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6" r:id="rId1"/>
  </p:sldMasterIdLst>
  <p:notesMasterIdLst>
    <p:notesMasterId r:id="rId3"/>
  </p:notesMasterIdLst>
  <p:sldIdLst>
    <p:sldId id="256" r:id="rId2"/>
  </p:sldIdLst>
  <p:sldSz cx="30275213" cy="42803763"/>
  <p:notesSz cx="6858000" cy="9144000"/>
  <p:defaultTextStyle>
    <a:defPPr>
      <a:defRPr lang="en-US"/>
    </a:defPPr>
    <a:lvl1pPr marL="0" algn="l" defTabSz="3507730" rtl="0" eaLnBrk="1" latinLnBrk="0" hangingPunct="1">
      <a:defRPr sz="6905" kern="1200">
        <a:solidFill>
          <a:schemeClr val="tx1"/>
        </a:solidFill>
        <a:latin typeface="+mn-lt"/>
        <a:ea typeface="+mn-ea"/>
        <a:cs typeface="+mn-cs"/>
      </a:defRPr>
    </a:lvl1pPr>
    <a:lvl2pPr marL="1753865" algn="l" defTabSz="3507730" rtl="0" eaLnBrk="1" latinLnBrk="0" hangingPunct="1">
      <a:defRPr sz="6905" kern="1200">
        <a:solidFill>
          <a:schemeClr val="tx1"/>
        </a:solidFill>
        <a:latin typeface="+mn-lt"/>
        <a:ea typeface="+mn-ea"/>
        <a:cs typeface="+mn-cs"/>
      </a:defRPr>
    </a:lvl2pPr>
    <a:lvl3pPr marL="3507730" algn="l" defTabSz="3507730" rtl="0" eaLnBrk="1" latinLnBrk="0" hangingPunct="1">
      <a:defRPr sz="6905" kern="1200">
        <a:solidFill>
          <a:schemeClr val="tx1"/>
        </a:solidFill>
        <a:latin typeface="+mn-lt"/>
        <a:ea typeface="+mn-ea"/>
        <a:cs typeface="+mn-cs"/>
      </a:defRPr>
    </a:lvl3pPr>
    <a:lvl4pPr marL="5261595" algn="l" defTabSz="3507730" rtl="0" eaLnBrk="1" latinLnBrk="0" hangingPunct="1">
      <a:defRPr sz="6905" kern="1200">
        <a:solidFill>
          <a:schemeClr val="tx1"/>
        </a:solidFill>
        <a:latin typeface="+mn-lt"/>
        <a:ea typeface="+mn-ea"/>
        <a:cs typeface="+mn-cs"/>
      </a:defRPr>
    </a:lvl4pPr>
    <a:lvl5pPr marL="7015460" algn="l" defTabSz="3507730" rtl="0" eaLnBrk="1" latinLnBrk="0" hangingPunct="1">
      <a:defRPr sz="6905" kern="1200">
        <a:solidFill>
          <a:schemeClr val="tx1"/>
        </a:solidFill>
        <a:latin typeface="+mn-lt"/>
        <a:ea typeface="+mn-ea"/>
        <a:cs typeface="+mn-cs"/>
      </a:defRPr>
    </a:lvl5pPr>
    <a:lvl6pPr marL="8769325" algn="l" defTabSz="3507730" rtl="0" eaLnBrk="1" latinLnBrk="0" hangingPunct="1">
      <a:defRPr sz="6905" kern="1200">
        <a:solidFill>
          <a:schemeClr val="tx1"/>
        </a:solidFill>
        <a:latin typeface="+mn-lt"/>
        <a:ea typeface="+mn-ea"/>
        <a:cs typeface="+mn-cs"/>
      </a:defRPr>
    </a:lvl6pPr>
    <a:lvl7pPr marL="10523190" algn="l" defTabSz="3507730" rtl="0" eaLnBrk="1" latinLnBrk="0" hangingPunct="1">
      <a:defRPr sz="6905" kern="1200">
        <a:solidFill>
          <a:schemeClr val="tx1"/>
        </a:solidFill>
        <a:latin typeface="+mn-lt"/>
        <a:ea typeface="+mn-ea"/>
        <a:cs typeface="+mn-cs"/>
      </a:defRPr>
    </a:lvl7pPr>
    <a:lvl8pPr marL="12277054" algn="l" defTabSz="3507730" rtl="0" eaLnBrk="1" latinLnBrk="0" hangingPunct="1">
      <a:defRPr sz="6905" kern="1200">
        <a:solidFill>
          <a:schemeClr val="tx1"/>
        </a:solidFill>
        <a:latin typeface="+mn-lt"/>
        <a:ea typeface="+mn-ea"/>
        <a:cs typeface="+mn-cs"/>
      </a:defRPr>
    </a:lvl8pPr>
    <a:lvl9pPr marL="14030919" algn="l" defTabSz="3507730" rtl="0" eaLnBrk="1" latinLnBrk="0"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1">
          <p15:clr>
            <a:srgbClr val="A4A3A4"/>
          </p15:clr>
        </p15:guide>
        <p15:guide id="2" pos="95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28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624"/>
    <p:restoredTop sz="97246" autoAdjust="0"/>
  </p:normalViewPr>
  <p:slideViewPr>
    <p:cSldViewPr snapToGrid="0" snapToObjects="1">
      <p:cViewPr>
        <p:scale>
          <a:sx n="75" d="100"/>
          <a:sy n="75" d="100"/>
        </p:scale>
        <p:origin x="-3672" y="-11190"/>
      </p:cViewPr>
      <p:guideLst>
        <p:guide orient="horz" pos="13481"/>
        <p:guide pos="95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113E25-DEDC-D542-8355-13F5AF9E1B33}" type="datetimeFigureOut">
              <a:rPr lang="en-GB" smtClean="0"/>
              <a:pPr/>
              <a:t>30/09/2016</a:t>
            </a:fld>
            <a:endParaRPr lang="en-GB"/>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7139BB-3C20-D646-A69D-292EA5D306AF}" type="slidenum">
              <a:rPr lang="en-GB" smtClean="0"/>
              <a:pPr/>
              <a:t>‹#›</a:t>
            </a:fld>
            <a:endParaRPr lang="en-GB"/>
          </a:p>
        </p:txBody>
      </p:sp>
    </p:spTree>
    <p:extLst>
      <p:ext uri="{BB962C8B-B14F-4D97-AF65-F5344CB8AC3E}">
        <p14:creationId xmlns:p14="http://schemas.microsoft.com/office/powerpoint/2010/main" val="1816647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7139BB-3C20-D646-A69D-292EA5D306AF}" type="slidenum">
              <a:rPr lang="en-GB" smtClean="0"/>
              <a:pPr/>
              <a:t>1</a:t>
            </a:fld>
            <a:endParaRPr lang="en-GB"/>
          </a:p>
        </p:txBody>
      </p:sp>
    </p:spTree>
    <p:extLst>
      <p:ext uri="{BB962C8B-B14F-4D97-AF65-F5344CB8AC3E}">
        <p14:creationId xmlns:p14="http://schemas.microsoft.com/office/powerpoint/2010/main" val="1616581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smtClean="0"/>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5E21ADF-1D1E-074A-8256-AA0D5ADA0D73}" type="datetimeFigureOut">
              <a:rPr lang="en-GB" smtClean="0"/>
              <a:pPr/>
              <a:t>30/09/2016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004AD3-B13D-084C-AEBD-31D57F1CC8AD}" type="slidenum">
              <a:rPr lang="en-GB" smtClean="0"/>
              <a:pPr/>
              <a:t>‹#›</a:t>
            </a:fld>
            <a:endParaRPr lang="en-GB"/>
          </a:p>
        </p:txBody>
      </p:sp>
    </p:spTree>
    <p:extLst>
      <p:ext uri="{BB962C8B-B14F-4D97-AF65-F5344CB8AC3E}">
        <p14:creationId xmlns:p14="http://schemas.microsoft.com/office/powerpoint/2010/main" val="1455872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E21ADF-1D1E-074A-8256-AA0D5ADA0D73}" type="datetimeFigureOut">
              <a:rPr lang="en-GB" smtClean="0"/>
              <a:pPr/>
              <a:t>30/09/2016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004AD3-B13D-084C-AEBD-31D57F1CC8AD}" type="slidenum">
              <a:rPr lang="en-GB" smtClean="0"/>
              <a:pPr/>
              <a:t>‹#›</a:t>
            </a:fld>
            <a:endParaRPr lang="en-GB"/>
          </a:p>
        </p:txBody>
      </p:sp>
    </p:spTree>
    <p:extLst>
      <p:ext uri="{BB962C8B-B14F-4D97-AF65-F5344CB8AC3E}">
        <p14:creationId xmlns:p14="http://schemas.microsoft.com/office/powerpoint/2010/main" val="1857220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E21ADF-1D1E-074A-8256-AA0D5ADA0D73}" type="datetimeFigureOut">
              <a:rPr lang="en-GB" smtClean="0"/>
              <a:pPr/>
              <a:t>30/09/2016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004AD3-B13D-084C-AEBD-31D57F1CC8AD}" type="slidenum">
              <a:rPr lang="en-GB" smtClean="0"/>
              <a:pPr/>
              <a:t>‹#›</a:t>
            </a:fld>
            <a:endParaRPr lang="en-GB"/>
          </a:p>
        </p:txBody>
      </p:sp>
    </p:spTree>
    <p:extLst>
      <p:ext uri="{BB962C8B-B14F-4D97-AF65-F5344CB8AC3E}">
        <p14:creationId xmlns:p14="http://schemas.microsoft.com/office/powerpoint/2010/main" val="636470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E21ADF-1D1E-074A-8256-AA0D5ADA0D73}" type="datetimeFigureOut">
              <a:rPr lang="en-GB" smtClean="0"/>
              <a:pPr/>
              <a:t>30/09/2016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004AD3-B13D-084C-AEBD-31D57F1CC8AD}" type="slidenum">
              <a:rPr lang="en-GB" smtClean="0"/>
              <a:pPr/>
              <a:t>‹#›</a:t>
            </a:fld>
            <a:endParaRPr lang="en-GB"/>
          </a:p>
        </p:txBody>
      </p:sp>
    </p:spTree>
    <p:extLst>
      <p:ext uri="{BB962C8B-B14F-4D97-AF65-F5344CB8AC3E}">
        <p14:creationId xmlns:p14="http://schemas.microsoft.com/office/powerpoint/2010/main" val="424769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smtClean="0"/>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21ADF-1D1E-074A-8256-AA0D5ADA0D73}" type="datetimeFigureOut">
              <a:rPr lang="en-GB" smtClean="0"/>
              <a:pPr/>
              <a:t>30/09/2016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004AD3-B13D-084C-AEBD-31D57F1CC8AD}" type="slidenum">
              <a:rPr lang="en-GB" smtClean="0"/>
              <a:pPr/>
              <a:t>‹#›</a:t>
            </a:fld>
            <a:endParaRPr lang="en-GB"/>
          </a:p>
        </p:txBody>
      </p:sp>
    </p:spTree>
    <p:extLst>
      <p:ext uri="{BB962C8B-B14F-4D97-AF65-F5344CB8AC3E}">
        <p14:creationId xmlns:p14="http://schemas.microsoft.com/office/powerpoint/2010/main" val="870184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5E21ADF-1D1E-074A-8256-AA0D5ADA0D73}" type="datetimeFigureOut">
              <a:rPr lang="en-GB" smtClean="0"/>
              <a:pPr/>
              <a:t>30/09/2016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004AD3-B13D-084C-AEBD-31D57F1CC8AD}" type="slidenum">
              <a:rPr lang="en-GB" smtClean="0"/>
              <a:pPr/>
              <a:t>‹#›</a:t>
            </a:fld>
            <a:endParaRPr lang="en-GB"/>
          </a:p>
        </p:txBody>
      </p:sp>
    </p:spTree>
    <p:extLst>
      <p:ext uri="{BB962C8B-B14F-4D97-AF65-F5344CB8AC3E}">
        <p14:creationId xmlns:p14="http://schemas.microsoft.com/office/powerpoint/2010/main" val="823692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smtClean="0"/>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smtClean="0"/>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5E21ADF-1D1E-074A-8256-AA0D5ADA0D73}" type="datetimeFigureOut">
              <a:rPr lang="en-GB" smtClean="0"/>
              <a:pPr/>
              <a:t>30/09/2016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6004AD3-B13D-084C-AEBD-31D57F1CC8AD}" type="slidenum">
              <a:rPr lang="en-GB" smtClean="0"/>
              <a:pPr/>
              <a:t>‹#›</a:t>
            </a:fld>
            <a:endParaRPr lang="en-GB"/>
          </a:p>
        </p:txBody>
      </p:sp>
    </p:spTree>
    <p:extLst>
      <p:ext uri="{BB962C8B-B14F-4D97-AF65-F5344CB8AC3E}">
        <p14:creationId xmlns:p14="http://schemas.microsoft.com/office/powerpoint/2010/main" val="1117670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5E21ADF-1D1E-074A-8256-AA0D5ADA0D73}" type="datetimeFigureOut">
              <a:rPr lang="en-GB" smtClean="0"/>
              <a:pPr/>
              <a:t>30/09/2016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6004AD3-B13D-084C-AEBD-31D57F1CC8AD}" type="slidenum">
              <a:rPr lang="en-GB" smtClean="0"/>
              <a:pPr/>
              <a:t>‹#›</a:t>
            </a:fld>
            <a:endParaRPr lang="en-GB"/>
          </a:p>
        </p:txBody>
      </p:sp>
    </p:spTree>
    <p:extLst>
      <p:ext uri="{BB962C8B-B14F-4D97-AF65-F5344CB8AC3E}">
        <p14:creationId xmlns:p14="http://schemas.microsoft.com/office/powerpoint/2010/main" val="651322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21ADF-1D1E-074A-8256-AA0D5ADA0D73}" type="datetimeFigureOut">
              <a:rPr lang="en-GB" smtClean="0"/>
              <a:pPr/>
              <a:t>30/09/2016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6004AD3-B13D-084C-AEBD-31D57F1CC8AD}" type="slidenum">
              <a:rPr lang="en-GB" smtClean="0"/>
              <a:pPr/>
              <a:t>‹#›</a:t>
            </a:fld>
            <a:endParaRPr lang="en-GB"/>
          </a:p>
        </p:txBody>
      </p:sp>
    </p:spTree>
    <p:extLst>
      <p:ext uri="{BB962C8B-B14F-4D97-AF65-F5344CB8AC3E}">
        <p14:creationId xmlns:p14="http://schemas.microsoft.com/office/powerpoint/2010/main" val="1049932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smtClean="0"/>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21ADF-1D1E-074A-8256-AA0D5ADA0D73}" type="datetimeFigureOut">
              <a:rPr lang="en-GB" smtClean="0"/>
              <a:pPr/>
              <a:t>30/09/2016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004AD3-B13D-084C-AEBD-31D57F1CC8AD}" type="slidenum">
              <a:rPr lang="en-GB" smtClean="0"/>
              <a:pPr/>
              <a:t>‹#›</a:t>
            </a:fld>
            <a:endParaRPr lang="en-GB"/>
          </a:p>
        </p:txBody>
      </p:sp>
    </p:spTree>
    <p:extLst>
      <p:ext uri="{BB962C8B-B14F-4D97-AF65-F5344CB8AC3E}">
        <p14:creationId xmlns:p14="http://schemas.microsoft.com/office/powerpoint/2010/main" val="337660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21ADF-1D1E-074A-8256-AA0D5ADA0D73}" type="datetimeFigureOut">
              <a:rPr lang="en-GB" smtClean="0"/>
              <a:pPr/>
              <a:t>30/09/2016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004AD3-B13D-084C-AEBD-31D57F1CC8AD}" type="slidenum">
              <a:rPr lang="en-GB" smtClean="0"/>
              <a:pPr/>
              <a:t>‹#›</a:t>
            </a:fld>
            <a:endParaRPr lang="en-GB"/>
          </a:p>
        </p:txBody>
      </p:sp>
    </p:spTree>
    <p:extLst>
      <p:ext uri="{BB962C8B-B14F-4D97-AF65-F5344CB8AC3E}">
        <p14:creationId xmlns:p14="http://schemas.microsoft.com/office/powerpoint/2010/main" val="1408681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C5E21ADF-1D1E-074A-8256-AA0D5ADA0D73}" type="datetimeFigureOut">
              <a:rPr lang="en-GB" smtClean="0"/>
              <a:pPr/>
              <a:t>30/09/2016</a:t>
            </a:fld>
            <a:endParaRPr lang="en-GB"/>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A6004AD3-B13D-084C-AEBD-31D57F1CC8AD}" type="slidenum">
              <a:rPr lang="en-GB" smtClean="0"/>
              <a:pPr/>
              <a:t>‹#›</a:t>
            </a:fld>
            <a:endParaRPr lang="en-GB"/>
          </a:p>
        </p:txBody>
      </p:sp>
    </p:spTree>
    <p:extLst>
      <p:ext uri="{BB962C8B-B14F-4D97-AF65-F5344CB8AC3E}">
        <p14:creationId xmlns:p14="http://schemas.microsoft.com/office/powerpoint/2010/main" val="72022917"/>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557241" y="520668"/>
            <a:ext cx="22404654" cy="2635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b="1" dirty="0" smtClean="0">
                <a:solidFill>
                  <a:schemeClr val="tx1"/>
                </a:solidFill>
                <a:latin typeface="Arial" panose="020B0604020202020204" pitchFamily="34" charset="0"/>
                <a:ea typeface="Osaka" charset="-128"/>
                <a:cs typeface="Arial" panose="020B0604020202020204" pitchFamily="34" charset="0"/>
              </a:rPr>
              <a:t>A comparative study of the rheological and textural methods used to characterise cosmetic O/W emulsions</a:t>
            </a:r>
            <a:endParaRPr lang="en-GB" sz="6600" b="1" dirty="0">
              <a:solidFill>
                <a:schemeClr val="tx1"/>
              </a:solidFill>
              <a:latin typeface="Arial" panose="020B0604020202020204" pitchFamily="34" charset="0"/>
              <a:ea typeface="Osaka" charset="-128"/>
              <a:cs typeface="Arial" panose="020B0604020202020204" pitchFamily="34" charset="0"/>
            </a:endParaRPr>
          </a:p>
        </p:txBody>
      </p:sp>
      <p:sp>
        <p:nvSpPr>
          <p:cNvPr id="38" name="Rectangle 37"/>
          <p:cNvSpPr/>
          <p:nvPr/>
        </p:nvSpPr>
        <p:spPr>
          <a:xfrm>
            <a:off x="719568" y="33998708"/>
            <a:ext cx="14040000" cy="6232007"/>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p:cNvSpPr/>
          <p:nvPr/>
        </p:nvSpPr>
        <p:spPr>
          <a:xfrm>
            <a:off x="15571491" y="12773253"/>
            <a:ext cx="14040000" cy="6638698"/>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p:cNvSpPr/>
          <p:nvPr/>
        </p:nvSpPr>
        <p:spPr>
          <a:xfrm>
            <a:off x="5549350" y="3889504"/>
            <a:ext cx="18420435" cy="2129376"/>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p:nvPicPr>
        <p:blipFill>
          <a:blip r:embed="rId3"/>
          <a:stretch>
            <a:fillRect/>
          </a:stretch>
        </p:blipFill>
        <p:spPr>
          <a:xfrm>
            <a:off x="385788" y="4123935"/>
            <a:ext cx="4929094" cy="1191649"/>
          </a:xfrm>
          <a:prstGeom prst="rect">
            <a:avLst/>
          </a:prstGeom>
        </p:spPr>
      </p:pic>
      <p:sp>
        <p:nvSpPr>
          <p:cNvPr id="10" name="Rounded Rectangle 9"/>
          <p:cNvSpPr/>
          <p:nvPr/>
        </p:nvSpPr>
        <p:spPr>
          <a:xfrm>
            <a:off x="5576397" y="4123935"/>
            <a:ext cx="18761957" cy="199733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0" b="1" dirty="0" smtClean="0">
                <a:solidFill>
                  <a:schemeClr val="bg1"/>
                </a:solidFill>
                <a:latin typeface="Arial" charset="0"/>
                <a:ea typeface="Arial" charset="0"/>
                <a:cs typeface="Arial" charset="0"/>
              </a:rPr>
              <a:t>Helen Sisson</a:t>
            </a:r>
            <a:r>
              <a:rPr lang="en-GB" sz="3500" b="1" baseline="30000" dirty="0" smtClean="0">
                <a:solidFill>
                  <a:schemeClr val="bg1"/>
                </a:solidFill>
                <a:latin typeface="Arial" charset="0"/>
                <a:ea typeface="Arial" charset="0"/>
                <a:cs typeface="Arial" charset="0"/>
              </a:rPr>
              <a:t>1</a:t>
            </a:r>
            <a:r>
              <a:rPr lang="en-GB" sz="3500" b="1" dirty="0" smtClean="0">
                <a:solidFill>
                  <a:schemeClr val="bg1"/>
                </a:solidFill>
                <a:latin typeface="Arial" charset="0"/>
                <a:ea typeface="Arial" charset="0"/>
                <a:cs typeface="Arial" charset="0"/>
              </a:rPr>
              <a:t>, Neil Cunningham</a:t>
            </a:r>
            <a:r>
              <a:rPr lang="en-GB" sz="3500" b="1" baseline="30000" dirty="0" smtClean="0">
                <a:solidFill>
                  <a:schemeClr val="bg1"/>
                </a:solidFill>
                <a:latin typeface="Arial" charset="0"/>
                <a:ea typeface="Arial" charset="0"/>
                <a:cs typeface="Arial" charset="0"/>
              </a:rPr>
              <a:t>2</a:t>
            </a:r>
            <a:r>
              <a:rPr lang="en-GB" sz="3500" b="1" dirty="0" smtClean="0">
                <a:solidFill>
                  <a:schemeClr val="bg1"/>
                </a:solidFill>
                <a:latin typeface="Arial" charset="0"/>
                <a:ea typeface="Arial" charset="0"/>
                <a:cs typeface="Arial" charset="0"/>
              </a:rPr>
              <a:t>, Milica Stevic PhD</a:t>
            </a:r>
            <a:r>
              <a:rPr lang="en-GB" sz="3500" b="1" baseline="30000" dirty="0" smtClean="0">
                <a:solidFill>
                  <a:schemeClr val="bg1"/>
                </a:solidFill>
                <a:latin typeface="Arial" charset="0"/>
                <a:ea typeface="Arial" charset="0"/>
                <a:cs typeface="Arial" charset="0"/>
              </a:rPr>
              <a:t>1</a:t>
            </a:r>
            <a:r>
              <a:rPr lang="en-GB" sz="3500" b="1" dirty="0" smtClean="0">
                <a:solidFill>
                  <a:schemeClr val="bg1"/>
                </a:solidFill>
                <a:latin typeface="Arial" charset="0"/>
                <a:ea typeface="Arial" charset="0"/>
                <a:cs typeface="Arial" charset="0"/>
              </a:rPr>
              <a:t>, Slobodanka Tamburic PhD</a:t>
            </a:r>
            <a:r>
              <a:rPr lang="en-GB" sz="3500" b="1" baseline="30000" dirty="0" smtClean="0">
                <a:solidFill>
                  <a:schemeClr val="bg1"/>
                </a:solidFill>
                <a:latin typeface="Arial" charset="0"/>
                <a:ea typeface="Arial" charset="0"/>
                <a:cs typeface="Arial" charset="0"/>
              </a:rPr>
              <a:t>1</a:t>
            </a:r>
          </a:p>
          <a:p>
            <a:pPr algn="ctr"/>
            <a:endParaRPr lang="en-GB" sz="3000" b="1" dirty="0">
              <a:solidFill>
                <a:schemeClr val="bg1"/>
              </a:solidFill>
              <a:latin typeface="Arial" charset="0"/>
              <a:ea typeface="Arial" charset="0"/>
              <a:cs typeface="Arial" charset="0"/>
            </a:endParaRPr>
          </a:p>
          <a:p>
            <a:r>
              <a:rPr lang="en-GB" sz="2500" b="1" baseline="30000" dirty="0" smtClean="0">
                <a:solidFill>
                  <a:schemeClr val="bg1"/>
                </a:solidFill>
                <a:latin typeface="Arial" charset="0"/>
                <a:ea typeface="Arial" charset="0"/>
                <a:cs typeface="Arial" charset="0"/>
              </a:rPr>
              <a:t>1</a:t>
            </a:r>
            <a:r>
              <a:rPr lang="en-GB" sz="2500" b="1" dirty="0" smtClean="0">
                <a:solidFill>
                  <a:schemeClr val="bg1"/>
                </a:solidFill>
                <a:latin typeface="Arial" charset="0"/>
                <a:ea typeface="Arial" charset="0"/>
                <a:cs typeface="Arial" charset="0"/>
              </a:rPr>
              <a:t> Cosmetic Science Research Group, London College of Fashion, University of the Arts London, London, UK</a:t>
            </a:r>
          </a:p>
          <a:p>
            <a:r>
              <a:rPr lang="en-GB" sz="2500" b="1" baseline="30000" dirty="0" smtClean="0">
                <a:solidFill>
                  <a:schemeClr val="bg1"/>
                </a:solidFill>
                <a:latin typeface="Arial" charset="0"/>
                <a:ea typeface="Arial" charset="0"/>
                <a:cs typeface="Arial" charset="0"/>
              </a:rPr>
              <a:t>2</a:t>
            </a:r>
            <a:r>
              <a:rPr lang="en-GB" sz="2500" b="1" dirty="0" smtClean="0">
                <a:solidFill>
                  <a:schemeClr val="bg1"/>
                </a:solidFill>
                <a:latin typeface="Arial" charset="0"/>
                <a:ea typeface="Arial" charset="0"/>
                <a:cs typeface="Arial" charset="0"/>
              </a:rPr>
              <a:t> Centre for Industrial Rheology, UK</a:t>
            </a:r>
            <a:endParaRPr lang="en-GB" sz="2500" b="1" dirty="0">
              <a:solidFill>
                <a:schemeClr val="bg1"/>
              </a:solidFill>
              <a:latin typeface="Arial" charset="0"/>
              <a:ea typeface="Arial" charset="0"/>
              <a:cs typeface="Arial" charset="0"/>
            </a:endParaRPr>
          </a:p>
        </p:txBody>
      </p:sp>
      <p:sp>
        <p:nvSpPr>
          <p:cNvPr id="18" name="Rectangle 17"/>
          <p:cNvSpPr/>
          <p:nvPr/>
        </p:nvSpPr>
        <p:spPr>
          <a:xfrm>
            <a:off x="737600" y="6539199"/>
            <a:ext cx="14040000" cy="1440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solidFill>
                  <a:schemeClr val="bg1"/>
                </a:solidFill>
                <a:latin typeface="Arial" charset="0"/>
                <a:ea typeface="Arial" charset="0"/>
                <a:cs typeface="Arial" charset="0"/>
              </a:rPr>
              <a:t>Introduction</a:t>
            </a:r>
            <a:endParaRPr lang="en-GB" sz="4000" b="1" dirty="0">
              <a:solidFill>
                <a:schemeClr val="bg1"/>
              </a:solidFill>
              <a:latin typeface="Arial" charset="0"/>
              <a:ea typeface="Arial" charset="0"/>
              <a:cs typeface="Arial" charset="0"/>
            </a:endParaRPr>
          </a:p>
        </p:txBody>
      </p:sp>
      <p:sp>
        <p:nvSpPr>
          <p:cNvPr id="19" name="TextBox 18"/>
          <p:cNvSpPr txBox="1"/>
          <p:nvPr/>
        </p:nvSpPr>
        <p:spPr>
          <a:xfrm>
            <a:off x="737600" y="7989657"/>
            <a:ext cx="14040000" cy="1769715"/>
          </a:xfrm>
          <a:prstGeom prst="rect">
            <a:avLst/>
          </a:prstGeom>
          <a:noFill/>
        </p:spPr>
        <p:txBody>
          <a:bodyPr wrap="square" rtlCol="0">
            <a:spAutoFit/>
          </a:bodyPr>
          <a:lstStyle/>
          <a:p>
            <a:endParaRPr lang="en-GB" sz="2800" dirty="0" smtClean="0"/>
          </a:p>
          <a:p>
            <a:pPr algn="just"/>
            <a:endParaRPr lang="en-GB" sz="2800" dirty="0" smtClean="0"/>
          </a:p>
          <a:p>
            <a:pPr algn="just"/>
            <a:endParaRPr lang="en-GB" sz="2800" dirty="0" smtClean="0"/>
          </a:p>
          <a:p>
            <a:pPr algn="just"/>
            <a:endParaRPr lang="en-GB" sz="2500" dirty="0">
              <a:latin typeface="Arial" charset="0"/>
              <a:ea typeface="Arial" charset="0"/>
              <a:cs typeface="Arial" charset="0"/>
            </a:endParaRPr>
          </a:p>
        </p:txBody>
      </p:sp>
      <p:sp>
        <p:nvSpPr>
          <p:cNvPr id="40" name="TextBox 39"/>
          <p:cNvSpPr txBox="1"/>
          <p:nvPr/>
        </p:nvSpPr>
        <p:spPr>
          <a:xfrm>
            <a:off x="737600" y="40561957"/>
            <a:ext cx="28800000" cy="2015936"/>
          </a:xfrm>
          <a:prstGeom prst="rect">
            <a:avLst/>
          </a:prstGeom>
          <a:solidFill>
            <a:schemeClr val="accent2">
              <a:lumMod val="50000"/>
            </a:schemeClr>
          </a:solidFill>
        </p:spPr>
        <p:txBody>
          <a:bodyPr wrap="square" rtlCol="0" anchor="ctr">
            <a:spAutoFit/>
          </a:bodyPr>
          <a:lstStyle/>
          <a:p>
            <a:pPr lvl="0"/>
            <a:r>
              <a:rPr lang="en-GB" sz="2500" dirty="0" smtClean="0">
                <a:solidFill>
                  <a:schemeClr val="bg1"/>
                </a:solidFill>
                <a:latin typeface="Arial" charset="0"/>
                <a:ea typeface="Arial" charset="0"/>
                <a:cs typeface="Arial" charset="0"/>
              </a:rPr>
              <a:t>References </a:t>
            </a:r>
          </a:p>
          <a:p>
            <a:r>
              <a:rPr lang="en-GB" sz="2000" dirty="0">
                <a:solidFill>
                  <a:schemeClr val="bg1"/>
                </a:solidFill>
                <a:latin typeface="Arial" panose="020B0604020202020204" pitchFamily="34" charset="0"/>
                <a:ea typeface="Arial" charset="0"/>
                <a:cs typeface="Arial" panose="020B0604020202020204" pitchFamily="34" charset="0"/>
              </a:rPr>
              <a:t>[</a:t>
            </a:r>
            <a:r>
              <a:rPr lang="en-GB" sz="2000" dirty="0" smtClean="0">
                <a:solidFill>
                  <a:schemeClr val="bg1"/>
                </a:solidFill>
                <a:latin typeface="Arial" panose="020B0604020202020204" pitchFamily="34" charset="0"/>
                <a:ea typeface="Arial" charset="0"/>
                <a:cs typeface="Arial" panose="020B0604020202020204" pitchFamily="34" charset="0"/>
              </a:rPr>
              <a:t>1</a:t>
            </a:r>
            <a:r>
              <a:rPr lang="en-GB" sz="2000" dirty="0">
                <a:solidFill>
                  <a:schemeClr val="bg1"/>
                </a:solidFill>
                <a:latin typeface="Arial" panose="020B0604020202020204" pitchFamily="34" charset="0"/>
                <a:ea typeface="Arial" charset="0"/>
                <a:cs typeface="Arial" panose="020B0604020202020204" pitchFamily="34" charset="0"/>
              </a:rPr>
              <a:t>]</a:t>
            </a:r>
            <a:r>
              <a:rPr lang="en-GB" sz="2000" dirty="0" smtClean="0">
                <a:solidFill>
                  <a:schemeClr val="bg1"/>
                </a:solidFill>
                <a:latin typeface="Arial" panose="020B0604020202020204" pitchFamily="34" charset="0"/>
                <a:ea typeface="Arial" charset="0"/>
                <a:cs typeface="Arial" panose="020B0604020202020204" pitchFamily="34" charset="0"/>
              </a:rPr>
              <a:t> </a:t>
            </a:r>
            <a:r>
              <a:rPr lang="en-GB" sz="2000" dirty="0" smtClean="0">
                <a:solidFill>
                  <a:schemeClr val="bg1"/>
                </a:solidFill>
                <a:latin typeface="Arial" pitchFamily="34" charset="0"/>
                <a:cs typeface="Arial" pitchFamily="34" charset="0"/>
              </a:rPr>
              <a:t>Suzuki, K and Watanabe, T.  Sensory assessment and rheological properties of o/w creams, </a:t>
            </a:r>
            <a:r>
              <a:rPr lang="en-GB" sz="2000" i="1" dirty="0" smtClean="0">
                <a:solidFill>
                  <a:schemeClr val="bg1"/>
                </a:solidFill>
                <a:latin typeface="Arial" pitchFamily="34" charset="0"/>
                <a:cs typeface="Arial" pitchFamily="34" charset="0"/>
              </a:rPr>
              <a:t>Journal of Texture Studies</a:t>
            </a:r>
            <a:r>
              <a:rPr lang="en-GB" sz="2000" dirty="0" smtClean="0">
                <a:solidFill>
                  <a:schemeClr val="bg1"/>
                </a:solidFill>
                <a:latin typeface="Arial" pitchFamily="34" charset="0"/>
                <a:cs typeface="Arial" pitchFamily="34" charset="0"/>
              </a:rPr>
              <a:t> 2(4),</a:t>
            </a:r>
            <a:r>
              <a:rPr lang="en-GB" sz="2000" b="1" dirty="0" smtClean="0">
                <a:solidFill>
                  <a:schemeClr val="bg1"/>
                </a:solidFill>
                <a:latin typeface="Arial" pitchFamily="34" charset="0"/>
                <a:cs typeface="Arial" pitchFamily="34" charset="0"/>
              </a:rPr>
              <a:t> </a:t>
            </a:r>
            <a:r>
              <a:rPr lang="en-GB" sz="2000" dirty="0" smtClean="0">
                <a:solidFill>
                  <a:schemeClr val="bg1"/>
                </a:solidFill>
                <a:latin typeface="Arial" pitchFamily="34" charset="0"/>
                <a:cs typeface="Arial" pitchFamily="34" charset="0"/>
              </a:rPr>
              <a:t>pp. 431 – 440 (2007); [2</a:t>
            </a:r>
            <a:r>
              <a:rPr lang="en-GB" sz="2000" dirty="0">
                <a:solidFill>
                  <a:schemeClr val="bg1"/>
                </a:solidFill>
                <a:latin typeface="Arial" pitchFamily="34" charset="0"/>
                <a:cs typeface="Arial" pitchFamily="34" charset="0"/>
              </a:rPr>
              <a:t>]</a:t>
            </a:r>
            <a:r>
              <a:rPr lang="en-GB" sz="2000" dirty="0" smtClean="0">
                <a:solidFill>
                  <a:schemeClr val="bg1"/>
                </a:solidFill>
                <a:latin typeface="Arial" pitchFamily="34" charset="0"/>
                <a:cs typeface="Arial" pitchFamily="34" charset="0"/>
              </a:rPr>
              <a:t> </a:t>
            </a:r>
            <a:r>
              <a:rPr lang="en-GB" sz="2000" dirty="0">
                <a:solidFill>
                  <a:schemeClr val="bg1"/>
                </a:solidFill>
                <a:latin typeface="Arial" panose="020B0604020202020204" pitchFamily="34" charset="0"/>
                <a:cs typeface="Arial" panose="020B0604020202020204" pitchFamily="34" charset="0"/>
              </a:rPr>
              <a:t>Centre for Industrial Rheology,  Rheology of creams, ointments and lotions (2016)  Available at: </a:t>
            </a:r>
            <a:r>
              <a:rPr lang="en-GB" sz="2000" dirty="0" smtClean="0">
                <a:solidFill>
                  <a:schemeClr val="bg1"/>
                </a:solidFill>
                <a:latin typeface="Arial" panose="020B0604020202020204" pitchFamily="34" charset="0"/>
                <a:cs typeface="Arial" panose="020B0604020202020204" pitchFamily="34" charset="0"/>
              </a:rPr>
              <a:t>  http</a:t>
            </a:r>
            <a:r>
              <a:rPr lang="en-GB" sz="2000" dirty="0">
                <a:solidFill>
                  <a:schemeClr val="bg1"/>
                </a:solidFill>
                <a:latin typeface="Arial" panose="020B0604020202020204" pitchFamily="34" charset="0"/>
                <a:cs typeface="Arial" panose="020B0604020202020204" pitchFamily="34" charset="0"/>
              </a:rPr>
              <a:t>://</a:t>
            </a:r>
            <a:r>
              <a:rPr lang="en-GB" sz="2000" dirty="0" smtClean="0">
                <a:solidFill>
                  <a:schemeClr val="bg1"/>
                </a:solidFill>
                <a:latin typeface="Arial" panose="020B0604020202020204" pitchFamily="34" charset="0"/>
                <a:cs typeface="Arial" panose="020B0604020202020204" pitchFamily="34" charset="0"/>
              </a:rPr>
              <a:t>www.rheologyschool.com/advice/rheology-tips/36-rheology-of-creams-ointments-and-lotions; </a:t>
            </a:r>
            <a:r>
              <a:rPr lang="en-GB" sz="2000" dirty="0">
                <a:solidFill>
                  <a:schemeClr val="bg1"/>
                </a:solidFill>
                <a:latin typeface="Arial" pitchFamily="34" charset="0"/>
                <a:cs typeface="Arial" pitchFamily="34" charset="0"/>
              </a:rPr>
              <a:t>[</a:t>
            </a:r>
            <a:r>
              <a:rPr lang="en-GB" sz="2000" dirty="0" smtClean="0">
                <a:solidFill>
                  <a:schemeClr val="bg1"/>
                </a:solidFill>
                <a:latin typeface="Arial" pitchFamily="34" charset="0"/>
                <a:cs typeface="Arial" pitchFamily="34" charset="0"/>
              </a:rPr>
              <a:t>3] Stable Microsystems, Application studies (2016) Available at: </a:t>
            </a:r>
            <a:r>
              <a:rPr lang="en-GB" sz="2000" dirty="0">
                <a:solidFill>
                  <a:schemeClr val="bg1"/>
                </a:solidFill>
                <a:latin typeface="Arial" panose="020B0604020202020204" pitchFamily="34" charset="0"/>
                <a:cs typeface="Arial" panose="020B0604020202020204" pitchFamily="34" charset="0"/>
              </a:rPr>
              <a:t>http://www.stablemicrosystems.com/frameset.htm?http://</a:t>
            </a:r>
            <a:r>
              <a:rPr lang="en-GB" sz="2000" dirty="0" smtClean="0">
                <a:solidFill>
                  <a:schemeClr val="bg1"/>
                </a:solidFill>
                <a:latin typeface="Arial" panose="020B0604020202020204" pitchFamily="34" charset="0"/>
                <a:cs typeface="Arial" panose="020B0604020202020204" pitchFamily="34" charset="0"/>
              </a:rPr>
              <a:t>www.stablemicrosystems.com /TextureAnalysis.htm; [4] </a:t>
            </a:r>
            <a:r>
              <a:rPr lang="en-GB" sz="2000" dirty="0">
                <a:solidFill>
                  <a:schemeClr val="bg1"/>
                </a:solidFill>
                <a:latin typeface="Arial" pitchFamily="34" charset="0"/>
                <a:cs typeface="Arial" pitchFamily="34" charset="0"/>
              </a:rPr>
              <a:t>Craig, D.Q., Tamburic, S., </a:t>
            </a:r>
            <a:r>
              <a:rPr lang="en-GB" sz="2000" dirty="0" err="1">
                <a:solidFill>
                  <a:schemeClr val="bg1"/>
                </a:solidFill>
                <a:latin typeface="Arial" pitchFamily="34" charset="0"/>
                <a:cs typeface="Arial" pitchFamily="34" charset="0"/>
              </a:rPr>
              <a:t>Buckton</a:t>
            </a:r>
            <a:r>
              <a:rPr lang="en-GB" sz="2000" dirty="0">
                <a:solidFill>
                  <a:schemeClr val="bg1"/>
                </a:solidFill>
                <a:latin typeface="Arial" pitchFamily="34" charset="0"/>
                <a:cs typeface="Arial" pitchFamily="34" charset="0"/>
              </a:rPr>
              <a:t>, G. and Newton, J.M. An investigation into the structure and properties of </a:t>
            </a:r>
            <a:r>
              <a:rPr lang="en-GB" sz="2000" dirty="0" err="1">
                <a:solidFill>
                  <a:schemeClr val="bg1"/>
                </a:solidFill>
                <a:latin typeface="Arial" pitchFamily="34" charset="0"/>
                <a:cs typeface="Arial" pitchFamily="34" charset="0"/>
              </a:rPr>
              <a:t>Carbopol</a:t>
            </a:r>
            <a:r>
              <a:rPr lang="en-GB" sz="2000" dirty="0">
                <a:solidFill>
                  <a:schemeClr val="bg1"/>
                </a:solidFill>
                <a:latin typeface="Arial" pitchFamily="34" charset="0"/>
                <a:cs typeface="Arial" pitchFamily="34" charset="0"/>
              </a:rPr>
              <a:t> 934 gels using dielectric spectroscopy and oscillatory </a:t>
            </a:r>
            <a:r>
              <a:rPr lang="en-GB" sz="2000" dirty="0" err="1">
                <a:solidFill>
                  <a:schemeClr val="bg1"/>
                </a:solidFill>
                <a:latin typeface="Arial" pitchFamily="34" charset="0"/>
                <a:cs typeface="Arial" pitchFamily="34" charset="0"/>
              </a:rPr>
              <a:t>rheometry</a:t>
            </a:r>
            <a:r>
              <a:rPr lang="en-GB" sz="2000" dirty="0">
                <a:solidFill>
                  <a:schemeClr val="bg1"/>
                </a:solidFill>
                <a:latin typeface="Arial" pitchFamily="34" charset="0"/>
                <a:cs typeface="Arial" pitchFamily="34" charset="0"/>
              </a:rPr>
              <a:t>. </a:t>
            </a:r>
            <a:r>
              <a:rPr lang="en-GB" sz="2000" i="1" dirty="0">
                <a:solidFill>
                  <a:schemeClr val="bg1"/>
                </a:solidFill>
                <a:latin typeface="Arial" panose="020B0604020202020204" pitchFamily="34" charset="0"/>
                <a:cs typeface="Arial" panose="020B0604020202020204" pitchFamily="34" charset="0"/>
              </a:rPr>
              <a:t>Journal of Controlled Release</a:t>
            </a:r>
            <a:r>
              <a:rPr lang="en-GB" sz="2000" dirty="0">
                <a:solidFill>
                  <a:schemeClr val="bg1"/>
                </a:solidFill>
                <a:latin typeface="Arial" panose="020B0604020202020204" pitchFamily="34" charset="0"/>
                <a:cs typeface="Arial" panose="020B0604020202020204" pitchFamily="34" charset="0"/>
              </a:rPr>
              <a:t>, </a:t>
            </a:r>
            <a:r>
              <a:rPr lang="en-GB" sz="2000" b="1" dirty="0">
                <a:solidFill>
                  <a:schemeClr val="bg1"/>
                </a:solidFill>
                <a:latin typeface="Arial" panose="020B0604020202020204" pitchFamily="34" charset="0"/>
                <a:cs typeface="Arial" panose="020B0604020202020204" pitchFamily="34" charset="0"/>
              </a:rPr>
              <a:t>30(3)</a:t>
            </a:r>
            <a:r>
              <a:rPr lang="en-GB" sz="2000" dirty="0">
                <a:solidFill>
                  <a:schemeClr val="bg1"/>
                </a:solidFill>
                <a:latin typeface="Arial" pitchFamily="34" charset="0"/>
                <a:cs typeface="Arial" pitchFamily="34" charset="0"/>
              </a:rPr>
              <a:t>, pp.213-223 (1994</a:t>
            </a:r>
            <a:r>
              <a:rPr lang="en-GB" sz="2000" dirty="0" smtClean="0">
                <a:solidFill>
                  <a:schemeClr val="bg1"/>
                </a:solidFill>
                <a:latin typeface="Arial" pitchFamily="34" charset="0"/>
                <a:cs typeface="Arial" pitchFamily="34" charset="0"/>
              </a:rPr>
              <a:t>); </a:t>
            </a:r>
            <a:r>
              <a:rPr lang="en-GB" sz="2000" dirty="0">
                <a:solidFill>
                  <a:schemeClr val="bg1"/>
                </a:solidFill>
                <a:latin typeface="Arial" panose="020B0604020202020204" pitchFamily="34" charset="0"/>
                <a:cs typeface="Arial" panose="020B0604020202020204" pitchFamily="34" charset="0"/>
              </a:rPr>
              <a:t>[</a:t>
            </a:r>
            <a:r>
              <a:rPr lang="en-GB" sz="2000" dirty="0" smtClean="0">
                <a:solidFill>
                  <a:schemeClr val="bg1"/>
                </a:solidFill>
                <a:latin typeface="Arial" pitchFamily="34" charset="0"/>
                <a:cs typeface="Arial" pitchFamily="34" charset="0"/>
              </a:rPr>
              <a:t>5] </a:t>
            </a:r>
            <a:r>
              <a:rPr lang="en-GB" sz="2000" dirty="0">
                <a:solidFill>
                  <a:schemeClr val="bg1"/>
                </a:solidFill>
                <a:latin typeface="Arial" pitchFamily="34" charset="0"/>
                <a:cs typeface="Arial" pitchFamily="34" charset="0"/>
              </a:rPr>
              <a:t>Tai</a:t>
            </a:r>
            <a:r>
              <a:rPr lang="en-GB" sz="2000" dirty="0" smtClean="0">
                <a:solidFill>
                  <a:schemeClr val="bg1"/>
                </a:solidFill>
                <a:latin typeface="Arial" pitchFamily="34" charset="0"/>
                <a:cs typeface="Arial" pitchFamily="34" charset="0"/>
              </a:rPr>
              <a:t>, A., </a:t>
            </a:r>
            <a:r>
              <a:rPr lang="en-GB" sz="2000" dirty="0" err="1" smtClean="0">
                <a:solidFill>
                  <a:schemeClr val="bg1"/>
                </a:solidFill>
                <a:latin typeface="Arial" pitchFamily="34" charset="0"/>
                <a:cs typeface="Arial" pitchFamily="34" charset="0"/>
              </a:rPr>
              <a:t>Blanchini</a:t>
            </a:r>
            <a:r>
              <a:rPr lang="en-GB" sz="2000" dirty="0" smtClean="0">
                <a:solidFill>
                  <a:schemeClr val="bg1"/>
                </a:solidFill>
                <a:latin typeface="Arial" pitchFamily="34" charset="0"/>
                <a:cs typeface="Arial" pitchFamily="34" charset="0"/>
              </a:rPr>
              <a:t>, R. and </a:t>
            </a:r>
            <a:r>
              <a:rPr lang="en-GB" sz="2000" dirty="0" err="1" smtClean="0">
                <a:solidFill>
                  <a:schemeClr val="bg1"/>
                </a:solidFill>
                <a:latin typeface="Arial" pitchFamily="34" charset="0"/>
                <a:cs typeface="Arial" pitchFamily="34" charset="0"/>
              </a:rPr>
              <a:t>Jachowicz</a:t>
            </a:r>
            <a:r>
              <a:rPr lang="en-GB" sz="2000" dirty="0" smtClean="0">
                <a:solidFill>
                  <a:schemeClr val="bg1"/>
                </a:solidFill>
                <a:latin typeface="Arial" pitchFamily="34" charset="0"/>
                <a:cs typeface="Arial" pitchFamily="34" charset="0"/>
              </a:rPr>
              <a:t>, J. Texture analysis of cosmetic/pharmaceutical raw materials and formulations, </a:t>
            </a:r>
            <a:r>
              <a:rPr lang="en-GB" sz="2000" i="1" dirty="0" smtClean="0">
                <a:solidFill>
                  <a:schemeClr val="bg1"/>
                </a:solidFill>
                <a:latin typeface="Arial" pitchFamily="34" charset="0"/>
                <a:cs typeface="Arial" pitchFamily="34" charset="0"/>
              </a:rPr>
              <a:t>International Journal of Cosmetic Science</a:t>
            </a:r>
            <a:r>
              <a:rPr lang="en-GB" sz="2000" dirty="0" smtClean="0">
                <a:solidFill>
                  <a:schemeClr val="bg1"/>
                </a:solidFill>
                <a:latin typeface="Arial" pitchFamily="34" charset="0"/>
                <a:cs typeface="Arial" pitchFamily="34" charset="0"/>
              </a:rPr>
              <a:t>, 36 (4), pp. 291-304 (2014); </a:t>
            </a:r>
            <a:endParaRPr lang="en-GB" sz="2000" dirty="0">
              <a:solidFill>
                <a:schemeClr val="bg1"/>
              </a:solidFill>
              <a:latin typeface="Arial" panose="020B0604020202020204" pitchFamily="34" charset="0"/>
              <a:cs typeface="Arial" panose="020B0604020202020204" pitchFamily="34" charset="0"/>
            </a:endParaRPr>
          </a:p>
          <a:p>
            <a:endParaRPr lang="en-GB" sz="2000" dirty="0" smtClean="0">
              <a:solidFill>
                <a:schemeClr val="bg1"/>
              </a:solidFill>
              <a:latin typeface="Arial" pitchFamily="34" charset="0"/>
              <a:cs typeface="Arial" pitchFamily="34" charset="0"/>
            </a:endParaRPr>
          </a:p>
        </p:txBody>
      </p:sp>
      <p:sp>
        <p:nvSpPr>
          <p:cNvPr id="41" name="Rectangle 40"/>
          <p:cNvSpPr/>
          <p:nvPr/>
        </p:nvSpPr>
        <p:spPr>
          <a:xfrm>
            <a:off x="746615" y="11528714"/>
            <a:ext cx="14040000" cy="1440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solidFill>
                  <a:schemeClr val="bg1"/>
                </a:solidFill>
                <a:latin typeface="Arial" charset="0"/>
                <a:ea typeface="Arial" charset="0"/>
                <a:cs typeface="Arial" charset="0"/>
              </a:rPr>
              <a:t>Materials and Methods</a:t>
            </a:r>
            <a:endParaRPr lang="en-GB" sz="4000" b="1" dirty="0">
              <a:solidFill>
                <a:schemeClr val="bg1"/>
              </a:solidFill>
              <a:latin typeface="Arial" charset="0"/>
              <a:ea typeface="Arial" charset="0"/>
              <a:cs typeface="Arial" charset="0"/>
            </a:endParaRPr>
          </a:p>
        </p:txBody>
      </p:sp>
      <p:sp>
        <p:nvSpPr>
          <p:cNvPr id="47" name="Rectangle 46"/>
          <p:cNvSpPr/>
          <p:nvPr/>
        </p:nvSpPr>
        <p:spPr>
          <a:xfrm>
            <a:off x="28802390" y="12608714"/>
            <a:ext cx="360000" cy="360000"/>
          </a:xfrm>
          <a:prstGeom prst="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TextBox 36"/>
          <p:cNvSpPr txBox="1"/>
          <p:nvPr/>
        </p:nvSpPr>
        <p:spPr>
          <a:xfrm>
            <a:off x="15497606" y="7989658"/>
            <a:ext cx="14022147" cy="2246769"/>
          </a:xfrm>
          <a:prstGeom prst="rect">
            <a:avLst/>
          </a:prstGeom>
          <a:noFill/>
        </p:spPr>
        <p:txBody>
          <a:bodyPr wrap="square" rtlCol="0">
            <a:spAutoFit/>
          </a:bodyPr>
          <a:lstStyle/>
          <a:p>
            <a:pPr lvl="0">
              <a:buFont typeface="Arial" pitchFamily="34" charset="0"/>
              <a:buChar char="•"/>
            </a:pPr>
            <a:endParaRPr lang="en-GB" sz="2800" dirty="0" smtClean="0"/>
          </a:p>
          <a:p>
            <a:endParaRPr lang="en-GB" sz="2800" dirty="0" smtClean="0"/>
          </a:p>
          <a:p>
            <a:r>
              <a:rPr lang="en-GB" sz="2800" dirty="0" smtClean="0"/>
              <a:t> </a:t>
            </a:r>
          </a:p>
          <a:p>
            <a:endParaRPr lang="en-GB" sz="2800" dirty="0" smtClean="0"/>
          </a:p>
          <a:p>
            <a:endParaRPr lang="en-GB" sz="2800" dirty="0"/>
          </a:p>
        </p:txBody>
      </p:sp>
      <p:sp>
        <p:nvSpPr>
          <p:cNvPr id="34" name="TextBox 33"/>
          <p:cNvSpPr txBox="1"/>
          <p:nvPr/>
        </p:nvSpPr>
        <p:spPr>
          <a:xfrm>
            <a:off x="728583" y="12968714"/>
            <a:ext cx="14030985" cy="10002738"/>
          </a:xfrm>
          <a:prstGeom prst="rect">
            <a:avLst/>
          </a:prstGeom>
          <a:noFill/>
        </p:spPr>
        <p:txBody>
          <a:bodyPr wrap="square" rtlCol="0">
            <a:spAutoFit/>
          </a:bodyPr>
          <a:lstStyle/>
          <a:p>
            <a:r>
              <a:rPr lang="en-GB" sz="2800" dirty="0" smtClean="0">
                <a:cs typeface="Arial" panose="020B0604020202020204" pitchFamily="34" charset="0"/>
              </a:rPr>
              <a:t>Two series of samples, based on a simple O/W emulsion, were used: with </a:t>
            </a:r>
            <a:r>
              <a:rPr lang="en-GB" sz="2800" b="1" dirty="0" smtClean="0">
                <a:cs typeface="Arial" panose="020B0604020202020204" pitchFamily="34" charset="0"/>
              </a:rPr>
              <a:t>neutralised carbopol </a:t>
            </a:r>
            <a:r>
              <a:rPr lang="en-GB" sz="2800" dirty="0" smtClean="0">
                <a:cs typeface="Arial" panose="020B0604020202020204" pitchFamily="34" charset="0"/>
              </a:rPr>
              <a:t>(0.1%, 0.2%, 0.3%, 0.4% and 0.5%) and with </a:t>
            </a:r>
            <a:r>
              <a:rPr lang="en-GB" sz="2800" b="1" dirty="0" smtClean="0">
                <a:cs typeface="Arial" panose="020B0604020202020204" pitchFamily="34" charset="0"/>
              </a:rPr>
              <a:t>xanthan gum </a:t>
            </a:r>
            <a:r>
              <a:rPr lang="en-GB" sz="2800" dirty="0" smtClean="0">
                <a:cs typeface="Arial" panose="020B0604020202020204" pitchFamily="34" charset="0"/>
              </a:rPr>
              <a:t>(1.5%, 2.0%, 2.5%, 3.0% and 3.5%w/w). </a:t>
            </a:r>
          </a:p>
          <a:p>
            <a:endParaRPr lang="en-GB" sz="2800" dirty="0" smtClean="0">
              <a:cs typeface="Arial" panose="020B0604020202020204" pitchFamily="34" charset="0"/>
            </a:endParaRPr>
          </a:p>
          <a:p>
            <a:r>
              <a:rPr lang="en-GB" sz="2800" dirty="0" smtClean="0">
                <a:cs typeface="Arial" panose="020B0604020202020204" pitchFamily="34" charset="0"/>
              </a:rPr>
              <a:t>The instruments used in this study were: an </a:t>
            </a:r>
            <a:r>
              <a:rPr lang="en-GB" sz="2800" b="1" dirty="0" smtClean="0">
                <a:cs typeface="Arial" panose="020B0604020202020204" pitchFamily="34" charset="0"/>
              </a:rPr>
              <a:t>air-bearing controlled-stress rheometer </a:t>
            </a:r>
            <a:r>
              <a:rPr lang="en-GB" sz="2800" dirty="0" smtClean="0">
                <a:cs typeface="Arial" panose="020B0604020202020204" pitchFamily="34" charset="0"/>
              </a:rPr>
              <a:t>(RheoStress RS75, Haake, Germany), a </a:t>
            </a:r>
            <a:r>
              <a:rPr lang="en-GB" sz="2800" b="1" dirty="0" smtClean="0">
                <a:cs typeface="Arial" panose="020B0604020202020204" pitchFamily="34" charset="0"/>
              </a:rPr>
              <a:t>T-bar viscometer </a:t>
            </a:r>
            <a:r>
              <a:rPr lang="en-GB" sz="2800" dirty="0" smtClean="0">
                <a:cs typeface="Arial" panose="020B0604020202020204" pitchFamily="34" charset="0"/>
              </a:rPr>
              <a:t>(Brookfield DV-E, Brookfield, UK) and a </a:t>
            </a:r>
            <a:r>
              <a:rPr lang="en-GB" sz="2800" b="1" dirty="0" smtClean="0">
                <a:cs typeface="Arial" panose="020B0604020202020204" pitchFamily="34" charset="0"/>
              </a:rPr>
              <a:t>texture analyser </a:t>
            </a:r>
            <a:r>
              <a:rPr lang="en-GB" sz="2800" dirty="0" smtClean="0">
                <a:cs typeface="Arial" panose="020B0604020202020204" pitchFamily="34" charset="0"/>
              </a:rPr>
              <a:t>(TA.XT</a:t>
            </a:r>
            <a:r>
              <a:rPr lang="en-GB" sz="2800" i="1" dirty="0" smtClean="0">
                <a:cs typeface="Arial" panose="020B0604020202020204" pitchFamily="34" charset="0"/>
              </a:rPr>
              <a:t> </a:t>
            </a:r>
            <a:r>
              <a:rPr lang="en-GB" sz="2800" dirty="0" smtClean="0">
                <a:cs typeface="Arial" panose="020B0604020202020204" pitchFamily="34" charset="0"/>
              </a:rPr>
              <a:t>Plus, Stable Micro Systems, UK). </a:t>
            </a:r>
          </a:p>
          <a:p>
            <a:endParaRPr lang="en-GB" sz="2800" dirty="0">
              <a:cs typeface="Arial" panose="020B0604020202020204" pitchFamily="34" charset="0"/>
            </a:endParaRPr>
          </a:p>
          <a:p>
            <a:r>
              <a:rPr lang="en-GB" sz="2800" u="sng" dirty="0" smtClean="0">
                <a:cs typeface="Arial" panose="020B0604020202020204" pitchFamily="34" charset="0"/>
              </a:rPr>
              <a:t>Comparative assessment of yield stress by five methods:</a:t>
            </a:r>
            <a:r>
              <a:rPr lang="en-GB" sz="2800" dirty="0" smtClean="0">
                <a:cs typeface="Arial" panose="020B0604020202020204" pitchFamily="34" charset="0"/>
              </a:rPr>
              <a:t> </a:t>
            </a:r>
          </a:p>
          <a:p>
            <a:r>
              <a:rPr lang="en-GB" sz="2800" b="1" dirty="0" smtClean="0">
                <a:cs typeface="Arial" panose="020B0604020202020204" pitchFamily="34" charset="0"/>
              </a:rPr>
              <a:t>Low-rotation T-bar test on a viscometer </a:t>
            </a:r>
            <a:r>
              <a:rPr lang="en-GB" sz="2800" dirty="0" smtClean="0">
                <a:cs typeface="Arial" panose="020B0604020202020204" pitchFamily="34" charset="0"/>
              </a:rPr>
              <a:t>(at 5 rpm with helipath, using a spindle T 92). Readings were taken after the first 20 seconds then at 10-second intervals until 60 seconds, calculating the average of the 5 values </a:t>
            </a:r>
            <a:r>
              <a:rPr lang="en-GB" sz="2800" dirty="0">
                <a:cs typeface="Arial" panose="020B0604020202020204" pitchFamily="34" charset="0"/>
              </a:rPr>
              <a:t>[</a:t>
            </a:r>
            <a:r>
              <a:rPr lang="en-GB" sz="2800" dirty="0" smtClean="0">
                <a:cs typeface="Arial" panose="020B0604020202020204" pitchFamily="34" charset="0"/>
              </a:rPr>
              <a:t>2</a:t>
            </a:r>
            <a:r>
              <a:rPr lang="en-GB" sz="2800" dirty="0">
                <a:cs typeface="Arial" panose="020B0604020202020204" pitchFamily="34" charset="0"/>
              </a:rPr>
              <a:t>]</a:t>
            </a:r>
            <a:r>
              <a:rPr lang="en-GB" sz="2800" dirty="0" smtClean="0">
                <a:cs typeface="Arial" panose="020B0604020202020204" pitchFamily="34" charset="0"/>
              </a:rPr>
              <a:t>. The air-bearing rheometer was used for the </a:t>
            </a:r>
            <a:r>
              <a:rPr lang="en-GB" sz="2800" b="1" dirty="0" smtClean="0">
                <a:cs typeface="Arial" panose="020B0604020202020204" pitchFamily="34" charset="0"/>
              </a:rPr>
              <a:t>shear stress sweep </a:t>
            </a:r>
            <a:r>
              <a:rPr lang="en-GB" sz="2800" dirty="0" smtClean="0">
                <a:cs typeface="Arial" panose="020B0604020202020204" pitchFamily="34" charset="0"/>
              </a:rPr>
              <a:t>(0.5-500 Pa), the </a:t>
            </a:r>
            <a:r>
              <a:rPr lang="en-GB" sz="2800" b="1" dirty="0" smtClean="0">
                <a:cs typeface="Arial" panose="020B0604020202020204" pitchFamily="34" charset="0"/>
              </a:rPr>
              <a:t>shear rate sweep </a:t>
            </a:r>
            <a:r>
              <a:rPr lang="en-GB" sz="2800" dirty="0" smtClean="0">
                <a:cs typeface="Arial" panose="020B0604020202020204" pitchFamily="34" charset="0"/>
              </a:rPr>
              <a:t>(300-0.01 s</a:t>
            </a:r>
            <a:r>
              <a:rPr lang="en-GB" sz="2800" baseline="30000" dirty="0" smtClean="0">
                <a:cs typeface="Arial" panose="020B0604020202020204" pitchFamily="34" charset="0"/>
              </a:rPr>
              <a:t>−1</a:t>
            </a:r>
            <a:r>
              <a:rPr lang="en-GB" sz="2800" dirty="0" smtClean="0">
                <a:cs typeface="Arial" panose="020B0604020202020204" pitchFamily="34" charset="0"/>
              </a:rPr>
              <a:t>), and the </a:t>
            </a:r>
            <a:r>
              <a:rPr lang="en-GB" sz="2800" b="1" dirty="0" smtClean="0">
                <a:cs typeface="Arial" panose="020B0604020202020204" pitchFamily="34" charset="0"/>
              </a:rPr>
              <a:t>oscillatory shear stress sweep </a:t>
            </a:r>
            <a:r>
              <a:rPr lang="en-GB" sz="2800" dirty="0" smtClean="0">
                <a:cs typeface="Arial" panose="020B0604020202020204" pitchFamily="34" charset="0"/>
              </a:rPr>
              <a:t>(0.5-500 Pa at 1Hz). For all rheometer measurements, the 35mm serrated parallel plate was used. </a:t>
            </a:r>
            <a:r>
              <a:rPr lang="en-GB" sz="2800" b="1" dirty="0" smtClean="0">
                <a:cs typeface="Arial" panose="020B0604020202020204" pitchFamily="34" charset="0"/>
              </a:rPr>
              <a:t>Immersion/de-immersion test on a texture analyser </a:t>
            </a:r>
            <a:r>
              <a:rPr lang="en-GB" sz="2800" dirty="0" smtClean="0">
                <a:cs typeface="Arial" panose="020B0604020202020204" pitchFamily="34" charset="0"/>
              </a:rPr>
              <a:t>(with a one inch-diameter cylindrical probe) was also performed [3]. The point at which the material yields is shown via the inflection point on the immersion curve (Fig. 4).  </a:t>
            </a:r>
          </a:p>
          <a:p>
            <a:endParaRPr lang="en-GB" sz="2800" dirty="0" smtClean="0">
              <a:cs typeface="Arial" panose="020B0604020202020204" pitchFamily="34" charset="0"/>
            </a:endParaRPr>
          </a:p>
          <a:p>
            <a:r>
              <a:rPr lang="en-GB" sz="2800" u="sng" dirty="0" smtClean="0">
                <a:cs typeface="Arial" panose="020B0604020202020204" pitchFamily="34" charset="0"/>
              </a:rPr>
              <a:t>Comparative assessment of the level of </a:t>
            </a:r>
            <a:r>
              <a:rPr lang="en-GB" sz="2800" u="sng" dirty="0" err="1" smtClean="0">
                <a:cs typeface="Arial" panose="020B0604020202020204" pitchFamily="34" charset="0"/>
              </a:rPr>
              <a:t>thixotropy</a:t>
            </a:r>
            <a:r>
              <a:rPr lang="en-GB" sz="2800" u="sng" dirty="0" smtClean="0">
                <a:cs typeface="Arial" panose="020B0604020202020204" pitchFamily="34" charset="0"/>
              </a:rPr>
              <a:t> by three methods</a:t>
            </a:r>
            <a:r>
              <a:rPr lang="en-GB" sz="2800" dirty="0" smtClean="0">
                <a:cs typeface="Arial" panose="020B0604020202020204" pitchFamily="34" charset="0"/>
              </a:rPr>
              <a:t>:  </a:t>
            </a:r>
          </a:p>
          <a:p>
            <a:r>
              <a:rPr lang="en-GB" sz="2800" b="1" dirty="0" smtClean="0">
                <a:cs typeface="Arial" panose="020B0604020202020204" pitchFamily="34" charset="0"/>
              </a:rPr>
              <a:t>Hysteresis loop test </a:t>
            </a:r>
            <a:r>
              <a:rPr lang="en-GB" sz="2800" dirty="0" smtClean="0">
                <a:cs typeface="Arial" panose="020B0604020202020204" pitchFamily="34" charset="0"/>
              </a:rPr>
              <a:t>(0.01 - 300 - 0.01 s</a:t>
            </a:r>
            <a:r>
              <a:rPr lang="en-GB" sz="2800" baseline="30000" dirty="0" smtClean="0">
                <a:cs typeface="Arial" panose="020B0604020202020204" pitchFamily="34" charset="0"/>
              </a:rPr>
              <a:t>−1</a:t>
            </a:r>
            <a:r>
              <a:rPr lang="en-GB" sz="2800" dirty="0" smtClean="0">
                <a:cs typeface="Arial" panose="020B0604020202020204" pitchFamily="34" charset="0"/>
              </a:rPr>
              <a:t>) and </a:t>
            </a:r>
            <a:r>
              <a:rPr lang="en-GB" sz="2800" b="1" dirty="0" smtClean="0">
                <a:cs typeface="Arial" panose="020B0604020202020204" pitchFamily="34" charset="0"/>
              </a:rPr>
              <a:t>three-step thixotropy test </a:t>
            </a:r>
            <a:r>
              <a:rPr lang="en-GB" sz="2800" dirty="0" smtClean="0">
                <a:cs typeface="Arial" panose="020B0604020202020204" pitchFamily="34" charset="0"/>
              </a:rPr>
              <a:t>(low/high/low shear, in this case 10/250/10 s</a:t>
            </a:r>
            <a:r>
              <a:rPr lang="en-GB" sz="2800" baseline="30000" dirty="0" smtClean="0">
                <a:cs typeface="Arial" panose="020B0604020202020204" pitchFamily="34" charset="0"/>
              </a:rPr>
              <a:t>−1</a:t>
            </a:r>
            <a:r>
              <a:rPr lang="en-GB" sz="2800" dirty="0" smtClean="0">
                <a:cs typeface="Arial" panose="020B0604020202020204" pitchFamily="34" charset="0"/>
              </a:rPr>
              <a:t>, each step taking 30 seconds) were both performed on the rheometer.  A novel </a:t>
            </a:r>
            <a:r>
              <a:rPr lang="en-GB" sz="2800" b="1" dirty="0" smtClean="0">
                <a:cs typeface="Arial" panose="020B0604020202020204" pitchFamily="34" charset="0"/>
              </a:rPr>
              <a:t>repeated immersion/de-immersion test (3 repetitions) on the texture analyser</a:t>
            </a:r>
            <a:r>
              <a:rPr lang="en-GB" sz="2800" dirty="0" smtClean="0">
                <a:cs typeface="Arial" panose="020B0604020202020204" pitchFamily="34" charset="0"/>
              </a:rPr>
              <a:t> was also performed, using the same settings as for the yield stress test. </a:t>
            </a:r>
            <a:endParaRPr lang="en-GB" sz="2800" dirty="0"/>
          </a:p>
        </p:txBody>
      </p:sp>
      <p:sp>
        <p:nvSpPr>
          <p:cNvPr id="48" name="Rectangle 47"/>
          <p:cNvSpPr/>
          <p:nvPr/>
        </p:nvSpPr>
        <p:spPr>
          <a:xfrm>
            <a:off x="719568" y="22932571"/>
            <a:ext cx="14040000" cy="1213304"/>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solidFill>
                  <a:schemeClr val="bg1"/>
                </a:solidFill>
                <a:latin typeface="Arial" charset="0"/>
                <a:ea typeface="Arial" charset="0"/>
                <a:cs typeface="Arial" charset="0"/>
              </a:rPr>
              <a:t>Results and Discussion</a:t>
            </a:r>
            <a:endParaRPr lang="en-GB" sz="4000" b="1" dirty="0">
              <a:solidFill>
                <a:schemeClr val="bg1"/>
              </a:solidFill>
              <a:latin typeface="Arial" charset="0"/>
              <a:ea typeface="Arial" charset="0"/>
              <a:cs typeface="Arial" charset="0"/>
            </a:endParaRPr>
          </a:p>
        </p:txBody>
      </p:sp>
      <p:sp>
        <p:nvSpPr>
          <p:cNvPr id="50" name="TextBox 49"/>
          <p:cNvSpPr txBox="1"/>
          <p:nvPr/>
        </p:nvSpPr>
        <p:spPr>
          <a:xfrm>
            <a:off x="637638" y="24361143"/>
            <a:ext cx="14021968" cy="9571851"/>
          </a:xfrm>
          <a:prstGeom prst="rect">
            <a:avLst/>
          </a:prstGeom>
          <a:noFill/>
        </p:spPr>
        <p:txBody>
          <a:bodyPr wrap="square" rtlCol="0">
            <a:spAutoFit/>
          </a:bodyPr>
          <a:lstStyle/>
          <a:p>
            <a:r>
              <a:rPr lang="en-GB" sz="2800" dirty="0" smtClean="0"/>
              <a:t>The results obtained using a low-rotation T bar test could be considered a measure of yield stress/gel strength, rather than viscosity. This is based on the argument that true viscosity measurement requires the sample to be sheared between two close-fitting, geometrically-defined surfaces, which is not the case with the T </a:t>
            </a:r>
            <a:r>
              <a:rPr lang="en-GB" sz="2800" dirty="0"/>
              <a:t>bar </a:t>
            </a:r>
            <a:r>
              <a:rPr lang="en-GB" sz="2800" dirty="0" smtClean="0"/>
              <a:t>[2]. A linear </a:t>
            </a:r>
            <a:r>
              <a:rPr lang="en-GB" sz="2800" dirty="0"/>
              <a:t>correlation between increasing polymer concentration and the yield value measured </a:t>
            </a:r>
            <a:r>
              <a:rPr lang="en-GB" sz="2800" dirty="0" smtClean="0"/>
              <a:t>by T bar was found (r²=0.994 and </a:t>
            </a:r>
            <a:r>
              <a:rPr lang="en-GB" sz="2800" dirty="0"/>
              <a:t>r²=0.968 </a:t>
            </a:r>
            <a:r>
              <a:rPr lang="en-GB" sz="2800" dirty="0" smtClean="0"/>
              <a:t>for the </a:t>
            </a:r>
            <a:r>
              <a:rPr lang="en-GB" sz="2800" dirty="0" err="1" smtClean="0"/>
              <a:t>carbopol</a:t>
            </a:r>
            <a:r>
              <a:rPr lang="en-GB" sz="2800" dirty="0" smtClean="0"/>
              <a:t> and xanthan gum emulsions, respectively). </a:t>
            </a:r>
          </a:p>
          <a:p>
            <a:r>
              <a:rPr lang="en-GB" sz="2800" b="1" dirty="0" smtClean="0"/>
              <a:t>Fig 1</a:t>
            </a:r>
            <a:r>
              <a:rPr lang="en-GB" sz="2800" dirty="0" smtClean="0"/>
              <a:t> shows the results of </a:t>
            </a:r>
            <a:r>
              <a:rPr lang="en-GB" sz="2800" dirty="0"/>
              <a:t>t</a:t>
            </a:r>
            <a:r>
              <a:rPr lang="en-GB" sz="2800" dirty="0" smtClean="0"/>
              <a:t>wo </a:t>
            </a:r>
            <a:r>
              <a:rPr lang="en-GB" sz="2800" dirty="0"/>
              <a:t>flow rheology </a:t>
            </a:r>
            <a:r>
              <a:rPr lang="en-GB" sz="2800" dirty="0" smtClean="0"/>
              <a:t>methods – </a:t>
            </a:r>
            <a:r>
              <a:rPr lang="en-GB" sz="2800" dirty="0"/>
              <a:t>the shear </a:t>
            </a:r>
            <a:r>
              <a:rPr lang="en-GB" sz="2800" dirty="0" smtClean="0"/>
              <a:t>rate (a) </a:t>
            </a:r>
            <a:r>
              <a:rPr lang="en-GB" sz="2800" dirty="0"/>
              <a:t>and shear stress </a:t>
            </a:r>
            <a:r>
              <a:rPr lang="en-GB" sz="2800" dirty="0" smtClean="0"/>
              <a:t>sweep (b). Neither has produced the results consistently in line with the increasing polymer concentration. The values of the complex </a:t>
            </a:r>
            <a:r>
              <a:rPr lang="en-GB" sz="2800" dirty="0"/>
              <a:t>modulus G* </a:t>
            </a:r>
            <a:r>
              <a:rPr lang="en-GB" sz="2800" dirty="0" smtClean="0"/>
              <a:t>obtained from the oscillatory stress sweep of the xanthan gum emulsions are shown in </a:t>
            </a:r>
            <a:r>
              <a:rPr lang="en-GB" sz="2800" b="1" dirty="0" smtClean="0"/>
              <a:t>Fig. 2a</a:t>
            </a:r>
            <a:r>
              <a:rPr lang="en-GB" sz="2800" dirty="0" smtClean="0"/>
              <a:t>. Yield stress is detected as an inflection point on each curve. The yield values of the first 4 samples form an almost ideal linear relationship with the concentration of xanthan gum (</a:t>
            </a:r>
            <a:r>
              <a:rPr lang="en-GB" sz="2800" b="1" dirty="0" smtClean="0"/>
              <a:t>Fig. 2b</a:t>
            </a:r>
            <a:r>
              <a:rPr lang="en-GB" sz="2800" dirty="0" smtClean="0"/>
              <a:t>), while the most concentrated sample performed differently. This phenomenon, which was not detected using less sensitive methods, is probably due to the level of polymer entanglement and the resulting secondary chemical bonds at that concentration [4]. In the case of carbopol emulsions, the correlation was very good for the whole range (r² = 0.996). </a:t>
            </a:r>
          </a:p>
          <a:p>
            <a:r>
              <a:rPr lang="en-GB" sz="2800" dirty="0"/>
              <a:t>Using </a:t>
            </a:r>
            <a:r>
              <a:rPr lang="en-GB" sz="2800" dirty="0" smtClean="0"/>
              <a:t>a novel </a:t>
            </a:r>
            <a:r>
              <a:rPr lang="en-GB" sz="2800" dirty="0"/>
              <a:t>t</a:t>
            </a:r>
            <a:r>
              <a:rPr lang="en-GB" sz="2800" dirty="0" smtClean="0"/>
              <a:t>exture analyser yield </a:t>
            </a:r>
            <a:r>
              <a:rPr lang="en-GB" sz="2800" dirty="0"/>
              <a:t>stress </a:t>
            </a:r>
            <a:r>
              <a:rPr lang="en-GB" sz="2800" dirty="0" smtClean="0"/>
              <a:t>method [4,5], </a:t>
            </a:r>
            <a:r>
              <a:rPr lang="en-GB" sz="2800" dirty="0"/>
              <a:t>we have tested </a:t>
            </a:r>
            <a:r>
              <a:rPr lang="en-GB" sz="2800" dirty="0" smtClean="0"/>
              <a:t>both series </a:t>
            </a:r>
            <a:r>
              <a:rPr lang="en-GB" sz="2800" dirty="0"/>
              <a:t>of emulsions, with very consistent results. </a:t>
            </a:r>
            <a:r>
              <a:rPr lang="en-GB" sz="2800" b="1" dirty="0"/>
              <a:t>Fig. 4a </a:t>
            </a:r>
            <a:r>
              <a:rPr lang="en-GB" sz="2800" dirty="0"/>
              <a:t>shows a typical immersion/de-immersion curve, with the inflection on the ascending part indicating the yield value.</a:t>
            </a:r>
            <a:endParaRPr lang="en-GB" sz="2800" dirty="0" smtClean="0"/>
          </a:p>
          <a:p>
            <a:r>
              <a:rPr lang="en-GB" sz="2800" dirty="0" smtClean="0"/>
              <a:t>Therefore, the T </a:t>
            </a:r>
            <a:r>
              <a:rPr lang="en-GB" sz="2800" dirty="0"/>
              <a:t>bar method, oscillatory stress sweep and immersion test all show </a:t>
            </a:r>
            <a:r>
              <a:rPr lang="en-GB" sz="2800" dirty="0" smtClean="0"/>
              <a:t>the same trends (although not the same values) of yield stress for the two series of samples, </a:t>
            </a:r>
            <a:r>
              <a:rPr lang="en-GB" sz="2800" dirty="0"/>
              <a:t>providing </a:t>
            </a:r>
            <a:r>
              <a:rPr lang="en-GB" sz="2800" dirty="0" smtClean="0"/>
              <a:t>logical, consistent and reproducible results.</a:t>
            </a:r>
            <a:endParaRPr lang="en-GB" sz="2800" dirty="0"/>
          </a:p>
        </p:txBody>
      </p:sp>
      <p:sp>
        <p:nvSpPr>
          <p:cNvPr id="42" name="TextBox 41"/>
          <p:cNvSpPr txBox="1"/>
          <p:nvPr/>
        </p:nvSpPr>
        <p:spPr>
          <a:xfrm>
            <a:off x="15857606" y="17929932"/>
            <a:ext cx="13334776" cy="2154436"/>
          </a:xfrm>
          <a:prstGeom prst="rect">
            <a:avLst/>
          </a:prstGeom>
          <a:noFill/>
        </p:spPr>
        <p:txBody>
          <a:bodyPr wrap="square" rtlCol="0">
            <a:spAutoFit/>
          </a:bodyPr>
          <a:lstStyle/>
          <a:p>
            <a:r>
              <a:rPr lang="en-GB" sz="2800" b="1" dirty="0" smtClean="0">
                <a:solidFill>
                  <a:schemeClr val="bg1"/>
                </a:solidFill>
                <a:latin typeface="Arial" pitchFamily="34" charset="0"/>
                <a:cs typeface="Arial" pitchFamily="34" charset="0"/>
              </a:rPr>
              <a:t>Fig. 3.</a:t>
            </a:r>
            <a:r>
              <a:rPr lang="en-GB" sz="2800" dirty="0" smtClean="0">
                <a:solidFill>
                  <a:schemeClr val="bg1"/>
                </a:solidFill>
                <a:latin typeface="Arial" pitchFamily="34" charset="0"/>
                <a:cs typeface="Arial" pitchFamily="34" charset="0"/>
              </a:rPr>
              <a:t> Hysteresis loop area curves for xanthan gum emulsions (a); linear correlation between the level of thixotropy obtained using the three step thixotropy method and the hysteresis loop area method for carbopol emulsions (b).</a:t>
            </a:r>
          </a:p>
          <a:p>
            <a:pPr algn="just"/>
            <a:endParaRPr lang="en-GB" sz="2500" b="1" dirty="0" smtClean="0">
              <a:solidFill>
                <a:schemeClr val="bg1"/>
              </a:solidFill>
              <a:latin typeface="Arial" charset="0"/>
              <a:ea typeface="Arial" charset="0"/>
              <a:cs typeface="Arial" charset="0"/>
            </a:endParaRPr>
          </a:p>
          <a:p>
            <a:pPr algn="just"/>
            <a:endParaRPr lang="en-GB" sz="2500" b="1" dirty="0">
              <a:solidFill>
                <a:schemeClr val="bg1"/>
              </a:solidFill>
              <a:latin typeface="Arial" charset="0"/>
              <a:ea typeface="Arial" charset="0"/>
              <a:cs typeface="Arial" charset="0"/>
            </a:endParaRPr>
          </a:p>
        </p:txBody>
      </p:sp>
      <p:sp>
        <p:nvSpPr>
          <p:cNvPr id="49" name="TextBox 48"/>
          <p:cNvSpPr txBox="1"/>
          <p:nvPr/>
        </p:nvSpPr>
        <p:spPr>
          <a:xfrm>
            <a:off x="746615" y="7989657"/>
            <a:ext cx="14040000" cy="3539430"/>
          </a:xfrm>
          <a:prstGeom prst="rect">
            <a:avLst/>
          </a:prstGeom>
          <a:noFill/>
        </p:spPr>
        <p:txBody>
          <a:bodyPr wrap="square" rtlCol="0">
            <a:spAutoFit/>
          </a:bodyPr>
          <a:lstStyle/>
          <a:p>
            <a:r>
              <a:rPr lang="en-GB" sz="2800" dirty="0" smtClean="0"/>
              <a:t>There is a large number of rheological methods in the literature, but little practical information for cosmetics formulators on the value of each method, i.e. its applicability to different situations. In this study, a comparative assessment of the methods used to establish commonly used rheological parameters was carried out. We have focused on two parameters which are, alongside viscosity, of great importance in practical formulation work - </a:t>
            </a:r>
            <a:r>
              <a:rPr lang="en-GB" sz="2800" u="sng" dirty="0" smtClean="0"/>
              <a:t>yield stress</a:t>
            </a:r>
            <a:r>
              <a:rPr lang="en-GB" sz="2800" dirty="0" smtClean="0"/>
              <a:t> and the</a:t>
            </a:r>
            <a:r>
              <a:rPr lang="en-GB" sz="2800" u="sng" dirty="0" smtClean="0"/>
              <a:t> level of thixotropy</a:t>
            </a:r>
            <a:r>
              <a:rPr lang="en-GB" sz="2800" dirty="0" smtClean="0"/>
              <a:t>. Both are useful in understanding how materials behave in the laboratory, in production, during storage and in use. They are also related to the sensory properties of cosmetic emulsions [</a:t>
            </a:r>
            <a:r>
              <a:rPr lang="en-GB" sz="2800" smtClean="0"/>
              <a:t>1].</a:t>
            </a:r>
            <a:endParaRPr lang="en-GB" sz="2800" dirty="0"/>
          </a:p>
        </p:txBody>
      </p:sp>
      <p:sp>
        <p:nvSpPr>
          <p:cNvPr id="58" name="Rectangle 57"/>
          <p:cNvSpPr/>
          <p:nvPr/>
        </p:nvSpPr>
        <p:spPr>
          <a:xfrm>
            <a:off x="15583678" y="27070049"/>
            <a:ext cx="14040000" cy="7030001"/>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Rectangle 66"/>
          <p:cNvSpPr/>
          <p:nvPr/>
        </p:nvSpPr>
        <p:spPr>
          <a:xfrm>
            <a:off x="15556477" y="6453987"/>
            <a:ext cx="14040000" cy="6429514"/>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4" name="Picture 7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27138" y="6790101"/>
            <a:ext cx="13257282" cy="4809989"/>
          </a:xfrm>
          <a:prstGeom prst="rect">
            <a:avLst/>
          </a:prstGeom>
          <a:noFill/>
          <a:ln>
            <a:noFill/>
          </a:ln>
        </p:spPr>
      </p:pic>
      <p:sp>
        <p:nvSpPr>
          <p:cNvPr id="75" name="TextBox 74"/>
          <p:cNvSpPr txBox="1"/>
          <p:nvPr/>
        </p:nvSpPr>
        <p:spPr>
          <a:xfrm>
            <a:off x="15941041" y="11763007"/>
            <a:ext cx="13578712" cy="1815882"/>
          </a:xfrm>
          <a:prstGeom prst="rect">
            <a:avLst/>
          </a:prstGeom>
          <a:noFill/>
        </p:spPr>
        <p:txBody>
          <a:bodyPr wrap="square" rtlCol="0">
            <a:spAutoFit/>
          </a:bodyPr>
          <a:lstStyle/>
          <a:p>
            <a:r>
              <a:rPr lang="en-GB" sz="2800" b="1" dirty="0" smtClean="0">
                <a:solidFill>
                  <a:schemeClr val="bg1"/>
                </a:solidFill>
                <a:latin typeface="Arial" pitchFamily="34" charset="0"/>
                <a:cs typeface="Arial" pitchFamily="34" charset="0"/>
              </a:rPr>
              <a:t>Fig. 2.</a:t>
            </a:r>
            <a:r>
              <a:rPr lang="en-GB" sz="2800" dirty="0" smtClean="0">
                <a:solidFill>
                  <a:schemeClr val="bg1"/>
                </a:solidFill>
                <a:latin typeface="Arial" pitchFamily="34" charset="0"/>
                <a:cs typeface="Arial" pitchFamily="34" charset="0"/>
              </a:rPr>
              <a:t> Oscillatory stress sweep curves for the xanthan gum emulsions (a) and the linear correlation between the concentration of xanthan gum and the yield value (b), excluding 3.5% w/w.</a:t>
            </a:r>
          </a:p>
          <a:p>
            <a:r>
              <a:rPr lang="en-GB" sz="2800" dirty="0" smtClean="0"/>
              <a:t> </a:t>
            </a:r>
            <a:endParaRPr lang="en-GB" sz="2800" dirty="0"/>
          </a:p>
        </p:txBody>
      </p:sp>
      <p:sp>
        <p:nvSpPr>
          <p:cNvPr id="79" name="Rectangle 78"/>
          <p:cNvSpPr/>
          <p:nvPr/>
        </p:nvSpPr>
        <p:spPr>
          <a:xfrm>
            <a:off x="15583986" y="34383563"/>
            <a:ext cx="14040000" cy="1440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solidFill>
                  <a:schemeClr val="bg1"/>
                </a:solidFill>
                <a:latin typeface="Arial" charset="0"/>
                <a:ea typeface="Arial" charset="0"/>
                <a:cs typeface="Arial" charset="0"/>
              </a:rPr>
              <a:t>Conclusion</a:t>
            </a:r>
            <a:endParaRPr lang="en-GB" sz="4000" b="1" dirty="0">
              <a:solidFill>
                <a:schemeClr val="bg1"/>
              </a:solidFill>
              <a:latin typeface="Arial" charset="0"/>
              <a:ea typeface="Arial" charset="0"/>
              <a:cs typeface="Arial" charset="0"/>
            </a:endParaRPr>
          </a:p>
        </p:txBody>
      </p:sp>
      <p:sp>
        <p:nvSpPr>
          <p:cNvPr id="80" name="TextBox 79"/>
          <p:cNvSpPr txBox="1"/>
          <p:nvPr/>
        </p:nvSpPr>
        <p:spPr>
          <a:xfrm>
            <a:off x="15580466" y="35935959"/>
            <a:ext cx="14022050" cy="4401205"/>
          </a:xfrm>
          <a:prstGeom prst="rect">
            <a:avLst/>
          </a:prstGeom>
          <a:noFill/>
        </p:spPr>
        <p:txBody>
          <a:bodyPr wrap="square" rtlCol="0">
            <a:spAutoFit/>
          </a:bodyPr>
          <a:lstStyle/>
          <a:p>
            <a:r>
              <a:rPr lang="en-GB" sz="2800" dirty="0" smtClean="0"/>
              <a:t>The most consistent yield stress results were obtained using the low-rotation T-bar test and the oscillatory stress sweep test, as well as the novel immersion/de-immersion texture analyser test. Providing all three instruments are available, a formulator is advised to choose the </a:t>
            </a:r>
            <a:r>
              <a:rPr lang="en-GB" sz="2800" u="sng" dirty="0" smtClean="0"/>
              <a:t>oscillatory stress sweep</a:t>
            </a:r>
            <a:r>
              <a:rPr lang="en-GB" sz="2800" dirty="0" smtClean="0"/>
              <a:t> as the most reliable, theoretically and practically. </a:t>
            </a:r>
          </a:p>
          <a:p>
            <a:r>
              <a:rPr lang="en-GB" sz="2800" dirty="0" smtClean="0"/>
              <a:t>In terms of the finite-time thixotropy measurements, both </a:t>
            </a:r>
            <a:r>
              <a:rPr lang="en-GB" sz="2800" u="sng" dirty="0" smtClean="0"/>
              <a:t>three-step </a:t>
            </a:r>
            <a:r>
              <a:rPr lang="en-GB" sz="2800" u="sng" dirty="0" err="1" smtClean="0"/>
              <a:t>thixotropy</a:t>
            </a:r>
            <a:r>
              <a:rPr lang="en-GB" sz="2800" u="sng" dirty="0" smtClean="0"/>
              <a:t> </a:t>
            </a:r>
            <a:r>
              <a:rPr lang="en-GB" sz="2800" dirty="0" smtClean="0"/>
              <a:t>test and </a:t>
            </a:r>
            <a:r>
              <a:rPr lang="en-GB" sz="2800" u="sng" dirty="0" smtClean="0"/>
              <a:t>hysteresis loop</a:t>
            </a:r>
            <a:r>
              <a:rPr lang="en-GB" sz="2800" dirty="0" smtClean="0"/>
              <a:t> test have proven consistent in assessing immediate effects of the application of shear force to o/w emulsion samples. By changing the conditions of each test, it is possible to produce an indefinite number of methods, the merits of which should be established with regard to the purpose of the test (e.g. physico-chemical characterisation, stability prediction, production specification, sensory characterisation).</a:t>
            </a:r>
            <a:endParaRPr lang="en-GB" dirty="0"/>
          </a:p>
        </p:txBody>
      </p:sp>
      <p:pic>
        <p:nvPicPr>
          <p:cNvPr id="84" name="Picture 8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977938" y="13201191"/>
            <a:ext cx="13279312" cy="4608700"/>
          </a:xfrm>
          <a:prstGeom prst="rect">
            <a:avLst/>
          </a:prstGeom>
          <a:noFill/>
          <a:ln>
            <a:noFill/>
          </a:ln>
        </p:spPr>
      </p:pic>
      <p:sp>
        <p:nvSpPr>
          <p:cNvPr id="85" name="TextBox 84"/>
          <p:cNvSpPr txBox="1"/>
          <p:nvPr/>
        </p:nvSpPr>
        <p:spPr>
          <a:xfrm>
            <a:off x="15521314" y="19454374"/>
            <a:ext cx="13947730" cy="7417415"/>
          </a:xfrm>
          <a:prstGeom prst="rect">
            <a:avLst/>
          </a:prstGeom>
          <a:noFill/>
        </p:spPr>
        <p:txBody>
          <a:bodyPr wrap="square" rtlCol="0">
            <a:spAutoFit/>
          </a:bodyPr>
          <a:lstStyle/>
          <a:p>
            <a:r>
              <a:rPr lang="en-GB" sz="2800" dirty="0"/>
              <a:t>The three-step </a:t>
            </a:r>
            <a:r>
              <a:rPr lang="en-GB" sz="2800" dirty="0" err="1"/>
              <a:t>thixotropy</a:t>
            </a:r>
            <a:r>
              <a:rPr lang="en-GB" sz="2800" dirty="0"/>
              <a:t> test </a:t>
            </a:r>
            <a:r>
              <a:rPr lang="en-GB" sz="2800" dirty="0" smtClean="0"/>
              <a:t>measures </a:t>
            </a:r>
            <a:r>
              <a:rPr lang="en-GB" sz="2800" dirty="0"/>
              <a:t>the % recovery of the sample subjected to a low shear (10 s</a:t>
            </a:r>
            <a:r>
              <a:rPr lang="en-GB" sz="2800" baseline="30000" dirty="0"/>
              <a:t>−1</a:t>
            </a:r>
            <a:r>
              <a:rPr lang="en-GB" sz="2800" dirty="0"/>
              <a:t>), very high shear (250 s</a:t>
            </a:r>
            <a:r>
              <a:rPr lang="en-GB" sz="2800" baseline="30000" dirty="0"/>
              <a:t>−1</a:t>
            </a:r>
            <a:r>
              <a:rPr lang="en-GB" sz="2800" dirty="0"/>
              <a:t>) and again low shear (10 s</a:t>
            </a:r>
            <a:r>
              <a:rPr lang="en-GB" sz="2800" baseline="30000" dirty="0"/>
              <a:t>−1</a:t>
            </a:r>
            <a:r>
              <a:rPr lang="en-GB" sz="2800" dirty="0"/>
              <a:t>) for 30 seconds each </a:t>
            </a:r>
            <a:r>
              <a:rPr lang="en-GB" sz="2800" dirty="0" smtClean="0"/>
              <a:t>time. The </a:t>
            </a:r>
            <a:r>
              <a:rPr lang="en-GB" sz="2800" dirty="0"/>
              <a:t>results of this test were compared with the more standard hysteresis loop test (up-and-down curve test), shown in </a:t>
            </a:r>
            <a:r>
              <a:rPr lang="en-GB" sz="2800" b="1" dirty="0"/>
              <a:t>Fig. </a:t>
            </a:r>
            <a:r>
              <a:rPr lang="en-GB" sz="2800" b="1" dirty="0" smtClean="0"/>
              <a:t>3a </a:t>
            </a:r>
            <a:r>
              <a:rPr lang="en-GB" sz="2800" dirty="0"/>
              <a:t>for the xanthan gum emulsions. In this case, the area between the up and down curves </a:t>
            </a:r>
            <a:r>
              <a:rPr lang="en-GB" sz="2800" dirty="0" smtClean="0"/>
              <a:t>(hysteresis area) was </a:t>
            </a:r>
            <a:r>
              <a:rPr lang="en-GB" sz="2800" dirty="0"/>
              <a:t>taken as the measure of </a:t>
            </a:r>
            <a:r>
              <a:rPr lang="en-GB" sz="2800" dirty="0" err="1"/>
              <a:t>thixotropy</a:t>
            </a:r>
            <a:r>
              <a:rPr lang="en-GB" sz="2800" dirty="0" smtClean="0"/>
              <a:t>, both methods </a:t>
            </a:r>
            <a:r>
              <a:rPr lang="en-GB" sz="2800" dirty="0"/>
              <a:t>taking into consideration instantaneous effects of the structure breakdown under the influence of external force. </a:t>
            </a:r>
            <a:r>
              <a:rPr lang="en-GB" sz="2800" dirty="0" smtClean="0"/>
              <a:t>The </a:t>
            </a:r>
            <a:r>
              <a:rPr lang="en-GB" sz="2800" dirty="0"/>
              <a:t>comparison of the results obtained by the three-step and the hysteresis loop methods </a:t>
            </a:r>
            <a:r>
              <a:rPr lang="en-GB" sz="2800" dirty="0" smtClean="0"/>
              <a:t>has </a:t>
            </a:r>
            <a:r>
              <a:rPr lang="en-GB" sz="2800" dirty="0"/>
              <a:t>revealed a good negative </a:t>
            </a:r>
            <a:r>
              <a:rPr lang="en-GB" sz="2800" dirty="0" smtClean="0"/>
              <a:t>correlation </a:t>
            </a:r>
            <a:r>
              <a:rPr lang="en-GB" sz="2800" dirty="0"/>
              <a:t>(</a:t>
            </a:r>
            <a:r>
              <a:rPr lang="en-GB" sz="2800" b="1" dirty="0"/>
              <a:t>Fig. 3b</a:t>
            </a:r>
            <a:r>
              <a:rPr lang="en-GB" sz="2800" dirty="0"/>
              <a:t>) </a:t>
            </a:r>
            <a:r>
              <a:rPr lang="en-GB" sz="2800" dirty="0" smtClean="0"/>
              <a:t>.</a:t>
            </a:r>
          </a:p>
          <a:p>
            <a:endParaRPr lang="en-GB" sz="2800" dirty="0" smtClean="0"/>
          </a:p>
          <a:p>
            <a:r>
              <a:rPr lang="en-GB" sz="2800" b="1" dirty="0" smtClean="0"/>
              <a:t>Fig. 4b </a:t>
            </a:r>
            <a:r>
              <a:rPr lang="en-GB" sz="2800" dirty="0" smtClean="0"/>
              <a:t>represents a typical response of the repeated immersion/de-immersion test, where three measurements have been performed in short succession on the same area in order to measure the level of </a:t>
            </a:r>
            <a:r>
              <a:rPr lang="en-GB" sz="2800" dirty="0" err="1" smtClean="0"/>
              <a:t>thixotropy</a:t>
            </a:r>
            <a:r>
              <a:rPr lang="en-GB" sz="2800" dirty="0" smtClean="0"/>
              <a:t>. The parameter used was the work of adhesion, i.e. the area under the negative curve (reflecting de-immersion process). All tested samples have shown the same pattern - the largest difference between the first and the second measurement, while subsequent measurements have shown almost no difference </a:t>
            </a:r>
            <a:r>
              <a:rPr lang="en-GB" sz="2800" dirty="0"/>
              <a:t>(</a:t>
            </a:r>
            <a:r>
              <a:rPr lang="en-GB" sz="2800" dirty="0" smtClean="0"/>
              <a:t>hence only three repetitions). The repeated immersion/de-immersion test has displayed a positive correlation with the three-step method, although not statistically significant. </a:t>
            </a:r>
            <a:endParaRPr lang="en-GB" sz="2800" dirty="0">
              <a:latin typeface="Arial" pitchFamily="34" charset="0"/>
              <a:cs typeface="Arial" pitchFamily="34" charset="0"/>
            </a:endParaRPr>
          </a:p>
        </p:txBody>
      </p:sp>
      <p:pic>
        <p:nvPicPr>
          <p:cNvPr id="64" name="Picture 63"/>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6615" y="34362720"/>
            <a:ext cx="13349041" cy="4946475"/>
          </a:xfrm>
          <a:prstGeom prst="rect">
            <a:avLst/>
          </a:prstGeom>
          <a:noFill/>
          <a:ln>
            <a:noFill/>
          </a:ln>
        </p:spPr>
      </p:pic>
      <p:sp>
        <p:nvSpPr>
          <p:cNvPr id="65" name="TextBox 64"/>
          <p:cNvSpPr txBox="1"/>
          <p:nvPr/>
        </p:nvSpPr>
        <p:spPr>
          <a:xfrm>
            <a:off x="958254" y="39276608"/>
            <a:ext cx="13334776" cy="954107"/>
          </a:xfrm>
          <a:prstGeom prst="rect">
            <a:avLst/>
          </a:prstGeom>
          <a:noFill/>
        </p:spPr>
        <p:txBody>
          <a:bodyPr wrap="square" rtlCol="0">
            <a:spAutoFit/>
          </a:bodyPr>
          <a:lstStyle/>
          <a:p>
            <a:r>
              <a:rPr lang="en-GB" sz="2800" b="1" dirty="0" smtClean="0">
                <a:solidFill>
                  <a:schemeClr val="bg1"/>
                </a:solidFill>
                <a:latin typeface="Arial" pitchFamily="34" charset="0"/>
                <a:cs typeface="Arial" pitchFamily="34" charset="0"/>
              </a:rPr>
              <a:t>Fig. 1</a:t>
            </a:r>
            <a:r>
              <a:rPr lang="en-GB" sz="2800" b="1" i="1" dirty="0" smtClean="0">
                <a:solidFill>
                  <a:schemeClr val="bg1"/>
                </a:solidFill>
                <a:latin typeface="Arial" pitchFamily="34" charset="0"/>
                <a:cs typeface="Arial" pitchFamily="34" charset="0"/>
              </a:rPr>
              <a:t>.</a:t>
            </a:r>
            <a:r>
              <a:rPr lang="en-GB" sz="2800" dirty="0" smtClean="0">
                <a:solidFill>
                  <a:schemeClr val="bg1"/>
                </a:solidFill>
                <a:latin typeface="Arial" pitchFamily="34" charset="0"/>
                <a:cs typeface="Arial" pitchFamily="34" charset="0"/>
              </a:rPr>
              <a:t> Shear rate sweep (a) and shear stress sweep curves (b) for carbopol emulsions.</a:t>
            </a:r>
          </a:p>
        </p:txBody>
      </p:sp>
      <p:pic>
        <p:nvPicPr>
          <p:cNvPr id="73" name="Picture 72"/>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827614" y="27430049"/>
            <a:ext cx="13257282" cy="5034742"/>
          </a:xfrm>
          <a:prstGeom prst="rect">
            <a:avLst/>
          </a:prstGeom>
          <a:noFill/>
          <a:ln>
            <a:noFill/>
          </a:ln>
        </p:spPr>
      </p:pic>
      <p:sp>
        <p:nvSpPr>
          <p:cNvPr id="76" name="TextBox 75"/>
          <p:cNvSpPr txBox="1"/>
          <p:nvPr/>
        </p:nvSpPr>
        <p:spPr>
          <a:xfrm>
            <a:off x="15885420" y="32546838"/>
            <a:ext cx="13281076" cy="1815882"/>
          </a:xfrm>
          <a:prstGeom prst="rect">
            <a:avLst/>
          </a:prstGeom>
          <a:noFill/>
        </p:spPr>
        <p:txBody>
          <a:bodyPr wrap="square" rtlCol="0">
            <a:spAutoFit/>
          </a:bodyPr>
          <a:lstStyle/>
          <a:p>
            <a:r>
              <a:rPr lang="en-GB" sz="2800" dirty="0" smtClean="0">
                <a:solidFill>
                  <a:schemeClr val="bg1"/>
                </a:solidFill>
                <a:latin typeface="Arial" pitchFamily="34" charset="0"/>
                <a:cs typeface="Arial" pitchFamily="34" charset="0"/>
              </a:rPr>
              <a:t>Fig. 4. Typical curves obtained using the immersion/de-immersion test on the texture analyser for the detection of yield value (a) and the repeated deformation test for the detection of the level of thixotropy (b) </a:t>
            </a:r>
          </a:p>
          <a:p>
            <a:endParaRPr lang="en-GB" sz="2800" dirty="0"/>
          </a:p>
        </p:txBody>
      </p:sp>
      <p:pic>
        <p:nvPicPr>
          <p:cNvPr id="1026" name="Picture 2" descr="Image result for center for industrial rheolog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26265" y="3978878"/>
            <a:ext cx="3776125" cy="180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8399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1579</TotalTime>
  <Words>1546</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Osaka</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Diogo Baltazar Dias</dc:creator>
  <cp:lastModifiedBy>Danka Tamburic</cp:lastModifiedBy>
  <cp:revision>142</cp:revision>
  <dcterms:created xsi:type="dcterms:W3CDTF">2016-09-08T08:37:00Z</dcterms:created>
  <dcterms:modified xsi:type="dcterms:W3CDTF">2016-09-30T10:36:52Z</dcterms:modified>
</cp:coreProperties>
</file>