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/>
              <a:t/>
            </a:r>
            <a:br>
              <a:rPr lang="en-GB" sz="4400" b="1" dirty="0" smtClean="0"/>
            </a:br>
            <a:r>
              <a:rPr lang="en-GB" sz="4400" b="1" dirty="0" smtClean="0"/>
              <a:t>Fashion </a:t>
            </a:r>
            <a:r>
              <a:rPr lang="en-GB" sz="4400" b="1" dirty="0"/>
              <a:t>and Football; ‘The Spice Boys’, masculinity, male bodies and moments of contestation’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Image result for the spice boy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18" y="2039937"/>
            <a:ext cx="870547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6700"/>
            <a:ext cx="10396882" cy="15710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Football &amp; Fashion: A complex and Multi Faceted Relationship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19365" b="11200"/>
          <a:stretch/>
        </p:blipFill>
        <p:spPr>
          <a:xfrm>
            <a:off x="3105151" y="1837765"/>
            <a:ext cx="36000" cy="479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9" r="50193"/>
          <a:stretch/>
        </p:blipFill>
        <p:spPr>
          <a:xfrm>
            <a:off x="9855200" y="266700"/>
            <a:ext cx="1841500" cy="6123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7448"/>
          <a:stretch/>
        </p:blipFill>
        <p:spPr>
          <a:xfrm>
            <a:off x="152400" y="1847275"/>
            <a:ext cx="2895601" cy="35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/>
          <a:stretch/>
        </p:blipFill>
        <p:spPr>
          <a:xfrm>
            <a:off x="8159750" y="989974"/>
            <a:ext cx="16383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/>
          <a:stretch/>
        </p:blipFill>
        <p:spPr>
          <a:xfrm>
            <a:off x="8166100" y="3847409"/>
            <a:ext cx="1631950" cy="2543175"/>
          </a:xfrm>
          <a:prstGeom prst="rect">
            <a:avLst/>
          </a:prstGeom>
        </p:spPr>
      </p:pic>
      <p:pic>
        <p:nvPicPr>
          <p:cNvPr id="2050" name="Picture 2" descr="Image result for aaron ramsey fash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03" y="1679300"/>
            <a:ext cx="1946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r="44772"/>
          <a:stretch/>
        </p:blipFill>
        <p:spPr>
          <a:xfrm>
            <a:off x="6159503" y="3984996"/>
            <a:ext cx="1803400" cy="22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5511800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George Best, Alan Hudson, David Beckham, Aaron Ramsey,  Gordon Smith, Jim Baxter, Bobby Moore</a:t>
            </a:r>
            <a:endParaRPr lang="en-GB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1026" name="Picture 2" descr="Image result for alan hudson fash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95588"/>
            <a:ext cx="36000" cy="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an hudson fashio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r="19497"/>
          <a:stretch/>
        </p:blipFill>
        <p:spPr bwMode="auto">
          <a:xfrm>
            <a:off x="3054351" y="1847275"/>
            <a:ext cx="1874927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an hudson fash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67" y="3768996"/>
            <a:ext cx="1643822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12074" r="16589" b="22326"/>
          <a:stretch/>
        </p:blipFill>
        <p:spPr bwMode="auto">
          <a:xfrm>
            <a:off x="4937364" y="1968996"/>
            <a:ext cx="12344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Football &amp; Fashion: A complex and Multi Faceted Relationship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14350"/>
          <a:stretch/>
        </p:blipFill>
        <p:spPr>
          <a:xfrm>
            <a:off x="205624" y="1949450"/>
            <a:ext cx="2365858" cy="226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r="35908"/>
          <a:stretch/>
        </p:blipFill>
        <p:spPr>
          <a:xfrm>
            <a:off x="2715592" y="1949450"/>
            <a:ext cx="1397000" cy="3240000"/>
          </a:xfrm>
          <a:prstGeom prst="rect">
            <a:avLst/>
          </a:prstGeom>
        </p:spPr>
      </p:pic>
      <p:pic>
        <p:nvPicPr>
          <p:cNvPr id="3074" name="Picture 2" descr="Image result for arsene wenger zi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r="24992"/>
          <a:stretch/>
        </p:blipFill>
        <p:spPr bwMode="auto">
          <a:xfrm>
            <a:off x="4304895" y="1949450"/>
            <a:ext cx="2232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837765"/>
            <a:ext cx="3186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lex ferguss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95" y="4073450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70's football manag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4" y="4329135"/>
            <a:ext cx="233411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25" y="412841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am allardyc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r="16659"/>
          <a:stretch/>
        </p:blipFill>
        <p:spPr bwMode="auto">
          <a:xfrm>
            <a:off x="6836730" y="1877450"/>
            <a:ext cx="1231900" cy="31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quique flore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8" r="31582"/>
          <a:stretch/>
        </p:blipFill>
        <p:spPr bwMode="auto">
          <a:xfrm>
            <a:off x="2732045" y="4469450"/>
            <a:ext cx="1447814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6895" y="5030785"/>
            <a:ext cx="3799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Malcolm Allison, Brian Clough, Pep Guardiola, </a:t>
            </a:r>
            <a:r>
              <a:rPr lang="en-GB" b="1" dirty="0" err="1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Quique</a:t>
            </a:r>
            <a:r>
              <a:rPr lang="en-GB" b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Flores, </a:t>
            </a:r>
            <a:r>
              <a:rPr lang="en-GB" b="1" dirty="0" err="1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Arsene</a:t>
            </a:r>
            <a:r>
              <a:rPr lang="en-GB" b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 Wenger, Alex Ferguson, Sam </a:t>
            </a:r>
            <a:r>
              <a:rPr lang="en-GB" b="1" dirty="0" err="1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Allardyce</a:t>
            </a:r>
            <a:r>
              <a:rPr lang="en-GB" b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, Jose </a:t>
            </a:r>
            <a:r>
              <a:rPr lang="en-GB" b="1" dirty="0" err="1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Mourinho</a:t>
            </a:r>
            <a:r>
              <a:rPr lang="en-GB" b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, Ron Atkinson</a:t>
            </a:r>
            <a:endParaRPr lang="en-GB" b="1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9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Football &amp; Fashion: A complex and Multi Faceted Relationship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r="29621"/>
          <a:stretch/>
        </p:blipFill>
        <p:spPr>
          <a:xfrm>
            <a:off x="245970" y="1949450"/>
            <a:ext cx="2400300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79" y="1949450"/>
            <a:ext cx="3216559" cy="2412000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49" y="4545135"/>
            <a:ext cx="2581051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21" y="1949450"/>
            <a:ext cx="252170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r="26875"/>
          <a:stretch/>
        </p:blipFill>
        <p:spPr bwMode="auto">
          <a:xfrm>
            <a:off x="10263438" y="1962885"/>
            <a:ext cx="143594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62" y="4504975"/>
            <a:ext cx="2638037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ctive: '80s&#10;Legend says the casuals emerged after Liverpool fans brought high end continental activewar back to the U.K. after traveling to Italy to support their club. This, coupled with a police crackdown on obviously wild skinhead fans, lead to a unique subculture that melded mod and skinhead denim, with jackets by Sergio Tacchini, Fila, and Stone Island. &#10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r="20945"/>
          <a:stretch/>
        </p:blipFill>
        <p:spPr bwMode="auto">
          <a:xfrm>
            <a:off x="2883386" y="1949455"/>
            <a:ext cx="1188000" cy="36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70" y="5816600"/>
            <a:ext cx="38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(Sub) Cultures of consumption</a:t>
            </a:r>
            <a:endParaRPr lang="en-GB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1996 context &amp; Representation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1"/>
          <a:stretch/>
        </p:blipFill>
        <p:spPr>
          <a:xfrm>
            <a:off x="2791683" y="1630247"/>
            <a:ext cx="2386076" cy="22311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1" y="1593850"/>
            <a:ext cx="2770714" cy="396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1593850"/>
            <a:ext cx="2052546" cy="28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41" y="1630247"/>
            <a:ext cx="1999296" cy="28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49" y="4494610"/>
            <a:ext cx="2719778" cy="1980000"/>
          </a:xfrm>
          <a:prstGeom prst="rect">
            <a:avLst/>
          </a:prstGeom>
        </p:spPr>
      </p:pic>
      <p:pic>
        <p:nvPicPr>
          <p:cNvPr id="5122" name="Picture 2" descr="Image result for 1996 u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/>
        </p:blipFill>
        <p:spPr bwMode="auto">
          <a:xfrm>
            <a:off x="6749167" y="4509113"/>
            <a:ext cx="206857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erry venables 19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69" y="3386924"/>
            <a:ext cx="1504598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65" y="5558756"/>
            <a:ext cx="595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David James for Armani, David Beckham, Terry </a:t>
            </a:r>
            <a:r>
              <a:rPr lang="en-GB" dirty="0" err="1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Venables</a:t>
            </a:r>
            <a:r>
              <a:rPr lang="en-GB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, John Major, Oasis, Blur, </a:t>
            </a:r>
            <a:r>
              <a:rPr lang="en-GB" i="1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Trainspotting</a:t>
            </a:r>
            <a:r>
              <a:rPr lang="en-GB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, The Spice Girls</a:t>
            </a:r>
            <a:endParaRPr lang="en-GB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5130" name="Picture 10" descr="Image result for john major 199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r="32418"/>
          <a:stretch/>
        </p:blipFill>
        <p:spPr bwMode="auto">
          <a:xfrm>
            <a:off x="5276504" y="1640276"/>
            <a:ext cx="1739900" cy="16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Class: Fuzzy, Frothy boundaries</a:t>
            </a:r>
            <a:endParaRPr lang="en-GB" dirty="0"/>
          </a:p>
        </p:txBody>
      </p:sp>
      <p:pic>
        <p:nvPicPr>
          <p:cNvPr id="6146" name="Picture 2" descr="https://pbs.twimg.com/media/Cb3-weAUEAAdCC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18" y="1837765"/>
            <a:ext cx="480511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0732" y="4779958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Gunners Latte</a:t>
            </a:r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5778500"/>
            <a:ext cx="932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How does social distinction become politicised? (</a:t>
            </a:r>
            <a:r>
              <a:rPr lang="en-GB" sz="2400" dirty="0" err="1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Cannadine</a:t>
            </a:r>
            <a:r>
              <a:rPr lang="en-GB" sz="2400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1998)</a:t>
            </a:r>
          </a:p>
        </p:txBody>
      </p:sp>
    </p:spTree>
    <p:extLst>
      <p:ext uri="{BB962C8B-B14F-4D97-AF65-F5344CB8AC3E}">
        <p14:creationId xmlns:p14="http://schemas.microsoft.com/office/powerpoint/2010/main" val="18032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159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/>
              <a:t>Masculinities</a:t>
            </a:r>
            <a:endParaRPr lang="en-GB" sz="7200" dirty="0"/>
          </a:p>
        </p:txBody>
      </p:sp>
      <p:pic>
        <p:nvPicPr>
          <p:cNvPr id="7170" name="Picture 2" descr="Grayson Perry Illustration - 100 per cent authentic masculiniti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21" y="1162049"/>
            <a:ext cx="6587841" cy="43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5762" y="5245100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Grayson Perry, 2017</a:t>
            </a:r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5614432"/>
            <a:ext cx="1068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‘differences in identity are produced out of discriminatory processes that establish some identities as more or less valuable than others’ (Lawler,  2014: 13)</a:t>
            </a:r>
            <a:endParaRPr lang="en-GB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7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9" y="494557"/>
            <a:ext cx="10396882" cy="1151965"/>
          </a:xfrm>
        </p:spPr>
        <p:txBody>
          <a:bodyPr>
            <a:noAutofit/>
          </a:bodyPr>
          <a:lstStyle/>
          <a:p>
            <a:r>
              <a:rPr lang="en-GB" sz="4800" dirty="0" smtClean="0"/>
              <a:t>Male Bodies: unhinged Spice, adopted spice, simple spice, ugly spice and Abusive spice </a:t>
            </a:r>
            <a:endParaRPr lang="en-GB" sz="4800" dirty="0"/>
          </a:p>
        </p:txBody>
      </p:sp>
      <p:pic>
        <p:nvPicPr>
          <p:cNvPr id="8196" name="Picture 4" descr="Image result for neil ruddock spice boy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/>
          <a:stretch/>
        </p:blipFill>
        <p:spPr bwMode="auto">
          <a:xfrm>
            <a:off x="685801" y="2073348"/>
            <a:ext cx="1976194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neil ruddock spice b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 r="21538"/>
          <a:stretch/>
        </p:blipFill>
        <p:spPr bwMode="auto">
          <a:xfrm>
            <a:off x="2661995" y="2072915"/>
            <a:ext cx="2235973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1" r="38764"/>
          <a:stretch/>
        </p:blipFill>
        <p:spPr bwMode="auto">
          <a:xfrm>
            <a:off x="4897968" y="2084188"/>
            <a:ext cx="1443087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ian rush spice bo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2478" r="70074" b="1"/>
          <a:stretch/>
        </p:blipFill>
        <p:spPr bwMode="auto">
          <a:xfrm>
            <a:off x="8064793" y="2084188"/>
            <a:ext cx="1795101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4" r="20637"/>
          <a:stretch/>
        </p:blipFill>
        <p:spPr bwMode="auto">
          <a:xfrm>
            <a:off x="6330378" y="2072915"/>
            <a:ext cx="172373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83471" y="2184595"/>
            <a:ext cx="1723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Neil Ruddock, </a:t>
            </a:r>
            <a:endParaRPr lang="en-GB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Jamie </a:t>
            </a:r>
            <a:r>
              <a:rPr lang="en-GB" dirty="0" err="1">
                <a:latin typeface="Adobe Kaiti Std R" panose="02020400000000000000" pitchFamily="18" charset="-128"/>
                <a:ea typeface="Adobe Kaiti Std R" panose="02020400000000000000" pitchFamily="18" charset="-128"/>
              </a:rPr>
              <a:t>Redknapp</a:t>
            </a:r>
            <a:r>
              <a:rPr lang="en-GB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, </a:t>
            </a:r>
            <a:endParaRPr lang="en-GB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Jason </a:t>
            </a:r>
            <a:r>
              <a:rPr lang="en-GB" dirty="0" err="1">
                <a:latin typeface="Adobe Kaiti Std R" panose="02020400000000000000" pitchFamily="18" charset="-128"/>
                <a:ea typeface="Adobe Kaiti Std R" panose="02020400000000000000" pitchFamily="18" charset="-128"/>
              </a:rPr>
              <a:t>McAteer</a:t>
            </a:r>
            <a:r>
              <a:rPr lang="en-GB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, </a:t>
            </a:r>
            <a:endParaRPr lang="en-GB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Ian </a:t>
            </a:r>
            <a:r>
              <a:rPr lang="en-GB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Rush, </a:t>
            </a:r>
            <a:endParaRPr lang="en-GB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Stan </a:t>
            </a:r>
            <a:r>
              <a:rPr lang="en-GB" dirty="0" err="1">
                <a:latin typeface="Adobe Kaiti Std R" panose="02020400000000000000" pitchFamily="18" charset="-128"/>
                <a:ea typeface="Adobe Kaiti Std R" panose="02020400000000000000" pitchFamily="18" charset="-128"/>
              </a:rPr>
              <a:t>Collymore</a:t>
            </a:r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5816600"/>
            <a:ext cx="108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‘by deriding those that step out of place, boundaries are maintained’ (</a:t>
            </a:r>
            <a:r>
              <a:rPr lang="en-GB" sz="2000" dirty="0" err="1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Skeggs</a:t>
            </a:r>
            <a:r>
              <a:rPr lang="en-GB" sz="2000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, 2004: 108)</a:t>
            </a:r>
            <a:endParaRPr lang="en-GB" sz="2000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7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0400"/>
            <a:ext cx="10396882" cy="1151965"/>
          </a:xfrm>
        </p:spPr>
        <p:txBody>
          <a:bodyPr/>
          <a:lstStyle/>
          <a:p>
            <a:pPr algn="ctr"/>
            <a:r>
              <a:rPr lang="en-GB" dirty="0" smtClean="0"/>
              <a:t>Contestation</a:t>
            </a:r>
            <a:endParaRPr lang="en-GB" dirty="0"/>
          </a:p>
        </p:txBody>
      </p:sp>
      <p:pic>
        <p:nvPicPr>
          <p:cNvPr id="9218" name="Picture 2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93" y="1380794"/>
            <a:ext cx="505576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47" y="1380794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4070" y="4507653"/>
            <a:ext cx="286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Henri Lefebvre</a:t>
            </a:r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3379" y="4747180"/>
            <a:ext cx="537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Paris, May 1968</a:t>
            </a:r>
            <a:endParaRPr lang="en-GB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1" y="5618232"/>
            <a:ext cx="1007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‘…Something more, something less, something else; lived experience….. (Lefebvre, [1981]2005 P5)</a:t>
            </a:r>
          </a:p>
        </p:txBody>
      </p:sp>
    </p:spTree>
    <p:extLst>
      <p:ext uri="{BB962C8B-B14F-4D97-AF65-F5344CB8AC3E}">
        <p14:creationId xmlns:p14="http://schemas.microsoft.com/office/powerpoint/2010/main" val="36695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376</TotalTime>
  <Words>241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Adobe Kaiti Std R</vt:lpstr>
      <vt:lpstr>Arial</vt:lpstr>
      <vt:lpstr>Impact</vt:lpstr>
      <vt:lpstr>Main Event</vt:lpstr>
      <vt:lpstr> Fashion and Football; ‘The Spice Boys’, masculinity, male bodies and moments of contestation’ </vt:lpstr>
      <vt:lpstr>Football &amp; Fashion: A complex and Multi Faceted Relationship</vt:lpstr>
      <vt:lpstr>Football &amp; Fashion: A complex and Multi Faceted Relationship</vt:lpstr>
      <vt:lpstr>Football &amp; Fashion: A complex and Multi Faceted Relationship</vt:lpstr>
      <vt:lpstr>1996 context &amp; Representation</vt:lpstr>
      <vt:lpstr>Class: Fuzzy, Frothy boundaries</vt:lpstr>
      <vt:lpstr>Masculinities</vt:lpstr>
      <vt:lpstr>Male Bodies: unhinged Spice, adopted spice, simple spice, ugly spice and Abusive spice </vt:lpstr>
      <vt:lpstr>Contestation</vt:lpstr>
    </vt:vector>
  </TitlesOfParts>
  <Company>University of the Arts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and Football; ‘The Spice Boys’, masculinity, male bodies and moments of contestation’</dc:title>
  <dc:creator>Liza, Betts</dc:creator>
  <cp:lastModifiedBy>Liza, Betts</cp:lastModifiedBy>
  <cp:revision>24</cp:revision>
  <dcterms:created xsi:type="dcterms:W3CDTF">2017-07-19T10:20:14Z</dcterms:created>
  <dcterms:modified xsi:type="dcterms:W3CDTF">2017-07-20T16:08:31Z</dcterms:modified>
</cp:coreProperties>
</file>