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2" r:id="rId2"/>
    <p:sldId id="298" r:id="rId3"/>
    <p:sldId id="310" r:id="rId4"/>
    <p:sldId id="303" r:id="rId5"/>
    <p:sldId id="313" r:id="rId6"/>
    <p:sldId id="295" r:id="rId7"/>
    <p:sldId id="282" r:id="rId8"/>
    <p:sldId id="308" r:id="rId9"/>
    <p:sldId id="307" r:id="rId10"/>
    <p:sldId id="306" r:id="rId11"/>
    <p:sldId id="304" r:id="rId12"/>
    <p:sldId id="309" r:id="rId13"/>
    <p:sldId id="314" r:id="rId14"/>
    <p:sldId id="312" r:id="rId15"/>
  </p:sldIdLst>
  <p:sldSz cx="9144000" cy="6858000" type="screen4x3"/>
  <p:notesSz cx="6797675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&amp;A TheSansPlain" panose="000004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FF99CC"/>
    <a:srgbClr val="CCFF99"/>
    <a:srgbClr val="FFCC66"/>
    <a:srgbClr val="FFFF66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5B9BF0B-74DB-4829-A4DA-AA927A0086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8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1643AB4-95EE-4708-9052-30CDC39078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39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7" name="Picture 11" descr="C:\WINNT\Profiles\frogers\Desktop\Comms project\Final Powerpoint templates\Pur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3644900"/>
            <a:ext cx="5757862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9413" y="881063"/>
            <a:ext cx="7772400" cy="603250"/>
          </a:xfrm>
        </p:spPr>
        <p:txBody>
          <a:bodyPr anchor="t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9413" y="2278063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A7D33-5221-495E-8731-F4F13D5C49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2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4588" y="0"/>
            <a:ext cx="1947862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0"/>
            <a:ext cx="569277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F5E2-0D98-4447-BD1F-B35AA18C15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3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79413" y="1295400"/>
            <a:ext cx="7772400" cy="4114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8BA5C6-C660-47B4-9E68-F56A513F06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D0CA-891A-44ED-AA5D-9A17596D1B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8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8A23-9B82-4853-9FA8-38D84C957A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1813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EEE46-85EF-4CFB-8FE1-D0D8D2A7D1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9F62A-165B-4408-BCD3-27447F3D6B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BAD13-C8CE-45C2-9B90-08463A1A98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5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A7905-C2ED-46A1-9CEA-739B8BF209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DC7C7-2561-43D7-BD08-089C4A1CCB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6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7E978-3EFA-4F07-A44D-8B326F0622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3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4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295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12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E330D05-D6C2-49CC-BC04-F11651E9B97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&amp;A TheSansPlain" panose="00000400000000000000" pitchFamily="2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rgbClr val="004A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lr>
          <a:srgbClr val="004A00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40000"/>
        </a:spcBef>
        <a:spcAft>
          <a:spcPct val="0"/>
        </a:spcAft>
        <a:buClr>
          <a:srgbClr val="004A00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rgbClr val="004A00"/>
        </a:buClr>
        <a:buChar char="–"/>
        <a:defRPr sz="1400" kern="1200">
          <a:solidFill>
            <a:srgbClr val="01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40000"/>
        </a:spcBef>
        <a:spcAft>
          <a:spcPct val="0"/>
        </a:spcAft>
        <a:buClr>
          <a:srgbClr val="004A00"/>
        </a:buClr>
        <a:buChar char="»"/>
        <a:defRPr sz="1400" kern="1200">
          <a:solidFill>
            <a:srgbClr val="01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“</a:t>
            </a:r>
            <a:r>
              <a:rPr lang="en-GB" b="1" dirty="0">
                <a:latin typeface="Calibri" panose="020F0502020204030204" pitchFamily="34" charset="0"/>
              </a:rPr>
              <a:t>Art and design for all”: communist civil servants and museum </a:t>
            </a:r>
            <a:r>
              <a:rPr lang="en-GB" b="1" dirty="0" smtClean="0">
                <a:latin typeface="Calibri" panose="020F0502020204030204" pitchFamily="34" charset="0"/>
              </a:rPr>
              <a:t>service</a:t>
            </a:r>
            <a:r>
              <a:rPr lang="en-GB" b="1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Dr Linda Sandino, Victoria &amp; Albert Museum, London. </a:t>
            </a:r>
          </a:p>
          <a:p>
            <a:endParaRPr lang="en-GB" dirty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640700" y="709098"/>
            <a:ext cx="1841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endParaRPr lang="en-GB" sz="2400">
              <a:solidFill>
                <a:srgbClr val="003300"/>
              </a:solidFill>
            </a:endParaRPr>
          </a:p>
          <a:p>
            <a:pPr algn="l">
              <a:lnSpc>
                <a:spcPct val="120000"/>
              </a:lnSpc>
            </a:pPr>
            <a:endParaRPr lang="en-GB" sz="2400">
              <a:solidFill>
                <a:srgbClr val="003300"/>
              </a:solidFill>
            </a:endParaRPr>
          </a:p>
          <a:p>
            <a:pPr algn="l">
              <a:lnSpc>
                <a:spcPct val="120000"/>
              </a:lnSpc>
            </a:pPr>
            <a:endParaRPr lang="en-GB" sz="200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for all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F9A-7327-4313-96B5-DAB812ACE4BF}" type="slidenum">
              <a:rPr lang="en-GB"/>
              <a:pPr/>
              <a:t>10</a:t>
            </a:fld>
            <a:endParaRPr lang="en-GB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0005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05480" y="2100648"/>
            <a:ext cx="84025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‘…</a:t>
            </a:r>
            <a:r>
              <a:rPr lang="en-GB" sz="2000" i="1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instilled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[in us] that our job was to serve the public…that’s what museums were for: to inform, educate, and generally improve public taste’</a:t>
            </a:r>
            <a:r>
              <a:rPr lang="en-GB" sz="2000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(BM </a:t>
            </a:r>
            <a:r>
              <a:rPr lang="en-GB" sz="2000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07, 2009)</a:t>
            </a:r>
          </a:p>
          <a:p>
            <a:pPr algn="l">
              <a:lnSpc>
                <a:spcPct val="150000"/>
              </a:lnSpc>
            </a:pPr>
            <a:endParaRPr lang="en-GB" sz="2000" dirty="0"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2000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‘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We were there to help and educate the public’ rather than </a:t>
            </a:r>
            <a:r>
              <a:rPr lang="en-GB" sz="2000" i="1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‘pursuing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our own interests for the sake of </a:t>
            </a:r>
            <a:r>
              <a:rPr lang="en-GB" sz="2000" i="1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it.’</a:t>
            </a:r>
            <a:r>
              <a:rPr lang="en-GB" sz="2000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(BM 03, 2009</a:t>
            </a:r>
            <a:r>
              <a:rPr lang="en-GB" sz="2000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).</a:t>
            </a:r>
          </a:p>
          <a:p>
            <a:pPr algn="l">
              <a:lnSpc>
                <a:spcPct val="150000"/>
              </a:lnSpc>
            </a:pPr>
            <a:endParaRPr lang="en-GB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‘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I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do not want art for a few, anymore than I want education for a few, or freedom for a 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few.’ William Morris, ‘</a:t>
            </a:r>
            <a:r>
              <a:rPr lang="en-GB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Hopes </a:t>
            </a: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</a:rPr>
              <a:t>and Fears for Art: the Lesser Arts</a:t>
            </a:r>
            <a:r>
              <a:rPr lang="en-GB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’ </a:t>
            </a: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</a:rPr>
              <a:t>(1877). </a:t>
            </a:r>
          </a:p>
        </p:txBody>
      </p:sp>
    </p:spTree>
    <p:extLst>
      <p:ext uri="{BB962C8B-B14F-4D97-AF65-F5344CB8AC3E}">
        <p14:creationId xmlns:p14="http://schemas.microsoft.com/office/powerpoint/2010/main" val="73421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0005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8" y="1916841"/>
            <a:ext cx="2573354" cy="3302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60" y="2203788"/>
            <a:ext cx="2728253" cy="2728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2449" y="5494525"/>
            <a:ext cx="280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Sugar bowl, </a:t>
            </a:r>
            <a:r>
              <a:rPr lang="en-GB" dirty="0" err="1" smtClean="0"/>
              <a:t>Kaj</a:t>
            </a:r>
            <a:r>
              <a:rPr lang="en-GB" dirty="0" smtClean="0"/>
              <a:t> Franck, c.1948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5719" y="5494525"/>
            <a:ext cx="3132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</a:t>
            </a:r>
            <a:r>
              <a:rPr lang="en-GB" dirty="0" err="1" smtClean="0"/>
              <a:t>Hladik</a:t>
            </a:r>
            <a:r>
              <a:rPr lang="en-GB" dirty="0" smtClean="0"/>
              <a:t> </a:t>
            </a:r>
            <a:r>
              <a:rPr lang="en-GB" dirty="0"/>
              <a:t>for </a:t>
            </a:r>
            <a:r>
              <a:rPr lang="en-GB" dirty="0" err="1"/>
              <a:t>Centrotex</a:t>
            </a:r>
            <a:r>
              <a:rPr lang="en-GB" dirty="0"/>
              <a:t> </a:t>
            </a:r>
            <a:r>
              <a:rPr lang="en-GB" dirty="0" smtClean="0"/>
              <a:t>Ltd, 1949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457231" y="6395563"/>
            <a:ext cx="2517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Images © courtesy of the V&amp;A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‘People can relate to objects…’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1609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F9A-7327-4313-96B5-DAB812ACE4BF}" type="slidenum">
              <a:rPr lang="en-GB"/>
              <a:pPr/>
              <a:t>12</a:t>
            </a:fld>
            <a:endParaRPr lang="en-GB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7694" y="452437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18984" y="2174788"/>
            <a:ext cx="79392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>
              <a:lnSpc>
                <a:spcPct val="150000"/>
              </a:lnSpc>
              <a:spcAft>
                <a:spcPts val="0"/>
              </a:spcAft>
            </a:pPr>
            <a:r>
              <a:rPr lang="en-GB" sz="2000" i="1" dirty="0">
                <a:latin typeface="Calibri" panose="020F0502020204030204" pitchFamily="34" charset="0"/>
                <a:ea typeface="ヒラギノ角ゴ Pro W3"/>
              </a:rPr>
              <a:t>Those first years in Circulation were brilliant.  I couldn’t believe my luck.  I felt I had landed – I was going to say I felt I’d landed </a:t>
            </a:r>
            <a:r>
              <a:rPr lang="en-GB" sz="2000" i="1" u="sng" dirty="0">
                <a:latin typeface="Calibri" panose="020F0502020204030204" pitchFamily="34" charset="0"/>
                <a:ea typeface="ヒラギノ角ゴ Pro W3"/>
              </a:rPr>
              <a:t>in heaven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</a:rPr>
              <a:t>but that sounds silly – but in terms of my interests and what I </a:t>
            </a:r>
            <a:r>
              <a:rPr lang="en-GB" sz="2000" i="1" u="sng" dirty="0">
                <a:latin typeface="Calibri" panose="020F0502020204030204" pitchFamily="34" charset="0"/>
                <a:ea typeface="ヒラギノ角ゴ Pro W3"/>
              </a:rPr>
              <a:t>believed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</a:rPr>
              <a:t> in doing where the arts were concerned, we did it and we did it right and as best as we could.  </a:t>
            </a:r>
            <a:r>
              <a:rPr lang="en-GB" sz="2000" i="1" u="sng" dirty="0">
                <a:latin typeface="Calibri" panose="020F0502020204030204" pitchFamily="34" charset="0"/>
                <a:ea typeface="ヒラギノ角ゴ Pro W3"/>
              </a:rPr>
              <a:t>We all did really believe </a:t>
            </a:r>
            <a:r>
              <a:rPr lang="en-GB" sz="2000" i="1" dirty="0" smtClean="0">
                <a:latin typeface="Calibri" panose="020F0502020204030204" pitchFamily="34" charset="0"/>
                <a:ea typeface="ヒラギノ角ゴ Pro W3"/>
              </a:rPr>
              <a:t>in</a:t>
            </a:r>
            <a:r>
              <a:rPr lang="en-GB" sz="2000" i="1" dirty="0" smtClean="0">
                <a:latin typeface="Calibri" panose="020F0502020204030204" pitchFamily="34" charset="0"/>
                <a:ea typeface="ヒラギノ角ゴ Pro W3"/>
              </a:rPr>
              <a:t>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</a:rPr>
              <a:t>spreading the good news about design, architecture, historical information…</a:t>
            </a:r>
            <a:r>
              <a:rPr lang="en-GB" sz="2000" dirty="0">
                <a:latin typeface="Calibri" panose="020F0502020204030204" pitchFamily="34" charset="0"/>
                <a:ea typeface="ヒラギノ角ゴ Pro W3"/>
              </a:rPr>
              <a:t> (</a:t>
            </a:r>
            <a:r>
              <a:rPr lang="en-GB" sz="2000" dirty="0" err="1">
                <a:latin typeface="Calibri" panose="020F0502020204030204" pitchFamily="34" charset="0"/>
                <a:ea typeface="ヒラギノ角ゴ Pro W3"/>
              </a:rPr>
              <a:t>Coachworth</a:t>
            </a:r>
            <a:r>
              <a:rPr lang="en-GB" sz="2000" dirty="0">
                <a:latin typeface="Calibri" panose="020F0502020204030204" pitchFamily="34" charset="0"/>
                <a:ea typeface="ヒラギノ角ゴ Pro W3"/>
              </a:rPr>
              <a:t> Track 03, 2012).</a:t>
            </a:r>
            <a:endParaRPr lang="en-GB" sz="2000" dirty="0">
              <a:latin typeface="Times New Roman" panose="02020603050405020304" pitchFamily="18" charset="0"/>
              <a:ea typeface="ヒラギノ角ゴ Pro W3"/>
            </a:endParaRPr>
          </a:p>
        </p:txBody>
      </p:sp>
      <p:pic>
        <p:nvPicPr>
          <p:cNvPr id="3" name="Coachworth03Brilli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0515" y="52692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Keith Harrison, </a:t>
            </a:r>
            <a:r>
              <a:rPr lang="en-GB" i="1" dirty="0" smtClean="0"/>
              <a:t>Circulation, </a:t>
            </a:r>
            <a:r>
              <a:rPr lang="en-GB" dirty="0" smtClean="0"/>
              <a:t>(2012)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905-C2ED-46A1-9CEA-739B8BF2097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759375"/>
            <a:ext cx="2552930" cy="3829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7692" y="6052721"/>
            <a:ext cx="3517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Calibri Light" panose="020F0302020204030204" pitchFamily="34" charset="0"/>
              </a:rPr>
              <a:t>Images </a:t>
            </a:r>
            <a:r>
              <a:rPr lang="en-GB" sz="1400" dirty="0">
                <a:latin typeface="Calibri Light" panose="020F0302020204030204" pitchFamily="34" charset="0"/>
              </a:rPr>
              <a:t>© courtesy of </a:t>
            </a:r>
            <a:r>
              <a:rPr lang="en-GB" sz="1400" dirty="0" err="1" smtClean="0">
                <a:latin typeface="Calibri Light" panose="020F0302020204030204" pitchFamily="34" charset="0"/>
              </a:rPr>
              <a:t>K.Harrison</a:t>
            </a:r>
            <a:r>
              <a:rPr lang="en-GB" sz="1400" dirty="0" smtClean="0">
                <a:latin typeface="Calibri Light" panose="020F0302020204030204" pitchFamily="34" charset="0"/>
              </a:rPr>
              <a:t> and the </a:t>
            </a:r>
            <a:r>
              <a:rPr lang="en-GB" sz="1400" dirty="0">
                <a:latin typeface="Calibri Light" panose="020F0302020204030204" pitchFamily="34" charset="0"/>
              </a:rPr>
              <a:t>V&amp;A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74" y="1851479"/>
            <a:ext cx="5381599" cy="37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F9A-7327-4313-96B5-DAB812ACE4BF}" type="slidenum">
              <a:rPr lang="en-GB"/>
              <a:pPr/>
              <a:t>14</a:t>
            </a:fld>
            <a:endParaRPr lang="en-GB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0005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endParaRPr lang="en-GB" dirty="0"/>
          </a:p>
        </p:txBody>
      </p:sp>
      <p:pic>
        <p:nvPicPr>
          <p:cNvPr id="4" name="Picture 4" descr="marxism today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9" y="1487549"/>
            <a:ext cx="3771900" cy="49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0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Circulation department, V&amp;A</a:t>
            </a:r>
            <a:endParaRPr lang="en-GB" dirty="0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425575" y="5348288"/>
            <a:ext cx="2122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yy9y08y8y98y98y98y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64" y="1863811"/>
            <a:ext cx="2814938" cy="3753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5" y="1863811"/>
            <a:ext cx="4231442" cy="2493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5364" y="5999320"/>
            <a:ext cx="2666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Barbara  Morris (1918-2009)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6970" y="4485511"/>
            <a:ext cx="4409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 Circulation </a:t>
            </a:r>
            <a:r>
              <a:rPr lang="en-GB" dirty="0"/>
              <a:t>Department c.1953 </a:t>
            </a:r>
            <a:endParaRPr lang="en-GB" dirty="0" smtClean="0"/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                                        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                                            </a:t>
            </a:r>
          </a:p>
          <a:p>
            <a:pPr algn="l"/>
            <a:r>
              <a:rPr lang="en-GB" sz="1400" dirty="0" smtClean="0"/>
              <a:t>Image</a:t>
            </a:r>
            <a:r>
              <a:rPr lang="en-GB" sz="1400" dirty="0"/>
              <a:t>© courtesy of the </a:t>
            </a:r>
            <a:r>
              <a:rPr lang="en-GB" sz="1400" dirty="0" smtClean="0"/>
              <a:t>V&amp;A</a:t>
            </a:r>
            <a:endParaRPr lang="en-GB" sz="1400" dirty="0"/>
          </a:p>
          <a:p>
            <a:pPr algn="l"/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F9A-7327-4313-96B5-DAB812ACE4BF}" type="slidenum">
              <a:rPr lang="en-GB"/>
              <a:pPr/>
              <a:t>3</a:t>
            </a:fld>
            <a:endParaRPr lang="en-GB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0005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r>
              <a:rPr lang="en-GB" dirty="0" smtClean="0"/>
              <a:t>Communism in post-war Britain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9491" y="2682579"/>
            <a:ext cx="4572000" cy="235128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l"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ヒラギノ角ゴ Pro W3"/>
              </a:rPr>
              <a:t>LS: 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</a:rPr>
              <a:t>Was it easy to go to places like this, to Hungary, to the Eastern bloc?</a:t>
            </a:r>
            <a:r>
              <a:rPr lang="en-GB" sz="2000" dirty="0">
                <a:latin typeface="Calibri" panose="020F0502020204030204" pitchFamily="34" charset="0"/>
                <a:ea typeface="ヒラギノ角ゴ Pro W3"/>
              </a:rPr>
              <a:t> </a:t>
            </a:r>
            <a:endParaRPr lang="en-GB" sz="2000" dirty="0" smtClean="0">
              <a:latin typeface="Calibri" panose="020F0502020204030204" pitchFamily="34" charset="0"/>
              <a:ea typeface="ヒラギノ角ゴ Pro W3"/>
            </a:endParaRPr>
          </a:p>
          <a:p>
            <a:pPr indent="457200" algn="l">
              <a:lnSpc>
                <a:spcPct val="150000"/>
              </a:lnSpc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ヒラギノ角ゴ Pro W3"/>
            </a:endParaRPr>
          </a:p>
          <a:p>
            <a:pPr indent="457200" algn="l"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ヒラギノ角ゴ Pro W3"/>
              </a:rPr>
              <a:t>BM: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</a:rPr>
              <a:t>Well, if you were a member of the Communist Party, yes!</a:t>
            </a:r>
            <a:endParaRPr lang="en-GB" sz="2000" dirty="0">
              <a:latin typeface="Times New Roman" panose="02020603050405020304" pitchFamily="18" charset="0"/>
              <a:ea typeface="ヒラギノ角ゴ Pro W3"/>
            </a:endParaRPr>
          </a:p>
        </p:txBody>
      </p:sp>
      <p:pic>
        <p:nvPicPr>
          <p:cNvPr id="7" name="Content Placeholder 4" descr="Pollitt outside BM 19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r="17653"/>
          <a:stretch>
            <a:fillRect/>
          </a:stretch>
        </p:blipFill>
        <p:spPr>
          <a:xfrm>
            <a:off x="4633784" y="1501775"/>
            <a:ext cx="4038600" cy="4525962"/>
          </a:xfrm>
          <a:prstGeom prst="rect">
            <a:avLst/>
          </a:prstGeom>
        </p:spPr>
      </p:pic>
      <p:pic>
        <p:nvPicPr>
          <p:cNvPr id="3" name="BMorrisPolitics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940" y="5418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‘Totally different…’</a:t>
            </a:r>
            <a:endParaRPr lang="en-GB" i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F9A-7327-4313-96B5-DAB812ACE4BF}" type="slidenum">
              <a:rPr lang="en-GB"/>
              <a:pPr/>
              <a:t>4</a:t>
            </a:fld>
            <a:endParaRPr lang="en-GB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0005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02044" y="1869549"/>
            <a:ext cx="7556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i="1" dirty="0" err="1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Circ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was totally different from anywhere elsewhere.  We all talked together which was rare. I found out in other departments if you were a Museum Assistant you didn’t talk to – well you could talk to Research Assistant just about but you didn’t talk to a Keeper; and if there was any point made, then the Research Assistant would approach the </a:t>
            </a:r>
            <a:r>
              <a:rPr lang="en-GB" sz="2000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[Assistant]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Keeper and the Keeper might approach the full Keeper, but you didn’t do that, and in </a:t>
            </a:r>
            <a:r>
              <a:rPr lang="en-GB" sz="2000" i="1" dirty="0" err="1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Circ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we did. It was always like that all the time. </a:t>
            </a:r>
          </a:p>
        </p:txBody>
      </p:sp>
    </p:spTree>
    <p:extLst>
      <p:ext uri="{BB962C8B-B14F-4D97-AF65-F5344CB8AC3E}">
        <p14:creationId xmlns:p14="http://schemas.microsoft.com/office/powerpoint/2010/main" val="182984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Circulation department c.1954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905-C2ED-46A1-9CEA-739B8BF2097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5" y="1820304"/>
            <a:ext cx="6577726" cy="387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9446" y="5889981"/>
            <a:ext cx="2440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Image © courtesy of the V&amp;A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235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0005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r>
              <a:rPr lang="en-GB" dirty="0" smtClean="0"/>
              <a:t>Egalitarian values</a:t>
            </a:r>
            <a:endParaRPr lang="en-GB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90624" y="1779245"/>
            <a:ext cx="8515350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ct val="60000"/>
              </a:spcBef>
              <a:buClr>
                <a:srgbClr val="004A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&amp;A TheSansPlain" panose="00000400000000000000" pitchFamily="2" charset="0"/>
              </a:defRPr>
            </a:lvl1pPr>
            <a:lvl2pPr marL="742950" indent="-285750" algn="l">
              <a:spcBef>
                <a:spcPct val="40000"/>
              </a:spcBef>
              <a:buClr>
                <a:srgbClr val="004A00"/>
              </a:buClr>
              <a:buChar char="–"/>
              <a:defRPr sz="1600">
                <a:solidFill>
                  <a:schemeClr val="tx1"/>
                </a:solidFill>
                <a:latin typeface="V&amp;A TheSansPlain" panose="00000400000000000000" pitchFamily="2" charset="0"/>
              </a:defRPr>
            </a:lvl2pPr>
            <a:lvl3pPr marL="1143000" indent="-228600" algn="l">
              <a:spcBef>
                <a:spcPct val="40000"/>
              </a:spcBef>
              <a:buClr>
                <a:srgbClr val="004A00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V&amp;A TheSansPlain" panose="00000400000000000000" pitchFamily="2" charset="0"/>
              </a:defRPr>
            </a:lvl3pPr>
            <a:lvl4pPr marL="1600200" indent="-228600" algn="l">
              <a:spcBef>
                <a:spcPct val="40000"/>
              </a:spcBef>
              <a:buClr>
                <a:srgbClr val="004A00"/>
              </a:buClr>
              <a:buChar char="–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4pPr>
            <a:lvl5pPr marL="2057400" indent="-228600" algn="l">
              <a:spcBef>
                <a:spcPct val="40000"/>
              </a:spcBef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100000"/>
              </a:spcBef>
              <a:buNone/>
            </a:pPr>
            <a:r>
              <a:rPr lang="en-GB" sz="1800" i="1" dirty="0" smtClean="0">
                <a:latin typeface="Calibri" panose="020F0502020204030204" pitchFamily="34" charset="0"/>
                <a:ea typeface="ヒラギノ角ゴ Pro W3"/>
              </a:rPr>
              <a:t>‘The </a:t>
            </a:r>
            <a:r>
              <a:rPr lang="en-GB" sz="1800" i="1" dirty="0">
                <a:latin typeface="Calibri" panose="020F0502020204030204" pitchFamily="34" charset="0"/>
                <a:ea typeface="ヒラギノ角ゴ Pro W3"/>
              </a:rPr>
              <a:t>first thing I do remember doing when I first got to </a:t>
            </a:r>
            <a:r>
              <a:rPr lang="en-GB" sz="1800" i="1" dirty="0" err="1">
                <a:latin typeface="Calibri" panose="020F0502020204030204" pitchFamily="34" charset="0"/>
                <a:ea typeface="ヒラギノ角ゴ Pro W3"/>
              </a:rPr>
              <a:t>Circ</a:t>
            </a:r>
            <a:r>
              <a:rPr lang="en-GB" sz="1800" i="1" dirty="0">
                <a:latin typeface="Calibri" panose="020F0502020204030204" pitchFamily="34" charset="0"/>
                <a:ea typeface="ヒラギノ角ゴ Pro W3"/>
              </a:rPr>
              <a:t> was I went with Hugh </a:t>
            </a:r>
            <a:r>
              <a:rPr lang="en-GB" sz="1800" dirty="0">
                <a:latin typeface="Calibri" panose="020F0502020204030204" pitchFamily="34" charset="0"/>
                <a:ea typeface="ヒラギノ角ゴ Pro W3"/>
              </a:rPr>
              <a:t>[Deputy Keeper]</a:t>
            </a:r>
            <a:r>
              <a:rPr lang="en-GB" sz="1800" i="1" dirty="0">
                <a:latin typeface="Calibri" panose="020F0502020204030204" pitchFamily="34" charset="0"/>
                <a:ea typeface="ヒラギノ角ゴ Pro W3"/>
              </a:rPr>
              <a:t> on a tour round the libraries in East London and beyond, out as far as Thanet, I think, on a day which it absolutely bucketed down all day, and because it was Hugh we were never going to do it in comfort.  We </a:t>
            </a:r>
            <a:r>
              <a:rPr lang="en-GB" sz="1800" i="1" dirty="0" smtClean="0">
                <a:latin typeface="Calibri" panose="020F0502020204030204" pitchFamily="34" charset="0"/>
                <a:ea typeface="ヒラギノ角ゴ Pro W3"/>
              </a:rPr>
              <a:t> always had to get </a:t>
            </a:r>
            <a:r>
              <a:rPr lang="en-GB" sz="1800" i="1" dirty="0">
                <a:latin typeface="Calibri" panose="020F0502020204030204" pitchFamily="34" charset="0"/>
                <a:ea typeface="ヒラギノ角ゴ Pro W3"/>
              </a:rPr>
              <a:t>on and off buses.  Well, it’s not that buses are uncomfortable, but in the pouring rain it took forever […] because we were about to tell them, the libraries, that we could no longer lend to them.  Actually we charged almost nothing for those exhibitions and I think it simply wasn’t viable. I guess that Hugh felt he should go round and at least look concerned and show his face, and I was the new girl and it was good for </a:t>
            </a:r>
            <a:r>
              <a:rPr lang="en-GB" sz="1800" i="1" dirty="0" smtClean="0">
                <a:latin typeface="Calibri" panose="020F0502020204030204" pitchFamily="34" charset="0"/>
                <a:ea typeface="ヒラギノ角ゴ Pro W3"/>
              </a:rPr>
              <a:t>me’.</a:t>
            </a:r>
            <a:r>
              <a:rPr lang="en-GB" sz="1800" dirty="0" smtClean="0">
                <a:latin typeface="Calibri" panose="020F0502020204030204" pitchFamily="34" charset="0"/>
                <a:ea typeface="ヒラギノ角ゴ Pro W3"/>
              </a:rPr>
              <a:t> (J </a:t>
            </a:r>
            <a:r>
              <a:rPr lang="en-GB" sz="1800" dirty="0">
                <a:latin typeface="Calibri" panose="020F0502020204030204" pitchFamily="34" charset="0"/>
                <a:ea typeface="ヒラギノ角ゴ Pro W3"/>
              </a:rPr>
              <a:t>O</a:t>
            </a:r>
            <a:r>
              <a:rPr lang="en-GB" sz="1800" dirty="0" smtClean="0">
                <a:latin typeface="Calibri" panose="020F0502020204030204" pitchFamily="34" charset="0"/>
                <a:ea typeface="ヒラギノ角ゴ Pro W3"/>
              </a:rPr>
              <a:t>pie</a:t>
            </a:r>
            <a:r>
              <a:rPr lang="en-GB" sz="1800" dirty="0">
                <a:latin typeface="Calibri" panose="020F0502020204030204" pitchFamily="34" charset="0"/>
                <a:ea typeface="ヒラギノ角ゴ Pro W3"/>
              </a:rPr>
              <a:t>,</a:t>
            </a:r>
            <a:r>
              <a:rPr lang="en-GB" sz="1800" dirty="0" smtClean="0">
                <a:latin typeface="Calibri" panose="020F0502020204030204" pitchFamily="34" charset="0"/>
                <a:ea typeface="ヒラギノ角ゴ Pro W3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ヒラギノ角ゴ Pro W3"/>
              </a:rPr>
              <a:t>04, 2012)</a:t>
            </a:r>
            <a:endParaRPr lang="en-GB" sz="1800" dirty="0">
              <a:latin typeface="Times New Roman" panose="02020603050405020304" pitchFamily="18" charset="0"/>
              <a:ea typeface="ヒラギノ角ゴ Pro W3"/>
            </a:endParaRPr>
          </a:p>
          <a:p>
            <a:pPr>
              <a:spcBef>
                <a:spcPct val="100000"/>
              </a:spcBef>
            </a:pPr>
            <a:endParaRPr lang="en-GB" sz="1800" dirty="0"/>
          </a:p>
        </p:txBody>
      </p:sp>
      <p:pic>
        <p:nvPicPr>
          <p:cNvPr id="2" name="Opie JH Good4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0863" y="55622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028"/>
          <p:cNvSpPr>
            <a:spLocks noChangeArrowheads="1"/>
          </p:cNvSpPr>
          <p:nvPr/>
        </p:nvSpPr>
        <p:spPr bwMode="auto">
          <a:xfrm>
            <a:off x="379413" y="1295400"/>
            <a:ext cx="8515350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lnSpc>
                <a:spcPct val="120000"/>
              </a:lnSpc>
              <a:spcBef>
                <a:spcPct val="60000"/>
              </a:spcBef>
              <a:buClr>
                <a:srgbClr val="004A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&amp;A TheSansPlain" panose="00000400000000000000" pitchFamily="2" charset="0"/>
              </a:defRPr>
            </a:lvl1pPr>
            <a:lvl2pPr marL="742950" indent="-285750" algn="l">
              <a:spcBef>
                <a:spcPct val="40000"/>
              </a:spcBef>
              <a:buClr>
                <a:srgbClr val="004A00"/>
              </a:buClr>
              <a:buChar char="–"/>
              <a:defRPr sz="1600">
                <a:solidFill>
                  <a:schemeClr val="tx1"/>
                </a:solidFill>
                <a:latin typeface="V&amp;A TheSansPlain" panose="00000400000000000000" pitchFamily="2" charset="0"/>
              </a:defRPr>
            </a:lvl2pPr>
            <a:lvl3pPr marL="1143000" indent="-228600" algn="l">
              <a:spcBef>
                <a:spcPct val="40000"/>
              </a:spcBef>
              <a:buClr>
                <a:srgbClr val="004A00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V&amp;A TheSansPlain" panose="00000400000000000000" pitchFamily="2" charset="0"/>
              </a:defRPr>
            </a:lvl3pPr>
            <a:lvl4pPr marL="1600200" indent="-228600" algn="l">
              <a:spcBef>
                <a:spcPct val="40000"/>
              </a:spcBef>
              <a:buClr>
                <a:srgbClr val="004A00"/>
              </a:buClr>
              <a:buChar char="–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4pPr>
            <a:lvl5pPr marL="2057400" indent="-228600" algn="l">
              <a:spcBef>
                <a:spcPct val="40000"/>
              </a:spcBef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4A00"/>
              </a:buClr>
              <a:buChar char="»"/>
              <a:defRPr sz="1400">
                <a:solidFill>
                  <a:srgbClr val="010000"/>
                </a:solidFill>
                <a:latin typeface="V&amp;A TheSansPlain" panose="00000400000000000000" pitchFamily="2" charset="0"/>
              </a:defRPr>
            </a:lvl9pPr>
          </a:lstStyle>
          <a:p>
            <a:pPr>
              <a:spcBef>
                <a:spcPct val="100000"/>
              </a:spcBef>
            </a:pPr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1727072" y="1954931"/>
            <a:ext cx="5820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‘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I know the arguments that </a:t>
            </a:r>
            <a:r>
              <a:rPr lang="en-GB" sz="2000" i="1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[the Director] 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was faced with, and I don’t pretend to think it was easy. I mean it’s always a case of either </a:t>
            </a:r>
            <a:r>
              <a:rPr lang="en-GB" sz="2000" i="1" u="sng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chop off a whole limb</a:t>
            </a:r>
            <a:r>
              <a:rPr lang="en-GB" sz="2000" i="1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 or take a slice off everything</a:t>
            </a:r>
            <a:r>
              <a:rPr lang="en-GB" sz="2000" dirty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.’ </a:t>
            </a:r>
            <a:r>
              <a:rPr lang="en-GB" sz="2000" dirty="0" smtClean="0">
                <a:latin typeface="Calibri" panose="020F0502020204030204" pitchFamily="34" charset="0"/>
                <a:ea typeface="ヒラギノ角ゴ Pro W3"/>
                <a:cs typeface="Times New Roman" panose="02020603050405020304" pitchFamily="18" charset="0"/>
              </a:rPr>
              <a:t>(J. Opie, 04, 2012)</a:t>
            </a:r>
            <a:endParaRPr lang="en-GB" sz="2000" dirty="0">
              <a:latin typeface="Calibri" panose="020F0502020204030204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GB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GB" sz="2000" i="1" dirty="0">
                <a:latin typeface="Calibri" panose="020F0502020204030204" pitchFamily="34" charset="0"/>
              </a:rPr>
              <a:t>‘At the time it felt really bad, and as I say, at the time we thought what’s the rest of the country going to say? It’s the Museum </a:t>
            </a:r>
            <a:r>
              <a:rPr lang="en-GB" sz="2000" i="1" u="sng" dirty="0">
                <a:latin typeface="Calibri" panose="020F0502020204030204" pitchFamily="34" charset="0"/>
              </a:rPr>
              <a:t>slamming doors</a:t>
            </a:r>
            <a:r>
              <a:rPr lang="en-GB" sz="2000" dirty="0">
                <a:latin typeface="Calibri" panose="020F0502020204030204" pitchFamily="34" charset="0"/>
              </a:rPr>
              <a:t>.’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Doors closing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Paradox or resolution?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D9F9A-7327-4313-96B5-DAB812ACE4BF}" type="slidenum">
              <a:rPr lang="en-GB"/>
              <a:pPr/>
              <a:t>8</a:t>
            </a:fld>
            <a:endParaRPr lang="en-GB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00050" y="-476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1pPr>
            <a:lvl2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2pPr>
            <a:lvl3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3pPr>
            <a:lvl4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4pPr>
            <a:lvl5pPr algn="l"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&amp;A TheSansPlain" panose="00000400000000000000" pitchFamily="2" charset="0"/>
              </a:defRPr>
            </a:lvl9pPr>
          </a:lstStyle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16808" y="1723698"/>
            <a:ext cx="784139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>
              <a:lnSpc>
                <a:spcPct val="150000"/>
              </a:lnSpc>
              <a:spcAft>
                <a:spcPts val="0"/>
              </a:spcAft>
            </a:pPr>
            <a:r>
              <a:rPr lang="en-GB" sz="1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Well, I suppose it began with the disillusionment at the time of the invasion of Hungary, you know, the Soviet invasion in 1956.  And now, I mean I can’t see much difference between any of the political parties.  </a:t>
            </a:r>
            <a:r>
              <a:rPr lang="en-GB" sz="1800" i="1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I wasn’t ever really what I call a political animal.  </a:t>
            </a:r>
            <a:r>
              <a:rPr lang="en-GB" sz="1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It wasn’t </a:t>
            </a:r>
            <a:r>
              <a:rPr lang="en-GB" sz="1800" i="1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– I suspect it was partly through being a rebel and the fact that both my husbands were </a:t>
            </a:r>
            <a:r>
              <a:rPr lang="en-GB" sz="1800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[Communists]</a:t>
            </a:r>
            <a:r>
              <a:rPr lang="en-GB" sz="1800" i="1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you know and that just sort of – although I was my own personality.  And I suppose also being very interested in </a:t>
            </a:r>
            <a:r>
              <a:rPr lang="en-GB" sz="1800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[William]</a:t>
            </a:r>
            <a:r>
              <a:rPr lang="en-GB" sz="1800" i="1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Morris,</a:t>
            </a:r>
            <a:r>
              <a:rPr lang="en-GB" sz="1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you know, who was an early Communist and socialist, and I say what I always have been is what I call, well no proper category, I’m really a sort of </a:t>
            </a:r>
            <a:r>
              <a:rPr lang="en-GB" sz="1800" i="1" dirty="0" err="1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Morrisean</a:t>
            </a:r>
            <a:r>
              <a:rPr lang="en-GB" sz="1800" i="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, you know</a:t>
            </a:r>
            <a:r>
              <a:rPr lang="en-GB" sz="1800" i="1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, idealist rather than a practical – it was more a sort of romantic view of socialism rather than </a:t>
            </a:r>
            <a:r>
              <a:rPr lang="en-GB" sz="1800" i="1" u="sng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a sort of  </a:t>
            </a:r>
            <a:r>
              <a:rPr lang="en-GB" sz="1800" i="1" u="sng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hard political feeling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(Morris, 2009, Track 13) 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ea typeface="ヒラギノ角ゴ Pro W3"/>
            </a:endParaRPr>
          </a:p>
        </p:txBody>
      </p:sp>
      <p:pic>
        <p:nvPicPr>
          <p:cNvPr id="5" name="BMorrisPolitics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8300" y="58716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6" y="1749250"/>
            <a:ext cx="4000500" cy="3107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97" y="1749249"/>
            <a:ext cx="4661297" cy="310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167" y="5066025"/>
            <a:ext cx="2645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Green Dining Room, </a:t>
            </a:r>
            <a:r>
              <a:rPr lang="en-GB" dirty="0" smtClean="0"/>
              <a:t> 1864</a:t>
            </a:r>
          </a:p>
          <a:p>
            <a:pPr algn="l"/>
            <a:r>
              <a:rPr lang="en-GB" dirty="0" smtClean="0"/>
              <a:t>designed </a:t>
            </a:r>
            <a:r>
              <a:rPr lang="en-GB" dirty="0"/>
              <a:t>by William Morris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6784" y="5293009"/>
            <a:ext cx="4457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The Socialist League, 1884            </a:t>
            </a:r>
          </a:p>
          <a:p>
            <a:endParaRPr lang="en-GB" sz="1200" dirty="0"/>
          </a:p>
          <a:p>
            <a:r>
              <a:rPr lang="en-GB" sz="1050" dirty="0"/>
              <a:t>                                                                                      </a:t>
            </a:r>
            <a:r>
              <a:rPr lang="en-GB" sz="1050" dirty="0" smtClean="0"/>
              <a:t>  </a:t>
            </a:r>
          </a:p>
          <a:p>
            <a:endParaRPr lang="en-GB" sz="1050" dirty="0"/>
          </a:p>
          <a:p>
            <a:endParaRPr lang="en-GB" sz="1050" dirty="0" smtClean="0"/>
          </a:p>
          <a:p>
            <a:r>
              <a:rPr lang="en-GB" sz="1050" dirty="0"/>
              <a:t> </a:t>
            </a:r>
            <a:r>
              <a:rPr lang="en-GB" sz="1050" dirty="0" smtClean="0"/>
              <a:t>                                                                                 Images </a:t>
            </a:r>
            <a:r>
              <a:rPr lang="en-GB" sz="1050" dirty="0"/>
              <a:t>© courtesy of the V&amp;A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r>
              <a:rPr lang="en-GB" i="1" dirty="0" smtClean="0"/>
              <a:t>We are working for equality…’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26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FF"/>
      </a:accent5>
      <a:accent6>
        <a:srgbClr val="E7B900"/>
      </a:accent6>
      <a:hlink>
        <a:srgbClr val="FF3399"/>
      </a:hlink>
      <a:folHlink>
        <a:srgbClr val="666699"/>
      </a:folHlink>
    </a:clrScheme>
    <a:fontScheme name="Office Theme">
      <a:majorFont>
        <a:latin typeface="V&amp;A TheSansPlain"/>
        <a:ea typeface=""/>
        <a:cs typeface=""/>
      </a:majorFont>
      <a:minorFont>
        <a:latin typeface="V&amp;A TheSansPla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&amp;A TheSansPlain" panose="00000400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&amp;A TheSansPlain" panose="00000400000000000000" pitchFamily="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B900"/>
        </a:accent6>
        <a:hlink>
          <a:srgbClr val="CC0099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V&amp;A purple</Template>
  <TotalTime>431</TotalTime>
  <Words>973</Words>
  <Application>Microsoft Macintosh PowerPoint</Application>
  <PresentationFormat>On-screen Show (4:3)</PresentationFormat>
  <Paragraphs>59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“Art and design for all”: communist civil servants and museum service. </vt:lpstr>
      <vt:lpstr>The Circulation department, V&amp;A</vt:lpstr>
      <vt:lpstr>PowerPoint Presentation</vt:lpstr>
      <vt:lpstr>‘Totally different…’</vt:lpstr>
      <vt:lpstr>The Circulation department c.1954</vt:lpstr>
      <vt:lpstr>PowerPoint Presentation</vt:lpstr>
      <vt:lpstr>Doors closing</vt:lpstr>
      <vt:lpstr>Paradox or resolution?</vt:lpstr>
      <vt:lpstr>‘We are working for equality…’</vt:lpstr>
      <vt:lpstr>Art for all</vt:lpstr>
      <vt:lpstr>‘People can relate to objects…’</vt:lpstr>
      <vt:lpstr>PowerPoint Presentation</vt:lpstr>
      <vt:lpstr>Keith Harrison, Circulation, (2012)</vt:lpstr>
      <vt:lpstr>PowerPoint Presentation</vt:lpstr>
    </vt:vector>
  </TitlesOfParts>
  <Company>Victoria &amp; Albert Museum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Impact Communication  A guide to PowerPoint presentations at the V&amp;A</dc:title>
  <dc:creator>Linda Sandino</dc:creator>
  <cp:lastModifiedBy>Linda Sandino</cp:lastModifiedBy>
  <cp:revision>25</cp:revision>
  <cp:lastPrinted>2014-07-07T14:51:58Z</cp:lastPrinted>
  <dcterms:created xsi:type="dcterms:W3CDTF">2014-07-03T15:20:09Z</dcterms:created>
  <dcterms:modified xsi:type="dcterms:W3CDTF">2014-07-10T17:33:14Z</dcterms:modified>
</cp:coreProperties>
</file>