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69" r:id="rId3"/>
    <p:sldId id="263" r:id="rId4"/>
    <p:sldId id="272" r:id="rId5"/>
    <p:sldId id="271" r:id="rId6"/>
    <p:sldId id="268" r:id="rId7"/>
    <p:sldId id="275" r:id="rId8"/>
    <p:sldId id="276" r:id="rId9"/>
    <p:sldId id="265" r:id="rId10"/>
    <p:sldId id="270" r:id="rId11"/>
    <p:sldId id="277" r:id="rId12"/>
    <p:sldId id="278" r:id="rId13"/>
    <p:sldId id="261" r:id="rId14"/>
    <p:sldId id="274" r:id="rId15"/>
    <p:sldId id="273"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660"/>
  </p:normalViewPr>
  <p:slideViewPr>
    <p:cSldViewPr snapToGrid="0">
      <p:cViewPr>
        <p:scale>
          <a:sx n="90" d="100"/>
          <a:sy n="90" d="100"/>
        </p:scale>
        <p:origin x="-624" y="-276"/>
      </p:cViewPr>
      <p:guideLst>
        <p:guide orient="horz" pos="2160"/>
        <p:guide pos="3840"/>
      </p:guideLst>
    </p:cSldViewPr>
  </p:slideViewPr>
  <p:notesTextViewPr>
    <p:cViewPr>
      <p:scale>
        <a:sx n="1" d="1"/>
        <a:sy n="1" d="1"/>
      </p:scale>
      <p:origin x="0" y="-1206"/>
    </p:cViewPr>
  </p:notesTextViewPr>
  <p:notesViewPr>
    <p:cSldViewPr snapToGrid="0">
      <p:cViewPr>
        <p:scale>
          <a:sx n="100" d="100"/>
          <a:sy n="100" d="100"/>
        </p:scale>
        <p:origin x="3600"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A86F3C4-8D7E-0748-98B4-6422DDB2B53E}" type="datetimeFigureOut">
              <a:rPr lang="en-US" smtClean="0"/>
              <a:t>10/5/2018</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7984628-99EF-5A41-952B-5428E69EC611}" type="slidenum">
              <a:rPr lang="en-US" smtClean="0"/>
              <a:t>‹#›</a:t>
            </a:fld>
            <a:endParaRPr lang="en-US"/>
          </a:p>
        </p:txBody>
      </p:sp>
    </p:spTree>
    <p:extLst>
      <p:ext uri="{BB962C8B-B14F-4D97-AF65-F5344CB8AC3E}">
        <p14:creationId xmlns:p14="http://schemas.microsoft.com/office/powerpoint/2010/main" val="694754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55A083E-809B-3648-B10C-9F313CA20E27}" type="datetimeFigureOut">
              <a:rPr lang="en-US" smtClean="0"/>
              <a:t>10/5/2018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6BBE8AF-0949-4A43-808A-25E6FE4D4FF8}" type="slidenum">
              <a:rPr lang="en-US" smtClean="0"/>
              <a:t>‹#›</a:t>
            </a:fld>
            <a:endParaRPr lang="en-US"/>
          </a:p>
        </p:txBody>
      </p:sp>
    </p:spTree>
    <p:extLst>
      <p:ext uri="{BB962C8B-B14F-4D97-AF65-F5344CB8AC3E}">
        <p14:creationId xmlns:p14="http://schemas.microsoft.com/office/powerpoint/2010/main" val="90974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800"/>
              </a:spcAft>
            </a:pPr>
            <a:r>
              <a:rPr lang="en-GB" dirty="0" smtClean="0">
                <a:latin typeface="Arial" panose="020B0604020202020204" pitchFamily="34" charset="0"/>
                <a:ea typeface="Calibri" panose="020F0502020204030204" pitchFamily="34" charset="0"/>
                <a:cs typeface="Arial" panose="020B0604020202020204" pitchFamily="34" charset="0"/>
              </a:rPr>
              <a:t>Hi, my name is Siobhan Clay and I am an Educational Developer at University of the Arts London.</a:t>
            </a:r>
          </a:p>
          <a:p>
            <a:pPr>
              <a:lnSpc>
                <a:spcPct val="200000"/>
              </a:lnSpc>
              <a:spcAft>
                <a:spcPts val="800"/>
              </a:spcAft>
            </a:pPr>
            <a:r>
              <a:rPr lang="en-GB" dirty="0" smtClean="0">
                <a:latin typeface="Arial" panose="020B0604020202020204" pitchFamily="34" charset="0"/>
                <a:ea typeface="Calibri" panose="020F0502020204030204" pitchFamily="34" charset="0"/>
                <a:cs typeface="Arial" panose="020B0604020202020204" pitchFamily="34" charset="0"/>
              </a:rPr>
              <a:t>I am going to talk about my Social Justice and Education Masters Dissertation research (IOE</a:t>
            </a:r>
            <a:r>
              <a:rPr lang="en-GB" smtClean="0">
                <a:latin typeface="Arial" panose="020B0604020202020204" pitchFamily="34" charset="0"/>
                <a:ea typeface="Calibri" panose="020F0502020204030204" pitchFamily="34" charset="0"/>
                <a:cs typeface="Arial" panose="020B0604020202020204" pitchFamily="34" charset="0"/>
              </a:rPr>
              <a:t>, UCL), </a:t>
            </a:r>
            <a:r>
              <a:rPr lang="en-GB" dirty="0" smtClean="0">
                <a:latin typeface="Arial" panose="020B0604020202020204" pitchFamily="34" charset="0"/>
                <a:ea typeface="Calibri" panose="020F0502020204030204" pitchFamily="34" charset="0"/>
                <a:cs typeface="Arial" panose="020B0604020202020204" pitchFamily="34" charset="0"/>
              </a:rPr>
              <a:t>on diverse student’s experiences of art school and their aspirations to teach. </a:t>
            </a:r>
          </a:p>
          <a:p>
            <a:endParaRPr lang="en-US" dirty="0"/>
          </a:p>
        </p:txBody>
      </p:sp>
      <p:sp>
        <p:nvSpPr>
          <p:cNvPr id="4" name="Slide Number Placeholder 3"/>
          <p:cNvSpPr>
            <a:spLocks noGrp="1"/>
          </p:cNvSpPr>
          <p:nvPr>
            <p:ph type="sldNum" sz="quarter" idx="10"/>
          </p:nvPr>
        </p:nvSpPr>
        <p:spPr/>
        <p:txBody>
          <a:bodyPr/>
          <a:lstStyle/>
          <a:p>
            <a:fld id="{B6BBE8AF-0949-4A43-808A-25E6FE4D4FF8}" type="slidenum">
              <a:rPr lang="en-US" smtClean="0"/>
              <a:t>1</a:t>
            </a:fld>
            <a:endParaRPr lang="en-US" dirty="0"/>
          </a:p>
        </p:txBody>
      </p:sp>
    </p:spTree>
    <p:extLst>
      <p:ext uri="{BB962C8B-B14F-4D97-AF65-F5344CB8AC3E}">
        <p14:creationId xmlns:p14="http://schemas.microsoft.com/office/powerpoint/2010/main" val="343862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591070"/>
            <a:ext cx="5438140" cy="5335568"/>
          </a:xfrm>
        </p:spPr>
        <p:txBody>
          <a:bodyPr/>
          <a:lstStyle/>
          <a:p>
            <a:endParaRPr lang="en-US" dirty="0" smtClean="0"/>
          </a:p>
          <a:p>
            <a:pPr>
              <a:lnSpc>
                <a:spcPct val="150000"/>
              </a:lnSpc>
            </a:pPr>
            <a:r>
              <a:rPr lang="en-US" dirty="0" smtClean="0">
                <a:latin typeface="Arial" charset="0"/>
                <a:ea typeface="Arial" charset="0"/>
                <a:cs typeface="Arial" charset="0"/>
              </a:rPr>
              <a:t>Lots enthusiasm for teaching as a career but little was known about this process apart from a higher qualification and industry experience would support </a:t>
            </a:r>
          </a:p>
          <a:p>
            <a:pPr>
              <a:lnSpc>
                <a:spcPct val="150000"/>
              </a:lnSpc>
            </a:pPr>
            <a:endParaRPr lang="en-US" dirty="0">
              <a:latin typeface="Arial" charset="0"/>
              <a:ea typeface="Arial" charset="0"/>
              <a:cs typeface="Arial" charset="0"/>
            </a:endParaRPr>
          </a:p>
          <a:p>
            <a:pPr>
              <a:lnSpc>
                <a:spcPct val="150000"/>
              </a:lnSpc>
            </a:pPr>
            <a:r>
              <a:rPr lang="en-US" dirty="0">
                <a:latin typeface="Arial" charset="0"/>
                <a:ea typeface="Arial" charset="0"/>
                <a:cs typeface="Arial" charset="0"/>
              </a:rPr>
              <a:t>P</a:t>
            </a:r>
            <a:r>
              <a:rPr lang="en-US" dirty="0" smtClean="0">
                <a:latin typeface="Arial" charset="0"/>
                <a:ea typeface="Arial" charset="0"/>
                <a:cs typeface="Arial" charset="0"/>
              </a:rPr>
              <a:t>ersonal characteristics; ‘organized</a:t>
            </a:r>
            <a:r>
              <a:rPr lang="en-US" dirty="0">
                <a:latin typeface="Arial" charset="0"/>
                <a:ea typeface="Arial" charset="0"/>
                <a:cs typeface="Arial" charset="0"/>
              </a:rPr>
              <a:t>’ and ‘focused’ were mentioned </a:t>
            </a:r>
          </a:p>
          <a:p>
            <a:pPr>
              <a:lnSpc>
                <a:spcPct val="150000"/>
              </a:lnSpc>
            </a:pPr>
            <a:endParaRPr lang="en-US" dirty="0" smtClean="0">
              <a:latin typeface="Arial" charset="0"/>
              <a:ea typeface="Arial" charset="0"/>
              <a:cs typeface="Arial" charset="0"/>
            </a:endParaRPr>
          </a:p>
          <a:p>
            <a:pPr>
              <a:lnSpc>
                <a:spcPct val="150000"/>
              </a:lnSpc>
            </a:pPr>
            <a:r>
              <a:rPr lang="en-US" dirty="0" smtClean="0">
                <a:latin typeface="Arial" charset="0"/>
                <a:ea typeface="Arial" charset="0"/>
                <a:cs typeface="Arial" charset="0"/>
              </a:rPr>
              <a:t>CRT scholars would posit that such informal </a:t>
            </a:r>
            <a:r>
              <a:rPr lang="en-US" dirty="0">
                <a:latin typeface="Arial" charset="0"/>
                <a:ea typeface="Arial" charset="0"/>
                <a:cs typeface="Arial" charset="0"/>
              </a:rPr>
              <a:t>and vaguely framed progression processes are structural actions which preserve and legitimize the institutions </a:t>
            </a:r>
            <a:r>
              <a:rPr lang="en-US" dirty="0" smtClean="0">
                <a:latin typeface="Arial" charset="0"/>
                <a:ea typeface="Arial" charset="0"/>
                <a:cs typeface="Arial" charset="0"/>
              </a:rPr>
              <a:t>white hegemony</a:t>
            </a:r>
          </a:p>
          <a:p>
            <a:pPr>
              <a:lnSpc>
                <a:spcPct val="150000"/>
              </a:lnSpc>
            </a:pPr>
            <a:endParaRPr lang="en-US" dirty="0">
              <a:latin typeface="Arial" charset="0"/>
              <a:ea typeface="Arial" charset="0"/>
              <a:cs typeface="Arial" charset="0"/>
            </a:endParaRPr>
          </a:p>
          <a:p>
            <a:pPr>
              <a:lnSpc>
                <a:spcPct val="150000"/>
              </a:lnSpc>
            </a:pPr>
            <a:r>
              <a:rPr lang="en-US" dirty="0" smtClean="0">
                <a:latin typeface="Arial" charset="0"/>
                <a:ea typeface="Arial" charset="0"/>
                <a:cs typeface="Arial" charset="0"/>
              </a:rPr>
              <a:t>2 factors can act as barrier: Attainment and Industry;</a:t>
            </a:r>
          </a:p>
          <a:p>
            <a:pPr>
              <a:lnSpc>
                <a:spcPct val="150000"/>
              </a:lnSpc>
            </a:pPr>
            <a:r>
              <a:rPr lang="en-US" dirty="0" smtClean="0">
                <a:latin typeface="Arial" charset="0"/>
                <a:ea typeface="Arial" charset="0"/>
                <a:cs typeface="Arial" charset="0"/>
              </a:rPr>
              <a:t>1</a:t>
            </a:r>
            <a:r>
              <a:rPr lang="en-US" baseline="30000" dirty="0" smtClean="0">
                <a:latin typeface="Arial" charset="0"/>
                <a:ea typeface="Arial" charset="0"/>
                <a:cs typeface="Arial" charset="0"/>
              </a:rPr>
              <a:t>st</a:t>
            </a:r>
            <a:r>
              <a:rPr lang="en-US" dirty="0" smtClean="0">
                <a:latin typeface="Arial" charset="0"/>
                <a:ea typeface="Arial" charset="0"/>
                <a:cs typeface="Arial" charset="0"/>
              </a:rPr>
              <a:t> or 2:1 usual route to PG study </a:t>
            </a:r>
          </a:p>
          <a:p>
            <a:pPr>
              <a:lnSpc>
                <a:spcPct val="150000"/>
              </a:lnSpc>
            </a:pPr>
            <a:r>
              <a:rPr lang="en-US" dirty="0" smtClean="0">
                <a:latin typeface="Arial" charset="0"/>
                <a:ea typeface="Arial" charset="0"/>
                <a:cs typeface="Arial" charset="0"/>
              </a:rPr>
              <a:t>BAME </a:t>
            </a:r>
            <a:r>
              <a:rPr lang="en-US" dirty="0">
                <a:latin typeface="Arial" charset="0"/>
                <a:ea typeface="Arial" charset="0"/>
                <a:cs typeface="Arial" charset="0"/>
              </a:rPr>
              <a:t>creative practitioners are underrepresented in the sector and account for just 11% of the workforce (Creative Industries Federation, 2015</a:t>
            </a:r>
            <a:r>
              <a:rPr lang="en-US" dirty="0" smtClean="0">
                <a:latin typeface="Arial" charset="0"/>
                <a:ea typeface="Arial" charset="0"/>
                <a:cs typeface="Arial" charset="0"/>
              </a:rPr>
              <a:t>)</a:t>
            </a:r>
          </a:p>
          <a:p>
            <a:pPr>
              <a:lnSpc>
                <a:spcPct val="150000"/>
              </a:lnSpc>
            </a:pPr>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B6BBE8AF-0949-4A43-808A-25E6FE4D4FF8}" type="slidenum">
              <a:rPr lang="en-US" smtClean="0"/>
              <a:t>10</a:t>
            </a:fld>
            <a:endParaRPr lang="en-US"/>
          </a:p>
        </p:txBody>
      </p:sp>
    </p:spTree>
    <p:extLst>
      <p:ext uri="{BB962C8B-B14F-4D97-AF65-F5344CB8AC3E}">
        <p14:creationId xmlns:p14="http://schemas.microsoft.com/office/powerpoint/2010/main" val="27146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591070"/>
            <a:ext cx="5438140" cy="5335568"/>
          </a:xfrm>
        </p:spPr>
        <p:txBody>
          <a:bodyPr/>
          <a:lstStyle/>
          <a:p>
            <a:endParaRPr lang="en-US" dirty="0" smtClean="0"/>
          </a:p>
          <a:p>
            <a:endParaRPr lang="en-US" dirty="0"/>
          </a:p>
          <a:p>
            <a:endParaRPr lang="en-US" dirty="0" smtClean="0"/>
          </a:p>
          <a:p>
            <a:pPr>
              <a:lnSpc>
                <a:spcPct val="150000"/>
              </a:lnSpc>
            </a:pPr>
            <a:r>
              <a:rPr lang="en-US" dirty="0" smtClean="0">
                <a:latin typeface="Arial" charset="0"/>
                <a:ea typeface="Arial" charset="0"/>
                <a:cs typeface="Arial" charset="0"/>
              </a:rPr>
              <a:t>Student thought </a:t>
            </a:r>
            <a:r>
              <a:rPr lang="en-US" dirty="0">
                <a:latin typeface="Arial" charset="0"/>
                <a:ea typeface="Arial" charset="0"/>
                <a:cs typeface="Arial" charset="0"/>
              </a:rPr>
              <a:t>the limited diversity in the industry had direct impact on the current staff demographic but </a:t>
            </a:r>
            <a:r>
              <a:rPr lang="en-US" dirty="0" err="1">
                <a:latin typeface="Arial" charset="0"/>
                <a:ea typeface="Arial" charset="0"/>
                <a:cs typeface="Arial" charset="0"/>
              </a:rPr>
              <a:t>recognised</a:t>
            </a:r>
            <a:r>
              <a:rPr lang="en-US" dirty="0">
                <a:latin typeface="Arial" charset="0"/>
                <a:ea typeface="Arial" charset="0"/>
                <a:cs typeface="Arial" charset="0"/>
              </a:rPr>
              <a:t> that more students in the subject field could eventually change </a:t>
            </a:r>
            <a:r>
              <a:rPr lang="en-US" dirty="0" smtClean="0">
                <a:latin typeface="Arial" charset="0"/>
                <a:ea typeface="Arial" charset="0"/>
                <a:cs typeface="Arial" charset="0"/>
              </a:rPr>
              <a:t>this</a:t>
            </a:r>
          </a:p>
          <a:p>
            <a:pPr>
              <a:lnSpc>
                <a:spcPct val="150000"/>
              </a:lnSpc>
            </a:pPr>
            <a:endParaRPr lang="en-US" dirty="0">
              <a:latin typeface="Arial" charset="0"/>
              <a:ea typeface="Arial" charset="0"/>
              <a:cs typeface="Arial" charset="0"/>
            </a:endParaRPr>
          </a:p>
          <a:p>
            <a:pPr>
              <a:lnSpc>
                <a:spcPct val="150000"/>
              </a:lnSpc>
            </a:pPr>
            <a:endParaRPr lang="en-US" dirty="0" smtClean="0">
              <a:latin typeface="Arial" charset="0"/>
              <a:ea typeface="Arial" charset="0"/>
              <a:cs typeface="Arial" charset="0"/>
            </a:endParaRPr>
          </a:p>
          <a:p>
            <a:pPr>
              <a:lnSpc>
                <a:spcPct val="150000"/>
              </a:lnSpc>
            </a:pPr>
            <a:r>
              <a:rPr lang="en-US" dirty="0" smtClean="0">
                <a:latin typeface="Arial" charset="0"/>
                <a:ea typeface="Arial" charset="0"/>
                <a:cs typeface="Arial" charset="0"/>
              </a:rPr>
              <a:t>Who </a:t>
            </a:r>
            <a:r>
              <a:rPr lang="en-US" dirty="0">
                <a:latin typeface="Arial" charset="0"/>
                <a:ea typeface="Arial" charset="0"/>
                <a:cs typeface="Arial" charset="0"/>
              </a:rPr>
              <a:t>has access to informal opportunities that lead to teaching roles, who is left out, and </a:t>
            </a:r>
            <a:r>
              <a:rPr lang="en-US" dirty="0" smtClean="0">
                <a:latin typeface="Arial" charset="0"/>
                <a:ea typeface="Arial" charset="0"/>
                <a:cs typeface="Arial" charset="0"/>
              </a:rPr>
              <a:t>why?</a:t>
            </a:r>
            <a:endParaRPr lang="en-US" dirty="0">
              <a:latin typeface="Arial" charset="0"/>
              <a:ea typeface="Arial" charset="0"/>
              <a:cs typeface="Arial" charset="0"/>
            </a:endParaRPr>
          </a:p>
          <a:p>
            <a:pPr>
              <a:lnSpc>
                <a:spcPct val="150000"/>
              </a:lnSpc>
            </a:pPr>
            <a:endParaRPr lang="en-US" dirty="0" smtClean="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B6BBE8AF-0949-4A43-808A-25E6FE4D4FF8}" type="slidenum">
              <a:rPr lang="en-US" smtClean="0"/>
              <a:t>11</a:t>
            </a:fld>
            <a:endParaRPr lang="en-US"/>
          </a:p>
        </p:txBody>
      </p:sp>
    </p:spTree>
    <p:extLst>
      <p:ext uri="{BB962C8B-B14F-4D97-AF65-F5344CB8AC3E}">
        <p14:creationId xmlns:p14="http://schemas.microsoft.com/office/powerpoint/2010/main" val="101935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591070"/>
            <a:ext cx="5438140" cy="5335568"/>
          </a:xfrm>
        </p:spPr>
        <p:txBody>
          <a:bodyPr/>
          <a:lstStyle/>
          <a:p>
            <a:endParaRPr lang="en-US" dirty="0" smtClean="0"/>
          </a:p>
          <a:p>
            <a:endParaRPr lang="en-US" dirty="0"/>
          </a:p>
          <a:p>
            <a:endParaRPr lang="en-US" dirty="0" smtClean="0"/>
          </a:p>
        </p:txBody>
      </p:sp>
      <p:sp>
        <p:nvSpPr>
          <p:cNvPr id="4" name="Slide Number Placeholder 3"/>
          <p:cNvSpPr>
            <a:spLocks noGrp="1"/>
          </p:cNvSpPr>
          <p:nvPr>
            <p:ph type="sldNum" sz="quarter" idx="10"/>
          </p:nvPr>
        </p:nvSpPr>
        <p:spPr/>
        <p:txBody>
          <a:bodyPr/>
          <a:lstStyle/>
          <a:p>
            <a:fld id="{B6BBE8AF-0949-4A43-808A-25E6FE4D4FF8}" type="slidenum">
              <a:rPr lang="en-US" smtClean="0"/>
              <a:t>12</a:t>
            </a:fld>
            <a:endParaRPr lang="en-US"/>
          </a:p>
        </p:txBody>
      </p:sp>
    </p:spTree>
    <p:extLst>
      <p:ext uri="{BB962C8B-B14F-4D97-AF65-F5344CB8AC3E}">
        <p14:creationId xmlns:p14="http://schemas.microsoft.com/office/powerpoint/2010/main" val="1031926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on bell hooks quote- fitting and essential in art and design education, where we consider ourselves dialogic but whose dialogue is heard?</a:t>
            </a:r>
          </a:p>
          <a:p>
            <a:endParaRPr lang="en-US" dirty="0" smtClean="0"/>
          </a:p>
          <a:p>
            <a:r>
              <a:rPr lang="en-US" dirty="0" smtClean="0"/>
              <a:t>Critical pedagogy</a:t>
            </a:r>
            <a:endParaRPr lang="en-US" dirty="0"/>
          </a:p>
          <a:p>
            <a:endParaRPr lang="en-US" dirty="0" smtClean="0"/>
          </a:p>
          <a:p>
            <a:endParaRPr lang="en-US" dirty="0"/>
          </a:p>
          <a:p>
            <a:r>
              <a:rPr lang="en-US" dirty="0" smtClean="0"/>
              <a:t>Teaching critical thinking: Practical wisdom (2010)</a:t>
            </a:r>
            <a:endParaRPr lang="en-US" dirty="0"/>
          </a:p>
        </p:txBody>
      </p:sp>
      <p:sp>
        <p:nvSpPr>
          <p:cNvPr id="4" name="Slide Number Placeholder 3"/>
          <p:cNvSpPr>
            <a:spLocks noGrp="1"/>
          </p:cNvSpPr>
          <p:nvPr>
            <p:ph type="sldNum" sz="quarter" idx="10"/>
          </p:nvPr>
        </p:nvSpPr>
        <p:spPr/>
        <p:txBody>
          <a:bodyPr/>
          <a:lstStyle/>
          <a:p>
            <a:fld id="{B6BBE8AF-0949-4A43-808A-25E6FE4D4FF8}" type="slidenum">
              <a:rPr lang="en-US" smtClean="0"/>
              <a:t>13</a:t>
            </a:fld>
            <a:endParaRPr lang="en-US"/>
          </a:p>
        </p:txBody>
      </p:sp>
    </p:spTree>
    <p:extLst>
      <p:ext uri="{BB962C8B-B14F-4D97-AF65-F5344CB8AC3E}">
        <p14:creationId xmlns:p14="http://schemas.microsoft.com/office/powerpoint/2010/main" val="1933095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BE8AF-0949-4A43-808A-25E6FE4D4FF8}" type="slidenum">
              <a:rPr lang="en-US" smtClean="0"/>
              <a:t>14</a:t>
            </a:fld>
            <a:endParaRPr lang="en-US"/>
          </a:p>
        </p:txBody>
      </p:sp>
    </p:spTree>
    <p:extLst>
      <p:ext uri="{BB962C8B-B14F-4D97-AF65-F5344CB8AC3E}">
        <p14:creationId xmlns:p14="http://schemas.microsoft.com/office/powerpoint/2010/main" val="1319869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BBE8AF-0949-4A43-808A-25E6FE4D4FF8}" type="slidenum">
              <a:rPr lang="en-US" smtClean="0"/>
              <a:t>15</a:t>
            </a:fld>
            <a:endParaRPr lang="en-US"/>
          </a:p>
        </p:txBody>
      </p:sp>
    </p:spTree>
    <p:extLst>
      <p:ext uri="{BB962C8B-B14F-4D97-AF65-F5344CB8AC3E}">
        <p14:creationId xmlns:p14="http://schemas.microsoft.com/office/powerpoint/2010/main" val="169604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889072"/>
          </a:xfrm>
        </p:spPr>
        <p:txBody>
          <a:bodyPr/>
          <a:lstStyle/>
          <a:p>
            <a:pPr marL="171450" indent="-171450">
              <a:lnSpc>
                <a:spcPct val="150000"/>
              </a:lnSpc>
              <a:spcAft>
                <a:spcPts val="800"/>
              </a:spcAft>
              <a:buFont typeface="Arial" charset="0"/>
              <a:buChar char="•"/>
            </a:pPr>
            <a:r>
              <a:rPr lang="en-GB" dirty="0" smtClean="0">
                <a:latin typeface="Arial" panose="020B0604020202020204" pitchFamily="34" charset="0"/>
                <a:ea typeface="Calibri" panose="020F0502020204030204" pitchFamily="34" charset="0"/>
                <a:cs typeface="Arial" panose="020B0604020202020204" pitchFamily="34" charset="0"/>
              </a:rPr>
              <a:t>16% in sector, 22% at UAL (2017)</a:t>
            </a:r>
          </a:p>
          <a:p>
            <a:pPr marL="171450" indent="-171450">
              <a:lnSpc>
                <a:spcPct val="150000"/>
              </a:lnSpc>
              <a:spcAft>
                <a:spcPts val="800"/>
              </a:spcAft>
              <a:buFont typeface="Arial" charset="0"/>
              <a:buChar char="•"/>
            </a:pPr>
            <a:r>
              <a:rPr lang="mr-IN" dirty="0" smtClean="0">
                <a:latin typeface="Arial" charset="0"/>
                <a:ea typeface="Arial" charset="0"/>
                <a:cs typeface="Arial" charset="0"/>
              </a:rPr>
              <a:t>…</a:t>
            </a:r>
            <a:r>
              <a:rPr lang="en-US" dirty="0" smtClean="0">
                <a:latin typeface="Arial" charset="0"/>
                <a:ea typeface="Arial" charset="0"/>
                <a:cs typeface="Arial" charset="0"/>
              </a:rPr>
              <a:t>despite increasingly diverse student body. </a:t>
            </a:r>
            <a:r>
              <a:rPr lang="en-GB" dirty="0" smtClean="0">
                <a:latin typeface="Arial" panose="020B0604020202020204" pitchFamily="34" charset="0"/>
                <a:ea typeface="Calibri" panose="020F0502020204030204" pitchFamily="34" charset="0"/>
                <a:cs typeface="Arial" panose="020B0604020202020204" pitchFamily="34" charset="0"/>
              </a:rPr>
              <a:t>Student numbers in sector </a:t>
            </a:r>
            <a:r>
              <a:rPr lang="en-GB" b="1" dirty="0" smtClean="0">
                <a:latin typeface="Arial" panose="020B0604020202020204" pitchFamily="34" charset="0"/>
                <a:ea typeface="Calibri" panose="020F0502020204030204" pitchFamily="34" charset="0"/>
                <a:cs typeface="Arial" panose="020B0604020202020204" pitchFamily="34" charset="0"/>
              </a:rPr>
              <a:t>22% </a:t>
            </a:r>
            <a:r>
              <a:rPr lang="en-GB" dirty="0" smtClean="0">
                <a:latin typeface="Arial" panose="020B0604020202020204" pitchFamily="34" charset="0"/>
                <a:ea typeface="Calibri" panose="020F0502020204030204" pitchFamily="34" charset="0"/>
                <a:cs typeface="Arial" panose="020B0604020202020204" pitchFamily="34" charset="0"/>
              </a:rPr>
              <a:t>(ECU, 2017) and UAL </a:t>
            </a:r>
            <a:r>
              <a:rPr lang="en-GB" b="1" dirty="0" smtClean="0">
                <a:latin typeface="Arial" panose="020B0604020202020204" pitchFamily="34" charset="0"/>
                <a:ea typeface="Calibri" panose="020F0502020204030204" pitchFamily="34" charset="0"/>
                <a:cs typeface="Arial" panose="020B0604020202020204" pitchFamily="34" charset="0"/>
              </a:rPr>
              <a:t>X</a:t>
            </a:r>
          </a:p>
          <a:p>
            <a:pPr marL="171450" indent="-171450">
              <a:lnSpc>
                <a:spcPct val="150000"/>
              </a:lnSpc>
              <a:spcAft>
                <a:spcPts val="800"/>
              </a:spcAft>
              <a:buFont typeface="Arial" charset="0"/>
              <a:buChar char="•"/>
            </a:pPr>
            <a:r>
              <a:rPr lang="en-GB" b="1" dirty="0" smtClean="0">
                <a:latin typeface="Arial" panose="020B0604020202020204" pitchFamily="34" charset="0"/>
                <a:ea typeface="Calibri" panose="020F0502020204030204" pitchFamily="34" charset="0"/>
                <a:cs typeface="Arial" panose="020B0604020202020204" pitchFamily="34" charset="0"/>
              </a:rPr>
              <a:t>6.5% </a:t>
            </a:r>
            <a:r>
              <a:rPr lang="en-GB" dirty="0" smtClean="0">
                <a:latin typeface="Arial" panose="020B0604020202020204" pitchFamily="34" charset="0"/>
                <a:ea typeface="Calibri" panose="020F0502020204030204" pitchFamily="34" charset="0"/>
                <a:cs typeface="Arial" panose="020B0604020202020204" pitchFamily="34" charset="0"/>
              </a:rPr>
              <a:t>BAME teaching staff in HE</a:t>
            </a:r>
            <a:endParaRPr lang="en-GB" dirty="0">
              <a:latin typeface="Arial" panose="020B0604020202020204" pitchFamily="34" charset="0"/>
              <a:ea typeface="Calibri" panose="020F0502020204030204" pitchFamily="34" charset="0"/>
              <a:cs typeface="Arial" panose="020B0604020202020204" pitchFamily="34" charset="0"/>
            </a:endParaRPr>
          </a:p>
          <a:p>
            <a:pPr marL="171450" indent="-171450">
              <a:lnSpc>
                <a:spcPct val="150000"/>
              </a:lnSpc>
              <a:spcAft>
                <a:spcPts val="800"/>
              </a:spcAft>
              <a:buFont typeface="Arial" charset="0"/>
              <a:buChar char="•"/>
            </a:pPr>
            <a:r>
              <a:rPr lang="en-US" dirty="0" smtClean="0">
                <a:latin typeface="Arial" charset="0"/>
                <a:ea typeface="Arial" charset="0"/>
                <a:cs typeface="Arial" charset="0"/>
              </a:rPr>
              <a:t>does one have implications for the other? What factors might support or act as barriers to teaching; student-staff relationships, curriculum, role models?</a:t>
            </a:r>
          </a:p>
          <a:p>
            <a:pPr marL="171450" indent="-171450">
              <a:lnSpc>
                <a:spcPct val="150000"/>
              </a:lnSpc>
              <a:spcAft>
                <a:spcPts val="800"/>
              </a:spcAft>
              <a:buFont typeface="Arial" charset="0"/>
              <a:buChar char="•"/>
            </a:pPr>
            <a:endParaRPr lang="en-GB" dirty="0" smtClean="0">
              <a:latin typeface="Arial" charset="0"/>
              <a:ea typeface="Arial" charset="0"/>
              <a:cs typeface="Arial" charset="0"/>
            </a:endParaRPr>
          </a:p>
          <a:p>
            <a:pPr marL="171450" indent="-171450">
              <a:lnSpc>
                <a:spcPct val="150000"/>
              </a:lnSpc>
              <a:spcAft>
                <a:spcPts val="800"/>
              </a:spcAft>
              <a:buFont typeface="Arial" charset="0"/>
              <a:buChar char="•"/>
            </a:pPr>
            <a:r>
              <a:rPr lang="en-GB" dirty="0" smtClean="0">
                <a:latin typeface="Arial" charset="0"/>
                <a:ea typeface="Arial" charset="0"/>
                <a:cs typeface="Arial" charset="0"/>
              </a:rPr>
              <a:t>Wanted </a:t>
            </a:r>
            <a:r>
              <a:rPr lang="en-GB" dirty="0">
                <a:latin typeface="Arial" charset="0"/>
                <a:ea typeface="Arial" charset="0"/>
                <a:cs typeface="Arial" charset="0"/>
              </a:rPr>
              <a:t>to understand what difference greater staff diversity could make to students learning and </a:t>
            </a:r>
            <a:r>
              <a:rPr lang="en-GB" dirty="0" err="1" smtClean="0">
                <a:latin typeface="Arial" charset="0"/>
                <a:ea typeface="Arial" charset="0"/>
                <a:cs typeface="Arial" charset="0"/>
              </a:rPr>
              <a:t>uni</a:t>
            </a:r>
            <a:r>
              <a:rPr lang="en-GB" dirty="0" smtClean="0">
                <a:latin typeface="Arial" charset="0"/>
                <a:ea typeface="Arial" charset="0"/>
                <a:cs typeface="Arial" charset="0"/>
              </a:rPr>
              <a:t> </a:t>
            </a:r>
            <a:r>
              <a:rPr lang="en-GB" dirty="0">
                <a:latin typeface="Arial" charset="0"/>
                <a:ea typeface="Arial" charset="0"/>
                <a:cs typeface="Arial" charset="0"/>
              </a:rPr>
              <a:t>experiences and how this might affect aspirations to enter teaching as a career. </a:t>
            </a:r>
            <a:endParaRPr lang="en-GB" dirty="0" smtClean="0">
              <a:latin typeface="Arial" charset="0"/>
              <a:ea typeface="Arial" charset="0"/>
              <a:cs typeface="Arial" charset="0"/>
            </a:endParaRPr>
          </a:p>
          <a:p>
            <a:pPr marL="171450" indent="-171450">
              <a:lnSpc>
                <a:spcPct val="150000"/>
              </a:lnSpc>
              <a:spcAft>
                <a:spcPts val="800"/>
              </a:spcAft>
              <a:buFont typeface="Arial" charset="0"/>
              <a:buChar char="•"/>
            </a:pPr>
            <a:endParaRPr lang="en-GB" dirty="0" smtClean="0">
              <a:latin typeface="Arial" charset="0"/>
              <a:ea typeface="Arial" charset="0"/>
              <a:cs typeface="Arial" charset="0"/>
            </a:endParaRPr>
          </a:p>
          <a:p>
            <a:pPr marL="171450" indent="-171450">
              <a:lnSpc>
                <a:spcPct val="150000"/>
              </a:lnSpc>
              <a:spcAft>
                <a:spcPts val="800"/>
              </a:spcAft>
              <a:buFont typeface="Arial" charset="0"/>
              <a:buChar char="•"/>
            </a:pPr>
            <a:r>
              <a:rPr lang="en-GB" dirty="0" smtClean="0">
                <a:latin typeface="Arial" charset="0"/>
                <a:ea typeface="Arial" charset="0"/>
                <a:cs typeface="Arial" charset="0"/>
              </a:rPr>
              <a:t>Interviewed 9 students from Art, Design and </a:t>
            </a:r>
            <a:r>
              <a:rPr lang="en-GB" dirty="0" err="1" smtClean="0">
                <a:latin typeface="Arial" charset="0"/>
                <a:ea typeface="Arial" charset="0"/>
                <a:cs typeface="Arial" charset="0"/>
              </a:rPr>
              <a:t>Comms</a:t>
            </a:r>
            <a:r>
              <a:rPr lang="en-GB" dirty="0" smtClean="0">
                <a:latin typeface="Arial" charset="0"/>
                <a:ea typeface="Arial" charset="0"/>
                <a:cs typeface="Arial" charset="0"/>
              </a:rPr>
              <a:t> courses with over 40% BAME students in the 2</a:t>
            </a:r>
            <a:r>
              <a:rPr lang="en-GB" baseline="30000" dirty="0" smtClean="0">
                <a:latin typeface="Arial" charset="0"/>
                <a:ea typeface="Arial" charset="0"/>
                <a:cs typeface="Arial" charset="0"/>
              </a:rPr>
              <a:t>nd</a:t>
            </a:r>
            <a:r>
              <a:rPr lang="en-GB" dirty="0" smtClean="0">
                <a:latin typeface="Arial" charset="0"/>
                <a:ea typeface="Arial" charset="0"/>
                <a:cs typeface="Arial" charset="0"/>
              </a:rPr>
              <a:t> year of course </a:t>
            </a:r>
          </a:p>
          <a:p>
            <a:pPr marL="171450" indent="-171450">
              <a:lnSpc>
                <a:spcPct val="150000"/>
              </a:lnSpc>
              <a:spcAft>
                <a:spcPts val="800"/>
              </a:spcAft>
              <a:buFont typeface="Arial" charset="0"/>
              <a:buChar char="•"/>
            </a:pPr>
            <a:r>
              <a:rPr lang="en-GB" dirty="0" smtClean="0">
                <a:latin typeface="Arial" charset="0"/>
                <a:ea typeface="Arial" charset="0"/>
                <a:cs typeface="Arial" charset="0"/>
              </a:rPr>
              <a:t>Phenomenological  approach, semi-structured interviews to gain a deep understanding of how the world appears to the individual through deep description</a:t>
            </a:r>
            <a:endParaRPr lang="en-GB"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B6BBE8AF-0949-4A43-808A-25E6FE4D4FF8}" type="slidenum">
              <a:rPr lang="en-US" smtClean="0"/>
              <a:t>2</a:t>
            </a:fld>
            <a:endParaRPr lang="en-US" dirty="0"/>
          </a:p>
        </p:txBody>
      </p:sp>
    </p:spTree>
    <p:extLst>
      <p:ext uri="{BB962C8B-B14F-4D97-AF65-F5344CB8AC3E}">
        <p14:creationId xmlns:p14="http://schemas.microsoft.com/office/powerpoint/2010/main" val="5422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5"/>
            <a:ext cx="5438140" cy="4905346"/>
          </a:xfrm>
        </p:spPr>
        <p:txBody>
          <a:bodyPr/>
          <a:lstStyle/>
          <a:p>
            <a:pPr>
              <a:lnSpc>
                <a:spcPct val="150000"/>
              </a:lnSpc>
            </a:pPr>
            <a:endParaRPr lang="en-US" dirty="0" smtClean="0">
              <a:latin typeface="Arial" charset="0"/>
              <a:ea typeface="Arial" charset="0"/>
              <a:cs typeface="Arial" charset="0"/>
            </a:endParaRPr>
          </a:p>
          <a:p>
            <a:pPr marL="171450" indent="-171450">
              <a:lnSpc>
                <a:spcPct val="150000"/>
              </a:lnSpc>
              <a:buFont typeface="Arial" charset="0"/>
              <a:buChar char="•"/>
            </a:pPr>
            <a:r>
              <a:rPr lang="en-US" b="1" u="sng" dirty="0" smtClean="0">
                <a:latin typeface="Arial" charset="0"/>
                <a:ea typeface="Arial" charset="0"/>
                <a:cs typeface="Arial" charset="0"/>
              </a:rPr>
              <a:t>CRT </a:t>
            </a:r>
            <a:r>
              <a:rPr lang="en-US" dirty="0" smtClean="0">
                <a:latin typeface="Arial" charset="0"/>
                <a:ea typeface="Arial" charset="0"/>
                <a:cs typeface="Arial" charset="0"/>
              </a:rPr>
              <a:t>illuminates systems </a:t>
            </a:r>
            <a:r>
              <a:rPr lang="en-US" dirty="0">
                <a:latin typeface="Arial" charset="0"/>
                <a:ea typeface="Arial" charset="0"/>
                <a:cs typeface="Arial" charset="0"/>
              </a:rPr>
              <a:t>and questions societal and institutional structures and practices biased towards ‘white’ normative values </a:t>
            </a:r>
            <a:r>
              <a:rPr lang="en-US" dirty="0" smtClean="0">
                <a:latin typeface="Arial" charset="0"/>
                <a:ea typeface="Arial" charset="0"/>
                <a:cs typeface="Arial" charset="0"/>
              </a:rPr>
              <a:t>,so </a:t>
            </a:r>
            <a:r>
              <a:rPr lang="en-US" dirty="0">
                <a:latin typeface="Arial" charset="0"/>
                <a:ea typeface="Arial" charset="0"/>
                <a:cs typeface="Arial" charset="0"/>
              </a:rPr>
              <a:t>‘everyday’ as to be invisible to the majority polity</a:t>
            </a:r>
            <a:r>
              <a:rPr lang="en-GB" dirty="0" smtClean="0">
                <a:effectLst/>
                <a:latin typeface="Arial" charset="0"/>
                <a:ea typeface="Arial" charset="0"/>
                <a:cs typeface="Arial" charset="0"/>
              </a:rPr>
              <a:t> </a:t>
            </a:r>
          </a:p>
          <a:p>
            <a:pPr marL="171450" indent="-171450">
              <a:lnSpc>
                <a:spcPct val="150000"/>
              </a:lnSpc>
              <a:buFont typeface="Arial" charset="0"/>
              <a:buChar char="•"/>
            </a:pPr>
            <a:endParaRPr lang="en-US" b="1" u="sng" dirty="0" smtClean="0">
              <a:latin typeface="Arial" charset="0"/>
              <a:ea typeface="Arial" charset="0"/>
              <a:cs typeface="Arial" charset="0"/>
            </a:endParaRPr>
          </a:p>
          <a:p>
            <a:pPr marL="171450" indent="-171450">
              <a:lnSpc>
                <a:spcPct val="150000"/>
              </a:lnSpc>
              <a:buFont typeface="Arial" charset="0"/>
              <a:buChar char="•"/>
            </a:pPr>
            <a:r>
              <a:rPr lang="en-US" b="1" dirty="0" smtClean="0">
                <a:latin typeface="Arial" charset="0"/>
                <a:ea typeface="Arial" charset="0"/>
                <a:cs typeface="Arial" charset="0"/>
              </a:rPr>
              <a:t>Gloria Ladson-Billings </a:t>
            </a:r>
            <a:r>
              <a:rPr lang="en-US" i="1" dirty="0" smtClean="0">
                <a:latin typeface="Arial" charset="0"/>
                <a:ea typeface="Arial" charset="0"/>
                <a:cs typeface="Arial" charset="0"/>
              </a:rPr>
              <a:t>Culturally relevant pedagogy </a:t>
            </a:r>
            <a:r>
              <a:rPr lang="en-US" dirty="0" smtClean="0">
                <a:latin typeface="Arial" charset="0"/>
                <a:ea typeface="Arial" charset="0"/>
                <a:cs typeface="Arial" charset="0"/>
              </a:rPr>
              <a:t>diverse and relevant curricula that draws on students cultural and familial/community experiences</a:t>
            </a:r>
          </a:p>
          <a:p>
            <a:pPr marL="171450" indent="-171450">
              <a:lnSpc>
                <a:spcPct val="150000"/>
              </a:lnSpc>
              <a:buFont typeface="Arial" charset="0"/>
              <a:buChar char="•"/>
            </a:pPr>
            <a:endParaRPr lang="en-US" dirty="0" smtClean="0">
              <a:latin typeface="Arial" charset="0"/>
              <a:ea typeface="Arial" charset="0"/>
              <a:cs typeface="Arial" charset="0"/>
            </a:endParaRPr>
          </a:p>
          <a:p>
            <a:pPr marL="171450" indent="-171450">
              <a:lnSpc>
                <a:spcPct val="150000"/>
              </a:lnSpc>
              <a:buFont typeface="Arial" charset="0"/>
              <a:buChar char="•"/>
            </a:pPr>
            <a:r>
              <a:rPr lang="en-US" b="1" dirty="0" smtClean="0">
                <a:latin typeface="Arial" charset="0"/>
                <a:ea typeface="Arial" charset="0"/>
                <a:cs typeface="Arial" charset="0"/>
              </a:rPr>
              <a:t>David </a:t>
            </a:r>
            <a:r>
              <a:rPr lang="en-US" b="1" dirty="0" err="1" smtClean="0">
                <a:latin typeface="Arial" charset="0"/>
                <a:ea typeface="Arial" charset="0"/>
                <a:cs typeface="Arial" charset="0"/>
              </a:rPr>
              <a:t>Gillborn</a:t>
            </a:r>
            <a:r>
              <a:rPr lang="en-US" b="1" dirty="0" smtClean="0">
                <a:latin typeface="Arial" charset="0"/>
                <a:ea typeface="Arial" charset="0"/>
                <a:cs typeface="Arial" charset="0"/>
              </a:rPr>
              <a:t> </a:t>
            </a:r>
            <a:r>
              <a:rPr lang="en-US" dirty="0">
                <a:latin typeface="Arial" charset="0"/>
                <a:ea typeface="Arial" charset="0"/>
                <a:cs typeface="Arial" charset="0"/>
              </a:rPr>
              <a:t>discussion on class is altogether more comfortable than Race. </a:t>
            </a:r>
            <a:endParaRPr lang="en-US" dirty="0" smtClean="0">
              <a:latin typeface="Arial" charset="0"/>
              <a:ea typeface="Arial" charset="0"/>
              <a:cs typeface="Arial" charset="0"/>
            </a:endParaRPr>
          </a:p>
          <a:p>
            <a:pPr marL="171450" indent="-171450">
              <a:lnSpc>
                <a:spcPct val="150000"/>
              </a:lnSpc>
              <a:buFont typeface="Arial" charset="0"/>
              <a:buChar char="•"/>
            </a:pPr>
            <a:endParaRPr lang="en-US" dirty="0">
              <a:latin typeface="Arial" charset="0"/>
              <a:ea typeface="Arial" charset="0"/>
              <a:cs typeface="Arial" charset="0"/>
            </a:endParaRPr>
          </a:p>
          <a:p>
            <a:pPr marL="171450" indent="-171450">
              <a:lnSpc>
                <a:spcPct val="150000"/>
              </a:lnSpc>
              <a:buFont typeface="Arial" charset="0"/>
              <a:buChar char="•"/>
            </a:pPr>
            <a:endParaRPr lang="en-US" b="1" u="sng" dirty="0">
              <a:latin typeface="Arial" charset="0"/>
              <a:ea typeface="Arial" charset="0"/>
              <a:cs typeface="Arial" charset="0"/>
            </a:endParaRPr>
          </a:p>
          <a:p>
            <a:pPr marL="171450" indent="-171450">
              <a:lnSpc>
                <a:spcPct val="150000"/>
              </a:lnSpc>
              <a:buFont typeface="Arial" charset="0"/>
              <a:buChar char="•"/>
            </a:pPr>
            <a:r>
              <a:rPr lang="en-US" b="1" u="sng" dirty="0" smtClean="0">
                <a:latin typeface="Arial" charset="0"/>
                <a:ea typeface="Arial" charset="0"/>
                <a:cs typeface="Arial" charset="0"/>
              </a:rPr>
              <a:t>Whiteness</a:t>
            </a:r>
            <a:r>
              <a:rPr lang="en-US" u="sng" dirty="0" smtClean="0">
                <a:latin typeface="Arial" charset="0"/>
                <a:ea typeface="Arial" charset="0"/>
                <a:cs typeface="Arial" charset="0"/>
              </a:rPr>
              <a:t> </a:t>
            </a:r>
          </a:p>
          <a:p>
            <a:pPr marL="171450" indent="-171450">
              <a:lnSpc>
                <a:spcPct val="150000"/>
              </a:lnSpc>
              <a:buFont typeface="Arial" charset="0"/>
              <a:buChar char="•"/>
            </a:pPr>
            <a:r>
              <a:rPr lang="en-US" b="1" dirty="0" smtClean="0">
                <a:latin typeface="Arial" charset="0"/>
                <a:ea typeface="Arial" charset="0"/>
                <a:cs typeface="Arial" charset="0"/>
              </a:rPr>
              <a:t>Zeus Leonardo</a:t>
            </a:r>
            <a:r>
              <a:rPr lang="en-US" dirty="0" smtClean="0">
                <a:latin typeface="Arial" charset="0"/>
                <a:ea typeface="Arial" charset="0"/>
                <a:cs typeface="Arial" charset="0"/>
              </a:rPr>
              <a:t> </a:t>
            </a:r>
            <a:r>
              <a:rPr lang="en-US" dirty="0">
                <a:latin typeface="Arial" charset="0"/>
                <a:ea typeface="Arial" charset="0"/>
                <a:cs typeface="Arial" charset="0"/>
              </a:rPr>
              <a:t>‘…a pedagogical situation that fails to address white racism is arguably already the conduit of hostility’ (ibid:39). </a:t>
            </a:r>
            <a:endParaRPr lang="en-US" dirty="0" smtClean="0">
              <a:latin typeface="Arial" charset="0"/>
              <a:ea typeface="Arial" charset="0"/>
              <a:cs typeface="Arial" charset="0"/>
            </a:endParaRPr>
          </a:p>
          <a:p>
            <a:pPr marL="171450" indent="-171450">
              <a:buFont typeface="Arial" charset="0"/>
              <a:buChar char="•"/>
            </a:pPr>
            <a:endParaRPr lang="en-US" dirty="0">
              <a:latin typeface="Arial" charset="0"/>
              <a:ea typeface="Arial" charset="0"/>
              <a:cs typeface="Arial" charset="0"/>
            </a:endParaRPr>
          </a:p>
          <a:p>
            <a:pPr marL="171450" indent="-171450">
              <a:buFont typeface="Arial" charset="0"/>
              <a:buChar char="•"/>
            </a:pPr>
            <a:endParaRPr lang="en-US" dirty="0" smtClean="0">
              <a:latin typeface="Arial" charset="0"/>
              <a:ea typeface="Arial" charset="0"/>
              <a:cs typeface="Arial" charset="0"/>
            </a:endParaRPr>
          </a:p>
          <a:p>
            <a:pPr marL="171450" indent="-171450">
              <a:buFont typeface="Arial" charset="0"/>
              <a:buChar char="•"/>
            </a:pPr>
            <a:endParaRPr lang="en-US" dirty="0">
              <a:latin typeface="Arial" charset="0"/>
              <a:ea typeface="Arial" charset="0"/>
              <a:cs typeface="Arial" charset="0"/>
            </a:endParaRPr>
          </a:p>
          <a:p>
            <a:pPr marL="171450" indent="-171450">
              <a:buFont typeface="Arial" charset="0"/>
              <a:buChar char="•"/>
            </a:pPr>
            <a:endParaRPr lang="en-US" dirty="0" smtClean="0">
              <a:latin typeface="Arial" charset="0"/>
              <a:ea typeface="Arial" charset="0"/>
              <a:cs typeface="Arial" charset="0"/>
            </a:endParaRPr>
          </a:p>
          <a:p>
            <a:pPr marL="171450" indent="-171450">
              <a:buFont typeface="Arial" charset="0"/>
              <a:buChar char="•"/>
            </a:pPr>
            <a:endParaRPr lang="en-US" dirty="0">
              <a:latin typeface="Arial" charset="0"/>
              <a:ea typeface="Arial" charset="0"/>
              <a:cs typeface="Arial" charset="0"/>
            </a:endParaRPr>
          </a:p>
          <a:p>
            <a:pPr marL="171450" indent="-171450">
              <a:buFont typeface="Arial" charset="0"/>
              <a:buChar char="•"/>
            </a:pPr>
            <a:endParaRPr lang="en-US" dirty="0">
              <a:latin typeface="Arial" charset="0"/>
              <a:ea typeface="Arial" charset="0"/>
              <a:cs typeface="Arial" charset="0"/>
            </a:endParaRPr>
          </a:p>
          <a:p>
            <a:pPr marL="171450" indent="-171450">
              <a:buFont typeface="Arial" charset="0"/>
              <a:buChar char="•"/>
            </a:pPr>
            <a:endParaRPr lang="en-US" dirty="0" smtClean="0">
              <a:latin typeface="Arial" charset="0"/>
              <a:ea typeface="Arial" charset="0"/>
              <a:cs typeface="Arial" charset="0"/>
            </a:endParaRPr>
          </a:p>
          <a:p>
            <a:pPr marL="171450" indent="-171450">
              <a:lnSpc>
                <a:spcPct val="150000"/>
              </a:lnSpc>
              <a:buFont typeface="Arial" charset="0"/>
              <a:buChar char="•"/>
            </a:pPr>
            <a:r>
              <a:rPr lang="en-US" b="1" u="sng" dirty="0" smtClean="0">
                <a:latin typeface="Arial" charset="0"/>
                <a:ea typeface="Arial" charset="0"/>
                <a:cs typeface="Arial" charset="0"/>
              </a:rPr>
              <a:t>Cultural Capital  </a:t>
            </a:r>
          </a:p>
          <a:p>
            <a:pPr marL="171450" indent="-171450">
              <a:lnSpc>
                <a:spcPct val="150000"/>
              </a:lnSpc>
              <a:buFont typeface="Arial" charset="0"/>
              <a:buChar char="•"/>
            </a:pPr>
            <a:r>
              <a:rPr lang="en-US" b="1" dirty="0" smtClean="0">
                <a:latin typeface="Arial" charset="0"/>
                <a:ea typeface="Arial" charset="0"/>
                <a:cs typeface="Arial" charset="0"/>
              </a:rPr>
              <a:t>Bourdieu </a:t>
            </a:r>
            <a:r>
              <a:rPr lang="en-US" dirty="0">
                <a:latin typeface="Arial" charset="0"/>
                <a:ea typeface="Arial" charset="0"/>
                <a:cs typeface="Arial" charset="0"/>
              </a:rPr>
              <a:t>cultural knowledge and upbringing, ways of speaking and knowing, </a:t>
            </a:r>
            <a:r>
              <a:rPr lang="en-US" dirty="0" smtClean="0">
                <a:latin typeface="Arial" charset="0"/>
                <a:ea typeface="Arial" charset="0"/>
                <a:cs typeface="Arial" charset="0"/>
              </a:rPr>
              <a:t>accepted and acknowledged usually </a:t>
            </a:r>
            <a:r>
              <a:rPr lang="en-US" dirty="0">
                <a:latin typeface="Arial" charset="0"/>
                <a:ea typeface="Arial" charset="0"/>
                <a:cs typeface="Arial" charset="0"/>
              </a:rPr>
              <a:t>closely align with those of the art school</a:t>
            </a:r>
            <a:r>
              <a:rPr lang="en-GB" dirty="0" smtClean="0">
                <a:effectLst/>
                <a:latin typeface="Arial" charset="0"/>
                <a:ea typeface="Arial" charset="0"/>
                <a:cs typeface="Arial" charset="0"/>
              </a:rPr>
              <a:t> </a:t>
            </a:r>
            <a:endParaRPr lang="en-GB" dirty="0">
              <a:latin typeface="Arial" charset="0"/>
              <a:ea typeface="Arial" charset="0"/>
              <a:cs typeface="Arial" charset="0"/>
            </a:endParaRPr>
          </a:p>
          <a:p>
            <a:pPr marL="171450" indent="-171450">
              <a:lnSpc>
                <a:spcPct val="150000"/>
              </a:lnSpc>
              <a:buFont typeface="Arial" charset="0"/>
              <a:buChar char="•"/>
            </a:pPr>
            <a:endParaRPr lang="en-US" b="1" dirty="0" smtClean="0">
              <a:latin typeface="Arial" charset="0"/>
              <a:ea typeface="Arial" charset="0"/>
              <a:cs typeface="Arial" charset="0"/>
            </a:endParaRPr>
          </a:p>
          <a:p>
            <a:pPr marL="171450" indent="-171450">
              <a:lnSpc>
                <a:spcPct val="150000"/>
              </a:lnSpc>
              <a:buFont typeface="Arial" charset="0"/>
              <a:buChar char="•"/>
            </a:pPr>
            <a:r>
              <a:rPr lang="en-US" b="1" dirty="0" smtClean="0">
                <a:latin typeface="Arial" charset="0"/>
                <a:ea typeface="Arial" charset="0"/>
                <a:cs typeface="Arial" charset="0"/>
              </a:rPr>
              <a:t>Sue Clegg</a:t>
            </a:r>
            <a:r>
              <a:rPr lang="en-US" dirty="0" smtClean="0">
                <a:latin typeface="Arial" charset="0"/>
                <a:ea typeface="Arial" charset="0"/>
                <a:cs typeface="Arial" charset="0"/>
              </a:rPr>
              <a:t> function </a:t>
            </a:r>
            <a:r>
              <a:rPr lang="en-US" dirty="0">
                <a:latin typeface="Arial" charset="0"/>
                <a:ea typeface="Arial" charset="0"/>
                <a:cs typeface="Arial" charset="0"/>
              </a:rPr>
              <a:t>of ‘limiting the cultural capital ‘growth’’ of some students and affecting future employment opportunities in a neo-liberal marketplace</a:t>
            </a:r>
            <a:r>
              <a:rPr lang="en-GB" dirty="0" smtClean="0">
                <a:effectLst/>
                <a:latin typeface="Arial" charset="0"/>
                <a:ea typeface="Arial" charset="0"/>
                <a:cs typeface="Arial" charset="0"/>
              </a:rPr>
              <a:t> </a:t>
            </a:r>
          </a:p>
          <a:p>
            <a:pPr marL="171450" indent="-171450">
              <a:lnSpc>
                <a:spcPct val="150000"/>
              </a:lnSpc>
              <a:buFont typeface="Arial" charset="0"/>
              <a:buChar char="•"/>
            </a:pPr>
            <a:endParaRPr lang="en-US" b="1" dirty="0" smtClean="0">
              <a:latin typeface="Arial" charset="0"/>
              <a:ea typeface="Arial" charset="0"/>
              <a:cs typeface="Arial" charset="0"/>
            </a:endParaRPr>
          </a:p>
          <a:p>
            <a:pPr marL="171450" indent="-171450">
              <a:lnSpc>
                <a:spcPct val="150000"/>
              </a:lnSpc>
              <a:buFont typeface="Arial" charset="0"/>
              <a:buChar char="•"/>
            </a:pPr>
            <a:r>
              <a:rPr lang="en-US" b="1" dirty="0" smtClean="0">
                <a:latin typeface="Arial" charset="0"/>
                <a:ea typeface="Arial" charset="0"/>
                <a:cs typeface="Arial" charset="0"/>
              </a:rPr>
              <a:t>Tara </a:t>
            </a:r>
            <a:r>
              <a:rPr lang="en-US" b="1" dirty="0" err="1" smtClean="0">
                <a:latin typeface="Arial" charset="0"/>
                <a:ea typeface="Arial" charset="0"/>
                <a:cs typeface="Arial" charset="0"/>
              </a:rPr>
              <a:t>Yosso</a:t>
            </a:r>
            <a:r>
              <a:rPr lang="en-US" dirty="0" smtClean="0">
                <a:latin typeface="Arial" charset="0"/>
                <a:ea typeface="Arial" charset="0"/>
                <a:cs typeface="Arial" charset="0"/>
              </a:rPr>
              <a:t> </a:t>
            </a:r>
            <a:r>
              <a:rPr lang="en-US" i="1" dirty="0" smtClean="0">
                <a:latin typeface="Arial" charset="0"/>
                <a:ea typeface="Arial" charset="0"/>
                <a:cs typeface="Arial" charset="0"/>
              </a:rPr>
              <a:t>Community cultural wealth </a:t>
            </a:r>
            <a:r>
              <a:rPr lang="en-US" dirty="0" smtClean="0">
                <a:latin typeface="Arial" charset="0"/>
                <a:ea typeface="Arial" charset="0"/>
                <a:cs typeface="Arial" charset="0"/>
              </a:rPr>
              <a:t>argues that diverse students’ multi-language, multi-generational and social-group flexibility are in fact highly valued cultural resources which should be of benefit, rather than deficit, at university. </a:t>
            </a:r>
          </a:p>
          <a:p>
            <a:pPr marL="171450" indent="-171450">
              <a:buFont typeface="Arial" charset="0"/>
              <a:buChar char="•"/>
            </a:pPr>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B6BBE8AF-0949-4A43-808A-25E6FE4D4FF8}" type="slidenum">
              <a:rPr lang="en-US" smtClean="0"/>
              <a:t>3</a:t>
            </a:fld>
            <a:endParaRPr lang="en-US"/>
          </a:p>
        </p:txBody>
      </p:sp>
    </p:spTree>
    <p:extLst>
      <p:ext uri="{BB962C8B-B14F-4D97-AF65-F5344CB8AC3E}">
        <p14:creationId xmlns:p14="http://schemas.microsoft.com/office/powerpoint/2010/main" val="2063027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5"/>
            <a:ext cx="5438140" cy="4905346"/>
          </a:xfrm>
        </p:spPr>
        <p:txBody>
          <a:bodyPr/>
          <a:lstStyle/>
          <a:p>
            <a:endParaRPr lang="en-GB" dirty="0" smtClean="0">
              <a:latin typeface="Arial"/>
            </a:endParaRPr>
          </a:p>
          <a:p>
            <a:endParaRPr lang="en-GB" dirty="0">
              <a:latin typeface="Arial" charset="0"/>
              <a:ea typeface="Arial" charset="0"/>
              <a:cs typeface="Arial" charset="0"/>
            </a:endParaRPr>
          </a:p>
          <a:p>
            <a:pPr>
              <a:lnSpc>
                <a:spcPct val="150000"/>
              </a:lnSpc>
            </a:pPr>
            <a:endParaRPr lang="en-GB" b="1" dirty="0" smtClean="0">
              <a:latin typeface="Arial" charset="0"/>
              <a:ea typeface="Arial" charset="0"/>
              <a:cs typeface="Arial" charset="0"/>
            </a:endParaRPr>
          </a:p>
          <a:p>
            <a:pPr>
              <a:lnSpc>
                <a:spcPct val="150000"/>
              </a:lnSpc>
            </a:pPr>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B6BBE8AF-0949-4A43-808A-25E6FE4D4FF8}" type="slidenum">
              <a:rPr lang="en-US" smtClean="0"/>
              <a:t>4</a:t>
            </a:fld>
            <a:endParaRPr lang="en-US"/>
          </a:p>
        </p:txBody>
      </p:sp>
    </p:spTree>
    <p:extLst>
      <p:ext uri="{BB962C8B-B14F-4D97-AF65-F5344CB8AC3E}">
        <p14:creationId xmlns:p14="http://schemas.microsoft.com/office/powerpoint/2010/main" val="72074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a:rPr>
              <a:t>Staff-student relationships</a:t>
            </a:r>
          </a:p>
          <a:p>
            <a:pPr>
              <a:lnSpc>
                <a:spcPct val="150000"/>
              </a:lnSpc>
            </a:pPr>
            <a:endParaRPr lang="en-US" dirty="0" smtClean="0">
              <a:latin typeface="Arial" charset="0"/>
              <a:ea typeface="Arial" charset="0"/>
              <a:cs typeface="Arial" charset="0"/>
            </a:endParaRPr>
          </a:p>
          <a:p>
            <a:pPr>
              <a:lnSpc>
                <a:spcPct val="150000"/>
              </a:lnSpc>
            </a:pPr>
            <a:r>
              <a:rPr lang="en-GB" dirty="0" smtClean="0">
                <a:latin typeface="Arial" charset="0"/>
                <a:ea typeface="Arial" charset="0"/>
                <a:cs typeface="Arial" charset="0"/>
              </a:rPr>
              <a:t>Students regularly used words like ‘clicked’, ‘identify’, ‘connect’, ‘energy’, ’passion’ and ‘understanding’ when discussing positive staff relationships.</a:t>
            </a:r>
            <a:r>
              <a:rPr lang="en-GB" dirty="0" smtClean="0">
                <a:effectLst/>
                <a:latin typeface="Arial" charset="0"/>
                <a:ea typeface="Arial" charset="0"/>
                <a:cs typeface="Arial" charset="0"/>
              </a:rPr>
              <a:t> </a:t>
            </a:r>
            <a:endParaRPr lang="en-US" dirty="0" smtClean="0">
              <a:latin typeface="Arial" charset="0"/>
              <a:ea typeface="Arial" charset="0"/>
              <a:cs typeface="Arial" charset="0"/>
            </a:endParaRPr>
          </a:p>
          <a:p>
            <a:pPr>
              <a:lnSpc>
                <a:spcPct val="150000"/>
              </a:lnSpc>
            </a:pPr>
            <a:endParaRPr lang="en-US" dirty="0">
              <a:latin typeface="Arial" charset="0"/>
              <a:ea typeface="Arial" charset="0"/>
              <a:cs typeface="Arial" charset="0"/>
            </a:endParaRPr>
          </a:p>
          <a:p>
            <a:pPr>
              <a:lnSpc>
                <a:spcPct val="150000"/>
              </a:lnSpc>
            </a:pPr>
            <a:endParaRPr lang="en-US" dirty="0" smtClean="0">
              <a:latin typeface="Arial" charset="0"/>
              <a:ea typeface="Arial" charset="0"/>
              <a:cs typeface="Arial" charset="0"/>
            </a:endParaRPr>
          </a:p>
          <a:p>
            <a:pPr>
              <a:lnSpc>
                <a:spcPct val="150000"/>
              </a:lnSpc>
            </a:pPr>
            <a:r>
              <a:rPr lang="en-US" dirty="0" smtClean="0">
                <a:latin typeface="Arial" charset="0"/>
                <a:ea typeface="Arial" charset="0"/>
                <a:cs typeface="Arial" charset="0"/>
              </a:rPr>
              <a:t>it was clear that strong student-tutor relationships don’t necessarily need to mirror the individual’s ethnicity to work – students can and do have successful relationships with staff from different genders, ethnic and class backgrounds</a:t>
            </a:r>
            <a:r>
              <a:rPr lang="en-GB" dirty="0" smtClean="0">
                <a:latin typeface="Arial" charset="0"/>
                <a:ea typeface="Arial" charset="0"/>
                <a:cs typeface="Arial" charset="0"/>
              </a:rPr>
              <a:t>. </a:t>
            </a:r>
            <a:endParaRPr lang="en-US" dirty="0" smtClean="0">
              <a:latin typeface="Arial" charset="0"/>
              <a:ea typeface="Arial" charset="0"/>
              <a:cs typeface="Arial" charset="0"/>
            </a:endParaRPr>
          </a:p>
          <a:p>
            <a:endParaRPr lang="en-GB" dirty="0" smtClean="0"/>
          </a:p>
          <a:p>
            <a:pPr>
              <a:lnSpc>
                <a:spcPct val="150000"/>
              </a:lnSpc>
            </a:pPr>
            <a:r>
              <a:rPr lang="en-GB" dirty="0">
                <a:latin typeface="Arial" charset="0"/>
                <a:ea typeface="Arial" charset="0"/>
                <a:cs typeface="Arial" charset="0"/>
              </a:rPr>
              <a:t>C</a:t>
            </a:r>
            <a:r>
              <a:rPr lang="en-GB" dirty="0" smtClean="0">
                <a:latin typeface="Arial" charset="0"/>
                <a:ea typeface="Arial" charset="0"/>
                <a:cs typeface="Arial" charset="0"/>
              </a:rPr>
              <a:t>lear that </a:t>
            </a:r>
            <a:r>
              <a:rPr lang="en-GB" dirty="0">
                <a:latin typeface="Arial" charset="0"/>
                <a:ea typeface="Arial" charset="0"/>
                <a:cs typeface="Arial" charset="0"/>
              </a:rPr>
              <a:t>when students felt they had someone they could go to, they perceived an implicit ‘understanding’ between them that supported their development, confidence and work.</a:t>
            </a:r>
          </a:p>
          <a:p>
            <a:pPr>
              <a:lnSpc>
                <a:spcPct val="150000"/>
              </a:lnSpc>
            </a:pPr>
            <a:endParaRPr lang="en-US" dirty="0" smtClean="0">
              <a:latin typeface="Arial" charset="0"/>
              <a:ea typeface="Arial" charset="0"/>
              <a:cs typeface="Arial" charset="0"/>
            </a:endParaRPr>
          </a:p>
          <a:p>
            <a:pPr>
              <a:lnSpc>
                <a:spcPct val="150000"/>
              </a:lnSpc>
            </a:pPr>
            <a:r>
              <a:rPr lang="en-GB" b="1" dirty="0">
                <a:latin typeface="Arial" charset="0"/>
                <a:ea typeface="Arial" charset="0"/>
                <a:cs typeface="Arial" charset="0"/>
              </a:rPr>
              <a:t> </a:t>
            </a:r>
            <a:endParaRPr lang="en-GB" dirty="0">
              <a:latin typeface="Arial" charset="0"/>
              <a:ea typeface="Arial" charset="0"/>
              <a:cs typeface="Arial" charset="0"/>
            </a:endParaRPr>
          </a:p>
          <a:p>
            <a:pPr>
              <a:lnSpc>
                <a:spcPct val="150000"/>
              </a:lnSpc>
            </a:pPr>
            <a:endParaRPr lang="en-US"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B6BBE8AF-0949-4A43-808A-25E6FE4D4FF8}" type="slidenum">
              <a:rPr lang="en-US" smtClean="0"/>
              <a:t>5</a:t>
            </a:fld>
            <a:endParaRPr lang="en-US"/>
          </a:p>
        </p:txBody>
      </p:sp>
    </p:spTree>
    <p:extLst>
      <p:ext uri="{BB962C8B-B14F-4D97-AF65-F5344CB8AC3E}">
        <p14:creationId xmlns:p14="http://schemas.microsoft.com/office/powerpoint/2010/main" val="1732738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dirty="0" smtClean="0">
                <a:latin typeface="Arial" charset="0"/>
                <a:ea typeface="Arial" charset="0"/>
                <a:cs typeface="Arial" charset="0"/>
              </a:rPr>
              <a:t>This student is describing </a:t>
            </a:r>
            <a:r>
              <a:rPr lang="en-GB" dirty="0">
                <a:latin typeface="Arial" charset="0"/>
                <a:ea typeface="Arial" charset="0"/>
                <a:cs typeface="Arial" charset="0"/>
              </a:rPr>
              <a:t>presenting a piece of work about a traumatic racist incident experienced as a young child and how it was repeatedly </a:t>
            </a:r>
            <a:r>
              <a:rPr lang="en-GB" dirty="0" err="1">
                <a:latin typeface="Arial" charset="0"/>
                <a:ea typeface="Arial" charset="0"/>
                <a:cs typeface="Arial" charset="0"/>
              </a:rPr>
              <a:t>mis</a:t>
            </a:r>
            <a:r>
              <a:rPr lang="en-GB" dirty="0">
                <a:latin typeface="Arial" charset="0"/>
                <a:ea typeface="Arial" charset="0"/>
                <a:cs typeface="Arial" charset="0"/>
              </a:rPr>
              <a:t>-read by tutors who perceived it from the white child’s perspective</a:t>
            </a:r>
            <a:r>
              <a:rPr lang="en-GB" dirty="0" smtClean="0">
                <a:effectLst/>
                <a:latin typeface="Arial" charset="0"/>
                <a:ea typeface="Arial" charset="0"/>
                <a:cs typeface="Arial" charset="0"/>
              </a:rPr>
              <a:t> </a:t>
            </a:r>
          </a:p>
          <a:p>
            <a:pPr>
              <a:lnSpc>
                <a:spcPct val="150000"/>
              </a:lnSpc>
            </a:pPr>
            <a:endParaRPr lang="en-GB" dirty="0" smtClean="0">
              <a:latin typeface="Arial" charset="0"/>
              <a:ea typeface="Arial" charset="0"/>
              <a:cs typeface="Arial" charset="0"/>
            </a:endParaRPr>
          </a:p>
          <a:p>
            <a:pPr>
              <a:lnSpc>
                <a:spcPct val="150000"/>
              </a:lnSpc>
            </a:pPr>
            <a:r>
              <a:rPr lang="en-US" dirty="0">
                <a:latin typeface="Arial" charset="0"/>
                <a:ea typeface="Arial" charset="0"/>
                <a:cs typeface="Arial" charset="0"/>
              </a:rPr>
              <a:t>Emma described a sense of diminished trust in and lack of support from the teaching staff and a feeling that she had to choose between ‘rocking the boat’ or keeping silent, aware that tutors were judging and marking her work</a:t>
            </a:r>
            <a:r>
              <a:rPr lang="en-GB" dirty="0">
                <a:latin typeface="Arial" charset="0"/>
                <a:ea typeface="Arial" charset="0"/>
                <a:cs typeface="Arial" charset="0"/>
              </a:rPr>
              <a:t> </a:t>
            </a:r>
          </a:p>
          <a:p>
            <a:pPr>
              <a:lnSpc>
                <a:spcPct val="150000"/>
              </a:lnSpc>
            </a:pPr>
            <a:endParaRPr lang="en-GB" dirty="0" smtClean="0">
              <a:latin typeface="Arial" charset="0"/>
              <a:ea typeface="Arial" charset="0"/>
              <a:cs typeface="Arial" charset="0"/>
            </a:endParaRPr>
          </a:p>
          <a:p>
            <a:pPr>
              <a:lnSpc>
                <a:spcPct val="150000"/>
              </a:lnSpc>
            </a:pPr>
            <a:endParaRPr lang="en-US" dirty="0">
              <a:latin typeface="Arial" charset="0"/>
              <a:ea typeface="Arial" charset="0"/>
              <a:cs typeface="Arial" charset="0"/>
            </a:endParaRPr>
          </a:p>
          <a:p>
            <a:pPr>
              <a:lnSpc>
                <a:spcPct val="150000"/>
              </a:lnSpc>
            </a:pPr>
            <a:r>
              <a:rPr lang="en-US" dirty="0" smtClean="0">
                <a:latin typeface="Arial" charset="0"/>
                <a:ea typeface="Arial" charset="0"/>
                <a:cs typeface="Arial" charset="0"/>
              </a:rPr>
              <a:t>Finding a connection &amp; establishing good staff relationships can help to stabilize students in an otherwise unstable, volatile discipline that requires constant risk-taking, performance and self exploration (Stevenson, 2015). Not all students found this kind of support/relationship</a:t>
            </a:r>
            <a:endParaRPr lang="en-GB" dirty="0" smtClean="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B6BBE8AF-0949-4A43-808A-25E6FE4D4FF8}" type="slidenum">
              <a:rPr lang="en-US" smtClean="0"/>
              <a:t>6</a:t>
            </a:fld>
            <a:endParaRPr lang="en-US"/>
          </a:p>
        </p:txBody>
      </p:sp>
    </p:spTree>
    <p:extLst>
      <p:ext uri="{BB962C8B-B14F-4D97-AF65-F5344CB8AC3E}">
        <p14:creationId xmlns:p14="http://schemas.microsoft.com/office/powerpoint/2010/main" val="724421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5"/>
            <a:ext cx="5438140" cy="5149443"/>
          </a:xfrm>
        </p:spPr>
        <p:txBody>
          <a:bodyPr/>
          <a:lstStyle/>
          <a:p>
            <a:pPr>
              <a:lnSpc>
                <a:spcPct val="150000"/>
              </a:lnSpc>
            </a:pPr>
            <a:r>
              <a:rPr lang="en-GB" b="1" dirty="0" smtClean="0">
                <a:latin typeface="Arial"/>
              </a:rPr>
              <a:t>Discourse on race and identity work </a:t>
            </a:r>
          </a:p>
          <a:p>
            <a:pPr>
              <a:lnSpc>
                <a:spcPct val="150000"/>
              </a:lnSpc>
            </a:pPr>
            <a:r>
              <a:rPr lang="en-GB" dirty="0" smtClean="0">
                <a:latin typeface="Arial"/>
              </a:rPr>
              <a:t>findings evidenced a general lack of discourse about work pertaining to Race, complex life experiences and cultural identity. </a:t>
            </a:r>
          </a:p>
          <a:p>
            <a:pPr>
              <a:lnSpc>
                <a:spcPct val="150000"/>
              </a:lnSpc>
            </a:pPr>
            <a:endParaRPr lang="en-GB" dirty="0" smtClean="0">
              <a:latin typeface="Arial"/>
            </a:endParaRPr>
          </a:p>
          <a:p>
            <a:pPr>
              <a:lnSpc>
                <a:spcPct val="150000"/>
              </a:lnSpc>
            </a:pPr>
            <a:r>
              <a:rPr lang="en-GB" dirty="0" smtClean="0">
                <a:latin typeface="Arial"/>
              </a:rPr>
              <a:t>Articulated a sort of ‘avoidance of understanding’ from some staff, a lack of teacher discussion, understanding and intervention when difficult topics and </a:t>
            </a:r>
            <a:r>
              <a:rPr lang="en-GB" dirty="0" smtClean="0">
                <a:latin typeface="Arial" charset="0"/>
                <a:ea typeface="Arial" charset="0"/>
                <a:cs typeface="Arial" charset="0"/>
              </a:rPr>
              <a:t>situations arose in the </a:t>
            </a:r>
            <a:r>
              <a:rPr lang="en-GB" dirty="0" err="1" smtClean="0">
                <a:latin typeface="Arial" charset="0"/>
                <a:ea typeface="Arial" charset="0"/>
                <a:cs typeface="Arial" charset="0"/>
              </a:rPr>
              <a:t>crit</a:t>
            </a:r>
            <a:r>
              <a:rPr lang="en-GB" dirty="0" smtClean="0">
                <a:latin typeface="Arial" charset="0"/>
                <a:ea typeface="Arial" charset="0"/>
                <a:cs typeface="Arial" charset="0"/>
              </a:rPr>
              <a:t> environment. Echoes </a:t>
            </a:r>
            <a:r>
              <a:rPr lang="en-GB" dirty="0" err="1" smtClean="0">
                <a:latin typeface="Arial" charset="0"/>
                <a:ea typeface="Arial" charset="0"/>
                <a:cs typeface="Arial" charset="0"/>
              </a:rPr>
              <a:t>Sherrid’s</a:t>
            </a:r>
            <a:r>
              <a:rPr lang="en-GB" dirty="0" smtClean="0">
                <a:latin typeface="Arial" charset="0"/>
                <a:ea typeface="Arial" charset="0"/>
                <a:cs typeface="Arial" charset="0"/>
              </a:rPr>
              <a:t> </a:t>
            </a:r>
            <a:r>
              <a:rPr lang="en-GB" b="1" dirty="0" smtClean="0">
                <a:latin typeface="Arial" charset="0"/>
                <a:ea typeface="Arial" charset="0"/>
                <a:cs typeface="Arial" charset="0"/>
              </a:rPr>
              <a:t>Room of Silence (2016) </a:t>
            </a:r>
            <a:r>
              <a:rPr lang="en-GB" dirty="0" smtClean="0">
                <a:latin typeface="Arial" charset="0"/>
                <a:ea typeface="Arial" charset="0"/>
                <a:cs typeface="Arial" charset="0"/>
              </a:rPr>
              <a:t>Rhode Island school of Design. This </a:t>
            </a:r>
            <a:r>
              <a:rPr lang="en-US" dirty="0" smtClean="0">
                <a:latin typeface="Arial" charset="0"/>
                <a:ea typeface="Arial" charset="0"/>
                <a:cs typeface="Arial" charset="0"/>
              </a:rPr>
              <a:t>denies students the opportunity for valuable feedback - the very purpose of the </a:t>
            </a:r>
            <a:r>
              <a:rPr lang="en-US" dirty="0" err="1" smtClean="0">
                <a:latin typeface="Arial" charset="0"/>
                <a:ea typeface="Arial" charset="0"/>
                <a:cs typeface="Arial" charset="0"/>
              </a:rPr>
              <a:t>crit</a:t>
            </a:r>
            <a:r>
              <a:rPr lang="en-US" dirty="0" smtClean="0">
                <a:latin typeface="Arial" charset="0"/>
                <a:ea typeface="Arial" charset="0"/>
                <a:cs typeface="Arial" charset="0"/>
              </a:rPr>
              <a:t> - and publically reinforce ‘difference’ </a:t>
            </a:r>
            <a:r>
              <a:rPr lang="en-GB" dirty="0" smtClean="0">
                <a:effectLst/>
                <a:latin typeface="Arial" charset="0"/>
                <a:ea typeface="Arial" charset="0"/>
                <a:cs typeface="Arial" charset="0"/>
              </a:rPr>
              <a:t> </a:t>
            </a:r>
          </a:p>
          <a:p>
            <a:pPr>
              <a:lnSpc>
                <a:spcPct val="150000"/>
              </a:lnSpc>
            </a:pPr>
            <a:endParaRPr lang="en-US" dirty="0" smtClean="0"/>
          </a:p>
          <a:p>
            <a:pPr>
              <a:lnSpc>
                <a:spcPct val="150000"/>
              </a:lnSpc>
            </a:pPr>
            <a:r>
              <a:rPr lang="en-US" dirty="0">
                <a:latin typeface="Arial" charset="0"/>
                <a:ea typeface="Arial" charset="0"/>
                <a:cs typeface="Arial" charset="0"/>
              </a:rPr>
              <a:t>expectation that staff will facilitate the difficult territory that making art </a:t>
            </a:r>
            <a:r>
              <a:rPr lang="en-US" dirty="0" smtClean="0">
                <a:latin typeface="Arial" charset="0"/>
                <a:ea typeface="Arial" charset="0"/>
                <a:cs typeface="Arial" charset="0"/>
              </a:rPr>
              <a:t>presents</a:t>
            </a:r>
            <a:r>
              <a:rPr lang="en-US" dirty="0">
                <a:latin typeface="Arial" charset="0"/>
                <a:ea typeface="Arial" charset="0"/>
                <a:cs typeface="Arial" charset="0"/>
              </a:rPr>
              <a:t>, whilst their reflections recount a failure to meet these expectations. When work pertaining to identity and race are misunderstood or silenced by staff it places responsibility with the student to defend themselves which in turn can affect staff and peer </a:t>
            </a:r>
            <a:r>
              <a:rPr lang="en-US" dirty="0" smtClean="0">
                <a:latin typeface="Arial" charset="0"/>
                <a:ea typeface="Arial" charset="0"/>
                <a:cs typeface="Arial" charset="0"/>
              </a:rPr>
              <a:t>relationships. Conversely their peers ‘whiteness</a:t>
            </a:r>
            <a:r>
              <a:rPr lang="en-US" dirty="0">
                <a:latin typeface="Arial" charset="0"/>
                <a:ea typeface="Arial" charset="0"/>
                <a:cs typeface="Arial" charset="0"/>
              </a:rPr>
              <a:t>’ never came up when discussing work.</a:t>
            </a:r>
            <a:r>
              <a:rPr lang="en-GB" dirty="0">
                <a:latin typeface="Arial" charset="0"/>
                <a:ea typeface="Arial" charset="0"/>
                <a:cs typeface="Arial" charset="0"/>
              </a:rPr>
              <a:t> </a:t>
            </a:r>
          </a:p>
          <a:p>
            <a:pPr>
              <a:lnSpc>
                <a:spcPct val="150000"/>
              </a:lnSpc>
            </a:pPr>
            <a:endParaRPr lang="en-US" smtClean="0">
              <a:latin typeface="Arial" charset="0"/>
              <a:ea typeface="Arial" charset="0"/>
              <a:cs typeface="Arial" charset="0"/>
            </a:endParaRPr>
          </a:p>
          <a:p>
            <a:pPr>
              <a:lnSpc>
                <a:spcPct val="150000"/>
              </a:lnSpc>
            </a:pPr>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B6BBE8AF-0949-4A43-808A-25E6FE4D4FF8}" type="slidenum">
              <a:rPr lang="en-US" smtClean="0"/>
              <a:t>7</a:t>
            </a:fld>
            <a:endParaRPr lang="en-US" dirty="0"/>
          </a:p>
        </p:txBody>
      </p:sp>
    </p:spTree>
    <p:extLst>
      <p:ext uri="{BB962C8B-B14F-4D97-AF65-F5344CB8AC3E}">
        <p14:creationId xmlns:p14="http://schemas.microsoft.com/office/powerpoint/2010/main" val="13840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smtClean="0">
              <a:latin typeface="Arial" charset="0"/>
              <a:ea typeface="Arial" charset="0"/>
              <a:cs typeface="Arial" charset="0"/>
            </a:endParaRPr>
          </a:p>
          <a:p>
            <a:pPr>
              <a:lnSpc>
                <a:spcPct val="150000"/>
              </a:lnSpc>
            </a:pPr>
            <a:endParaRPr lang="en-US"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B6BBE8AF-0949-4A43-808A-25E6FE4D4FF8}" type="slidenum">
              <a:rPr lang="en-US" smtClean="0"/>
              <a:t>8</a:t>
            </a:fld>
            <a:endParaRPr lang="en-US"/>
          </a:p>
        </p:txBody>
      </p:sp>
      <p:sp>
        <p:nvSpPr>
          <p:cNvPr id="5" name="Rectangle 4"/>
          <p:cNvSpPr/>
          <p:nvPr/>
        </p:nvSpPr>
        <p:spPr>
          <a:xfrm>
            <a:off x="679768" y="5016038"/>
            <a:ext cx="5278413" cy="4524315"/>
          </a:xfrm>
          <a:prstGeom prst="rect">
            <a:avLst/>
          </a:prstGeom>
        </p:spPr>
        <p:txBody>
          <a:bodyPr wrap="square">
            <a:spAutoFit/>
          </a:bodyPr>
          <a:lstStyle/>
          <a:p>
            <a:pPr>
              <a:lnSpc>
                <a:spcPct val="150000"/>
              </a:lnSpc>
            </a:pPr>
            <a:r>
              <a:rPr lang="en-US" sz="1200" dirty="0">
                <a:latin typeface="Arial" charset="0"/>
                <a:ea typeface="Arial" charset="0"/>
                <a:cs typeface="Arial" charset="0"/>
              </a:rPr>
              <a:t>P</a:t>
            </a:r>
            <a:r>
              <a:rPr lang="en-US" sz="1200" dirty="0" smtClean="0">
                <a:latin typeface="Arial" charset="0"/>
                <a:ea typeface="Arial" charset="0"/>
                <a:cs typeface="Arial" charset="0"/>
              </a:rPr>
              <a:t>erceived </a:t>
            </a:r>
            <a:r>
              <a:rPr lang="en-US" sz="1200" dirty="0">
                <a:latin typeface="Arial" charset="0"/>
                <a:ea typeface="Arial" charset="0"/>
                <a:cs typeface="Arial" charset="0"/>
              </a:rPr>
              <a:t>gap in the curriculum regarding non-western influences which concurs with current sector campaigns </a:t>
            </a:r>
            <a:r>
              <a:rPr lang="en-US" sz="1200" dirty="0" smtClean="0">
                <a:latin typeface="Arial" charset="0"/>
                <a:ea typeface="Arial" charset="0"/>
                <a:cs typeface="Arial" charset="0"/>
              </a:rPr>
              <a:t>(NUS, UCL)</a:t>
            </a:r>
          </a:p>
          <a:p>
            <a:pPr>
              <a:lnSpc>
                <a:spcPct val="150000"/>
              </a:lnSpc>
            </a:pPr>
            <a:endParaRPr lang="en-US" sz="1200" dirty="0">
              <a:latin typeface="Arial" charset="0"/>
              <a:ea typeface="Arial" charset="0"/>
              <a:cs typeface="Arial" charset="0"/>
            </a:endParaRPr>
          </a:p>
          <a:p>
            <a:pPr>
              <a:lnSpc>
                <a:spcPct val="150000"/>
              </a:lnSpc>
            </a:pPr>
            <a:r>
              <a:rPr lang="en-US" sz="1200" dirty="0" smtClean="0">
                <a:latin typeface="Arial" charset="0"/>
                <a:ea typeface="Arial" charset="0"/>
                <a:cs typeface="Arial" charset="0"/>
              </a:rPr>
              <a:t>Most of the interviewed students could see the benefit of a more diverse staff profile and curriculum but it was a </a:t>
            </a:r>
            <a:r>
              <a:rPr lang="en-US" sz="1200" i="1" dirty="0" smtClean="0">
                <a:latin typeface="Arial" charset="0"/>
                <a:ea typeface="Arial" charset="0"/>
                <a:cs typeface="Arial" charset="0"/>
              </a:rPr>
              <a:t>necessary </a:t>
            </a:r>
            <a:r>
              <a:rPr lang="en-US" sz="1200" dirty="0" smtClean="0">
                <a:latin typeface="Arial" charset="0"/>
                <a:ea typeface="Arial" charset="0"/>
                <a:cs typeface="Arial" charset="0"/>
              </a:rPr>
              <a:t>for the students from diverse backgrounds</a:t>
            </a:r>
          </a:p>
          <a:p>
            <a:pPr>
              <a:lnSpc>
                <a:spcPct val="150000"/>
              </a:lnSpc>
            </a:pPr>
            <a:endParaRPr lang="en-US" sz="1200" dirty="0" smtClean="0">
              <a:latin typeface="Arial" charset="0"/>
              <a:ea typeface="Arial" charset="0"/>
              <a:cs typeface="Arial" charset="0"/>
            </a:endParaRPr>
          </a:p>
          <a:p>
            <a:pPr>
              <a:lnSpc>
                <a:spcPct val="150000"/>
              </a:lnSpc>
            </a:pPr>
            <a:r>
              <a:rPr lang="en-US" sz="1200" dirty="0">
                <a:latin typeface="Arial" charset="0"/>
                <a:ea typeface="Arial" charset="0"/>
                <a:cs typeface="Arial" charset="0"/>
              </a:rPr>
              <a:t>Across the interviews the imperative for a more representative curriculum was seen to be the responsibility of course teams but there was a perception that whilst staff were largely white European ‘they would all have the same way of thinking’</a:t>
            </a:r>
            <a:r>
              <a:rPr lang="en-GB" sz="1200" dirty="0">
                <a:latin typeface="Arial" charset="0"/>
                <a:ea typeface="Arial" charset="0"/>
                <a:cs typeface="Arial" charset="0"/>
              </a:rPr>
              <a:t> </a:t>
            </a:r>
            <a:endParaRPr lang="en-US" sz="1200" b="1" dirty="0">
              <a:latin typeface="Arial" charset="0"/>
              <a:ea typeface="Arial" charset="0"/>
              <a:cs typeface="Arial" charset="0"/>
            </a:endParaRPr>
          </a:p>
          <a:p>
            <a:pPr>
              <a:lnSpc>
                <a:spcPct val="150000"/>
              </a:lnSpc>
            </a:pPr>
            <a:endParaRPr lang="en-US" sz="1200" dirty="0" smtClean="0">
              <a:latin typeface="Arial" charset="0"/>
              <a:ea typeface="Arial" charset="0"/>
              <a:cs typeface="Arial" charset="0"/>
            </a:endParaRPr>
          </a:p>
          <a:p>
            <a:pPr>
              <a:lnSpc>
                <a:spcPct val="150000"/>
              </a:lnSpc>
            </a:pPr>
            <a:endParaRPr lang="en-US" sz="1200" dirty="0">
              <a:latin typeface="Arial" charset="0"/>
              <a:ea typeface="Arial" charset="0"/>
              <a:cs typeface="Arial" charset="0"/>
            </a:endParaRPr>
          </a:p>
          <a:p>
            <a:pPr>
              <a:lnSpc>
                <a:spcPct val="150000"/>
              </a:lnSpc>
            </a:pPr>
            <a:endParaRPr lang="en-US" sz="1200" dirty="0" smtClean="0">
              <a:latin typeface="Arial" charset="0"/>
              <a:ea typeface="Arial" charset="0"/>
              <a:cs typeface="Arial" charset="0"/>
            </a:endParaRPr>
          </a:p>
          <a:p>
            <a:pPr>
              <a:lnSpc>
                <a:spcPct val="150000"/>
              </a:lnSpc>
            </a:pPr>
            <a:endParaRPr lang="en-US" sz="1200" dirty="0">
              <a:latin typeface="Arial" charset="0"/>
              <a:ea typeface="Arial" charset="0"/>
              <a:cs typeface="Arial" charset="0"/>
            </a:endParaRPr>
          </a:p>
          <a:p>
            <a:pPr>
              <a:lnSpc>
                <a:spcPct val="150000"/>
              </a:lnSpc>
            </a:pPr>
            <a:endParaRPr lang="en-GB" sz="1200" dirty="0">
              <a:latin typeface="Arial" charset="0"/>
              <a:ea typeface="Arial" charset="0"/>
              <a:cs typeface="Arial" charset="0"/>
            </a:endParaRPr>
          </a:p>
        </p:txBody>
      </p:sp>
    </p:spTree>
    <p:extLst>
      <p:ext uri="{BB962C8B-B14F-4D97-AF65-F5344CB8AC3E}">
        <p14:creationId xmlns:p14="http://schemas.microsoft.com/office/powerpoint/2010/main" val="1096551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211928"/>
          </a:xfrm>
        </p:spPr>
        <p:txBody>
          <a:bodyPr/>
          <a:lstStyle/>
          <a:p>
            <a:pPr>
              <a:lnSpc>
                <a:spcPct val="150000"/>
              </a:lnSpc>
            </a:pPr>
            <a:r>
              <a:rPr lang="en-US" dirty="0" smtClean="0">
                <a:latin typeface="Arial" charset="0"/>
                <a:ea typeface="Arial" charset="0"/>
                <a:cs typeface="Arial" charset="0"/>
              </a:rPr>
              <a:t>Curriculums </a:t>
            </a:r>
            <a:r>
              <a:rPr lang="en-US" dirty="0">
                <a:latin typeface="Arial" charset="0"/>
                <a:ea typeface="Arial" charset="0"/>
                <a:cs typeface="Arial" charset="0"/>
              </a:rPr>
              <a:t>that </a:t>
            </a:r>
            <a:r>
              <a:rPr lang="en-US" dirty="0" smtClean="0">
                <a:latin typeface="Arial" charset="0"/>
                <a:ea typeface="Arial" charset="0"/>
                <a:cs typeface="Arial" charset="0"/>
              </a:rPr>
              <a:t>are </a:t>
            </a:r>
            <a:r>
              <a:rPr lang="en-US" dirty="0">
                <a:latin typeface="Arial" charset="0"/>
                <a:ea typeface="Arial" charset="0"/>
                <a:cs typeface="Arial" charset="0"/>
              </a:rPr>
              <a:t>narrow in scope </a:t>
            </a:r>
            <a:r>
              <a:rPr lang="en-US" dirty="0" smtClean="0">
                <a:latin typeface="Arial" charset="0"/>
                <a:ea typeface="Arial" charset="0"/>
                <a:cs typeface="Arial" charset="0"/>
              </a:rPr>
              <a:t>present </a:t>
            </a:r>
            <a:r>
              <a:rPr lang="en-US" dirty="0">
                <a:latin typeface="Arial" charset="0"/>
                <a:ea typeface="Arial" charset="0"/>
                <a:cs typeface="Arial" charset="0"/>
              </a:rPr>
              <a:t>a kind of static knowledge where alternative voices are scarce, reproducing rather than ‘growing’ the canon. </a:t>
            </a:r>
            <a:endParaRPr lang="en-US" dirty="0" smtClean="0">
              <a:latin typeface="Arial" charset="0"/>
              <a:ea typeface="Arial" charset="0"/>
              <a:cs typeface="Arial" charset="0"/>
            </a:endParaRPr>
          </a:p>
          <a:p>
            <a:pPr>
              <a:lnSpc>
                <a:spcPct val="150000"/>
              </a:lnSpc>
            </a:pPr>
            <a:endParaRPr lang="en-US" dirty="0">
              <a:latin typeface="Arial" charset="0"/>
              <a:ea typeface="Arial" charset="0"/>
              <a:cs typeface="Arial" charset="0"/>
            </a:endParaRPr>
          </a:p>
          <a:p>
            <a:pPr>
              <a:lnSpc>
                <a:spcPct val="150000"/>
              </a:lnSpc>
            </a:pPr>
            <a:r>
              <a:rPr lang="en-US" dirty="0" smtClean="0">
                <a:latin typeface="Arial" charset="0"/>
                <a:ea typeface="Arial" charset="0"/>
                <a:cs typeface="Arial" charset="0"/>
              </a:rPr>
              <a:t>And as Hatton (2003) says, it </a:t>
            </a:r>
            <a:r>
              <a:rPr lang="en-US" dirty="0">
                <a:latin typeface="Arial" charset="0"/>
                <a:ea typeface="Arial" charset="0"/>
                <a:cs typeface="Arial" charset="0"/>
              </a:rPr>
              <a:t>remains faithful to narratives and concepts that have long been privileged and ill prepares students for being in a multi-cultural </a:t>
            </a:r>
            <a:r>
              <a:rPr lang="en-US" dirty="0" smtClean="0">
                <a:latin typeface="Arial" charset="0"/>
                <a:ea typeface="Arial" charset="0"/>
                <a:cs typeface="Arial" charset="0"/>
              </a:rPr>
              <a:t>world. </a:t>
            </a:r>
          </a:p>
          <a:p>
            <a:pPr>
              <a:lnSpc>
                <a:spcPct val="150000"/>
              </a:lnSpc>
            </a:pPr>
            <a:endParaRPr lang="en-US" dirty="0" smtClean="0">
              <a:latin typeface="Arial" charset="0"/>
              <a:ea typeface="Arial" charset="0"/>
              <a:cs typeface="Arial" charset="0"/>
            </a:endParaRPr>
          </a:p>
          <a:p>
            <a:pPr>
              <a:lnSpc>
                <a:spcPct val="150000"/>
              </a:lnSpc>
            </a:pPr>
            <a:r>
              <a:rPr lang="en-US" dirty="0">
                <a:latin typeface="Arial" charset="0"/>
                <a:ea typeface="Arial" charset="0"/>
                <a:cs typeface="Arial" charset="0"/>
              </a:rPr>
              <a:t>I</a:t>
            </a:r>
            <a:r>
              <a:rPr lang="en-US" dirty="0" smtClean="0">
                <a:latin typeface="Arial" charset="0"/>
                <a:ea typeface="Arial" charset="0"/>
                <a:cs typeface="Arial" charset="0"/>
              </a:rPr>
              <a:t>nfinite </a:t>
            </a:r>
            <a:r>
              <a:rPr lang="en-US" dirty="0">
                <a:latin typeface="Arial" charset="0"/>
                <a:ea typeface="Arial" charset="0"/>
                <a:cs typeface="Arial" charset="0"/>
              </a:rPr>
              <a:t>possibilities that wider knowledge, perspectives and understandings could have in changing and expanding the academic field (Clegg, 2011). </a:t>
            </a:r>
            <a:endParaRPr lang="en-US" dirty="0" smtClean="0">
              <a:latin typeface="Arial" charset="0"/>
              <a:ea typeface="Arial" charset="0"/>
              <a:cs typeface="Arial" charset="0"/>
            </a:endParaRPr>
          </a:p>
          <a:p>
            <a:pPr>
              <a:lnSpc>
                <a:spcPct val="150000"/>
              </a:lnSpc>
            </a:pPr>
            <a:endParaRPr lang="en-US" dirty="0">
              <a:latin typeface="Arial" charset="0"/>
              <a:ea typeface="Arial" charset="0"/>
              <a:cs typeface="Arial" charset="0"/>
            </a:endParaRPr>
          </a:p>
          <a:p>
            <a:pPr>
              <a:lnSpc>
                <a:spcPct val="150000"/>
              </a:lnSpc>
            </a:pPr>
            <a:r>
              <a:rPr lang="en-US" dirty="0" smtClean="0">
                <a:latin typeface="Arial" charset="0"/>
                <a:ea typeface="Arial" charset="0"/>
                <a:cs typeface="Arial" charset="0"/>
              </a:rPr>
              <a:t>It </a:t>
            </a:r>
            <a:r>
              <a:rPr lang="en-US" dirty="0">
                <a:latin typeface="Arial" charset="0"/>
                <a:ea typeface="Arial" charset="0"/>
                <a:cs typeface="Arial" charset="0"/>
              </a:rPr>
              <a:t>also brings to mind </a:t>
            </a:r>
            <a:r>
              <a:rPr lang="en-US" dirty="0" err="1">
                <a:latin typeface="Arial" charset="0"/>
                <a:ea typeface="Arial" charset="0"/>
                <a:cs typeface="Arial" charset="0"/>
              </a:rPr>
              <a:t>Donszelmann’s</a:t>
            </a:r>
            <a:r>
              <a:rPr lang="en-US" dirty="0">
                <a:latin typeface="Arial" charset="0"/>
                <a:ea typeface="Arial" charset="0"/>
                <a:cs typeface="Arial" charset="0"/>
              </a:rPr>
              <a:t> research (2015) introducing post-colonial theory to a BA fine art course in order to liberate it from the margins of the curriculum and bring it firmly into the mainstream</a:t>
            </a:r>
          </a:p>
        </p:txBody>
      </p:sp>
      <p:sp>
        <p:nvSpPr>
          <p:cNvPr id="4" name="Slide Number Placeholder 3"/>
          <p:cNvSpPr>
            <a:spLocks noGrp="1"/>
          </p:cNvSpPr>
          <p:nvPr>
            <p:ph type="sldNum" sz="quarter" idx="10"/>
          </p:nvPr>
        </p:nvSpPr>
        <p:spPr/>
        <p:txBody>
          <a:bodyPr/>
          <a:lstStyle/>
          <a:p>
            <a:fld id="{B6BBE8AF-0949-4A43-808A-25E6FE4D4FF8}" type="slidenum">
              <a:rPr lang="en-US" smtClean="0"/>
              <a:t>9</a:t>
            </a:fld>
            <a:endParaRPr lang="en-US"/>
          </a:p>
        </p:txBody>
      </p:sp>
    </p:spTree>
    <p:extLst>
      <p:ext uri="{BB962C8B-B14F-4D97-AF65-F5344CB8AC3E}">
        <p14:creationId xmlns:p14="http://schemas.microsoft.com/office/powerpoint/2010/main" val="199542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365995-4AA3-4A33-94FB-7816263427B2}"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5F9E0-34C1-4164-B5B0-758D51685ADF}" type="slidenum">
              <a:rPr lang="en-GB" smtClean="0"/>
              <a:t>‹#›</a:t>
            </a:fld>
            <a:endParaRPr lang="en-GB"/>
          </a:p>
        </p:txBody>
      </p:sp>
    </p:spTree>
    <p:extLst>
      <p:ext uri="{BB962C8B-B14F-4D97-AF65-F5344CB8AC3E}">
        <p14:creationId xmlns:p14="http://schemas.microsoft.com/office/powerpoint/2010/main" val="343786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365995-4AA3-4A33-94FB-7816263427B2}"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5F9E0-34C1-4164-B5B0-758D51685ADF}" type="slidenum">
              <a:rPr lang="en-GB" smtClean="0"/>
              <a:t>‹#›</a:t>
            </a:fld>
            <a:endParaRPr lang="en-GB"/>
          </a:p>
        </p:txBody>
      </p:sp>
    </p:spTree>
    <p:extLst>
      <p:ext uri="{BB962C8B-B14F-4D97-AF65-F5344CB8AC3E}">
        <p14:creationId xmlns:p14="http://schemas.microsoft.com/office/powerpoint/2010/main" val="201617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365995-4AA3-4A33-94FB-7816263427B2}"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5F9E0-34C1-4164-B5B0-758D51685ADF}" type="slidenum">
              <a:rPr lang="en-GB" smtClean="0"/>
              <a:t>‹#›</a:t>
            </a:fld>
            <a:endParaRPr lang="en-GB"/>
          </a:p>
        </p:txBody>
      </p:sp>
    </p:spTree>
    <p:extLst>
      <p:ext uri="{BB962C8B-B14F-4D97-AF65-F5344CB8AC3E}">
        <p14:creationId xmlns:p14="http://schemas.microsoft.com/office/powerpoint/2010/main" val="386381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365995-4AA3-4A33-94FB-7816263427B2}"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5F9E0-34C1-4164-B5B0-758D51685ADF}" type="slidenum">
              <a:rPr lang="en-GB" smtClean="0"/>
              <a:t>‹#›</a:t>
            </a:fld>
            <a:endParaRPr lang="en-GB"/>
          </a:p>
        </p:txBody>
      </p:sp>
    </p:spTree>
    <p:extLst>
      <p:ext uri="{BB962C8B-B14F-4D97-AF65-F5344CB8AC3E}">
        <p14:creationId xmlns:p14="http://schemas.microsoft.com/office/powerpoint/2010/main" val="390261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365995-4AA3-4A33-94FB-7816263427B2}"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5F9E0-34C1-4164-B5B0-758D51685ADF}" type="slidenum">
              <a:rPr lang="en-GB" smtClean="0"/>
              <a:t>‹#›</a:t>
            </a:fld>
            <a:endParaRPr lang="en-GB"/>
          </a:p>
        </p:txBody>
      </p:sp>
    </p:spTree>
    <p:extLst>
      <p:ext uri="{BB962C8B-B14F-4D97-AF65-F5344CB8AC3E}">
        <p14:creationId xmlns:p14="http://schemas.microsoft.com/office/powerpoint/2010/main" val="417254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365995-4AA3-4A33-94FB-7816263427B2}" type="datetimeFigureOut">
              <a:rPr lang="en-GB" smtClean="0"/>
              <a:t>05/10/2018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5F9E0-34C1-4164-B5B0-758D51685ADF}" type="slidenum">
              <a:rPr lang="en-GB" smtClean="0"/>
              <a:t>‹#›</a:t>
            </a:fld>
            <a:endParaRPr lang="en-GB"/>
          </a:p>
        </p:txBody>
      </p:sp>
    </p:spTree>
    <p:extLst>
      <p:ext uri="{BB962C8B-B14F-4D97-AF65-F5344CB8AC3E}">
        <p14:creationId xmlns:p14="http://schemas.microsoft.com/office/powerpoint/2010/main" val="2900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365995-4AA3-4A33-94FB-7816263427B2}" type="datetimeFigureOut">
              <a:rPr lang="en-GB" smtClean="0"/>
              <a:t>05/10/2018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65F9E0-34C1-4164-B5B0-758D51685ADF}" type="slidenum">
              <a:rPr lang="en-GB" smtClean="0"/>
              <a:t>‹#›</a:t>
            </a:fld>
            <a:endParaRPr lang="en-GB"/>
          </a:p>
        </p:txBody>
      </p:sp>
    </p:spTree>
    <p:extLst>
      <p:ext uri="{BB962C8B-B14F-4D97-AF65-F5344CB8AC3E}">
        <p14:creationId xmlns:p14="http://schemas.microsoft.com/office/powerpoint/2010/main" val="179561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365995-4AA3-4A33-94FB-7816263427B2}" type="datetimeFigureOut">
              <a:rPr lang="en-GB" smtClean="0"/>
              <a:t>05/10/2018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5F9E0-34C1-4164-B5B0-758D51685ADF}" type="slidenum">
              <a:rPr lang="en-GB" smtClean="0"/>
              <a:t>‹#›</a:t>
            </a:fld>
            <a:endParaRPr lang="en-GB"/>
          </a:p>
        </p:txBody>
      </p:sp>
    </p:spTree>
    <p:extLst>
      <p:ext uri="{BB962C8B-B14F-4D97-AF65-F5344CB8AC3E}">
        <p14:creationId xmlns:p14="http://schemas.microsoft.com/office/powerpoint/2010/main" val="3936676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65995-4AA3-4A33-94FB-7816263427B2}" type="datetimeFigureOut">
              <a:rPr lang="en-GB" smtClean="0"/>
              <a:t>05/10/2018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65F9E0-34C1-4164-B5B0-758D51685ADF}" type="slidenum">
              <a:rPr lang="en-GB" smtClean="0"/>
              <a:t>‹#›</a:t>
            </a:fld>
            <a:endParaRPr lang="en-GB"/>
          </a:p>
        </p:txBody>
      </p:sp>
    </p:spTree>
    <p:extLst>
      <p:ext uri="{BB962C8B-B14F-4D97-AF65-F5344CB8AC3E}">
        <p14:creationId xmlns:p14="http://schemas.microsoft.com/office/powerpoint/2010/main" val="414403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65995-4AA3-4A33-94FB-7816263427B2}" type="datetimeFigureOut">
              <a:rPr lang="en-GB" smtClean="0"/>
              <a:t>05/10/2018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5F9E0-34C1-4164-B5B0-758D51685ADF}" type="slidenum">
              <a:rPr lang="en-GB" smtClean="0"/>
              <a:t>‹#›</a:t>
            </a:fld>
            <a:endParaRPr lang="en-GB"/>
          </a:p>
        </p:txBody>
      </p:sp>
    </p:spTree>
    <p:extLst>
      <p:ext uri="{BB962C8B-B14F-4D97-AF65-F5344CB8AC3E}">
        <p14:creationId xmlns:p14="http://schemas.microsoft.com/office/powerpoint/2010/main" val="277330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65995-4AA3-4A33-94FB-7816263427B2}" type="datetimeFigureOut">
              <a:rPr lang="en-GB" smtClean="0"/>
              <a:t>05/10/2018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5F9E0-34C1-4164-B5B0-758D51685ADF}" type="slidenum">
              <a:rPr lang="en-GB" smtClean="0"/>
              <a:t>‹#›</a:t>
            </a:fld>
            <a:endParaRPr lang="en-GB"/>
          </a:p>
        </p:txBody>
      </p:sp>
    </p:spTree>
    <p:extLst>
      <p:ext uri="{BB962C8B-B14F-4D97-AF65-F5344CB8AC3E}">
        <p14:creationId xmlns:p14="http://schemas.microsoft.com/office/powerpoint/2010/main" val="200896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65995-4AA3-4A33-94FB-7816263427B2}" type="datetimeFigureOut">
              <a:rPr lang="en-GB" smtClean="0"/>
              <a:t>05/10/2018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5F9E0-34C1-4164-B5B0-758D51685ADF}" type="slidenum">
              <a:rPr lang="en-GB" smtClean="0"/>
              <a:t>‹#›</a:t>
            </a:fld>
            <a:endParaRPr lang="en-GB"/>
          </a:p>
        </p:txBody>
      </p:sp>
    </p:spTree>
    <p:extLst>
      <p:ext uri="{BB962C8B-B14F-4D97-AF65-F5344CB8AC3E}">
        <p14:creationId xmlns:p14="http://schemas.microsoft.com/office/powerpoint/2010/main" val="98364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668" y="1375604"/>
            <a:ext cx="10957560" cy="3462655"/>
          </a:xfrm>
        </p:spPr>
        <p:txBody>
          <a:bodyPr>
            <a:normAutofit/>
          </a:bodyPr>
          <a:lstStyle/>
          <a:p>
            <a:pPr marL="0" indent="0" algn="ctr">
              <a:lnSpc>
                <a:spcPct val="150000"/>
              </a:lnSpc>
              <a:buNone/>
            </a:pPr>
            <a:r>
              <a:rPr lang="en-GB" sz="4400" b="1" dirty="0" smtClean="0"/>
              <a:t>Diversity, Pedagogy and the Creative Arts: perceptions and experiences of diverse students at UAL</a:t>
            </a:r>
            <a:endParaRPr lang="en-GB" sz="3600" dirty="0" smtClean="0"/>
          </a:p>
          <a:p>
            <a:pPr marL="0" indent="0" algn="ctr">
              <a:buNone/>
            </a:pPr>
            <a:endParaRPr lang="en-GB" sz="3600" dirty="0" smtClean="0"/>
          </a:p>
        </p:txBody>
      </p:sp>
      <p:sp>
        <p:nvSpPr>
          <p:cNvPr id="5" name="TextBox 4"/>
          <p:cNvSpPr txBox="1"/>
          <p:nvPr/>
        </p:nvSpPr>
        <p:spPr>
          <a:xfrm>
            <a:off x="4107373" y="5648949"/>
            <a:ext cx="10103234" cy="400110"/>
          </a:xfrm>
          <a:prstGeom prst="rect">
            <a:avLst/>
          </a:prstGeom>
          <a:noFill/>
        </p:spPr>
        <p:txBody>
          <a:bodyPr wrap="square" rtlCol="0">
            <a:spAutoFit/>
          </a:bodyPr>
          <a:lstStyle/>
          <a:p>
            <a:r>
              <a:rPr lang="en-US" sz="2000" dirty="0" smtClean="0"/>
              <a:t>Siobhan Clay.   Educational Developer, The Exchange UAL</a:t>
            </a:r>
            <a:endParaRPr lang="en-US" sz="2000" dirty="0"/>
          </a:p>
        </p:txBody>
      </p:sp>
      <p:pic>
        <p:nvPicPr>
          <p:cNvPr id="7" name="8DBF6100-AC98-4D5F-83B0-E44A3A69F629" descr="092A3637-69B5-4318-889A-2E7A774C5B3E@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59" y="3568379"/>
            <a:ext cx="4515294" cy="370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9694FA92-7D84-4003-A3E7-057D4ABB0638" descr="9025930F-07DB-42A5-BDBC-B3D7ACA21397@a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8990" y="3106932"/>
            <a:ext cx="3047620" cy="416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198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32" y="1146205"/>
            <a:ext cx="10957560" cy="1022838"/>
          </a:xfrm>
        </p:spPr>
        <p:txBody>
          <a:bodyPr>
            <a:normAutofit/>
          </a:bodyPr>
          <a:lstStyle/>
          <a:p>
            <a:pPr marL="0" indent="0" algn="ctr">
              <a:buNone/>
            </a:pPr>
            <a:r>
              <a:rPr lang="en-GB" sz="3600" b="1" dirty="0" smtClean="0"/>
              <a:t>Aspirations to teach </a:t>
            </a:r>
          </a:p>
        </p:txBody>
      </p:sp>
      <p:sp>
        <p:nvSpPr>
          <p:cNvPr id="5" name="Rectangle 4"/>
          <p:cNvSpPr/>
          <p:nvPr/>
        </p:nvSpPr>
        <p:spPr>
          <a:xfrm>
            <a:off x="1834993" y="2967887"/>
            <a:ext cx="8168839" cy="461665"/>
          </a:xfrm>
          <a:prstGeom prst="rect">
            <a:avLst/>
          </a:prstGeom>
        </p:spPr>
        <p:txBody>
          <a:bodyPr wrap="none">
            <a:spAutoFit/>
          </a:bodyPr>
          <a:lstStyle/>
          <a:p>
            <a:pPr algn="ctr"/>
            <a:r>
              <a:rPr lang="en-US" sz="2400" dirty="0" smtClean="0">
                <a:latin typeface="Calibri" charset="0"/>
                <a:ea typeface="ＭＳ 明朝" charset="-128"/>
                <a:cs typeface="Times New Roman" charset="0"/>
              </a:rPr>
              <a:t>‘I </a:t>
            </a:r>
            <a:r>
              <a:rPr lang="en-US" sz="2400" dirty="0">
                <a:latin typeface="Calibri" charset="0"/>
                <a:ea typeface="ＭＳ 明朝" charset="-128"/>
                <a:cs typeface="Times New Roman" charset="0"/>
              </a:rPr>
              <a:t>have no idea how it happens, I think you just get asked’ </a:t>
            </a:r>
            <a:r>
              <a:rPr lang="en-US" sz="2400" dirty="0" smtClean="0">
                <a:latin typeface="Calibri" charset="0"/>
                <a:ea typeface="ＭＳ 明朝" charset="-128"/>
                <a:cs typeface="Times New Roman" charset="0"/>
              </a:rPr>
              <a:t> (p.90)</a:t>
            </a:r>
            <a:endParaRPr lang="en-US" sz="2400" dirty="0"/>
          </a:p>
        </p:txBody>
      </p:sp>
    </p:spTree>
    <p:extLst>
      <p:ext uri="{BB962C8B-B14F-4D97-AF65-F5344CB8AC3E}">
        <p14:creationId xmlns:p14="http://schemas.microsoft.com/office/powerpoint/2010/main" val="1909969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664" y="1722474"/>
            <a:ext cx="10249787" cy="3508745"/>
          </a:xfrm>
        </p:spPr>
        <p:txBody>
          <a:bodyPr>
            <a:noAutofit/>
          </a:bodyPr>
          <a:lstStyle/>
          <a:p>
            <a:pPr marL="0" indent="0" algn="ctr">
              <a:lnSpc>
                <a:spcPct val="150000"/>
              </a:lnSpc>
              <a:buNone/>
            </a:pPr>
            <a:r>
              <a:rPr lang="en-GB" sz="2400" dirty="0"/>
              <a:t>…it’s only going to happen once there are enough diverse people in the industry to come back […] so because there is more diversity now and there are lot more people that are interested in these type of fields, then I think it will be reflected in the staff members when those students come back</a:t>
            </a:r>
            <a:r>
              <a:rPr lang="en-GB" sz="2400" dirty="0" smtClean="0"/>
              <a:t>. (p.76) </a:t>
            </a:r>
            <a:endParaRPr lang="en-GB" sz="2400" dirty="0"/>
          </a:p>
          <a:p>
            <a:pPr marL="0" indent="0" algn="ctr">
              <a:lnSpc>
                <a:spcPct val="150000"/>
              </a:lnSpc>
              <a:buNone/>
            </a:pPr>
            <a:endParaRPr lang="en-GB" sz="1400" b="1" dirty="0" smtClean="0"/>
          </a:p>
        </p:txBody>
      </p:sp>
    </p:spTree>
    <p:extLst>
      <p:ext uri="{BB962C8B-B14F-4D97-AF65-F5344CB8AC3E}">
        <p14:creationId xmlns:p14="http://schemas.microsoft.com/office/powerpoint/2010/main" val="1772603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947" y="646710"/>
            <a:ext cx="10249787" cy="1110373"/>
          </a:xfrm>
        </p:spPr>
        <p:txBody>
          <a:bodyPr>
            <a:noAutofit/>
          </a:bodyPr>
          <a:lstStyle/>
          <a:p>
            <a:pPr marL="0" indent="0" algn="ctr">
              <a:lnSpc>
                <a:spcPct val="150000"/>
              </a:lnSpc>
              <a:buNone/>
            </a:pPr>
            <a:r>
              <a:rPr lang="en-GB" sz="3600" b="1" i="1" dirty="0"/>
              <a:t>D</a:t>
            </a:r>
            <a:r>
              <a:rPr lang="en-GB" sz="3600" b="1" i="1" dirty="0" smtClean="0"/>
              <a:t>iscussion activity</a:t>
            </a:r>
            <a:endParaRPr lang="en-GB" sz="3600" b="1" i="1" dirty="0"/>
          </a:p>
        </p:txBody>
      </p:sp>
      <p:sp>
        <p:nvSpPr>
          <p:cNvPr id="2" name="TextBox 1"/>
          <p:cNvSpPr txBox="1"/>
          <p:nvPr/>
        </p:nvSpPr>
        <p:spPr>
          <a:xfrm>
            <a:off x="1005714" y="1757083"/>
            <a:ext cx="9966252" cy="3754874"/>
          </a:xfrm>
          <a:prstGeom prst="rect">
            <a:avLst/>
          </a:prstGeom>
          <a:noFill/>
        </p:spPr>
        <p:txBody>
          <a:bodyPr wrap="square" rtlCol="0">
            <a:spAutoFit/>
          </a:bodyPr>
          <a:lstStyle/>
          <a:p>
            <a:pPr>
              <a:lnSpc>
                <a:spcPct val="170000"/>
              </a:lnSpc>
            </a:pPr>
            <a:r>
              <a:rPr lang="en-US" sz="2800" dirty="0"/>
              <a:t>In small groups read the 2/3 quotes on your table and discuss</a:t>
            </a:r>
            <a:r>
              <a:rPr lang="en-US" sz="2800" dirty="0" smtClean="0"/>
              <a:t>:</a:t>
            </a:r>
            <a:endParaRPr lang="en-US" sz="2800" dirty="0"/>
          </a:p>
          <a:p>
            <a:pPr marL="457200" indent="-457200">
              <a:lnSpc>
                <a:spcPct val="170000"/>
              </a:lnSpc>
              <a:buFont typeface="Arial" charset="0"/>
              <a:buChar char="•"/>
            </a:pPr>
            <a:r>
              <a:rPr lang="en-US" sz="2800" dirty="0"/>
              <a:t>What is at play here?</a:t>
            </a:r>
          </a:p>
          <a:p>
            <a:pPr marL="457200" indent="-457200">
              <a:lnSpc>
                <a:spcPct val="170000"/>
              </a:lnSpc>
              <a:buFont typeface="Arial" charset="0"/>
              <a:buChar char="•"/>
            </a:pPr>
            <a:r>
              <a:rPr lang="en-US" sz="2800" dirty="0" smtClean="0"/>
              <a:t>What can we learn from this (positive </a:t>
            </a:r>
            <a:r>
              <a:rPr lang="en-US" sz="2800" smtClean="0"/>
              <a:t>or negative)?</a:t>
            </a:r>
            <a:endParaRPr lang="en-US" sz="2800" dirty="0"/>
          </a:p>
          <a:p>
            <a:pPr marL="457200" indent="-457200">
              <a:lnSpc>
                <a:spcPct val="170000"/>
              </a:lnSpc>
              <a:buFont typeface="Arial" charset="0"/>
              <a:buChar char="•"/>
            </a:pPr>
            <a:r>
              <a:rPr lang="en-US" sz="2800" dirty="0"/>
              <a:t>What </a:t>
            </a:r>
            <a:r>
              <a:rPr lang="en-US" sz="2800" dirty="0" smtClean="0"/>
              <a:t>practical approaches </a:t>
            </a:r>
            <a:r>
              <a:rPr lang="en-US" sz="2800" dirty="0"/>
              <a:t>would the group employ to address these points?</a:t>
            </a:r>
          </a:p>
        </p:txBody>
      </p:sp>
    </p:spTree>
    <p:extLst>
      <p:ext uri="{BB962C8B-B14F-4D97-AF65-F5344CB8AC3E}">
        <p14:creationId xmlns:p14="http://schemas.microsoft.com/office/powerpoint/2010/main" val="1812396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ectangle 1"/>
          <p:cNvSpPr/>
          <p:nvPr/>
        </p:nvSpPr>
        <p:spPr>
          <a:xfrm>
            <a:off x="1306741" y="1418247"/>
            <a:ext cx="10104120" cy="4247317"/>
          </a:xfrm>
          <a:prstGeom prst="rect">
            <a:avLst/>
          </a:prstGeom>
        </p:spPr>
        <p:txBody>
          <a:bodyPr wrap="square">
            <a:spAutoFit/>
          </a:bodyPr>
          <a:lstStyle/>
          <a:p>
            <a:pPr algn="ctr">
              <a:lnSpc>
                <a:spcPct val="150000"/>
              </a:lnSpc>
            </a:pPr>
            <a:endParaRPr lang="en-GB" sz="3600" b="1" i="1" dirty="0" smtClean="0"/>
          </a:p>
          <a:p>
            <a:pPr algn="ctr">
              <a:lnSpc>
                <a:spcPct val="150000"/>
              </a:lnSpc>
            </a:pPr>
            <a:endParaRPr lang="en-GB" sz="3600" b="1" i="1" dirty="0"/>
          </a:p>
          <a:p>
            <a:pPr>
              <a:lnSpc>
                <a:spcPct val="150000"/>
              </a:lnSpc>
            </a:pPr>
            <a:r>
              <a:rPr lang="en-GB" sz="3600" b="1" dirty="0" smtClean="0"/>
              <a:t>The </a:t>
            </a:r>
            <a:r>
              <a:rPr lang="en-GB" sz="3600" b="1" dirty="0"/>
              <a:t>future of learning lies with the cultivation of conversations, of dialogue</a:t>
            </a:r>
            <a:r>
              <a:rPr lang="en-GB" sz="4400" b="1" dirty="0"/>
              <a:t>. </a:t>
            </a:r>
            <a:r>
              <a:rPr lang="en-GB" dirty="0"/>
              <a:t>		</a:t>
            </a:r>
            <a:endParaRPr lang="en-GB" dirty="0" smtClean="0"/>
          </a:p>
          <a:p>
            <a:pPr>
              <a:lnSpc>
                <a:spcPct val="150000"/>
              </a:lnSpc>
            </a:pPr>
            <a:r>
              <a:rPr lang="en-GB" sz="2800" dirty="0"/>
              <a:t>	</a:t>
            </a:r>
            <a:r>
              <a:rPr lang="en-GB" sz="2800" dirty="0" smtClean="0"/>
              <a:t>					        </a:t>
            </a:r>
            <a:r>
              <a:rPr lang="en-GB" sz="2800" dirty="0"/>
              <a:t>	</a:t>
            </a:r>
            <a:r>
              <a:rPr lang="en-GB" sz="2800" dirty="0" smtClean="0"/>
              <a:t>	</a:t>
            </a:r>
            <a:r>
              <a:rPr lang="en-GB" sz="2400" dirty="0" smtClean="0"/>
              <a:t>hooks</a:t>
            </a:r>
            <a:r>
              <a:rPr lang="en-GB" sz="2400" dirty="0"/>
              <a:t>, 2010</a:t>
            </a:r>
            <a:r>
              <a:rPr lang="en-GB" sz="2400" dirty="0" smtClean="0"/>
              <a:t>:44</a:t>
            </a:r>
            <a:endParaRPr lang="en-GB" sz="2400" dirty="0"/>
          </a:p>
        </p:txBody>
      </p:sp>
    </p:spTree>
    <p:extLst>
      <p:ext uri="{BB962C8B-B14F-4D97-AF65-F5344CB8AC3E}">
        <p14:creationId xmlns:p14="http://schemas.microsoft.com/office/powerpoint/2010/main" val="466355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0"/>
            <a:ext cx="4851974" cy="6858000"/>
          </a:xfrm>
          <a:prstGeom prst="rect">
            <a:avLst/>
          </a:prstGeom>
        </p:spPr>
      </p:pic>
    </p:spTree>
    <p:extLst>
      <p:ext uri="{BB962C8B-B14F-4D97-AF65-F5344CB8AC3E}">
        <p14:creationId xmlns:p14="http://schemas.microsoft.com/office/powerpoint/2010/main" val="556184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ectangle 1"/>
          <p:cNvSpPr/>
          <p:nvPr/>
        </p:nvSpPr>
        <p:spPr>
          <a:xfrm>
            <a:off x="1051560" y="1311921"/>
            <a:ext cx="10104120" cy="5262979"/>
          </a:xfrm>
          <a:prstGeom prst="rect">
            <a:avLst/>
          </a:prstGeom>
        </p:spPr>
        <p:txBody>
          <a:bodyPr wrap="square">
            <a:spAutoFit/>
          </a:bodyPr>
          <a:lstStyle/>
          <a:p>
            <a:pPr algn="ctr">
              <a:lnSpc>
                <a:spcPct val="150000"/>
              </a:lnSpc>
            </a:pPr>
            <a:r>
              <a:rPr lang="en-GB" sz="3600" b="1" dirty="0" smtClean="0"/>
              <a:t>Many thanks for coming </a:t>
            </a:r>
          </a:p>
          <a:p>
            <a:pPr algn="ctr">
              <a:lnSpc>
                <a:spcPct val="150000"/>
              </a:lnSpc>
            </a:pPr>
            <a:r>
              <a:rPr lang="en-GB" sz="3600" b="1" i="1" dirty="0"/>
              <a:t> </a:t>
            </a:r>
            <a:r>
              <a:rPr lang="en-GB" sz="3600" b="1" i="1" dirty="0" smtClean="0"/>
              <a:t>    </a:t>
            </a:r>
            <a:r>
              <a:rPr lang="en-GB" sz="3600" b="1" i="1" dirty="0" err="1" smtClean="0"/>
              <a:t>s.clay@arts.ac.uk</a:t>
            </a:r>
            <a:r>
              <a:rPr lang="en-GB" sz="3600" b="1" i="1" dirty="0" smtClean="0"/>
              <a:t> </a:t>
            </a:r>
          </a:p>
          <a:p>
            <a:pPr algn="ctr">
              <a:lnSpc>
                <a:spcPct val="150000"/>
              </a:lnSpc>
            </a:pPr>
            <a:endParaRPr lang="en-GB" sz="3600" b="1" i="1" dirty="0"/>
          </a:p>
          <a:p>
            <a:pPr algn="ctr">
              <a:lnSpc>
                <a:spcPct val="150000"/>
              </a:lnSpc>
            </a:pPr>
            <a:endParaRPr lang="en-GB" sz="3600" b="1" i="1" dirty="0" smtClean="0"/>
          </a:p>
          <a:p>
            <a:pPr algn="ctr">
              <a:lnSpc>
                <a:spcPct val="150000"/>
              </a:lnSpc>
            </a:pPr>
            <a:r>
              <a:rPr lang="en-GB" sz="2800" b="1" dirty="0">
                <a:ea typeface="Arial" charset="0"/>
                <a:cs typeface="Arial" charset="0"/>
              </a:rPr>
              <a:t>All illustrations by Olivia Twist </a:t>
            </a:r>
            <a:r>
              <a:rPr lang="en-GB" sz="2800" b="1" dirty="0" smtClean="0">
                <a:ea typeface="Arial" charset="0"/>
                <a:cs typeface="Arial" charset="0"/>
              </a:rPr>
              <a:t>https</a:t>
            </a:r>
            <a:r>
              <a:rPr lang="en-GB" sz="2800" b="1" dirty="0">
                <a:ea typeface="Arial" charset="0"/>
                <a:cs typeface="Arial" charset="0"/>
              </a:rPr>
              <a:t>://</a:t>
            </a:r>
            <a:r>
              <a:rPr lang="en-GB" sz="2800" b="1" dirty="0" err="1">
                <a:ea typeface="Arial" charset="0"/>
                <a:cs typeface="Arial" charset="0"/>
              </a:rPr>
              <a:t>www.yesoliviatwist.com</a:t>
            </a:r>
            <a:endParaRPr lang="en-GB" sz="2800" b="1" dirty="0">
              <a:ea typeface="Arial" charset="0"/>
              <a:cs typeface="Arial" charset="0"/>
            </a:endParaRPr>
          </a:p>
          <a:p>
            <a:pPr algn="ctr">
              <a:lnSpc>
                <a:spcPct val="150000"/>
              </a:lnSpc>
            </a:pPr>
            <a:r>
              <a:rPr lang="en-GB" sz="2400" dirty="0">
                <a:ea typeface="Arial" charset="0"/>
                <a:cs typeface="Arial" charset="0"/>
              </a:rPr>
              <a:t>		</a:t>
            </a:r>
            <a:endParaRPr lang="en-GB" sz="2400" dirty="0" smtClean="0">
              <a:ea typeface="Arial" charset="0"/>
              <a:cs typeface="Arial" charset="0"/>
            </a:endParaRPr>
          </a:p>
          <a:p>
            <a:pPr algn="ctr">
              <a:lnSpc>
                <a:spcPct val="150000"/>
              </a:lnSpc>
            </a:pPr>
            <a:r>
              <a:rPr lang="en-GB" sz="2800" dirty="0"/>
              <a:t>	</a:t>
            </a:r>
            <a:r>
              <a:rPr lang="en-GB" sz="2800" dirty="0" smtClean="0"/>
              <a:t>					        </a:t>
            </a:r>
            <a:r>
              <a:rPr lang="en-GB" sz="2800" dirty="0"/>
              <a:t>	</a:t>
            </a:r>
            <a:r>
              <a:rPr lang="en-GB" sz="2800" dirty="0" smtClean="0"/>
              <a:t>	</a:t>
            </a:r>
            <a:endParaRPr lang="en-GB" sz="2400" dirty="0"/>
          </a:p>
        </p:txBody>
      </p:sp>
    </p:spTree>
    <p:extLst>
      <p:ext uri="{BB962C8B-B14F-4D97-AF65-F5344CB8AC3E}">
        <p14:creationId xmlns:p14="http://schemas.microsoft.com/office/powerpoint/2010/main" val="766033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849" y="474485"/>
            <a:ext cx="10957560" cy="2999880"/>
          </a:xfrm>
        </p:spPr>
        <p:txBody>
          <a:bodyPr>
            <a:normAutofit/>
          </a:bodyPr>
          <a:lstStyle/>
          <a:p>
            <a:pPr marL="0" indent="0" algn="ctr">
              <a:buNone/>
            </a:pPr>
            <a:endParaRPr lang="en-GB" sz="4400" b="1" dirty="0" smtClean="0"/>
          </a:p>
          <a:p>
            <a:pPr marL="0" indent="0" algn="ctr">
              <a:buNone/>
            </a:pPr>
            <a:r>
              <a:rPr lang="en-GB" sz="4400" b="1" dirty="0" smtClean="0"/>
              <a:t>Why this research and why now?</a:t>
            </a:r>
          </a:p>
        </p:txBody>
      </p:sp>
      <p:sp>
        <p:nvSpPr>
          <p:cNvPr id="10" name="TextBox 9"/>
          <p:cNvSpPr txBox="1"/>
          <p:nvPr/>
        </p:nvSpPr>
        <p:spPr>
          <a:xfrm>
            <a:off x="2476499" y="2373106"/>
            <a:ext cx="8016240" cy="830997"/>
          </a:xfrm>
          <a:prstGeom prst="rect">
            <a:avLst/>
          </a:prstGeom>
          <a:noFill/>
        </p:spPr>
        <p:txBody>
          <a:bodyPr wrap="square" rtlCol="0">
            <a:spAutoFit/>
          </a:bodyPr>
          <a:lstStyle/>
          <a:p>
            <a:pPr marL="285750" indent="-285750">
              <a:buFont typeface="Arial" panose="020B0604020202020204" pitchFamily="34" charset="0"/>
              <a:buChar char="•"/>
            </a:pPr>
            <a:r>
              <a:rPr lang="en-GB" sz="2400" b="1" dirty="0">
                <a:cs typeface="Arial" panose="020B0604020202020204" pitchFamily="34" charset="0"/>
              </a:rPr>
              <a:t>S</a:t>
            </a:r>
            <a:r>
              <a:rPr lang="en-GB" sz="2400" b="1" dirty="0" smtClean="0">
                <a:cs typeface="Arial" panose="020B0604020202020204" pitchFamily="34" charset="0"/>
              </a:rPr>
              <a:t>ector </a:t>
            </a:r>
            <a:r>
              <a:rPr lang="en-GB" sz="2400" b="1" dirty="0">
                <a:cs typeface="Arial" panose="020B0604020202020204" pitchFamily="34" charset="0"/>
              </a:rPr>
              <a:t>wide attainment gap for Black, Asian, </a:t>
            </a:r>
            <a:r>
              <a:rPr lang="en-GB" sz="2400" b="1" dirty="0" smtClean="0">
                <a:cs typeface="Arial" panose="020B0604020202020204" pitchFamily="34" charset="0"/>
              </a:rPr>
              <a:t>Minority </a:t>
            </a:r>
            <a:r>
              <a:rPr lang="en-GB" sz="2400" b="1" dirty="0">
                <a:cs typeface="Arial" panose="020B0604020202020204" pitchFamily="34" charset="0"/>
              </a:rPr>
              <a:t>Ethnic (BAME) students in UK Higher Education</a:t>
            </a:r>
          </a:p>
        </p:txBody>
      </p:sp>
      <p:sp>
        <p:nvSpPr>
          <p:cNvPr id="13" name="TextBox 12"/>
          <p:cNvSpPr txBox="1"/>
          <p:nvPr/>
        </p:nvSpPr>
        <p:spPr>
          <a:xfrm rot="10800000" flipH="1" flipV="1">
            <a:off x="2369817" y="5135714"/>
            <a:ext cx="6840909" cy="830997"/>
          </a:xfrm>
          <a:prstGeom prst="rect">
            <a:avLst/>
          </a:prstGeom>
          <a:noFill/>
        </p:spPr>
        <p:txBody>
          <a:bodyPr wrap="square" rtlCol="0">
            <a:spAutoFit/>
          </a:bodyPr>
          <a:lstStyle/>
          <a:p>
            <a:pPr marL="342900" indent="-342900">
              <a:buFont typeface="Arial" charset="0"/>
              <a:buChar char="•"/>
            </a:pPr>
            <a:r>
              <a:rPr lang="en-US" sz="2400" b="1" dirty="0" smtClean="0"/>
              <a:t>Wanted to understand </a:t>
            </a:r>
            <a:r>
              <a:rPr lang="en-US" sz="2400" b="1" dirty="0"/>
              <a:t>teacher diversity from the student perspective </a:t>
            </a:r>
          </a:p>
        </p:txBody>
      </p:sp>
      <p:sp>
        <p:nvSpPr>
          <p:cNvPr id="14" name="TextBox 13"/>
          <p:cNvSpPr txBox="1"/>
          <p:nvPr/>
        </p:nvSpPr>
        <p:spPr>
          <a:xfrm>
            <a:off x="2369819" y="3569062"/>
            <a:ext cx="8122920" cy="461665"/>
          </a:xfrm>
          <a:prstGeom prst="rect">
            <a:avLst/>
          </a:prstGeom>
          <a:noFill/>
        </p:spPr>
        <p:txBody>
          <a:bodyPr wrap="square" rtlCol="0">
            <a:spAutoFit/>
          </a:bodyPr>
          <a:lstStyle/>
          <a:p>
            <a:pPr marL="342900" indent="-342900">
              <a:buFont typeface="Arial" charset="0"/>
              <a:buChar char="•"/>
            </a:pPr>
            <a:r>
              <a:rPr lang="en-US" sz="2400" b="1" dirty="0" smtClean="0"/>
              <a:t>Dearth of diverse teaching staff</a:t>
            </a:r>
            <a:endParaRPr lang="en-US" sz="2400" b="1" dirty="0"/>
          </a:p>
        </p:txBody>
      </p:sp>
      <p:sp>
        <p:nvSpPr>
          <p:cNvPr id="15" name="TextBox 14"/>
          <p:cNvSpPr txBox="1"/>
          <p:nvPr/>
        </p:nvSpPr>
        <p:spPr>
          <a:xfrm rot="10800000" flipH="1" flipV="1">
            <a:off x="2369818" y="5244140"/>
            <a:ext cx="6840909" cy="400110"/>
          </a:xfrm>
          <a:prstGeom prst="rect">
            <a:avLst/>
          </a:prstGeom>
          <a:noFill/>
        </p:spPr>
        <p:txBody>
          <a:bodyPr wrap="square" rtlCol="0">
            <a:spAutoFit/>
          </a:bodyPr>
          <a:lstStyle/>
          <a:p>
            <a:pPr marL="342900" indent="-342900">
              <a:buFont typeface="Arial" charset="0"/>
              <a:buChar char="•"/>
            </a:pPr>
            <a:endParaRPr lang="en-US" sz="2000" b="1" dirty="0"/>
          </a:p>
        </p:txBody>
      </p:sp>
      <p:sp>
        <p:nvSpPr>
          <p:cNvPr id="16" name="TextBox 15"/>
          <p:cNvSpPr txBox="1"/>
          <p:nvPr/>
        </p:nvSpPr>
        <p:spPr>
          <a:xfrm>
            <a:off x="2369819" y="4334131"/>
            <a:ext cx="7627620" cy="461665"/>
          </a:xfrm>
          <a:prstGeom prst="rect">
            <a:avLst/>
          </a:prstGeom>
          <a:noFill/>
        </p:spPr>
        <p:txBody>
          <a:bodyPr wrap="square" rtlCol="0">
            <a:spAutoFit/>
          </a:bodyPr>
          <a:lstStyle/>
          <a:p>
            <a:pPr marL="342900" indent="-342900">
              <a:buFont typeface="Arial" charset="0"/>
              <a:buChar char="•"/>
            </a:pPr>
            <a:r>
              <a:rPr lang="en-US" sz="2400" b="1" dirty="0" smtClean="0"/>
              <a:t>Does </a:t>
            </a:r>
            <a:r>
              <a:rPr lang="en-US" sz="2400" b="1" dirty="0"/>
              <a:t>one have implications for the other</a:t>
            </a:r>
            <a:r>
              <a:rPr lang="en-US" sz="2400" b="1" dirty="0" smtClean="0"/>
              <a:t>? </a:t>
            </a:r>
            <a:endParaRPr lang="en-US" sz="2400" b="1" dirty="0"/>
          </a:p>
        </p:txBody>
      </p:sp>
    </p:spTree>
    <p:extLst>
      <p:ext uri="{BB962C8B-B14F-4D97-AF65-F5344CB8AC3E}">
        <p14:creationId xmlns:p14="http://schemas.microsoft.com/office/powerpoint/2010/main" val="151895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426" y="1231265"/>
            <a:ext cx="10957560" cy="1156335"/>
          </a:xfrm>
        </p:spPr>
        <p:txBody>
          <a:bodyPr>
            <a:normAutofit/>
          </a:bodyPr>
          <a:lstStyle/>
          <a:p>
            <a:pPr marL="0" indent="0" algn="ctr">
              <a:buNone/>
            </a:pPr>
            <a:r>
              <a:rPr lang="en-GB" sz="4400" b="1" dirty="0" smtClean="0"/>
              <a:t>Theoretical frameworks</a:t>
            </a:r>
          </a:p>
          <a:p>
            <a:pPr marL="0" indent="0" algn="ctr">
              <a:buNone/>
            </a:pPr>
            <a:endParaRPr lang="en-GB" sz="4400" b="1" dirty="0"/>
          </a:p>
          <a:p>
            <a:pPr marL="0" indent="0">
              <a:buNone/>
            </a:pPr>
            <a:endParaRPr lang="en-GB" sz="4000" dirty="0" smtClean="0"/>
          </a:p>
        </p:txBody>
      </p:sp>
      <p:sp>
        <p:nvSpPr>
          <p:cNvPr id="6" name="TextBox 5"/>
          <p:cNvSpPr txBox="1"/>
          <p:nvPr/>
        </p:nvSpPr>
        <p:spPr>
          <a:xfrm>
            <a:off x="1436970" y="2772735"/>
            <a:ext cx="8636000" cy="1938992"/>
          </a:xfrm>
          <a:prstGeom prst="rect">
            <a:avLst/>
          </a:prstGeom>
          <a:noFill/>
        </p:spPr>
        <p:txBody>
          <a:bodyPr wrap="square" rtlCol="0">
            <a:spAutoFit/>
          </a:bodyPr>
          <a:lstStyle/>
          <a:p>
            <a:pPr marL="285750" indent="-285750" algn="ctr">
              <a:buFont typeface="Arial" charset="0"/>
              <a:buChar char="•"/>
            </a:pPr>
            <a:r>
              <a:rPr lang="en-US" sz="2400" b="1" dirty="0" smtClean="0"/>
              <a:t>Critical Race Theory (CRT)</a:t>
            </a:r>
          </a:p>
          <a:p>
            <a:pPr marL="285750" indent="-285750" algn="ctr">
              <a:buFont typeface="Arial" charset="0"/>
              <a:buChar char="•"/>
            </a:pPr>
            <a:endParaRPr lang="en-US" sz="2400" b="1" dirty="0"/>
          </a:p>
          <a:p>
            <a:pPr marL="285750" indent="-285750" algn="ctr">
              <a:buFont typeface="Arial" charset="0"/>
              <a:buChar char="•"/>
            </a:pPr>
            <a:r>
              <a:rPr lang="en-US" sz="2400" b="1" dirty="0" smtClean="0"/>
              <a:t>Whiteness</a:t>
            </a:r>
          </a:p>
          <a:p>
            <a:pPr marL="285750" indent="-285750" algn="ctr">
              <a:buFont typeface="Arial" charset="0"/>
              <a:buChar char="•"/>
            </a:pPr>
            <a:endParaRPr lang="en-US" sz="2400" b="1" dirty="0"/>
          </a:p>
          <a:p>
            <a:pPr marL="285750" indent="-285750" algn="ctr">
              <a:buFont typeface="Arial" charset="0"/>
              <a:buChar char="•"/>
            </a:pPr>
            <a:r>
              <a:rPr lang="en-US" sz="2400" b="1" dirty="0" smtClean="0"/>
              <a:t>Cultural Capital </a:t>
            </a:r>
            <a:endParaRPr lang="en-US" sz="2400" b="1" dirty="0"/>
          </a:p>
        </p:txBody>
      </p:sp>
    </p:spTree>
    <p:extLst>
      <p:ext uri="{BB962C8B-B14F-4D97-AF65-F5344CB8AC3E}">
        <p14:creationId xmlns:p14="http://schemas.microsoft.com/office/powerpoint/2010/main" val="103695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028" y="1937204"/>
            <a:ext cx="10957560" cy="4543001"/>
          </a:xfrm>
        </p:spPr>
        <p:txBody>
          <a:bodyPr>
            <a:normAutofit/>
          </a:bodyPr>
          <a:lstStyle/>
          <a:p>
            <a:pPr marL="0" indent="0" algn="ctr">
              <a:buNone/>
            </a:pPr>
            <a:endParaRPr lang="en-GB" sz="2400" dirty="0"/>
          </a:p>
          <a:p>
            <a:pPr marL="457200" indent="-457200" algn="ctr">
              <a:lnSpc>
                <a:spcPct val="200000"/>
              </a:lnSpc>
              <a:buFont typeface="Arial" charset="0"/>
              <a:buChar char="•"/>
            </a:pPr>
            <a:r>
              <a:rPr lang="en-US" sz="2400" b="1" dirty="0"/>
              <a:t>Importance of good student-staff relationships</a:t>
            </a:r>
          </a:p>
          <a:p>
            <a:pPr marL="457200" indent="-457200" algn="ctr">
              <a:lnSpc>
                <a:spcPct val="200000"/>
              </a:lnSpc>
              <a:buFont typeface="Arial" charset="0"/>
              <a:buChar char="•"/>
            </a:pPr>
            <a:r>
              <a:rPr lang="en-US" sz="2400" b="1" dirty="0"/>
              <a:t>Lack of discourse on race and identity work</a:t>
            </a:r>
          </a:p>
          <a:p>
            <a:pPr marL="457200" indent="-457200" algn="ctr">
              <a:lnSpc>
                <a:spcPct val="200000"/>
              </a:lnSpc>
              <a:buFont typeface="Arial" charset="0"/>
              <a:buChar char="•"/>
            </a:pPr>
            <a:r>
              <a:rPr lang="en-US" sz="2400" b="1" dirty="0"/>
              <a:t>Developing inclusive curriculums</a:t>
            </a:r>
          </a:p>
          <a:p>
            <a:pPr marL="457200" indent="-457200" algn="ctr">
              <a:lnSpc>
                <a:spcPct val="200000"/>
              </a:lnSpc>
              <a:buFont typeface="Arial" charset="0"/>
              <a:buChar char="•"/>
            </a:pPr>
            <a:r>
              <a:rPr lang="en-US" sz="2400" b="1" dirty="0"/>
              <a:t>Aspirations to teach </a:t>
            </a:r>
          </a:p>
          <a:p>
            <a:pPr marL="0" indent="0" algn="ctr">
              <a:buNone/>
            </a:pPr>
            <a:endParaRPr lang="en-GB" sz="3600" b="1" dirty="0" smtClean="0"/>
          </a:p>
        </p:txBody>
      </p:sp>
      <p:sp>
        <p:nvSpPr>
          <p:cNvPr id="2" name="TextBox 1"/>
          <p:cNvSpPr txBox="1"/>
          <p:nvPr/>
        </p:nvSpPr>
        <p:spPr>
          <a:xfrm>
            <a:off x="890408" y="1167763"/>
            <a:ext cx="10210800" cy="769441"/>
          </a:xfrm>
          <a:prstGeom prst="rect">
            <a:avLst/>
          </a:prstGeom>
          <a:noFill/>
        </p:spPr>
        <p:txBody>
          <a:bodyPr wrap="square" rtlCol="0">
            <a:spAutoFit/>
          </a:bodyPr>
          <a:lstStyle/>
          <a:p>
            <a:pPr algn="ctr"/>
            <a:r>
              <a:rPr lang="en-US" sz="4400" b="1" dirty="0" smtClean="0"/>
              <a:t>Key findings</a:t>
            </a:r>
            <a:endParaRPr lang="en-US" sz="4400" b="1" dirty="0"/>
          </a:p>
        </p:txBody>
      </p:sp>
    </p:spTree>
    <p:extLst>
      <p:ext uri="{BB962C8B-B14F-4D97-AF65-F5344CB8AC3E}">
        <p14:creationId xmlns:p14="http://schemas.microsoft.com/office/powerpoint/2010/main" val="116955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8DBF6100-AC98-4D5F-83B0-E44A3A69F629" descr="092A3637-69B5-4318-889A-2E7A774C5B3E@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52" y="3404679"/>
            <a:ext cx="4515294" cy="370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015194" y="719848"/>
            <a:ext cx="9106981" cy="923330"/>
          </a:xfrm>
          <a:prstGeom prst="rect">
            <a:avLst/>
          </a:prstGeom>
          <a:noFill/>
        </p:spPr>
        <p:txBody>
          <a:bodyPr wrap="none" rtlCol="0">
            <a:spAutoFit/>
          </a:bodyPr>
          <a:lstStyle/>
          <a:p>
            <a:pPr algn="ctr"/>
            <a:r>
              <a:rPr lang="en-US" sz="3600" b="1" dirty="0"/>
              <a:t>Importance of good student-staff relationships</a:t>
            </a:r>
          </a:p>
          <a:p>
            <a:endParaRPr lang="en-US" dirty="0"/>
          </a:p>
        </p:txBody>
      </p:sp>
      <p:sp>
        <p:nvSpPr>
          <p:cNvPr id="5" name="TextBox 4"/>
          <p:cNvSpPr txBox="1"/>
          <p:nvPr/>
        </p:nvSpPr>
        <p:spPr>
          <a:xfrm>
            <a:off x="1128409" y="1558019"/>
            <a:ext cx="10090097" cy="3139321"/>
          </a:xfrm>
          <a:prstGeom prst="rect">
            <a:avLst/>
          </a:prstGeom>
          <a:noFill/>
        </p:spPr>
        <p:txBody>
          <a:bodyPr wrap="square" rtlCol="0">
            <a:spAutoFit/>
          </a:bodyPr>
          <a:lstStyle/>
          <a:p>
            <a:r>
              <a:rPr lang="en-US" b="1" dirty="0"/>
              <a:t> </a:t>
            </a:r>
            <a:endParaRPr lang="en-GB" dirty="0"/>
          </a:p>
          <a:p>
            <a:pPr algn="ctr">
              <a:lnSpc>
                <a:spcPct val="150000"/>
              </a:lnSpc>
            </a:pPr>
            <a:r>
              <a:rPr lang="en-US" sz="2400" dirty="0" smtClean="0"/>
              <a:t>‘Well </a:t>
            </a:r>
            <a:r>
              <a:rPr lang="en-US" sz="2400" dirty="0"/>
              <a:t>my first project was absolutely really important I think, because it was about immigration, the Irish diaspora, so the people that came over from Ireland to England…You know [lecturer] kind of understands what I wanted to </a:t>
            </a:r>
            <a:r>
              <a:rPr lang="en-US" sz="2400" dirty="0" smtClean="0"/>
              <a:t>		 do</a:t>
            </a:r>
            <a:r>
              <a:rPr lang="en-US" sz="2400" dirty="0"/>
              <a:t>, and like I said, I think he really thinks the project is interesting too, it’s not </a:t>
            </a:r>
            <a:r>
              <a:rPr lang="en-US" sz="2400" dirty="0" smtClean="0"/>
              <a:t>airy-fairy.’ (p.63</a:t>
            </a:r>
            <a:r>
              <a:rPr lang="en-US" sz="2400" dirty="0"/>
              <a:t>)</a:t>
            </a:r>
            <a:endParaRPr lang="en-GB" sz="2400" dirty="0"/>
          </a:p>
        </p:txBody>
      </p:sp>
    </p:spTree>
    <p:extLst>
      <p:ext uri="{BB962C8B-B14F-4D97-AF65-F5344CB8AC3E}">
        <p14:creationId xmlns:p14="http://schemas.microsoft.com/office/powerpoint/2010/main" val="1196315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9694FA92-7D84-4003-A3E7-057D4ABB0638" descr="9025930F-07DB-42A5-BDBC-B3D7ACA21397@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1384570"/>
            <a:ext cx="44577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66928" y="468476"/>
            <a:ext cx="7267372" cy="6186309"/>
          </a:xfrm>
          <a:prstGeom prst="rect">
            <a:avLst/>
          </a:prstGeom>
          <a:noFill/>
        </p:spPr>
        <p:txBody>
          <a:bodyPr wrap="square" rtlCol="0">
            <a:spAutoFit/>
          </a:bodyPr>
          <a:lstStyle/>
          <a:p>
            <a:pPr>
              <a:lnSpc>
                <a:spcPct val="150000"/>
              </a:lnSpc>
            </a:pPr>
            <a:r>
              <a:rPr lang="en-US" sz="2400" dirty="0" smtClean="0"/>
              <a:t>‘Because </a:t>
            </a:r>
            <a:r>
              <a:rPr lang="en-US" sz="2400" dirty="0"/>
              <a:t>I’m going, no, no, because I said this work isn’t finished. Yes, it's finished, and it’s, like, no, it isn’t, because it’s not saying what I want it to say. So, yes, that was just quite difficult, there wasn’t anywhere I can go with it, there wasn’t anyone I could really talk to, and I think even the black tutor was a bit appalled by it but didn’t really sort of try and help me fix that, what it was doing which I didn’t want it to do, so, yes, that was the very first thing I made and I just felt really awful, I just thought, </a:t>
            </a:r>
            <a:r>
              <a:rPr lang="en-US" sz="2400" dirty="0" smtClean="0"/>
              <a:t>[</a:t>
            </a:r>
            <a:r>
              <a:rPr lang="mr-IN" sz="2400" dirty="0" smtClean="0"/>
              <a:t>…</a:t>
            </a:r>
            <a:r>
              <a:rPr lang="en-US" sz="2400" dirty="0" smtClean="0"/>
              <a:t>] who </a:t>
            </a:r>
            <a:r>
              <a:rPr lang="en-US" sz="2400" dirty="0"/>
              <a:t>are these people that I’m with, I’ve got no one to talk about these issues </a:t>
            </a:r>
            <a:r>
              <a:rPr lang="en-US" sz="2400" dirty="0" smtClean="0"/>
              <a:t>with.’ (p.69)</a:t>
            </a:r>
            <a:endParaRPr lang="en-GB" sz="2400" dirty="0"/>
          </a:p>
        </p:txBody>
      </p:sp>
    </p:spTree>
    <p:extLst>
      <p:ext uri="{BB962C8B-B14F-4D97-AF65-F5344CB8AC3E}">
        <p14:creationId xmlns:p14="http://schemas.microsoft.com/office/powerpoint/2010/main" val="431452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8DBF6100-AC98-4D5F-83B0-E44A3A69F629" descr="092A3637-69B5-4318-889A-2E7A774C5B3E@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52" y="3404679"/>
            <a:ext cx="4515294" cy="370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8465" y="732605"/>
            <a:ext cx="12346008" cy="954107"/>
          </a:xfrm>
          <a:prstGeom prst="rect">
            <a:avLst/>
          </a:prstGeom>
          <a:noFill/>
        </p:spPr>
        <p:txBody>
          <a:bodyPr wrap="none" rtlCol="0">
            <a:spAutoFit/>
          </a:bodyPr>
          <a:lstStyle/>
          <a:p>
            <a:pPr algn="ctr"/>
            <a:r>
              <a:rPr lang="en-US" sz="3600" b="1" dirty="0" smtClean="0"/>
              <a:t>Lack of discourse/misunderstandings on race and identity work</a:t>
            </a:r>
            <a:endParaRPr lang="en-US" sz="3600" b="1" dirty="0"/>
          </a:p>
          <a:p>
            <a:endParaRPr lang="en-US" sz="2000" dirty="0"/>
          </a:p>
        </p:txBody>
      </p:sp>
      <p:sp>
        <p:nvSpPr>
          <p:cNvPr id="5" name="TextBox 4"/>
          <p:cNvSpPr txBox="1"/>
          <p:nvPr/>
        </p:nvSpPr>
        <p:spPr>
          <a:xfrm>
            <a:off x="3210127" y="1348158"/>
            <a:ext cx="7677638" cy="369332"/>
          </a:xfrm>
          <a:prstGeom prst="rect">
            <a:avLst/>
          </a:prstGeom>
          <a:noFill/>
        </p:spPr>
        <p:txBody>
          <a:bodyPr wrap="square" rtlCol="0">
            <a:spAutoFit/>
          </a:bodyPr>
          <a:lstStyle/>
          <a:p>
            <a:r>
              <a:rPr lang="en-US" b="1" dirty="0"/>
              <a:t> </a:t>
            </a:r>
            <a:endParaRPr lang="en-GB" dirty="0"/>
          </a:p>
        </p:txBody>
      </p:sp>
      <p:sp>
        <p:nvSpPr>
          <p:cNvPr id="2" name="TextBox 1"/>
          <p:cNvSpPr txBox="1"/>
          <p:nvPr/>
        </p:nvSpPr>
        <p:spPr>
          <a:xfrm>
            <a:off x="1932897" y="1717490"/>
            <a:ext cx="9271591" cy="5355312"/>
          </a:xfrm>
          <a:prstGeom prst="rect">
            <a:avLst/>
          </a:prstGeom>
          <a:noFill/>
        </p:spPr>
        <p:txBody>
          <a:bodyPr wrap="square" rtlCol="0">
            <a:spAutoFit/>
          </a:bodyPr>
          <a:lstStyle/>
          <a:p>
            <a:pPr>
              <a:lnSpc>
                <a:spcPct val="150000"/>
              </a:lnSpc>
            </a:pPr>
            <a:r>
              <a:rPr lang="en-US" sz="2400" dirty="0" smtClean="0"/>
              <a:t>‘Because </a:t>
            </a:r>
            <a:r>
              <a:rPr lang="en-US" sz="2400" dirty="0"/>
              <a:t>of your position as a black person, quite often, I think, things can be projected into your work that aren’t necessarily what you intended. Like it's sort of an anger about racism or something that might </a:t>
            </a:r>
            <a:r>
              <a:rPr lang="en-US" sz="2400" dirty="0" smtClean="0"/>
              <a:t>  		just </a:t>
            </a:r>
            <a:r>
              <a:rPr lang="en-US" sz="2400" dirty="0"/>
              <a:t>not be </a:t>
            </a:r>
            <a:r>
              <a:rPr lang="en-US" sz="2400" dirty="0" smtClean="0"/>
              <a:t>what </a:t>
            </a:r>
            <a:r>
              <a:rPr lang="en-US" sz="2400" dirty="0"/>
              <a:t>you were kind of going for, so […] it </a:t>
            </a:r>
            <a:r>
              <a:rPr lang="en-US" sz="2400" dirty="0" smtClean="0"/>
              <a:t>		definitely </a:t>
            </a:r>
            <a:r>
              <a:rPr lang="en-US" sz="2400" dirty="0"/>
              <a:t>would </a:t>
            </a:r>
            <a:r>
              <a:rPr lang="en-US" sz="2400" dirty="0" smtClean="0"/>
              <a:t>be </a:t>
            </a:r>
            <a:r>
              <a:rPr lang="en-US" sz="2400" dirty="0"/>
              <a:t>helpful to be able to have more </a:t>
            </a:r>
            <a:r>
              <a:rPr lang="en-US" sz="2400" dirty="0" smtClean="0"/>
              <a:t>			dialogues </a:t>
            </a:r>
            <a:r>
              <a:rPr lang="en-US" sz="2400" dirty="0"/>
              <a:t>around these </a:t>
            </a:r>
            <a:r>
              <a:rPr lang="en-US" sz="2400" dirty="0" smtClean="0"/>
              <a:t>things.’ (p.64)</a:t>
            </a:r>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dirty="0"/>
          </a:p>
        </p:txBody>
      </p:sp>
    </p:spTree>
    <p:extLst>
      <p:ext uri="{BB962C8B-B14F-4D97-AF65-F5344CB8AC3E}">
        <p14:creationId xmlns:p14="http://schemas.microsoft.com/office/powerpoint/2010/main" val="1774010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9694FA92-7D84-4003-A3E7-057D4ABB0638" descr="9025930F-07DB-42A5-BDBC-B3D7ACA21397@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1384570"/>
            <a:ext cx="44577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39702" y="616688"/>
            <a:ext cx="9058940" cy="1045223"/>
          </a:xfrm>
          <a:prstGeom prst="rect">
            <a:avLst/>
          </a:prstGeom>
          <a:noFill/>
        </p:spPr>
        <p:txBody>
          <a:bodyPr wrap="square" rtlCol="0">
            <a:spAutoFit/>
          </a:bodyPr>
          <a:lstStyle/>
          <a:p>
            <a:pPr marL="457200" marR="0" lvl="0" indent="-457200" algn="ctr" defTabSz="914400" eaLnBrk="1" fontAlgn="auto" latinLnBrk="0" hangingPunct="1">
              <a:lnSpc>
                <a:spcPct val="200000"/>
              </a:lnSpc>
              <a:spcBef>
                <a:spcPts val="0"/>
              </a:spcBef>
              <a:spcAft>
                <a:spcPts val="0"/>
              </a:spcAft>
              <a:buClrTx/>
              <a:buSzTx/>
              <a:buFont typeface="Arial" charset="0"/>
              <a:buNone/>
              <a:tabLst/>
              <a:defRPr/>
            </a:pPr>
            <a:r>
              <a:rPr lang="en-US" sz="3600" b="1" dirty="0" smtClean="0"/>
              <a:t>Developing inclusive curriculums </a:t>
            </a:r>
            <a:endParaRPr lang="en-US" sz="3600" b="1" dirty="0"/>
          </a:p>
        </p:txBody>
      </p:sp>
      <p:sp>
        <p:nvSpPr>
          <p:cNvPr id="3" name="TextBox 2"/>
          <p:cNvSpPr txBox="1"/>
          <p:nvPr/>
        </p:nvSpPr>
        <p:spPr>
          <a:xfrm>
            <a:off x="786810" y="2211572"/>
            <a:ext cx="7740502" cy="3970318"/>
          </a:xfrm>
          <a:prstGeom prst="rect">
            <a:avLst/>
          </a:prstGeom>
          <a:noFill/>
        </p:spPr>
        <p:txBody>
          <a:bodyPr wrap="square" rtlCol="0">
            <a:spAutoFit/>
          </a:bodyPr>
          <a:lstStyle/>
          <a:p>
            <a:pPr>
              <a:lnSpc>
                <a:spcPct val="150000"/>
              </a:lnSpc>
            </a:pPr>
            <a:r>
              <a:rPr lang="en-GB" sz="2400" dirty="0" smtClean="0"/>
              <a:t>‘I </a:t>
            </a:r>
            <a:r>
              <a:rPr lang="en-GB" sz="2400" dirty="0"/>
              <a:t>would say the teaching curriculum could be more diverse [...] I don’t know much about my own culture and it would be nice to kind of throw in an Arab theorist or a black African theorist, or Caribbean […] Because what we’re learning in the design and the skillset is something that’s internationally going to be used, and it’s going to be shipped all over the world</a:t>
            </a:r>
            <a:r>
              <a:rPr lang="en-US" sz="2400" dirty="0" smtClean="0"/>
              <a:t>.’ (p.71</a:t>
            </a:r>
            <a:r>
              <a:rPr lang="en-US" sz="2400" dirty="0"/>
              <a:t>)</a:t>
            </a:r>
            <a:endParaRPr lang="en-GB" sz="2400" dirty="0"/>
          </a:p>
        </p:txBody>
      </p:sp>
    </p:spTree>
    <p:extLst>
      <p:ext uri="{BB962C8B-B14F-4D97-AF65-F5344CB8AC3E}">
        <p14:creationId xmlns:p14="http://schemas.microsoft.com/office/powerpoint/2010/main" val="1730497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8DBF6100-AC98-4D5F-83B0-E44A3A69F629" descr="092A3637-69B5-4318-889A-2E7A774C5B3E@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36718"/>
            <a:ext cx="4899109" cy="402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678865" y="1190847"/>
            <a:ext cx="184731" cy="369332"/>
          </a:xfrm>
          <a:prstGeom prst="rect">
            <a:avLst/>
          </a:prstGeom>
          <a:noFill/>
        </p:spPr>
        <p:txBody>
          <a:bodyPr wrap="none" rtlCol="0">
            <a:spAutoFit/>
          </a:bodyPr>
          <a:lstStyle/>
          <a:p>
            <a:endParaRPr lang="en-US" dirty="0"/>
          </a:p>
        </p:txBody>
      </p:sp>
      <p:sp>
        <p:nvSpPr>
          <p:cNvPr id="9" name="TextBox 8"/>
          <p:cNvSpPr txBox="1"/>
          <p:nvPr/>
        </p:nvSpPr>
        <p:spPr>
          <a:xfrm>
            <a:off x="2083983" y="673230"/>
            <a:ext cx="9441712" cy="3831818"/>
          </a:xfrm>
          <a:prstGeom prst="rect">
            <a:avLst/>
          </a:prstGeom>
          <a:noFill/>
        </p:spPr>
        <p:txBody>
          <a:bodyPr wrap="square" rtlCol="0">
            <a:spAutoFit/>
          </a:bodyPr>
          <a:lstStyle/>
          <a:p>
            <a:pPr>
              <a:lnSpc>
                <a:spcPct val="150000"/>
              </a:lnSpc>
            </a:pPr>
            <a:r>
              <a:rPr lang="en-US" b="1" dirty="0"/>
              <a:t> </a:t>
            </a:r>
            <a:endParaRPr lang="en-GB" sz="2400" dirty="0"/>
          </a:p>
          <a:p>
            <a:pPr>
              <a:lnSpc>
                <a:spcPct val="150000"/>
              </a:lnSpc>
            </a:pPr>
            <a:r>
              <a:rPr lang="en-US" sz="2400" dirty="0" smtClean="0"/>
              <a:t>‘I </a:t>
            </a:r>
            <a:r>
              <a:rPr lang="en-US" sz="2400" dirty="0"/>
              <a:t>did a part time foundation […] and black art was never mentioned, black artists were never mentioned, so not having been in the art field for years I </a:t>
            </a:r>
            <a:r>
              <a:rPr lang="en-US" sz="2400" dirty="0" smtClean="0"/>
              <a:t>	just </a:t>
            </a:r>
            <a:r>
              <a:rPr lang="en-US" sz="2400" dirty="0"/>
              <a:t>thought, oh, well, maybe black people just don’t make art, </a:t>
            </a:r>
            <a:r>
              <a:rPr lang="en-US" sz="2400" dirty="0" smtClean="0"/>
              <a:t>				don’t </a:t>
            </a:r>
            <a:r>
              <a:rPr lang="en-US" sz="2400" dirty="0"/>
              <a:t>do fine art. By </a:t>
            </a:r>
            <a:r>
              <a:rPr lang="en-US" sz="2400" dirty="0" smtClean="0"/>
              <a:t>the </a:t>
            </a:r>
            <a:r>
              <a:rPr lang="en-US" sz="2400" dirty="0"/>
              <a:t>time I got to university I </a:t>
            </a:r>
            <a:r>
              <a:rPr lang="en-US" sz="2400" dirty="0" smtClean="0"/>
              <a:t>				was</a:t>
            </a:r>
            <a:r>
              <a:rPr lang="en-US" sz="2400" dirty="0"/>
              <a:t>, like, oh, right, okay, there are </a:t>
            </a:r>
            <a:r>
              <a:rPr lang="en-US" sz="2400" dirty="0" smtClean="0"/>
              <a:t>						more </a:t>
            </a:r>
            <a:r>
              <a:rPr lang="en-US" sz="2400" dirty="0"/>
              <a:t>people than </a:t>
            </a:r>
            <a:r>
              <a:rPr lang="en-US" sz="2400" dirty="0" err="1"/>
              <a:t>Yinka</a:t>
            </a:r>
            <a:r>
              <a:rPr lang="en-US" sz="2400" dirty="0"/>
              <a:t> </a:t>
            </a:r>
            <a:r>
              <a:rPr lang="en-US" sz="2400" dirty="0" err="1"/>
              <a:t>Shonibare</a:t>
            </a:r>
            <a:r>
              <a:rPr lang="en-US" sz="2400" dirty="0" smtClean="0"/>
              <a:t>…’(p.72</a:t>
            </a:r>
            <a:r>
              <a:rPr lang="en-US" sz="2400" dirty="0"/>
              <a:t>)</a:t>
            </a:r>
            <a:endParaRPr lang="en-GB" sz="2400" dirty="0"/>
          </a:p>
        </p:txBody>
      </p:sp>
    </p:spTree>
    <p:extLst>
      <p:ext uri="{BB962C8B-B14F-4D97-AF65-F5344CB8AC3E}">
        <p14:creationId xmlns:p14="http://schemas.microsoft.com/office/powerpoint/2010/main" val="1018459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11565</TotalTime>
  <Words>1701</Words>
  <Application>Microsoft Office PowerPoint</Application>
  <PresentationFormat>Widescreen</PresentationFormat>
  <Paragraphs>168</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明朝</vt:lpstr>
      <vt:lpstr>Arial</vt:lpstr>
      <vt:lpstr>Calibri</vt:lpstr>
      <vt:lpstr>Calibri Light</vt:lpstr>
      <vt:lpstr>Mangal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the Arts London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Siobhan Clay</dc:creator>
  <cp:lastModifiedBy>Siobhan Clay</cp:lastModifiedBy>
  <cp:revision>190</cp:revision>
  <cp:lastPrinted>2018-10-05T11:46:41Z</cp:lastPrinted>
  <dcterms:created xsi:type="dcterms:W3CDTF">2017-11-02T10:07:08Z</dcterms:created>
  <dcterms:modified xsi:type="dcterms:W3CDTF">2018-10-05T12:03:24Z</dcterms:modified>
</cp:coreProperties>
</file>