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handoutMasterIdLst>
    <p:handoutMasterId r:id="rId30"/>
  </p:handoutMasterIdLst>
  <p:sldIdLst>
    <p:sldId id="301" r:id="rId2"/>
    <p:sldId id="334" r:id="rId3"/>
    <p:sldId id="336" r:id="rId4"/>
    <p:sldId id="346" r:id="rId5"/>
    <p:sldId id="307" r:id="rId6"/>
    <p:sldId id="342" r:id="rId7"/>
    <p:sldId id="352" r:id="rId8"/>
    <p:sldId id="349" r:id="rId9"/>
    <p:sldId id="350" r:id="rId10"/>
    <p:sldId id="319" r:id="rId11"/>
    <p:sldId id="353" r:id="rId12"/>
    <p:sldId id="360" r:id="rId13"/>
    <p:sldId id="361" r:id="rId14"/>
    <p:sldId id="359" r:id="rId15"/>
    <p:sldId id="273" r:id="rId16"/>
    <p:sldId id="331" r:id="rId17"/>
    <p:sldId id="298" r:id="rId18"/>
    <p:sldId id="357" r:id="rId19"/>
    <p:sldId id="355" r:id="rId20"/>
    <p:sldId id="333" r:id="rId21"/>
    <p:sldId id="358" r:id="rId22"/>
    <p:sldId id="362" r:id="rId23"/>
    <p:sldId id="354" r:id="rId24"/>
    <p:sldId id="281" r:id="rId25"/>
    <p:sldId id="292" r:id="rId26"/>
    <p:sldId id="363" r:id="rId27"/>
    <p:sldId id="291" r:id="rId28"/>
    <p:sldId id="28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5" d="100"/>
          <a:sy n="105" d="100"/>
        </p:scale>
        <p:origin x="-984"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3A2E30-F125-0A40-B822-2BF949426A15}" type="datetimeFigureOut">
              <a:rPr lang="en-US" smtClean="0"/>
              <a:pPr/>
              <a:t>3/22/15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8689EE-E357-B041-90D5-2DA9A9D7045B}"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CDEA7D4-B61B-3D4F-84BC-A8025F57F475}" type="datetimeFigureOut">
              <a:rPr lang="en-US" smtClean="0"/>
              <a:pPr/>
              <a:t>3/22/15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07621E-C698-DF4B-B4C3-8978FFF90B6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EA7D4-B61B-3D4F-84BC-A8025F57F475}" type="datetimeFigureOut">
              <a:rPr lang="en-US" smtClean="0"/>
              <a:pPr/>
              <a:t>3/22/15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7621E-C698-DF4B-B4C3-8978FFF90B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df"/><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p:txBody>
          <a:bodyPr/>
          <a:lstStyle/>
          <a:p>
            <a:r>
              <a:rPr lang="en-US" dirty="0" err="1" smtClean="0">
                <a:latin typeface="Palatino"/>
                <a:cs typeface="Palatino"/>
              </a:rPr>
              <a:t>Wearables</a:t>
            </a:r>
            <a:r>
              <a:rPr lang="en-US" dirty="0" smtClean="0">
                <a:latin typeface="Palatino"/>
                <a:cs typeface="Palatino"/>
              </a:rPr>
              <a:t> and </a:t>
            </a:r>
            <a:r>
              <a:rPr lang="en-US" dirty="0" err="1" smtClean="0">
                <a:latin typeface="Palatino"/>
                <a:cs typeface="Palatino"/>
              </a:rPr>
              <a:t>Choreosonic</a:t>
            </a:r>
            <a:r>
              <a:rPr lang="en-US" dirty="0" smtClean="0">
                <a:latin typeface="Palatino"/>
                <a:cs typeface="Palatino"/>
              </a:rPr>
              <a:t> Gestures</a:t>
            </a:r>
            <a:endParaRPr lang="en-US" dirty="0">
              <a:latin typeface="Palatino"/>
              <a:cs typeface="Palatino"/>
            </a:endParaRPr>
          </a:p>
        </p:txBody>
      </p:sp>
      <p:sp>
        <p:nvSpPr>
          <p:cNvPr id="4" name="Subtitle 3"/>
          <p:cNvSpPr>
            <a:spLocks noGrp="1"/>
          </p:cNvSpPr>
          <p:nvPr>
            <p:ph type="subTitle" idx="1"/>
          </p:nvPr>
        </p:nvSpPr>
        <p:spPr/>
        <p:txBody>
          <a:bodyPr/>
          <a:lstStyle/>
          <a:p>
            <a:r>
              <a:rPr lang="en-US" dirty="0" err="1" smtClean="0">
                <a:latin typeface="Palatino"/>
                <a:cs typeface="Palatino"/>
              </a:rPr>
              <a:t>Michèle</a:t>
            </a:r>
            <a:r>
              <a:rPr lang="en-US" dirty="0" smtClean="0">
                <a:latin typeface="Palatino"/>
                <a:cs typeface="Palatino"/>
              </a:rPr>
              <a:t> Danjoux</a:t>
            </a:r>
            <a:endParaRPr lang="en-US" dirty="0">
              <a:latin typeface="Palatino"/>
              <a:cs typeface="Palatin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malevich_red_1915.jpg"/>
          <p:cNvPicPr>
            <a:picLocks noChangeAspect="1"/>
          </p:cNvPicPr>
          <p:nvPr/>
        </p:nvPicPr>
        <p:blipFill>
          <a:blip r:embed="rId2">
            <a:alphaModFix/>
          </a:blip>
          <a:srcRect l="-40266" r="-40266"/>
          <a:stretch>
            <a:fillRect/>
          </a:stretch>
        </p:blipFill>
        <p:spPr>
          <a:xfrm>
            <a:off x="457200" y="744369"/>
            <a:ext cx="8229600" cy="4525963"/>
          </a:xfrm>
          <a:prstGeom prst="rect">
            <a:avLst/>
          </a:prstGeom>
        </p:spPr>
      </p:pic>
      <p:sp>
        <p:nvSpPr>
          <p:cNvPr id="4" name="Title 3"/>
          <p:cNvSpPr>
            <a:spLocks noGrp="1"/>
          </p:cNvSpPr>
          <p:nvPr>
            <p:ph type="ctrTitle"/>
          </p:nvPr>
        </p:nvSpPr>
        <p:spPr/>
        <p:txBody>
          <a:bodyPr>
            <a:noAutofit/>
          </a:bodyPr>
          <a:lstStyle/>
          <a:p>
            <a:r>
              <a:rPr lang="en-US" sz="3600" i="1" dirty="0" smtClean="0">
                <a:latin typeface="Palatino"/>
                <a:cs typeface="Palatino"/>
              </a:rPr>
              <a:t>for the time being</a:t>
            </a:r>
            <a:br>
              <a:rPr lang="en-US" sz="3600" i="1" dirty="0" smtClean="0">
                <a:latin typeface="Palatino"/>
                <a:cs typeface="Palatino"/>
              </a:rPr>
            </a:br>
            <a:r>
              <a:rPr lang="en-US" sz="3600" i="1" dirty="0" smtClean="0">
                <a:latin typeface="Palatino"/>
                <a:cs typeface="Palatino"/>
              </a:rPr>
              <a:t>[Victory over the Sun]</a:t>
            </a:r>
            <a:br>
              <a:rPr lang="en-US" sz="3600" i="1" dirty="0" smtClean="0">
                <a:latin typeface="Palatino"/>
                <a:cs typeface="Palatino"/>
              </a:rPr>
            </a:br>
            <a:r>
              <a:rPr lang="en-US" sz="3600" i="1" dirty="0" smtClean="0">
                <a:latin typeface="Palatino"/>
                <a:cs typeface="Palatino"/>
              </a:rPr>
              <a:t>2011 - 2014</a:t>
            </a:r>
            <a:endParaRPr lang="en-US" sz="3600" i="1" dirty="0">
              <a:latin typeface="Palatino"/>
              <a:cs typeface="Palatino"/>
            </a:endParaRPr>
          </a:p>
        </p:txBody>
      </p:sp>
      <p:sp>
        <p:nvSpPr>
          <p:cNvPr id="5" name="Subtitle 4"/>
          <p:cNvSpPr>
            <a:spLocks noGrp="1"/>
          </p:cNvSpPr>
          <p:nvPr>
            <p:ph type="subTitle" idx="1"/>
          </p:nvPr>
        </p:nvSpPr>
        <p:spPr>
          <a:xfrm>
            <a:off x="1371600" y="4805937"/>
            <a:ext cx="6400800" cy="1752600"/>
          </a:xfrm>
        </p:spPr>
        <p:txBody>
          <a:bodyPr>
            <a:normAutofit fontScale="70000" lnSpcReduction="20000"/>
          </a:bodyPr>
          <a:lstStyle/>
          <a:p>
            <a:r>
              <a:rPr lang="en-US" dirty="0" smtClean="0">
                <a:solidFill>
                  <a:srgbClr val="000000"/>
                </a:solidFill>
                <a:latin typeface="Palatino"/>
                <a:cs typeface="Palatino"/>
              </a:rPr>
              <a:t>A choreosonic performance</a:t>
            </a:r>
          </a:p>
          <a:p>
            <a:r>
              <a:rPr lang="en-US" dirty="0" smtClean="0">
                <a:solidFill>
                  <a:srgbClr val="000000"/>
                </a:solidFill>
                <a:latin typeface="Palatino"/>
                <a:cs typeface="Palatino"/>
              </a:rPr>
              <a:t>DAP Lab </a:t>
            </a:r>
          </a:p>
          <a:p>
            <a:r>
              <a:rPr lang="en-GB" dirty="0" smtClean="0">
                <a:solidFill>
                  <a:schemeClr val="tx1"/>
                </a:solidFill>
                <a:latin typeface="Palatino"/>
                <a:cs typeface="Palatino"/>
              </a:rPr>
              <a:t>Premiered @ Waterman’s, London 26</a:t>
            </a:r>
            <a:r>
              <a:rPr lang="en-GB" baseline="30000" dirty="0" smtClean="0">
                <a:solidFill>
                  <a:schemeClr val="tx1"/>
                </a:solidFill>
                <a:latin typeface="Palatino"/>
                <a:cs typeface="Palatino"/>
              </a:rPr>
              <a:t>th</a:t>
            </a:r>
            <a:r>
              <a:rPr lang="en-GB" dirty="0" smtClean="0">
                <a:solidFill>
                  <a:schemeClr val="tx1"/>
                </a:solidFill>
                <a:latin typeface="Palatino"/>
                <a:cs typeface="Palatino"/>
              </a:rPr>
              <a:t> – 27</a:t>
            </a:r>
            <a:r>
              <a:rPr lang="en-GB" baseline="30000" dirty="0" smtClean="0">
                <a:solidFill>
                  <a:schemeClr val="tx1"/>
                </a:solidFill>
                <a:latin typeface="Palatino"/>
                <a:cs typeface="Palatino"/>
              </a:rPr>
              <a:t>th</a:t>
            </a:r>
            <a:r>
              <a:rPr lang="en-GB" dirty="0" smtClean="0">
                <a:solidFill>
                  <a:schemeClr val="tx1"/>
                </a:solidFill>
                <a:latin typeface="Palatino"/>
                <a:cs typeface="Palatino"/>
              </a:rPr>
              <a:t> May, as part of their International Festival of Digital Arts 2012</a:t>
            </a:r>
            <a:endParaRPr lang="en-US" dirty="0">
              <a:latin typeface="Palatino"/>
              <a:cs typeface="Palatino"/>
            </a:endParaRPr>
          </a:p>
        </p:txBody>
      </p:sp>
      <p:sp>
        <p:nvSpPr>
          <p:cNvPr id="7" name="TextBox 6"/>
          <p:cNvSpPr txBox="1"/>
          <p:nvPr/>
        </p:nvSpPr>
        <p:spPr>
          <a:xfrm>
            <a:off x="2788264" y="321177"/>
            <a:ext cx="4773638" cy="338554"/>
          </a:xfrm>
          <a:prstGeom prst="rect">
            <a:avLst/>
          </a:prstGeom>
          <a:noFill/>
        </p:spPr>
        <p:txBody>
          <a:bodyPr wrap="square" rtlCol="0">
            <a:spAutoFit/>
          </a:bodyPr>
          <a:lstStyle/>
          <a:p>
            <a:r>
              <a:rPr lang="en-US" sz="1600" dirty="0" smtClean="0">
                <a:latin typeface="Palatino"/>
                <a:cs typeface="Palatino"/>
              </a:rPr>
              <a:t>Red Square </a:t>
            </a:r>
            <a:r>
              <a:rPr lang="en-US" sz="1600" dirty="0" err="1" smtClean="0">
                <a:latin typeface="Palatino"/>
                <a:cs typeface="Palatino"/>
              </a:rPr>
              <a:t>Kasimir</a:t>
            </a:r>
            <a:r>
              <a:rPr lang="en-US" sz="1600" dirty="0" smtClean="0">
                <a:latin typeface="Palatino"/>
                <a:cs typeface="Palatino"/>
              </a:rPr>
              <a:t> Malevich (1915)</a:t>
            </a:r>
            <a:endParaRPr 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Content Placeholder 3" descr="Malevich_FuturistStrongman1913.jpg"/>
          <p:cNvPicPr>
            <a:picLocks noGrp="1" noChangeAspect="1"/>
          </p:cNvPicPr>
          <p:nvPr>
            <p:ph idx="1"/>
          </p:nvPr>
        </p:nvPicPr>
        <p:blipFill>
          <a:blip r:embed="rId2"/>
          <a:srcRect l="-53458" r="-53458"/>
          <a:stretch>
            <a:fillRect/>
          </a:stretch>
        </p:blipFill>
        <p:spPr>
          <a:xfrm>
            <a:off x="-457200" y="228600"/>
            <a:ext cx="3048000" cy="2590800"/>
          </a:xfrm>
        </p:spPr>
      </p:pic>
      <p:pic>
        <p:nvPicPr>
          <p:cNvPr id="34819" name="Picture 4" descr="Malevich_Man with bad intentions1913.jpg"/>
          <p:cNvPicPr>
            <a:picLocks noChangeAspect="1"/>
          </p:cNvPicPr>
          <p:nvPr/>
        </p:nvPicPr>
        <p:blipFill>
          <a:blip r:embed="rId3"/>
          <a:srcRect/>
          <a:stretch>
            <a:fillRect/>
          </a:stretch>
        </p:blipFill>
        <p:spPr bwMode="auto">
          <a:xfrm>
            <a:off x="2133600" y="685800"/>
            <a:ext cx="1922463" cy="2897188"/>
          </a:xfrm>
          <a:prstGeom prst="rect">
            <a:avLst/>
          </a:prstGeom>
          <a:noFill/>
          <a:ln w="9525">
            <a:noFill/>
            <a:miter lim="800000"/>
            <a:headEnd/>
            <a:tailEnd/>
          </a:ln>
        </p:spPr>
      </p:pic>
      <p:sp>
        <p:nvSpPr>
          <p:cNvPr id="34820" name="Rectangle 5"/>
          <p:cNvSpPr>
            <a:spLocks noChangeArrowheads="1"/>
          </p:cNvSpPr>
          <p:nvPr/>
        </p:nvSpPr>
        <p:spPr bwMode="auto">
          <a:xfrm>
            <a:off x="345280" y="2908300"/>
            <a:ext cx="1954213" cy="276999"/>
          </a:xfrm>
          <a:prstGeom prst="rect">
            <a:avLst/>
          </a:prstGeom>
          <a:noFill/>
          <a:ln w="9525">
            <a:noFill/>
            <a:miter lim="800000"/>
            <a:headEnd/>
            <a:tailEnd/>
          </a:ln>
        </p:spPr>
        <p:txBody>
          <a:bodyPr wrap="square">
            <a:prstTxWarp prst="textNoShape">
              <a:avLst/>
            </a:prstTxWarp>
            <a:spAutoFit/>
          </a:bodyPr>
          <a:lstStyle/>
          <a:p>
            <a:r>
              <a:rPr lang="en-US" sz="1200" dirty="0" smtClean="0">
                <a:solidFill>
                  <a:srgbClr val="000000"/>
                </a:solidFill>
              </a:rPr>
              <a:t>Futurist Strongman   </a:t>
            </a:r>
            <a:endParaRPr lang="en-US" sz="1200" dirty="0"/>
          </a:p>
        </p:txBody>
      </p:sp>
      <p:sp>
        <p:nvSpPr>
          <p:cNvPr id="34821" name="Rectangle 6"/>
          <p:cNvSpPr>
            <a:spLocks noChangeArrowheads="1"/>
          </p:cNvSpPr>
          <p:nvPr/>
        </p:nvSpPr>
        <p:spPr bwMode="auto">
          <a:xfrm>
            <a:off x="2184400" y="3659188"/>
            <a:ext cx="2379663" cy="276999"/>
          </a:xfrm>
          <a:prstGeom prst="rect">
            <a:avLst/>
          </a:prstGeom>
          <a:noFill/>
          <a:ln w="9525">
            <a:noFill/>
            <a:miter lim="800000"/>
            <a:headEnd/>
            <a:tailEnd/>
          </a:ln>
        </p:spPr>
        <p:txBody>
          <a:bodyPr wrap="square">
            <a:prstTxWarp prst="textNoShape">
              <a:avLst/>
            </a:prstTxWarp>
            <a:spAutoFit/>
          </a:bodyPr>
          <a:lstStyle/>
          <a:p>
            <a:r>
              <a:rPr lang="en-US" sz="1200" dirty="0" smtClean="0">
                <a:solidFill>
                  <a:srgbClr val="000000"/>
                </a:solidFill>
              </a:rPr>
              <a:t>Man </a:t>
            </a:r>
            <a:r>
              <a:rPr lang="en-US" sz="1200" dirty="0">
                <a:solidFill>
                  <a:srgbClr val="000000"/>
                </a:solidFill>
              </a:rPr>
              <a:t>with Bad </a:t>
            </a:r>
            <a:r>
              <a:rPr lang="en-US" sz="1200" dirty="0" smtClean="0">
                <a:solidFill>
                  <a:srgbClr val="000000"/>
                </a:solidFill>
              </a:rPr>
              <a:t>Intentions </a:t>
            </a:r>
            <a:endParaRPr lang="en-US" sz="1200" dirty="0"/>
          </a:p>
        </p:txBody>
      </p:sp>
      <p:pic>
        <p:nvPicPr>
          <p:cNvPr id="34822" name="Picture 7" descr="Malevich_New Man 1913.jpg"/>
          <p:cNvPicPr>
            <a:picLocks noChangeAspect="1"/>
          </p:cNvPicPr>
          <p:nvPr/>
        </p:nvPicPr>
        <p:blipFill>
          <a:blip r:embed="rId4"/>
          <a:srcRect/>
          <a:stretch>
            <a:fillRect/>
          </a:stretch>
        </p:blipFill>
        <p:spPr bwMode="auto">
          <a:xfrm>
            <a:off x="4304272" y="1600200"/>
            <a:ext cx="2187016" cy="3187700"/>
          </a:xfrm>
          <a:prstGeom prst="rect">
            <a:avLst/>
          </a:prstGeom>
          <a:noFill/>
          <a:ln w="9525">
            <a:noFill/>
            <a:miter lim="800000"/>
            <a:headEnd/>
            <a:tailEnd/>
          </a:ln>
        </p:spPr>
      </p:pic>
      <p:sp>
        <p:nvSpPr>
          <p:cNvPr id="34823" name="Rectangle 8"/>
          <p:cNvSpPr>
            <a:spLocks noChangeArrowheads="1"/>
          </p:cNvSpPr>
          <p:nvPr/>
        </p:nvSpPr>
        <p:spPr bwMode="auto">
          <a:xfrm>
            <a:off x="4445000" y="4902200"/>
            <a:ext cx="1968500" cy="276999"/>
          </a:xfrm>
          <a:prstGeom prst="rect">
            <a:avLst/>
          </a:prstGeom>
          <a:noFill/>
          <a:ln w="9525">
            <a:noFill/>
            <a:miter lim="800000"/>
            <a:headEnd/>
            <a:tailEnd/>
          </a:ln>
        </p:spPr>
        <p:txBody>
          <a:bodyPr wrap="square">
            <a:prstTxWarp prst="textNoShape">
              <a:avLst/>
            </a:prstTxWarp>
            <a:spAutoFit/>
          </a:bodyPr>
          <a:lstStyle/>
          <a:p>
            <a:r>
              <a:rPr lang="en-US" sz="1200" dirty="0" smtClean="0">
                <a:solidFill>
                  <a:srgbClr val="000000"/>
                </a:solidFill>
              </a:rPr>
              <a:t>New Man</a:t>
            </a:r>
            <a:endParaRPr lang="en-US" sz="1200" dirty="0"/>
          </a:p>
        </p:txBody>
      </p:sp>
      <p:pic>
        <p:nvPicPr>
          <p:cNvPr id="34824" name="Picture 9" descr="Malevich_The many and the one1913.jpg"/>
          <p:cNvPicPr>
            <a:picLocks noChangeAspect="1"/>
          </p:cNvPicPr>
          <p:nvPr/>
        </p:nvPicPr>
        <p:blipFill>
          <a:blip r:embed="rId5"/>
          <a:srcRect/>
          <a:stretch>
            <a:fillRect/>
          </a:stretch>
        </p:blipFill>
        <p:spPr bwMode="auto">
          <a:xfrm>
            <a:off x="6683288" y="2743200"/>
            <a:ext cx="2143212" cy="3238500"/>
          </a:xfrm>
          <a:prstGeom prst="rect">
            <a:avLst/>
          </a:prstGeom>
          <a:noFill/>
          <a:ln w="9525">
            <a:noFill/>
            <a:miter lim="800000"/>
            <a:headEnd/>
            <a:tailEnd/>
          </a:ln>
        </p:spPr>
      </p:pic>
      <p:sp>
        <p:nvSpPr>
          <p:cNvPr id="34825" name="Rectangle 10"/>
          <p:cNvSpPr>
            <a:spLocks noChangeArrowheads="1"/>
          </p:cNvSpPr>
          <p:nvPr/>
        </p:nvSpPr>
        <p:spPr bwMode="auto">
          <a:xfrm>
            <a:off x="6832600" y="6083300"/>
            <a:ext cx="2667000" cy="276999"/>
          </a:xfrm>
          <a:prstGeom prst="rect">
            <a:avLst/>
          </a:prstGeom>
          <a:noFill/>
          <a:ln w="9525">
            <a:noFill/>
            <a:miter lim="800000"/>
            <a:headEnd/>
            <a:tailEnd/>
          </a:ln>
        </p:spPr>
        <p:txBody>
          <a:bodyPr>
            <a:prstTxWarp prst="textNoShape">
              <a:avLst/>
            </a:prstTxWarp>
            <a:spAutoFit/>
          </a:bodyPr>
          <a:lstStyle/>
          <a:p>
            <a:r>
              <a:rPr lang="en-US" sz="1200" dirty="0" smtClean="0">
                <a:solidFill>
                  <a:srgbClr val="000000"/>
                </a:solidFill>
              </a:rPr>
              <a:t>Many </a:t>
            </a:r>
            <a:r>
              <a:rPr lang="en-US" sz="1200" dirty="0">
                <a:solidFill>
                  <a:srgbClr val="000000"/>
                </a:solidFill>
              </a:rPr>
              <a:t>and the </a:t>
            </a:r>
            <a:r>
              <a:rPr lang="en-US" sz="1200" dirty="0" smtClean="0">
                <a:solidFill>
                  <a:srgbClr val="000000"/>
                </a:solidFill>
              </a:rPr>
              <a:t>One </a:t>
            </a:r>
            <a:endParaRPr lang="en-US" sz="1200" dirty="0"/>
          </a:p>
        </p:txBody>
      </p:sp>
      <p:sp>
        <p:nvSpPr>
          <p:cNvPr id="11" name="TextBox 10"/>
          <p:cNvSpPr txBox="1"/>
          <p:nvPr/>
        </p:nvSpPr>
        <p:spPr>
          <a:xfrm>
            <a:off x="838200" y="5588000"/>
            <a:ext cx="3699563" cy="923330"/>
          </a:xfrm>
          <a:prstGeom prst="rect">
            <a:avLst/>
          </a:prstGeom>
          <a:noFill/>
        </p:spPr>
        <p:txBody>
          <a:bodyPr wrap="none" rtlCol="0">
            <a:spAutoFit/>
          </a:bodyPr>
          <a:lstStyle/>
          <a:p>
            <a:r>
              <a:rPr lang="en-US" dirty="0" err="1" smtClean="0"/>
              <a:t>Kazimir</a:t>
            </a:r>
            <a:r>
              <a:rPr lang="en-US" dirty="0" smtClean="0"/>
              <a:t> Malevich Costume Design </a:t>
            </a:r>
          </a:p>
          <a:p>
            <a:r>
              <a:rPr lang="en-US" dirty="0" smtClean="0"/>
              <a:t>For </a:t>
            </a:r>
            <a:r>
              <a:rPr lang="en-US" i="1" dirty="0" smtClean="0"/>
              <a:t>Victory over the Sun</a:t>
            </a:r>
          </a:p>
          <a:p>
            <a:r>
              <a:rPr lang="en-US" dirty="0" smtClean="0"/>
              <a:t>(1913)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0120"/>
            <a:ext cx="8229600" cy="1143000"/>
          </a:xfrm>
        </p:spPr>
        <p:txBody>
          <a:bodyPr>
            <a:normAutofit/>
          </a:bodyPr>
          <a:lstStyle/>
          <a:p>
            <a:r>
              <a:rPr lang="en-US" sz="2000" dirty="0" err="1" smtClean="0"/>
              <a:t>Tatlin’s</a:t>
            </a:r>
            <a:r>
              <a:rPr lang="en-US" sz="2000" dirty="0" smtClean="0"/>
              <a:t> Tower “Model for Monument to the Third International” </a:t>
            </a:r>
            <a:br>
              <a:rPr lang="en-US" sz="2000" dirty="0" smtClean="0"/>
            </a:br>
            <a:r>
              <a:rPr lang="en-US" sz="2000" dirty="0" smtClean="0"/>
              <a:t>Vladimir </a:t>
            </a:r>
            <a:r>
              <a:rPr lang="en-US" sz="2000" dirty="0" err="1" smtClean="0"/>
              <a:t>Tatlin</a:t>
            </a:r>
            <a:r>
              <a:rPr lang="en-US" sz="2000" dirty="0" smtClean="0"/>
              <a:t> (1920)</a:t>
            </a:r>
            <a:endParaRPr lang="en-US" sz="2000" dirty="0"/>
          </a:p>
        </p:txBody>
      </p:sp>
      <p:pic>
        <p:nvPicPr>
          <p:cNvPr id="4" name="Content Placeholder 3" descr="tatlinmonument72.jpg"/>
          <p:cNvPicPr>
            <a:picLocks noGrp="1" noChangeAspect="1"/>
          </p:cNvPicPr>
          <p:nvPr>
            <p:ph idx="1"/>
          </p:nvPr>
        </p:nvPicPr>
        <p:blipFill>
          <a:blip r:embed="rId2"/>
          <a:srcRect l="-51961" r="-51961"/>
          <a:stretch>
            <a:fillRect/>
          </a:stretch>
        </p:blipFill>
        <p:spPr>
          <a:xfrm>
            <a:off x="457200" y="1137270"/>
            <a:ext cx="8229600" cy="45259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3556" dirty="0" smtClean="0">
                <a:latin typeface="Palatino"/>
                <a:cs typeface="Palatino"/>
              </a:rPr>
              <a:t>The Prototypes</a:t>
            </a:r>
            <a:r>
              <a:rPr lang="en-US" sz="2667" dirty="0" smtClean="0">
                <a:latin typeface="Palatino"/>
                <a:cs typeface="Palatino"/>
              </a:rPr>
              <a:t/>
            </a:r>
            <a:br>
              <a:rPr lang="en-US" sz="2667" dirty="0" smtClean="0">
                <a:latin typeface="Palatino"/>
                <a:cs typeface="Palatino"/>
              </a:rPr>
            </a:br>
            <a:r>
              <a:rPr lang="en-US" sz="2667" dirty="0" smtClean="0">
                <a:latin typeface="Palatino"/>
                <a:cs typeface="Palatino"/>
              </a:rPr>
              <a:t>electro-acoustic instruments for </a:t>
            </a:r>
            <a:br>
              <a:rPr lang="en-US" sz="2667" dirty="0" smtClean="0">
                <a:latin typeface="Palatino"/>
                <a:cs typeface="Palatino"/>
              </a:rPr>
            </a:br>
            <a:r>
              <a:rPr lang="en-US" sz="2667" dirty="0" err="1" smtClean="0">
                <a:latin typeface="Palatino"/>
                <a:cs typeface="Palatino"/>
              </a:rPr>
              <a:t>kinaesonic</a:t>
            </a:r>
            <a:r>
              <a:rPr lang="en-US" sz="2667" dirty="0" smtClean="0">
                <a:latin typeface="Palatino"/>
                <a:cs typeface="Palatino"/>
              </a:rPr>
              <a:t> choreographies</a:t>
            </a:r>
            <a:r>
              <a:rPr lang="en-GB" sz="2800" dirty="0" smtClean="0"/>
              <a:t/>
            </a:r>
            <a:br>
              <a:rPr lang="en-GB" sz="2800" dirty="0" smtClean="0"/>
            </a:br>
            <a:endParaRPr lang="en-US" sz="3200" dirty="0">
              <a:latin typeface="Palatino"/>
              <a:cs typeface="Palatino"/>
            </a:endParaRPr>
          </a:p>
        </p:txBody>
      </p:sp>
      <p:sp>
        <p:nvSpPr>
          <p:cNvPr id="5" name="Subtitle 4"/>
          <p:cNvSpPr>
            <a:spLocks noGrp="1"/>
          </p:cNvSpPr>
          <p:nvPr>
            <p:ph type="subTitle" idx="1"/>
          </p:nvPr>
        </p:nvSpPr>
        <p:spPr/>
        <p:txBody>
          <a:bodyPr>
            <a:normAutofit/>
          </a:bodyPr>
          <a:lstStyle/>
          <a:p>
            <a:r>
              <a:rPr lang="en-US" sz="2000" dirty="0" err="1" smtClean="0">
                <a:solidFill>
                  <a:schemeClr val="tx1"/>
                </a:solidFill>
                <a:latin typeface="Palatino"/>
                <a:cs typeface="Palatino"/>
              </a:rPr>
              <a:t>TatlinTower</a:t>
            </a:r>
            <a:endParaRPr lang="en-US" sz="2000" dirty="0" smtClean="0">
              <a:solidFill>
                <a:schemeClr val="tx1"/>
              </a:solidFill>
              <a:latin typeface="Palatino"/>
              <a:cs typeface="Palatino"/>
            </a:endParaRPr>
          </a:p>
          <a:p>
            <a:r>
              <a:rPr lang="en-US" sz="2000" dirty="0" err="1" smtClean="0">
                <a:solidFill>
                  <a:schemeClr val="tx1"/>
                </a:solidFill>
                <a:latin typeface="Palatino"/>
                <a:cs typeface="Palatino"/>
              </a:rPr>
              <a:t>GraveDigger</a:t>
            </a:r>
            <a:endParaRPr lang="en-US" sz="2000" dirty="0" smtClean="0">
              <a:solidFill>
                <a:schemeClr val="tx1"/>
              </a:solidFill>
              <a:latin typeface="Palatino"/>
              <a:cs typeface="Palatino"/>
            </a:endParaRPr>
          </a:p>
          <a:p>
            <a:r>
              <a:rPr lang="en-US" sz="2000" dirty="0" err="1" smtClean="0">
                <a:solidFill>
                  <a:schemeClr val="tx1"/>
                </a:solidFill>
                <a:latin typeface="Palatino"/>
                <a:cs typeface="Palatino"/>
              </a:rPr>
              <a:t>RedMicro</a:t>
            </a:r>
            <a:r>
              <a:rPr lang="en-US" sz="2000" dirty="0" smtClean="0">
                <a:solidFill>
                  <a:schemeClr val="tx1"/>
                </a:solidFill>
                <a:latin typeface="Palatino"/>
                <a:cs typeface="Palatino"/>
              </a:rPr>
              <a:t> Dress</a:t>
            </a:r>
          </a:p>
          <a:p>
            <a:r>
              <a:rPr lang="en-US" sz="2000" dirty="0" err="1" smtClean="0">
                <a:solidFill>
                  <a:schemeClr val="tx1"/>
                </a:solidFill>
                <a:latin typeface="Palatino"/>
                <a:cs typeface="Palatino"/>
              </a:rPr>
              <a:t>Futurian</a:t>
            </a:r>
            <a:endParaRPr lang="en-US" sz="2000" dirty="0" smtClean="0">
              <a:solidFill>
                <a:schemeClr val="tx1"/>
              </a:solidFill>
              <a:latin typeface="Palatino"/>
              <a:cs typeface="Palatino"/>
            </a:endParaRPr>
          </a:p>
          <a:p>
            <a:pPr algn="l"/>
            <a:endParaRPr lang="en-US" sz="2000" dirty="0">
              <a:solidFill>
                <a:schemeClr val="tx1"/>
              </a:solidFill>
              <a:latin typeface="Palatino"/>
              <a:cs typeface="Palatin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Palatino"/>
                <a:cs typeface="Palatino"/>
              </a:rPr>
              <a:t>TatlinTower</a:t>
            </a:r>
            <a:r>
              <a:rPr lang="en-US" sz="3200" dirty="0" smtClean="0">
                <a:latin typeface="Palatino"/>
                <a:cs typeface="Palatino"/>
              </a:rPr>
              <a:t/>
            </a:r>
            <a:br>
              <a:rPr lang="en-US" sz="3200" dirty="0" smtClean="0">
                <a:latin typeface="Palatino"/>
                <a:cs typeface="Palatino"/>
              </a:rPr>
            </a:br>
            <a:r>
              <a:rPr lang="en-US" sz="3200" dirty="0" smtClean="0">
                <a:latin typeface="Palatino"/>
                <a:cs typeface="Palatino"/>
              </a:rPr>
              <a:t>Act 1/Scene 1</a:t>
            </a:r>
            <a:endParaRPr lang="en-US" sz="3200" dirty="0">
              <a:latin typeface="Palatino"/>
              <a:cs typeface="Palatino"/>
            </a:endParaRPr>
          </a:p>
        </p:txBody>
      </p:sp>
      <p:sp>
        <p:nvSpPr>
          <p:cNvPr id="5" name="Subtitle 4"/>
          <p:cNvSpPr>
            <a:spLocks noGrp="1"/>
          </p:cNvSpPr>
          <p:nvPr>
            <p:ph type="subTitle" idx="1"/>
          </p:nvPr>
        </p:nvSpPr>
        <p:spPr/>
        <p:txBody>
          <a:bodyPr>
            <a:normAutofit/>
          </a:bodyPr>
          <a:lstStyle/>
          <a:p>
            <a:pPr algn="l"/>
            <a:r>
              <a:rPr lang="en-US" sz="2000" dirty="0" smtClean="0">
                <a:solidFill>
                  <a:schemeClr val="tx1"/>
                </a:solidFill>
                <a:latin typeface="Palatino"/>
                <a:cs typeface="Palatino"/>
              </a:rPr>
              <a:t>Headgear taking inspiration from </a:t>
            </a:r>
            <a:r>
              <a:rPr lang="en-US" sz="2000" dirty="0" err="1" smtClean="0">
                <a:solidFill>
                  <a:schemeClr val="tx1"/>
                </a:solidFill>
                <a:latin typeface="Palatino"/>
                <a:cs typeface="Palatino"/>
              </a:rPr>
              <a:t>Tatlin’s</a:t>
            </a:r>
            <a:r>
              <a:rPr lang="en-US" sz="2000" dirty="0" smtClean="0">
                <a:solidFill>
                  <a:schemeClr val="tx1"/>
                </a:solidFill>
                <a:latin typeface="Palatino"/>
                <a:cs typeface="Palatino"/>
              </a:rPr>
              <a:t> Tower and transmittance utilizing metal coil/spring to produce sound piece to be worn on the head</a:t>
            </a:r>
            <a:endParaRPr lang="en-US" sz="2000" dirty="0">
              <a:solidFill>
                <a:schemeClr val="tx1"/>
              </a:solidFill>
              <a:latin typeface="Palatino"/>
              <a:cs typeface="Palatino"/>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Tatlin Tower_sketch.pdf"/>
          <p:cNvPicPr>
            <a:picLocks noChangeAspect="1"/>
          </p:cNvPicPr>
          <p:nvPr/>
        </p:nvPicPr>
        <p:blipFill>
          <a:blip r:embed="rId2"/>
          <a:srcRect/>
          <a:stretch>
            <a:fillRect/>
          </a:stretch>
        </p:blipFill>
        <p:spPr bwMode="auto">
          <a:xfrm>
            <a:off x="1908175" y="0"/>
            <a:ext cx="4797425" cy="6858000"/>
          </a:xfrm>
          <a:prstGeom prst="rect">
            <a:avLst/>
          </a:prstGeom>
          <a:noFill/>
          <a:ln w="9525">
            <a:noFill/>
            <a:miter lim="800000"/>
            <a:headEnd/>
            <a:tailEnd/>
          </a:ln>
        </p:spPr>
      </p:pic>
      <p:sp>
        <p:nvSpPr>
          <p:cNvPr id="50179" name="TextBox 2"/>
          <p:cNvSpPr txBox="1">
            <a:spLocks noChangeArrowheads="1"/>
          </p:cNvSpPr>
          <p:nvPr/>
        </p:nvSpPr>
        <p:spPr bwMode="auto">
          <a:xfrm>
            <a:off x="4114800" y="5715000"/>
            <a:ext cx="2590800" cy="892552"/>
          </a:xfrm>
          <a:prstGeom prst="rect">
            <a:avLst/>
          </a:prstGeom>
          <a:noFill/>
          <a:ln w="9525">
            <a:noFill/>
            <a:miter lim="800000"/>
            <a:headEnd/>
            <a:tailEnd/>
          </a:ln>
        </p:spPr>
        <p:txBody>
          <a:bodyPr>
            <a:prstTxWarp prst="textNoShape">
              <a:avLst/>
            </a:prstTxWarp>
            <a:spAutoFit/>
          </a:bodyPr>
          <a:lstStyle/>
          <a:p>
            <a:r>
              <a:rPr lang="en-US" sz="1400" dirty="0">
                <a:latin typeface="Palatino"/>
                <a:cs typeface="Palatino"/>
              </a:rPr>
              <a:t>Vladimir Tatlin (Tatlin’s Tower)</a:t>
            </a:r>
          </a:p>
          <a:p>
            <a:r>
              <a:rPr lang="en-US" sz="1200" dirty="0" smtClean="0">
                <a:latin typeface="Palatino"/>
                <a:cs typeface="Palatino"/>
              </a:rPr>
              <a:t>Headdress </a:t>
            </a:r>
            <a:r>
              <a:rPr lang="en-US" sz="1200" dirty="0">
                <a:latin typeface="Palatino"/>
                <a:cs typeface="Palatino"/>
              </a:rPr>
              <a:t>with microphone for reverberation dance with speaker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445"/>
            <a:ext cx="8229600" cy="1143000"/>
          </a:xfrm>
        </p:spPr>
        <p:txBody>
          <a:bodyPr>
            <a:normAutofit fontScale="90000"/>
          </a:bodyPr>
          <a:lstStyle/>
          <a:p>
            <a:r>
              <a:rPr lang="en-US" sz="2667" dirty="0" smtClean="0">
                <a:latin typeface="Palatino"/>
                <a:cs typeface="Palatino"/>
              </a:rPr>
              <a:t/>
            </a:r>
            <a:br>
              <a:rPr lang="en-US" sz="2667" dirty="0" smtClean="0">
                <a:latin typeface="Palatino"/>
                <a:cs typeface="Palatino"/>
              </a:rPr>
            </a:br>
            <a:r>
              <a:rPr lang="en-US" sz="2667" dirty="0" err="1" smtClean="0">
                <a:latin typeface="Palatino"/>
                <a:cs typeface="Palatino"/>
              </a:rPr>
              <a:t>TatlinTower</a:t>
            </a:r>
            <a:r>
              <a:rPr lang="en-US" sz="2667" dirty="0" smtClean="0">
                <a:latin typeface="Palatino"/>
                <a:cs typeface="Palatino"/>
              </a:rPr>
              <a:t> Headdress</a:t>
            </a:r>
            <a:r>
              <a:rPr lang="en-US" sz="2400" dirty="0" smtClean="0">
                <a:latin typeface="Palatino"/>
                <a:cs typeface="Palatino"/>
              </a:rPr>
              <a:t/>
            </a:r>
            <a:br>
              <a:rPr lang="en-US" sz="2400" dirty="0" smtClean="0">
                <a:latin typeface="Palatino"/>
                <a:cs typeface="Palatino"/>
              </a:rPr>
            </a:br>
            <a:endParaRPr lang="en-US" sz="2400" dirty="0">
              <a:latin typeface="Palatino"/>
              <a:cs typeface="Palatino"/>
            </a:endParaRPr>
          </a:p>
        </p:txBody>
      </p:sp>
      <p:pic>
        <p:nvPicPr>
          <p:cNvPr id="4" name="Content Placeholder 3" descr="TatlinTower_shot.jpg"/>
          <p:cNvPicPr>
            <a:picLocks noGrp="1" noChangeAspect="1"/>
          </p:cNvPicPr>
          <p:nvPr>
            <p:ph idx="1"/>
          </p:nvPr>
        </p:nvPicPr>
        <p:blipFill>
          <a:blip r:embed="rId2"/>
          <a:srcRect l="-111627" r="-111627"/>
          <a:stretch>
            <a:fillRect/>
          </a:stretch>
        </p:blipFill>
        <p:spPr>
          <a:xfrm>
            <a:off x="530472" y="1600200"/>
            <a:ext cx="8229600" cy="4525963"/>
          </a:xfrm>
        </p:spPr>
      </p:pic>
      <p:pic>
        <p:nvPicPr>
          <p:cNvPr id="5" name="Picture 4" descr="Tatlin Tower_shot 2.jpg"/>
          <p:cNvPicPr>
            <a:picLocks noChangeAspect="1"/>
          </p:cNvPicPr>
          <p:nvPr/>
        </p:nvPicPr>
        <p:blipFill>
          <a:blip r:embed="rId3"/>
          <a:stretch>
            <a:fillRect/>
          </a:stretch>
        </p:blipFill>
        <p:spPr>
          <a:xfrm>
            <a:off x="6367956" y="2267487"/>
            <a:ext cx="2170506" cy="3858676"/>
          </a:xfrm>
          <a:prstGeom prst="rect">
            <a:avLst/>
          </a:prstGeom>
        </p:spPr>
      </p:pic>
      <p:pic>
        <p:nvPicPr>
          <p:cNvPr id="7" name="Picture 6" descr="Helenna_bend sensor_gesture.jpg"/>
          <p:cNvPicPr>
            <a:picLocks noChangeAspect="1"/>
          </p:cNvPicPr>
          <p:nvPr/>
        </p:nvPicPr>
        <p:blipFill>
          <a:blip r:embed="rId4"/>
          <a:srcRect t="4574"/>
          <a:stretch>
            <a:fillRect/>
          </a:stretch>
        </p:blipFill>
        <p:spPr>
          <a:xfrm>
            <a:off x="457200" y="1807227"/>
            <a:ext cx="2545853" cy="431893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g 5 _Tatlin_Scene 1_Staartjes.jpg"/>
          <p:cNvPicPr>
            <a:picLocks noChangeAspect="1"/>
          </p:cNvPicPr>
          <p:nvPr/>
        </p:nvPicPr>
        <p:blipFill>
          <a:blip r:embed="rId2"/>
          <a:stretch>
            <a:fillRect/>
          </a:stretch>
        </p:blipFill>
        <p:spPr>
          <a:xfrm>
            <a:off x="2330450" y="69850"/>
            <a:ext cx="4483100" cy="67183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dirty="0" smtClean="0"/>
              <a:t/>
            </a:r>
            <a:br>
              <a:rPr lang="en-US" sz="3200" dirty="0" smtClean="0"/>
            </a:br>
            <a:r>
              <a:rPr lang="en-US" sz="3556" dirty="0" smtClean="0">
                <a:latin typeface="Palatino"/>
                <a:cs typeface="Palatino"/>
              </a:rPr>
              <a:t>Grave Digger</a:t>
            </a:r>
            <a:br>
              <a:rPr lang="en-US" sz="3556" dirty="0" smtClean="0">
                <a:latin typeface="Palatino"/>
                <a:cs typeface="Palatino"/>
              </a:rPr>
            </a:br>
            <a:r>
              <a:rPr lang="en-US" sz="3556" dirty="0" err="1" smtClean="0">
                <a:latin typeface="Palatino"/>
                <a:cs typeface="Palatino"/>
              </a:rPr>
              <a:t>Kinect</a:t>
            </a:r>
            <a:r>
              <a:rPr lang="en-US" sz="3556" dirty="0" smtClean="0">
                <a:latin typeface="Palatino"/>
                <a:cs typeface="Palatino"/>
              </a:rPr>
              <a:t> Interface</a:t>
            </a:r>
            <a:br>
              <a:rPr lang="en-US" sz="3556" dirty="0" smtClean="0">
                <a:latin typeface="Palatino"/>
                <a:cs typeface="Palatino"/>
              </a:rPr>
            </a:br>
            <a:r>
              <a:rPr lang="en-US" sz="3556" dirty="0" smtClean="0">
                <a:latin typeface="Palatino"/>
                <a:cs typeface="Palatino"/>
              </a:rPr>
              <a:t>Act 1</a:t>
            </a:r>
            <a:br>
              <a:rPr lang="en-US" sz="3556" dirty="0" smtClean="0">
                <a:latin typeface="Palatino"/>
                <a:cs typeface="Palatino"/>
              </a:rPr>
            </a:br>
            <a:r>
              <a:rPr lang="en-US" sz="3200" dirty="0" smtClean="0"/>
              <a:t/>
            </a:r>
            <a:br>
              <a:rPr lang="en-US" sz="3200" dirty="0" smtClean="0"/>
            </a:br>
            <a:r>
              <a:rPr lang="en-US" sz="2222" dirty="0" smtClean="0"/>
              <a:t>A motion sensing input device for Xbox 360</a:t>
            </a:r>
            <a:br>
              <a:rPr lang="en-US" sz="2222" dirty="0" smtClean="0"/>
            </a:br>
            <a:r>
              <a:rPr lang="en-US" sz="2222" dirty="0" smtClean="0"/>
              <a:t>with camera tracking for sonic and visual output</a:t>
            </a:r>
            <a:br>
              <a:rPr lang="en-US" sz="2222" dirty="0" smtClean="0"/>
            </a:br>
            <a:endParaRPr lang="en-US" sz="2222" dirty="0">
              <a:solidFill>
                <a:srgbClr val="0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latin typeface="Palatino"/>
                <a:cs typeface="Palatino"/>
              </a:rPr>
              <a:t>Grave Diggers</a:t>
            </a:r>
            <a:br>
              <a:rPr lang="en-US" sz="2000" dirty="0" smtClean="0">
                <a:latin typeface="Palatino"/>
                <a:cs typeface="Palatino"/>
              </a:rPr>
            </a:br>
            <a:r>
              <a:rPr lang="en-US" sz="2000" i="1" dirty="0" smtClean="0">
                <a:latin typeface="Palatino"/>
                <a:cs typeface="Palatino"/>
              </a:rPr>
              <a:t>Victory over the Sun </a:t>
            </a:r>
            <a:r>
              <a:rPr lang="en-US" sz="2000" dirty="0" smtClean="0">
                <a:latin typeface="Palatino"/>
                <a:cs typeface="Palatino"/>
              </a:rPr>
              <a:t>portfolio</a:t>
            </a:r>
            <a:br>
              <a:rPr lang="en-US" sz="2000" dirty="0" smtClean="0">
                <a:latin typeface="Palatino"/>
                <a:cs typeface="Palatino"/>
              </a:rPr>
            </a:br>
            <a:r>
              <a:rPr lang="en-US" sz="2000" dirty="0" smtClean="0">
                <a:latin typeface="Palatino"/>
                <a:cs typeface="Palatino"/>
              </a:rPr>
              <a:t>El </a:t>
            </a:r>
            <a:r>
              <a:rPr lang="en-US" sz="2000" dirty="0" err="1" smtClean="0">
                <a:latin typeface="Palatino"/>
                <a:cs typeface="Palatino"/>
              </a:rPr>
              <a:t>Lissitzky</a:t>
            </a:r>
            <a:r>
              <a:rPr lang="en-US" sz="2000" dirty="0" smtClean="0">
                <a:latin typeface="Palatino"/>
                <a:cs typeface="Palatino"/>
              </a:rPr>
              <a:t> 1923</a:t>
            </a:r>
            <a:endParaRPr lang="en-US" sz="2000" dirty="0">
              <a:latin typeface="Palatino"/>
              <a:cs typeface="Palatino"/>
            </a:endParaRPr>
          </a:p>
        </p:txBody>
      </p:sp>
      <p:pic>
        <p:nvPicPr>
          <p:cNvPr id="4" name="Content Placeholder 3" descr="Lissitzky_Victory_Gravediggers.jpg"/>
          <p:cNvPicPr>
            <a:picLocks noGrp="1" noChangeAspect="1"/>
          </p:cNvPicPr>
          <p:nvPr>
            <p:ph idx="1"/>
          </p:nvPr>
        </p:nvPicPr>
        <p:blipFill>
          <a:blip r:embed="rId2"/>
          <a:srcRect l="-57983" r="-57983"/>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685800" y="2286000"/>
            <a:ext cx="7772400" cy="1143000"/>
          </a:xfrm>
        </p:spPr>
        <p:txBody>
          <a:bodyPr>
            <a:normAutofit/>
          </a:bodyPr>
          <a:lstStyle/>
          <a:p>
            <a:r>
              <a:rPr lang="en-US" sz="3200" dirty="0" smtClean="0">
                <a:latin typeface="Palatino" charset="0"/>
              </a:rPr>
              <a:t>Design &amp; Performance</a:t>
            </a:r>
            <a:endParaRPr lang="en-US" sz="3200" dirty="0">
              <a:latin typeface="Palatino Linotype" pitchFamily="18" charset="0"/>
            </a:endParaRPr>
          </a:p>
        </p:txBody>
      </p:sp>
      <p:sp>
        <p:nvSpPr>
          <p:cNvPr id="57347" name="Rectangle 3"/>
          <p:cNvSpPr>
            <a:spLocks noGrp="1" noChangeArrowheads="1"/>
          </p:cNvSpPr>
          <p:nvPr>
            <p:ph type="subTitle" idx="1"/>
          </p:nvPr>
        </p:nvSpPr>
        <p:spPr>
          <a:xfrm>
            <a:off x="1371600" y="3644900"/>
            <a:ext cx="6400800" cy="1752600"/>
          </a:xfrm>
        </p:spPr>
        <p:txBody>
          <a:bodyPr>
            <a:normAutofit fontScale="55000" lnSpcReduction="20000"/>
          </a:bodyPr>
          <a:lstStyle/>
          <a:p>
            <a:r>
              <a:rPr lang="en-US" sz="3840" dirty="0" smtClean="0">
                <a:latin typeface="Palatino"/>
                <a:cs typeface="Palatino"/>
              </a:rPr>
              <a:t>DAP-Lab</a:t>
            </a:r>
          </a:p>
          <a:p>
            <a:r>
              <a:rPr lang="en-GB" sz="3840" dirty="0" smtClean="0">
                <a:latin typeface="Palatino"/>
                <a:cs typeface="Palatino"/>
              </a:rPr>
              <a:t>a cross-media lab exploring convergences between performance, </a:t>
            </a:r>
            <a:r>
              <a:rPr lang="en-GB" sz="3840" dirty="0" err="1" smtClean="0">
                <a:latin typeface="Palatino"/>
                <a:cs typeface="Palatino"/>
              </a:rPr>
              <a:t>telematics</a:t>
            </a:r>
            <a:r>
              <a:rPr lang="en-GB" sz="3840" dirty="0" smtClean="0">
                <a:latin typeface="Palatino"/>
                <a:cs typeface="Palatino"/>
              </a:rPr>
              <a:t>, textile/fashion/costume design and movement/choreography, visual expression, film/photography, and interactive design</a:t>
            </a:r>
            <a:endParaRPr lang="en-US" sz="3840" dirty="0" smtClean="0">
              <a:latin typeface="Palatino"/>
              <a:cs typeface="Palatino"/>
            </a:endParaRPr>
          </a:p>
          <a:p>
            <a:endParaRPr lang="en-US" dirty="0" smtClean="0">
              <a:latin typeface="Palatino Linotyp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_MG_4380adj.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Content Placeholder 7" descr="_MG_4405adjnew.jpg"/>
          <p:cNvPicPr>
            <a:picLocks noGrp="1" noChangeAspect="1"/>
          </p:cNvPicPr>
          <p:nvPr>
            <p:ph sz="half" idx="2"/>
          </p:nvPr>
        </p:nvPicPr>
        <p:blipFill>
          <a:blip r:embed="rId2"/>
          <a:srcRect t="-34051" b="-34051"/>
          <a:stretch>
            <a:fillRect/>
          </a:stretch>
        </p:blipFill>
        <p:spPr>
          <a:xfrm>
            <a:off x="4648200" y="1600200"/>
            <a:ext cx="4038600" cy="4525963"/>
          </a:xfrm>
        </p:spPr>
      </p:pic>
      <p:pic>
        <p:nvPicPr>
          <p:cNvPr id="7" name="Content Placeholder 6" descr="_MG_4383adj.jpg"/>
          <p:cNvPicPr>
            <a:picLocks noGrp="1" noChangeAspect="1"/>
          </p:cNvPicPr>
          <p:nvPr>
            <p:ph sz="half" idx="1"/>
          </p:nvPr>
        </p:nvPicPr>
        <p:blipFill>
          <a:blip r:embed="rId3"/>
          <a:srcRect t="-34051" b="-34051"/>
          <a:stretch>
            <a:fillRect/>
          </a:stretch>
        </p:blipFill>
        <p:spPr>
          <a:xfrm>
            <a:off x="1016000" y="1600200"/>
            <a:ext cx="4038600" cy="4525963"/>
          </a:xfrm>
        </p:spPr>
      </p:pic>
      <p:sp>
        <p:nvSpPr>
          <p:cNvPr id="9" name="TextBox 8"/>
          <p:cNvSpPr txBox="1"/>
          <p:nvPr/>
        </p:nvSpPr>
        <p:spPr>
          <a:xfrm>
            <a:off x="997280" y="5338236"/>
            <a:ext cx="7861301" cy="1200329"/>
          </a:xfrm>
          <a:prstGeom prst="rect">
            <a:avLst/>
          </a:prstGeom>
          <a:noFill/>
        </p:spPr>
        <p:txBody>
          <a:bodyPr wrap="square" rtlCol="0">
            <a:spAutoFit/>
          </a:bodyPr>
          <a:lstStyle/>
          <a:p>
            <a:r>
              <a:rPr lang="en-US" dirty="0" smtClean="0">
                <a:latin typeface="Palatino"/>
                <a:cs typeface="Palatino"/>
              </a:rPr>
              <a:t>Performed bodily experience with the virtual instrument become real-time manifestations of kinesthetic and motor activity in </a:t>
            </a:r>
            <a:r>
              <a:rPr lang="en-US" dirty="0" err="1" smtClean="0">
                <a:latin typeface="Palatino"/>
                <a:cs typeface="Palatino"/>
              </a:rPr>
              <a:t>Ren’s</a:t>
            </a:r>
            <a:r>
              <a:rPr lang="en-US" dirty="0" smtClean="0">
                <a:latin typeface="Palatino"/>
                <a:cs typeface="Palatino"/>
              </a:rPr>
              <a:t> gestural manipulation of image (sun) and </a:t>
            </a:r>
            <a:r>
              <a:rPr lang="en-US" dirty="0" err="1" smtClean="0">
                <a:latin typeface="Palatino"/>
                <a:cs typeface="Palatino"/>
              </a:rPr>
              <a:t>soundscape</a:t>
            </a:r>
            <a:r>
              <a:rPr lang="en-US" dirty="0" smtClean="0">
                <a:latin typeface="Palatino"/>
                <a:cs typeface="Palatino"/>
              </a:rPr>
              <a:t> within the responsive environment. </a:t>
            </a:r>
            <a:endParaRPr lang="en-US" dirty="0">
              <a:latin typeface="Palatino"/>
              <a:cs typeface="Palatino"/>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dirty="0" smtClean="0"/>
              <a:t/>
            </a:r>
            <a:br>
              <a:rPr lang="en-US" sz="3200" dirty="0" smtClean="0"/>
            </a:br>
            <a:r>
              <a:rPr lang="en-US" sz="3556" dirty="0" err="1" smtClean="0">
                <a:latin typeface="Palatino"/>
                <a:cs typeface="Palatino"/>
              </a:rPr>
              <a:t>RedMicro</a:t>
            </a:r>
            <a:r>
              <a:rPr lang="en-US" sz="3556" dirty="0" smtClean="0">
                <a:latin typeface="Palatino"/>
                <a:cs typeface="Palatino"/>
              </a:rPr>
              <a:t> Dress</a:t>
            </a:r>
            <a:br>
              <a:rPr lang="en-US" sz="3556" dirty="0" smtClean="0">
                <a:latin typeface="Palatino"/>
                <a:cs typeface="Palatino"/>
              </a:rPr>
            </a:br>
            <a:r>
              <a:rPr lang="en-US" sz="3556" dirty="0" smtClean="0">
                <a:latin typeface="Palatino"/>
                <a:cs typeface="Palatino"/>
              </a:rPr>
              <a:t>Act 2</a:t>
            </a:r>
            <a:br>
              <a:rPr lang="en-US" sz="3556" dirty="0" smtClean="0">
                <a:latin typeface="Palatino"/>
                <a:cs typeface="Palatino"/>
              </a:rPr>
            </a:br>
            <a:r>
              <a:rPr lang="en-US" sz="2222" dirty="0" smtClean="0"/>
              <a:t/>
            </a:r>
            <a:br>
              <a:rPr lang="en-US" sz="2222" dirty="0" smtClean="0"/>
            </a:br>
            <a:endParaRPr lang="en-US" sz="2222" dirty="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
            </a:r>
            <a:br>
              <a:rPr lang="en-US" sz="2000" dirty="0" smtClean="0"/>
            </a:br>
            <a:r>
              <a:rPr lang="en-US" sz="2000" dirty="0" smtClean="0"/>
              <a:t/>
            </a:r>
            <a:br>
              <a:rPr lang="en-US" sz="2000" dirty="0" smtClean="0"/>
            </a:br>
            <a:r>
              <a:rPr lang="en-US" sz="2000" dirty="0" smtClean="0"/>
              <a:t>Pall Bearer</a:t>
            </a:r>
            <a:br>
              <a:rPr lang="en-US" sz="2000" dirty="0" smtClean="0"/>
            </a:br>
            <a:r>
              <a:rPr lang="en-US" sz="2000" i="1" dirty="0" smtClean="0"/>
              <a:t>Victory over the Sun</a:t>
            </a:r>
            <a:r>
              <a:rPr lang="en-US" sz="2000" dirty="0" smtClean="0"/>
              <a:t/>
            </a:r>
            <a:br>
              <a:rPr lang="en-US" sz="2000" dirty="0" smtClean="0"/>
            </a:br>
            <a:r>
              <a:rPr lang="en-US" sz="2000" dirty="0" err="1" smtClean="0"/>
              <a:t>Kazimir</a:t>
            </a:r>
            <a:r>
              <a:rPr lang="en-US" sz="2000" dirty="0" smtClean="0"/>
              <a:t> Malevich (1913) </a:t>
            </a:r>
            <a:r>
              <a:rPr lang="en-US" sz="1800" dirty="0" smtClean="0"/>
              <a:t/>
            </a:r>
            <a:br>
              <a:rPr lang="en-US" sz="1800" dirty="0" smtClean="0"/>
            </a:br>
            <a:r>
              <a:rPr lang="en-US" sz="2000" dirty="0" smtClean="0"/>
              <a:t/>
            </a:r>
            <a:br>
              <a:rPr lang="en-US" sz="2000" dirty="0" smtClean="0"/>
            </a:br>
            <a:endParaRPr lang="en-US" sz="2000" dirty="0"/>
          </a:p>
        </p:txBody>
      </p:sp>
      <p:pic>
        <p:nvPicPr>
          <p:cNvPr id="6" name="Content Placeholder 5" descr="Malevich_Pallbearer_1913.pdf"/>
          <p:cNvPicPr>
            <a:picLocks noGrp="1" noChangeAspect="1"/>
          </p:cNvPicPr>
          <p:nvPr>
            <p:ph idx="1"/>
          </p:nvPr>
        </p:nvPicPr>
        <mc:AlternateContent>
          <mc:Choice xmlns:ma="http://schemas.microsoft.com/office/mac/drawingml/2008/main" Requires="ma">
            <p:blipFill>
              <a:blip r:embed="rId2"/>
              <a:srcRect l="-73338" r="-73338"/>
              <a:stretch>
                <a:fillRect/>
              </a:stretch>
            </p:blipFill>
          </mc:Choice>
          <mc:Fallback>
            <p:blipFill>
              <a:blip r:embed="rId3"/>
              <a:srcRect l="-73338" r="-73338"/>
              <a:stretch>
                <a:fillRect/>
              </a:stretch>
            </p:blipFill>
          </mc:Fallback>
        </mc:AlternateConten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_MG_4543adj.jpg"/>
          <p:cNvPicPr>
            <a:picLocks noChangeAspect="1"/>
          </p:cNvPicPr>
          <p:nvPr/>
        </p:nvPicPr>
        <p:blipFill>
          <a:blip r:embed="rId2"/>
          <a:stretch>
            <a:fillRect/>
          </a:stretch>
        </p:blipFill>
        <p:spPr>
          <a:xfrm>
            <a:off x="2286000" y="0"/>
            <a:ext cx="4572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ttb_scene 6b_TimeDance.3.jpg"/>
          <p:cNvPicPr>
            <a:picLocks noChangeAspect="1"/>
          </p:cNvPicPr>
          <p:nvPr/>
        </p:nvPicPr>
        <p:blipFill>
          <a:blip r:embed="rId2"/>
          <a:stretch>
            <a:fillRect/>
          </a:stretch>
        </p:blipFill>
        <p:spPr>
          <a:xfrm>
            <a:off x="0" y="309149"/>
            <a:ext cx="9144000" cy="623970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dirty="0" smtClean="0"/>
              <a:t/>
            </a:r>
            <a:br>
              <a:rPr lang="en-US" sz="3200" dirty="0" smtClean="0"/>
            </a:br>
            <a:r>
              <a:rPr lang="en-US" sz="3556" dirty="0" err="1" smtClean="0">
                <a:latin typeface="Palatino"/>
                <a:cs typeface="Palatino"/>
              </a:rPr>
              <a:t>Futurian</a:t>
            </a:r>
            <a:r>
              <a:rPr lang="en-US" sz="3556" dirty="0" smtClean="0">
                <a:latin typeface="Palatino"/>
                <a:cs typeface="Palatino"/>
              </a:rPr>
              <a:t/>
            </a:r>
            <a:br>
              <a:rPr lang="en-US" sz="3556" dirty="0" smtClean="0">
                <a:latin typeface="Palatino"/>
                <a:cs typeface="Palatino"/>
              </a:rPr>
            </a:br>
            <a:r>
              <a:rPr lang="en-US" sz="3556" dirty="0" smtClean="0">
                <a:latin typeface="Palatino"/>
                <a:cs typeface="Palatino"/>
              </a:rPr>
              <a:t>Sounding Chest Plate</a:t>
            </a:r>
            <a:r>
              <a:rPr lang="en-US" sz="3200" dirty="0" smtClean="0">
                <a:latin typeface="Palatino"/>
                <a:cs typeface="Palatino"/>
              </a:rPr>
              <a:t/>
            </a:r>
            <a:br>
              <a:rPr lang="en-US" sz="3200" dirty="0" smtClean="0">
                <a:latin typeface="Palatino"/>
                <a:cs typeface="Palatino"/>
              </a:rPr>
            </a:br>
            <a:r>
              <a:rPr lang="en-US" sz="3200" dirty="0" smtClean="0">
                <a:latin typeface="Palatino"/>
                <a:cs typeface="Palatino"/>
              </a:rPr>
              <a:t/>
            </a:r>
            <a:br>
              <a:rPr lang="en-US" sz="3200" dirty="0" smtClean="0">
                <a:latin typeface="Palatino"/>
                <a:cs typeface="Palatino"/>
              </a:rPr>
            </a:br>
            <a:r>
              <a:rPr lang="en-US" sz="2667" dirty="0" err="1" smtClean="0">
                <a:latin typeface="Palatino"/>
                <a:cs typeface="Palatino"/>
              </a:rPr>
              <a:t>RedMicro</a:t>
            </a:r>
            <a:r>
              <a:rPr lang="en-US" sz="2667" dirty="0" smtClean="0">
                <a:latin typeface="Palatino"/>
                <a:cs typeface="Palatino"/>
              </a:rPr>
              <a:t> Dress Duet in the 10</a:t>
            </a:r>
            <a:r>
              <a:rPr lang="en-US" sz="2667" baseline="30000" dirty="0" smtClean="0">
                <a:latin typeface="Palatino"/>
                <a:cs typeface="Palatino"/>
              </a:rPr>
              <a:t>th</a:t>
            </a:r>
            <a:r>
              <a:rPr lang="en-US" sz="2667" dirty="0" smtClean="0">
                <a:latin typeface="Palatino"/>
                <a:cs typeface="Palatino"/>
              </a:rPr>
              <a:t> Country</a:t>
            </a:r>
            <a:r>
              <a:rPr lang="en-US" sz="3556" dirty="0" smtClean="0">
                <a:latin typeface="Palatino"/>
                <a:cs typeface="Palatino"/>
              </a:rPr>
              <a:t/>
            </a:r>
            <a:br>
              <a:rPr lang="en-US" sz="3556" dirty="0" smtClean="0">
                <a:latin typeface="Palatino"/>
                <a:cs typeface="Palatino"/>
              </a:rPr>
            </a:br>
            <a:r>
              <a:rPr lang="en-US" sz="2222" dirty="0" smtClean="0"/>
              <a:t/>
            </a:r>
            <a:br>
              <a:rPr lang="en-US" sz="2222" dirty="0" smtClean="0"/>
            </a:br>
            <a:endParaRPr lang="en-US" sz="2222"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ttb_scene 6b_Chestplate7.jpg"/>
          <p:cNvPicPr>
            <a:picLocks noChangeAspect="1"/>
          </p:cNvPicPr>
          <p:nvPr/>
        </p:nvPicPr>
        <p:blipFill>
          <a:blip r:embed="rId2"/>
          <a:stretch>
            <a:fillRect/>
          </a:stretch>
        </p:blipFill>
        <p:spPr>
          <a:xfrm>
            <a:off x="0" y="451367"/>
            <a:ext cx="9144000" cy="595526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095180"/>
            <a:ext cx="8229600" cy="1659055"/>
          </a:xfrm>
        </p:spPr>
        <p:txBody>
          <a:bodyPr>
            <a:normAutofit fontScale="90000"/>
          </a:bodyPr>
          <a:lstStyle/>
          <a:p>
            <a:r>
              <a:rPr lang="en-US" sz="1800" dirty="0" smtClean="0"/>
              <a:t/>
            </a:r>
            <a:br>
              <a:rPr lang="en-US" sz="1800" dirty="0" smtClean="0"/>
            </a:br>
            <a:r>
              <a:rPr lang="en-US" sz="1800" dirty="0"/>
              <a:t/>
            </a:r>
            <a:br>
              <a:rPr lang="en-US" sz="1800" dirty="0"/>
            </a:br>
            <a:r>
              <a:rPr lang="en-US" sz="1800" dirty="0" smtClean="0">
                <a:latin typeface="Palatino"/>
                <a:cs typeface="Palatino"/>
              </a:rPr>
              <a:t>M</a:t>
            </a:r>
            <a:r>
              <a:rPr lang="en-US" sz="1800" dirty="0">
                <a:latin typeface="Palatino"/>
                <a:cs typeface="Palatino"/>
              </a:rPr>
              <a:t>. </a:t>
            </a:r>
            <a:r>
              <a:rPr lang="en-US" sz="1800" dirty="0" smtClean="0">
                <a:latin typeface="Palatino"/>
                <a:cs typeface="Palatino"/>
              </a:rPr>
              <a:t>Danjoux</a:t>
            </a:r>
            <a:br>
              <a:rPr lang="en-US" sz="1800" dirty="0" smtClean="0">
                <a:latin typeface="Palatino"/>
                <a:cs typeface="Palatino"/>
              </a:rPr>
            </a:br>
            <a:r>
              <a:rPr lang="en-US" sz="1800" dirty="0" err="1" smtClean="0">
                <a:latin typeface="Palatino"/>
                <a:cs typeface="Palatino"/>
              </a:rPr>
              <a:t>Wearables</a:t>
            </a:r>
            <a:r>
              <a:rPr lang="en-US" sz="1800" dirty="0" smtClean="0">
                <a:latin typeface="Palatino"/>
                <a:cs typeface="Palatino"/>
              </a:rPr>
              <a:t> and </a:t>
            </a:r>
            <a:r>
              <a:rPr lang="en-US" sz="1800" dirty="0" err="1" smtClean="0">
                <a:latin typeface="Palatino"/>
                <a:cs typeface="Palatino"/>
              </a:rPr>
              <a:t>Choreosonic</a:t>
            </a:r>
            <a:r>
              <a:rPr lang="en-US" sz="1800" dirty="0" smtClean="0">
                <a:latin typeface="Palatino"/>
                <a:cs typeface="Palatino"/>
              </a:rPr>
              <a:t> Gesture</a:t>
            </a:r>
            <a:br>
              <a:rPr lang="en-US" sz="1800" dirty="0" smtClean="0">
                <a:latin typeface="Palatino"/>
                <a:cs typeface="Palatino"/>
              </a:rPr>
            </a:br>
            <a:r>
              <a:rPr lang="en-US" sz="1800" dirty="0" smtClean="0">
                <a:latin typeface="Palatino"/>
                <a:cs typeface="Palatino"/>
              </a:rPr>
              <a:t>24 March 2015</a:t>
            </a:r>
            <a:br>
              <a:rPr lang="en-US" sz="1800" dirty="0" smtClean="0">
                <a:latin typeface="Palatino"/>
                <a:cs typeface="Palatino"/>
              </a:rPr>
            </a:br>
            <a:r>
              <a:rPr lang="en-US" sz="1556" dirty="0" smtClean="0">
                <a:latin typeface="Palatino"/>
                <a:cs typeface="Palatino"/>
              </a:rPr>
              <a:t/>
            </a:r>
            <a:br>
              <a:rPr lang="en-US" sz="1556" dirty="0" smtClean="0">
                <a:latin typeface="Palatino"/>
                <a:cs typeface="Palatino"/>
              </a:rPr>
            </a:br>
            <a:r>
              <a:rPr lang="en-GB" sz="1556" dirty="0" smtClean="0">
                <a:latin typeface="Palatino"/>
                <a:cs typeface="Palatino"/>
              </a:rPr>
              <a:t>DAP-Lab: http://brunel.ac.uk/dap</a:t>
            </a:r>
            <a:r>
              <a:rPr lang="en-GB" sz="1556" dirty="0" smtClean="0">
                <a:solidFill>
                  <a:srgbClr val="000000"/>
                </a:solidFill>
                <a:latin typeface="Palatino"/>
                <a:cs typeface="Palatino"/>
              </a:rPr>
              <a:t> </a:t>
            </a:r>
            <a:r>
              <a:rPr lang="en-GB" sz="1556" dirty="0" smtClean="0">
                <a:latin typeface="Palatino"/>
                <a:cs typeface="Palatino"/>
              </a:rPr>
              <a:t>/ www.danssansjoux.org</a:t>
            </a:r>
            <a:br>
              <a:rPr lang="en-GB" sz="1556" dirty="0" smtClean="0">
                <a:latin typeface="Palatino"/>
                <a:cs typeface="Palatino"/>
              </a:rPr>
            </a:br>
            <a:r>
              <a:rPr lang="en-GB" sz="1556" dirty="0" smtClean="0">
                <a:latin typeface="Palatino"/>
                <a:cs typeface="Palatino"/>
              </a:rPr>
              <a:t>michele.l.danjoux@googlemail.com </a:t>
            </a:r>
            <a:r>
              <a:rPr lang="en-US" sz="1800" dirty="0" smtClean="0"/>
              <a:t/>
            </a:r>
            <a:br>
              <a:rPr lang="en-US" sz="1800" dirty="0" smtClean="0"/>
            </a:b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3556" dirty="0" smtClean="0">
                <a:latin typeface="Palatino"/>
                <a:cs typeface="Palatino"/>
              </a:rPr>
              <a:t>Wearables in Interactive Performance/Performance Installation</a:t>
            </a:r>
            <a:br>
              <a:rPr lang="en-US" sz="3556" dirty="0" smtClean="0">
                <a:latin typeface="Palatino"/>
                <a:cs typeface="Palatino"/>
              </a:rPr>
            </a:br>
            <a:r>
              <a:rPr lang="en-US" sz="3200" dirty="0" smtClean="0"/>
              <a:t/>
            </a:r>
            <a:br>
              <a:rPr lang="en-US" sz="3200" dirty="0" smtClean="0"/>
            </a:br>
            <a:endParaRPr lang="en-US" sz="3200" dirty="0"/>
          </a:p>
        </p:txBody>
      </p:sp>
      <p:sp>
        <p:nvSpPr>
          <p:cNvPr id="5" name="Text Placeholder 4"/>
          <p:cNvSpPr>
            <a:spLocks noGrp="1"/>
          </p:cNvSpPr>
          <p:nvPr>
            <p:ph type="subTitle" idx="1"/>
          </p:nvPr>
        </p:nvSpPr>
        <p:spPr>
          <a:xfrm>
            <a:off x="685800" y="3558013"/>
            <a:ext cx="7772400" cy="1752600"/>
          </a:xfrm>
        </p:spPr>
        <p:txBody>
          <a:bodyPr>
            <a:noAutofit/>
          </a:bodyPr>
          <a:lstStyle/>
          <a:p>
            <a:r>
              <a:rPr lang="en-US" sz="2000" dirty="0" smtClean="0">
                <a:solidFill>
                  <a:srgbClr val="000000"/>
                </a:solidFill>
                <a:latin typeface="Palatino"/>
                <a:cs typeface="Palatino"/>
              </a:rPr>
              <a:t>The subject area comprises “wearable” (performance) design and analogue and digital corporeal engagement in dance-theatre and live art contexts, linking choreography and movement study with somatics, the sonic arts and design research. Interactive technologies are applied to garments and wearable design for sensory augmentation and transformation of the body in real-time interactive audio-visual performance / performance installation (immersive environments)</a:t>
            </a:r>
            <a:endParaRPr lang="en-US" sz="2000" dirty="0">
              <a:solidFill>
                <a:srgbClr val="000000"/>
              </a:solidFill>
              <a:latin typeface="Palatino"/>
              <a:cs typeface="Palatino"/>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Palatino"/>
                <a:cs typeface="Palatino"/>
              </a:rPr>
              <a:t>Design-in-Motion</a:t>
            </a:r>
            <a:endParaRPr lang="en-US" sz="3200" dirty="0">
              <a:latin typeface="Palatino"/>
              <a:cs typeface="Palatino"/>
            </a:endParaRPr>
          </a:p>
        </p:txBody>
      </p:sp>
      <p:sp>
        <p:nvSpPr>
          <p:cNvPr id="3" name="Content Placeholder 2"/>
          <p:cNvSpPr>
            <a:spLocks noGrp="1"/>
          </p:cNvSpPr>
          <p:nvPr>
            <p:ph idx="1"/>
          </p:nvPr>
        </p:nvSpPr>
        <p:spPr>
          <a:xfrm>
            <a:off x="457200" y="1757159"/>
            <a:ext cx="8229600" cy="4525963"/>
          </a:xfrm>
        </p:spPr>
        <p:txBody>
          <a:bodyPr anchor="ctr">
            <a:normAutofit fontScale="85000" lnSpcReduction="10000"/>
          </a:bodyPr>
          <a:lstStyle/>
          <a:p>
            <a:r>
              <a:rPr lang="en-GB" sz="2162" dirty="0" smtClean="0">
                <a:latin typeface="Palatino"/>
                <a:cs typeface="Palatino"/>
              </a:rPr>
              <a:t>My research/artistic practice currently involves the design of </a:t>
            </a:r>
            <a:r>
              <a:rPr lang="en-GB" sz="2162" dirty="0" err="1" smtClean="0">
                <a:latin typeface="Palatino"/>
                <a:cs typeface="Palatino"/>
              </a:rPr>
              <a:t>wearables</a:t>
            </a:r>
            <a:r>
              <a:rPr lang="en-GB" sz="2162" dirty="0" smtClean="0">
                <a:latin typeface="Palatino"/>
                <a:cs typeface="Palatino"/>
              </a:rPr>
              <a:t> (costumes and accessories) for dance/performance, integrating technology into the process</a:t>
            </a:r>
          </a:p>
          <a:p>
            <a:endParaRPr lang="en-GB" sz="2162" dirty="0" smtClean="0">
              <a:latin typeface="Palatino"/>
              <a:cs typeface="Palatino"/>
            </a:endParaRPr>
          </a:p>
          <a:p>
            <a:r>
              <a:rPr lang="en-GB" sz="2162" dirty="0" smtClean="0">
                <a:latin typeface="Palatino"/>
                <a:cs typeface="Palatino"/>
              </a:rPr>
              <a:t>A key concern has become how my design interventions integrating technologies for sounding can influence the emergence of movement, acting as provocation to choreographer and dancer/performer alike </a:t>
            </a:r>
          </a:p>
          <a:p>
            <a:pPr>
              <a:buNone/>
            </a:pPr>
            <a:r>
              <a:rPr lang="en-GB" sz="2162" dirty="0" smtClean="0">
                <a:latin typeface="Palatino"/>
                <a:cs typeface="Palatino"/>
              </a:rPr>
              <a:t>	</a:t>
            </a:r>
          </a:p>
          <a:p>
            <a:pPr>
              <a:buNone/>
            </a:pPr>
            <a:r>
              <a:rPr lang="en-GB" sz="2162" dirty="0" smtClean="0">
                <a:latin typeface="Palatino"/>
                <a:cs typeface="Palatino"/>
              </a:rPr>
              <a:t>	Simultaneous to this, I place the dynamic body at the core of the design process </a:t>
            </a:r>
          </a:p>
          <a:p>
            <a:endParaRPr lang="en-GB" sz="2162" dirty="0" smtClean="0">
              <a:latin typeface="Palatino"/>
              <a:cs typeface="Palatino"/>
            </a:endParaRPr>
          </a:p>
          <a:p>
            <a:r>
              <a:rPr lang="en-GB" sz="2162" dirty="0" smtClean="0">
                <a:latin typeface="Palatino"/>
                <a:cs typeface="Palatino"/>
              </a:rPr>
              <a:t> </a:t>
            </a:r>
            <a:r>
              <a:rPr lang="en-US" sz="2162" dirty="0" smtClean="0">
                <a:latin typeface="Palatino"/>
                <a:cs typeface="Palatino"/>
              </a:rPr>
              <a:t>Wearing becomes a performance technique that draws the digital back across into the visceral, into a collective </a:t>
            </a:r>
            <a:r>
              <a:rPr lang="en-US" sz="2162" dirty="0" err="1" smtClean="0">
                <a:latin typeface="Palatino"/>
                <a:cs typeface="Palatino"/>
              </a:rPr>
              <a:t>behavioural</a:t>
            </a:r>
            <a:r>
              <a:rPr lang="en-US" sz="2162" dirty="0" smtClean="0">
                <a:latin typeface="Palatino"/>
                <a:cs typeface="Palatino"/>
              </a:rPr>
              <a:t> environment where we listen and follow the smallest movement, the exhalations, the rattling of metal chains dropping against the floor, the whisper of rustling fabric, the pleated sigh, the whirring of a tiny speaker worn on a wrist </a:t>
            </a:r>
            <a:endParaRPr lang="en-GB" sz="2162" dirty="0" smtClean="0">
              <a:latin typeface="Palatino"/>
              <a:cs typeface="Palatino"/>
            </a:endParaRPr>
          </a:p>
          <a:p>
            <a:endParaRPr lang="en-GB" sz="2000" dirty="0" smtClean="0">
              <a:latin typeface="Palatino"/>
              <a:cs typeface="Palatino"/>
            </a:endParaRPr>
          </a:p>
          <a:p>
            <a:endParaRPr lang="en-US" sz="2800" dirty="0" smtClean="0">
              <a:latin typeface="Palatino"/>
              <a:cs typeface="Palatin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79679"/>
            <a:ext cx="7772400" cy="1220771"/>
          </a:xfrm>
        </p:spPr>
        <p:txBody>
          <a:bodyPr>
            <a:normAutofit/>
          </a:bodyPr>
          <a:lstStyle/>
          <a:p>
            <a:r>
              <a:rPr lang="en-US" sz="3200" dirty="0" smtClean="0">
                <a:latin typeface="Palatino"/>
                <a:cs typeface="Palatino"/>
              </a:rPr>
              <a:t>Extensions of the (performing) Body</a:t>
            </a:r>
            <a:endParaRPr lang="en-US" sz="3200" dirty="0">
              <a:latin typeface="Palatino"/>
              <a:cs typeface="Palatino"/>
            </a:endParaRPr>
          </a:p>
        </p:txBody>
      </p:sp>
      <p:sp>
        <p:nvSpPr>
          <p:cNvPr id="5" name="Subtitle 4"/>
          <p:cNvSpPr>
            <a:spLocks noGrp="1"/>
          </p:cNvSpPr>
          <p:nvPr>
            <p:ph type="subTitle" idx="1"/>
          </p:nvPr>
        </p:nvSpPr>
        <p:spPr>
          <a:xfrm>
            <a:off x="1371600" y="3781207"/>
            <a:ext cx="6400800" cy="1857593"/>
          </a:xfrm>
        </p:spPr>
        <p:txBody>
          <a:bodyPr>
            <a:normAutofit fontScale="92500" lnSpcReduction="20000"/>
          </a:bodyPr>
          <a:lstStyle/>
          <a:p>
            <a:r>
              <a:rPr lang="en-US" sz="2400" dirty="0" smtClean="0">
                <a:solidFill>
                  <a:schemeClr val="tx1"/>
                </a:solidFill>
                <a:latin typeface="Palatino"/>
                <a:cs typeface="Palatino"/>
              </a:rPr>
              <a:t>"</a:t>
            </a:r>
            <a:r>
              <a:rPr lang="en-GB" sz="2400" dirty="0" smtClean="0">
                <a:solidFill>
                  <a:schemeClr val="tx1"/>
                </a:solidFill>
                <a:latin typeface="Palatino"/>
                <a:cs typeface="Palatino"/>
              </a:rPr>
              <a:t>We use instruments as an extension of our hands and they may serve also as an extension of our senses. We assimilate them to our body by pouring ourselves into them…</a:t>
            </a:r>
            <a:r>
              <a:rPr lang="en-US" sz="2400" dirty="0" smtClean="0">
                <a:solidFill>
                  <a:schemeClr val="tx1"/>
                </a:solidFill>
                <a:latin typeface="Palatino"/>
                <a:cs typeface="Palatino"/>
              </a:rPr>
              <a:t>” </a:t>
            </a:r>
            <a:r>
              <a:rPr lang="en-US" sz="1800" dirty="0" smtClean="0">
                <a:solidFill>
                  <a:schemeClr val="tx1"/>
                </a:solidFill>
                <a:latin typeface="Palatino"/>
                <a:cs typeface="Palatino"/>
              </a:rPr>
              <a:t>(Polanyi: 1958, </a:t>
            </a:r>
            <a:r>
              <a:rPr lang="en-US" sz="1800" dirty="0" err="1" smtClean="0">
                <a:solidFill>
                  <a:schemeClr val="tx1"/>
                </a:solidFill>
                <a:latin typeface="Palatino"/>
                <a:cs typeface="Palatino"/>
              </a:rPr>
              <a:t>p</a:t>
            </a:r>
            <a:r>
              <a:rPr lang="en-US" sz="1800" dirty="0" smtClean="0">
                <a:solidFill>
                  <a:schemeClr val="tx1"/>
                </a:solidFill>
                <a:latin typeface="Palatino"/>
                <a:cs typeface="Palatino"/>
              </a:rPr>
              <a:t>. 31)</a:t>
            </a:r>
          </a:p>
          <a:p>
            <a:endParaRPr lang="en-US" sz="2400" dirty="0" smtClean="0">
              <a:solidFill>
                <a:schemeClr val="tx1"/>
              </a:solidFill>
              <a:latin typeface="Palatino"/>
              <a:cs typeface="Palatino"/>
            </a:endParaRPr>
          </a:p>
          <a:p>
            <a:r>
              <a:rPr lang="en-GB" sz="1600" dirty="0" smtClean="0">
                <a:solidFill>
                  <a:schemeClr val="tx1">
                    <a:lumMod val="75000"/>
                    <a:lumOff val="25000"/>
                  </a:schemeClr>
                </a:solidFill>
                <a:latin typeface="Palatino Linotype" pitchFamily="18" charset="0"/>
              </a:rPr>
              <a:t>Polanyi, M. (1958), </a:t>
            </a:r>
            <a:r>
              <a:rPr lang="en-GB" sz="1600" i="1" dirty="0" smtClean="0">
                <a:solidFill>
                  <a:schemeClr val="tx1">
                    <a:lumMod val="75000"/>
                    <a:lumOff val="25000"/>
                  </a:schemeClr>
                </a:solidFill>
                <a:latin typeface="Palatino Linotype" pitchFamily="18" charset="0"/>
              </a:rPr>
              <a:t>The Study of Man, </a:t>
            </a:r>
            <a:r>
              <a:rPr lang="en-GB" sz="1600" dirty="0" smtClean="0">
                <a:solidFill>
                  <a:schemeClr val="tx1">
                    <a:lumMod val="75000"/>
                    <a:lumOff val="25000"/>
                  </a:schemeClr>
                </a:solidFill>
                <a:latin typeface="Palatino Linotype" pitchFamily="18" charset="0"/>
              </a:rPr>
              <a:t>Chicago: University of Chicago Press. </a:t>
            </a:r>
          </a:p>
          <a:p>
            <a:endParaRPr lang="en-US" sz="2400" dirty="0">
              <a:latin typeface="Palatino"/>
              <a:cs typeface="Palatino"/>
            </a:endParaRPr>
          </a:p>
        </p:txBody>
      </p:sp>
      <p:pic>
        <p:nvPicPr>
          <p:cNvPr id="6" name="Content Placeholder 3" descr="RiceWoman15.jpg"/>
          <p:cNvPicPr>
            <a:picLocks noChangeAspect="1"/>
          </p:cNvPicPr>
          <p:nvPr/>
        </p:nvPicPr>
        <p:blipFill>
          <a:blip r:embed="rId2">
            <a:alphaModFix amt="56000"/>
          </a:blip>
          <a:srcRect l="-18187" r="1379"/>
          <a:stretch>
            <a:fillRect/>
          </a:stretch>
        </p:blipFill>
        <p:spPr>
          <a:xfrm rot="5400000">
            <a:off x="2531063" y="749719"/>
            <a:ext cx="6914914" cy="443996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Palatino"/>
                <a:cs typeface="Palatino"/>
              </a:rPr>
              <a:t>Questions</a:t>
            </a:r>
            <a:r>
              <a:rPr lang="en-US" dirty="0" smtClean="0">
                <a:latin typeface="Palatino"/>
                <a:cs typeface="Palatino"/>
              </a:rPr>
              <a:t> </a:t>
            </a:r>
            <a:endParaRPr lang="en-US" dirty="0">
              <a:latin typeface="Palatino"/>
              <a:cs typeface="Palatino"/>
            </a:endParaRPr>
          </a:p>
        </p:txBody>
      </p:sp>
      <p:sp>
        <p:nvSpPr>
          <p:cNvPr id="3" name="Content Placeholder 2"/>
          <p:cNvSpPr>
            <a:spLocks noGrp="1"/>
          </p:cNvSpPr>
          <p:nvPr>
            <p:ph idx="1"/>
          </p:nvPr>
        </p:nvSpPr>
        <p:spPr/>
        <p:txBody>
          <a:bodyPr>
            <a:normAutofit fontScale="92500"/>
          </a:bodyPr>
          <a:lstStyle/>
          <a:p>
            <a:pPr>
              <a:buNone/>
            </a:pPr>
            <a:r>
              <a:rPr lang="en-US" sz="2595" dirty="0" smtClean="0">
                <a:latin typeface="Palatino"/>
                <a:cs typeface="Palatino"/>
              </a:rPr>
              <a:t>Relate to:</a:t>
            </a:r>
          </a:p>
          <a:p>
            <a:r>
              <a:rPr lang="en-US" sz="2400" dirty="0" smtClean="0">
                <a:latin typeface="Palatino"/>
                <a:cs typeface="Palatino"/>
              </a:rPr>
              <a:t>How wearable design can influence and shape choreographic composition or movement of a dancer/performer</a:t>
            </a:r>
          </a:p>
          <a:p>
            <a:endParaRPr lang="en-US" sz="2400" dirty="0" smtClean="0">
              <a:latin typeface="Palatino"/>
              <a:cs typeface="Palatino"/>
            </a:endParaRPr>
          </a:p>
          <a:p>
            <a:r>
              <a:rPr lang="en-US" sz="2400" dirty="0">
                <a:latin typeface="Palatino"/>
                <a:cs typeface="Palatino"/>
              </a:rPr>
              <a:t>W</a:t>
            </a:r>
            <a:r>
              <a:rPr lang="en-US" sz="2400" dirty="0" smtClean="0">
                <a:latin typeface="Palatino"/>
                <a:cs typeface="Palatino"/>
              </a:rPr>
              <a:t>hat extent garment design and the aesthetics of costume can influence movement expression of the dancer/performer to enable them to become an expanded techno-organic instrument generating sound on stage</a:t>
            </a:r>
          </a:p>
          <a:p>
            <a:endParaRPr lang="en-US" sz="2400" dirty="0" smtClean="0">
              <a:latin typeface="Palatino"/>
              <a:cs typeface="Palatino"/>
            </a:endParaRPr>
          </a:p>
          <a:p>
            <a:r>
              <a:rPr lang="en-US" sz="2400" dirty="0" smtClean="0">
                <a:latin typeface="Palatino"/>
                <a:cs typeface="Palatino"/>
              </a:rPr>
              <a:t>Whether new forms of dance can emerge via this expanded system of expressivity</a:t>
            </a:r>
          </a:p>
          <a:p>
            <a:endParaRPr lang="en-US" sz="3027" dirty="0"/>
          </a:p>
          <a:p>
            <a:endParaRPr lang="en-US" sz="3027"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3200" dirty="0" smtClean="0">
                <a:latin typeface="Palatino"/>
                <a:cs typeface="Palatino"/>
              </a:rPr>
              <a:t>Live Electronics</a:t>
            </a:r>
            <a:br>
              <a:rPr lang="en-US" sz="3200" dirty="0" smtClean="0">
                <a:latin typeface="Palatino"/>
                <a:cs typeface="Palatino"/>
              </a:rPr>
            </a:br>
            <a:r>
              <a:rPr lang="en-US" sz="3200" dirty="0" smtClean="0">
                <a:latin typeface="Palatino"/>
                <a:cs typeface="Palatino"/>
              </a:rPr>
              <a:t>Sounding Bodies and the Entwined Body Instrument</a:t>
            </a:r>
            <a:endParaRPr lang="en-US" sz="3200" dirty="0">
              <a:latin typeface="Palatino"/>
              <a:cs typeface="Palatino"/>
            </a:endParaRPr>
          </a:p>
        </p:txBody>
      </p:sp>
      <p:sp>
        <p:nvSpPr>
          <p:cNvPr id="5" name="Subtitle 4"/>
          <p:cNvSpPr>
            <a:spLocks noGrp="1"/>
          </p:cNvSpPr>
          <p:nvPr>
            <p:ph type="subTitle" idx="1"/>
          </p:nvPr>
        </p:nvSpPr>
        <p:spPr/>
        <p:txBody>
          <a:bodyPr wrap="none">
            <a:normAutofit/>
          </a:bodyPr>
          <a:lstStyle/>
          <a:p>
            <a:r>
              <a:rPr lang="en-US" sz="2400" dirty="0" smtClean="0">
                <a:latin typeface="Palatino"/>
                <a:cs typeface="Palatino"/>
              </a:rPr>
              <a:t>Gesture-control gloves / </a:t>
            </a:r>
            <a:r>
              <a:rPr lang="en-US" sz="2400" dirty="0" err="1" smtClean="0">
                <a:latin typeface="Palatino"/>
                <a:cs typeface="Palatino"/>
              </a:rPr>
              <a:t>wearables</a:t>
            </a:r>
            <a:r>
              <a:rPr lang="en-US" sz="2400" dirty="0" smtClean="0">
                <a:latin typeface="Palatino"/>
                <a:cs typeface="Palatino"/>
              </a:rPr>
              <a:t> for musicians</a:t>
            </a:r>
            <a:endParaRPr lang="en-US" sz="2400" dirty="0">
              <a:latin typeface="Palatino"/>
              <a:cs typeface="Palatin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ogen-Heap-and-Mi.Mu-gloves_dezeen_6.jpg"/>
          <p:cNvPicPr>
            <a:picLocks noChangeAspect="1"/>
          </p:cNvPicPr>
          <p:nvPr/>
        </p:nvPicPr>
        <p:blipFill>
          <a:blip r:embed="rId2"/>
          <a:stretch>
            <a:fillRect/>
          </a:stretch>
        </p:blipFill>
        <p:spPr>
          <a:xfrm>
            <a:off x="2404535" y="855841"/>
            <a:ext cx="4448471" cy="4591050"/>
          </a:xfrm>
          <a:prstGeom prst="rect">
            <a:avLst/>
          </a:prstGeom>
        </p:spPr>
      </p:pic>
      <p:sp>
        <p:nvSpPr>
          <p:cNvPr id="5" name="TextBox 4"/>
          <p:cNvSpPr txBox="1"/>
          <p:nvPr/>
        </p:nvSpPr>
        <p:spPr>
          <a:xfrm>
            <a:off x="1227668" y="5405945"/>
            <a:ext cx="7210778" cy="646331"/>
          </a:xfrm>
          <a:prstGeom prst="rect">
            <a:avLst/>
          </a:prstGeom>
          <a:noFill/>
        </p:spPr>
        <p:txBody>
          <a:bodyPr wrap="square" rtlCol="0">
            <a:spAutoFit/>
          </a:bodyPr>
          <a:lstStyle/>
          <a:p>
            <a:r>
              <a:rPr lang="en-US" dirty="0" err="1" smtClean="0">
                <a:latin typeface="Palatino"/>
                <a:cs typeface="Palatino"/>
              </a:rPr>
              <a:t>Imogen</a:t>
            </a:r>
            <a:r>
              <a:rPr lang="en-US" dirty="0" smtClean="0">
                <a:latin typeface="Palatino"/>
                <a:cs typeface="Palatino"/>
              </a:rPr>
              <a:t> Heap: </a:t>
            </a:r>
            <a:r>
              <a:rPr lang="en-US" dirty="0" err="1" smtClean="0">
                <a:latin typeface="Palatino"/>
                <a:cs typeface="Palatino"/>
              </a:rPr>
              <a:t>MiMu</a:t>
            </a:r>
            <a:r>
              <a:rPr lang="en-US" dirty="0" smtClean="0">
                <a:latin typeface="Palatino"/>
                <a:cs typeface="Palatino"/>
              </a:rPr>
              <a:t> with sensor technology and battery integrated into glove</a:t>
            </a:r>
            <a:endParaRPr lang="en-US" dirty="0">
              <a:latin typeface="Palatino"/>
              <a:cs typeface="Palatin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laetitia2.jpg"/>
          <p:cNvPicPr>
            <a:picLocks noChangeAspect="1"/>
          </p:cNvPicPr>
          <p:nvPr/>
        </p:nvPicPr>
        <p:blipFill>
          <a:blip r:embed="rId2"/>
          <a:stretch>
            <a:fillRect/>
          </a:stretch>
        </p:blipFill>
        <p:spPr>
          <a:xfrm>
            <a:off x="691445" y="434622"/>
            <a:ext cx="5026406" cy="3431822"/>
          </a:xfrm>
          <a:prstGeom prst="rect">
            <a:avLst/>
          </a:prstGeom>
        </p:spPr>
      </p:pic>
      <p:pic>
        <p:nvPicPr>
          <p:cNvPr id="3" name="Picture 2" descr="Sonami.jpg"/>
          <p:cNvPicPr>
            <a:picLocks noChangeAspect="1"/>
          </p:cNvPicPr>
          <p:nvPr/>
        </p:nvPicPr>
        <p:blipFill>
          <a:blip r:embed="rId3"/>
          <a:stretch>
            <a:fillRect/>
          </a:stretch>
        </p:blipFill>
        <p:spPr>
          <a:xfrm>
            <a:off x="6217355" y="3866444"/>
            <a:ext cx="2438400" cy="1626870"/>
          </a:xfrm>
          <a:prstGeom prst="rect">
            <a:avLst/>
          </a:prstGeom>
        </p:spPr>
      </p:pic>
      <p:sp>
        <p:nvSpPr>
          <p:cNvPr id="4" name="TextBox 3"/>
          <p:cNvSpPr txBox="1"/>
          <p:nvPr/>
        </p:nvSpPr>
        <p:spPr>
          <a:xfrm>
            <a:off x="691445" y="4445000"/>
            <a:ext cx="3234291" cy="369332"/>
          </a:xfrm>
          <a:prstGeom prst="rect">
            <a:avLst/>
          </a:prstGeom>
          <a:noFill/>
        </p:spPr>
        <p:txBody>
          <a:bodyPr wrap="none" rtlCol="0">
            <a:spAutoFit/>
          </a:bodyPr>
          <a:lstStyle/>
          <a:p>
            <a:r>
              <a:rPr lang="en-US" dirty="0" err="1" smtClean="0">
                <a:latin typeface="Palatino"/>
                <a:cs typeface="Palatino"/>
              </a:rPr>
              <a:t>Laetitia</a:t>
            </a:r>
            <a:r>
              <a:rPr lang="en-US" dirty="0" smtClean="0">
                <a:latin typeface="Palatino"/>
                <a:cs typeface="Palatino"/>
              </a:rPr>
              <a:t> </a:t>
            </a:r>
            <a:r>
              <a:rPr lang="en-US" dirty="0" err="1" smtClean="0">
                <a:latin typeface="Palatino"/>
                <a:cs typeface="Palatino"/>
              </a:rPr>
              <a:t>Sonami</a:t>
            </a:r>
            <a:r>
              <a:rPr lang="en-US" dirty="0" smtClean="0">
                <a:latin typeface="Palatino"/>
                <a:cs typeface="Palatino"/>
              </a:rPr>
              <a:t>: </a:t>
            </a:r>
            <a:r>
              <a:rPr lang="en-US" i="1" dirty="0" smtClean="0">
                <a:latin typeface="Palatino"/>
                <a:cs typeface="Palatino"/>
              </a:rPr>
              <a:t>Lady’s Glove</a:t>
            </a:r>
            <a:endParaRPr lang="en-US" i="1" dirty="0">
              <a:latin typeface="Palatino"/>
              <a:cs typeface="Palatino"/>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7028</TotalTime>
  <Words>745</Words>
  <Application>Microsoft Macintosh PowerPoint</Application>
  <PresentationFormat>On-screen Show (4:3)</PresentationFormat>
  <Paragraphs>60</Paragraphs>
  <Slides>28</Slides>
  <Notes>0</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Office Theme</vt:lpstr>
      <vt:lpstr>Wearables and Choreosonic Gestures</vt:lpstr>
      <vt:lpstr>Design &amp; Performance</vt:lpstr>
      <vt:lpstr>Wearables in Interactive Performance/Performance Installation  </vt:lpstr>
      <vt:lpstr>Design-in-Motion</vt:lpstr>
      <vt:lpstr>Extensions of the (performing) Body</vt:lpstr>
      <vt:lpstr>Questions </vt:lpstr>
      <vt:lpstr>Live Electronics Sounding Bodies and the Entwined Body Instrument</vt:lpstr>
      <vt:lpstr>Slide 8</vt:lpstr>
      <vt:lpstr>Slide 9</vt:lpstr>
      <vt:lpstr>for the time being [Victory over the Sun] 2011 - 2014</vt:lpstr>
      <vt:lpstr>Slide 11</vt:lpstr>
      <vt:lpstr>Tatlin’s Tower “Model for Monument to the Third International”  Vladimir Tatlin (1920)</vt:lpstr>
      <vt:lpstr>The Prototypes electro-acoustic instruments for  kinaesonic choreographies </vt:lpstr>
      <vt:lpstr>TatlinTower Act 1/Scene 1</vt:lpstr>
      <vt:lpstr>Slide 15</vt:lpstr>
      <vt:lpstr> TatlinTower Headdress </vt:lpstr>
      <vt:lpstr>Slide 17</vt:lpstr>
      <vt:lpstr> Grave Digger Kinect Interface Act 1  A motion sensing input device for Xbox 360 with camera tracking for sonic and visual output </vt:lpstr>
      <vt:lpstr>Grave Diggers Victory over the Sun portfolio El Lissitzky 1923</vt:lpstr>
      <vt:lpstr>Slide 20</vt:lpstr>
      <vt:lpstr>Slide 21</vt:lpstr>
      <vt:lpstr> RedMicro Dress Act 2  </vt:lpstr>
      <vt:lpstr>  Pall Bearer Victory over the Sun Kazimir Malevich (1913)   </vt:lpstr>
      <vt:lpstr>Slide 24</vt:lpstr>
      <vt:lpstr>Slide 25</vt:lpstr>
      <vt:lpstr> Futurian Sounding Chest Plate  RedMicro Dress Duet in the 10th Country  </vt:lpstr>
      <vt:lpstr>Slide 27</vt:lpstr>
      <vt:lpstr>  M. Danjoux Wearables and Choreosonic Gesture 24 March 2015  DAP-Lab: http://brunel.ac.uk/dap / www.danssansjoux.org michele.l.danjoux@googlemail.com  </vt:lpstr>
    </vt:vector>
  </TitlesOfParts>
  <Company>DAP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in Motion</dc:title>
  <dc:creator>Michele Danjoux</dc:creator>
  <cp:lastModifiedBy>Michele Danjoux</cp:lastModifiedBy>
  <cp:revision>74</cp:revision>
  <cp:lastPrinted>2013-12-11T02:00:06Z</cp:lastPrinted>
  <dcterms:created xsi:type="dcterms:W3CDTF">2015-03-22T19:11:37Z</dcterms:created>
  <dcterms:modified xsi:type="dcterms:W3CDTF">2015-03-22T19:18:15Z</dcterms:modified>
</cp:coreProperties>
</file>