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71" r:id="rId4"/>
    <p:sldId id="272" r:id="rId5"/>
    <p:sldId id="257" r:id="rId6"/>
    <p:sldId id="269" r:id="rId7"/>
    <p:sldId id="265" r:id="rId8"/>
    <p:sldId id="267" r:id="rId9"/>
    <p:sldId id="268" r:id="rId10"/>
    <p:sldId id="273" r:id="rId11"/>
    <p:sldId id="277" r:id="rId12"/>
    <p:sldId id="258" r:id="rId13"/>
    <p:sldId id="275" r:id="rId14"/>
    <p:sldId id="260" r:id="rId15"/>
    <p:sldId id="261" r:id="rId16"/>
    <p:sldId id="262" r:id="rId17"/>
    <p:sldId id="263" r:id="rId18"/>
    <p:sldId id="270" r:id="rId19"/>
    <p:sldId id="278" r:id="rId20"/>
    <p:sldId id="276" r:id="rId21"/>
    <p:sldId id="259" r:id="rId22"/>
    <p:sldId id="274"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88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2B9F4E-EE3D-4B9A-BF27-EAEBDBE5827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6E05F91-A4DD-497A-9C70-234EB237A782}">
      <dgm:prSet phldrT="[Text]"/>
      <dgm:spPr>
        <a:solidFill>
          <a:schemeClr val="tx1">
            <a:lumMod val="75000"/>
            <a:lumOff val="25000"/>
          </a:schemeClr>
        </a:solidFill>
      </dgm:spPr>
      <dgm:t>
        <a:bodyPr/>
        <a:lstStyle/>
        <a:p>
          <a:r>
            <a:rPr lang="en-US" dirty="0" smtClean="0"/>
            <a:t>1. Select a text</a:t>
          </a:r>
          <a:endParaRPr lang="en-US" dirty="0"/>
        </a:p>
      </dgm:t>
    </dgm:pt>
    <dgm:pt modelId="{FB5020D8-6E09-4895-B439-650572FBB073}" type="parTrans" cxnId="{029785DB-04D5-4DA5-933B-3F3C32BBC49D}">
      <dgm:prSet/>
      <dgm:spPr/>
      <dgm:t>
        <a:bodyPr/>
        <a:lstStyle/>
        <a:p>
          <a:endParaRPr lang="en-US"/>
        </a:p>
      </dgm:t>
    </dgm:pt>
    <dgm:pt modelId="{006862DB-8FE5-44B0-85EE-4BBB64B3CBB8}" type="sibTrans" cxnId="{029785DB-04D5-4DA5-933B-3F3C32BBC49D}">
      <dgm:prSet/>
      <dgm:spPr>
        <a:solidFill>
          <a:schemeClr val="accent2">
            <a:lumMod val="75000"/>
          </a:schemeClr>
        </a:solidFill>
      </dgm:spPr>
      <dgm:t>
        <a:bodyPr/>
        <a:lstStyle/>
        <a:p>
          <a:endParaRPr lang="en-US"/>
        </a:p>
      </dgm:t>
    </dgm:pt>
    <dgm:pt modelId="{BFEE6BEE-05B0-4736-8D5F-48C7EE55D322}">
      <dgm:prSet phldrT="[Text]"/>
      <dgm:spPr>
        <a:solidFill>
          <a:schemeClr val="bg1">
            <a:lumMod val="50000"/>
          </a:schemeClr>
        </a:solidFill>
      </dgm:spPr>
      <dgm:t>
        <a:bodyPr/>
        <a:lstStyle/>
        <a:p>
          <a:r>
            <a:rPr lang="en-US" dirty="0" smtClean="0"/>
            <a:t>2. Use a cut-up technique</a:t>
          </a:r>
          <a:endParaRPr lang="en-US" dirty="0"/>
        </a:p>
      </dgm:t>
    </dgm:pt>
    <dgm:pt modelId="{40AEBDC6-E071-45FB-9C22-54DA67B09EE5}" type="parTrans" cxnId="{E4FEB7B8-160C-4D12-9E1A-D0D50B81643D}">
      <dgm:prSet/>
      <dgm:spPr/>
      <dgm:t>
        <a:bodyPr/>
        <a:lstStyle/>
        <a:p>
          <a:endParaRPr lang="en-US"/>
        </a:p>
      </dgm:t>
    </dgm:pt>
    <dgm:pt modelId="{4FF085FF-E693-4F62-8D9F-B976E7F59D47}" type="sibTrans" cxnId="{E4FEB7B8-160C-4D12-9E1A-D0D50B81643D}">
      <dgm:prSet/>
      <dgm:spPr>
        <a:solidFill>
          <a:srgbClr val="00B050"/>
        </a:solidFill>
      </dgm:spPr>
      <dgm:t>
        <a:bodyPr/>
        <a:lstStyle/>
        <a:p>
          <a:endParaRPr lang="en-US"/>
        </a:p>
      </dgm:t>
    </dgm:pt>
    <dgm:pt modelId="{7B1F2679-16DE-428A-BE77-D993496B2442}">
      <dgm:prSet phldrT="[Text]"/>
      <dgm:spPr>
        <a:solidFill>
          <a:schemeClr val="bg2">
            <a:lumMod val="50000"/>
          </a:schemeClr>
        </a:solidFill>
      </dgm:spPr>
      <dgm:t>
        <a:bodyPr/>
        <a:lstStyle/>
        <a:p>
          <a:endParaRPr lang="en-US" dirty="0"/>
        </a:p>
      </dgm:t>
    </dgm:pt>
    <dgm:pt modelId="{463324B5-BAB8-473B-A84B-FC3928E7BE82}" type="parTrans" cxnId="{8F052EF6-BC42-4C9B-BADF-49E45E65AD9B}">
      <dgm:prSet/>
      <dgm:spPr/>
      <dgm:t>
        <a:bodyPr/>
        <a:lstStyle/>
        <a:p>
          <a:endParaRPr lang="en-US"/>
        </a:p>
      </dgm:t>
    </dgm:pt>
    <dgm:pt modelId="{9AD8BF54-B04D-401C-AC70-AC7543D2B4AE}" type="sibTrans" cxnId="{8F052EF6-BC42-4C9B-BADF-49E45E65AD9B}">
      <dgm:prSet/>
      <dgm:spPr>
        <a:solidFill>
          <a:schemeClr val="accent5">
            <a:lumMod val="75000"/>
          </a:schemeClr>
        </a:solidFill>
      </dgm:spPr>
      <dgm:t>
        <a:bodyPr/>
        <a:lstStyle/>
        <a:p>
          <a:endParaRPr lang="en-US"/>
        </a:p>
      </dgm:t>
    </dgm:pt>
    <dgm:pt modelId="{2DCE2FF0-3B67-43DE-A298-EABB05C7A11D}">
      <dgm:prSet phldrT="[Text]"/>
      <dgm:spPr>
        <a:solidFill>
          <a:schemeClr val="bg2">
            <a:lumMod val="75000"/>
          </a:schemeClr>
        </a:solidFill>
      </dgm:spPr>
      <dgm:t>
        <a:bodyPr/>
        <a:lstStyle/>
        <a:p>
          <a:endParaRPr lang="en-US" dirty="0"/>
        </a:p>
      </dgm:t>
    </dgm:pt>
    <dgm:pt modelId="{BFD95982-FB8B-418D-B683-B21941018048}" type="parTrans" cxnId="{1D4C5849-A075-4068-9B22-AAA1D73A825D}">
      <dgm:prSet/>
      <dgm:spPr/>
      <dgm:t>
        <a:bodyPr/>
        <a:lstStyle/>
        <a:p>
          <a:endParaRPr lang="en-US"/>
        </a:p>
      </dgm:t>
    </dgm:pt>
    <dgm:pt modelId="{C9B9E3D3-D9D4-42B4-AF8C-3B2E6587CA4C}" type="sibTrans" cxnId="{1D4C5849-A075-4068-9B22-AAA1D73A825D}">
      <dgm:prSet/>
      <dgm:spPr>
        <a:solidFill>
          <a:srgbClr val="FFFF00"/>
        </a:solidFill>
      </dgm:spPr>
      <dgm:t>
        <a:bodyPr/>
        <a:lstStyle/>
        <a:p>
          <a:endParaRPr lang="en-US"/>
        </a:p>
      </dgm:t>
    </dgm:pt>
    <dgm:pt modelId="{86FE59DF-33FC-4131-AD3F-2A956E920435}">
      <dgm:prSet phldrT="[Text]"/>
      <dgm:spPr>
        <a:solidFill>
          <a:schemeClr val="tx1">
            <a:lumMod val="65000"/>
            <a:lumOff val="35000"/>
          </a:schemeClr>
        </a:solidFill>
      </dgm:spPr>
      <dgm:t>
        <a:bodyPr/>
        <a:lstStyle/>
        <a:p>
          <a:endParaRPr lang="en-US" dirty="0"/>
        </a:p>
      </dgm:t>
    </dgm:pt>
    <dgm:pt modelId="{7F4B1D86-5DA3-49AE-8C96-46C859E51F85}" type="parTrans" cxnId="{2FE00186-94DD-4CE9-A46E-DC898CE362D9}">
      <dgm:prSet/>
      <dgm:spPr/>
      <dgm:t>
        <a:bodyPr/>
        <a:lstStyle/>
        <a:p>
          <a:endParaRPr lang="en-US"/>
        </a:p>
      </dgm:t>
    </dgm:pt>
    <dgm:pt modelId="{92CDEC66-7641-4F39-ADF7-9F2E0CE01E01}" type="sibTrans" cxnId="{2FE00186-94DD-4CE9-A46E-DC898CE362D9}">
      <dgm:prSet/>
      <dgm:spPr>
        <a:solidFill>
          <a:srgbClr val="C00000"/>
        </a:solidFill>
      </dgm:spPr>
      <dgm:t>
        <a:bodyPr/>
        <a:lstStyle/>
        <a:p>
          <a:endParaRPr lang="en-US"/>
        </a:p>
      </dgm:t>
    </dgm:pt>
    <dgm:pt modelId="{99316100-654A-40C5-8476-625ED074B7FA}" type="pres">
      <dgm:prSet presAssocID="{AA2B9F4E-EE3D-4B9A-BF27-EAEBDBE58275}" presName="cycle" presStyleCnt="0">
        <dgm:presLayoutVars>
          <dgm:dir/>
          <dgm:resizeHandles val="exact"/>
        </dgm:presLayoutVars>
      </dgm:prSet>
      <dgm:spPr/>
      <dgm:t>
        <a:bodyPr/>
        <a:lstStyle/>
        <a:p>
          <a:endParaRPr lang="en-US"/>
        </a:p>
      </dgm:t>
    </dgm:pt>
    <dgm:pt modelId="{1076201B-071F-4434-9E18-273B97D48652}" type="pres">
      <dgm:prSet presAssocID="{B6E05F91-A4DD-497A-9C70-234EB237A782}" presName="node" presStyleLbl="node1" presStyleIdx="0" presStyleCnt="5">
        <dgm:presLayoutVars>
          <dgm:bulletEnabled val="1"/>
        </dgm:presLayoutVars>
      </dgm:prSet>
      <dgm:spPr/>
      <dgm:t>
        <a:bodyPr/>
        <a:lstStyle/>
        <a:p>
          <a:endParaRPr lang="en-US"/>
        </a:p>
      </dgm:t>
    </dgm:pt>
    <dgm:pt modelId="{D1BF4DEF-C878-4CC1-98C2-C1A1F247D50C}" type="pres">
      <dgm:prSet presAssocID="{006862DB-8FE5-44B0-85EE-4BBB64B3CBB8}" presName="sibTrans" presStyleLbl="sibTrans2D1" presStyleIdx="0" presStyleCnt="5"/>
      <dgm:spPr/>
      <dgm:t>
        <a:bodyPr/>
        <a:lstStyle/>
        <a:p>
          <a:endParaRPr lang="en-US"/>
        </a:p>
      </dgm:t>
    </dgm:pt>
    <dgm:pt modelId="{CABB0A27-8949-4853-9036-F21961738523}" type="pres">
      <dgm:prSet presAssocID="{006862DB-8FE5-44B0-85EE-4BBB64B3CBB8}" presName="connectorText" presStyleLbl="sibTrans2D1" presStyleIdx="0" presStyleCnt="5"/>
      <dgm:spPr/>
      <dgm:t>
        <a:bodyPr/>
        <a:lstStyle/>
        <a:p>
          <a:endParaRPr lang="en-US"/>
        </a:p>
      </dgm:t>
    </dgm:pt>
    <dgm:pt modelId="{09E69B98-6623-4E17-A60E-776346C63E7B}" type="pres">
      <dgm:prSet presAssocID="{BFEE6BEE-05B0-4736-8D5F-48C7EE55D322}" presName="node" presStyleLbl="node1" presStyleIdx="1" presStyleCnt="5">
        <dgm:presLayoutVars>
          <dgm:bulletEnabled val="1"/>
        </dgm:presLayoutVars>
      </dgm:prSet>
      <dgm:spPr/>
      <dgm:t>
        <a:bodyPr/>
        <a:lstStyle/>
        <a:p>
          <a:endParaRPr lang="en-US"/>
        </a:p>
      </dgm:t>
    </dgm:pt>
    <dgm:pt modelId="{9A427651-74D9-47C7-AA5B-366B88E572F7}" type="pres">
      <dgm:prSet presAssocID="{4FF085FF-E693-4F62-8D9F-B976E7F59D47}" presName="sibTrans" presStyleLbl="sibTrans2D1" presStyleIdx="1" presStyleCnt="5"/>
      <dgm:spPr/>
      <dgm:t>
        <a:bodyPr/>
        <a:lstStyle/>
        <a:p>
          <a:endParaRPr lang="en-US"/>
        </a:p>
      </dgm:t>
    </dgm:pt>
    <dgm:pt modelId="{BC41269B-D4F4-43C6-960E-6583628675C2}" type="pres">
      <dgm:prSet presAssocID="{4FF085FF-E693-4F62-8D9F-B976E7F59D47}" presName="connectorText" presStyleLbl="sibTrans2D1" presStyleIdx="1" presStyleCnt="5"/>
      <dgm:spPr/>
      <dgm:t>
        <a:bodyPr/>
        <a:lstStyle/>
        <a:p>
          <a:endParaRPr lang="en-US"/>
        </a:p>
      </dgm:t>
    </dgm:pt>
    <dgm:pt modelId="{AA8EBA57-3AA5-4797-9EA8-6F70F26C48F5}" type="pres">
      <dgm:prSet presAssocID="{7B1F2679-16DE-428A-BE77-D993496B2442}" presName="node" presStyleLbl="node1" presStyleIdx="2" presStyleCnt="5">
        <dgm:presLayoutVars>
          <dgm:bulletEnabled val="1"/>
        </dgm:presLayoutVars>
      </dgm:prSet>
      <dgm:spPr/>
      <dgm:t>
        <a:bodyPr/>
        <a:lstStyle/>
        <a:p>
          <a:endParaRPr lang="en-US"/>
        </a:p>
      </dgm:t>
    </dgm:pt>
    <dgm:pt modelId="{8DC61A00-5222-4BDA-B11F-EB8FD6AD1715}" type="pres">
      <dgm:prSet presAssocID="{9AD8BF54-B04D-401C-AC70-AC7543D2B4AE}" presName="sibTrans" presStyleLbl="sibTrans2D1" presStyleIdx="2" presStyleCnt="5"/>
      <dgm:spPr/>
      <dgm:t>
        <a:bodyPr/>
        <a:lstStyle/>
        <a:p>
          <a:endParaRPr lang="en-US"/>
        </a:p>
      </dgm:t>
    </dgm:pt>
    <dgm:pt modelId="{4DC87CE5-5106-4032-A0E6-C69EB384826C}" type="pres">
      <dgm:prSet presAssocID="{9AD8BF54-B04D-401C-AC70-AC7543D2B4AE}" presName="connectorText" presStyleLbl="sibTrans2D1" presStyleIdx="2" presStyleCnt="5"/>
      <dgm:spPr/>
      <dgm:t>
        <a:bodyPr/>
        <a:lstStyle/>
        <a:p>
          <a:endParaRPr lang="en-US"/>
        </a:p>
      </dgm:t>
    </dgm:pt>
    <dgm:pt modelId="{106E4DAA-A195-4D33-9CBB-8481DAD275AB}" type="pres">
      <dgm:prSet presAssocID="{2DCE2FF0-3B67-43DE-A298-EABB05C7A11D}" presName="node" presStyleLbl="node1" presStyleIdx="3" presStyleCnt="5">
        <dgm:presLayoutVars>
          <dgm:bulletEnabled val="1"/>
        </dgm:presLayoutVars>
      </dgm:prSet>
      <dgm:spPr/>
      <dgm:t>
        <a:bodyPr/>
        <a:lstStyle/>
        <a:p>
          <a:endParaRPr lang="en-US"/>
        </a:p>
      </dgm:t>
    </dgm:pt>
    <dgm:pt modelId="{9A8E6829-75D3-47F7-B92F-E441AE2C28DE}" type="pres">
      <dgm:prSet presAssocID="{C9B9E3D3-D9D4-42B4-AF8C-3B2E6587CA4C}" presName="sibTrans" presStyleLbl="sibTrans2D1" presStyleIdx="3" presStyleCnt="5"/>
      <dgm:spPr/>
      <dgm:t>
        <a:bodyPr/>
        <a:lstStyle/>
        <a:p>
          <a:endParaRPr lang="en-US"/>
        </a:p>
      </dgm:t>
    </dgm:pt>
    <dgm:pt modelId="{7A403679-626B-4D15-8110-35FDA2B86AFE}" type="pres">
      <dgm:prSet presAssocID="{C9B9E3D3-D9D4-42B4-AF8C-3B2E6587CA4C}" presName="connectorText" presStyleLbl="sibTrans2D1" presStyleIdx="3" presStyleCnt="5"/>
      <dgm:spPr/>
      <dgm:t>
        <a:bodyPr/>
        <a:lstStyle/>
        <a:p>
          <a:endParaRPr lang="en-US"/>
        </a:p>
      </dgm:t>
    </dgm:pt>
    <dgm:pt modelId="{B63E5712-ABE7-4948-9933-AE7AF12193DA}" type="pres">
      <dgm:prSet presAssocID="{86FE59DF-33FC-4131-AD3F-2A956E920435}" presName="node" presStyleLbl="node1" presStyleIdx="4" presStyleCnt="5">
        <dgm:presLayoutVars>
          <dgm:bulletEnabled val="1"/>
        </dgm:presLayoutVars>
      </dgm:prSet>
      <dgm:spPr/>
      <dgm:t>
        <a:bodyPr/>
        <a:lstStyle/>
        <a:p>
          <a:endParaRPr lang="en-US"/>
        </a:p>
      </dgm:t>
    </dgm:pt>
    <dgm:pt modelId="{0499B4C3-FEE5-4083-BC61-D2D4E941EB46}" type="pres">
      <dgm:prSet presAssocID="{92CDEC66-7641-4F39-ADF7-9F2E0CE01E01}" presName="sibTrans" presStyleLbl="sibTrans2D1" presStyleIdx="4" presStyleCnt="5"/>
      <dgm:spPr/>
      <dgm:t>
        <a:bodyPr/>
        <a:lstStyle/>
        <a:p>
          <a:endParaRPr lang="en-US"/>
        </a:p>
      </dgm:t>
    </dgm:pt>
    <dgm:pt modelId="{E5C4CF45-8950-4B10-A64E-E1811ED3AC1B}" type="pres">
      <dgm:prSet presAssocID="{92CDEC66-7641-4F39-ADF7-9F2E0CE01E01}" presName="connectorText" presStyleLbl="sibTrans2D1" presStyleIdx="4" presStyleCnt="5"/>
      <dgm:spPr/>
      <dgm:t>
        <a:bodyPr/>
        <a:lstStyle/>
        <a:p>
          <a:endParaRPr lang="en-US"/>
        </a:p>
      </dgm:t>
    </dgm:pt>
  </dgm:ptLst>
  <dgm:cxnLst>
    <dgm:cxn modelId="{8D788638-E8B4-4875-B088-BAE9CDFA8A66}" type="presOf" srcId="{7B1F2679-16DE-428A-BE77-D993496B2442}" destId="{AA8EBA57-3AA5-4797-9EA8-6F70F26C48F5}" srcOrd="0" destOrd="0" presId="urn:microsoft.com/office/officeart/2005/8/layout/cycle2"/>
    <dgm:cxn modelId="{BC991373-8B97-42EE-A40A-CEDE1783883B}" type="presOf" srcId="{92CDEC66-7641-4F39-ADF7-9F2E0CE01E01}" destId="{E5C4CF45-8950-4B10-A64E-E1811ED3AC1B}" srcOrd="1" destOrd="0" presId="urn:microsoft.com/office/officeart/2005/8/layout/cycle2"/>
    <dgm:cxn modelId="{EFF55BD8-2E7C-4C80-9FE8-30C59D83874E}" type="presOf" srcId="{006862DB-8FE5-44B0-85EE-4BBB64B3CBB8}" destId="{CABB0A27-8949-4853-9036-F21961738523}" srcOrd="1" destOrd="0" presId="urn:microsoft.com/office/officeart/2005/8/layout/cycle2"/>
    <dgm:cxn modelId="{2FE00186-94DD-4CE9-A46E-DC898CE362D9}" srcId="{AA2B9F4E-EE3D-4B9A-BF27-EAEBDBE58275}" destId="{86FE59DF-33FC-4131-AD3F-2A956E920435}" srcOrd="4" destOrd="0" parTransId="{7F4B1D86-5DA3-49AE-8C96-46C859E51F85}" sibTransId="{92CDEC66-7641-4F39-ADF7-9F2E0CE01E01}"/>
    <dgm:cxn modelId="{6E9D815A-2312-4B6B-9CA2-444761F565F1}" type="presOf" srcId="{C9B9E3D3-D9D4-42B4-AF8C-3B2E6587CA4C}" destId="{9A8E6829-75D3-47F7-B92F-E441AE2C28DE}" srcOrd="0" destOrd="0" presId="urn:microsoft.com/office/officeart/2005/8/layout/cycle2"/>
    <dgm:cxn modelId="{1D4C5849-A075-4068-9B22-AAA1D73A825D}" srcId="{AA2B9F4E-EE3D-4B9A-BF27-EAEBDBE58275}" destId="{2DCE2FF0-3B67-43DE-A298-EABB05C7A11D}" srcOrd="3" destOrd="0" parTransId="{BFD95982-FB8B-418D-B683-B21941018048}" sibTransId="{C9B9E3D3-D9D4-42B4-AF8C-3B2E6587CA4C}"/>
    <dgm:cxn modelId="{D3381944-D561-4D8F-8DED-5329C09BB410}" type="presOf" srcId="{4FF085FF-E693-4F62-8D9F-B976E7F59D47}" destId="{9A427651-74D9-47C7-AA5B-366B88E572F7}" srcOrd="0" destOrd="0" presId="urn:microsoft.com/office/officeart/2005/8/layout/cycle2"/>
    <dgm:cxn modelId="{3F397DF2-0D64-49DA-A9D4-68C3DEE9091E}" type="presOf" srcId="{2DCE2FF0-3B67-43DE-A298-EABB05C7A11D}" destId="{106E4DAA-A195-4D33-9CBB-8481DAD275AB}" srcOrd="0" destOrd="0" presId="urn:microsoft.com/office/officeart/2005/8/layout/cycle2"/>
    <dgm:cxn modelId="{8F052EF6-BC42-4C9B-BADF-49E45E65AD9B}" srcId="{AA2B9F4E-EE3D-4B9A-BF27-EAEBDBE58275}" destId="{7B1F2679-16DE-428A-BE77-D993496B2442}" srcOrd="2" destOrd="0" parTransId="{463324B5-BAB8-473B-A84B-FC3928E7BE82}" sibTransId="{9AD8BF54-B04D-401C-AC70-AC7543D2B4AE}"/>
    <dgm:cxn modelId="{8CB9EB0F-1493-44CD-93E1-987C87FF0EFC}" type="presOf" srcId="{AA2B9F4E-EE3D-4B9A-BF27-EAEBDBE58275}" destId="{99316100-654A-40C5-8476-625ED074B7FA}" srcOrd="0" destOrd="0" presId="urn:microsoft.com/office/officeart/2005/8/layout/cycle2"/>
    <dgm:cxn modelId="{029785DB-04D5-4DA5-933B-3F3C32BBC49D}" srcId="{AA2B9F4E-EE3D-4B9A-BF27-EAEBDBE58275}" destId="{B6E05F91-A4DD-497A-9C70-234EB237A782}" srcOrd="0" destOrd="0" parTransId="{FB5020D8-6E09-4895-B439-650572FBB073}" sibTransId="{006862DB-8FE5-44B0-85EE-4BBB64B3CBB8}"/>
    <dgm:cxn modelId="{7C4B1447-8C4C-4741-B6E2-F1EDFA2032ED}" type="presOf" srcId="{B6E05F91-A4DD-497A-9C70-234EB237A782}" destId="{1076201B-071F-4434-9E18-273B97D48652}" srcOrd="0" destOrd="0" presId="urn:microsoft.com/office/officeart/2005/8/layout/cycle2"/>
    <dgm:cxn modelId="{EA2E0B93-8255-47AF-8002-5DB5C1B84D01}" type="presOf" srcId="{C9B9E3D3-D9D4-42B4-AF8C-3B2E6587CA4C}" destId="{7A403679-626B-4D15-8110-35FDA2B86AFE}" srcOrd="1" destOrd="0" presId="urn:microsoft.com/office/officeart/2005/8/layout/cycle2"/>
    <dgm:cxn modelId="{A4050F6A-3257-47B3-BFCB-3A9D472DEF39}" type="presOf" srcId="{9AD8BF54-B04D-401C-AC70-AC7543D2B4AE}" destId="{4DC87CE5-5106-4032-A0E6-C69EB384826C}" srcOrd="1" destOrd="0" presId="urn:microsoft.com/office/officeart/2005/8/layout/cycle2"/>
    <dgm:cxn modelId="{128F30DB-ADDD-4B74-A4A2-4F0912E438D6}" type="presOf" srcId="{006862DB-8FE5-44B0-85EE-4BBB64B3CBB8}" destId="{D1BF4DEF-C878-4CC1-98C2-C1A1F247D50C}" srcOrd="0" destOrd="0" presId="urn:microsoft.com/office/officeart/2005/8/layout/cycle2"/>
    <dgm:cxn modelId="{43F1725F-C59B-4C63-8820-6A942C416E10}" type="presOf" srcId="{9AD8BF54-B04D-401C-AC70-AC7543D2B4AE}" destId="{8DC61A00-5222-4BDA-B11F-EB8FD6AD1715}" srcOrd="0" destOrd="0" presId="urn:microsoft.com/office/officeart/2005/8/layout/cycle2"/>
    <dgm:cxn modelId="{E5DBEAD6-4A0B-45C8-950D-65A1FB437A47}" type="presOf" srcId="{86FE59DF-33FC-4131-AD3F-2A956E920435}" destId="{B63E5712-ABE7-4948-9933-AE7AF12193DA}" srcOrd="0" destOrd="0" presId="urn:microsoft.com/office/officeart/2005/8/layout/cycle2"/>
    <dgm:cxn modelId="{A1987861-4F90-49BE-ACFF-2979CA3FDFDA}" type="presOf" srcId="{4FF085FF-E693-4F62-8D9F-B976E7F59D47}" destId="{BC41269B-D4F4-43C6-960E-6583628675C2}" srcOrd="1" destOrd="0" presId="urn:microsoft.com/office/officeart/2005/8/layout/cycle2"/>
    <dgm:cxn modelId="{AB90E95C-0ECD-44E5-B301-34194FC39C36}" type="presOf" srcId="{BFEE6BEE-05B0-4736-8D5F-48C7EE55D322}" destId="{09E69B98-6623-4E17-A60E-776346C63E7B}" srcOrd="0" destOrd="0" presId="urn:microsoft.com/office/officeart/2005/8/layout/cycle2"/>
    <dgm:cxn modelId="{5EC3028F-4658-4320-926B-CCBE792E3E45}" type="presOf" srcId="{92CDEC66-7641-4F39-ADF7-9F2E0CE01E01}" destId="{0499B4C3-FEE5-4083-BC61-D2D4E941EB46}" srcOrd="0" destOrd="0" presId="urn:microsoft.com/office/officeart/2005/8/layout/cycle2"/>
    <dgm:cxn modelId="{E4FEB7B8-160C-4D12-9E1A-D0D50B81643D}" srcId="{AA2B9F4E-EE3D-4B9A-BF27-EAEBDBE58275}" destId="{BFEE6BEE-05B0-4736-8D5F-48C7EE55D322}" srcOrd="1" destOrd="0" parTransId="{40AEBDC6-E071-45FB-9C22-54DA67B09EE5}" sibTransId="{4FF085FF-E693-4F62-8D9F-B976E7F59D47}"/>
    <dgm:cxn modelId="{60863E96-5A26-4010-808C-487D69D46D68}" type="presParOf" srcId="{99316100-654A-40C5-8476-625ED074B7FA}" destId="{1076201B-071F-4434-9E18-273B97D48652}" srcOrd="0" destOrd="0" presId="urn:microsoft.com/office/officeart/2005/8/layout/cycle2"/>
    <dgm:cxn modelId="{6B65794B-B33B-4AC5-9F35-E3DC07BBC92F}" type="presParOf" srcId="{99316100-654A-40C5-8476-625ED074B7FA}" destId="{D1BF4DEF-C878-4CC1-98C2-C1A1F247D50C}" srcOrd="1" destOrd="0" presId="urn:microsoft.com/office/officeart/2005/8/layout/cycle2"/>
    <dgm:cxn modelId="{B9B77B0B-1E5C-46CE-A90B-E0489DEBF9CB}" type="presParOf" srcId="{D1BF4DEF-C878-4CC1-98C2-C1A1F247D50C}" destId="{CABB0A27-8949-4853-9036-F21961738523}" srcOrd="0" destOrd="0" presId="urn:microsoft.com/office/officeart/2005/8/layout/cycle2"/>
    <dgm:cxn modelId="{E2F7DF14-5BB6-4902-B470-180566ABD157}" type="presParOf" srcId="{99316100-654A-40C5-8476-625ED074B7FA}" destId="{09E69B98-6623-4E17-A60E-776346C63E7B}" srcOrd="2" destOrd="0" presId="urn:microsoft.com/office/officeart/2005/8/layout/cycle2"/>
    <dgm:cxn modelId="{44E7D58C-9D6F-4EBE-B0C7-3792CF878158}" type="presParOf" srcId="{99316100-654A-40C5-8476-625ED074B7FA}" destId="{9A427651-74D9-47C7-AA5B-366B88E572F7}" srcOrd="3" destOrd="0" presId="urn:microsoft.com/office/officeart/2005/8/layout/cycle2"/>
    <dgm:cxn modelId="{B72885ED-CBDC-4AFA-9A41-65B5743FEFE5}" type="presParOf" srcId="{9A427651-74D9-47C7-AA5B-366B88E572F7}" destId="{BC41269B-D4F4-43C6-960E-6583628675C2}" srcOrd="0" destOrd="0" presId="urn:microsoft.com/office/officeart/2005/8/layout/cycle2"/>
    <dgm:cxn modelId="{0B7115E7-BB9D-4D57-9641-5CE9E1CF7BB2}" type="presParOf" srcId="{99316100-654A-40C5-8476-625ED074B7FA}" destId="{AA8EBA57-3AA5-4797-9EA8-6F70F26C48F5}" srcOrd="4" destOrd="0" presId="urn:microsoft.com/office/officeart/2005/8/layout/cycle2"/>
    <dgm:cxn modelId="{129E23EA-03BC-4ABA-9E16-5B5A70F880A0}" type="presParOf" srcId="{99316100-654A-40C5-8476-625ED074B7FA}" destId="{8DC61A00-5222-4BDA-B11F-EB8FD6AD1715}" srcOrd="5" destOrd="0" presId="urn:microsoft.com/office/officeart/2005/8/layout/cycle2"/>
    <dgm:cxn modelId="{1CEE7E90-8F52-4E33-95A7-94922A3024E7}" type="presParOf" srcId="{8DC61A00-5222-4BDA-B11F-EB8FD6AD1715}" destId="{4DC87CE5-5106-4032-A0E6-C69EB384826C}" srcOrd="0" destOrd="0" presId="urn:microsoft.com/office/officeart/2005/8/layout/cycle2"/>
    <dgm:cxn modelId="{356D8B84-F85C-46D6-BEC9-56E39CC18AD1}" type="presParOf" srcId="{99316100-654A-40C5-8476-625ED074B7FA}" destId="{106E4DAA-A195-4D33-9CBB-8481DAD275AB}" srcOrd="6" destOrd="0" presId="urn:microsoft.com/office/officeart/2005/8/layout/cycle2"/>
    <dgm:cxn modelId="{AB1D66AE-1CD5-4F5E-B81B-B3FF48F7F2A3}" type="presParOf" srcId="{99316100-654A-40C5-8476-625ED074B7FA}" destId="{9A8E6829-75D3-47F7-B92F-E441AE2C28DE}" srcOrd="7" destOrd="0" presId="urn:microsoft.com/office/officeart/2005/8/layout/cycle2"/>
    <dgm:cxn modelId="{B53B6512-D60E-48DC-A846-938F9C1E6372}" type="presParOf" srcId="{9A8E6829-75D3-47F7-B92F-E441AE2C28DE}" destId="{7A403679-626B-4D15-8110-35FDA2B86AFE}" srcOrd="0" destOrd="0" presId="urn:microsoft.com/office/officeart/2005/8/layout/cycle2"/>
    <dgm:cxn modelId="{E7BF3942-2A0C-4EF8-AAFE-D2390F46D35A}" type="presParOf" srcId="{99316100-654A-40C5-8476-625ED074B7FA}" destId="{B63E5712-ABE7-4948-9933-AE7AF12193DA}" srcOrd="8" destOrd="0" presId="urn:microsoft.com/office/officeart/2005/8/layout/cycle2"/>
    <dgm:cxn modelId="{3F4674B8-3FA5-4498-A754-D5CC75FAA773}" type="presParOf" srcId="{99316100-654A-40C5-8476-625ED074B7FA}" destId="{0499B4C3-FEE5-4083-BC61-D2D4E941EB46}" srcOrd="9" destOrd="0" presId="urn:microsoft.com/office/officeart/2005/8/layout/cycle2"/>
    <dgm:cxn modelId="{470914F9-144C-45F2-B9F0-A5C8ACA73AB9}" type="presParOf" srcId="{0499B4C3-FEE5-4083-BC61-D2D4E941EB46}" destId="{E5C4CF45-8950-4B10-A64E-E1811ED3AC1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2B9F4E-EE3D-4B9A-BF27-EAEBDBE5827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6E05F91-A4DD-497A-9C70-234EB237A782}">
      <dgm:prSet phldrT="[Text]"/>
      <dgm:spPr>
        <a:solidFill>
          <a:schemeClr val="tx1">
            <a:lumMod val="75000"/>
            <a:lumOff val="25000"/>
          </a:schemeClr>
        </a:solidFill>
      </dgm:spPr>
      <dgm:t>
        <a:bodyPr/>
        <a:lstStyle/>
        <a:p>
          <a:r>
            <a:rPr lang="en-US" dirty="0" smtClean="0"/>
            <a:t>Text</a:t>
          </a:r>
          <a:endParaRPr lang="en-US" dirty="0"/>
        </a:p>
      </dgm:t>
    </dgm:pt>
    <dgm:pt modelId="{FB5020D8-6E09-4895-B439-650572FBB073}" type="parTrans" cxnId="{029785DB-04D5-4DA5-933B-3F3C32BBC49D}">
      <dgm:prSet/>
      <dgm:spPr/>
      <dgm:t>
        <a:bodyPr/>
        <a:lstStyle/>
        <a:p>
          <a:endParaRPr lang="en-US"/>
        </a:p>
      </dgm:t>
    </dgm:pt>
    <dgm:pt modelId="{006862DB-8FE5-44B0-85EE-4BBB64B3CBB8}" type="sibTrans" cxnId="{029785DB-04D5-4DA5-933B-3F3C32BBC49D}">
      <dgm:prSet/>
      <dgm:spPr>
        <a:solidFill>
          <a:schemeClr val="accent2">
            <a:lumMod val="75000"/>
          </a:schemeClr>
        </a:solidFill>
      </dgm:spPr>
      <dgm:t>
        <a:bodyPr/>
        <a:lstStyle/>
        <a:p>
          <a:endParaRPr lang="en-US"/>
        </a:p>
      </dgm:t>
    </dgm:pt>
    <dgm:pt modelId="{BFEE6BEE-05B0-4736-8D5F-48C7EE55D322}">
      <dgm:prSet phldrT="[Text]"/>
      <dgm:spPr>
        <a:solidFill>
          <a:schemeClr val="bg1">
            <a:lumMod val="50000"/>
          </a:schemeClr>
        </a:solidFill>
      </dgm:spPr>
      <dgm:t>
        <a:bodyPr/>
        <a:lstStyle/>
        <a:p>
          <a:r>
            <a:rPr lang="en-US" dirty="0" smtClean="0"/>
            <a:t>Cut-up</a:t>
          </a:r>
          <a:endParaRPr lang="en-US" dirty="0"/>
        </a:p>
      </dgm:t>
    </dgm:pt>
    <dgm:pt modelId="{40AEBDC6-E071-45FB-9C22-54DA67B09EE5}" type="parTrans" cxnId="{E4FEB7B8-160C-4D12-9E1A-D0D50B81643D}">
      <dgm:prSet/>
      <dgm:spPr/>
      <dgm:t>
        <a:bodyPr/>
        <a:lstStyle/>
        <a:p>
          <a:endParaRPr lang="en-US"/>
        </a:p>
      </dgm:t>
    </dgm:pt>
    <dgm:pt modelId="{4FF085FF-E693-4F62-8D9F-B976E7F59D47}" type="sibTrans" cxnId="{E4FEB7B8-160C-4D12-9E1A-D0D50B81643D}">
      <dgm:prSet/>
      <dgm:spPr>
        <a:solidFill>
          <a:srgbClr val="00B050"/>
        </a:solidFill>
      </dgm:spPr>
      <dgm:t>
        <a:bodyPr/>
        <a:lstStyle/>
        <a:p>
          <a:endParaRPr lang="en-US"/>
        </a:p>
      </dgm:t>
    </dgm:pt>
    <dgm:pt modelId="{7B1F2679-16DE-428A-BE77-D993496B2442}">
      <dgm:prSet phldrT="[Text]"/>
      <dgm:spPr>
        <a:solidFill>
          <a:schemeClr val="bg2">
            <a:lumMod val="50000"/>
          </a:schemeClr>
        </a:solidFill>
      </dgm:spPr>
      <dgm:t>
        <a:bodyPr/>
        <a:lstStyle/>
        <a:p>
          <a:r>
            <a:rPr lang="en-US" dirty="0" smtClean="0"/>
            <a:t>Outcome</a:t>
          </a:r>
          <a:endParaRPr lang="en-US" dirty="0"/>
        </a:p>
      </dgm:t>
    </dgm:pt>
    <dgm:pt modelId="{463324B5-BAB8-473B-A84B-FC3928E7BE82}" type="parTrans" cxnId="{8F052EF6-BC42-4C9B-BADF-49E45E65AD9B}">
      <dgm:prSet/>
      <dgm:spPr/>
      <dgm:t>
        <a:bodyPr/>
        <a:lstStyle/>
        <a:p>
          <a:endParaRPr lang="en-US"/>
        </a:p>
      </dgm:t>
    </dgm:pt>
    <dgm:pt modelId="{9AD8BF54-B04D-401C-AC70-AC7543D2B4AE}" type="sibTrans" cxnId="{8F052EF6-BC42-4C9B-BADF-49E45E65AD9B}">
      <dgm:prSet/>
      <dgm:spPr>
        <a:solidFill>
          <a:schemeClr val="accent5">
            <a:lumMod val="75000"/>
          </a:schemeClr>
        </a:solidFill>
      </dgm:spPr>
      <dgm:t>
        <a:bodyPr/>
        <a:lstStyle/>
        <a:p>
          <a:endParaRPr lang="en-US"/>
        </a:p>
      </dgm:t>
    </dgm:pt>
    <dgm:pt modelId="{2DCE2FF0-3B67-43DE-A298-EABB05C7A11D}">
      <dgm:prSet phldrT="[Text]"/>
      <dgm:spPr>
        <a:solidFill>
          <a:schemeClr val="bg2">
            <a:lumMod val="75000"/>
          </a:schemeClr>
        </a:solidFill>
      </dgm:spPr>
      <dgm:t>
        <a:bodyPr/>
        <a:lstStyle/>
        <a:p>
          <a:r>
            <a:rPr lang="en-US" dirty="0" smtClean="0"/>
            <a:t>Feed in to practice</a:t>
          </a:r>
          <a:endParaRPr lang="en-US" dirty="0"/>
        </a:p>
      </dgm:t>
    </dgm:pt>
    <dgm:pt modelId="{BFD95982-FB8B-418D-B683-B21941018048}" type="parTrans" cxnId="{1D4C5849-A075-4068-9B22-AAA1D73A825D}">
      <dgm:prSet/>
      <dgm:spPr/>
      <dgm:t>
        <a:bodyPr/>
        <a:lstStyle/>
        <a:p>
          <a:endParaRPr lang="en-US"/>
        </a:p>
      </dgm:t>
    </dgm:pt>
    <dgm:pt modelId="{C9B9E3D3-D9D4-42B4-AF8C-3B2E6587CA4C}" type="sibTrans" cxnId="{1D4C5849-A075-4068-9B22-AAA1D73A825D}">
      <dgm:prSet/>
      <dgm:spPr>
        <a:solidFill>
          <a:srgbClr val="FFFF00"/>
        </a:solidFill>
      </dgm:spPr>
      <dgm:t>
        <a:bodyPr/>
        <a:lstStyle/>
        <a:p>
          <a:endParaRPr lang="en-US"/>
        </a:p>
      </dgm:t>
    </dgm:pt>
    <dgm:pt modelId="{86FE59DF-33FC-4131-AD3F-2A956E920435}">
      <dgm:prSet phldrT="[Text]"/>
      <dgm:spPr>
        <a:solidFill>
          <a:schemeClr val="tx1">
            <a:lumMod val="65000"/>
            <a:lumOff val="35000"/>
          </a:schemeClr>
        </a:solidFill>
      </dgm:spPr>
      <dgm:t>
        <a:bodyPr/>
        <a:lstStyle/>
        <a:p>
          <a:r>
            <a:rPr lang="en-US" dirty="0" smtClean="0"/>
            <a:t>Feed in to writing</a:t>
          </a:r>
          <a:endParaRPr lang="en-US" dirty="0"/>
        </a:p>
      </dgm:t>
    </dgm:pt>
    <dgm:pt modelId="{7F4B1D86-5DA3-49AE-8C96-46C859E51F85}" type="parTrans" cxnId="{2FE00186-94DD-4CE9-A46E-DC898CE362D9}">
      <dgm:prSet/>
      <dgm:spPr/>
      <dgm:t>
        <a:bodyPr/>
        <a:lstStyle/>
        <a:p>
          <a:endParaRPr lang="en-US"/>
        </a:p>
      </dgm:t>
    </dgm:pt>
    <dgm:pt modelId="{92CDEC66-7641-4F39-ADF7-9F2E0CE01E01}" type="sibTrans" cxnId="{2FE00186-94DD-4CE9-A46E-DC898CE362D9}">
      <dgm:prSet/>
      <dgm:spPr>
        <a:solidFill>
          <a:srgbClr val="C00000"/>
        </a:solidFill>
      </dgm:spPr>
      <dgm:t>
        <a:bodyPr/>
        <a:lstStyle/>
        <a:p>
          <a:endParaRPr lang="en-US"/>
        </a:p>
      </dgm:t>
    </dgm:pt>
    <dgm:pt modelId="{99316100-654A-40C5-8476-625ED074B7FA}" type="pres">
      <dgm:prSet presAssocID="{AA2B9F4E-EE3D-4B9A-BF27-EAEBDBE58275}" presName="cycle" presStyleCnt="0">
        <dgm:presLayoutVars>
          <dgm:dir/>
          <dgm:resizeHandles val="exact"/>
        </dgm:presLayoutVars>
      </dgm:prSet>
      <dgm:spPr/>
      <dgm:t>
        <a:bodyPr/>
        <a:lstStyle/>
        <a:p>
          <a:endParaRPr lang="en-US"/>
        </a:p>
      </dgm:t>
    </dgm:pt>
    <dgm:pt modelId="{1076201B-071F-4434-9E18-273B97D48652}" type="pres">
      <dgm:prSet presAssocID="{B6E05F91-A4DD-497A-9C70-234EB237A782}" presName="node" presStyleLbl="node1" presStyleIdx="0" presStyleCnt="5">
        <dgm:presLayoutVars>
          <dgm:bulletEnabled val="1"/>
        </dgm:presLayoutVars>
      </dgm:prSet>
      <dgm:spPr/>
      <dgm:t>
        <a:bodyPr/>
        <a:lstStyle/>
        <a:p>
          <a:endParaRPr lang="en-US"/>
        </a:p>
      </dgm:t>
    </dgm:pt>
    <dgm:pt modelId="{D1BF4DEF-C878-4CC1-98C2-C1A1F247D50C}" type="pres">
      <dgm:prSet presAssocID="{006862DB-8FE5-44B0-85EE-4BBB64B3CBB8}" presName="sibTrans" presStyleLbl="sibTrans2D1" presStyleIdx="0" presStyleCnt="5"/>
      <dgm:spPr/>
      <dgm:t>
        <a:bodyPr/>
        <a:lstStyle/>
        <a:p>
          <a:endParaRPr lang="en-US"/>
        </a:p>
      </dgm:t>
    </dgm:pt>
    <dgm:pt modelId="{CABB0A27-8949-4853-9036-F21961738523}" type="pres">
      <dgm:prSet presAssocID="{006862DB-8FE5-44B0-85EE-4BBB64B3CBB8}" presName="connectorText" presStyleLbl="sibTrans2D1" presStyleIdx="0" presStyleCnt="5"/>
      <dgm:spPr/>
      <dgm:t>
        <a:bodyPr/>
        <a:lstStyle/>
        <a:p>
          <a:endParaRPr lang="en-US"/>
        </a:p>
      </dgm:t>
    </dgm:pt>
    <dgm:pt modelId="{09E69B98-6623-4E17-A60E-776346C63E7B}" type="pres">
      <dgm:prSet presAssocID="{BFEE6BEE-05B0-4736-8D5F-48C7EE55D322}" presName="node" presStyleLbl="node1" presStyleIdx="1" presStyleCnt="5">
        <dgm:presLayoutVars>
          <dgm:bulletEnabled val="1"/>
        </dgm:presLayoutVars>
      </dgm:prSet>
      <dgm:spPr/>
      <dgm:t>
        <a:bodyPr/>
        <a:lstStyle/>
        <a:p>
          <a:endParaRPr lang="en-US"/>
        </a:p>
      </dgm:t>
    </dgm:pt>
    <dgm:pt modelId="{9A427651-74D9-47C7-AA5B-366B88E572F7}" type="pres">
      <dgm:prSet presAssocID="{4FF085FF-E693-4F62-8D9F-B976E7F59D47}" presName="sibTrans" presStyleLbl="sibTrans2D1" presStyleIdx="1" presStyleCnt="5"/>
      <dgm:spPr/>
      <dgm:t>
        <a:bodyPr/>
        <a:lstStyle/>
        <a:p>
          <a:endParaRPr lang="en-US"/>
        </a:p>
      </dgm:t>
    </dgm:pt>
    <dgm:pt modelId="{BC41269B-D4F4-43C6-960E-6583628675C2}" type="pres">
      <dgm:prSet presAssocID="{4FF085FF-E693-4F62-8D9F-B976E7F59D47}" presName="connectorText" presStyleLbl="sibTrans2D1" presStyleIdx="1" presStyleCnt="5"/>
      <dgm:spPr/>
      <dgm:t>
        <a:bodyPr/>
        <a:lstStyle/>
        <a:p>
          <a:endParaRPr lang="en-US"/>
        </a:p>
      </dgm:t>
    </dgm:pt>
    <dgm:pt modelId="{AA8EBA57-3AA5-4797-9EA8-6F70F26C48F5}" type="pres">
      <dgm:prSet presAssocID="{7B1F2679-16DE-428A-BE77-D993496B2442}" presName="node" presStyleLbl="node1" presStyleIdx="2" presStyleCnt="5">
        <dgm:presLayoutVars>
          <dgm:bulletEnabled val="1"/>
        </dgm:presLayoutVars>
      </dgm:prSet>
      <dgm:spPr/>
      <dgm:t>
        <a:bodyPr/>
        <a:lstStyle/>
        <a:p>
          <a:endParaRPr lang="en-US"/>
        </a:p>
      </dgm:t>
    </dgm:pt>
    <dgm:pt modelId="{8DC61A00-5222-4BDA-B11F-EB8FD6AD1715}" type="pres">
      <dgm:prSet presAssocID="{9AD8BF54-B04D-401C-AC70-AC7543D2B4AE}" presName="sibTrans" presStyleLbl="sibTrans2D1" presStyleIdx="2" presStyleCnt="5"/>
      <dgm:spPr/>
      <dgm:t>
        <a:bodyPr/>
        <a:lstStyle/>
        <a:p>
          <a:endParaRPr lang="en-US"/>
        </a:p>
      </dgm:t>
    </dgm:pt>
    <dgm:pt modelId="{4DC87CE5-5106-4032-A0E6-C69EB384826C}" type="pres">
      <dgm:prSet presAssocID="{9AD8BF54-B04D-401C-AC70-AC7543D2B4AE}" presName="connectorText" presStyleLbl="sibTrans2D1" presStyleIdx="2" presStyleCnt="5"/>
      <dgm:spPr/>
      <dgm:t>
        <a:bodyPr/>
        <a:lstStyle/>
        <a:p>
          <a:endParaRPr lang="en-US"/>
        </a:p>
      </dgm:t>
    </dgm:pt>
    <dgm:pt modelId="{106E4DAA-A195-4D33-9CBB-8481DAD275AB}" type="pres">
      <dgm:prSet presAssocID="{2DCE2FF0-3B67-43DE-A298-EABB05C7A11D}" presName="node" presStyleLbl="node1" presStyleIdx="3" presStyleCnt="5">
        <dgm:presLayoutVars>
          <dgm:bulletEnabled val="1"/>
        </dgm:presLayoutVars>
      </dgm:prSet>
      <dgm:spPr/>
      <dgm:t>
        <a:bodyPr/>
        <a:lstStyle/>
        <a:p>
          <a:endParaRPr lang="en-US"/>
        </a:p>
      </dgm:t>
    </dgm:pt>
    <dgm:pt modelId="{9A8E6829-75D3-47F7-B92F-E441AE2C28DE}" type="pres">
      <dgm:prSet presAssocID="{C9B9E3D3-D9D4-42B4-AF8C-3B2E6587CA4C}" presName="sibTrans" presStyleLbl="sibTrans2D1" presStyleIdx="3" presStyleCnt="5"/>
      <dgm:spPr/>
      <dgm:t>
        <a:bodyPr/>
        <a:lstStyle/>
        <a:p>
          <a:endParaRPr lang="en-US"/>
        </a:p>
      </dgm:t>
    </dgm:pt>
    <dgm:pt modelId="{7A403679-626B-4D15-8110-35FDA2B86AFE}" type="pres">
      <dgm:prSet presAssocID="{C9B9E3D3-D9D4-42B4-AF8C-3B2E6587CA4C}" presName="connectorText" presStyleLbl="sibTrans2D1" presStyleIdx="3" presStyleCnt="5"/>
      <dgm:spPr/>
      <dgm:t>
        <a:bodyPr/>
        <a:lstStyle/>
        <a:p>
          <a:endParaRPr lang="en-US"/>
        </a:p>
      </dgm:t>
    </dgm:pt>
    <dgm:pt modelId="{B63E5712-ABE7-4948-9933-AE7AF12193DA}" type="pres">
      <dgm:prSet presAssocID="{86FE59DF-33FC-4131-AD3F-2A956E920435}" presName="node" presStyleLbl="node1" presStyleIdx="4" presStyleCnt="5">
        <dgm:presLayoutVars>
          <dgm:bulletEnabled val="1"/>
        </dgm:presLayoutVars>
      </dgm:prSet>
      <dgm:spPr/>
      <dgm:t>
        <a:bodyPr/>
        <a:lstStyle/>
        <a:p>
          <a:endParaRPr lang="en-US"/>
        </a:p>
      </dgm:t>
    </dgm:pt>
    <dgm:pt modelId="{0499B4C3-FEE5-4083-BC61-D2D4E941EB46}" type="pres">
      <dgm:prSet presAssocID="{92CDEC66-7641-4F39-ADF7-9F2E0CE01E01}" presName="sibTrans" presStyleLbl="sibTrans2D1" presStyleIdx="4" presStyleCnt="5"/>
      <dgm:spPr/>
      <dgm:t>
        <a:bodyPr/>
        <a:lstStyle/>
        <a:p>
          <a:endParaRPr lang="en-US"/>
        </a:p>
      </dgm:t>
    </dgm:pt>
    <dgm:pt modelId="{E5C4CF45-8950-4B10-A64E-E1811ED3AC1B}" type="pres">
      <dgm:prSet presAssocID="{92CDEC66-7641-4F39-ADF7-9F2E0CE01E01}" presName="connectorText" presStyleLbl="sibTrans2D1" presStyleIdx="4" presStyleCnt="5"/>
      <dgm:spPr/>
      <dgm:t>
        <a:bodyPr/>
        <a:lstStyle/>
        <a:p>
          <a:endParaRPr lang="en-US"/>
        </a:p>
      </dgm:t>
    </dgm:pt>
  </dgm:ptLst>
  <dgm:cxnLst>
    <dgm:cxn modelId="{8D788638-E8B4-4875-B088-BAE9CDFA8A66}" type="presOf" srcId="{7B1F2679-16DE-428A-BE77-D993496B2442}" destId="{AA8EBA57-3AA5-4797-9EA8-6F70F26C48F5}" srcOrd="0" destOrd="0" presId="urn:microsoft.com/office/officeart/2005/8/layout/cycle2"/>
    <dgm:cxn modelId="{BC991373-8B97-42EE-A40A-CEDE1783883B}" type="presOf" srcId="{92CDEC66-7641-4F39-ADF7-9F2E0CE01E01}" destId="{E5C4CF45-8950-4B10-A64E-E1811ED3AC1B}" srcOrd="1" destOrd="0" presId="urn:microsoft.com/office/officeart/2005/8/layout/cycle2"/>
    <dgm:cxn modelId="{EFF55BD8-2E7C-4C80-9FE8-30C59D83874E}" type="presOf" srcId="{006862DB-8FE5-44B0-85EE-4BBB64B3CBB8}" destId="{CABB0A27-8949-4853-9036-F21961738523}" srcOrd="1" destOrd="0" presId="urn:microsoft.com/office/officeart/2005/8/layout/cycle2"/>
    <dgm:cxn modelId="{2FE00186-94DD-4CE9-A46E-DC898CE362D9}" srcId="{AA2B9F4E-EE3D-4B9A-BF27-EAEBDBE58275}" destId="{86FE59DF-33FC-4131-AD3F-2A956E920435}" srcOrd="4" destOrd="0" parTransId="{7F4B1D86-5DA3-49AE-8C96-46C859E51F85}" sibTransId="{92CDEC66-7641-4F39-ADF7-9F2E0CE01E01}"/>
    <dgm:cxn modelId="{6E9D815A-2312-4B6B-9CA2-444761F565F1}" type="presOf" srcId="{C9B9E3D3-D9D4-42B4-AF8C-3B2E6587CA4C}" destId="{9A8E6829-75D3-47F7-B92F-E441AE2C28DE}" srcOrd="0" destOrd="0" presId="urn:microsoft.com/office/officeart/2005/8/layout/cycle2"/>
    <dgm:cxn modelId="{1D4C5849-A075-4068-9B22-AAA1D73A825D}" srcId="{AA2B9F4E-EE3D-4B9A-BF27-EAEBDBE58275}" destId="{2DCE2FF0-3B67-43DE-A298-EABB05C7A11D}" srcOrd="3" destOrd="0" parTransId="{BFD95982-FB8B-418D-B683-B21941018048}" sibTransId="{C9B9E3D3-D9D4-42B4-AF8C-3B2E6587CA4C}"/>
    <dgm:cxn modelId="{D3381944-D561-4D8F-8DED-5329C09BB410}" type="presOf" srcId="{4FF085FF-E693-4F62-8D9F-B976E7F59D47}" destId="{9A427651-74D9-47C7-AA5B-366B88E572F7}" srcOrd="0" destOrd="0" presId="urn:microsoft.com/office/officeart/2005/8/layout/cycle2"/>
    <dgm:cxn modelId="{3F397DF2-0D64-49DA-A9D4-68C3DEE9091E}" type="presOf" srcId="{2DCE2FF0-3B67-43DE-A298-EABB05C7A11D}" destId="{106E4DAA-A195-4D33-9CBB-8481DAD275AB}" srcOrd="0" destOrd="0" presId="urn:microsoft.com/office/officeart/2005/8/layout/cycle2"/>
    <dgm:cxn modelId="{8F052EF6-BC42-4C9B-BADF-49E45E65AD9B}" srcId="{AA2B9F4E-EE3D-4B9A-BF27-EAEBDBE58275}" destId="{7B1F2679-16DE-428A-BE77-D993496B2442}" srcOrd="2" destOrd="0" parTransId="{463324B5-BAB8-473B-A84B-FC3928E7BE82}" sibTransId="{9AD8BF54-B04D-401C-AC70-AC7543D2B4AE}"/>
    <dgm:cxn modelId="{8CB9EB0F-1493-44CD-93E1-987C87FF0EFC}" type="presOf" srcId="{AA2B9F4E-EE3D-4B9A-BF27-EAEBDBE58275}" destId="{99316100-654A-40C5-8476-625ED074B7FA}" srcOrd="0" destOrd="0" presId="urn:microsoft.com/office/officeart/2005/8/layout/cycle2"/>
    <dgm:cxn modelId="{029785DB-04D5-4DA5-933B-3F3C32BBC49D}" srcId="{AA2B9F4E-EE3D-4B9A-BF27-EAEBDBE58275}" destId="{B6E05F91-A4DD-497A-9C70-234EB237A782}" srcOrd="0" destOrd="0" parTransId="{FB5020D8-6E09-4895-B439-650572FBB073}" sibTransId="{006862DB-8FE5-44B0-85EE-4BBB64B3CBB8}"/>
    <dgm:cxn modelId="{7C4B1447-8C4C-4741-B6E2-F1EDFA2032ED}" type="presOf" srcId="{B6E05F91-A4DD-497A-9C70-234EB237A782}" destId="{1076201B-071F-4434-9E18-273B97D48652}" srcOrd="0" destOrd="0" presId="urn:microsoft.com/office/officeart/2005/8/layout/cycle2"/>
    <dgm:cxn modelId="{EA2E0B93-8255-47AF-8002-5DB5C1B84D01}" type="presOf" srcId="{C9B9E3D3-D9D4-42B4-AF8C-3B2E6587CA4C}" destId="{7A403679-626B-4D15-8110-35FDA2B86AFE}" srcOrd="1" destOrd="0" presId="urn:microsoft.com/office/officeart/2005/8/layout/cycle2"/>
    <dgm:cxn modelId="{A4050F6A-3257-47B3-BFCB-3A9D472DEF39}" type="presOf" srcId="{9AD8BF54-B04D-401C-AC70-AC7543D2B4AE}" destId="{4DC87CE5-5106-4032-A0E6-C69EB384826C}" srcOrd="1" destOrd="0" presId="urn:microsoft.com/office/officeart/2005/8/layout/cycle2"/>
    <dgm:cxn modelId="{128F30DB-ADDD-4B74-A4A2-4F0912E438D6}" type="presOf" srcId="{006862DB-8FE5-44B0-85EE-4BBB64B3CBB8}" destId="{D1BF4DEF-C878-4CC1-98C2-C1A1F247D50C}" srcOrd="0" destOrd="0" presId="urn:microsoft.com/office/officeart/2005/8/layout/cycle2"/>
    <dgm:cxn modelId="{43F1725F-C59B-4C63-8820-6A942C416E10}" type="presOf" srcId="{9AD8BF54-B04D-401C-AC70-AC7543D2B4AE}" destId="{8DC61A00-5222-4BDA-B11F-EB8FD6AD1715}" srcOrd="0" destOrd="0" presId="urn:microsoft.com/office/officeart/2005/8/layout/cycle2"/>
    <dgm:cxn modelId="{E5DBEAD6-4A0B-45C8-950D-65A1FB437A47}" type="presOf" srcId="{86FE59DF-33FC-4131-AD3F-2A956E920435}" destId="{B63E5712-ABE7-4948-9933-AE7AF12193DA}" srcOrd="0" destOrd="0" presId="urn:microsoft.com/office/officeart/2005/8/layout/cycle2"/>
    <dgm:cxn modelId="{A1987861-4F90-49BE-ACFF-2979CA3FDFDA}" type="presOf" srcId="{4FF085FF-E693-4F62-8D9F-B976E7F59D47}" destId="{BC41269B-D4F4-43C6-960E-6583628675C2}" srcOrd="1" destOrd="0" presId="urn:microsoft.com/office/officeart/2005/8/layout/cycle2"/>
    <dgm:cxn modelId="{AB90E95C-0ECD-44E5-B301-34194FC39C36}" type="presOf" srcId="{BFEE6BEE-05B0-4736-8D5F-48C7EE55D322}" destId="{09E69B98-6623-4E17-A60E-776346C63E7B}" srcOrd="0" destOrd="0" presId="urn:microsoft.com/office/officeart/2005/8/layout/cycle2"/>
    <dgm:cxn modelId="{5EC3028F-4658-4320-926B-CCBE792E3E45}" type="presOf" srcId="{92CDEC66-7641-4F39-ADF7-9F2E0CE01E01}" destId="{0499B4C3-FEE5-4083-BC61-D2D4E941EB46}" srcOrd="0" destOrd="0" presId="urn:microsoft.com/office/officeart/2005/8/layout/cycle2"/>
    <dgm:cxn modelId="{E4FEB7B8-160C-4D12-9E1A-D0D50B81643D}" srcId="{AA2B9F4E-EE3D-4B9A-BF27-EAEBDBE58275}" destId="{BFEE6BEE-05B0-4736-8D5F-48C7EE55D322}" srcOrd="1" destOrd="0" parTransId="{40AEBDC6-E071-45FB-9C22-54DA67B09EE5}" sibTransId="{4FF085FF-E693-4F62-8D9F-B976E7F59D47}"/>
    <dgm:cxn modelId="{60863E96-5A26-4010-808C-487D69D46D68}" type="presParOf" srcId="{99316100-654A-40C5-8476-625ED074B7FA}" destId="{1076201B-071F-4434-9E18-273B97D48652}" srcOrd="0" destOrd="0" presId="urn:microsoft.com/office/officeart/2005/8/layout/cycle2"/>
    <dgm:cxn modelId="{6B65794B-B33B-4AC5-9F35-E3DC07BBC92F}" type="presParOf" srcId="{99316100-654A-40C5-8476-625ED074B7FA}" destId="{D1BF4DEF-C878-4CC1-98C2-C1A1F247D50C}" srcOrd="1" destOrd="0" presId="urn:microsoft.com/office/officeart/2005/8/layout/cycle2"/>
    <dgm:cxn modelId="{B9B77B0B-1E5C-46CE-A90B-E0489DEBF9CB}" type="presParOf" srcId="{D1BF4DEF-C878-4CC1-98C2-C1A1F247D50C}" destId="{CABB0A27-8949-4853-9036-F21961738523}" srcOrd="0" destOrd="0" presId="urn:microsoft.com/office/officeart/2005/8/layout/cycle2"/>
    <dgm:cxn modelId="{E2F7DF14-5BB6-4902-B470-180566ABD157}" type="presParOf" srcId="{99316100-654A-40C5-8476-625ED074B7FA}" destId="{09E69B98-6623-4E17-A60E-776346C63E7B}" srcOrd="2" destOrd="0" presId="urn:microsoft.com/office/officeart/2005/8/layout/cycle2"/>
    <dgm:cxn modelId="{44E7D58C-9D6F-4EBE-B0C7-3792CF878158}" type="presParOf" srcId="{99316100-654A-40C5-8476-625ED074B7FA}" destId="{9A427651-74D9-47C7-AA5B-366B88E572F7}" srcOrd="3" destOrd="0" presId="urn:microsoft.com/office/officeart/2005/8/layout/cycle2"/>
    <dgm:cxn modelId="{B72885ED-CBDC-4AFA-9A41-65B5743FEFE5}" type="presParOf" srcId="{9A427651-74D9-47C7-AA5B-366B88E572F7}" destId="{BC41269B-D4F4-43C6-960E-6583628675C2}" srcOrd="0" destOrd="0" presId="urn:microsoft.com/office/officeart/2005/8/layout/cycle2"/>
    <dgm:cxn modelId="{0B7115E7-BB9D-4D57-9641-5CE9E1CF7BB2}" type="presParOf" srcId="{99316100-654A-40C5-8476-625ED074B7FA}" destId="{AA8EBA57-3AA5-4797-9EA8-6F70F26C48F5}" srcOrd="4" destOrd="0" presId="urn:microsoft.com/office/officeart/2005/8/layout/cycle2"/>
    <dgm:cxn modelId="{129E23EA-03BC-4ABA-9E16-5B5A70F880A0}" type="presParOf" srcId="{99316100-654A-40C5-8476-625ED074B7FA}" destId="{8DC61A00-5222-4BDA-B11F-EB8FD6AD1715}" srcOrd="5" destOrd="0" presId="urn:microsoft.com/office/officeart/2005/8/layout/cycle2"/>
    <dgm:cxn modelId="{1CEE7E90-8F52-4E33-95A7-94922A3024E7}" type="presParOf" srcId="{8DC61A00-5222-4BDA-B11F-EB8FD6AD1715}" destId="{4DC87CE5-5106-4032-A0E6-C69EB384826C}" srcOrd="0" destOrd="0" presId="urn:microsoft.com/office/officeart/2005/8/layout/cycle2"/>
    <dgm:cxn modelId="{356D8B84-F85C-46D6-BEC9-56E39CC18AD1}" type="presParOf" srcId="{99316100-654A-40C5-8476-625ED074B7FA}" destId="{106E4DAA-A195-4D33-9CBB-8481DAD275AB}" srcOrd="6" destOrd="0" presId="urn:microsoft.com/office/officeart/2005/8/layout/cycle2"/>
    <dgm:cxn modelId="{AB1D66AE-1CD5-4F5E-B81B-B3FF48F7F2A3}" type="presParOf" srcId="{99316100-654A-40C5-8476-625ED074B7FA}" destId="{9A8E6829-75D3-47F7-B92F-E441AE2C28DE}" srcOrd="7" destOrd="0" presId="urn:microsoft.com/office/officeart/2005/8/layout/cycle2"/>
    <dgm:cxn modelId="{B53B6512-D60E-48DC-A846-938F9C1E6372}" type="presParOf" srcId="{9A8E6829-75D3-47F7-B92F-E441AE2C28DE}" destId="{7A403679-626B-4D15-8110-35FDA2B86AFE}" srcOrd="0" destOrd="0" presId="urn:microsoft.com/office/officeart/2005/8/layout/cycle2"/>
    <dgm:cxn modelId="{E7BF3942-2A0C-4EF8-AAFE-D2390F46D35A}" type="presParOf" srcId="{99316100-654A-40C5-8476-625ED074B7FA}" destId="{B63E5712-ABE7-4948-9933-AE7AF12193DA}" srcOrd="8" destOrd="0" presId="urn:microsoft.com/office/officeart/2005/8/layout/cycle2"/>
    <dgm:cxn modelId="{3F4674B8-3FA5-4498-A754-D5CC75FAA773}" type="presParOf" srcId="{99316100-654A-40C5-8476-625ED074B7FA}" destId="{0499B4C3-FEE5-4083-BC61-D2D4E941EB46}" srcOrd="9" destOrd="0" presId="urn:microsoft.com/office/officeart/2005/8/layout/cycle2"/>
    <dgm:cxn modelId="{470914F9-144C-45F2-B9F0-A5C8ACA73AB9}" type="presParOf" srcId="{0499B4C3-FEE5-4083-BC61-D2D4E941EB46}" destId="{E5C4CF45-8950-4B10-A64E-E1811ED3AC1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6201B-071F-4434-9E18-273B97D48652}">
      <dsp:nvSpPr>
        <dsp:cNvPr id="0" name=""/>
        <dsp:cNvSpPr/>
      </dsp:nvSpPr>
      <dsp:spPr>
        <a:xfrm>
          <a:off x="2376037" y="1855"/>
          <a:ext cx="1596424" cy="1596424"/>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1. Select a text</a:t>
          </a:r>
          <a:endParaRPr lang="en-US" sz="2000" kern="1200" dirty="0"/>
        </a:p>
      </dsp:txBody>
      <dsp:txXfrm>
        <a:off x="2609828" y="235646"/>
        <a:ext cx="1128842" cy="1128842"/>
      </dsp:txXfrm>
    </dsp:sp>
    <dsp:sp modelId="{D1BF4DEF-C878-4CC1-98C2-C1A1F247D50C}">
      <dsp:nvSpPr>
        <dsp:cNvPr id="0" name=""/>
        <dsp:cNvSpPr/>
      </dsp:nvSpPr>
      <dsp:spPr>
        <a:xfrm rot="2160000">
          <a:off x="3922115" y="1228358"/>
          <a:ext cx="424834" cy="538793"/>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934285" y="1298660"/>
        <a:ext cx="297384" cy="323275"/>
      </dsp:txXfrm>
    </dsp:sp>
    <dsp:sp modelId="{09E69B98-6623-4E17-A60E-776346C63E7B}">
      <dsp:nvSpPr>
        <dsp:cNvPr id="0" name=""/>
        <dsp:cNvSpPr/>
      </dsp:nvSpPr>
      <dsp:spPr>
        <a:xfrm>
          <a:off x="4316058" y="1411363"/>
          <a:ext cx="1596424" cy="1596424"/>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2. Use a cut-up technique</a:t>
          </a:r>
          <a:endParaRPr lang="en-US" sz="2000" kern="1200" dirty="0"/>
        </a:p>
      </dsp:txBody>
      <dsp:txXfrm>
        <a:off x="4549849" y="1645154"/>
        <a:ext cx="1128842" cy="1128842"/>
      </dsp:txXfrm>
    </dsp:sp>
    <dsp:sp modelId="{9A427651-74D9-47C7-AA5B-366B88E572F7}">
      <dsp:nvSpPr>
        <dsp:cNvPr id="0" name=""/>
        <dsp:cNvSpPr/>
      </dsp:nvSpPr>
      <dsp:spPr>
        <a:xfrm rot="6480000">
          <a:off x="4535058" y="3069060"/>
          <a:ext cx="424834" cy="538793"/>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4618475" y="3116213"/>
        <a:ext cx="297384" cy="323275"/>
      </dsp:txXfrm>
    </dsp:sp>
    <dsp:sp modelId="{AA8EBA57-3AA5-4797-9EA8-6F70F26C48F5}">
      <dsp:nvSpPr>
        <dsp:cNvPr id="0" name=""/>
        <dsp:cNvSpPr/>
      </dsp:nvSpPr>
      <dsp:spPr>
        <a:xfrm>
          <a:off x="3575036" y="3691995"/>
          <a:ext cx="1596424" cy="1596424"/>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3808827" y="3925786"/>
        <a:ext cx="1128842" cy="1128842"/>
      </dsp:txXfrm>
    </dsp:sp>
    <dsp:sp modelId="{8DC61A00-5222-4BDA-B11F-EB8FD6AD1715}">
      <dsp:nvSpPr>
        <dsp:cNvPr id="0" name=""/>
        <dsp:cNvSpPr/>
      </dsp:nvSpPr>
      <dsp:spPr>
        <a:xfrm rot="10800000">
          <a:off x="2973856" y="4220811"/>
          <a:ext cx="424834" cy="538793"/>
        </a:xfrm>
        <a:prstGeom prst="righ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101306" y="4328570"/>
        <a:ext cx="297384" cy="323275"/>
      </dsp:txXfrm>
    </dsp:sp>
    <dsp:sp modelId="{106E4DAA-A195-4D33-9CBB-8481DAD275AB}">
      <dsp:nvSpPr>
        <dsp:cNvPr id="0" name=""/>
        <dsp:cNvSpPr/>
      </dsp:nvSpPr>
      <dsp:spPr>
        <a:xfrm>
          <a:off x="1177038" y="3691995"/>
          <a:ext cx="1596424" cy="1596424"/>
        </a:xfrm>
        <a:prstGeom prst="ellipse">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1410829" y="3925786"/>
        <a:ext cx="1128842" cy="1128842"/>
      </dsp:txXfrm>
    </dsp:sp>
    <dsp:sp modelId="{9A8E6829-75D3-47F7-B92F-E441AE2C28DE}">
      <dsp:nvSpPr>
        <dsp:cNvPr id="0" name=""/>
        <dsp:cNvSpPr/>
      </dsp:nvSpPr>
      <dsp:spPr>
        <a:xfrm rot="15120000">
          <a:off x="1396037" y="3091930"/>
          <a:ext cx="424834" cy="538793"/>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1479454" y="3260295"/>
        <a:ext cx="297384" cy="323275"/>
      </dsp:txXfrm>
    </dsp:sp>
    <dsp:sp modelId="{B63E5712-ABE7-4948-9933-AE7AF12193DA}">
      <dsp:nvSpPr>
        <dsp:cNvPr id="0" name=""/>
        <dsp:cNvSpPr/>
      </dsp:nvSpPr>
      <dsp:spPr>
        <a:xfrm>
          <a:off x="436016" y="1411363"/>
          <a:ext cx="1596424" cy="1596424"/>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669807" y="1645154"/>
        <a:ext cx="1128842" cy="1128842"/>
      </dsp:txXfrm>
    </dsp:sp>
    <dsp:sp modelId="{0499B4C3-FEE5-4083-BC61-D2D4E941EB46}">
      <dsp:nvSpPr>
        <dsp:cNvPr id="0" name=""/>
        <dsp:cNvSpPr/>
      </dsp:nvSpPr>
      <dsp:spPr>
        <a:xfrm rot="19440000">
          <a:off x="1982094" y="1242492"/>
          <a:ext cx="424834" cy="538793"/>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994264" y="1387708"/>
        <a:ext cx="297384" cy="323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6201B-071F-4434-9E18-273B97D48652}">
      <dsp:nvSpPr>
        <dsp:cNvPr id="0" name=""/>
        <dsp:cNvSpPr/>
      </dsp:nvSpPr>
      <dsp:spPr>
        <a:xfrm>
          <a:off x="2362178" y="1445"/>
          <a:ext cx="1155608" cy="1155608"/>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Text</a:t>
          </a:r>
          <a:endParaRPr lang="en-US" sz="1600" kern="1200" dirty="0"/>
        </a:p>
      </dsp:txBody>
      <dsp:txXfrm>
        <a:off x="2531413" y="170680"/>
        <a:ext cx="817138" cy="817138"/>
      </dsp:txXfrm>
    </dsp:sp>
    <dsp:sp modelId="{D1BF4DEF-C878-4CC1-98C2-C1A1F247D50C}">
      <dsp:nvSpPr>
        <dsp:cNvPr id="0" name=""/>
        <dsp:cNvSpPr/>
      </dsp:nvSpPr>
      <dsp:spPr>
        <a:xfrm rot="2160000">
          <a:off x="3481225" y="889014"/>
          <a:ext cx="307036" cy="390017"/>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490021" y="939946"/>
        <a:ext cx="214925" cy="234011"/>
      </dsp:txXfrm>
    </dsp:sp>
    <dsp:sp modelId="{09E69B98-6623-4E17-A60E-776346C63E7B}">
      <dsp:nvSpPr>
        <dsp:cNvPr id="0" name=""/>
        <dsp:cNvSpPr/>
      </dsp:nvSpPr>
      <dsp:spPr>
        <a:xfrm>
          <a:off x="3765760" y="1021207"/>
          <a:ext cx="1155608" cy="1155608"/>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Cut-up</a:t>
          </a:r>
          <a:endParaRPr lang="en-US" sz="1600" kern="1200" dirty="0"/>
        </a:p>
      </dsp:txBody>
      <dsp:txXfrm>
        <a:off x="3934995" y="1190442"/>
        <a:ext cx="817138" cy="817138"/>
      </dsp:txXfrm>
    </dsp:sp>
    <dsp:sp modelId="{9A427651-74D9-47C7-AA5B-366B88E572F7}">
      <dsp:nvSpPr>
        <dsp:cNvPr id="0" name=""/>
        <dsp:cNvSpPr/>
      </dsp:nvSpPr>
      <dsp:spPr>
        <a:xfrm rot="6480000">
          <a:off x="3924671" y="2220743"/>
          <a:ext cx="307036" cy="390017"/>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984958" y="2254945"/>
        <a:ext cx="214925" cy="234011"/>
      </dsp:txXfrm>
    </dsp:sp>
    <dsp:sp modelId="{AA8EBA57-3AA5-4797-9EA8-6F70F26C48F5}">
      <dsp:nvSpPr>
        <dsp:cNvPr id="0" name=""/>
        <dsp:cNvSpPr/>
      </dsp:nvSpPr>
      <dsp:spPr>
        <a:xfrm>
          <a:off x="3229639" y="2671216"/>
          <a:ext cx="1155608" cy="1155608"/>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Outcome</a:t>
          </a:r>
          <a:endParaRPr lang="en-US" sz="1600" kern="1200" dirty="0"/>
        </a:p>
      </dsp:txBody>
      <dsp:txXfrm>
        <a:off x="3398874" y="2840451"/>
        <a:ext cx="817138" cy="817138"/>
      </dsp:txXfrm>
    </dsp:sp>
    <dsp:sp modelId="{8DC61A00-5222-4BDA-B11F-EB8FD6AD1715}">
      <dsp:nvSpPr>
        <dsp:cNvPr id="0" name=""/>
        <dsp:cNvSpPr/>
      </dsp:nvSpPr>
      <dsp:spPr>
        <a:xfrm rot="10800000">
          <a:off x="2795154" y="3054012"/>
          <a:ext cx="307036" cy="390017"/>
        </a:xfrm>
        <a:prstGeom prst="righ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887265" y="3132015"/>
        <a:ext cx="214925" cy="234011"/>
      </dsp:txXfrm>
    </dsp:sp>
    <dsp:sp modelId="{106E4DAA-A195-4D33-9CBB-8481DAD275AB}">
      <dsp:nvSpPr>
        <dsp:cNvPr id="0" name=""/>
        <dsp:cNvSpPr/>
      </dsp:nvSpPr>
      <dsp:spPr>
        <a:xfrm>
          <a:off x="1494717" y="2671216"/>
          <a:ext cx="1155608" cy="1155608"/>
        </a:xfrm>
        <a:prstGeom prst="ellipse">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Feed in to practice</a:t>
          </a:r>
          <a:endParaRPr lang="en-US" sz="1600" kern="1200" dirty="0"/>
        </a:p>
      </dsp:txBody>
      <dsp:txXfrm>
        <a:off x="1663952" y="2840451"/>
        <a:ext cx="817138" cy="817138"/>
      </dsp:txXfrm>
    </dsp:sp>
    <dsp:sp modelId="{9A8E6829-75D3-47F7-B92F-E441AE2C28DE}">
      <dsp:nvSpPr>
        <dsp:cNvPr id="0" name=""/>
        <dsp:cNvSpPr/>
      </dsp:nvSpPr>
      <dsp:spPr>
        <a:xfrm rot="15120000">
          <a:off x="1653628" y="2237271"/>
          <a:ext cx="307036" cy="390017"/>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713915" y="2359075"/>
        <a:ext cx="214925" cy="234011"/>
      </dsp:txXfrm>
    </dsp:sp>
    <dsp:sp modelId="{B63E5712-ABE7-4948-9933-AE7AF12193DA}">
      <dsp:nvSpPr>
        <dsp:cNvPr id="0" name=""/>
        <dsp:cNvSpPr/>
      </dsp:nvSpPr>
      <dsp:spPr>
        <a:xfrm>
          <a:off x="958597" y="1021207"/>
          <a:ext cx="1155608" cy="1155608"/>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Feed in to writing</a:t>
          </a:r>
          <a:endParaRPr lang="en-US" sz="1600" kern="1200" dirty="0"/>
        </a:p>
      </dsp:txBody>
      <dsp:txXfrm>
        <a:off x="1127832" y="1190442"/>
        <a:ext cx="817138" cy="817138"/>
      </dsp:txXfrm>
    </dsp:sp>
    <dsp:sp modelId="{0499B4C3-FEE5-4083-BC61-D2D4E941EB46}">
      <dsp:nvSpPr>
        <dsp:cNvPr id="0" name=""/>
        <dsp:cNvSpPr/>
      </dsp:nvSpPr>
      <dsp:spPr>
        <a:xfrm rot="19440000">
          <a:off x="2077643" y="899229"/>
          <a:ext cx="307036" cy="390017"/>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086439" y="1004303"/>
        <a:ext cx="214925" cy="23401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DC23E-475C-489E-9DFF-EE6352C686EF}" type="datetimeFigureOut">
              <a:rPr lang="en-GB" smtClean="0"/>
              <a:t>10/12/2019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A0CD7-FF67-4AB1-812D-5202BC35C120}" type="slidenum">
              <a:rPr lang="en-GB" smtClean="0"/>
              <a:t>‹#›</a:t>
            </a:fld>
            <a:endParaRPr lang="en-GB"/>
          </a:p>
        </p:txBody>
      </p:sp>
    </p:spTree>
    <p:extLst>
      <p:ext uri="{BB962C8B-B14F-4D97-AF65-F5344CB8AC3E}">
        <p14:creationId xmlns:p14="http://schemas.microsoft.com/office/powerpoint/2010/main" val="2160525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Hello</a:t>
            </a:r>
            <a:r>
              <a:rPr lang="en-GB" baseline="0" dirty="0" smtClean="0"/>
              <a:t> and welcome then brief introduction and first task. Link to the writing café and the emergence of the idea. </a:t>
            </a:r>
            <a:endParaRPr lang="en-GB" dirty="0"/>
          </a:p>
        </p:txBody>
      </p:sp>
      <p:sp>
        <p:nvSpPr>
          <p:cNvPr id="4" name="Slide Number Placeholder 3"/>
          <p:cNvSpPr>
            <a:spLocks noGrp="1"/>
          </p:cNvSpPr>
          <p:nvPr>
            <p:ph type="sldNum" sz="quarter" idx="10"/>
          </p:nvPr>
        </p:nvSpPr>
        <p:spPr/>
        <p:txBody>
          <a:bodyPr/>
          <a:lstStyle/>
          <a:p>
            <a:fld id="{661A0CD7-FF67-4AB1-812D-5202BC35C120}" type="slidenum">
              <a:rPr lang="en-GB" smtClean="0"/>
              <a:t>1</a:t>
            </a:fld>
            <a:endParaRPr lang="en-GB"/>
          </a:p>
        </p:txBody>
      </p:sp>
    </p:spTree>
    <p:extLst>
      <p:ext uri="{BB962C8B-B14F-4D97-AF65-F5344CB8AC3E}">
        <p14:creationId xmlns:p14="http://schemas.microsoft.com/office/powerpoint/2010/main" val="33050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923E19D-37C5-4846-9843-1AA7B2FD11EE}"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4272929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923E19D-37C5-4846-9843-1AA7B2FD11EE}"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44113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923E19D-37C5-4846-9843-1AA7B2FD11EE}"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2759527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377007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3586954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1393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2582499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1650844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1753827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1732295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408378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923E19D-37C5-4846-9843-1AA7B2FD11EE}"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1552209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339713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322392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36A64D-C24A-42C8-9264-3554B977F27A}" type="datetimeFigureOut">
              <a:rPr lang="en-GB" smtClean="0"/>
              <a:pPr/>
              <a:t>10/12/2019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412699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923E19D-37C5-4846-9843-1AA7B2FD11EE}"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93227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923E19D-37C5-4846-9843-1AA7B2FD11EE}"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182348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923E19D-37C5-4846-9843-1AA7B2FD11EE}" type="datetimeFigureOut">
              <a:rPr lang="en-GB" smtClean="0"/>
              <a:t>10/12/2019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1412778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923E19D-37C5-4846-9843-1AA7B2FD11EE}" type="datetimeFigureOut">
              <a:rPr lang="en-GB" smtClean="0"/>
              <a:t>10/12/2019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3726317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3E19D-37C5-4846-9843-1AA7B2FD11EE}" type="datetimeFigureOut">
              <a:rPr lang="en-GB" smtClean="0"/>
              <a:t>10/12/2019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157961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23E19D-37C5-4846-9843-1AA7B2FD11EE}"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170715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23E19D-37C5-4846-9843-1AA7B2FD11EE}"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4F9F98-93B3-4C89-9F6D-A1837BA49CA2}" type="slidenum">
              <a:rPr lang="en-GB" smtClean="0"/>
              <a:t>‹#›</a:t>
            </a:fld>
            <a:endParaRPr lang="en-GB"/>
          </a:p>
        </p:txBody>
      </p:sp>
    </p:spTree>
    <p:extLst>
      <p:ext uri="{BB962C8B-B14F-4D97-AF65-F5344CB8AC3E}">
        <p14:creationId xmlns:p14="http://schemas.microsoft.com/office/powerpoint/2010/main" val="247389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3E19D-37C5-4846-9843-1AA7B2FD11EE}" type="datetimeFigureOut">
              <a:rPr lang="en-GB" smtClean="0"/>
              <a:t>10/12/2019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F9F98-93B3-4C89-9F6D-A1837BA49CA2}" type="slidenum">
              <a:rPr lang="en-GB" smtClean="0"/>
              <a:t>‹#›</a:t>
            </a:fld>
            <a:endParaRPr lang="en-GB"/>
          </a:p>
        </p:txBody>
      </p:sp>
    </p:spTree>
    <p:extLst>
      <p:ext uri="{BB962C8B-B14F-4D97-AF65-F5344CB8AC3E}">
        <p14:creationId xmlns:p14="http://schemas.microsoft.com/office/powerpoint/2010/main" val="3220839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6A64D-C24A-42C8-9264-3554B977F27A}" type="datetimeFigureOut">
              <a:rPr lang="en-GB" smtClean="0"/>
              <a:pPr/>
              <a:t>10/12/2019</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A82B5-C450-4ABE-B8F8-90546C4D4317}" type="slidenum">
              <a:rPr lang="en-GB" smtClean="0"/>
              <a:pPr/>
              <a:t>‹#›</a:t>
            </a:fld>
            <a:endParaRPr lang="en-GB" dirty="0"/>
          </a:p>
        </p:txBody>
      </p:sp>
    </p:spTree>
    <p:extLst>
      <p:ext uri="{BB962C8B-B14F-4D97-AF65-F5344CB8AC3E}">
        <p14:creationId xmlns:p14="http://schemas.microsoft.com/office/powerpoint/2010/main" val="1233987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Rc2yU7OUMcI" TargetMode="External"/><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forms.office.com/Pages/ResponsePage.aspx?id=xClkjH8We0e4y3fugnWNEYf_6dkO0DtGuYl9NiXRxHBUOUJVRU5RRjkxNlJCSDI3U1FDOFNVSjNEWCQlQCN0PWcu"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dailymotion.com/video/x1xd5l_hugo-ball-seahorses-and-flying-fish_musi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6986602" y="1299532"/>
            <a:ext cx="3535681" cy="2585323"/>
          </a:xfrm>
          <a:prstGeom prst="rect">
            <a:avLst/>
          </a:prstGeom>
          <a:solidFill>
            <a:schemeClr val="accent4">
              <a:lumMod val="40000"/>
              <a:lumOff val="60000"/>
            </a:schemeClr>
          </a:solidFill>
        </p:spPr>
        <p:txBody>
          <a:bodyPr wrap="square">
            <a:spAutoFit/>
          </a:bodyPr>
          <a:lstStyle/>
          <a:p>
            <a:r>
              <a:rPr lang="en-GB" b="1" dirty="0"/>
              <a:t>Location</a:t>
            </a:r>
          </a:p>
          <a:p>
            <a:endParaRPr lang="en-GB" dirty="0"/>
          </a:p>
          <a:p>
            <a:r>
              <a:rPr lang="en-GB" dirty="0"/>
              <a:t>Room D115</a:t>
            </a:r>
          </a:p>
          <a:p>
            <a:endParaRPr lang="en-GB" dirty="0"/>
          </a:p>
          <a:p>
            <a:r>
              <a:rPr lang="en-GB" dirty="0"/>
              <a:t>Central Saint Martins</a:t>
            </a:r>
          </a:p>
          <a:p>
            <a:endParaRPr lang="en-GB" dirty="0"/>
          </a:p>
          <a:p>
            <a:r>
              <a:rPr lang="en-GB" dirty="0"/>
              <a:t>Granary Building, 1 Granary Square</a:t>
            </a:r>
          </a:p>
          <a:p>
            <a:endParaRPr lang="en-GB" dirty="0"/>
          </a:p>
          <a:p>
            <a:r>
              <a:rPr lang="en-GB" dirty="0"/>
              <a:t>London N1C 4AA</a:t>
            </a:r>
          </a:p>
        </p:txBody>
      </p:sp>
      <p:sp>
        <p:nvSpPr>
          <p:cNvPr id="3" name="TextBox 2"/>
          <p:cNvSpPr txBox="1"/>
          <p:nvPr/>
        </p:nvSpPr>
        <p:spPr>
          <a:xfrm>
            <a:off x="296578" y="66873"/>
            <a:ext cx="8710863" cy="646331"/>
          </a:xfrm>
          <a:prstGeom prst="rect">
            <a:avLst/>
          </a:prstGeom>
          <a:solidFill>
            <a:schemeClr val="bg1"/>
          </a:solidFill>
        </p:spPr>
        <p:txBody>
          <a:bodyPr wrap="square" rtlCol="0">
            <a:spAutoFit/>
          </a:bodyPr>
          <a:lstStyle/>
          <a:p>
            <a:r>
              <a:rPr lang="en-GB" sz="3600" dirty="0" smtClean="0"/>
              <a:t>Breaking Into and Out of Academic Writing</a:t>
            </a:r>
            <a:endParaRPr lang="en-GB" sz="3600" dirty="0"/>
          </a:p>
        </p:txBody>
      </p:sp>
      <p:sp>
        <p:nvSpPr>
          <p:cNvPr id="4" name="Rectangle 3"/>
          <p:cNvSpPr/>
          <p:nvPr/>
        </p:nvSpPr>
        <p:spPr>
          <a:xfrm>
            <a:off x="5772483" y="4059113"/>
            <a:ext cx="6096000" cy="1569660"/>
          </a:xfrm>
          <a:prstGeom prst="rect">
            <a:avLst/>
          </a:prstGeom>
          <a:solidFill>
            <a:schemeClr val="accent6">
              <a:lumMod val="20000"/>
              <a:lumOff val="80000"/>
            </a:schemeClr>
          </a:solidFill>
        </p:spPr>
        <p:txBody>
          <a:bodyPr>
            <a:spAutoFit/>
          </a:bodyPr>
          <a:lstStyle/>
          <a:p>
            <a:r>
              <a:rPr lang="en-GB" sz="2400" dirty="0"/>
              <a:t>‘The researcher </a:t>
            </a:r>
            <a:r>
              <a:rPr lang="en-GB" sz="2400" dirty="0" smtClean="0"/>
              <a:t>is not </a:t>
            </a:r>
            <a:r>
              <a:rPr lang="en-GB" sz="2400" dirty="0"/>
              <a:t>‘dependent on the categories of established theory and technique </a:t>
            </a:r>
            <a:r>
              <a:rPr lang="en-GB" sz="2400" dirty="0" smtClean="0"/>
              <a:t>but constructs </a:t>
            </a:r>
            <a:r>
              <a:rPr lang="en-GB" sz="2400" dirty="0"/>
              <a:t>a new theory of the unique case’ (</a:t>
            </a:r>
            <a:r>
              <a:rPr lang="en-GB" sz="2400" dirty="0" err="1"/>
              <a:t>Schön</a:t>
            </a:r>
            <a:r>
              <a:rPr lang="en-GB" sz="2400" dirty="0"/>
              <a:t> 1983: 68). </a:t>
            </a:r>
          </a:p>
        </p:txBody>
      </p:sp>
      <p:pic>
        <p:nvPicPr>
          <p:cNvPr id="1026" name="Picture 2" descr="Image result for dada cut-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78" y="800333"/>
            <a:ext cx="5061124" cy="570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72483" y="692918"/>
            <a:ext cx="6228079" cy="461665"/>
          </a:xfrm>
          <a:prstGeom prst="rect">
            <a:avLst/>
          </a:prstGeom>
          <a:solidFill>
            <a:schemeClr val="bg1"/>
          </a:solidFill>
        </p:spPr>
        <p:txBody>
          <a:bodyPr wrap="square" rtlCol="0">
            <a:spAutoFit/>
          </a:bodyPr>
          <a:lstStyle/>
          <a:p>
            <a:r>
              <a:rPr lang="en-GB" sz="2400" i="1" dirty="0" smtClean="0"/>
              <a:t>THE CASE FOR DADA IN THE ACEDEMIC ESSAY</a:t>
            </a:r>
            <a:endParaRPr lang="en-GB" sz="2400" i="1" dirty="0"/>
          </a:p>
        </p:txBody>
      </p:sp>
    </p:spTree>
    <p:extLst>
      <p:ext uri="{BB962C8B-B14F-4D97-AF65-F5344CB8AC3E}">
        <p14:creationId xmlns:p14="http://schemas.microsoft.com/office/powerpoint/2010/main" val="1745273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17575060"/>
              </p:ext>
            </p:extLst>
          </p:nvPr>
        </p:nvGraphicFramePr>
        <p:xfrm>
          <a:off x="2648016" y="963562"/>
          <a:ext cx="6348499" cy="5290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492580" y="1859492"/>
            <a:ext cx="1568918" cy="369332"/>
          </a:xfrm>
          <a:prstGeom prst="rect">
            <a:avLst/>
          </a:prstGeom>
          <a:solidFill>
            <a:schemeClr val="bg1"/>
          </a:solidFill>
        </p:spPr>
        <p:txBody>
          <a:bodyPr wrap="square" rtlCol="0">
            <a:spAutoFit/>
          </a:bodyPr>
          <a:lstStyle/>
          <a:p>
            <a:r>
              <a:rPr lang="en-GB" dirty="0" smtClean="0"/>
              <a:t>Cut-Up Tzara  </a:t>
            </a:r>
            <a:endParaRPr lang="en-GB" dirty="0"/>
          </a:p>
        </p:txBody>
      </p:sp>
      <p:sp>
        <p:nvSpPr>
          <p:cNvPr id="4" name="TextBox 3"/>
          <p:cNvSpPr txBox="1"/>
          <p:nvPr/>
        </p:nvSpPr>
        <p:spPr>
          <a:xfrm>
            <a:off x="8702969" y="2504995"/>
            <a:ext cx="1992430" cy="369332"/>
          </a:xfrm>
          <a:prstGeom prst="rect">
            <a:avLst/>
          </a:prstGeom>
          <a:solidFill>
            <a:schemeClr val="bg1"/>
          </a:solidFill>
        </p:spPr>
        <p:txBody>
          <a:bodyPr wrap="square" rtlCol="0">
            <a:spAutoFit/>
          </a:bodyPr>
          <a:lstStyle/>
          <a:p>
            <a:r>
              <a:rPr lang="en-GB" dirty="0" smtClean="0"/>
              <a:t>Fold-In technique </a:t>
            </a:r>
            <a:endParaRPr lang="en-GB" dirty="0"/>
          </a:p>
        </p:txBody>
      </p:sp>
      <p:sp>
        <p:nvSpPr>
          <p:cNvPr id="5" name="TextBox 4"/>
          <p:cNvSpPr txBox="1"/>
          <p:nvPr/>
        </p:nvSpPr>
        <p:spPr>
          <a:xfrm>
            <a:off x="8168792" y="4056665"/>
            <a:ext cx="2233061" cy="369332"/>
          </a:xfrm>
          <a:prstGeom prst="rect">
            <a:avLst/>
          </a:prstGeom>
          <a:solidFill>
            <a:schemeClr val="bg1"/>
          </a:solidFill>
        </p:spPr>
        <p:txBody>
          <a:bodyPr wrap="square" rtlCol="0">
            <a:spAutoFit/>
          </a:bodyPr>
          <a:lstStyle/>
          <a:p>
            <a:r>
              <a:rPr lang="en-GB" dirty="0" smtClean="0"/>
              <a:t>Gridding technique </a:t>
            </a:r>
            <a:endParaRPr lang="en-GB" dirty="0"/>
          </a:p>
        </p:txBody>
      </p:sp>
      <p:sp>
        <p:nvSpPr>
          <p:cNvPr id="6" name="TextBox 5"/>
          <p:cNvSpPr txBox="1"/>
          <p:nvPr/>
        </p:nvSpPr>
        <p:spPr>
          <a:xfrm>
            <a:off x="8623824" y="3239368"/>
            <a:ext cx="2252312" cy="369332"/>
          </a:xfrm>
          <a:prstGeom prst="rect">
            <a:avLst/>
          </a:prstGeom>
          <a:solidFill>
            <a:schemeClr val="bg1"/>
          </a:solidFill>
        </p:spPr>
        <p:txBody>
          <a:bodyPr wrap="square" rtlCol="0">
            <a:spAutoFit/>
          </a:bodyPr>
          <a:lstStyle/>
          <a:p>
            <a:r>
              <a:rPr lang="en-GB" dirty="0" smtClean="0"/>
              <a:t>Redacting technique</a:t>
            </a:r>
            <a:endParaRPr lang="en-GB" dirty="0"/>
          </a:p>
        </p:txBody>
      </p:sp>
    </p:spTree>
    <p:extLst>
      <p:ext uri="{BB962C8B-B14F-4D97-AF65-F5344CB8AC3E}">
        <p14:creationId xmlns:p14="http://schemas.microsoft.com/office/powerpoint/2010/main" val="26334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962" y="4135790"/>
            <a:ext cx="6355882" cy="2308324"/>
          </a:xfrm>
          <a:prstGeom prst="rect">
            <a:avLst/>
          </a:prstGeom>
          <a:solidFill>
            <a:schemeClr val="bg1"/>
          </a:solidFill>
        </p:spPr>
        <p:txBody>
          <a:bodyPr wrap="square">
            <a:spAutoFit/>
          </a:bodyPr>
          <a:lstStyle/>
          <a:p>
            <a:r>
              <a:rPr lang="en-GB" sz="2400" dirty="0"/>
              <a:t>Nelson and </a:t>
            </a:r>
            <a:r>
              <a:rPr lang="en-GB" sz="2400" dirty="0" err="1"/>
              <a:t>Stolterman</a:t>
            </a:r>
            <a:r>
              <a:rPr lang="en-GB" sz="2400" dirty="0"/>
              <a:t> (2003: 16) have advocated a </a:t>
            </a:r>
            <a:r>
              <a:rPr lang="en-GB" sz="2400" dirty="0" smtClean="0"/>
              <a:t>design culture </a:t>
            </a:r>
            <a:r>
              <a:rPr lang="en-GB" sz="2400" dirty="0"/>
              <a:t>and </a:t>
            </a:r>
            <a:r>
              <a:rPr lang="en-GB" sz="2400" dirty="0" smtClean="0"/>
              <a:t>a first </a:t>
            </a:r>
            <a:r>
              <a:rPr lang="en-GB" sz="2400" dirty="0"/>
              <a:t>new tradition where design is seen as the ability to </a:t>
            </a:r>
            <a:r>
              <a:rPr lang="en-GB" sz="2400" dirty="0" smtClean="0"/>
              <a:t>imagine ‘that-which-does-not-yet </a:t>
            </a:r>
            <a:r>
              <a:rPr lang="en-GB" sz="2400" dirty="0"/>
              <a:t>exist, and make it appear in concrete form as a </a:t>
            </a:r>
            <a:r>
              <a:rPr lang="en-GB" sz="2400" dirty="0" smtClean="0"/>
              <a:t>new, purposeful </a:t>
            </a:r>
            <a:r>
              <a:rPr lang="en-GB" sz="2400" dirty="0"/>
              <a:t>addition to the real world</a:t>
            </a:r>
            <a:r>
              <a:rPr lang="en-GB" sz="2400" dirty="0" smtClean="0"/>
              <a:t>’. (Diaz, 2011:22)</a:t>
            </a:r>
            <a:endParaRPr lang="en-GB" sz="2400" dirty="0"/>
          </a:p>
        </p:txBody>
      </p:sp>
      <p:pic>
        <p:nvPicPr>
          <p:cNvPr id="5" name="Rc2yU7OUMcI"/>
          <p:cNvPicPr>
            <a:picLocks noRot="1" noChangeAspect="1"/>
          </p:cNvPicPr>
          <p:nvPr>
            <a:videoFile r:link="rId1"/>
          </p:nvPr>
        </p:nvPicPr>
        <p:blipFill>
          <a:blip r:embed="rId3"/>
          <a:stretch>
            <a:fillRect/>
          </a:stretch>
        </p:blipFill>
        <p:spPr>
          <a:xfrm>
            <a:off x="131545" y="242436"/>
            <a:ext cx="6362299" cy="3578793"/>
          </a:xfrm>
          <a:prstGeom prst="rect">
            <a:avLst/>
          </a:prstGeom>
        </p:spPr>
      </p:pic>
      <p:sp>
        <p:nvSpPr>
          <p:cNvPr id="6" name="Rectangle 5"/>
          <p:cNvSpPr/>
          <p:nvPr/>
        </p:nvSpPr>
        <p:spPr>
          <a:xfrm>
            <a:off x="6744678" y="0"/>
            <a:ext cx="3936847" cy="461665"/>
          </a:xfrm>
          <a:prstGeom prst="rect">
            <a:avLst/>
          </a:prstGeom>
        </p:spPr>
        <p:txBody>
          <a:bodyPr wrap="none">
            <a:spAutoFit/>
          </a:bodyPr>
          <a:lstStyle/>
          <a:p>
            <a:r>
              <a:rPr lang="en-GB" sz="2400" b="1" dirty="0"/>
              <a:t>Cut-Ups William S. Burroughs</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848856" y="606291"/>
            <a:ext cx="3743350" cy="4991133"/>
          </a:xfrm>
          <a:prstGeom prst="rect">
            <a:avLst/>
          </a:prstGeom>
          <a:ln w="28575">
            <a:solidFill>
              <a:schemeClr val="tx1"/>
            </a:solidFill>
          </a:ln>
        </p:spPr>
      </p:pic>
      <p:sp>
        <p:nvSpPr>
          <p:cNvPr id="8" name="TextBox 7"/>
          <p:cNvSpPr txBox="1"/>
          <p:nvPr/>
        </p:nvSpPr>
        <p:spPr>
          <a:xfrm>
            <a:off x="6839712" y="5701675"/>
            <a:ext cx="3752494" cy="646331"/>
          </a:xfrm>
          <a:prstGeom prst="rect">
            <a:avLst/>
          </a:prstGeom>
          <a:solidFill>
            <a:schemeClr val="bg1"/>
          </a:solidFill>
        </p:spPr>
        <p:txBody>
          <a:bodyPr wrap="square" rtlCol="0">
            <a:spAutoFit/>
          </a:bodyPr>
          <a:lstStyle/>
          <a:p>
            <a:r>
              <a:rPr lang="en-GB" dirty="0" smtClean="0"/>
              <a:t>Participants research and apply Burroughs adaptations to the Cut-Up</a:t>
            </a:r>
            <a:endParaRPr lang="en-GB" dirty="0"/>
          </a:p>
        </p:txBody>
      </p:sp>
    </p:spTree>
    <p:extLst>
      <p:ext uri="{BB962C8B-B14F-4D97-AF65-F5344CB8AC3E}">
        <p14:creationId xmlns:p14="http://schemas.microsoft.com/office/powerpoint/2010/main" val="598653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130" y="855906"/>
            <a:ext cx="8152597" cy="1569660"/>
          </a:xfrm>
          <a:prstGeom prst="rect">
            <a:avLst/>
          </a:prstGeom>
          <a:solidFill>
            <a:schemeClr val="bg1">
              <a:lumMod val="95000"/>
            </a:schemeClr>
          </a:solidFill>
        </p:spPr>
        <p:txBody>
          <a:bodyPr wrap="square" rtlCol="0">
            <a:spAutoFit/>
          </a:bodyPr>
          <a:lstStyle/>
          <a:p>
            <a:r>
              <a:rPr lang="en-GB" sz="2400" dirty="0" smtClean="0"/>
              <a:t>From experience of students in academic support there is a need to unify practice and theory and overcome the schism that often persists. This separation is a false dichotomy and here we propose a method to reconcile the two writing, and practice. </a:t>
            </a:r>
            <a:endParaRPr lang="en-GB" sz="2400" dirty="0"/>
          </a:p>
        </p:txBody>
      </p:sp>
      <p:sp>
        <p:nvSpPr>
          <p:cNvPr id="3" name="TextBox 2"/>
          <p:cNvSpPr txBox="1"/>
          <p:nvPr/>
        </p:nvSpPr>
        <p:spPr>
          <a:xfrm>
            <a:off x="1804737" y="0"/>
            <a:ext cx="8056345" cy="769441"/>
          </a:xfrm>
          <a:prstGeom prst="rect">
            <a:avLst/>
          </a:prstGeom>
          <a:noFill/>
        </p:spPr>
        <p:txBody>
          <a:bodyPr wrap="square" rtlCol="0">
            <a:spAutoFit/>
          </a:bodyPr>
          <a:lstStyle/>
          <a:p>
            <a:r>
              <a:rPr lang="en-GB" sz="4400" b="1" dirty="0" smtClean="0"/>
              <a:t>Unifying and Connecting Strategy </a:t>
            </a:r>
            <a:endParaRPr lang="en-GB" sz="4400" b="1" dirty="0"/>
          </a:p>
        </p:txBody>
      </p:sp>
      <p:graphicFrame>
        <p:nvGraphicFramePr>
          <p:cNvPr id="4" name="Diagram 3"/>
          <p:cNvGraphicFramePr/>
          <p:nvPr>
            <p:extLst>
              <p:ext uri="{D42A27DB-BD31-4B8C-83A1-F6EECF244321}">
                <p14:modId xmlns:p14="http://schemas.microsoft.com/office/powerpoint/2010/main" val="4169497987"/>
              </p:ext>
            </p:extLst>
          </p:nvPr>
        </p:nvGraphicFramePr>
        <p:xfrm>
          <a:off x="2648017" y="2425566"/>
          <a:ext cx="5879966" cy="3828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02130" y="2893040"/>
            <a:ext cx="3205213" cy="3785652"/>
          </a:xfrm>
          <a:prstGeom prst="rect">
            <a:avLst/>
          </a:prstGeom>
          <a:solidFill>
            <a:schemeClr val="bg1"/>
          </a:solidFill>
        </p:spPr>
        <p:txBody>
          <a:bodyPr wrap="square" rtlCol="0">
            <a:spAutoFit/>
          </a:bodyPr>
          <a:lstStyle/>
          <a:p>
            <a:r>
              <a:rPr lang="en-GB" b="1" dirty="0" smtClean="0"/>
              <a:t>To see the text as:</a:t>
            </a:r>
          </a:p>
          <a:p>
            <a:endParaRPr lang="en-GB" b="1" dirty="0"/>
          </a:p>
          <a:p>
            <a:r>
              <a:rPr lang="en-GB" b="1" dirty="0" smtClean="0"/>
              <a:t>Reducible.</a:t>
            </a:r>
          </a:p>
          <a:p>
            <a:r>
              <a:rPr lang="en-GB" b="1" dirty="0" smtClean="0"/>
              <a:t>Divisible.</a:t>
            </a:r>
          </a:p>
          <a:p>
            <a:endParaRPr lang="en-GB" b="1" dirty="0" smtClean="0"/>
          </a:p>
          <a:p>
            <a:r>
              <a:rPr lang="en-GB" b="1" dirty="0" smtClean="0"/>
              <a:t>In can be:</a:t>
            </a:r>
          </a:p>
          <a:p>
            <a:r>
              <a:rPr lang="en-GB" b="1" dirty="0" smtClean="0"/>
              <a:t>Refashioned.</a:t>
            </a:r>
          </a:p>
          <a:p>
            <a:r>
              <a:rPr lang="en-GB" b="1" dirty="0" smtClean="0"/>
              <a:t>Reformed. </a:t>
            </a:r>
          </a:p>
          <a:p>
            <a:endParaRPr lang="en-GB" b="1" dirty="0"/>
          </a:p>
          <a:p>
            <a:r>
              <a:rPr lang="en-GB" sz="2000" b="1" dirty="0" smtClean="0"/>
              <a:t>These are all things you would teach in critical reading.</a:t>
            </a:r>
          </a:p>
          <a:p>
            <a:endParaRPr lang="en-GB" dirty="0"/>
          </a:p>
        </p:txBody>
      </p:sp>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t="5548" r="16737" b="19042"/>
          <a:stretch/>
        </p:blipFill>
        <p:spPr>
          <a:xfrm rot="16200000">
            <a:off x="7848388" y="1635148"/>
            <a:ext cx="4859094" cy="3300607"/>
          </a:xfrm>
          <a:prstGeom prst="rect">
            <a:avLst/>
          </a:prstGeom>
        </p:spPr>
      </p:pic>
      <p:sp>
        <p:nvSpPr>
          <p:cNvPr id="7" name="TextBox 6"/>
          <p:cNvSpPr txBox="1"/>
          <p:nvPr/>
        </p:nvSpPr>
        <p:spPr>
          <a:xfrm>
            <a:off x="8589342" y="5684621"/>
            <a:ext cx="3338897" cy="338554"/>
          </a:xfrm>
          <a:prstGeom prst="rect">
            <a:avLst/>
          </a:prstGeom>
          <a:noFill/>
        </p:spPr>
        <p:txBody>
          <a:bodyPr wrap="square" rtlCol="0">
            <a:spAutoFit/>
          </a:bodyPr>
          <a:lstStyle/>
          <a:p>
            <a:r>
              <a:rPr lang="en-GB" sz="1600" dirty="0" smtClean="0"/>
              <a:t>Example of participant cut-up (2019)</a:t>
            </a:r>
            <a:endParaRPr lang="en-GB" sz="1600" dirty="0"/>
          </a:p>
        </p:txBody>
      </p:sp>
    </p:spTree>
    <p:extLst>
      <p:ext uri="{BB962C8B-B14F-4D97-AF65-F5344CB8AC3E}">
        <p14:creationId xmlns:p14="http://schemas.microsoft.com/office/powerpoint/2010/main" val="198177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56" y="585186"/>
            <a:ext cx="6096000" cy="2677656"/>
          </a:xfrm>
          <a:prstGeom prst="rect">
            <a:avLst/>
          </a:prstGeom>
          <a:solidFill>
            <a:schemeClr val="bg1"/>
          </a:solidFill>
        </p:spPr>
        <p:txBody>
          <a:bodyPr>
            <a:spAutoFit/>
          </a:bodyPr>
          <a:lstStyle/>
          <a:p>
            <a:r>
              <a:rPr lang="en-GB" sz="2400" dirty="0"/>
              <a:t>The use of chance is, in my opinion, compatible with the currently held </a:t>
            </a:r>
            <a:r>
              <a:rPr lang="en-GB" sz="2400" dirty="0" smtClean="0"/>
              <a:t>notion of </a:t>
            </a:r>
            <a:r>
              <a:rPr lang="en-GB" sz="2400" dirty="0"/>
              <a:t>design as goal-oriented behaviour, enacted with the intention to produce </a:t>
            </a:r>
            <a:r>
              <a:rPr lang="en-GB" sz="2400" dirty="0" smtClean="0"/>
              <a:t>a given </a:t>
            </a:r>
            <a:r>
              <a:rPr lang="en-GB" sz="2400" dirty="0"/>
              <a:t>result. Throughout the activity of design, the designer posits an objective and procures and utilizes the means to achieve </a:t>
            </a:r>
            <a:r>
              <a:rPr lang="en-GB" sz="2400" dirty="0" smtClean="0"/>
              <a:t>it</a:t>
            </a:r>
            <a:r>
              <a:rPr lang="en-GB" sz="2400" dirty="0"/>
              <a:t> </a:t>
            </a:r>
            <a:r>
              <a:rPr lang="en-GB" sz="2400" b="1" dirty="0" smtClean="0"/>
              <a:t>(Diaz</a:t>
            </a:r>
            <a:r>
              <a:rPr lang="en-GB" sz="2400" b="1" dirty="0"/>
              <a:t>, 2011:22</a:t>
            </a:r>
            <a:r>
              <a:rPr lang="en-GB" sz="2400" b="1" dirty="0" smtClean="0"/>
              <a:t>).</a:t>
            </a:r>
            <a:endParaRPr lang="en-GB" sz="2400" b="1" dirty="0"/>
          </a:p>
        </p:txBody>
      </p:sp>
      <p:sp>
        <p:nvSpPr>
          <p:cNvPr id="3" name="Rectangle 2"/>
          <p:cNvSpPr/>
          <p:nvPr/>
        </p:nvSpPr>
        <p:spPr>
          <a:xfrm>
            <a:off x="211756" y="3412682"/>
            <a:ext cx="6096000" cy="3416320"/>
          </a:xfrm>
          <a:prstGeom prst="rect">
            <a:avLst/>
          </a:prstGeom>
          <a:solidFill>
            <a:schemeClr val="accent2">
              <a:lumMod val="20000"/>
              <a:lumOff val="80000"/>
            </a:schemeClr>
          </a:solidFill>
        </p:spPr>
        <p:txBody>
          <a:bodyPr>
            <a:spAutoFit/>
          </a:bodyPr>
          <a:lstStyle/>
          <a:p>
            <a:r>
              <a:rPr lang="en-GB" sz="2400" dirty="0" smtClean="0"/>
              <a:t>A writer </a:t>
            </a:r>
            <a:r>
              <a:rPr lang="en-GB" sz="2400" dirty="0"/>
              <a:t>need no longer be portrayed as a solitary thinker grappling with ideas, </a:t>
            </a:r>
            <a:r>
              <a:rPr lang="en-GB" sz="2400" dirty="0" smtClean="0"/>
              <a:t>but as </a:t>
            </a:r>
            <a:r>
              <a:rPr lang="en-GB" sz="2400" dirty="0"/>
              <a:t>a member of a design team situated in a rich environment of </a:t>
            </a:r>
            <a:r>
              <a:rPr lang="en-GB" sz="2400" dirty="0" smtClean="0"/>
              <a:t>colleagues, resources </a:t>
            </a:r>
            <a:r>
              <a:rPr lang="en-GB" sz="2400" dirty="0"/>
              <a:t>and design tools. Writing as design leads us towards new forms </a:t>
            </a:r>
            <a:r>
              <a:rPr lang="en-GB" sz="2400" dirty="0" smtClean="0"/>
              <a:t>of authoring</a:t>
            </a:r>
            <a:r>
              <a:rPr lang="en-GB" sz="2400" dirty="0"/>
              <a:t>, such as multimedia design on computer, where text is woven into </a:t>
            </a:r>
            <a:r>
              <a:rPr lang="en-GB" sz="2400" dirty="0" smtClean="0"/>
              <a:t>a rich </a:t>
            </a:r>
            <a:r>
              <a:rPr lang="en-GB" sz="2400" dirty="0"/>
              <a:t>interaction of form and function </a:t>
            </a:r>
            <a:r>
              <a:rPr lang="en-GB" sz="2400" b="1" dirty="0"/>
              <a:t>(Sharples, 1999:10)</a:t>
            </a:r>
          </a:p>
        </p:txBody>
      </p:sp>
      <p:sp>
        <p:nvSpPr>
          <p:cNvPr id="4" name="TextBox 3"/>
          <p:cNvSpPr txBox="1"/>
          <p:nvPr/>
        </p:nvSpPr>
        <p:spPr>
          <a:xfrm>
            <a:off x="8152598" y="1413875"/>
            <a:ext cx="4039402" cy="3785652"/>
          </a:xfrm>
          <a:prstGeom prst="rect">
            <a:avLst/>
          </a:prstGeom>
          <a:noFill/>
          <a:ln w="38100">
            <a:solidFill>
              <a:schemeClr val="accent1"/>
            </a:solidFill>
          </a:ln>
        </p:spPr>
        <p:txBody>
          <a:bodyPr wrap="square" rtlCol="0">
            <a:spAutoFit/>
          </a:bodyPr>
          <a:lstStyle/>
          <a:p>
            <a:r>
              <a:rPr lang="en-GB" sz="2400" dirty="0" smtClean="0"/>
              <a:t>Sharples (1999) appears to be stating a similar case for a design based, less constrained form of writing he speculates about the application of this in a contemporary context; while </a:t>
            </a:r>
            <a:r>
              <a:rPr lang="en-GB" sz="2400" dirty="0"/>
              <a:t>later </a:t>
            </a:r>
            <a:r>
              <a:rPr lang="en-GB" sz="2400" dirty="0" smtClean="0"/>
              <a:t>being clear that even planned writing ‘also </a:t>
            </a:r>
            <a:r>
              <a:rPr lang="en-GB" sz="2400" dirty="0"/>
              <a:t>makes use of chance </a:t>
            </a:r>
            <a:r>
              <a:rPr lang="en-GB" sz="2400" dirty="0" smtClean="0"/>
              <a:t>discovery’ </a:t>
            </a:r>
            <a:r>
              <a:rPr lang="en-GB" sz="2400" dirty="0"/>
              <a:t>(1999:10</a:t>
            </a:r>
            <a:r>
              <a:rPr lang="en-GB" sz="2400" dirty="0" smtClean="0"/>
              <a:t>). </a:t>
            </a:r>
            <a:endParaRPr lang="en-GB" sz="2400" dirty="0"/>
          </a:p>
        </p:txBody>
      </p:sp>
      <p:sp>
        <p:nvSpPr>
          <p:cNvPr id="5" name="Right Arrow 4"/>
          <p:cNvSpPr/>
          <p:nvPr/>
        </p:nvSpPr>
        <p:spPr>
          <a:xfrm>
            <a:off x="6487427" y="2743200"/>
            <a:ext cx="1559293" cy="121278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34256" y="-74509"/>
            <a:ext cx="4910328" cy="584775"/>
          </a:xfrm>
          <a:prstGeom prst="rect">
            <a:avLst/>
          </a:prstGeom>
          <a:noFill/>
        </p:spPr>
        <p:txBody>
          <a:bodyPr wrap="square" rtlCol="0">
            <a:spAutoFit/>
          </a:bodyPr>
          <a:lstStyle/>
          <a:p>
            <a:r>
              <a:rPr lang="en-GB" sz="3200" b="1" dirty="0" smtClean="0"/>
              <a:t>Looking for links </a:t>
            </a:r>
            <a:endParaRPr lang="en-GB" sz="3200" b="1" dirty="0"/>
          </a:p>
        </p:txBody>
      </p:sp>
    </p:spTree>
    <p:extLst>
      <p:ext uri="{BB962C8B-B14F-4D97-AF65-F5344CB8AC3E}">
        <p14:creationId xmlns:p14="http://schemas.microsoft.com/office/powerpoint/2010/main" val="3497880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294" y="4367267"/>
            <a:ext cx="6096000" cy="2308324"/>
          </a:xfrm>
          <a:prstGeom prst="rect">
            <a:avLst/>
          </a:prstGeom>
          <a:solidFill>
            <a:schemeClr val="bg1"/>
          </a:solidFill>
        </p:spPr>
        <p:txBody>
          <a:bodyPr>
            <a:spAutoFit/>
          </a:bodyPr>
          <a:lstStyle/>
          <a:p>
            <a:r>
              <a:rPr lang="en-GB" sz="2400" dirty="0" smtClean="0"/>
              <a:t>Needless </a:t>
            </a:r>
            <a:r>
              <a:rPr lang="en-GB" sz="2400" dirty="0"/>
              <a:t>to say the topic touches on the territory of human agency. In the present text, however, I choose to focus on practical reasoning, or knowledge and understanding as approached from an experiential, tacit and embodied perspective. (Diaz, 2011:22).</a:t>
            </a:r>
          </a:p>
        </p:txBody>
      </p:sp>
      <p:sp>
        <p:nvSpPr>
          <p:cNvPr id="3" name="TextBox 2"/>
          <p:cNvSpPr txBox="1"/>
          <p:nvPr/>
        </p:nvSpPr>
        <p:spPr>
          <a:xfrm>
            <a:off x="4258991" y="-576954"/>
            <a:ext cx="2589196" cy="461665"/>
          </a:xfrm>
          <a:prstGeom prst="rect">
            <a:avLst/>
          </a:prstGeom>
          <a:noFill/>
        </p:spPr>
        <p:txBody>
          <a:bodyPr wrap="square" rtlCol="0">
            <a:spAutoFit/>
          </a:bodyPr>
          <a:lstStyle/>
          <a:p>
            <a:r>
              <a:rPr lang="en-GB" sz="2400" b="1" dirty="0" smtClean="0"/>
              <a:t>Co-creative Slides</a:t>
            </a:r>
            <a:endParaRPr lang="en-GB" sz="2400" b="1"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4903"/>
          <a:stretch/>
        </p:blipFill>
        <p:spPr>
          <a:xfrm rot="16200000">
            <a:off x="6809907" y="-52774"/>
            <a:ext cx="4868598" cy="5359149"/>
          </a:xfrm>
          <a:prstGeom prst="rect">
            <a:avLst/>
          </a:prstGeom>
        </p:spPr>
      </p:pic>
      <p:sp>
        <p:nvSpPr>
          <p:cNvPr id="5" name="TextBox 4"/>
          <p:cNvSpPr txBox="1"/>
          <p:nvPr/>
        </p:nvSpPr>
        <p:spPr>
          <a:xfrm>
            <a:off x="6564630" y="5827239"/>
            <a:ext cx="5627369" cy="707886"/>
          </a:xfrm>
          <a:prstGeom prst="rect">
            <a:avLst/>
          </a:prstGeom>
          <a:solidFill>
            <a:schemeClr val="bg1"/>
          </a:solidFill>
        </p:spPr>
        <p:txBody>
          <a:bodyPr wrap="square" rtlCol="0">
            <a:spAutoFit/>
          </a:bodyPr>
          <a:lstStyle/>
          <a:p>
            <a:r>
              <a:rPr lang="en-GB" sz="2000" dirty="0" smtClean="0"/>
              <a:t>Left: Participants working together to create texts. Above: Example of participant cut-up (2019)</a:t>
            </a:r>
            <a:endParaRPr lang="en-GB" sz="2000" dirty="0"/>
          </a:p>
        </p:txBody>
      </p:sp>
      <p:pic>
        <p:nvPicPr>
          <p:cNvPr id="6" name="Picture 5"/>
          <p:cNvPicPr>
            <a:picLocks noChangeAspect="1"/>
          </p:cNvPicPr>
          <p:nvPr/>
        </p:nvPicPr>
        <p:blipFill rotWithShape="1">
          <a:blip r:embed="rId4"/>
          <a:srcRect t="19117" r="6026"/>
          <a:stretch/>
        </p:blipFill>
        <p:spPr>
          <a:xfrm>
            <a:off x="112294" y="317290"/>
            <a:ext cx="6096001" cy="3935105"/>
          </a:xfrm>
          <a:prstGeom prst="rect">
            <a:avLst/>
          </a:prstGeom>
          <a:ln w="28575">
            <a:solidFill>
              <a:schemeClr val="tx1"/>
            </a:solidFill>
          </a:ln>
        </p:spPr>
      </p:pic>
    </p:spTree>
    <p:extLst>
      <p:ext uri="{BB962C8B-B14F-4D97-AF65-F5344CB8AC3E}">
        <p14:creationId xmlns:p14="http://schemas.microsoft.com/office/powerpoint/2010/main" val="139829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547" y="4112256"/>
            <a:ext cx="6606139" cy="2308324"/>
          </a:xfrm>
          <a:prstGeom prst="rect">
            <a:avLst/>
          </a:prstGeom>
          <a:solidFill>
            <a:schemeClr val="bg1"/>
          </a:solidFill>
        </p:spPr>
        <p:txBody>
          <a:bodyPr wrap="square">
            <a:spAutoFit/>
          </a:bodyPr>
          <a:lstStyle/>
          <a:p>
            <a:r>
              <a:rPr lang="en-GB" sz="2400" dirty="0"/>
              <a:t>Randomness is a quality attributed to outcomes, such as things and </a:t>
            </a:r>
            <a:r>
              <a:rPr lang="en-GB" sz="2400" dirty="0" smtClean="0"/>
              <a:t>events lacking </a:t>
            </a:r>
            <a:r>
              <a:rPr lang="en-GB" sz="2400" dirty="0"/>
              <a:t>predictable pattern(s), or purpose. According to Gregory Bateson, </a:t>
            </a:r>
            <a:r>
              <a:rPr lang="en-GB" sz="2400" dirty="0" smtClean="0"/>
              <a:t>without a </a:t>
            </a:r>
            <a:r>
              <a:rPr lang="en-GB" sz="2400" dirty="0"/>
              <a:t>source of randomness, no system (mechanical or organic) could </a:t>
            </a:r>
            <a:r>
              <a:rPr lang="en-GB" sz="2400" dirty="0" smtClean="0"/>
              <a:t>produce </a:t>
            </a:r>
            <a:r>
              <a:rPr lang="en-GB" sz="2400" dirty="0"/>
              <a:t>anything </a:t>
            </a:r>
            <a:r>
              <a:rPr lang="en-GB" sz="2400" dirty="0" smtClean="0"/>
              <a:t>novel (</a:t>
            </a:r>
            <a:r>
              <a:rPr lang="en-GB" sz="2400" dirty="0"/>
              <a:t>Diaz, </a:t>
            </a:r>
            <a:r>
              <a:rPr lang="en-GB" sz="2400" dirty="0" smtClean="0"/>
              <a:t>2011:23).</a:t>
            </a:r>
            <a:endParaRPr lang="en-GB" sz="2400" dirty="0"/>
          </a:p>
        </p:txBody>
      </p:sp>
      <p:sp>
        <p:nvSpPr>
          <p:cNvPr id="3" name="TextBox 2"/>
          <p:cNvSpPr txBox="1"/>
          <p:nvPr/>
        </p:nvSpPr>
        <p:spPr>
          <a:xfrm>
            <a:off x="82599" y="31132"/>
            <a:ext cx="2589196" cy="461665"/>
          </a:xfrm>
          <a:prstGeom prst="rect">
            <a:avLst/>
          </a:prstGeom>
          <a:noFill/>
        </p:spPr>
        <p:txBody>
          <a:bodyPr wrap="square" rtlCol="0">
            <a:spAutoFit/>
          </a:bodyPr>
          <a:lstStyle/>
          <a:p>
            <a:r>
              <a:rPr lang="en-GB" sz="2400" b="1" dirty="0" smtClean="0"/>
              <a:t>Co-creative Slides</a:t>
            </a:r>
            <a:endParaRPr lang="en-GB" sz="2400" b="1" dirty="0"/>
          </a:p>
        </p:txBody>
      </p:sp>
      <p:sp>
        <p:nvSpPr>
          <p:cNvPr id="4" name="TextBox 3"/>
          <p:cNvSpPr txBox="1"/>
          <p:nvPr/>
        </p:nvSpPr>
        <p:spPr>
          <a:xfrm>
            <a:off x="208547" y="519473"/>
            <a:ext cx="7571232" cy="3416320"/>
          </a:xfrm>
          <a:prstGeom prst="rect">
            <a:avLst/>
          </a:prstGeom>
          <a:solidFill>
            <a:schemeClr val="accent2">
              <a:lumMod val="20000"/>
              <a:lumOff val="80000"/>
            </a:schemeClr>
          </a:solidFill>
        </p:spPr>
        <p:txBody>
          <a:bodyPr wrap="square" rtlCol="0">
            <a:spAutoFit/>
          </a:bodyPr>
          <a:lstStyle/>
          <a:p>
            <a:r>
              <a:rPr lang="en-GB" b="1" dirty="0" smtClean="0"/>
              <a:t>Feedback from the session; </a:t>
            </a:r>
            <a:r>
              <a:rPr lang="en-GB" dirty="0" smtClean="0"/>
              <a:t>how might these methods be used by students? </a:t>
            </a:r>
          </a:p>
          <a:p>
            <a:endParaRPr lang="en-GB" dirty="0"/>
          </a:p>
          <a:p>
            <a:pPr marL="285750" indent="-285750">
              <a:buFont typeface="Arial" panose="020B0604020202020204" pitchFamily="34" charset="0"/>
              <a:buChar char="•"/>
            </a:pPr>
            <a:r>
              <a:rPr lang="en-GB" dirty="0" smtClean="0"/>
              <a:t>Generating titles, inventing categories and imposing categories; generating frameworks and subheadings to then connect.</a:t>
            </a:r>
          </a:p>
          <a:p>
            <a:pPr marL="285750" indent="-285750">
              <a:buFont typeface="Arial" panose="020B0604020202020204" pitchFamily="34" charset="0"/>
              <a:buChar char="•"/>
            </a:pPr>
            <a:r>
              <a:rPr lang="en-GB" dirty="0" smtClean="0"/>
              <a:t>Perhaps use ones own notes IE implement the strategy further down the line after some initial paraphrasing and notation has happened.  </a:t>
            </a:r>
          </a:p>
          <a:p>
            <a:pPr marL="285750" indent="-285750">
              <a:buFont typeface="Arial" panose="020B0604020202020204" pitchFamily="34" charset="0"/>
              <a:buChar char="•"/>
            </a:pPr>
            <a:r>
              <a:rPr lang="en-GB" dirty="0" smtClean="0"/>
              <a:t>To formulate ideas/ include ideas; an initial process combined with mind mapping.</a:t>
            </a:r>
          </a:p>
          <a:p>
            <a:pPr marL="285750" indent="-285750">
              <a:buFont typeface="Arial" panose="020B0604020202020204" pitchFamily="34" charset="0"/>
              <a:buChar char="•"/>
            </a:pPr>
            <a:r>
              <a:rPr lang="en-GB" dirty="0" smtClean="0"/>
              <a:t>Contrast to formal </a:t>
            </a:r>
            <a:r>
              <a:rPr lang="en-GB" i="1" dirty="0" smtClean="0"/>
              <a:t>aligning</a:t>
            </a:r>
            <a:r>
              <a:rPr lang="en-GB" dirty="0" smtClean="0"/>
              <a:t>, more fun; offers a way to breakdown apprehension; encourages the editors mind of recognising quality when it occurs.</a:t>
            </a:r>
          </a:p>
          <a:p>
            <a:endParaRPr lang="en-GB" dirty="0" smtClean="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9694" r="7168"/>
          <a:stretch/>
        </p:blipFill>
        <p:spPr>
          <a:xfrm rot="16200000">
            <a:off x="7393602" y="1217028"/>
            <a:ext cx="5159432" cy="3764319"/>
          </a:xfrm>
          <a:prstGeom prst="rect">
            <a:avLst/>
          </a:prstGeom>
        </p:spPr>
      </p:pic>
      <p:sp>
        <p:nvSpPr>
          <p:cNvPr id="6" name="TextBox 5"/>
          <p:cNvSpPr txBox="1"/>
          <p:nvPr/>
        </p:nvSpPr>
        <p:spPr>
          <a:xfrm>
            <a:off x="8091158" y="5774249"/>
            <a:ext cx="3764320" cy="646331"/>
          </a:xfrm>
          <a:prstGeom prst="rect">
            <a:avLst/>
          </a:prstGeom>
          <a:solidFill>
            <a:schemeClr val="bg1"/>
          </a:solidFill>
        </p:spPr>
        <p:txBody>
          <a:bodyPr wrap="square" rtlCol="0">
            <a:spAutoFit/>
          </a:bodyPr>
          <a:lstStyle/>
          <a:p>
            <a:r>
              <a:rPr lang="en-GB" dirty="0" smtClean="0"/>
              <a:t>Example of participant cut-up combined with notes (2019)</a:t>
            </a:r>
            <a:endParaRPr lang="en-GB" dirty="0"/>
          </a:p>
        </p:txBody>
      </p:sp>
    </p:spTree>
    <p:extLst>
      <p:ext uri="{BB962C8B-B14F-4D97-AF65-F5344CB8AC3E}">
        <p14:creationId xmlns:p14="http://schemas.microsoft.com/office/powerpoint/2010/main" val="242366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1688" y="0"/>
            <a:ext cx="4494998" cy="1077218"/>
          </a:xfrm>
          <a:prstGeom prst="rect">
            <a:avLst/>
          </a:prstGeom>
          <a:noFill/>
        </p:spPr>
        <p:txBody>
          <a:bodyPr wrap="square" rtlCol="0">
            <a:spAutoFit/>
          </a:bodyPr>
          <a:lstStyle/>
          <a:p>
            <a:r>
              <a:rPr lang="en-GB" sz="3200" b="1" dirty="0" smtClean="0"/>
              <a:t>Meticulous planning vs random occurrence </a:t>
            </a:r>
            <a:endParaRPr lang="en-GB" sz="3200" b="1" dirty="0"/>
          </a:p>
        </p:txBody>
      </p:sp>
      <p:sp>
        <p:nvSpPr>
          <p:cNvPr id="3" name="Rectangle 2"/>
          <p:cNvSpPr/>
          <p:nvPr/>
        </p:nvSpPr>
        <p:spPr>
          <a:xfrm>
            <a:off x="0" y="1472184"/>
            <a:ext cx="6096000" cy="2585323"/>
          </a:xfrm>
          <a:prstGeom prst="rect">
            <a:avLst/>
          </a:prstGeom>
          <a:solidFill>
            <a:schemeClr val="bg1"/>
          </a:solidFill>
        </p:spPr>
        <p:txBody>
          <a:bodyPr>
            <a:spAutoFit/>
          </a:bodyPr>
          <a:lstStyle/>
          <a:p>
            <a:r>
              <a:rPr lang="en-GB" sz="2400" dirty="0"/>
              <a:t>One noted case was in the early twentieth century </a:t>
            </a:r>
            <a:r>
              <a:rPr lang="en-GB" sz="2400" dirty="0" smtClean="0"/>
              <a:t>when artists </a:t>
            </a:r>
            <a:r>
              <a:rPr lang="en-GB" sz="2400" dirty="0"/>
              <a:t>involved with Dadaism used chance and randomness to create art that</a:t>
            </a:r>
          </a:p>
          <a:p>
            <a:r>
              <a:rPr lang="en-GB" sz="2400" dirty="0"/>
              <a:t>expressed their opposition to society and critiqued the traditional notions </a:t>
            </a:r>
            <a:r>
              <a:rPr lang="en-GB" sz="2400" dirty="0" smtClean="0"/>
              <a:t>of artistic </a:t>
            </a:r>
            <a:r>
              <a:rPr lang="en-GB" sz="2400" dirty="0"/>
              <a:t>mastery and excellence </a:t>
            </a:r>
            <a:r>
              <a:rPr lang="en-GB" sz="2400" dirty="0">
                <a:solidFill>
                  <a:prstClr val="black"/>
                </a:solidFill>
              </a:rPr>
              <a:t>(Diaz, 2011:23).</a:t>
            </a:r>
          </a:p>
          <a:p>
            <a:endParaRPr lang="en-GB" dirty="0"/>
          </a:p>
        </p:txBody>
      </p:sp>
      <p:sp>
        <p:nvSpPr>
          <p:cNvPr id="4" name="Rectangle 3"/>
          <p:cNvSpPr/>
          <p:nvPr/>
        </p:nvSpPr>
        <p:spPr>
          <a:xfrm>
            <a:off x="0" y="4271700"/>
            <a:ext cx="6096000" cy="1938992"/>
          </a:xfrm>
          <a:prstGeom prst="rect">
            <a:avLst/>
          </a:prstGeom>
          <a:solidFill>
            <a:schemeClr val="accent2">
              <a:lumMod val="20000"/>
              <a:lumOff val="80000"/>
            </a:schemeClr>
          </a:solidFill>
        </p:spPr>
        <p:txBody>
          <a:bodyPr>
            <a:spAutoFit/>
          </a:bodyPr>
          <a:lstStyle/>
          <a:p>
            <a:r>
              <a:rPr lang="en-GB" sz="2400" dirty="0"/>
              <a:t>Most writing involves deliberate planning, but it also makes use of </a:t>
            </a:r>
            <a:r>
              <a:rPr lang="en-GB" sz="2400" dirty="0" smtClean="0"/>
              <a:t>chance discovery</a:t>
            </a:r>
            <a:r>
              <a:rPr lang="en-GB" sz="2400" dirty="0"/>
              <a:t>. Engaged writing produces texts that become the source </a:t>
            </a:r>
            <a:r>
              <a:rPr lang="en-GB" sz="2400" dirty="0" smtClean="0"/>
              <a:t>material to </a:t>
            </a:r>
            <a:r>
              <a:rPr lang="en-GB" sz="2400" dirty="0"/>
              <a:t>inspire contemplation and constrain deliberate </a:t>
            </a:r>
            <a:r>
              <a:rPr lang="en-GB" sz="2400" dirty="0" smtClean="0"/>
              <a:t>planning</a:t>
            </a:r>
            <a:r>
              <a:rPr lang="en-GB" sz="2400" dirty="0"/>
              <a:t> </a:t>
            </a:r>
            <a:r>
              <a:rPr lang="en-GB" sz="2400" dirty="0" smtClean="0"/>
              <a:t>(Sharples, 1999:10) </a:t>
            </a:r>
            <a:endParaRPr lang="en-GB" sz="2400" dirty="0"/>
          </a:p>
        </p:txBody>
      </p:sp>
      <p:sp>
        <p:nvSpPr>
          <p:cNvPr id="5" name="TextBox 4"/>
          <p:cNvSpPr txBox="1"/>
          <p:nvPr/>
        </p:nvSpPr>
        <p:spPr>
          <a:xfrm>
            <a:off x="120796" y="169277"/>
            <a:ext cx="3271627" cy="523220"/>
          </a:xfrm>
          <a:prstGeom prst="rect">
            <a:avLst/>
          </a:prstGeom>
          <a:noFill/>
        </p:spPr>
        <p:txBody>
          <a:bodyPr wrap="square" rtlCol="0">
            <a:spAutoFit/>
          </a:bodyPr>
          <a:lstStyle/>
          <a:p>
            <a:r>
              <a:rPr lang="en-GB" sz="2800" b="1" dirty="0" smtClean="0"/>
              <a:t>Co-creative Slides</a:t>
            </a:r>
            <a:endParaRPr lang="en-GB" sz="28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16200000">
            <a:off x="6461760" y="1718902"/>
            <a:ext cx="5133474" cy="3850106"/>
          </a:xfrm>
          <a:prstGeom prst="rect">
            <a:avLst/>
          </a:prstGeom>
        </p:spPr>
      </p:pic>
      <p:pic>
        <p:nvPicPr>
          <p:cNvPr id="7" name="Picture 6"/>
          <p:cNvPicPr>
            <a:picLocks noChangeAspect="1"/>
          </p:cNvPicPr>
          <p:nvPr/>
        </p:nvPicPr>
        <p:blipFill>
          <a:blip r:embed="rId4"/>
          <a:stretch>
            <a:fillRect/>
          </a:stretch>
        </p:blipFill>
        <p:spPr>
          <a:xfrm>
            <a:off x="7007191" y="6210692"/>
            <a:ext cx="3700593" cy="493819"/>
          </a:xfrm>
          <a:prstGeom prst="rect">
            <a:avLst/>
          </a:prstGeom>
        </p:spPr>
      </p:pic>
    </p:spTree>
    <p:extLst>
      <p:ext uri="{BB962C8B-B14F-4D97-AF65-F5344CB8AC3E}">
        <p14:creationId xmlns:p14="http://schemas.microsoft.com/office/powerpoint/2010/main" val="1388264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R code for this padl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0785" y="2173777"/>
            <a:ext cx="2259239" cy="22592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591" y="1222744"/>
            <a:ext cx="4827182" cy="584775"/>
          </a:xfrm>
          <a:prstGeom prst="rect">
            <a:avLst/>
          </a:prstGeom>
          <a:noFill/>
        </p:spPr>
        <p:txBody>
          <a:bodyPr wrap="square" rtlCol="0">
            <a:spAutoFit/>
          </a:bodyPr>
          <a:lstStyle/>
          <a:p>
            <a:r>
              <a:rPr lang="en-GB" sz="3200" dirty="0" smtClean="0"/>
              <a:t>Upload your selection here</a:t>
            </a:r>
            <a:endParaRPr lang="en-GB" sz="3200" dirty="0"/>
          </a:p>
        </p:txBody>
      </p:sp>
      <p:sp>
        <p:nvSpPr>
          <p:cNvPr id="3" name="TextBox 2"/>
          <p:cNvSpPr txBox="1"/>
          <p:nvPr/>
        </p:nvSpPr>
        <p:spPr>
          <a:xfrm>
            <a:off x="127591" y="208618"/>
            <a:ext cx="3912781" cy="830997"/>
          </a:xfrm>
          <a:prstGeom prst="rect">
            <a:avLst/>
          </a:prstGeom>
          <a:noFill/>
        </p:spPr>
        <p:txBody>
          <a:bodyPr wrap="square" rtlCol="0">
            <a:spAutoFit/>
          </a:bodyPr>
          <a:lstStyle/>
          <a:p>
            <a:r>
              <a:rPr lang="en-GB" sz="4800" b="1" dirty="0" smtClean="0"/>
              <a:t>PADLET WALL</a:t>
            </a:r>
            <a:endParaRPr lang="en-GB" sz="4800" b="1" dirty="0"/>
          </a:p>
        </p:txBody>
      </p:sp>
      <p:sp>
        <p:nvSpPr>
          <p:cNvPr id="4" name="Rectangle 3"/>
          <p:cNvSpPr/>
          <p:nvPr/>
        </p:nvSpPr>
        <p:spPr>
          <a:xfrm>
            <a:off x="127591" y="4998706"/>
            <a:ext cx="7829579" cy="523220"/>
          </a:xfrm>
          <a:prstGeom prst="rect">
            <a:avLst/>
          </a:prstGeom>
        </p:spPr>
        <p:txBody>
          <a:bodyPr wrap="none">
            <a:spAutoFit/>
          </a:bodyPr>
          <a:lstStyle/>
          <a:p>
            <a:r>
              <a:rPr lang="en-GB" sz="2800" dirty="0"/>
              <a:t>https://padlet.com/michaeleden123/nvb1zow7d36s</a:t>
            </a:r>
          </a:p>
        </p:txBody>
      </p:sp>
      <p:sp>
        <p:nvSpPr>
          <p:cNvPr id="5" name="TextBox 4"/>
          <p:cNvSpPr txBox="1"/>
          <p:nvPr/>
        </p:nvSpPr>
        <p:spPr>
          <a:xfrm>
            <a:off x="5717405" y="742616"/>
            <a:ext cx="5521693" cy="2862322"/>
          </a:xfrm>
          <a:prstGeom prst="rect">
            <a:avLst/>
          </a:prstGeom>
          <a:solidFill>
            <a:schemeClr val="bg1">
              <a:lumMod val="95000"/>
            </a:schemeClr>
          </a:solidFill>
        </p:spPr>
        <p:txBody>
          <a:bodyPr wrap="square" rtlCol="0">
            <a:spAutoFit/>
          </a:bodyPr>
          <a:lstStyle/>
          <a:p>
            <a:r>
              <a:rPr lang="en-GB" sz="3600" dirty="0" smtClean="0"/>
              <a:t>Select a sentence of text from anyone of your works and upload it to the </a:t>
            </a:r>
            <a:r>
              <a:rPr lang="en-GB" sz="3600" dirty="0" err="1" smtClean="0"/>
              <a:t>Padlet</a:t>
            </a:r>
            <a:r>
              <a:rPr lang="en-GB" sz="3600" dirty="0" smtClean="0"/>
              <a:t> wall where we can construct a collaborative text.</a:t>
            </a:r>
            <a:endParaRPr lang="en-GB" sz="3600" dirty="0"/>
          </a:p>
        </p:txBody>
      </p:sp>
    </p:spTree>
    <p:extLst>
      <p:ext uri="{BB962C8B-B14F-4D97-AF65-F5344CB8AC3E}">
        <p14:creationId xmlns:p14="http://schemas.microsoft.com/office/powerpoint/2010/main" val="4088745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518835" y="180753"/>
            <a:ext cx="4139979" cy="5519971"/>
          </a:xfrm>
          <a:prstGeom prst="rect">
            <a:avLst/>
          </a:prstGeom>
        </p:spPr>
      </p:pic>
      <p:pic>
        <p:nvPicPr>
          <p:cNvPr id="1026" name="Picture 2" descr="Image preview"/>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4312" y="180753"/>
            <a:ext cx="4139978" cy="55199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4518835" y="5893433"/>
            <a:ext cx="4139979" cy="493819"/>
          </a:xfrm>
          <a:prstGeom prst="rect">
            <a:avLst/>
          </a:prstGeom>
          <a:solidFill>
            <a:schemeClr val="bg1"/>
          </a:solidFill>
        </p:spPr>
      </p:pic>
      <p:sp>
        <p:nvSpPr>
          <p:cNvPr id="3" name="TextBox 2"/>
          <p:cNvSpPr txBox="1"/>
          <p:nvPr/>
        </p:nvSpPr>
        <p:spPr>
          <a:xfrm>
            <a:off x="134312" y="5762966"/>
            <a:ext cx="4139978" cy="307777"/>
          </a:xfrm>
          <a:prstGeom prst="rect">
            <a:avLst/>
          </a:prstGeom>
          <a:solidFill>
            <a:schemeClr val="bg1"/>
          </a:solidFill>
        </p:spPr>
        <p:txBody>
          <a:bodyPr wrap="square" rtlCol="0">
            <a:spAutoFit/>
          </a:bodyPr>
          <a:lstStyle/>
          <a:p>
            <a:r>
              <a:rPr lang="en-GB" sz="1400" dirty="0" smtClean="0"/>
              <a:t>Participants working and discussing ideas (2019)</a:t>
            </a:r>
            <a:endParaRPr lang="en-GB" sz="1400" dirty="0"/>
          </a:p>
        </p:txBody>
      </p:sp>
    </p:spTree>
    <p:extLst>
      <p:ext uri="{BB962C8B-B14F-4D97-AF65-F5344CB8AC3E}">
        <p14:creationId xmlns:p14="http://schemas.microsoft.com/office/powerpoint/2010/main" val="1860982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Arial" panose="020B0604020202020204" pitchFamily="34" charset="0"/>
                <a:cs typeface="Arial" panose="020B0604020202020204" pitchFamily="34" charset="0"/>
              </a:rPr>
              <a:t/>
            </a:r>
            <a:br>
              <a:rPr lang="en-GB">
                <a:latin typeface="Arial" panose="020B0604020202020204" pitchFamily="34" charset="0"/>
                <a:cs typeface="Arial" panose="020B0604020202020204" pitchFamily="34" charset="0"/>
              </a:rPr>
            </a:br>
            <a:endParaRPr lang="en-GB"/>
          </a:p>
        </p:txBody>
      </p:sp>
      <p:pic>
        <p:nvPicPr>
          <p:cNvPr id="6" name="Picture 5" descr="the poster shows a graphic text which states, writing cafe, and a loose drawing of a steaming cup of coffee. " title="writing cafe pos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 y="0"/>
            <a:ext cx="4324209" cy="6858000"/>
          </a:xfrm>
          <a:prstGeom prst="rect">
            <a:avLst/>
          </a:prstGeom>
        </p:spPr>
      </p:pic>
      <p:graphicFrame>
        <p:nvGraphicFramePr>
          <p:cNvPr id="8" name="Content Placeholder 7"/>
          <p:cNvGraphicFramePr>
            <a:graphicFrameLocks noGrp="1"/>
          </p:cNvGraphicFramePr>
          <p:nvPr>
            <p:ph idx="1"/>
            <p:extLst/>
          </p:nvPr>
        </p:nvGraphicFramePr>
        <p:xfrm>
          <a:off x="4443919" y="1268362"/>
          <a:ext cx="7659592" cy="3136490"/>
        </p:xfrm>
        <a:graphic>
          <a:graphicData uri="http://schemas.openxmlformats.org/drawingml/2006/table">
            <a:tbl>
              <a:tblPr/>
              <a:tblGrid>
                <a:gridCol w="7659592">
                  <a:extLst>
                    <a:ext uri="{9D8B030D-6E8A-4147-A177-3AD203B41FA5}">
                      <a16:colId xmlns:a16="http://schemas.microsoft.com/office/drawing/2014/main" val="20000"/>
                    </a:ext>
                  </a:extLst>
                </a:gridCol>
              </a:tblGrid>
              <a:tr h="3136490">
                <a:tc>
                  <a:txBody>
                    <a:bodyPr/>
                    <a:lstStyle/>
                    <a:p>
                      <a:pPr marL="285750" indent="-285750">
                        <a:buFont typeface="Arial" panose="020B0604020202020204" pitchFamily="34" charset="0"/>
                        <a:buChar char="•"/>
                      </a:pPr>
                      <a:r>
                        <a:rPr lang="en-GB" sz="2400" dirty="0">
                          <a:solidFill>
                            <a:schemeClr val="tx1"/>
                          </a:solidFill>
                          <a:latin typeface="+mn-lt"/>
                          <a:cs typeface="Arial" panose="020B0604020202020204" pitchFamily="34" charset="0"/>
                        </a:rPr>
                        <a:t>Relaxed, casual atmosphere</a:t>
                      </a:r>
                    </a:p>
                    <a:p>
                      <a:pPr marL="285750" indent="-285750">
                        <a:buFont typeface="Arial" panose="020B0604020202020204" pitchFamily="34" charset="0"/>
                        <a:buChar char="•"/>
                      </a:pPr>
                      <a:endParaRPr lang="en-GB" sz="2400" dirty="0">
                        <a:solidFill>
                          <a:schemeClr val="tx1"/>
                        </a:solidFill>
                        <a:latin typeface="+mn-lt"/>
                        <a:cs typeface="Arial" panose="020B0604020202020204" pitchFamily="34" charset="0"/>
                      </a:endParaRPr>
                    </a:p>
                    <a:p>
                      <a:pPr marL="285750" indent="-285750">
                        <a:buFont typeface="Arial" panose="020B0604020202020204" pitchFamily="34" charset="0"/>
                        <a:buChar char="•"/>
                      </a:pPr>
                      <a:r>
                        <a:rPr lang="en-GB" sz="2400" dirty="0">
                          <a:solidFill>
                            <a:schemeClr val="tx1"/>
                          </a:solidFill>
                          <a:latin typeface="+mn-lt"/>
                          <a:cs typeface="Arial" panose="020B0604020202020204" pitchFamily="34" charset="0"/>
                        </a:rPr>
                        <a:t>Chat to other</a:t>
                      </a:r>
                      <a:r>
                        <a:rPr lang="en-GB" sz="2400" baseline="0" dirty="0">
                          <a:solidFill>
                            <a:schemeClr val="tx1"/>
                          </a:solidFill>
                          <a:latin typeface="+mn-lt"/>
                          <a:cs typeface="Arial" panose="020B0604020202020204" pitchFamily="34" charset="0"/>
                        </a:rPr>
                        <a:t> students about writing</a:t>
                      </a:r>
                    </a:p>
                    <a:p>
                      <a:pPr marL="285750" indent="-285750">
                        <a:buFont typeface="Arial" panose="020B0604020202020204" pitchFamily="34" charset="0"/>
                        <a:buChar char="•"/>
                      </a:pPr>
                      <a:endParaRPr lang="en-GB" sz="2400" baseline="0" dirty="0">
                        <a:solidFill>
                          <a:schemeClr val="tx1"/>
                        </a:solidFill>
                        <a:latin typeface="+mn-lt"/>
                        <a:cs typeface="Arial" panose="020B0604020202020204" pitchFamily="34" charset="0"/>
                      </a:endParaRPr>
                    </a:p>
                    <a:p>
                      <a:pPr marL="285750" indent="-285750">
                        <a:buFont typeface="Arial" panose="020B0604020202020204" pitchFamily="34" charset="0"/>
                        <a:buChar char="•"/>
                      </a:pPr>
                      <a:r>
                        <a:rPr lang="en-GB" sz="2400" baseline="0" dirty="0">
                          <a:solidFill>
                            <a:schemeClr val="tx1"/>
                          </a:solidFill>
                          <a:latin typeface="+mn-lt"/>
                          <a:cs typeface="Arial" panose="020B0604020202020204" pitchFamily="34" charset="0"/>
                        </a:rPr>
                        <a:t>Speak to library and academic support staff about writing</a:t>
                      </a:r>
                    </a:p>
                    <a:p>
                      <a:pPr marL="285750" indent="-285750">
                        <a:buFont typeface="Arial" panose="020B0604020202020204" pitchFamily="34" charset="0"/>
                        <a:buChar char="•"/>
                      </a:pPr>
                      <a:endParaRPr lang="en-GB" sz="2400" baseline="0" dirty="0">
                        <a:solidFill>
                          <a:schemeClr val="tx1"/>
                        </a:solidFill>
                        <a:latin typeface="+mn-lt"/>
                        <a:cs typeface="Arial" panose="020B0604020202020204" pitchFamily="34" charset="0"/>
                      </a:endParaRPr>
                    </a:p>
                    <a:p>
                      <a:pPr marL="285750" indent="-285750">
                        <a:buFont typeface="Arial" panose="020B0604020202020204" pitchFamily="34" charset="0"/>
                        <a:buChar char="•"/>
                      </a:pPr>
                      <a:r>
                        <a:rPr lang="en-GB" sz="2400" baseline="0" dirty="0">
                          <a:solidFill>
                            <a:schemeClr val="tx1"/>
                          </a:solidFill>
                          <a:latin typeface="+mn-lt"/>
                          <a:cs typeface="Arial" panose="020B0604020202020204" pitchFamily="34" charset="0"/>
                        </a:rPr>
                        <a:t>All of this, plus coffee and cake!</a:t>
                      </a:r>
                    </a:p>
                    <a:p>
                      <a:pPr marL="0" indent="0">
                        <a:buFont typeface="Arial" panose="020B0604020202020204" pitchFamily="34" charset="0"/>
                        <a:buNone/>
                      </a:pPr>
                      <a:endParaRPr lang="en-GB" sz="2800" baseline="0" dirty="0">
                        <a:solidFill>
                          <a:schemeClr val="tx1"/>
                        </a:solidFill>
                        <a:latin typeface="+mn-lt"/>
                        <a:cs typeface="Arial" panose="020B0604020202020204"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9944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594" y="1381051"/>
            <a:ext cx="8601265" cy="1200329"/>
          </a:xfrm>
          <a:prstGeom prst="rect">
            <a:avLst/>
          </a:prstGeom>
          <a:solidFill>
            <a:schemeClr val="bg1"/>
          </a:solidFill>
        </p:spPr>
        <p:txBody>
          <a:bodyPr wrap="square">
            <a:spAutoFit/>
          </a:bodyPr>
          <a:lstStyle/>
          <a:p>
            <a:r>
              <a:rPr lang="en-GB" sz="2400" dirty="0" smtClean="0"/>
              <a:t>Empowerment &amp; Agency by implementing a creative strategy in writing, allowing words/ideas to be manipulated physically by creatives in different ways from writing. </a:t>
            </a:r>
            <a:endParaRPr lang="en-GB" sz="2400" dirty="0"/>
          </a:p>
        </p:txBody>
      </p:sp>
      <p:sp>
        <p:nvSpPr>
          <p:cNvPr id="3" name="Oval 2"/>
          <p:cNvSpPr/>
          <p:nvPr/>
        </p:nvSpPr>
        <p:spPr>
          <a:xfrm>
            <a:off x="962525" y="1610643"/>
            <a:ext cx="798897" cy="7411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962526" y="3068855"/>
            <a:ext cx="798897" cy="7411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979594" y="3020752"/>
            <a:ext cx="8601265" cy="830997"/>
          </a:xfrm>
          <a:prstGeom prst="rect">
            <a:avLst/>
          </a:prstGeom>
          <a:solidFill>
            <a:schemeClr val="bg1"/>
          </a:solidFill>
          <a:ln>
            <a:noFill/>
          </a:ln>
        </p:spPr>
        <p:txBody>
          <a:bodyPr wrap="square">
            <a:spAutoFit/>
          </a:bodyPr>
          <a:lstStyle/>
          <a:p>
            <a:r>
              <a:rPr lang="en-GB" sz="2400" dirty="0"/>
              <a:t>Originality; Innovation; </a:t>
            </a:r>
            <a:r>
              <a:rPr lang="en-GB" sz="2400" dirty="0" smtClean="0"/>
              <a:t>To </a:t>
            </a:r>
            <a:r>
              <a:rPr lang="en-GB" sz="2400" dirty="0"/>
              <a:t>write about </a:t>
            </a:r>
            <a:r>
              <a:rPr lang="en-GB" sz="2400" dirty="0" smtClean="0"/>
              <a:t>ones </a:t>
            </a:r>
            <a:r>
              <a:rPr lang="en-GB" sz="2400" dirty="0"/>
              <a:t>own creative </a:t>
            </a:r>
            <a:r>
              <a:rPr lang="en-GB" sz="2400" dirty="0" smtClean="0"/>
              <a:t>practices; To create meaning; To avoid contrivance. </a:t>
            </a:r>
            <a:endParaRPr lang="en-GB" sz="2400" dirty="0"/>
          </a:p>
        </p:txBody>
      </p:sp>
      <p:sp>
        <p:nvSpPr>
          <p:cNvPr id="9" name="Oval 8"/>
          <p:cNvSpPr/>
          <p:nvPr/>
        </p:nvSpPr>
        <p:spPr>
          <a:xfrm>
            <a:off x="962525" y="4527067"/>
            <a:ext cx="798897" cy="7411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979594" y="4482141"/>
            <a:ext cx="8601265" cy="830997"/>
          </a:xfrm>
          <a:prstGeom prst="rect">
            <a:avLst/>
          </a:prstGeom>
          <a:solidFill>
            <a:schemeClr val="bg1"/>
          </a:solidFill>
          <a:ln>
            <a:noFill/>
          </a:ln>
        </p:spPr>
        <p:txBody>
          <a:bodyPr wrap="square">
            <a:spAutoFit/>
          </a:bodyPr>
          <a:lstStyle/>
          <a:p>
            <a:r>
              <a:rPr lang="en-GB" sz="2400" dirty="0" smtClean="0"/>
              <a:t>The method emphasizes editing </a:t>
            </a:r>
            <a:r>
              <a:rPr lang="en-GB" sz="2400" b="1" dirty="0" smtClean="0"/>
              <a:t>after the act</a:t>
            </a:r>
            <a:r>
              <a:rPr lang="en-GB" sz="2400" dirty="0" smtClean="0"/>
              <a:t>, rather than excessive planning and procrastination. </a:t>
            </a:r>
            <a:endParaRPr lang="en-GB" sz="2400" dirty="0"/>
          </a:p>
        </p:txBody>
      </p:sp>
      <p:sp>
        <p:nvSpPr>
          <p:cNvPr id="11" name="TextBox 10"/>
          <p:cNvSpPr txBox="1"/>
          <p:nvPr/>
        </p:nvSpPr>
        <p:spPr>
          <a:xfrm>
            <a:off x="654519" y="253077"/>
            <a:ext cx="1819175" cy="769441"/>
          </a:xfrm>
          <a:prstGeom prst="rect">
            <a:avLst/>
          </a:prstGeom>
          <a:noFill/>
        </p:spPr>
        <p:txBody>
          <a:bodyPr wrap="square" rtlCol="0">
            <a:spAutoFit/>
          </a:bodyPr>
          <a:lstStyle/>
          <a:p>
            <a:r>
              <a:rPr lang="en-GB" sz="4400" dirty="0" smtClean="0"/>
              <a:t>AIMS</a:t>
            </a:r>
            <a:endParaRPr lang="en-GB" sz="4400" dirty="0"/>
          </a:p>
        </p:txBody>
      </p:sp>
      <p:sp>
        <p:nvSpPr>
          <p:cNvPr id="12" name="Oval 11"/>
          <p:cNvSpPr/>
          <p:nvPr/>
        </p:nvSpPr>
        <p:spPr>
          <a:xfrm>
            <a:off x="962525" y="5856338"/>
            <a:ext cx="798897" cy="7411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979593" y="5996078"/>
            <a:ext cx="8601265" cy="461665"/>
          </a:xfrm>
          <a:prstGeom prst="rect">
            <a:avLst/>
          </a:prstGeom>
          <a:solidFill>
            <a:schemeClr val="bg1"/>
          </a:solidFill>
          <a:ln>
            <a:noFill/>
          </a:ln>
        </p:spPr>
        <p:txBody>
          <a:bodyPr wrap="square">
            <a:spAutoFit/>
          </a:bodyPr>
          <a:lstStyle/>
          <a:p>
            <a:r>
              <a:rPr lang="en-GB" sz="2400" dirty="0" smtClean="0"/>
              <a:t>To force synthesis literally and brutally between texts.</a:t>
            </a:r>
            <a:endParaRPr lang="en-GB" sz="2400" dirty="0"/>
          </a:p>
        </p:txBody>
      </p:sp>
    </p:spTree>
    <p:extLst>
      <p:ext uri="{BB962C8B-B14F-4D97-AF65-F5344CB8AC3E}">
        <p14:creationId xmlns:p14="http://schemas.microsoft.com/office/powerpoint/2010/main" val="1155478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756" y="691495"/>
            <a:ext cx="11742821" cy="1384995"/>
          </a:xfrm>
          <a:prstGeom prst="rect">
            <a:avLst/>
          </a:prstGeom>
        </p:spPr>
        <p:txBody>
          <a:bodyPr wrap="square">
            <a:spAutoFit/>
          </a:bodyPr>
          <a:lstStyle/>
          <a:p>
            <a:r>
              <a:rPr lang="en-GB" sz="4800" b="1" dirty="0" smtClean="0">
                <a:solidFill>
                  <a:schemeClr val="tx1">
                    <a:lumMod val="95000"/>
                    <a:lumOff val="5000"/>
                  </a:schemeClr>
                </a:solidFill>
              </a:rPr>
              <a:t>Feedback Link</a:t>
            </a:r>
            <a:endParaRPr lang="en-GB" sz="4800" b="1" dirty="0" smtClean="0">
              <a:solidFill>
                <a:schemeClr val="tx1">
                  <a:lumMod val="95000"/>
                  <a:lumOff val="5000"/>
                </a:schemeClr>
              </a:solidFill>
              <a:hlinkClick r:id="rId2"/>
            </a:endParaRPr>
          </a:p>
          <a:p>
            <a:r>
              <a:rPr lang="en-GB" dirty="0" smtClean="0">
                <a:hlinkClick r:id="rId2"/>
              </a:rPr>
              <a:t>https</a:t>
            </a:r>
            <a:r>
              <a:rPr lang="en-GB" dirty="0">
                <a:hlinkClick r:id="rId2"/>
              </a:rPr>
              <a:t>://</a:t>
            </a:r>
            <a:r>
              <a:rPr lang="en-GB" dirty="0" smtClean="0">
                <a:hlinkClick r:id="rId2"/>
              </a:rPr>
              <a:t>forms.office.com/Pages/ResponsePage.aspx?id=xClkjH8We0e4y3fugnWNEYf_6dkO0DtGuYl9NiXRxHBUOUJVRU5RRjkxNlJCSDI3U1FDOFNVSjNEWCQlQCN0PWcu</a:t>
            </a:r>
            <a:r>
              <a:rPr lang="en-GB" dirty="0" smtClean="0"/>
              <a:t> </a:t>
            </a:r>
            <a:endParaRPr lang="en-GB" dirty="0"/>
          </a:p>
        </p:txBody>
      </p:sp>
      <p:sp>
        <p:nvSpPr>
          <p:cNvPr id="5" name="TextBox 4"/>
          <p:cNvSpPr txBox="1"/>
          <p:nvPr/>
        </p:nvSpPr>
        <p:spPr>
          <a:xfrm>
            <a:off x="211756" y="2829827"/>
            <a:ext cx="11742821" cy="2554545"/>
          </a:xfrm>
          <a:prstGeom prst="rect">
            <a:avLst/>
          </a:prstGeom>
          <a:solidFill>
            <a:schemeClr val="bg1">
              <a:lumMod val="95000"/>
            </a:schemeClr>
          </a:solidFill>
        </p:spPr>
        <p:txBody>
          <a:bodyPr wrap="square" rtlCol="0">
            <a:spAutoFit/>
          </a:bodyPr>
          <a:lstStyle/>
          <a:p>
            <a:r>
              <a:rPr lang="en-GB" sz="4000" b="1" dirty="0" smtClean="0">
                <a:sym typeface="Wingdings" panose="05000000000000000000" pitchFamily="2" charset="2"/>
              </a:rPr>
              <a:t>Your thoughts and feedback is important; please do follow this link and add your comments which will be studied by the organisers and those delivering this session </a:t>
            </a:r>
            <a:endParaRPr lang="en-GB" sz="4000" b="1" dirty="0"/>
          </a:p>
        </p:txBody>
      </p:sp>
    </p:spTree>
    <p:extLst>
      <p:ext uri="{BB962C8B-B14F-4D97-AF65-F5344CB8AC3E}">
        <p14:creationId xmlns:p14="http://schemas.microsoft.com/office/powerpoint/2010/main" val="698051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709529"/>
          </a:xfrm>
          <a:prstGeom prst="rect">
            <a:avLst/>
          </a:prstGeom>
        </p:spPr>
        <p:txBody>
          <a:bodyPr wrap="square">
            <a:spAutoFit/>
          </a:bodyPr>
          <a:lstStyle/>
          <a:p>
            <a:r>
              <a:rPr lang="en-GB" sz="2800" b="1" dirty="0"/>
              <a:t>References </a:t>
            </a:r>
          </a:p>
          <a:p>
            <a:endParaRPr lang="en-GB" dirty="0" smtClean="0"/>
          </a:p>
          <a:p>
            <a:r>
              <a:rPr lang="en-GB" sz="1200" dirty="0" smtClean="0"/>
              <a:t>Bl.uk</a:t>
            </a:r>
            <a:r>
              <a:rPr lang="en-GB" sz="1200" dirty="0"/>
              <a:t>. (2019). P B Shelley, '</a:t>
            </a:r>
            <a:r>
              <a:rPr lang="en-GB" sz="1200" dirty="0" err="1"/>
              <a:t>Ozymandias</a:t>
            </a:r>
            <a:r>
              <a:rPr lang="en-GB" sz="1200" dirty="0"/>
              <a:t>'. [online] Available at: https://www.bl.uk/learning/timeline/item126940.html [Accessed 2 Dec. 2019].</a:t>
            </a:r>
          </a:p>
          <a:p>
            <a:endParaRPr lang="en-GB" sz="1200" dirty="0" smtClean="0"/>
          </a:p>
          <a:p>
            <a:r>
              <a:rPr lang="en-GB" sz="1200" dirty="0" smtClean="0"/>
              <a:t>Burroughs</a:t>
            </a:r>
            <a:r>
              <a:rPr lang="en-GB" sz="1200" dirty="0"/>
              <a:t>, W.S and Gysin, B (1978) The Third Mind. Viking Press.</a:t>
            </a:r>
          </a:p>
          <a:p>
            <a:endParaRPr lang="en-GB" sz="1200" dirty="0" smtClean="0"/>
          </a:p>
          <a:p>
            <a:r>
              <a:rPr lang="en-GB" sz="1200" dirty="0" err="1" smtClean="0"/>
              <a:t>Buzan</a:t>
            </a:r>
            <a:r>
              <a:rPr lang="en-GB" sz="1200" dirty="0"/>
              <a:t>, T (1974) Use Your Head. London, BBC Books.</a:t>
            </a:r>
          </a:p>
          <a:p>
            <a:endParaRPr lang="en-GB" sz="1200" dirty="0" smtClean="0"/>
          </a:p>
          <a:p>
            <a:r>
              <a:rPr lang="en-GB" sz="1200" dirty="0" err="1" smtClean="0"/>
              <a:t>Derounian</a:t>
            </a:r>
            <a:r>
              <a:rPr lang="en-GB" sz="1200" dirty="0"/>
              <a:t>, J (2011) Academic writing: why does it have to be so dull and stilted, www.theguardian.com, accessed on: 26/11/19. Accessed at: https://www.theguardian.com/higher-education-network/blog/2011/nov/14/academic-writing-dull-stilted</a:t>
            </a:r>
          </a:p>
          <a:p>
            <a:endParaRPr lang="en-GB" sz="1200" dirty="0" smtClean="0"/>
          </a:p>
          <a:p>
            <a:r>
              <a:rPr lang="en-GB" sz="1200" dirty="0" smtClean="0"/>
              <a:t>Devlin</a:t>
            </a:r>
            <a:r>
              <a:rPr lang="en-GB" sz="1200" dirty="0"/>
              <a:t>, Kieron (2016) Is the academic essay becoming a fossil through lack of authorial voice? The case for more stylish and exploratory writing. Spark: UAL Creative Teaching and Learning Journal, 1 (1). pp. 34-40. ISSN </a:t>
            </a:r>
            <a:r>
              <a:rPr lang="en-GB" sz="1200" dirty="0" err="1"/>
              <a:t>ISSN</a:t>
            </a:r>
            <a:r>
              <a:rPr lang="en-GB" sz="1200" dirty="0"/>
              <a:t> 2397-6594</a:t>
            </a:r>
          </a:p>
          <a:p>
            <a:endParaRPr lang="en-GB" sz="1200" dirty="0" smtClean="0"/>
          </a:p>
          <a:p>
            <a:r>
              <a:rPr lang="en-GB" sz="1200" dirty="0" err="1" smtClean="0"/>
              <a:t>Díaz</a:t>
            </a:r>
            <a:r>
              <a:rPr lang="en-GB" sz="1200" dirty="0"/>
              <a:t>, L (2011) By chance, randomness and indeterminacy methods in art and design, Journal of Visual Art Practice, 10:1, 21-33.</a:t>
            </a:r>
          </a:p>
          <a:p>
            <a:endParaRPr lang="en-GB" sz="1200" dirty="0" smtClean="0"/>
          </a:p>
          <a:p>
            <a:r>
              <a:rPr lang="en-GB" sz="1200" dirty="0" err="1" smtClean="0"/>
              <a:t>Elderfield</a:t>
            </a:r>
            <a:r>
              <a:rPr lang="en-GB" sz="1200" dirty="0"/>
              <a:t>, J (1983) Publication excerpt from The Modern Drawing: 100 Works on Paper from The Museum of Modern Art, New York, The Museum of Modern Art.</a:t>
            </a:r>
          </a:p>
          <a:p>
            <a:endParaRPr lang="en-GB" sz="1200" dirty="0" smtClean="0"/>
          </a:p>
          <a:p>
            <a:r>
              <a:rPr lang="en-GB" sz="1200" dirty="0" err="1" smtClean="0"/>
              <a:t>Herbst</a:t>
            </a:r>
            <a:r>
              <a:rPr lang="en-GB" sz="1200" dirty="0"/>
              <a:t>, H (2014) The ABC’s of DADA. </a:t>
            </a:r>
            <a:r>
              <a:rPr lang="en-GB" sz="1200" dirty="0" err="1"/>
              <a:t>Cinegrafik</a:t>
            </a:r>
            <a:r>
              <a:rPr lang="en-GB" sz="1200" dirty="0"/>
              <a:t>, 1968. </a:t>
            </a:r>
            <a:r>
              <a:rPr lang="en-GB" sz="1200" dirty="0" err="1"/>
              <a:t>Youtube</a:t>
            </a:r>
            <a:r>
              <a:rPr lang="en-GB" sz="1200" dirty="0"/>
              <a:t>. 22 May 2007. Web. 20 Nov. 2014. </a:t>
            </a:r>
            <a:r>
              <a:rPr lang="en-GB" sz="1200" dirty="0" err="1"/>
              <a:t>Acessed</a:t>
            </a:r>
            <a:r>
              <a:rPr lang="en-GB" sz="1200" dirty="0"/>
              <a:t> on 26/11/19. Accessed at: https://www.youtube.com/watch?v=2LXxHiKxPwM</a:t>
            </a:r>
          </a:p>
          <a:p>
            <a:endParaRPr lang="en-GB" sz="1200" dirty="0" smtClean="0"/>
          </a:p>
          <a:p>
            <a:r>
              <a:rPr lang="en-GB" sz="1200" dirty="0" smtClean="0"/>
              <a:t>Lewis</a:t>
            </a:r>
            <a:r>
              <a:rPr lang="en-GB" sz="1200" dirty="0"/>
              <a:t>, P (2007) The Cambridge Introduction to Modernism. Cambridge University Press.</a:t>
            </a:r>
          </a:p>
          <a:p>
            <a:endParaRPr lang="en-GB" sz="1200" dirty="0" smtClean="0"/>
          </a:p>
          <a:p>
            <a:r>
              <a:rPr lang="en-GB" sz="1200" dirty="0" err="1" smtClean="0"/>
              <a:t>Lockheart</a:t>
            </a:r>
            <a:r>
              <a:rPr lang="en-GB" sz="1200" dirty="0"/>
              <a:t>, J. and Wood, J. (2019). Writing-PAD | Journal-Mission-and-Aims. [online] Writing-PAD. Available at: http://writing-pad.org/Journal-Mission-and-Aims [Accessed 29 Nov. 2019].</a:t>
            </a:r>
          </a:p>
          <a:p>
            <a:endParaRPr lang="en-GB" sz="1200" dirty="0" smtClean="0"/>
          </a:p>
          <a:p>
            <a:r>
              <a:rPr lang="en-GB" sz="1200" dirty="0" smtClean="0"/>
              <a:t>Motherwell</a:t>
            </a:r>
            <a:r>
              <a:rPr lang="en-GB" sz="1200" dirty="0"/>
              <a:t>, R. (1951). The Dada Painters and Poets: An anthology. Edited by R. Motherwell. New York, </a:t>
            </a:r>
            <a:r>
              <a:rPr lang="en-GB" sz="1200" dirty="0" err="1"/>
              <a:t>Wiltenborn</a:t>
            </a:r>
            <a:r>
              <a:rPr lang="en-GB" sz="1200" dirty="0"/>
              <a:t>, Schultz.</a:t>
            </a:r>
          </a:p>
          <a:p>
            <a:endParaRPr lang="en-GB" sz="1200" dirty="0" smtClean="0"/>
          </a:p>
          <a:p>
            <a:r>
              <a:rPr lang="en-GB" sz="1200" dirty="0" smtClean="0"/>
              <a:t>Rothman </a:t>
            </a:r>
            <a:r>
              <a:rPr lang="en-GB" sz="1200" dirty="0"/>
              <a:t>(2014) Why Is Academic Writing So Academic? The New Yorker.com Accessed on 26/11/19. Accessed at: https://www.newyorker.com/books/page-turner/why-is-academic-writing-so-academic</a:t>
            </a:r>
          </a:p>
          <a:p>
            <a:endParaRPr lang="en-GB" sz="1200" dirty="0" smtClean="0"/>
          </a:p>
          <a:p>
            <a:r>
              <a:rPr lang="en-GB" sz="1200" dirty="0" err="1" smtClean="0"/>
              <a:t>Schön</a:t>
            </a:r>
            <a:r>
              <a:rPr lang="en-GB" sz="1200" dirty="0"/>
              <a:t>, D. A. (1983), The Reflective Practitioner, How Professionals Think in Action, New York, NY: Basic Books. </a:t>
            </a:r>
          </a:p>
          <a:p>
            <a:endParaRPr lang="en-GB" sz="1200" dirty="0" smtClean="0"/>
          </a:p>
          <a:p>
            <a:r>
              <a:rPr lang="en-GB" sz="1200" dirty="0" smtClean="0"/>
              <a:t>Schwab</a:t>
            </a:r>
            <a:r>
              <a:rPr lang="en-GB" sz="1200" dirty="0"/>
              <a:t>, M and </a:t>
            </a:r>
            <a:r>
              <a:rPr lang="en-GB" sz="1200" dirty="0" err="1"/>
              <a:t>Borgdorff</a:t>
            </a:r>
            <a:r>
              <a:rPr lang="en-GB" sz="1200" dirty="0"/>
              <a:t>, H (2014) The Exposition of Artistic Research Publishing Art in Academia, Leiden University Press.</a:t>
            </a:r>
          </a:p>
          <a:p>
            <a:endParaRPr lang="en-GB" sz="1200" dirty="0" smtClean="0"/>
          </a:p>
          <a:p>
            <a:r>
              <a:rPr lang="en-GB" sz="1200" dirty="0" err="1" smtClean="0"/>
              <a:t>Sharples</a:t>
            </a:r>
            <a:r>
              <a:rPr lang="en-GB" sz="1200" dirty="0"/>
              <a:t>, M (1999) How We Write, London, Routledge.</a:t>
            </a:r>
            <a:endParaRPr lang="en-GB" dirty="0"/>
          </a:p>
        </p:txBody>
      </p:sp>
    </p:spTree>
    <p:extLst>
      <p:ext uri="{BB962C8B-B14F-4D97-AF65-F5344CB8AC3E}">
        <p14:creationId xmlns:p14="http://schemas.microsoft.com/office/powerpoint/2010/main" val="673972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667000" y="-2666999"/>
            <a:ext cx="6858000" cy="12191999"/>
          </a:xfrm>
          <a:prstGeom prst="rect">
            <a:avLst/>
          </a:prstGeom>
        </p:spPr>
      </p:pic>
      <p:sp>
        <p:nvSpPr>
          <p:cNvPr id="3" name="TextBox 2"/>
          <p:cNvSpPr txBox="1"/>
          <p:nvPr/>
        </p:nvSpPr>
        <p:spPr>
          <a:xfrm>
            <a:off x="1807535" y="914400"/>
            <a:ext cx="8888818" cy="1384995"/>
          </a:xfrm>
          <a:prstGeom prst="rect">
            <a:avLst/>
          </a:prstGeom>
          <a:noFill/>
        </p:spPr>
        <p:txBody>
          <a:bodyPr wrap="square" rtlCol="0">
            <a:spAutoFit/>
          </a:bodyPr>
          <a:lstStyle/>
          <a:p>
            <a:r>
              <a:rPr lang="en-GB" sz="3600" b="1" i="1" dirty="0" smtClean="0">
                <a:solidFill>
                  <a:schemeClr val="bg1"/>
                </a:solidFill>
              </a:rPr>
              <a:t>We will need a translator to discover what this cut-up means</a:t>
            </a:r>
            <a:r>
              <a:rPr lang="en-GB" i="1" dirty="0" smtClean="0">
                <a:solidFill>
                  <a:schemeClr val="bg1"/>
                </a:solidFill>
              </a:rPr>
              <a:t>. </a:t>
            </a:r>
            <a:r>
              <a:rPr lang="en-GB" sz="4800" b="1" i="1" dirty="0" smtClean="0">
                <a:solidFill>
                  <a:schemeClr val="bg1"/>
                </a:solidFill>
                <a:sym typeface="Wingdings" panose="05000000000000000000" pitchFamily="2" charset="2"/>
              </a:rPr>
              <a:t> </a:t>
            </a:r>
            <a:endParaRPr lang="en-GB" sz="4800" b="1" i="1" dirty="0">
              <a:solidFill>
                <a:schemeClr val="bg1"/>
              </a:solidFill>
            </a:endParaRPr>
          </a:p>
        </p:txBody>
      </p:sp>
    </p:spTree>
    <p:extLst>
      <p:ext uri="{BB962C8B-B14F-4D97-AF65-F5344CB8AC3E}">
        <p14:creationId xmlns:p14="http://schemas.microsoft.com/office/powerpoint/2010/main" val="11000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rot="16200000">
            <a:off x="1524002" y="-1524001"/>
            <a:ext cx="9143998" cy="12191999"/>
          </a:xfrm>
          <a:prstGeom prst="rect">
            <a:avLst/>
          </a:prstGeom>
        </p:spPr>
      </p:pic>
      <p:sp>
        <p:nvSpPr>
          <p:cNvPr id="2" name="Rectangle 1"/>
          <p:cNvSpPr/>
          <p:nvPr/>
        </p:nvSpPr>
        <p:spPr>
          <a:xfrm>
            <a:off x="351857" y="275474"/>
            <a:ext cx="10854623" cy="1200329"/>
          </a:xfrm>
          <a:prstGeom prst="rect">
            <a:avLst/>
          </a:prstGeom>
        </p:spPr>
        <p:txBody>
          <a:bodyPr wrap="square">
            <a:spAutoFit/>
          </a:bodyPr>
          <a:lstStyle/>
          <a:p>
            <a:r>
              <a:rPr lang="en-GB" sz="2400" dirty="0" smtClean="0"/>
              <a:t>This method might be placed along with mind-mapping as a tool for the creative entering into an ‘oppositional </a:t>
            </a:r>
            <a:r>
              <a:rPr lang="en-GB" sz="2400" dirty="0"/>
              <a:t>and dialogic approach’ (</a:t>
            </a:r>
            <a:r>
              <a:rPr lang="en-GB" sz="2400" dirty="0" err="1"/>
              <a:t>Melles</a:t>
            </a:r>
            <a:r>
              <a:rPr lang="en-GB" sz="2400" dirty="0"/>
              <a:t> and </a:t>
            </a:r>
            <a:r>
              <a:rPr lang="en-GB" sz="2400" dirty="0" err="1"/>
              <a:t>Lockheart</a:t>
            </a:r>
            <a:r>
              <a:rPr lang="en-GB" sz="2400" dirty="0"/>
              <a:t>, 2012:350</a:t>
            </a:r>
            <a:r>
              <a:rPr lang="en-GB" sz="2400" dirty="0" smtClean="0"/>
              <a:t>). </a:t>
            </a:r>
            <a:endParaRPr lang="en-GB" sz="2400" dirty="0"/>
          </a:p>
        </p:txBody>
      </p:sp>
      <p:sp>
        <p:nvSpPr>
          <p:cNvPr id="3" name="TextBox 2"/>
          <p:cNvSpPr txBox="1"/>
          <p:nvPr/>
        </p:nvSpPr>
        <p:spPr>
          <a:xfrm>
            <a:off x="0" y="5601792"/>
            <a:ext cx="12192000" cy="1200329"/>
          </a:xfrm>
          <a:prstGeom prst="rect">
            <a:avLst/>
          </a:prstGeom>
          <a:noFill/>
        </p:spPr>
        <p:txBody>
          <a:bodyPr wrap="square" rtlCol="0">
            <a:spAutoFit/>
          </a:bodyPr>
          <a:lstStyle/>
          <a:p>
            <a:r>
              <a:rPr lang="en-GB" sz="2400" dirty="0" smtClean="0"/>
              <a:t>Mind-mapping or Synaptic diagrams are an established creative method as developed and popularized by </a:t>
            </a:r>
            <a:r>
              <a:rPr lang="en-GB" sz="2400" dirty="0" err="1" smtClean="0"/>
              <a:t>Buzan</a:t>
            </a:r>
            <a:r>
              <a:rPr lang="en-GB" sz="2400" dirty="0" smtClean="0"/>
              <a:t> (1974); These are useful but are still highly conscious affairs and prone to contrivance. Dada methods force true randomness into the process of writing.</a:t>
            </a:r>
            <a:endParaRPr lang="en-GB" sz="2400" dirty="0"/>
          </a:p>
        </p:txBody>
      </p:sp>
      <p:pic>
        <p:nvPicPr>
          <p:cNvPr id="5" name="Picture 4"/>
          <p:cNvPicPr>
            <a:picLocks noChangeAspect="1"/>
          </p:cNvPicPr>
          <p:nvPr/>
        </p:nvPicPr>
        <p:blipFill>
          <a:blip r:embed="rId4"/>
          <a:stretch>
            <a:fillRect/>
          </a:stretch>
        </p:blipFill>
        <p:spPr>
          <a:xfrm>
            <a:off x="2044892" y="1475802"/>
            <a:ext cx="2762451" cy="3683267"/>
          </a:xfrm>
          <a:prstGeom prst="rect">
            <a:avLst/>
          </a:prstGeom>
          <a:ln w="38100">
            <a:solidFill>
              <a:schemeClr val="tx1"/>
            </a:solidFill>
          </a:ln>
        </p:spPr>
      </p:pic>
      <p:pic>
        <p:nvPicPr>
          <p:cNvPr id="7" name="Picture 6"/>
          <p:cNvPicPr>
            <a:picLocks noChangeAspect="1"/>
          </p:cNvPicPr>
          <p:nvPr/>
        </p:nvPicPr>
        <p:blipFill>
          <a:blip r:embed="rId5"/>
          <a:stretch>
            <a:fillRect/>
          </a:stretch>
        </p:blipFill>
        <p:spPr>
          <a:xfrm>
            <a:off x="7504318" y="1475802"/>
            <a:ext cx="2796615" cy="3728819"/>
          </a:xfrm>
          <a:prstGeom prst="rect">
            <a:avLst/>
          </a:prstGeom>
          <a:ln w="38100">
            <a:solidFill>
              <a:schemeClr val="tx1"/>
            </a:solidFill>
          </a:ln>
        </p:spPr>
      </p:pic>
      <p:sp>
        <p:nvSpPr>
          <p:cNvPr id="8" name="TextBox 7"/>
          <p:cNvSpPr txBox="1"/>
          <p:nvPr/>
        </p:nvSpPr>
        <p:spPr>
          <a:xfrm>
            <a:off x="4888029" y="3681741"/>
            <a:ext cx="2415941" cy="1477328"/>
          </a:xfrm>
          <a:prstGeom prst="rect">
            <a:avLst/>
          </a:prstGeom>
          <a:noFill/>
        </p:spPr>
        <p:txBody>
          <a:bodyPr wrap="square" rtlCol="0">
            <a:spAutoFit/>
          </a:bodyPr>
          <a:lstStyle/>
          <a:p>
            <a:r>
              <a:rPr lang="en-GB" dirty="0" smtClean="0"/>
              <a:t>Students at UAL examine Dr </a:t>
            </a:r>
            <a:r>
              <a:rPr lang="en-GB" dirty="0" err="1" smtClean="0"/>
              <a:t>Fortais’s</a:t>
            </a:r>
            <a:r>
              <a:rPr lang="en-GB" dirty="0" smtClean="0"/>
              <a:t> complex mind-map at the November writing Café (2019).</a:t>
            </a:r>
            <a:endParaRPr lang="en-GB" dirty="0"/>
          </a:p>
        </p:txBody>
      </p:sp>
    </p:spTree>
    <p:extLst>
      <p:ext uri="{BB962C8B-B14F-4D97-AF65-F5344CB8AC3E}">
        <p14:creationId xmlns:p14="http://schemas.microsoft.com/office/powerpoint/2010/main" val="2766892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5214" y="1659344"/>
            <a:ext cx="8049928" cy="3416320"/>
          </a:xfrm>
          <a:prstGeom prst="rect">
            <a:avLst/>
          </a:prstGeom>
          <a:solidFill>
            <a:schemeClr val="bg1"/>
          </a:solidFill>
        </p:spPr>
        <p:txBody>
          <a:bodyPr wrap="square">
            <a:spAutoFit/>
          </a:bodyPr>
          <a:lstStyle/>
          <a:p>
            <a:r>
              <a:rPr lang="en-GB" sz="2400" dirty="0"/>
              <a:t>Creating unique and engaging design requires methodical research </a:t>
            </a:r>
            <a:r>
              <a:rPr lang="en-GB" sz="2400" dirty="0" smtClean="0"/>
              <a:t>and experimentation</a:t>
            </a:r>
            <a:r>
              <a:rPr lang="en-GB" sz="2400" dirty="0"/>
              <a:t>. Quantitative and qualitative research methods </a:t>
            </a:r>
            <a:r>
              <a:rPr lang="en-GB" sz="2400" dirty="0" smtClean="0"/>
              <a:t>borrowed from </a:t>
            </a:r>
            <a:r>
              <a:rPr lang="en-GB" sz="2400" dirty="0"/>
              <a:t>the humanities and social sciences, for example, have proven </a:t>
            </a:r>
            <a:r>
              <a:rPr lang="en-GB" sz="2400" dirty="0" smtClean="0"/>
              <a:t>effective in </a:t>
            </a:r>
            <a:r>
              <a:rPr lang="en-GB" sz="2400" dirty="0"/>
              <a:t>yielding knowledge about behaviour throughout the design process.</a:t>
            </a:r>
          </a:p>
          <a:p>
            <a:r>
              <a:rPr lang="en-GB" sz="2400" dirty="0"/>
              <a:t>However, they have yet to offer ways in which to bring forth and </a:t>
            </a:r>
            <a:r>
              <a:rPr lang="en-GB" sz="2400" dirty="0" smtClean="0"/>
              <a:t>deliver new </a:t>
            </a:r>
            <a:r>
              <a:rPr lang="en-GB" sz="2400" dirty="0"/>
              <a:t>and creative results. </a:t>
            </a:r>
            <a:r>
              <a:rPr lang="en-GB" sz="2400" b="1" dirty="0"/>
              <a:t>Situations where there is a need to </a:t>
            </a:r>
            <a:r>
              <a:rPr lang="en-GB" sz="2400" b="1" dirty="0" smtClean="0"/>
              <a:t>develop innovation </a:t>
            </a:r>
            <a:r>
              <a:rPr lang="en-GB" sz="2400" b="1" dirty="0"/>
              <a:t>and find new solutions require different methods. </a:t>
            </a:r>
            <a:r>
              <a:rPr lang="en-GB" sz="2400" dirty="0" smtClean="0"/>
              <a:t>(Diaz, 2011: 21)</a:t>
            </a:r>
            <a:endParaRPr lang="en-GB" sz="2400" b="1" dirty="0"/>
          </a:p>
        </p:txBody>
      </p:sp>
      <p:sp>
        <p:nvSpPr>
          <p:cNvPr id="4" name="TextBox 3"/>
          <p:cNvSpPr txBox="1"/>
          <p:nvPr/>
        </p:nvSpPr>
        <p:spPr>
          <a:xfrm>
            <a:off x="508531" y="67377"/>
            <a:ext cx="10703293" cy="1200329"/>
          </a:xfrm>
          <a:prstGeom prst="rect">
            <a:avLst/>
          </a:prstGeom>
          <a:solidFill>
            <a:schemeClr val="accent2">
              <a:lumMod val="20000"/>
              <a:lumOff val="80000"/>
            </a:schemeClr>
          </a:solidFill>
          <a:ln>
            <a:noFill/>
          </a:ln>
        </p:spPr>
        <p:txBody>
          <a:bodyPr wrap="square" rtlCol="0">
            <a:spAutoFit/>
          </a:bodyPr>
          <a:lstStyle/>
          <a:p>
            <a:r>
              <a:rPr lang="en-GB" sz="3600" b="1" dirty="0" smtClean="0"/>
              <a:t>There are a range of academic and theoretical sources which underpin this session in particular Diaz (2011).</a:t>
            </a:r>
            <a:endParaRPr lang="en-GB" sz="3600" b="1" dirty="0"/>
          </a:p>
        </p:txBody>
      </p:sp>
      <p:sp>
        <p:nvSpPr>
          <p:cNvPr id="5" name="TextBox 4"/>
          <p:cNvSpPr txBox="1"/>
          <p:nvPr/>
        </p:nvSpPr>
        <p:spPr>
          <a:xfrm>
            <a:off x="83416" y="5236448"/>
            <a:ext cx="12005915" cy="954107"/>
          </a:xfrm>
          <a:prstGeom prst="rect">
            <a:avLst/>
          </a:prstGeom>
          <a:solidFill>
            <a:schemeClr val="accent2">
              <a:lumMod val="20000"/>
              <a:lumOff val="80000"/>
            </a:schemeClr>
          </a:solidFill>
        </p:spPr>
        <p:txBody>
          <a:bodyPr wrap="square" rtlCol="0">
            <a:spAutoFit/>
          </a:bodyPr>
          <a:lstStyle/>
          <a:p>
            <a:r>
              <a:rPr lang="en-GB" sz="2800" b="1" dirty="0" smtClean="0"/>
              <a:t>Key here are the artistic methodologies developed by Dada artists and </a:t>
            </a:r>
            <a:r>
              <a:rPr lang="en-GB" sz="2800" b="1" dirty="0"/>
              <a:t>further developed by Burroughs, W.S and Gysin, B (1978</a:t>
            </a:r>
            <a:r>
              <a:rPr lang="en-GB" sz="2800" b="1" dirty="0" smtClean="0"/>
              <a:t>).</a:t>
            </a:r>
            <a:endParaRPr lang="en-GB" sz="2800" b="1" dirty="0"/>
          </a:p>
        </p:txBody>
      </p:sp>
    </p:spTree>
    <p:extLst>
      <p:ext uri="{BB962C8B-B14F-4D97-AF65-F5344CB8AC3E}">
        <p14:creationId xmlns:p14="http://schemas.microsoft.com/office/powerpoint/2010/main" val="3057742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5045" y="1462305"/>
            <a:ext cx="5760640" cy="646331"/>
          </a:xfrm>
          <a:prstGeom prst="rect">
            <a:avLst/>
          </a:prstGeom>
          <a:noFill/>
        </p:spPr>
        <p:txBody>
          <a:bodyPr wrap="square" rtlCol="0">
            <a:spAutoFit/>
          </a:bodyPr>
          <a:lstStyle/>
          <a:p>
            <a:pPr algn="ctr"/>
            <a:r>
              <a:rPr lang="en-GB" sz="3600" i="1" dirty="0">
                <a:solidFill>
                  <a:prstClr val="black"/>
                </a:solidFill>
                <a:latin typeface="Calibri"/>
              </a:rPr>
              <a:t>What's in a name?</a:t>
            </a:r>
          </a:p>
        </p:txBody>
      </p:sp>
      <p:pic>
        <p:nvPicPr>
          <p:cNvPr id="4" name="Picture 3" descr="Gun.jpg"/>
          <p:cNvPicPr>
            <a:picLocks noChangeAspect="1"/>
          </p:cNvPicPr>
          <p:nvPr/>
        </p:nvPicPr>
        <p:blipFill>
          <a:blip r:embed="rId2" cstate="print"/>
          <a:stretch>
            <a:fillRect/>
          </a:stretch>
        </p:blipFill>
        <p:spPr>
          <a:xfrm>
            <a:off x="272164" y="2419132"/>
            <a:ext cx="2304256" cy="1081876"/>
          </a:xfrm>
          <a:prstGeom prst="rect">
            <a:avLst/>
          </a:prstGeom>
        </p:spPr>
      </p:pic>
      <p:sp>
        <p:nvSpPr>
          <p:cNvPr id="5" name="TextBox 4"/>
          <p:cNvSpPr txBox="1"/>
          <p:nvPr/>
        </p:nvSpPr>
        <p:spPr>
          <a:xfrm>
            <a:off x="2648427" y="2705393"/>
            <a:ext cx="3888432" cy="369332"/>
          </a:xfrm>
          <a:prstGeom prst="rect">
            <a:avLst/>
          </a:prstGeom>
          <a:noFill/>
        </p:spPr>
        <p:txBody>
          <a:bodyPr wrap="square" rtlCol="0">
            <a:spAutoFit/>
          </a:bodyPr>
          <a:lstStyle/>
          <a:p>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r>
              <a:rPr lang="en-GB" dirty="0" err="1">
                <a:solidFill>
                  <a:srgbClr val="FF0000"/>
                </a:solidFill>
                <a:latin typeface="Calibri"/>
              </a:rPr>
              <a:t>da</a:t>
            </a:r>
            <a:r>
              <a:rPr lang="en-GB" dirty="0">
                <a:solidFill>
                  <a:srgbClr val="FF0000"/>
                </a:solidFill>
                <a:latin typeface="Calibri"/>
              </a:rPr>
              <a:t> ...</a:t>
            </a:r>
          </a:p>
        </p:txBody>
      </p:sp>
      <p:sp>
        <p:nvSpPr>
          <p:cNvPr id="6" name="Freeform 5"/>
          <p:cNvSpPr/>
          <p:nvPr/>
        </p:nvSpPr>
        <p:spPr>
          <a:xfrm>
            <a:off x="2810493" y="1935060"/>
            <a:ext cx="4385954" cy="629392"/>
          </a:xfrm>
          <a:custGeom>
            <a:avLst/>
            <a:gdLst>
              <a:gd name="connsiteX0" fmla="*/ 0 w 4385954"/>
              <a:gd name="connsiteY0" fmla="*/ 629392 h 629392"/>
              <a:gd name="connsiteX1" fmla="*/ 0 w 4385954"/>
              <a:gd name="connsiteY1" fmla="*/ 629392 h 629392"/>
              <a:gd name="connsiteX2" fmla="*/ 95002 w 4385954"/>
              <a:gd name="connsiteY2" fmla="*/ 581891 h 629392"/>
              <a:gd name="connsiteX3" fmla="*/ 130628 w 4385954"/>
              <a:gd name="connsiteY3" fmla="*/ 570016 h 629392"/>
              <a:gd name="connsiteX4" fmla="*/ 178130 w 4385954"/>
              <a:gd name="connsiteY4" fmla="*/ 534390 h 629392"/>
              <a:gd name="connsiteX5" fmla="*/ 213756 w 4385954"/>
              <a:gd name="connsiteY5" fmla="*/ 522514 h 629392"/>
              <a:gd name="connsiteX6" fmla="*/ 273132 w 4385954"/>
              <a:gd name="connsiteY6" fmla="*/ 498764 h 629392"/>
              <a:gd name="connsiteX7" fmla="*/ 308758 w 4385954"/>
              <a:gd name="connsiteY7" fmla="*/ 475013 h 629392"/>
              <a:gd name="connsiteX8" fmla="*/ 356260 w 4385954"/>
              <a:gd name="connsiteY8" fmla="*/ 463138 h 629392"/>
              <a:gd name="connsiteX9" fmla="*/ 439387 w 4385954"/>
              <a:gd name="connsiteY9" fmla="*/ 427512 h 629392"/>
              <a:gd name="connsiteX10" fmla="*/ 415636 w 4385954"/>
              <a:gd name="connsiteY10" fmla="*/ 534390 h 629392"/>
              <a:gd name="connsiteX11" fmla="*/ 391886 w 4385954"/>
              <a:gd name="connsiteY11" fmla="*/ 570016 h 629392"/>
              <a:gd name="connsiteX12" fmla="*/ 415636 w 4385954"/>
              <a:gd name="connsiteY12" fmla="*/ 581891 h 629392"/>
              <a:gd name="connsiteX13" fmla="*/ 451262 w 4385954"/>
              <a:gd name="connsiteY13" fmla="*/ 570016 h 629392"/>
              <a:gd name="connsiteX14" fmla="*/ 558140 w 4385954"/>
              <a:gd name="connsiteY14" fmla="*/ 534390 h 629392"/>
              <a:gd name="connsiteX15" fmla="*/ 665018 w 4385954"/>
              <a:gd name="connsiteY15" fmla="*/ 498764 h 629392"/>
              <a:gd name="connsiteX16" fmla="*/ 700644 w 4385954"/>
              <a:gd name="connsiteY16" fmla="*/ 486888 h 629392"/>
              <a:gd name="connsiteX17" fmla="*/ 748145 w 4385954"/>
              <a:gd name="connsiteY17" fmla="*/ 475013 h 629392"/>
              <a:gd name="connsiteX18" fmla="*/ 783771 w 4385954"/>
              <a:gd name="connsiteY18" fmla="*/ 463138 h 629392"/>
              <a:gd name="connsiteX19" fmla="*/ 878774 w 4385954"/>
              <a:gd name="connsiteY19" fmla="*/ 439387 h 629392"/>
              <a:gd name="connsiteX20" fmla="*/ 950026 w 4385954"/>
              <a:gd name="connsiteY20" fmla="*/ 415637 h 629392"/>
              <a:gd name="connsiteX21" fmla="*/ 985652 w 4385954"/>
              <a:gd name="connsiteY21" fmla="*/ 403761 h 629392"/>
              <a:gd name="connsiteX22" fmla="*/ 1033153 w 4385954"/>
              <a:gd name="connsiteY22" fmla="*/ 391886 h 629392"/>
              <a:gd name="connsiteX23" fmla="*/ 1140031 w 4385954"/>
              <a:gd name="connsiteY23" fmla="*/ 356260 h 629392"/>
              <a:gd name="connsiteX24" fmla="*/ 1056904 w 4385954"/>
              <a:gd name="connsiteY24" fmla="*/ 475013 h 629392"/>
              <a:gd name="connsiteX25" fmla="*/ 1033153 w 4385954"/>
              <a:gd name="connsiteY25" fmla="*/ 510639 h 629392"/>
              <a:gd name="connsiteX26" fmla="*/ 997527 w 4385954"/>
              <a:gd name="connsiteY26" fmla="*/ 546265 h 629392"/>
              <a:gd name="connsiteX27" fmla="*/ 985652 w 4385954"/>
              <a:gd name="connsiteY27" fmla="*/ 581891 h 629392"/>
              <a:gd name="connsiteX28" fmla="*/ 1116280 w 4385954"/>
              <a:gd name="connsiteY28" fmla="*/ 534390 h 629392"/>
              <a:gd name="connsiteX29" fmla="*/ 1211283 w 4385954"/>
              <a:gd name="connsiteY29" fmla="*/ 498764 h 629392"/>
              <a:gd name="connsiteX30" fmla="*/ 1246909 w 4385954"/>
              <a:gd name="connsiteY30" fmla="*/ 475013 h 629392"/>
              <a:gd name="connsiteX31" fmla="*/ 1401288 w 4385954"/>
              <a:gd name="connsiteY31" fmla="*/ 439387 h 629392"/>
              <a:gd name="connsiteX32" fmla="*/ 1484415 w 4385954"/>
              <a:gd name="connsiteY32" fmla="*/ 403761 h 629392"/>
              <a:gd name="connsiteX33" fmla="*/ 1543792 w 4385954"/>
              <a:gd name="connsiteY33" fmla="*/ 391886 h 629392"/>
              <a:gd name="connsiteX34" fmla="*/ 1638795 w 4385954"/>
              <a:gd name="connsiteY34" fmla="*/ 356260 h 629392"/>
              <a:gd name="connsiteX35" fmla="*/ 1733797 w 4385954"/>
              <a:gd name="connsiteY35" fmla="*/ 332509 h 629392"/>
              <a:gd name="connsiteX36" fmla="*/ 1769423 w 4385954"/>
              <a:gd name="connsiteY36" fmla="*/ 320634 h 629392"/>
              <a:gd name="connsiteX37" fmla="*/ 1876301 w 4385954"/>
              <a:gd name="connsiteY37" fmla="*/ 296883 h 629392"/>
              <a:gd name="connsiteX38" fmla="*/ 1923802 w 4385954"/>
              <a:gd name="connsiteY38" fmla="*/ 273133 h 629392"/>
              <a:gd name="connsiteX39" fmla="*/ 1971304 w 4385954"/>
              <a:gd name="connsiteY39" fmla="*/ 261257 h 629392"/>
              <a:gd name="connsiteX40" fmla="*/ 2042556 w 4385954"/>
              <a:gd name="connsiteY40" fmla="*/ 237507 h 629392"/>
              <a:gd name="connsiteX41" fmla="*/ 2078182 w 4385954"/>
              <a:gd name="connsiteY41" fmla="*/ 225631 h 629392"/>
              <a:gd name="connsiteX42" fmla="*/ 2113808 w 4385954"/>
              <a:gd name="connsiteY42" fmla="*/ 213756 h 629392"/>
              <a:gd name="connsiteX43" fmla="*/ 2042556 w 4385954"/>
              <a:gd name="connsiteY43" fmla="*/ 285008 h 629392"/>
              <a:gd name="connsiteX44" fmla="*/ 2006930 w 4385954"/>
              <a:gd name="connsiteY44" fmla="*/ 320634 h 629392"/>
              <a:gd name="connsiteX45" fmla="*/ 1959428 w 4385954"/>
              <a:gd name="connsiteY45" fmla="*/ 344385 h 629392"/>
              <a:gd name="connsiteX46" fmla="*/ 1876301 w 4385954"/>
              <a:gd name="connsiteY46" fmla="*/ 391886 h 629392"/>
              <a:gd name="connsiteX47" fmla="*/ 1840675 w 4385954"/>
              <a:gd name="connsiteY47" fmla="*/ 427512 h 629392"/>
              <a:gd name="connsiteX48" fmla="*/ 1793174 w 4385954"/>
              <a:gd name="connsiteY48" fmla="*/ 451262 h 629392"/>
              <a:gd name="connsiteX49" fmla="*/ 1876301 w 4385954"/>
              <a:gd name="connsiteY49" fmla="*/ 439387 h 629392"/>
              <a:gd name="connsiteX50" fmla="*/ 1923802 w 4385954"/>
              <a:gd name="connsiteY50" fmla="*/ 427512 h 629392"/>
              <a:gd name="connsiteX51" fmla="*/ 2125683 w 4385954"/>
              <a:gd name="connsiteY51" fmla="*/ 391886 h 629392"/>
              <a:gd name="connsiteX52" fmla="*/ 2315688 w 4385954"/>
              <a:gd name="connsiteY52" fmla="*/ 368135 h 629392"/>
              <a:gd name="connsiteX53" fmla="*/ 2363189 w 4385954"/>
              <a:gd name="connsiteY53" fmla="*/ 344385 h 629392"/>
              <a:gd name="connsiteX54" fmla="*/ 2398815 w 4385954"/>
              <a:gd name="connsiteY54" fmla="*/ 320634 h 629392"/>
              <a:gd name="connsiteX55" fmla="*/ 2470067 w 4385954"/>
              <a:gd name="connsiteY55" fmla="*/ 308759 h 629392"/>
              <a:gd name="connsiteX56" fmla="*/ 2588821 w 4385954"/>
              <a:gd name="connsiteY56" fmla="*/ 273133 h 629392"/>
              <a:gd name="connsiteX57" fmla="*/ 2707574 w 4385954"/>
              <a:gd name="connsiteY57" fmla="*/ 249382 h 629392"/>
              <a:gd name="connsiteX58" fmla="*/ 2755075 w 4385954"/>
              <a:gd name="connsiteY58" fmla="*/ 225631 h 629392"/>
              <a:gd name="connsiteX59" fmla="*/ 2826327 w 4385954"/>
              <a:gd name="connsiteY59" fmla="*/ 213756 h 629392"/>
              <a:gd name="connsiteX60" fmla="*/ 2861953 w 4385954"/>
              <a:gd name="connsiteY60" fmla="*/ 201881 h 629392"/>
              <a:gd name="connsiteX61" fmla="*/ 2956956 w 4385954"/>
              <a:gd name="connsiteY61" fmla="*/ 178130 h 629392"/>
              <a:gd name="connsiteX62" fmla="*/ 2992582 w 4385954"/>
              <a:gd name="connsiteY62" fmla="*/ 154379 h 629392"/>
              <a:gd name="connsiteX63" fmla="*/ 3051958 w 4385954"/>
              <a:gd name="connsiteY63" fmla="*/ 142504 h 629392"/>
              <a:gd name="connsiteX64" fmla="*/ 3099460 w 4385954"/>
              <a:gd name="connsiteY64" fmla="*/ 130629 h 629392"/>
              <a:gd name="connsiteX65" fmla="*/ 3063834 w 4385954"/>
              <a:gd name="connsiteY65" fmla="*/ 166255 h 629392"/>
              <a:gd name="connsiteX66" fmla="*/ 2992582 w 4385954"/>
              <a:gd name="connsiteY66" fmla="*/ 213756 h 629392"/>
              <a:gd name="connsiteX67" fmla="*/ 2873828 w 4385954"/>
              <a:gd name="connsiteY67" fmla="*/ 308759 h 629392"/>
              <a:gd name="connsiteX68" fmla="*/ 2826327 w 4385954"/>
              <a:gd name="connsiteY68" fmla="*/ 320634 h 629392"/>
              <a:gd name="connsiteX69" fmla="*/ 2719449 w 4385954"/>
              <a:gd name="connsiteY69" fmla="*/ 403761 h 629392"/>
              <a:gd name="connsiteX70" fmla="*/ 2683823 w 4385954"/>
              <a:gd name="connsiteY70" fmla="*/ 427512 h 629392"/>
              <a:gd name="connsiteX71" fmla="*/ 2648197 w 4385954"/>
              <a:gd name="connsiteY71" fmla="*/ 451262 h 629392"/>
              <a:gd name="connsiteX72" fmla="*/ 2612571 w 4385954"/>
              <a:gd name="connsiteY72" fmla="*/ 486888 h 629392"/>
              <a:gd name="connsiteX73" fmla="*/ 2648197 w 4385954"/>
              <a:gd name="connsiteY73" fmla="*/ 475013 h 629392"/>
              <a:gd name="connsiteX74" fmla="*/ 2755075 w 4385954"/>
              <a:gd name="connsiteY74" fmla="*/ 439387 h 629392"/>
              <a:gd name="connsiteX75" fmla="*/ 2921330 w 4385954"/>
              <a:gd name="connsiteY75" fmla="*/ 391886 h 629392"/>
              <a:gd name="connsiteX76" fmla="*/ 3004457 w 4385954"/>
              <a:gd name="connsiteY76" fmla="*/ 368135 h 629392"/>
              <a:gd name="connsiteX77" fmla="*/ 3063834 w 4385954"/>
              <a:gd name="connsiteY77" fmla="*/ 356260 h 629392"/>
              <a:gd name="connsiteX78" fmla="*/ 3301340 w 4385954"/>
              <a:gd name="connsiteY78" fmla="*/ 285008 h 629392"/>
              <a:gd name="connsiteX79" fmla="*/ 3372592 w 4385954"/>
              <a:gd name="connsiteY79" fmla="*/ 261257 h 629392"/>
              <a:gd name="connsiteX80" fmla="*/ 3408218 w 4385954"/>
              <a:gd name="connsiteY80" fmla="*/ 249382 h 629392"/>
              <a:gd name="connsiteX81" fmla="*/ 3538847 w 4385954"/>
              <a:gd name="connsiteY81" fmla="*/ 225631 h 629392"/>
              <a:gd name="connsiteX82" fmla="*/ 3598223 w 4385954"/>
              <a:gd name="connsiteY82" fmla="*/ 201881 h 629392"/>
              <a:gd name="connsiteX83" fmla="*/ 3633849 w 4385954"/>
              <a:gd name="connsiteY83" fmla="*/ 190005 h 629392"/>
              <a:gd name="connsiteX84" fmla="*/ 3681350 w 4385954"/>
              <a:gd name="connsiteY84" fmla="*/ 166255 h 629392"/>
              <a:gd name="connsiteX85" fmla="*/ 3728852 w 4385954"/>
              <a:gd name="connsiteY85" fmla="*/ 154379 h 629392"/>
              <a:gd name="connsiteX86" fmla="*/ 3811979 w 4385954"/>
              <a:gd name="connsiteY86" fmla="*/ 106878 h 629392"/>
              <a:gd name="connsiteX87" fmla="*/ 3859480 w 4385954"/>
              <a:gd name="connsiteY87" fmla="*/ 95003 h 629392"/>
              <a:gd name="connsiteX88" fmla="*/ 3954483 w 4385954"/>
              <a:gd name="connsiteY88" fmla="*/ 47501 h 629392"/>
              <a:gd name="connsiteX89" fmla="*/ 3990109 w 4385954"/>
              <a:gd name="connsiteY89" fmla="*/ 23751 h 629392"/>
              <a:gd name="connsiteX90" fmla="*/ 4037610 w 4385954"/>
              <a:gd name="connsiteY90" fmla="*/ 11875 h 629392"/>
              <a:gd name="connsiteX91" fmla="*/ 4073236 w 4385954"/>
              <a:gd name="connsiteY91" fmla="*/ 0 h 629392"/>
              <a:gd name="connsiteX92" fmla="*/ 3990109 w 4385954"/>
              <a:gd name="connsiteY92" fmla="*/ 83127 h 629392"/>
              <a:gd name="connsiteX93" fmla="*/ 3954483 w 4385954"/>
              <a:gd name="connsiteY93" fmla="*/ 142504 h 629392"/>
              <a:gd name="connsiteX94" fmla="*/ 3930732 w 4385954"/>
              <a:gd name="connsiteY94" fmla="*/ 190005 h 629392"/>
              <a:gd name="connsiteX95" fmla="*/ 3883231 w 4385954"/>
              <a:gd name="connsiteY95" fmla="*/ 225631 h 629392"/>
              <a:gd name="connsiteX96" fmla="*/ 3847605 w 4385954"/>
              <a:gd name="connsiteY96" fmla="*/ 249382 h 629392"/>
              <a:gd name="connsiteX97" fmla="*/ 3800104 w 4385954"/>
              <a:gd name="connsiteY97" fmla="*/ 285008 h 629392"/>
              <a:gd name="connsiteX98" fmla="*/ 3752602 w 4385954"/>
              <a:gd name="connsiteY98" fmla="*/ 296883 h 629392"/>
              <a:gd name="connsiteX99" fmla="*/ 3681350 w 4385954"/>
              <a:gd name="connsiteY99" fmla="*/ 356260 h 629392"/>
              <a:gd name="connsiteX100" fmla="*/ 3645724 w 4385954"/>
              <a:gd name="connsiteY100" fmla="*/ 391886 h 629392"/>
              <a:gd name="connsiteX101" fmla="*/ 3598223 w 4385954"/>
              <a:gd name="connsiteY101" fmla="*/ 415637 h 629392"/>
              <a:gd name="connsiteX102" fmla="*/ 3526971 w 4385954"/>
              <a:gd name="connsiteY102" fmla="*/ 463138 h 629392"/>
              <a:gd name="connsiteX103" fmla="*/ 3633849 w 4385954"/>
              <a:gd name="connsiteY103" fmla="*/ 451262 h 629392"/>
              <a:gd name="connsiteX104" fmla="*/ 3681350 w 4385954"/>
              <a:gd name="connsiteY104" fmla="*/ 439387 h 629392"/>
              <a:gd name="connsiteX105" fmla="*/ 3740727 w 4385954"/>
              <a:gd name="connsiteY105" fmla="*/ 415637 h 629392"/>
              <a:gd name="connsiteX106" fmla="*/ 3930732 w 4385954"/>
              <a:gd name="connsiteY106" fmla="*/ 403761 h 629392"/>
              <a:gd name="connsiteX107" fmla="*/ 4013860 w 4385954"/>
              <a:gd name="connsiteY107" fmla="*/ 380011 h 629392"/>
              <a:gd name="connsiteX108" fmla="*/ 4085111 w 4385954"/>
              <a:gd name="connsiteY108" fmla="*/ 368135 h 629392"/>
              <a:gd name="connsiteX109" fmla="*/ 4156363 w 4385954"/>
              <a:gd name="connsiteY109" fmla="*/ 344385 h 629392"/>
              <a:gd name="connsiteX110" fmla="*/ 4310743 w 4385954"/>
              <a:gd name="connsiteY110" fmla="*/ 308759 h 629392"/>
              <a:gd name="connsiteX111" fmla="*/ 4346369 w 4385954"/>
              <a:gd name="connsiteY111" fmla="*/ 296883 h 629392"/>
              <a:gd name="connsiteX112" fmla="*/ 4381995 w 4385954"/>
              <a:gd name="connsiteY112" fmla="*/ 308759 h 629392"/>
              <a:gd name="connsiteX113" fmla="*/ 4286992 w 4385954"/>
              <a:gd name="connsiteY113" fmla="*/ 380011 h 629392"/>
              <a:gd name="connsiteX114" fmla="*/ 4251366 w 4385954"/>
              <a:gd name="connsiteY114" fmla="*/ 415637 h 629392"/>
              <a:gd name="connsiteX115" fmla="*/ 4168239 w 4385954"/>
              <a:gd name="connsiteY115" fmla="*/ 451262 h 629392"/>
              <a:gd name="connsiteX116" fmla="*/ 4144488 w 4385954"/>
              <a:gd name="connsiteY116" fmla="*/ 463138 h 629392"/>
              <a:gd name="connsiteX117" fmla="*/ 4085111 w 4385954"/>
              <a:gd name="connsiteY117" fmla="*/ 475013 h 629392"/>
              <a:gd name="connsiteX118" fmla="*/ 4049486 w 4385954"/>
              <a:gd name="connsiteY118" fmla="*/ 486888 h 629392"/>
              <a:gd name="connsiteX119" fmla="*/ 4049486 w 4385954"/>
              <a:gd name="connsiteY119" fmla="*/ 486888 h 62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385954" h="629392">
                <a:moveTo>
                  <a:pt x="0" y="629392"/>
                </a:moveTo>
                <a:lnTo>
                  <a:pt x="0" y="629392"/>
                </a:lnTo>
                <a:cubicBezTo>
                  <a:pt x="31667" y="613558"/>
                  <a:pt x="62770" y="596542"/>
                  <a:pt x="95002" y="581891"/>
                </a:cubicBezTo>
                <a:cubicBezTo>
                  <a:pt x="106398" y="576711"/>
                  <a:pt x="119760" y="576226"/>
                  <a:pt x="130628" y="570016"/>
                </a:cubicBezTo>
                <a:cubicBezTo>
                  <a:pt x="147813" y="560196"/>
                  <a:pt x="160945" y="544210"/>
                  <a:pt x="178130" y="534390"/>
                </a:cubicBezTo>
                <a:cubicBezTo>
                  <a:pt x="188998" y="528179"/>
                  <a:pt x="202035" y="526909"/>
                  <a:pt x="213756" y="522514"/>
                </a:cubicBezTo>
                <a:cubicBezTo>
                  <a:pt x="233715" y="515029"/>
                  <a:pt x="254066" y="508297"/>
                  <a:pt x="273132" y="498764"/>
                </a:cubicBezTo>
                <a:cubicBezTo>
                  <a:pt x="285898" y="492381"/>
                  <a:pt x="295640" y="480635"/>
                  <a:pt x="308758" y="475013"/>
                </a:cubicBezTo>
                <a:cubicBezTo>
                  <a:pt x="323760" y="468584"/>
                  <a:pt x="340567" y="467622"/>
                  <a:pt x="356260" y="463138"/>
                </a:cubicBezTo>
                <a:cubicBezTo>
                  <a:pt x="397026" y="451490"/>
                  <a:pt x="397170" y="448620"/>
                  <a:pt x="439387" y="427512"/>
                </a:cubicBezTo>
                <a:cubicBezTo>
                  <a:pt x="478971" y="486889"/>
                  <a:pt x="471054" y="451262"/>
                  <a:pt x="415636" y="534390"/>
                </a:cubicBezTo>
                <a:lnTo>
                  <a:pt x="391886" y="570016"/>
                </a:lnTo>
                <a:cubicBezTo>
                  <a:pt x="355077" y="625230"/>
                  <a:pt x="359386" y="605998"/>
                  <a:pt x="415636" y="581891"/>
                </a:cubicBezTo>
                <a:cubicBezTo>
                  <a:pt x="427142" y="576960"/>
                  <a:pt x="439387" y="573974"/>
                  <a:pt x="451262" y="570016"/>
                </a:cubicBezTo>
                <a:cubicBezTo>
                  <a:pt x="519567" y="524479"/>
                  <a:pt x="451477" y="562833"/>
                  <a:pt x="558140" y="534390"/>
                </a:cubicBezTo>
                <a:cubicBezTo>
                  <a:pt x="594425" y="524714"/>
                  <a:pt x="629392" y="510639"/>
                  <a:pt x="665018" y="498764"/>
                </a:cubicBezTo>
                <a:cubicBezTo>
                  <a:pt x="676893" y="494805"/>
                  <a:pt x="688500" y="489924"/>
                  <a:pt x="700644" y="486888"/>
                </a:cubicBezTo>
                <a:cubicBezTo>
                  <a:pt x="716478" y="482930"/>
                  <a:pt x="732452" y="479497"/>
                  <a:pt x="748145" y="475013"/>
                </a:cubicBezTo>
                <a:cubicBezTo>
                  <a:pt x="760181" y="471574"/>
                  <a:pt x="771694" y="466432"/>
                  <a:pt x="783771" y="463138"/>
                </a:cubicBezTo>
                <a:cubicBezTo>
                  <a:pt x="815263" y="454549"/>
                  <a:pt x="847807" y="449709"/>
                  <a:pt x="878774" y="439387"/>
                </a:cubicBezTo>
                <a:lnTo>
                  <a:pt x="950026" y="415637"/>
                </a:lnTo>
                <a:cubicBezTo>
                  <a:pt x="961901" y="411679"/>
                  <a:pt x="973508" y="406797"/>
                  <a:pt x="985652" y="403761"/>
                </a:cubicBezTo>
                <a:cubicBezTo>
                  <a:pt x="1001486" y="399803"/>
                  <a:pt x="1017554" y="396686"/>
                  <a:pt x="1033153" y="391886"/>
                </a:cubicBezTo>
                <a:cubicBezTo>
                  <a:pt x="1069045" y="380842"/>
                  <a:pt x="1140031" y="356260"/>
                  <a:pt x="1140031" y="356260"/>
                </a:cubicBezTo>
                <a:cubicBezTo>
                  <a:pt x="1087276" y="426600"/>
                  <a:pt x="1115387" y="387288"/>
                  <a:pt x="1056904" y="475013"/>
                </a:cubicBezTo>
                <a:cubicBezTo>
                  <a:pt x="1048987" y="486888"/>
                  <a:pt x="1043245" y="500547"/>
                  <a:pt x="1033153" y="510639"/>
                </a:cubicBezTo>
                <a:lnTo>
                  <a:pt x="997527" y="546265"/>
                </a:lnTo>
                <a:cubicBezTo>
                  <a:pt x="993569" y="558140"/>
                  <a:pt x="973377" y="579436"/>
                  <a:pt x="985652" y="581891"/>
                </a:cubicBezTo>
                <a:cubicBezTo>
                  <a:pt x="996498" y="584060"/>
                  <a:pt x="1102311" y="539628"/>
                  <a:pt x="1116280" y="534390"/>
                </a:cubicBezTo>
                <a:cubicBezTo>
                  <a:pt x="1157380" y="518977"/>
                  <a:pt x="1165399" y="521706"/>
                  <a:pt x="1211283" y="498764"/>
                </a:cubicBezTo>
                <a:cubicBezTo>
                  <a:pt x="1224049" y="492381"/>
                  <a:pt x="1233496" y="479891"/>
                  <a:pt x="1246909" y="475013"/>
                </a:cubicBezTo>
                <a:cubicBezTo>
                  <a:pt x="1281926" y="462279"/>
                  <a:pt x="1359103" y="447824"/>
                  <a:pt x="1401288" y="439387"/>
                </a:cubicBezTo>
                <a:cubicBezTo>
                  <a:pt x="1435269" y="422397"/>
                  <a:pt x="1449473" y="412497"/>
                  <a:pt x="1484415" y="403761"/>
                </a:cubicBezTo>
                <a:cubicBezTo>
                  <a:pt x="1503997" y="398866"/>
                  <a:pt x="1524210" y="396781"/>
                  <a:pt x="1543792" y="391886"/>
                </a:cubicBezTo>
                <a:cubicBezTo>
                  <a:pt x="1585680" y="381414"/>
                  <a:pt x="1591570" y="370791"/>
                  <a:pt x="1638795" y="356260"/>
                </a:cubicBezTo>
                <a:cubicBezTo>
                  <a:pt x="1669993" y="346660"/>
                  <a:pt x="1702830" y="342831"/>
                  <a:pt x="1733797" y="332509"/>
                </a:cubicBezTo>
                <a:cubicBezTo>
                  <a:pt x="1745672" y="328551"/>
                  <a:pt x="1757387" y="324073"/>
                  <a:pt x="1769423" y="320634"/>
                </a:cubicBezTo>
                <a:cubicBezTo>
                  <a:pt x="1808550" y="309455"/>
                  <a:pt x="1835493" y="305045"/>
                  <a:pt x="1876301" y="296883"/>
                </a:cubicBezTo>
                <a:cubicBezTo>
                  <a:pt x="1892135" y="288966"/>
                  <a:pt x="1907227" y="279349"/>
                  <a:pt x="1923802" y="273133"/>
                </a:cubicBezTo>
                <a:cubicBezTo>
                  <a:pt x="1939084" y="267402"/>
                  <a:pt x="1955671" y="265947"/>
                  <a:pt x="1971304" y="261257"/>
                </a:cubicBezTo>
                <a:cubicBezTo>
                  <a:pt x="1995284" y="254063"/>
                  <a:pt x="2018805" y="245424"/>
                  <a:pt x="2042556" y="237507"/>
                </a:cubicBezTo>
                <a:lnTo>
                  <a:pt x="2078182" y="225631"/>
                </a:lnTo>
                <a:lnTo>
                  <a:pt x="2113808" y="213756"/>
                </a:lnTo>
                <a:cubicBezTo>
                  <a:pt x="2045538" y="304782"/>
                  <a:pt x="2112015" y="227125"/>
                  <a:pt x="2042556" y="285008"/>
                </a:cubicBezTo>
                <a:cubicBezTo>
                  <a:pt x="2029654" y="295759"/>
                  <a:pt x="2020596" y="310873"/>
                  <a:pt x="2006930" y="320634"/>
                </a:cubicBezTo>
                <a:cubicBezTo>
                  <a:pt x="1992525" y="330924"/>
                  <a:pt x="1973833" y="334095"/>
                  <a:pt x="1959428" y="344385"/>
                </a:cubicBezTo>
                <a:cubicBezTo>
                  <a:pt x="1883236" y="398808"/>
                  <a:pt x="1968302" y="368886"/>
                  <a:pt x="1876301" y="391886"/>
                </a:cubicBezTo>
                <a:cubicBezTo>
                  <a:pt x="1864426" y="403761"/>
                  <a:pt x="1854341" y="417751"/>
                  <a:pt x="1840675" y="427512"/>
                </a:cubicBezTo>
                <a:cubicBezTo>
                  <a:pt x="1826270" y="437801"/>
                  <a:pt x="1775649" y="453765"/>
                  <a:pt x="1793174" y="451262"/>
                </a:cubicBezTo>
                <a:cubicBezTo>
                  <a:pt x="1820883" y="447304"/>
                  <a:pt x="1848762" y="444394"/>
                  <a:pt x="1876301" y="439387"/>
                </a:cubicBezTo>
                <a:cubicBezTo>
                  <a:pt x="1892359" y="436467"/>
                  <a:pt x="1907769" y="430566"/>
                  <a:pt x="1923802" y="427512"/>
                </a:cubicBezTo>
                <a:cubicBezTo>
                  <a:pt x="1990929" y="414726"/>
                  <a:pt x="2057877" y="400362"/>
                  <a:pt x="2125683" y="391886"/>
                </a:cubicBezTo>
                <a:lnTo>
                  <a:pt x="2315688" y="368135"/>
                </a:lnTo>
                <a:cubicBezTo>
                  <a:pt x="2331522" y="360218"/>
                  <a:pt x="2347819" y="353168"/>
                  <a:pt x="2363189" y="344385"/>
                </a:cubicBezTo>
                <a:cubicBezTo>
                  <a:pt x="2375581" y="337304"/>
                  <a:pt x="2385275" y="325147"/>
                  <a:pt x="2398815" y="320634"/>
                </a:cubicBezTo>
                <a:cubicBezTo>
                  <a:pt x="2421658" y="313020"/>
                  <a:pt x="2446316" y="312717"/>
                  <a:pt x="2470067" y="308759"/>
                </a:cubicBezTo>
                <a:cubicBezTo>
                  <a:pt x="2523778" y="290855"/>
                  <a:pt x="2538561" y="283903"/>
                  <a:pt x="2588821" y="273133"/>
                </a:cubicBezTo>
                <a:cubicBezTo>
                  <a:pt x="2628293" y="264675"/>
                  <a:pt x="2707574" y="249382"/>
                  <a:pt x="2707574" y="249382"/>
                </a:cubicBezTo>
                <a:cubicBezTo>
                  <a:pt x="2723408" y="241465"/>
                  <a:pt x="2738119" y="230718"/>
                  <a:pt x="2755075" y="225631"/>
                </a:cubicBezTo>
                <a:cubicBezTo>
                  <a:pt x="2778138" y="218712"/>
                  <a:pt x="2802822" y="218979"/>
                  <a:pt x="2826327" y="213756"/>
                </a:cubicBezTo>
                <a:cubicBezTo>
                  <a:pt x="2838547" y="211041"/>
                  <a:pt x="2849809" y="204917"/>
                  <a:pt x="2861953" y="201881"/>
                </a:cubicBezTo>
                <a:lnTo>
                  <a:pt x="2956956" y="178130"/>
                </a:lnTo>
                <a:cubicBezTo>
                  <a:pt x="2968831" y="170213"/>
                  <a:pt x="2979218" y="159390"/>
                  <a:pt x="2992582" y="154379"/>
                </a:cubicBezTo>
                <a:cubicBezTo>
                  <a:pt x="3011481" y="147292"/>
                  <a:pt x="3032255" y="146882"/>
                  <a:pt x="3051958" y="142504"/>
                </a:cubicBezTo>
                <a:cubicBezTo>
                  <a:pt x="3067891" y="138964"/>
                  <a:pt x="3083626" y="134587"/>
                  <a:pt x="3099460" y="130629"/>
                </a:cubicBezTo>
                <a:cubicBezTo>
                  <a:pt x="3087585" y="142504"/>
                  <a:pt x="3077091" y="155944"/>
                  <a:pt x="3063834" y="166255"/>
                </a:cubicBezTo>
                <a:cubicBezTo>
                  <a:pt x="3041302" y="183780"/>
                  <a:pt x="3012766" y="193572"/>
                  <a:pt x="2992582" y="213756"/>
                </a:cubicBezTo>
                <a:cubicBezTo>
                  <a:pt x="2964070" y="242267"/>
                  <a:pt x="2913773" y="298773"/>
                  <a:pt x="2873828" y="308759"/>
                </a:cubicBezTo>
                <a:lnTo>
                  <a:pt x="2826327" y="320634"/>
                </a:lnTo>
                <a:cubicBezTo>
                  <a:pt x="2770516" y="376445"/>
                  <a:pt x="2804676" y="346943"/>
                  <a:pt x="2719449" y="403761"/>
                </a:cubicBezTo>
                <a:lnTo>
                  <a:pt x="2683823" y="427512"/>
                </a:lnTo>
                <a:cubicBezTo>
                  <a:pt x="2671948" y="435429"/>
                  <a:pt x="2658289" y="441170"/>
                  <a:pt x="2648197" y="451262"/>
                </a:cubicBezTo>
                <a:cubicBezTo>
                  <a:pt x="2636322" y="463137"/>
                  <a:pt x="2612571" y="470094"/>
                  <a:pt x="2612571" y="486888"/>
                </a:cubicBezTo>
                <a:cubicBezTo>
                  <a:pt x="2612571" y="499406"/>
                  <a:pt x="2636161" y="478452"/>
                  <a:pt x="2648197" y="475013"/>
                </a:cubicBezTo>
                <a:cubicBezTo>
                  <a:pt x="2715746" y="455714"/>
                  <a:pt x="2681373" y="472144"/>
                  <a:pt x="2755075" y="439387"/>
                </a:cubicBezTo>
                <a:cubicBezTo>
                  <a:pt x="2862564" y="391614"/>
                  <a:pt x="2730759" y="432723"/>
                  <a:pt x="2921330" y="391886"/>
                </a:cubicBezTo>
                <a:cubicBezTo>
                  <a:pt x="3076847" y="358561"/>
                  <a:pt x="2879816" y="399296"/>
                  <a:pt x="3004457" y="368135"/>
                </a:cubicBezTo>
                <a:cubicBezTo>
                  <a:pt x="3024039" y="363240"/>
                  <a:pt x="3044042" y="360218"/>
                  <a:pt x="3063834" y="356260"/>
                </a:cubicBezTo>
                <a:cubicBezTo>
                  <a:pt x="3197817" y="289267"/>
                  <a:pt x="2990568" y="388600"/>
                  <a:pt x="3301340" y="285008"/>
                </a:cubicBezTo>
                <a:lnTo>
                  <a:pt x="3372592" y="261257"/>
                </a:lnTo>
                <a:cubicBezTo>
                  <a:pt x="3384467" y="257299"/>
                  <a:pt x="3395871" y="251440"/>
                  <a:pt x="3408218" y="249382"/>
                </a:cubicBezTo>
                <a:cubicBezTo>
                  <a:pt x="3425142" y="246561"/>
                  <a:pt x="3518092" y="231858"/>
                  <a:pt x="3538847" y="225631"/>
                </a:cubicBezTo>
                <a:cubicBezTo>
                  <a:pt x="3559265" y="219506"/>
                  <a:pt x="3578264" y="209366"/>
                  <a:pt x="3598223" y="201881"/>
                </a:cubicBezTo>
                <a:cubicBezTo>
                  <a:pt x="3609944" y="197486"/>
                  <a:pt x="3622343" y="194936"/>
                  <a:pt x="3633849" y="190005"/>
                </a:cubicBezTo>
                <a:cubicBezTo>
                  <a:pt x="3650120" y="183032"/>
                  <a:pt x="3664775" y="172471"/>
                  <a:pt x="3681350" y="166255"/>
                </a:cubicBezTo>
                <a:cubicBezTo>
                  <a:pt x="3696632" y="160524"/>
                  <a:pt x="3713018" y="158338"/>
                  <a:pt x="3728852" y="154379"/>
                </a:cubicBezTo>
                <a:cubicBezTo>
                  <a:pt x="3756561" y="138545"/>
                  <a:pt x="3782926" y="120084"/>
                  <a:pt x="3811979" y="106878"/>
                </a:cubicBezTo>
                <a:cubicBezTo>
                  <a:pt x="3826837" y="100124"/>
                  <a:pt x="3845309" y="103100"/>
                  <a:pt x="3859480" y="95003"/>
                </a:cubicBezTo>
                <a:cubicBezTo>
                  <a:pt x="3966956" y="33588"/>
                  <a:pt x="3809438" y="76511"/>
                  <a:pt x="3954483" y="47501"/>
                </a:cubicBezTo>
                <a:cubicBezTo>
                  <a:pt x="3966358" y="39584"/>
                  <a:pt x="3976991" y="29373"/>
                  <a:pt x="3990109" y="23751"/>
                </a:cubicBezTo>
                <a:cubicBezTo>
                  <a:pt x="4005110" y="17322"/>
                  <a:pt x="4021917" y="16359"/>
                  <a:pt x="4037610" y="11875"/>
                </a:cubicBezTo>
                <a:cubicBezTo>
                  <a:pt x="4049646" y="8436"/>
                  <a:pt x="4061361" y="3958"/>
                  <a:pt x="4073236" y="0"/>
                </a:cubicBezTo>
                <a:cubicBezTo>
                  <a:pt x="4045527" y="27709"/>
                  <a:pt x="4010270" y="49525"/>
                  <a:pt x="3990109" y="83127"/>
                </a:cubicBezTo>
                <a:cubicBezTo>
                  <a:pt x="3978234" y="102919"/>
                  <a:pt x="3965692" y="122327"/>
                  <a:pt x="3954483" y="142504"/>
                </a:cubicBezTo>
                <a:cubicBezTo>
                  <a:pt x="3945886" y="157979"/>
                  <a:pt x="3942253" y="176564"/>
                  <a:pt x="3930732" y="190005"/>
                </a:cubicBezTo>
                <a:cubicBezTo>
                  <a:pt x="3917851" y="205032"/>
                  <a:pt x="3899336" y="214127"/>
                  <a:pt x="3883231" y="225631"/>
                </a:cubicBezTo>
                <a:cubicBezTo>
                  <a:pt x="3871617" y="233927"/>
                  <a:pt x="3859219" y="241086"/>
                  <a:pt x="3847605" y="249382"/>
                </a:cubicBezTo>
                <a:cubicBezTo>
                  <a:pt x="3831500" y="260886"/>
                  <a:pt x="3817807" y="276157"/>
                  <a:pt x="3800104" y="285008"/>
                </a:cubicBezTo>
                <a:cubicBezTo>
                  <a:pt x="3785506" y="292307"/>
                  <a:pt x="3768436" y="292925"/>
                  <a:pt x="3752602" y="296883"/>
                </a:cubicBezTo>
                <a:cubicBezTo>
                  <a:pt x="3666457" y="411745"/>
                  <a:pt x="3762954" y="301858"/>
                  <a:pt x="3681350" y="356260"/>
                </a:cubicBezTo>
                <a:cubicBezTo>
                  <a:pt x="3667376" y="365576"/>
                  <a:pt x="3659390" y="382124"/>
                  <a:pt x="3645724" y="391886"/>
                </a:cubicBezTo>
                <a:cubicBezTo>
                  <a:pt x="3631319" y="402176"/>
                  <a:pt x="3613403" y="406529"/>
                  <a:pt x="3598223" y="415637"/>
                </a:cubicBezTo>
                <a:cubicBezTo>
                  <a:pt x="3573746" y="430323"/>
                  <a:pt x="3498601" y="466290"/>
                  <a:pt x="3526971" y="463138"/>
                </a:cubicBezTo>
                <a:lnTo>
                  <a:pt x="3633849" y="451262"/>
                </a:lnTo>
                <a:cubicBezTo>
                  <a:pt x="3649683" y="447304"/>
                  <a:pt x="3665867" y="444548"/>
                  <a:pt x="3681350" y="439387"/>
                </a:cubicBezTo>
                <a:cubicBezTo>
                  <a:pt x="3701573" y="432646"/>
                  <a:pt x="3719624" y="418652"/>
                  <a:pt x="3740727" y="415637"/>
                </a:cubicBezTo>
                <a:cubicBezTo>
                  <a:pt x="3803548" y="406663"/>
                  <a:pt x="3867397" y="407720"/>
                  <a:pt x="3930732" y="403761"/>
                </a:cubicBezTo>
                <a:cubicBezTo>
                  <a:pt x="3964690" y="392442"/>
                  <a:pt x="3976577" y="387468"/>
                  <a:pt x="4013860" y="380011"/>
                </a:cubicBezTo>
                <a:cubicBezTo>
                  <a:pt x="4037470" y="375289"/>
                  <a:pt x="4061752" y="373975"/>
                  <a:pt x="4085111" y="368135"/>
                </a:cubicBezTo>
                <a:cubicBezTo>
                  <a:pt x="4109399" y="362063"/>
                  <a:pt x="4132291" y="351263"/>
                  <a:pt x="4156363" y="344385"/>
                </a:cubicBezTo>
                <a:cubicBezTo>
                  <a:pt x="4363338" y="285250"/>
                  <a:pt x="4162228" y="345888"/>
                  <a:pt x="4310743" y="308759"/>
                </a:cubicBezTo>
                <a:cubicBezTo>
                  <a:pt x="4322887" y="305723"/>
                  <a:pt x="4334494" y="300842"/>
                  <a:pt x="4346369" y="296883"/>
                </a:cubicBezTo>
                <a:cubicBezTo>
                  <a:pt x="4358244" y="300842"/>
                  <a:pt x="4385954" y="296884"/>
                  <a:pt x="4381995" y="308759"/>
                </a:cubicBezTo>
                <a:cubicBezTo>
                  <a:pt x="4364938" y="359928"/>
                  <a:pt x="4326287" y="366912"/>
                  <a:pt x="4286992" y="380011"/>
                </a:cubicBezTo>
                <a:cubicBezTo>
                  <a:pt x="4275117" y="391886"/>
                  <a:pt x="4266047" y="407481"/>
                  <a:pt x="4251366" y="415637"/>
                </a:cubicBezTo>
                <a:cubicBezTo>
                  <a:pt x="4136522" y="479439"/>
                  <a:pt x="4206376" y="413125"/>
                  <a:pt x="4168239" y="451262"/>
                </a:cubicBezTo>
                <a:lnTo>
                  <a:pt x="4144488" y="463138"/>
                </a:lnTo>
                <a:lnTo>
                  <a:pt x="4085111" y="475013"/>
                </a:lnTo>
                <a:lnTo>
                  <a:pt x="4049486" y="486888"/>
                </a:lnTo>
                <a:lnTo>
                  <a:pt x="4049486" y="486888"/>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sp>
        <p:nvSpPr>
          <p:cNvPr id="7" name="Freeform 6"/>
          <p:cNvSpPr/>
          <p:nvPr/>
        </p:nvSpPr>
        <p:spPr>
          <a:xfrm>
            <a:off x="2712218" y="3148569"/>
            <a:ext cx="4576320" cy="403761"/>
          </a:xfrm>
          <a:custGeom>
            <a:avLst/>
            <a:gdLst>
              <a:gd name="connsiteX0" fmla="*/ 0 w 4576320"/>
              <a:gd name="connsiteY0" fmla="*/ 59376 h 403761"/>
              <a:gd name="connsiteX1" fmla="*/ 0 w 4576320"/>
              <a:gd name="connsiteY1" fmla="*/ 59376 h 403761"/>
              <a:gd name="connsiteX2" fmla="*/ 261257 w 4576320"/>
              <a:gd name="connsiteY2" fmla="*/ 83127 h 403761"/>
              <a:gd name="connsiteX3" fmla="*/ 296883 w 4576320"/>
              <a:gd name="connsiteY3" fmla="*/ 106878 h 403761"/>
              <a:gd name="connsiteX4" fmla="*/ 415636 w 4576320"/>
              <a:gd name="connsiteY4" fmla="*/ 142504 h 403761"/>
              <a:gd name="connsiteX5" fmla="*/ 522514 w 4576320"/>
              <a:gd name="connsiteY5" fmla="*/ 190005 h 403761"/>
              <a:gd name="connsiteX6" fmla="*/ 558140 w 4576320"/>
              <a:gd name="connsiteY6" fmla="*/ 201880 h 403761"/>
              <a:gd name="connsiteX7" fmla="*/ 593766 w 4576320"/>
              <a:gd name="connsiteY7" fmla="*/ 213756 h 403761"/>
              <a:gd name="connsiteX8" fmla="*/ 653143 w 4576320"/>
              <a:gd name="connsiteY8" fmla="*/ 225631 h 403761"/>
              <a:gd name="connsiteX9" fmla="*/ 700644 w 4576320"/>
              <a:gd name="connsiteY9" fmla="*/ 261257 h 403761"/>
              <a:gd name="connsiteX10" fmla="*/ 771896 w 4576320"/>
              <a:gd name="connsiteY10" fmla="*/ 285008 h 403761"/>
              <a:gd name="connsiteX11" fmla="*/ 807522 w 4576320"/>
              <a:gd name="connsiteY11" fmla="*/ 296883 h 403761"/>
              <a:gd name="connsiteX12" fmla="*/ 866899 w 4576320"/>
              <a:gd name="connsiteY12" fmla="*/ 320634 h 403761"/>
              <a:gd name="connsiteX13" fmla="*/ 926275 w 4576320"/>
              <a:gd name="connsiteY13" fmla="*/ 332509 h 403761"/>
              <a:gd name="connsiteX14" fmla="*/ 902525 w 4576320"/>
              <a:gd name="connsiteY14" fmla="*/ 285008 h 403761"/>
              <a:gd name="connsiteX15" fmla="*/ 890649 w 4576320"/>
              <a:gd name="connsiteY15" fmla="*/ 249382 h 403761"/>
              <a:gd name="connsiteX16" fmla="*/ 855024 w 4576320"/>
              <a:gd name="connsiteY16" fmla="*/ 213756 h 403761"/>
              <a:gd name="connsiteX17" fmla="*/ 807522 w 4576320"/>
              <a:gd name="connsiteY17" fmla="*/ 142504 h 403761"/>
              <a:gd name="connsiteX18" fmla="*/ 783772 w 4576320"/>
              <a:gd name="connsiteY18" fmla="*/ 106878 h 403761"/>
              <a:gd name="connsiteX19" fmla="*/ 890649 w 4576320"/>
              <a:gd name="connsiteY19" fmla="*/ 118753 h 403761"/>
              <a:gd name="connsiteX20" fmla="*/ 950026 w 4576320"/>
              <a:gd name="connsiteY20" fmla="*/ 130628 h 403761"/>
              <a:gd name="connsiteX21" fmla="*/ 997527 w 4576320"/>
              <a:gd name="connsiteY21" fmla="*/ 142504 h 403761"/>
              <a:gd name="connsiteX22" fmla="*/ 1092530 w 4576320"/>
              <a:gd name="connsiteY22" fmla="*/ 178130 h 403761"/>
              <a:gd name="connsiteX23" fmla="*/ 1199408 w 4576320"/>
              <a:gd name="connsiteY23" fmla="*/ 213756 h 403761"/>
              <a:gd name="connsiteX24" fmla="*/ 1235034 w 4576320"/>
              <a:gd name="connsiteY24" fmla="*/ 237506 h 403761"/>
              <a:gd name="connsiteX25" fmla="*/ 1330036 w 4576320"/>
              <a:gd name="connsiteY25" fmla="*/ 249382 h 403761"/>
              <a:gd name="connsiteX26" fmla="*/ 1377538 w 4576320"/>
              <a:gd name="connsiteY26" fmla="*/ 273132 h 403761"/>
              <a:gd name="connsiteX27" fmla="*/ 1460665 w 4576320"/>
              <a:gd name="connsiteY27" fmla="*/ 296883 h 403761"/>
              <a:gd name="connsiteX28" fmla="*/ 1496291 w 4576320"/>
              <a:gd name="connsiteY28" fmla="*/ 308758 h 403761"/>
              <a:gd name="connsiteX29" fmla="*/ 1567543 w 4576320"/>
              <a:gd name="connsiteY29" fmla="*/ 320634 h 403761"/>
              <a:gd name="connsiteX30" fmla="*/ 1686296 w 4576320"/>
              <a:gd name="connsiteY30" fmla="*/ 356259 h 403761"/>
              <a:gd name="connsiteX31" fmla="*/ 1757548 w 4576320"/>
              <a:gd name="connsiteY31" fmla="*/ 380010 h 403761"/>
              <a:gd name="connsiteX32" fmla="*/ 1864426 w 4576320"/>
              <a:gd name="connsiteY32" fmla="*/ 403761 h 403761"/>
              <a:gd name="connsiteX33" fmla="*/ 1793174 w 4576320"/>
              <a:gd name="connsiteY33" fmla="*/ 332509 h 403761"/>
              <a:gd name="connsiteX34" fmla="*/ 1769424 w 4576320"/>
              <a:gd name="connsiteY34" fmla="*/ 296883 h 403761"/>
              <a:gd name="connsiteX35" fmla="*/ 1710047 w 4576320"/>
              <a:gd name="connsiteY35" fmla="*/ 213756 h 403761"/>
              <a:gd name="connsiteX36" fmla="*/ 2327564 w 4576320"/>
              <a:gd name="connsiteY36" fmla="*/ 225631 h 403761"/>
              <a:gd name="connsiteX37" fmla="*/ 2505694 w 4576320"/>
              <a:gd name="connsiteY37" fmla="*/ 249382 h 403761"/>
              <a:gd name="connsiteX38" fmla="*/ 2636322 w 4576320"/>
              <a:gd name="connsiteY38" fmla="*/ 261257 h 403761"/>
              <a:gd name="connsiteX39" fmla="*/ 2766951 w 4576320"/>
              <a:gd name="connsiteY39" fmla="*/ 296883 h 403761"/>
              <a:gd name="connsiteX40" fmla="*/ 2885704 w 4576320"/>
              <a:gd name="connsiteY40" fmla="*/ 320634 h 403761"/>
              <a:gd name="connsiteX41" fmla="*/ 3004457 w 4576320"/>
              <a:gd name="connsiteY41" fmla="*/ 332509 h 403761"/>
              <a:gd name="connsiteX42" fmla="*/ 3040083 w 4576320"/>
              <a:gd name="connsiteY42" fmla="*/ 344384 h 403761"/>
              <a:gd name="connsiteX43" fmla="*/ 3075709 w 4576320"/>
              <a:gd name="connsiteY43" fmla="*/ 368135 h 403761"/>
              <a:gd name="connsiteX44" fmla="*/ 3135086 w 4576320"/>
              <a:gd name="connsiteY44" fmla="*/ 356259 h 403761"/>
              <a:gd name="connsiteX45" fmla="*/ 3051959 w 4576320"/>
              <a:gd name="connsiteY45" fmla="*/ 308758 h 403761"/>
              <a:gd name="connsiteX46" fmla="*/ 3016333 w 4576320"/>
              <a:gd name="connsiteY46" fmla="*/ 285008 h 403761"/>
              <a:gd name="connsiteX47" fmla="*/ 2956956 w 4576320"/>
              <a:gd name="connsiteY47" fmla="*/ 261257 h 403761"/>
              <a:gd name="connsiteX48" fmla="*/ 2921330 w 4576320"/>
              <a:gd name="connsiteY48" fmla="*/ 225631 h 403761"/>
              <a:gd name="connsiteX49" fmla="*/ 2850078 w 4576320"/>
              <a:gd name="connsiteY49" fmla="*/ 178130 h 403761"/>
              <a:gd name="connsiteX50" fmla="*/ 2885704 w 4576320"/>
              <a:gd name="connsiteY50" fmla="*/ 166254 h 403761"/>
              <a:gd name="connsiteX51" fmla="*/ 2921330 w 4576320"/>
              <a:gd name="connsiteY51" fmla="*/ 142504 h 403761"/>
              <a:gd name="connsiteX52" fmla="*/ 3146961 w 4576320"/>
              <a:gd name="connsiteY52" fmla="*/ 154379 h 403761"/>
              <a:gd name="connsiteX53" fmla="*/ 3325091 w 4576320"/>
              <a:gd name="connsiteY53" fmla="*/ 190005 h 403761"/>
              <a:gd name="connsiteX54" fmla="*/ 3396343 w 4576320"/>
              <a:gd name="connsiteY54" fmla="*/ 213756 h 403761"/>
              <a:gd name="connsiteX55" fmla="*/ 3431969 w 4576320"/>
              <a:gd name="connsiteY55" fmla="*/ 225631 h 403761"/>
              <a:gd name="connsiteX56" fmla="*/ 3562598 w 4576320"/>
              <a:gd name="connsiteY56" fmla="*/ 249382 h 403761"/>
              <a:gd name="connsiteX57" fmla="*/ 3657600 w 4576320"/>
              <a:gd name="connsiteY57" fmla="*/ 273132 h 403761"/>
              <a:gd name="connsiteX58" fmla="*/ 3693226 w 4576320"/>
              <a:gd name="connsiteY58" fmla="*/ 285008 h 403761"/>
              <a:gd name="connsiteX59" fmla="*/ 3764478 w 4576320"/>
              <a:gd name="connsiteY59" fmla="*/ 296883 h 403761"/>
              <a:gd name="connsiteX60" fmla="*/ 3823855 w 4576320"/>
              <a:gd name="connsiteY60" fmla="*/ 320634 h 403761"/>
              <a:gd name="connsiteX61" fmla="*/ 3954483 w 4576320"/>
              <a:gd name="connsiteY61" fmla="*/ 356259 h 403761"/>
              <a:gd name="connsiteX62" fmla="*/ 4037611 w 4576320"/>
              <a:gd name="connsiteY62" fmla="*/ 368135 h 403761"/>
              <a:gd name="connsiteX63" fmla="*/ 3978234 w 4576320"/>
              <a:gd name="connsiteY63" fmla="*/ 332509 h 403761"/>
              <a:gd name="connsiteX64" fmla="*/ 3883231 w 4576320"/>
              <a:gd name="connsiteY64" fmla="*/ 261257 h 403761"/>
              <a:gd name="connsiteX65" fmla="*/ 3788229 w 4576320"/>
              <a:gd name="connsiteY65" fmla="*/ 213756 h 403761"/>
              <a:gd name="connsiteX66" fmla="*/ 3752603 w 4576320"/>
              <a:gd name="connsiteY66" fmla="*/ 178130 h 403761"/>
              <a:gd name="connsiteX67" fmla="*/ 3716977 w 4576320"/>
              <a:gd name="connsiteY67" fmla="*/ 166254 h 403761"/>
              <a:gd name="connsiteX68" fmla="*/ 3693226 w 4576320"/>
              <a:gd name="connsiteY68" fmla="*/ 130628 h 403761"/>
              <a:gd name="connsiteX69" fmla="*/ 3657600 w 4576320"/>
              <a:gd name="connsiteY69" fmla="*/ 106878 h 403761"/>
              <a:gd name="connsiteX70" fmla="*/ 3847605 w 4576320"/>
              <a:gd name="connsiteY70" fmla="*/ 118753 h 403761"/>
              <a:gd name="connsiteX71" fmla="*/ 4001985 w 4576320"/>
              <a:gd name="connsiteY71" fmla="*/ 142504 h 403761"/>
              <a:gd name="connsiteX72" fmla="*/ 4239491 w 4576320"/>
              <a:gd name="connsiteY72" fmla="*/ 178130 h 403761"/>
              <a:gd name="connsiteX73" fmla="*/ 4381995 w 4576320"/>
              <a:gd name="connsiteY73" fmla="*/ 201880 h 403761"/>
              <a:gd name="connsiteX74" fmla="*/ 4417621 w 4576320"/>
              <a:gd name="connsiteY74" fmla="*/ 213756 h 403761"/>
              <a:gd name="connsiteX75" fmla="*/ 4560125 w 4576320"/>
              <a:gd name="connsiteY75" fmla="*/ 237506 h 403761"/>
              <a:gd name="connsiteX76" fmla="*/ 4512624 w 4576320"/>
              <a:gd name="connsiteY76" fmla="*/ 225631 h 403761"/>
              <a:gd name="connsiteX77" fmla="*/ 4429496 w 4576320"/>
              <a:gd name="connsiteY77" fmla="*/ 190005 h 403761"/>
              <a:gd name="connsiteX78" fmla="*/ 4322618 w 4576320"/>
              <a:gd name="connsiteY78" fmla="*/ 130628 h 403761"/>
              <a:gd name="connsiteX79" fmla="*/ 4239491 w 4576320"/>
              <a:gd name="connsiteY79" fmla="*/ 106878 h 403761"/>
              <a:gd name="connsiteX80" fmla="*/ 4191990 w 4576320"/>
              <a:gd name="connsiteY80" fmla="*/ 83127 h 403761"/>
              <a:gd name="connsiteX81" fmla="*/ 4120738 w 4576320"/>
              <a:gd name="connsiteY81" fmla="*/ 59376 h 403761"/>
              <a:gd name="connsiteX82" fmla="*/ 4085112 w 4576320"/>
              <a:gd name="connsiteY82" fmla="*/ 11875 h 403761"/>
              <a:gd name="connsiteX83" fmla="*/ 4096987 w 4576320"/>
              <a:gd name="connsiteY83"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76320" h="403761">
                <a:moveTo>
                  <a:pt x="0" y="59376"/>
                </a:moveTo>
                <a:lnTo>
                  <a:pt x="0" y="59376"/>
                </a:lnTo>
                <a:cubicBezTo>
                  <a:pt x="6268" y="59824"/>
                  <a:pt x="221307" y="72231"/>
                  <a:pt x="261257" y="83127"/>
                </a:cubicBezTo>
                <a:cubicBezTo>
                  <a:pt x="275027" y="86882"/>
                  <a:pt x="283841" y="101081"/>
                  <a:pt x="296883" y="106878"/>
                </a:cubicBezTo>
                <a:cubicBezTo>
                  <a:pt x="334048" y="123396"/>
                  <a:pt x="376163" y="132635"/>
                  <a:pt x="415636" y="142504"/>
                </a:cubicBezTo>
                <a:cubicBezTo>
                  <a:pt x="472092" y="180140"/>
                  <a:pt x="437723" y="161741"/>
                  <a:pt x="522514" y="190005"/>
                </a:cubicBezTo>
                <a:lnTo>
                  <a:pt x="558140" y="201880"/>
                </a:lnTo>
                <a:cubicBezTo>
                  <a:pt x="570015" y="205839"/>
                  <a:pt x="581491" y="211301"/>
                  <a:pt x="593766" y="213756"/>
                </a:cubicBezTo>
                <a:lnTo>
                  <a:pt x="653143" y="225631"/>
                </a:lnTo>
                <a:cubicBezTo>
                  <a:pt x="668977" y="237506"/>
                  <a:pt x="682941" y="252406"/>
                  <a:pt x="700644" y="261257"/>
                </a:cubicBezTo>
                <a:cubicBezTo>
                  <a:pt x="723036" y="272453"/>
                  <a:pt x="748145" y="277091"/>
                  <a:pt x="771896" y="285008"/>
                </a:cubicBezTo>
                <a:cubicBezTo>
                  <a:pt x="783771" y="288966"/>
                  <a:pt x="795900" y="292234"/>
                  <a:pt x="807522" y="296883"/>
                </a:cubicBezTo>
                <a:cubicBezTo>
                  <a:pt x="827314" y="304800"/>
                  <a:pt x="846481" y="314509"/>
                  <a:pt x="866899" y="320634"/>
                </a:cubicBezTo>
                <a:cubicBezTo>
                  <a:pt x="886232" y="326434"/>
                  <a:pt x="906483" y="328551"/>
                  <a:pt x="926275" y="332509"/>
                </a:cubicBezTo>
                <a:cubicBezTo>
                  <a:pt x="918358" y="316675"/>
                  <a:pt x="909498" y="301279"/>
                  <a:pt x="902525" y="285008"/>
                </a:cubicBezTo>
                <a:cubicBezTo>
                  <a:pt x="897594" y="273502"/>
                  <a:pt x="897593" y="259797"/>
                  <a:pt x="890649" y="249382"/>
                </a:cubicBezTo>
                <a:cubicBezTo>
                  <a:pt x="881333" y="235408"/>
                  <a:pt x="865335" y="227012"/>
                  <a:pt x="855024" y="213756"/>
                </a:cubicBezTo>
                <a:cubicBezTo>
                  <a:pt x="837499" y="191224"/>
                  <a:pt x="823356" y="166255"/>
                  <a:pt x="807522" y="142504"/>
                </a:cubicBezTo>
                <a:lnTo>
                  <a:pt x="783772" y="106878"/>
                </a:lnTo>
                <a:cubicBezTo>
                  <a:pt x="847305" y="85699"/>
                  <a:pt x="799209" y="93815"/>
                  <a:pt x="890649" y="118753"/>
                </a:cubicBezTo>
                <a:cubicBezTo>
                  <a:pt x="910122" y="124064"/>
                  <a:pt x="930322" y="126249"/>
                  <a:pt x="950026" y="130628"/>
                </a:cubicBezTo>
                <a:cubicBezTo>
                  <a:pt x="965958" y="134169"/>
                  <a:pt x="981693" y="138545"/>
                  <a:pt x="997527" y="142504"/>
                </a:cubicBezTo>
                <a:cubicBezTo>
                  <a:pt x="1061621" y="185232"/>
                  <a:pt x="1002650" y="152450"/>
                  <a:pt x="1092530" y="178130"/>
                </a:cubicBezTo>
                <a:cubicBezTo>
                  <a:pt x="1128638" y="188447"/>
                  <a:pt x="1168162" y="192926"/>
                  <a:pt x="1199408" y="213756"/>
                </a:cubicBezTo>
                <a:cubicBezTo>
                  <a:pt x="1211283" y="221673"/>
                  <a:pt x="1221265" y="233751"/>
                  <a:pt x="1235034" y="237506"/>
                </a:cubicBezTo>
                <a:cubicBezTo>
                  <a:pt x="1265823" y="245903"/>
                  <a:pt x="1298369" y="245423"/>
                  <a:pt x="1330036" y="249382"/>
                </a:cubicBezTo>
                <a:cubicBezTo>
                  <a:pt x="1345870" y="257299"/>
                  <a:pt x="1360901" y="267082"/>
                  <a:pt x="1377538" y="273132"/>
                </a:cubicBezTo>
                <a:cubicBezTo>
                  <a:pt x="1404621" y="282980"/>
                  <a:pt x="1433063" y="288602"/>
                  <a:pt x="1460665" y="296883"/>
                </a:cubicBezTo>
                <a:cubicBezTo>
                  <a:pt x="1472655" y="300480"/>
                  <a:pt x="1484071" y="306043"/>
                  <a:pt x="1496291" y="308758"/>
                </a:cubicBezTo>
                <a:cubicBezTo>
                  <a:pt x="1519796" y="313981"/>
                  <a:pt x="1543792" y="316675"/>
                  <a:pt x="1567543" y="320634"/>
                </a:cubicBezTo>
                <a:cubicBezTo>
                  <a:pt x="1694118" y="371262"/>
                  <a:pt x="1560135" y="321851"/>
                  <a:pt x="1686296" y="356259"/>
                </a:cubicBezTo>
                <a:cubicBezTo>
                  <a:pt x="1710449" y="362846"/>
                  <a:pt x="1733358" y="373559"/>
                  <a:pt x="1757548" y="380010"/>
                </a:cubicBezTo>
                <a:cubicBezTo>
                  <a:pt x="1792811" y="389414"/>
                  <a:pt x="1828800" y="395844"/>
                  <a:pt x="1864426" y="403761"/>
                </a:cubicBezTo>
                <a:cubicBezTo>
                  <a:pt x="1841923" y="313745"/>
                  <a:pt x="1874834" y="390837"/>
                  <a:pt x="1793174" y="332509"/>
                </a:cubicBezTo>
                <a:cubicBezTo>
                  <a:pt x="1781560" y="324213"/>
                  <a:pt x="1777720" y="308497"/>
                  <a:pt x="1769424" y="296883"/>
                </a:cubicBezTo>
                <a:cubicBezTo>
                  <a:pt x="1695757" y="193749"/>
                  <a:pt x="1766033" y="297735"/>
                  <a:pt x="1710047" y="213756"/>
                </a:cubicBezTo>
                <a:cubicBezTo>
                  <a:pt x="1928750" y="140851"/>
                  <a:pt x="1750002" y="195757"/>
                  <a:pt x="2327564" y="225631"/>
                </a:cubicBezTo>
                <a:cubicBezTo>
                  <a:pt x="2458571" y="232407"/>
                  <a:pt x="2398951" y="236824"/>
                  <a:pt x="2505694" y="249382"/>
                </a:cubicBezTo>
                <a:cubicBezTo>
                  <a:pt x="2549117" y="254491"/>
                  <a:pt x="2592779" y="257299"/>
                  <a:pt x="2636322" y="261257"/>
                </a:cubicBezTo>
                <a:cubicBezTo>
                  <a:pt x="2692642" y="280030"/>
                  <a:pt x="2686593" y="279025"/>
                  <a:pt x="2766951" y="296883"/>
                </a:cubicBezTo>
                <a:cubicBezTo>
                  <a:pt x="2806358" y="305640"/>
                  <a:pt x="2845782" y="314646"/>
                  <a:pt x="2885704" y="320634"/>
                </a:cubicBezTo>
                <a:cubicBezTo>
                  <a:pt x="2925046" y="326535"/>
                  <a:pt x="2964873" y="328551"/>
                  <a:pt x="3004457" y="332509"/>
                </a:cubicBezTo>
                <a:cubicBezTo>
                  <a:pt x="3016332" y="336467"/>
                  <a:pt x="3028887" y="338786"/>
                  <a:pt x="3040083" y="344384"/>
                </a:cubicBezTo>
                <a:cubicBezTo>
                  <a:pt x="3052849" y="350767"/>
                  <a:pt x="3061547" y="366365"/>
                  <a:pt x="3075709" y="368135"/>
                </a:cubicBezTo>
                <a:cubicBezTo>
                  <a:pt x="3095737" y="370638"/>
                  <a:pt x="3115294" y="360218"/>
                  <a:pt x="3135086" y="356259"/>
                </a:cubicBezTo>
                <a:cubicBezTo>
                  <a:pt x="3020230" y="270119"/>
                  <a:pt x="3142628" y="354092"/>
                  <a:pt x="3051959" y="308758"/>
                </a:cubicBezTo>
                <a:cubicBezTo>
                  <a:pt x="3039194" y="302375"/>
                  <a:pt x="3029099" y="291391"/>
                  <a:pt x="3016333" y="285008"/>
                </a:cubicBezTo>
                <a:cubicBezTo>
                  <a:pt x="2997266" y="275475"/>
                  <a:pt x="2976748" y="269174"/>
                  <a:pt x="2956956" y="261257"/>
                </a:cubicBezTo>
                <a:cubicBezTo>
                  <a:pt x="2945081" y="249382"/>
                  <a:pt x="2934587" y="235942"/>
                  <a:pt x="2921330" y="225631"/>
                </a:cubicBezTo>
                <a:cubicBezTo>
                  <a:pt x="2898798" y="208106"/>
                  <a:pt x="2850078" y="178130"/>
                  <a:pt x="2850078" y="178130"/>
                </a:cubicBezTo>
                <a:cubicBezTo>
                  <a:pt x="2861953" y="174171"/>
                  <a:pt x="2874508" y="171852"/>
                  <a:pt x="2885704" y="166254"/>
                </a:cubicBezTo>
                <a:cubicBezTo>
                  <a:pt x="2898469" y="159871"/>
                  <a:pt x="2907072" y="143152"/>
                  <a:pt x="2921330" y="142504"/>
                </a:cubicBezTo>
                <a:lnTo>
                  <a:pt x="3146961" y="154379"/>
                </a:lnTo>
                <a:cubicBezTo>
                  <a:pt x="3206338" y="166254"/>
                  <a:pt x="3267646" y="170856"/>
                  <a:pt x="3325091" y="190005"/>
                </a:cubicBezTo>
                <a:lnTo>
                  <a:pt x="3396343" y="213756"/>
                </a:lnTo>
                <a:cubicBezTo>
                  <a:pt x="3408218" y="217714"/>
                  <a:pt x="3419622" y="223573"/>
                  <a:pt x="3431969" y="225631"/>
                </a:cubicBezTo>
                <a:cubicBezTo>
                  <a:pt x="3475631" y="232908"/>
                  <a:pt x="3519429" y="239420"/>
                  <a:pt x="3562598" y="249382"/>
                </a:cubicBezTo>
                <a:cubicBezTo>
                  <a:pt x="3594404" y="256722"/>
                  <a:pt x="3626633" y="262809"/>
                  <a:pt x="3657600" y="273132"/>
                </a:cubicBezTo>
                <a:cubicBezTo>
                  <a:pt x="3669475" y="277091"/>
                  <a:pt x="3681006" y="282292"/>
                  <a:pt x="3693226" y="285008"/>
                </a:cubicBezTo>
                <a:cubicBezTo>
                  <a:pt x="3716731" y="290231"/>
                  <a:pt x="3740727" y="292925"/>
                  <a:pt x="3764478" y="296883"/>
                </a:cubicBezTo>
                <a:cubicBezTo>
                  <a:pt x="3784270" y="304800"/>
                  <a:pt x="3803895" y="313149"/>
                  <a:pt x="3823855" y="320634"/>
                </a:cubicBezTo>
                <a:cubicBezTo>
                  <a:pt x="3862851" y="335257"/>
                  <a:pt x="3919301" y="349223"/>
                  <a:pt x="3954483" y="356259"/>
                </a:cubicBezTo>
                <a:cubicBezTo>
                  <a:pt x="3981930" y="361748"/>
                  <a:pt x="4009902" y="364176"/>
                  <a:pt x="4037611" y="368135"/>
                </a:cubicBezTo>
                <a:cubicBezTo>
                  <a:pt x="4106825" y="391206"/>
                  <a:pt x="4084430" y="385607"/>
                  <a:pt x="3978234" y="332509"/>
                </a:cubicBezTo>
                <a:cubicBezTo>
                  <a:pt x="3815809" y="251296"/>
                  <a:pt x="4063287" y="381293"/>
                  <a:pt x="3883231" y="261257"/>
                </a:cubicBezTo>
                <a:cubicBezTo>
                  <a:pt x="3853772" y="241618"/>
                  <a:pt x="3788229" y="213756"/>
                  <a:pt x="3788229" y="213756"/>
                </a:cubicBezTo>
                <a:cubicBezTo>
                  <a:pt x="3776354" y="201881"/>
                  <a:pt x="3766577" y="187446"/>
                  <a:pt x="3752603" y="178130"/>
                </a:cubicBezTo>
                <a:cubicBezTo>
                  <a:pt x="3742188" y="171186"/>
                  <a:pt x="3726752" y="174074"/>
                  <a:pt x="3716977" y="166254"/>
                </a:cubicBezTo>
                <a:cubicBezTo>
                  <a:pt x="3705832" y="157338"/>
                  <a:pt x="3703318" y="140720"/>
                  <a:pt x="3693226" y="130628"/>
                </a:cubicBezTo>
                <a:cubicBezTo>
                  <a:pt x="3683134" y="120536"/>
                  <a:pt x="3643370" y="107973"/>
                  <a:pt x="3657600" y="106878"/>
                </a:cubicBezTo>
                <a:cubicBezTo>
                  <a:pt x="3720872" y="102011"/>
                  <a:pt x="3784270" y="114795"/>
                  <a:pt x="3847605" y="118753"/>
                </a:cubicBezTo>
                <a:cubicBezTo>
                  <a:pt x="3937486" y="148712"/>
                  <a:pt x="3818293" y="111889"/>
                  <a:pt x="4001985" y="142504"/>
                </a:cubicBezTo>
                <a:cubicBezTo>
                  <a:pt x="4284474" y="189585"/>
                  <a:pt x="3858204" y="146354"/>
                  <a:pt x="4239491" y="178130"/>
                </a:cubicBezTo>
                <a:cubicBezTo>
                  <a:pt x="4365352" y="209595"/>
                  <a:pt x="4178112" y="164810"/>
                  <a:pt x="4381995" y="201880"/>
                </a:cubicBezTo>
                <a:cubicBezTo>
                  <a:pt x="4394311" y="204119"/>
                  <a:pt x="4405346" y="211301"/>
                  <a:pt x="4417621" y="213756"/>
                </a:cubicBezTo>
                <a:cubicBezTo>
                  <a:pt x="4464842" y="223200"/>
                  <a:pt x="4512340" y="231533"/>
                  <a:pt x="4560125" y="237506"/>
                </a:cubicBezTo>
                <a:cubicBezTo>
                  <a:pt x="4576320" y="239530"/>
                  <a:pt x="4528317" y="230115"/>
                  <a:pt x="4512624" y="225631"/>
                </a:cubicBezTo>
                <a:cubicBezTo>
                  <a:pt x="4477999" y="215738"/>
                  <a:pt x="4463028" y="208634"/>
                  <a:pt x="4429496" y="190005"/>
                </a:cubicBezTo>
                <a:cubicBezTo>
                  <a:pt x="4378823" y="161853"/>
                  <a:pt x="4372447" y="151983"/>
                  <a:pt x="4322618" y="130628"/>
                </a:cubicBezTo>
                <a:cubicBezTo>
                  <a:pt x="4298768" y="120407"/>
                  <a:pt x="4263594" y="112904"/>
                  <a:pt x="4239491" y="106878"/>
                </a:cubicBezTo>
                <a:cubicBezTo>
                  <a:pt x="4223657" y="98961"/>
                  <a:pt x="4208426" y="89702"/>
                  <a:pt x="4191990" y="83127"/>
                </a:cubicBezTo>
                <a:cubicBezTo>
                  <a:pt x="4168745" y="73829"/>
                  <a:pt x="4120738" y="59376"/>
                  <a:pt x="4120738" y="59376"/>
                </a:cubicBezTo>
                <a:cubicBezTo>
                  <a:pt x="4106063" y="15353"/>
                  <a:pt x="4120058" y="29348"/>
                  <a:pt x="4085112" y="11875"/>
                </a:cubicBezTo>
                <a:lnTo>
                  <a:pt x="4096987"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pic>
        <p:nvPicPr>
          <p:cNvPr id="8" name="Picture 7" descr="name.jpg"/>
          <p:cNvPicPr>
            <a:picLocks noChangeAspect="1"/>
          </p:cNvPicPr>
          <p:nvPr/>
        </p:nvPicPr>
        <p:blipFill>
          <a:blip r:embed="rId3" cstate="print"/>
          <a:stretch>
            <a:fillRect/>
          </a:stretch>
        </p:blipFill>
        <p:spPr>
          <a:xfrm>
            <a:off x="4263637" y="3690815"/>
            <a:ext cx="2133600" cy="2143125"/>
          </a:xfrm>
          <a:prstGeom prst="rect">
            <a:avLst/>
          </a:prstGeom>
        </p:spPr>
      </p:pic>
      <p:sp>
        <p:nvSpPr>
          <p:cNvPr id="11" name="TextBox 10"/>
          <p:cNvSpPr txBox="1"/>
          <p:nvPr/>
        </p:nvSpPr>
        <p:spPr>
          <a:xfrm>
            <a:off x="354533" y="4592475"/>
            <a:ext cx="3456384" cy="646331"/>
          </a:xfrm>
          <a:prstGeom prst="rect">
            <a:avLst/>
          </a:prstGeom>
          <a:noFill/>
        </p:spPr>
        <p:txBody>
          <a:bodyPr wrap="square" rtlCol="0">
            <a:spAutoFit/>
          </a:bodyPr>
          <a:lstStyle/>
          <a:p>
            <a:r>
              <a:rPr lang="en-GB" dirty="0">
                <a:solidFill>
                  <a:prstClr val="black"/>
                </a:solidFill>
                <a:latin typeface="Calibri"/>
              </a:rPr>
              <a:t>‘Dada which some say meant hobby horse in French’</a:t>
            </a:r>
          </a:p>
        </p:txBody>
      </p:sp>
      <p:sp>
        <p:nvSpPr>
          <p:cNvPr id="13" name="Freeform 12"/>
          <p:cNvSpPr/>
          <p:nvPr/>
        </p:nvSpPr>
        <p:spPr>
          <a:xfrm>
            <a:off x="166650" y="4348857"/>
            <a:ext cx="4096987" cy="1294410"/>
          </a:xfrm>
          <a:custGeom>
            <a:avLst/>
            <a:gdLst>
              <a:gd name="connsiteX0" fmla="*/ 4096987 w 4096987"/>
              <a:gd name="connsiteY0" fmla="*/ 0 h 1294410"/>
              <a:gd name="connsiteX1" fmla="*/ 4096987 w 4096987"/>
              <a:gd name="connsiteY1" fmla="*/ 0 h 1294410"/>
              <a:gd name="connsiteX2" fmla="*/ 3990109 w 4096987"/>
              <a:gd name="connsiteY2" fmla="*/ 23750 h 1294410"/>
              <a:gd name="connsiteX3" fmla="*/ 3942608 w 4096987"/>
              <a:gd name="connsiteY3" fmla="*/ 35626 h 1294410"/>
              <a:gd name="connsiteX4" fmla="*/ 3586348 w 4096987"/>
              <a:gd name="connsiteY4" fmla="*/ 59376 h 1294410"/>
              <a:gd name="connsiteX5" fmla="*/ 605642 w 4096987"/>
              <a:gd name="connsiteY5" fmla="*/ 71251 h 1294410"/>
              <a:gd name="connsiteX6" fmla="*/ 475013 w 4096987"/>
              <a:gd name="connsiteY6" fmla="*/ 106877 h 1294410"/>
              <a:gd name="connsiteX7" fmla="*/ 368135 w 4096987"/>
              <a:gd name="connsiteY7" fmla="*/ 118753 h 1294410"/>
              <a:gd name="connsiteX8" fmla="*/ 273133 w 4096987"/>
              <a:gd name="connsiteY8" fmla="*/ 142503 h 1294410"/>
              <a:gd name="connsiteX9" fmla="*/ 237507 w 4096987"/>
              <a:gd name="connsiteY9" fmla="*/ 166254 h 1294410"/>
              <a:gd name="connsiteX10" fmla="*/ 201881 w 4096987"/>
              <a:gd name="connsiteY10" fmla="*/ 178129 h 1294410"/>
              <a:gd name="connsiteX11" fmla="*/ 154379 w 4096987"/>
              <a:gd name="connsiteY11" fmla="*/ 201880 h 1294410"/>
              <a:gd name="connsiteX12" fmla="*/ 130629 w 4096987"/>
              <a:gd name="connsiteY12" fmla="*/ 237506 h 1294410"/>
              <a:gd name="connsiteX13" fmla="*/ 95003 w 4096987"/>
              <a:gd name="connsiteY13" fmla="*/ 273132 h 1294410"/>
              <a:gd name="connsiteX14" fmla="*/ 47502 w 4096987"/>
              <a:gd name="connsiteY14" fmla="*/ 344384 h 1294410"/>
              <a:gd name="connsiteX15" fmla="*/ 11876 w 4096987"/>
              <a:gd name="connsiteY15" fmla="*/ 451262 h 1294410"/>
              <a:gd name="connsiteX16" fmla="*/ 0 w 4096987"/>
              <a:gd name="connsiteY16" fmla="*/ 486888 h 1294410"/>
              <a:gd name="connsiteX17" fmla="*/ 11876 w 4096987"/>
              <a:gd name="connsiteY17" fmla="*/ 700644 h 1294410"/>
              <a:gd name="connsiteX18" fmla="*/ 35626 w 4096987"/>
              <a:gd name="connsiteY18" fmla="*/ 748145 h 1294410"/>
              <a:gd name="connsiteX19" fmla="*/ 47502 w 4096987"/>
              <a:gd name="connsiteY19" fmla="*/ 783771 h 1294410"/>
              <a:gd name="connsiteX20" fmla="*/ 106878 w 4096987"/>
              <a:gd name="connsiteY20" fmla="*/ 855023 h 1294410"/>
              <a:gd name="connsiteX21" fmla="*/ 130629 w 4096987"/>
              <a:gd name="connsiteY21" fmla="*/ 890649 h 1294410"/>
              <a:gd name="connsiteX22" fmla="*/ 166255 w 4096987"/>
              <a:gd name="connsiteY22" fmla="*/ 938150 h 1294410"/>
              <a:gd name="connsiteX23" fmla="*/ 249382 w 4096987"/>
              <a:gd name="connsiteY23" fmla="*/ 997527 h 1294410"/>
              <a:gd name="connsiteX24" fmla="*/ 332509 w 4096987"/>
              <a:gd name="connsiteY24" fmla="*/ 1045028 h 1294410"/>
              <a:gd name="connsiteX25" fmla="*/ 415637 w 4096987"/>
              <a:gd name="connsiteY25" fmla="*/ 1092529 h 1294410"/>
              <a:gd name="connsiteX26" fmla="*/ 451263 w 4096987"/>
              <a:gd name="connsiteY26" fmla="*/ 1116280 h 1294410"/>
              <a:gd name="connsiteX27" fmla="*/ 522514 w 4096987"/>
              <a:gd name="connsiteY27" fmla="*/ 1140031 h 1294410"/>
              <a:gd name="connsiteX28" fmla="*/ 653143 w 4096987"/>
              <a:gd name="connsiteY28" fmla="*/ 1187532 h 1294410"/>
              <a:gd name="connsiteX29" fmla="*/ 771896 w 4096987"/>
              <a:gd name="connsiteY29" fmla="*/ 1258784 h 1294410"/>
              <a:gd name="connsiteX30" fmla="*/ 878774 w 4096987"/>
              <a:gd name="connsiteY30" fmla="*/ 1294410 h 1294410"/>
              <a:gd name="connsiteX31" fmla="*/ 1805050 w 4096987"/>
              <a:gd name="connsiteY31" fmla="*/ 1282535 h 1294410"/>
              <a:gd name="connsiteX32" fmla="*/ 1888177 w 4096987"/>
              <a:gd name="connsiteY32" fmla="*/ 1258784 h 1294410"/>
              <a:gd name="connsiteX33" fmla="*/ 1947553 w 4096987"/>
              <a:gd name="connsiteY33" fmla="*/ 1246909 h 1294410"/>
              <a:gd name="connsiteX34" fmla="*/ 1995055 w 4096987"/>
              <a:gd name="connsiteY34" fmla="*/ 1223158 h 1294410"/>
              <a:gd name="connsiteX35" fmla="*/ 2101933 w 4096987"/>
              <a:gd name="connsiteY35" fmla="*/ 1187532 h 1294410"/>
              <a:gd name="connsiteX36" fmla="*/ 2149434 w 4096987"/>
              <a:gd name="connsiteY36" fmla="*/ 1163781 h 1294410"/>
              <a:gd name="connsiteX37" fmla="*/ 2208811 w 4096987"/>
              <a:gd name="connsiteY37" fmla="*/ 1140031 h 1294410"/>
              <a:gd name="connsiteX38" fmla="*/ 2256312 w 4096987"/>
              <a:gd name="connsiteY38" fmla="*/ 1104405 h 1294410"/>
              <a:gd name="connsiteX39" fmla="*/ 2327564 w 4096987"/>
              <a:gd name="connsiteY39" fmla="*/ 1080654 h 1294410"/>
              <a:gd name="connsiteX40" fmla="*/ 2398816 w 4096987"/>
              <a:gd name="connsiteY40" fmla="*/ 1045028 h 1294410"/>
              <a:gd name="connsiteX41" fmla="*/ 2470068 w 4096987"/>
              <a:gd name="connsiteY41" fmla="*/ 1021277 h 1294410"/>
              <a:gd name="connsiteX42" fmla="*/ 2565070 w 4096987"/>
              <a:gd name="connsiteY42" fmla="*/ 997527 h 1294410"/>
              <a:gd name="connsiteX43" fmla="*/ 2671948 w 4096987"/>
              <a:gd name="connsiteY43" fmla="*/ 950026 h 1294410"/>
              <a:gd name="connsiteX44" fmla="*/ 2755076 w 4096987"/>
              <a:gd name="connsiteY44" fmla="*/ 902524 h 1294410"/>
              <a:gd name="connsiteX45" fmla="*/ 2861953 w 4096987"/>
              <a:gd name="connsiteY45" fmla="*/ 866898 h 1294410"/>
              <a:gd name="connsiteX46" fmla="*/ 2897579 w 4096987"/>
              <a:gd name="connsiteY46" fmla="*/ 855023 h 1294410"/>
              <a:gd name="connsiteX47" fmla="*/ 2945081 w 4096987"/>
              <a:gd name="connsiteY47" fmla="*/ 819397 h 1294410"/>
              <a:gd name="connsiteX48" fmla="*/ 3028208 w 4096987"/>
              <a:gd name="connsiteY48" fmla="*/ 783771 h 1294410"/>
              <a:gd name="connsiteX49" fmla="*/ 3123211 w 4096987"/>
              <a:gd name="connsiteY49" fmla="*/ 736270 h 1294410"/>
              <a:gd name="connsiteX50" fmla="*/ 3230089 w 4096987"/>
              <a:gd name="connsiteY50" fmla="*/ 653142 h 1294410"/>
              <a:gd name="connsiteX51" fmla="*/ 3265714 w 4096987"/>
              <a:gd name="connsiteY51" fmla="*/ 629392 h 1294410"/>
              <a:gd name="connsiteX52" fmla="*/ 3313216 w 4096987"/>
              <a:gd name="connsiteY52" fmla="*/ 605641 h 1294410"/>
              <a:gd name="connsiteX53" fmla="*/ 3348842 w 4096987"/>
              <a:gd name="connsiteY53" fmla="*/ 581890 h 1294410"/>
              <a:gd name="connsiteX54" fmla="*/ 3455720 w 4096987"/>
              <a:gd name="connsiteY54" fmla="*/ 522514 h 1294410"/>
              <a:gd name="connsiteX55" fmla="*/ 3503221 w 4096987"/>
              <a:gd name="connsiteY55" fmla="*/ 486888 h 1294410"/>
              <a:gd name="connsiteX56" fmla="*/ 3538847 w 4096987"/>
              <a:gd name="connsiteY56" fmla="*/ 451262 h 1294410"/>
              <a:gd name="connsiteX57" fmla="*/ 3586348 w 4096987"/>
              <a:gd name="connsiteY57" fmla="*/ 427511 h 1294410"/>
              <a:gd name="connsiteX58" fmla="*/ 3645725 w 4096987"/>
              <a:gd name="connsiteY58" fmla="*/ 380010 h 1294410"/>
              <a:gd name="connsiteX59" fmla="*/ 3716977 w 4096987"/>
              <a:gd name="connsiteY59" fmla="*/ 356259 h 1294410"/>
              <a:gd name="connsiteX60" fmla="*/ 3800104 w 4096987"/>
              <a:gd name="connsiteY60" fmla="*/ 285007 h 1294410"/>
              <a:gd name="connsiteX61" fmla="*/ 3823855 w 4096987"/>
              <a:gd name="connsiteY61" fmla="*/ 249381 h 1294410"/>
              <a:gd name="connsiteX62" fmla="*/ 3859481 w 4096987"/>
              <a:gd name="connsiteY62" fmla="*/ 213755 h 1294410"/>
              <a:gd name="connsiteX63" fmla="*/ 3883231 w 4096987"/>
              <a:gd name="connsiteY63" fmla="*/ 178129 h 1294410"/>
              <a:gd name="connsiteX64" fmla="*/ 3918857 w 4096987"/>
              <a:gd name="connsiteY64" fmla="*/ 154379 h 1294410"/>
              <a:gd name="connsiteX65" fmla="*/ 3930733 w 4096987"/>
              <a:gd name="connsiteY65" fmla="*/ 118753 h 1294410"/>
              <a:gd name="connsiteX66" fmla="*/ 4013860 w 4096987"/>
              <a:gd name="connsiteY66" fmla="*/ 11875 h 1294410"/>
              <a:gd name="connsiteX67" fmla="*/ 4025735 w 4096987"/>
              <a:gd name="connsiteY67" fmla="*/ 11875 h 1294410"/>
              <a:gd name="connsiteX68" fmla="*/ 4096987 w 4096987"/>
              <a:gd name="connsiteY68" fmla="*/ 0 h 12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096987" h="1294410">
                <a:moveTo>
                  <a:pt x="4096987" y="0"/>
                </a:moveTo>
                <a:lnTo>
                  <a:pt x="4096987" y="0"/>
                </a:lnTo>
                <a:lnTo>
                  <a:pt x="3990109" y="23750"/>
                </a:lnTo>
                <a:cubicBezTo>
                  <a:pt x="3974206" y="27420"/>
                  <a:pt x="3958866" y="34191"/>
                  <a:pt x="3942608" y="35626"/>
                </a:cubicBezTo>
                <a:cubicBezTo>
                  <a:pt x="3824052" y="46087"/>
                  <a:pt x="3705358" y="58105"/>
                  <a:pt x="3586348" y="59376"/>
                </a:cubicBezTo>
                <a:lnTo>
                  <a:pt x="605642" y="71251"/>
                </a:lnTo>
                <a:cubicBezTo>
                  <a:pt x="558305" y="87031"/>
                  <a:pt x="531946" y="96830"/>
                  <a:pt x="475013" y="106877"/>
                </a:cubicBezTo>
                <a:cubicBezTo>
                  <a:pt x="439713" y="113106"/>
                  <a:pt x="403761" y="114794"/>
                  <a:pt x="368135" y="118753"/>
                </a:cubicBezTo>
                <a:cubicBezTo>
                  <a:pt x="336468" y="126670"/>
                  <a:pt x="300293" y="124396"/>
                  <a:pt x="273133" y="142503"/>
                </a:cubicBezTo>
                <a:cubicBezTo>
                  <a:pt x="261258" y="150420"/>
                  <a:pt x="250273" y="159871"/>
                  <a:pt x="237507" y="166254"/>
                </a:cubicBezTo>
                <a:cubicBezTo>
                  <a:pt x="226311" y="171852"/>
                  <a:pt x="213387" y="173198"/>
                  <a:pt x="201881" y="178129"/>
                </a:cubicBezTo>
                <a:cubicBezTo>
                  <a:pt x="185609" y="185102"/>
                  <a:pt x="170213" y="193963"/>
                  <a:pt x="154379" y="201880"/>
                </a:cubicBezTo>
                <a:cubicBezTo>
                  <a:pt x="146462" y="213755"/>
                  <a:pt x="139766" y="226542"/>
                  <a:pt x="130629" y="237506"/>
                </a:cubicBezTo>
                <a:cubicBezTo>
                  <a:pt x="119878" y="250408"/>
                  <a:pt x="104319" y="259158"/>
                  <a:pt x="95003" y="273132"/>
                </a:cubicBezTo>
                <a:cubicBezTo>
                  <a:pt x="26255" y="376253"/>
                  <a:pt x="161153" y="230730"/>
                  <a:pt x="47502" y="344384"/>
                </a:cubicBezTo>
                <a:lnTo>
                  <a:pt x="11876" y="451262"/>
                </a:lnTo>
                <a:lnTo>
                  <a:pt x="0" y="486888"/>
                </a:lnTo>
                <a:cubicBezTo>
                  <a:pt x="3959" y="558140"/>
                  <a:pt x="2234" y="629936"/>
                  <a:pt x="11876" y="700644"/>
                </a:cubicBezTo>
                <a:cubicBezTo>
                  <a:pt x="14268" y="718184"/>
                  <a:pt x="28653" y="731874"/>
                  <a:pt x="35626" y="748145"/>
                </a:cubicBezTo>
                <a:cubicBezTo>
                  <a:pt x="40557" y="759651"/>
                  <a:pt x="41904" y="772575"/>
                  <a:pt x="47502" y="783771"/>
                </a:cubicBezTo>
                <a:cubicBezTo>
                  <a:pt x="69616" y="827999"/>
                  <a:pt x="74047" y="815625"/>
                  <a:pt x="106878" y="855023"/>
                </a:cubicBezTo>
                <a:cubicBezTo>
                  <a:pt x="116015" y="865987"/>
                  <a:pt x="122333" y="879035"/>
                  <a:pt x="130629" y="890649"/>
                </a:cubicBezTo>
                <a:cubicBezTo>
                  <a:pt x="142133" y="906754"/>
                  <a:pt x="153374" y="923123"/>
                  <a:pt x="166255" y="938150"/>
                </a:cubicBezTo>
                <a:cubicBezTo>
                  <a:pt x="213273" y="993004"/>
                  <a:pt x="188046" y="959192"/>
                  <a:pt x="249382" y="997527"/>
                </a:cubicBezTo>
                <a:cubicBezTo>
                  <a:pt x="331544" y="1048879"/>
                  <a:pt x="262518" y="1021698"/>
                  <a:pt x="332509" y="1045028"/>
                </a:cubicBezTo>
                <a:cubicBezTo>
                  <a:pt x="447377" y="1131178"/>
                  <a:pt x="324962" y="1047192"/>
                  <a:pt x="415637" y="1092529"/>
                </a:cubicBezTo>
                <a:cubicBezTo>
                  <a:pt x="428403" y="1098912"/>
                  <a:pt x="438221" y="1110483"/>
                  <a:pt x="451263" y="1116280"/>
                </a:cubicBezTo>
                <a:cubicBezTo>
                  <a:pt x="474140" y="1126448"/>
                  <a:pt x="522514" y="1140031"/>
                  <a:pt x="522514" y="1140031"/>
                </a:cubicBezTo>
                <a:cubicBezTo>
                  <a:pt x="588787" y="1206304"/>
                  <a:pt x="526121" y="1158219"/>
                  <a:pt x="653143" y="1187532"/>
                </a:cubicBezTo>
                <a:cubicBezTo>
                  <a:pt x="755182" y="1211079"/>
                  <a:pt x="673130" y="1209401"/>
                  <a:pt x="771896" y="1258784"/>
                </a:cubicBezTo>
                <a:cubicBezTo>
                  <a:pt x="805485" y="1275578"/>
                  <a:pt x="843148" y="1282535"/>
                  <a:pt x="878774" y="1294410"/>
                </a:cubicBezTo>
                <a:lnTo>
                  <a:pt x="1805050" y="1282535"/>
                </a:lnTo>
                <a:cubicBezTo>
                  <a:pt x="1829658" y="1281935"/>
                  <a:pt x="1863939" y="1264843"/>
                  <a:pt x="1888177" y="1258784"/>
                </a:cubicBezTo>
                <a:cubicBezTo>
                  <a:pt x="1907758" y="1253889"/>
                  <a:pt x="1927761" y="1250867"/>
                  <a:pt x="1947553" y="1246909"/>
                </a:cubicBezTo>
                <a:cubicBezTo>
                  <a:pt x="1963387" y="1238992"/>
                  <a:pt x="1978532" y="1229513"/>
                  <a:pt x="1995055" y="1223158"/>
                </a:cubicBezTo>
                <a:cubicBezTo>
                  <a:pt x="2030105" y="1209677"/>
                  <a:pt x="2068345" y="1204327"/>
                  <a:pt x="2101933" y="1187532"/>
                </a:cubicBezTo>
                <a:cubicBezTo>
                  <a:pt x="2117767" y="1179615"/>
                  <a:pt x="2133257" y="1170971"/>
                  <a:pt x="2149434" y="1163781"/>
                </a:cubicBezTo>
                <a:cubicBezTo>
                  <a:pt x="2168914" y="1155123"/>
                  <a:pt x="2190177" y="1150383"/>
                  <a:pt x="2208811" y="1140031"/>
                </a:cubicBezTo>
                <a:cubicBezTo>
                  <a:pt x="2226112" y="1130419"/>
                  <a:pt x="2238609" y="1113256"/>
                  <a:pt x="2256312" y="1104405"/>
                </a:cubicBezTo>
                <a:cubicBezTo>
                  <a:pt x="2278704" y="1093209"/>
                  <a:pt x="2304454" y="1090283"/>
                  <a:pt x="2327564" y="1080654"/>
                </a:cubicBezTo>
                <a:cubicBezTo>
                  <a:pt x="2352075" y="1070441"/>
                  <a:pt x="2374305" y="1055241"/>
                  <a:pt x="2398816" y="1045028"/>
                </a:cubicBezTo>
                <a:cubicBezTo>
                  <a:pt x="2421926" y="1035399"/>
                  <a:pt x="2445915" y="1027864"/>
                  <a:pt x="2470068" y="1021277"/>
                </a:cubicBezTo>
                <a:cubicBezTo>
                  <a:pt x="2556685" y="997654"/>
                  <a:pt x="2501014" y="1021548"/>
                  <a:pt x="2565070" y="997527"/>
                </a:cubicBezTo>
                <a:cubicBezTo>
                  <a:pt x="2608382" y="981285"/>
                  <a:pt x="2632371" y="971613"/>
                  <a:pt x="2671948" y="950026"/>
                </a:cubicBezTo>
                <a:cubicBezTo>
                  <a:pt x="2699965" y="934744"/>
                  <a:pt x="2725838" y="915316"/>
                  <a:pt x="2755076" y="902524"/>
                </a:cubicBezTo>
                <a:cubicBezTo>
                  <a:pt x="2789480" y="887472"/>
                  <a:pt x="2826327" y="878773"/>
                  <a:pt x="2861953" y="866898"/>
                </a:cubicBezTo>
                <a:lnTo>
                  <a:pt x="2897579" y="855023"/>
                </a:lnTo>
                <a:cubicBezTo>
                  <a:pt x="2913413" y="843148"/>
                  <a:pt x="2928297" y="829887"/>
                  <a:pt x="2945081" y="819397"/>
                </a:cubicBezTo>
                <a:cubicBezTo>
                  <a:pt x="3013455" y="776663"/>
                  <a:pt x="2968945" y="810708"/>
                  <a:pt x="3028208" y="783771"/>
                </a:cubicBezTo>
                <a:cubicBezTo>
                  <a:pt x="3060440" y="769120"/>
                  <a:pt x="3123211" y="736270"/>
                  <a:pt x="3123211" y="736270"/>
                </a:cubicBezTo>
                <a:cubicBezTo>
                  <a:pt x="3179021" y="680460"/>
                  <a:pt x="3144864" y="709959"/>
                  <a:pt x="3230089" y="653142"/>
                </a:cubicBezTo>
                <a:cubicBezTo>
                  <a:pt x="3241964" y="645225"/>
                  <a:pt x="3252949" y="635775"/>
                  <a:pt x="3265714" y="629392"/>
                </a:cubicBezTo>
                <a:cubicBezTo>
                  <a:pt x="3281548" y="621475"/>
                  <a:pt x="3297846" y="614424"/>
                  <a:pt x="3313216" y="605641"/>
                </a:cubicBezTo>
                <a:cubicBezTo>
                  <a:pt x="3325608" y="598560"/>
                  <a:pt x="3336450" y="588971"/>
                  <a:pt x="3348842" y="581890"/>
                </a:cubicBezTo>
                <a:cubicBezTo>
                  <a:pt x="3428074" y="536615"/>
                  <a:pt x="3366708" y="581855"/>
                  <a:pt x="3455720" y="522514"/>
                </a:cubicBezTo>
                <a:cubicBezTo>
                  <a:pt x="3472188" y="511535"/>
                  <a:pt x="3488194" y="499769"/>
                  <a:pt x="3503221" y="486888"/>
                </a:cubicBezTo>
                <a:cubicBezTo>
                  <a:pt x="3515972" y="475958"/>
                  <a:pt x="3525181" y="461024"/>
                  <a:pt x="3538847" y="451262"/>
                </a:cubicBezTo>
                <a:cubicBezTo>
                  <a:pt x="3553252" y="440972"/>
                  <a:pt x="3571619" y="437331"/>
                  <a:pt x="3586348" y="427511"/>
                </a:cubicBezTo>
                <a:cubicBezTo>
                  <a:pt x="3607438" y="413451"/>
                  <a:pt x="3623473" y="392147"/>
                  <a:pt x="3645725" y="380010"/>
                </a:cubicBezTo>
                <a:cubicBezTo>
                  <a:pt x="3667704" y="368022"/>
                  <a:pt x="3696146" y="370146"/>
                  <a:pt x="3716977" y="356259"/>
                </a:cubicBezTo>
                <a:cubicBezTo>
                  <a:pt x="3759000" y="328244"/>
                  <a:pt x="3761706" y="329805"/>
                  <a:pt x="3800104" y="285007"/>
                </a:cubicBezTo>
                <a:cubicBezTo>
                  <a:pt x="3809392" y="274171"/>
                  <a:pt x="3814718" y="260345"/>
                  <a:pt x="3823855" y="249381"/>
                </a:cubicBezTo>
                <a:cubicBezTo>
                  <a:pt x="3834606" y="236479"/>
                  <a:pt x="3848730" y="226657"/>
                  <a:pt x="3859481" y="213755"/>
                </a:cubicBezTo>
                <a:cubicBezTo>
                  <a:pt x="3868618" y="202791"/>
                  <a:pt x="3873139" y="188221"/>
                  <a:pt x="3883231" y="178129"/>
                </a:cubicBezTo>
                <a:cubicBezTo>
                  <a:pt x="3893323" y="168037"/>
                  <a:pt x="3906982" y="162296"/>
                  <a:pt x="3918857" y="154379"/>
                </a:cubicBezTo>
                <a:cubicBezTo>
                  <a:pt x="3922816" y="142504"/>
                  <a:pt x="3924654" y="129695"/>
                  <a:pt x="3930733" y="118753"/>
                </a:cubicBezTo>
                <a:cubicBezTo>
                  <a:pt x="3948732" y="86355"/>
                  <a:pt x="3980888" y="36604"/>
                  <a:pt x="4013860" y="11875"/>
                </a:cubicBezTo>
                <a:cubicBezTo>
                  <a:pt x="4017027" y="9500"/>
                  <a:pt x="4021777" y="11875"/>
                  <a:pt x="4025735" y="11875"/>
                </a:cubicBezTo>
                <a:lnTo>
                  <a:pt x="4096987" y="0"/>
                </a:lnTo>
                <a:close/>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4" name="TextBox 13"/>
          <p:cNvSpPr txBox="1"/>
          <p:nvPr/>
        </p:nvSpPr>
        <p:spPr>
          <a:xfrm>
            <a:off x="166650" y="5951459"/>
            <a:ext cx="7488832" cy="646331"/>
          </a:xfrm>
          <a:prstGeom prst="rect">
            <a:avLst/>
          </a:prstGeom>
          <a:noFill/>
        </p:spPr>
        <p:txBody>
          <a:bodyPr wrap="square" rtlCol="0">
            <a:spAutoFit/>
          </a:bodyPr>
          <a:lstStyle/>
          <a:p>
            <a:r>
              <a:rPr lang="en-GB" dirty="0">
                <a:solidFill>
                  <a:prstClr val="black"/>
                </a:solidFill>
                <a:latin typeface="Calibri"/>
              </a:rPr>
              <a:t>Although sources debate this it seems self evident that the word was chosen at random and kept for its ambiguous associations and plosive sound. </a:t>
            </a:r>
          </a:p>
        </p:txBody>
      </p:sp>
      <p:sp>
        <p:nvSpPr>
          <p:cNvPr id="12" name="TextBox 11"/>
          <p:cNvSpPr txBox="1"/>
          <p:nvPr/>
        </p:nvSpPr>
        <p:spPr>
          <a:xfrm>
            <a:off x="3911066" y="188173"/>
            <a:ext cx="4042610" cy="707886"/>
          </a:xfrm>
          <a:prstGeom prst="rect">
            <a:avLst/>
          </a:prstGeom>
          <a:noFill/>
        </p:spPr>
        <p:txBody>
          <a:bodyPr wrap="square" rtlCol="0">
            <a:spAutoFit/>
          </a:bodyPr>
          <a:lstStyle/>
          <a:p>
            <a:r>
              <a:rPr lang="en-GB" sz="4000" b="1" dirty="0" smtClean="0">
                <a:solidFill>
                  <a:schemeClr val="tx1">
                    <a:lumMod val="65000"/>
                    <a:lumOff val="35000"/>
                  </a:schemeClr>
                </a:solidFill>
              </a:rPr>
              <a:t>Dada 1916-1922</a:t>
            </a:r>
            <a:endParaRPr lang="en-GB" sz="4000" b="1" dirty="0">
              <a:solidFill>
                <a:schemeClr val="tx1">
                  <a:lumMod val="65000"/>
                  <a:lumOff val="35000"/>
                </a:schemeClr>
              </a:solidFill>
            </a:endParaRPr>
          </a:p>
        </p:txBody>
      </p:sp>
      <p:sp>
        <p:nvSpPr>
          <p:cNvPr id="15" name="Rectangle 14"/>
          <p:cNvSpPr/>
          <p:nvPr/>
        </p:nvSpPr>
        <p:spPr>
          <a:xfrm>
            <a:off x="8100741" y="4762377"/>
            <a:ext cx="3624689" cy="1200329"/>
          </a:xfrm>
          <a:prstGeom prst="rect">
            <a:avLst/>
          </a:prstGeom>
        </p:spPr>
        <p:txBody>
          <a:bodyPr wrap="square">
            <a:spAutoFit/>
          </a:bodyPr>
          <a:lstStyle/>
          <a:p>
            <a:r>
              <a:rPr lang="en-GB" sz="2400" b="1" dirty="0" err="1"/>
              <a:t>Hausmann</a:t>
            </a:r>
            <a:r>
              <a:rPr lang="en-GB" sz="2400" b="1" dirty="0"/>
              <a:t> ‘The </a:t>
            </a:r>
            <a:r>
              <a:rPr lang="en-GB" sz="2400" b="1" dirty="0" smtClean="0"/>
              <a:t>Art Critic’</a:t>
            </a:r>
          </a:p>
          <a:p>
            <a:r>
              <a:rPr lang="en-GB" sz="2400" b="1" dirty="0" smtClean="0"/>
              <a:t>Der </a:t>
            </a:r>
            <a:r>
              <a:rPr lang="en-GB" sz="2400" b="1" dirty="0" err="1"/>
              <a:t>Kunstreporter</a:t>
            </a:r>
            <a:r>
              <a:rPr lang="en-GB" sz="2400" b="1" dirty="0"/>
              <a:t> (</a:t>
            </a:r>
            <a:r>
              <a:rPr lang="en-GB" sz="2400" b="1" dirty="0" err="1"/>
              <a:t>Kunstkritiker</a:t>
            </a:r>
            <a:r>
              <a:rPr lang="en-GB" sz="2400" b="1" dirty="0"/>
              <a:t>), </a:t>
            </a:r>
            <a:r>
              <a:rPr lang="en-GB" sz="2400" b="1" dirty="0" smtClean="0"/>
              <a:t>1919 </a:t>
            </a:r>
            <a:endParaRPr lang="en-GB" sz="2400" b="1" dirty="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466" y="231013"/>
            <a:ext cx="3512965" cy="443276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044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1930" y="831354"/>
            <a:ext cx="5027262" cy="5539978"/>
          </a:xfrm>
          <a:prstGeom prst="rect">
            <a:avLst/>
          </a:prstGeom>
          <a:noFill/>
        </p:spPr>
        <p:txBody>
          <a:bodyPr wrap="square" rtlCol="0">
            <a:spAutoFit/>
          </a:bodyPr>
          <a:lstStyle/>
          <a:p>
            <a:r>
              <a:rPr lang="en-GB" sz="2400" dirty="0">
                <a:solidFill>
                  <a:prstClr val="black"/>
                </a:solidFill>
                <a:latin typeface="Calibri"/>
              </a:rPr>
              <a:t>Dada had a strong identity it was a formed by friends at the Cabaret Voltaire  a Nightclub in </a:t>
            </a:r>
            <a:r>
              <a:rPr lang="en-GB" sz="2400" b="1" dirty="0">
                <a:solidFill>
                  <a:prstClr val="black"/>
                </a:solidFill>
                <a:latin typeface="Calibri"/>
              </a:rPr>
              <a:t>Zurich 1916</a:t>
            </a:r>
            <a:r>
              <a:rPr lang="en-GB" sz="2400" dirty="0">
                <a:solidFill>
                  <a:prstClr val="black"/>
                </a:solidFill>
                <a:latin typeface="Calibri"/>
              </a:rPr>
              <a:t>, these artists and writers would put on performances for the public and share their Ideas.</a:t>
            </a:r>
          </a:p>
          <a:p>
            <a:endParaRPr lang="en-GB" sz="2400" dirty="0">
              <a:solidFill>
                <a:prstClr val="black"/>
              </a:solidFill>
              <a:latin typeface="Calibri"/>
            </a:endParaRPr>
          </a:p>
          <a:p>
            <a:endParaRPr lang="en-GB" sz="2400" dirty="0">
              <a:solidFill>
                <a:prstClr val="black"/>
              </a:solidFill>
              <a:latin typeface="Calibri"/>
            </a:endParaRPr>
          </a:p>
          <a:p>
            <a:r>
              <a:rPr lang="en-GB" sz="2400" dirty="0">
                <a:solidFill>
                  <a:prstClr val="black"/>
                </a:solidFill>
                <a:latin typeface="Calibri"/>
              </a:rPr>
              <a:t>(The Cabaret Voltaire served its purpose; to cement a movement, but it only lasted one year, then artists moved off to different locations around Europe such as Paris and </a:t>
            </a:r>
            <a:r>
              <a:rPr lang="en-GB" sz="2400" dirty="0" smtClean="0">
                <a:solidFill>
                  <a:prstClr val="black"/>
                </a:solidFill>
                <a:latin typeface="Calibri"/>
              </a:rPr>
              <a:t>Berlin</a:t>
            </a:r>
            <a:r>
              <a:rPr lang="en-GB" sz="2400" dirty="0">
                <a:solidFill>
                  <a:prstClr val="black"/>
                </a:solidFill>
                <a:latin typeface="Calibri"/>
              </a:rPr>
              <a:t>.</a:t>
            </a:r>
          </a:p>
          <a:p>
            <a:endParaRPr lang="en-GB" dirty="0">
              <a:solidFill>
                <a:prstClr val="black"/>
              </a:solidFill>
              <a:latin typeface="Calibri"/>
            </a:endParaRPr>
          </a:p>
        </p:txBody>
      </p:sp>
      <p:sp>
        <p:nvSpPr>
          <p:cNvPr id="3" name="TextBox 2"/>
          <p:cNvSpPr txBox="1"/>
          <p:nvPr/>
        </p:nvSpPr>
        <p:spPr>
          <a:xfrm>
            <a:off x="3756932" y="110912"/>
            <a:ext cx="4536504" cy="523220"/>
          </a:xfrm>
          <a:prstGeom prst="rect">
            <a:avLst/>
          </a:prstGeom>
          <a:noFill/>
        </p:spPr>
        <p:txBody>
          <a:bodyPr wrap="square" rtlCol="0">
            <a:spAutoFit/>
          </a:bodyPr>
          <a:lstStyle/>
          <a:p>
            <a:pPr algn="ctr"/>
            <a:r>
              <a:rPr lang="en-GB" sz="2800" b="1" dirty="0">
                <a:solidFill>
                  <a:prstClr val="black"/>
                </a:solidFill>
                <a:latin typeface="Calibri"/>
              </a:rPr>
              <a:t>The Cabaret Voltaire </a:t>
            </a:r>
          </a:p>
        </p:txBody>
      </p:sp>
      <p:pic>
        <p:nvPicPr>
          <p:cNvPr id="4" name="Picture 3" descr="18809w_hugoballsnightclub.jpg"/>
          <p:cNvPicPr>
            <a:picLocks noChangeAspect="1"/>
          </p:cNvPicPr>
          <p:nvPr/>
        </p:nvPicPr>
        <p:blipFill>
          <a:blip r:embed="rId2" cstate="print"/>
          <a:stretch>
            <a:fillRect/>
          </a:stretch>
        </p:blipFill>
        <p:spPr>
          <a:xfrm>
            <a:off x="849679" y="831354"/>
            <a:ext cx="3786641" cy="5022695"/>
          </a:xfrm>
          <a:prstGeom prst="rect">
            <a:avLst/>
          </a:prstGeom>
        </p:spPr>
      </p:pic>
      <p:sp>
        <p:nvSpPr>
          <p:cNvPr id="5" name="TextBox 4"/>
          <p:cNvSpPr txBox="1"/>
          <p:nvPr/>
        </p:nvSpPr>
        <p:spPr>
          <a:xfrm>
            <a:off x="849679" y="5897382"/>
            <a:ext cx="3888432" cy="307777"/>
          </a:xfrm>
          <a:prstGeom prst="rect">
            <a:avLst/>
          </a:prstGeom>
          <a:noFill/>
        </p:spPr>
        <p:txBody>
          <a:bodyPr wrap="square" rtlCol="0">
            <a:spAutoFit/>
          </a:bodyPr>
          <a:lstStyle/>
          <a:p>
            <a:r>
              <a:rPr lang="en-GB" sz="1400" dirty="0">
                <a:solidFill>
                  <a:prstClr val="black"/>
                </a:solidFill>
                <a:latin typeface="Calibri"/>
              </a:rPr>
              <a:t>The site of Hugo Ball's nightclub, ‘Cabaret Voltaire’</a:t>
            </a:r>
          </a:p>
        </p:txBody>
      </p:sp>
    </p:spTree>
    <p:extLst>
      <p:ext uri="{BB962C8B-B14F-4D97-AF65-F5344CB8AC3E}">
        <p14:creationId xmlns:p14="http://schemas.microsoft.com/office/powerpoint/2010/main" val="1351940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252" y="204174"/>
            <a:ext cx="3736664" cy="4787916"/>
          </a:xfrm>
        </p:spPr>
        <p:txBody>
          <a:bodyPr>
            <a:normAutofit fontScale="90000"/>
          </a:bodyPr>
          <a:lstStyle/>
          <a:p>
            <a:pPr algn="l"/>
            <a:r>
              <a:rPr lang="en-GB" sz="2000" b="1" i="1" dirty="0"/>
              <a:t>The Approximate Man </a:t>
            </a:r>
            <a:br>
              <a:rPr lang="en-GB" sz="2000" b="1" i="1" dirty="0"/>
            </a:br>
            <a:r>
              <a:rPr lang="en-GB" sz="2000" dirty="0"/>
              <a:t/>
            </a:r>
            <a:br>
              <a:rPr lang="en-GB" sz="2000" dirty="0"/>
            </a:br>
            <a:r>
              <a:rPr lang="en-GB" sz="2000" dirty="0"/>
              <a:t>I speak about who speaks who speaks I am alone</a:t>
            </a:r>
            <a:br>
              <a:rPr lang="en-GB" sz="2000" dirty="0"/>
            </a:br>
            <a:r>
              <a:rPr lang="en-GB" sz="2000" dirty="0"/>
              <a:t>I am not that a small noise I have several noises in me</a:t>
            </a:r>
            <a:br>
              <a:rPr lang="en-GB" sz="2000" dirty="0"/>
            </a:br>
            <a:r>
              <a:rPr lang="en-GB" sz="2000" dirty="0"/>
              <a:t>a ruffled noise frozen with the crossroads thrown on the wet pavement</a:t>
            </a:r>
            <a:br>
              <a:rPr lang="en-GB" sz="2000" dirty="0"/>
            </a:br>
            <a:r>
              <a:rPr lang="en-GB" sz="2000" dirty="0"/>
              <a:t>with the feet of the men in a hurry running with their dead</a:t>
            </a:r>
            <a:br>
              <a:rPr lang="en-GB" sz="2000" dirty="0"/>
            </a:br>
            <a:r>
              <a:rPr lang="en-GB" sz="2000" dirty="0"/>
              <a:t>around death which extends its arms</a:t>
            </a:r>
            <a:br>
              <a:rPr lang="en-GB" sz="2000" dirty="0"/>
            </a:br>
            <a:r>
              <a:rPr lang="en-GB" sz="2000" dirty="0"/>
              <a:t>on the dial of the hour only alive in the sun</a:t>
            </a:r>
            <a:r>
              <a:rPr lang="en-GB" sz="1600" dirty="0"/>
              <a:t/>
            </a:r>
            <a:br>
              <a:rPr lang="en-GB" sz="1600" dirty="0"/>
            </a:br>
            <a:r>
              <a:rPr lang="en-GB" sz="1400" dirty="0"/>
              <a:t> </a:t>
            </a:r>
            <a:r>
              <a:rPr lang="en-GB" sz="1600" dirty="0"/>
              <a:t/>
            </a:r>
            <a:br>
              <a:rPr lang="en-GB" sz="1600" dirty="0"/>
            </a:br>
            <a:endParaRPr lang="en-GB" sz="1600" dirty="0"/>
          </a:p>
        </p:txBody>
      </p:sp>
      <p:sp>
        <p:nvSpPr>
          <p:cNvPr id="3" name="Text Placeholder 2"/>
          <p:cNvSpPr>
            <a:spLocks noGrp="1"/>
          </p:cNvSpPr>
          <p:nvPr>
            <p:ph type="body" idx="1"/>
          </p:nvPr>
        </p:nvSpPr>
        <p:spPr>
          <a:xfrm>
            <a:off x="398745" y="4240829"/>
            <a:ext cx="2520280" cy="423738"/>
          </a:xfrm>
        </p:spPr>
        <p:txBody>
          <a:bodyPr>
            <a:normAutofit/>
          </a:bodyPr>
          <a:lstStyle/>
          <a:p>
            <a:r>
              <a:rPr lang="en-GB" sz="1800" dirty="0"/>
              <a:t>Tristan Tzara 1896-1963</a:t>
            </a:r>
          </a:p>
        </p:txBody>
      </p:sp>
      <p:pic>
        <p:nvPicPr>
          <p:cNvPr id="7" name="Content Placeholder 6" descr="Tristan-Tzara-07.gif"/>
          <p:cNvPicPr>
            <a:picLocks noGrp="1" noChangeAspect="1"/>
          </p:cNvPicPr>
          <p:nvPr>
            <p:ph sz="half" idx="2"/>
          </p:nvPr>
        </p:nvPicPr>
        <p:blipFill>
          <a:blip r:embed="rId2" cstate="print"/>
          <a:stretch>
            <a:fillRect/>
          </a:stretch>
        </p:blipFill>
        <p:spPr>
          <a:xfrm>
            <a:off x="391390" y="671498"/>
            <a:ext cx="2520280" cy="3569331"/>
          </a:xfrm>
        </p:spPr>
      </p:pic>
      <p:pic>
        <p:nvPicPr>
          <p:cNvPr id="8" name="Content Placeholder 7" descr="Chemarea_4_oct_1915.PNG"/>
          <p:cNvPicPr>
            <a:picLocks noGrp="1" noChangeAspect="1"/>
          </p:cNvPicPr>
          <p:nvPr>
            <p:ph sz="quarter" idx="4"/>
          </p:nvPr>
        </p:nvPicPr>
        <p:blipFill>
          <a:blip r:embed="rId3" cstate="print"/>
          <a:stretch>
            <a:fillRect/>
          </a:stretch>
        </p:blipFill>
        <p:spPr>
          <a:xfrm>
            <a:off x="7392143" y="204174"/>
            <a:ext cx="4610559" cy="5355979"/>
          </a:xfrm>
        </p:spPr>
      </p:pic>
      <p:sp>
        <p:nvSpPr>
          <p:cNvPr id="9" name="TextBox 8"/>
          <p:cNvSpPr txBox="1"/>
          <p:nvPr/>
        </p:nvSpPr>
        <p:spPr>
          <a:xfrm>
            <a:off x="7392143" y="5560153"/>
            <a:ext cx="3275856" cy="369332"/>
          </a:xfrm>
          <a:prstGeom prst="rect">
            <a:avLst/>
          </a:prstGeom>
          <a:noFill/>
        </p:spPr>
        <p:txBody>
          <a:bodyPr wrap="square" rtlCol="0">
            <a:spAutoFit/>
          </a:bodyPr>
          <a:lstStyle/>
          <a:p>
            <a:r>
              <a:rPr lang="en-GB" b="1" dirty="0">
                <a:solidFill>
                  <a:prstClr val="black"/>
                </a:solidFill>
                <a:latin typeface="Calibri"/>
              </a:rPr>
              <a:t>short-lived journal </a:t>
            </a:r>
            <a:r>
              <a:rPr lang="en-GB" b="1" i="1" dirty="0" err="1">
                <a:solidFill>
                  <a:prstClr val="black"/>
                </a:solidFill>
                <a:latin typeface="Calibri"/>
              </a:rPr>
              <a:t>Chemarea</a:t>
            </a:r>
            <a:r>
              <a:rPr lang="en-GB" b="1" i="1" dirty="0">
                <a:solidFill>
                  <a:prstClr val="black"/>
                </a:solidFill>
                <a:latin typeface="Calibri"/>
              </a:rPr>
              <a:t> </a:t>
            </a:r>
            <a:endParaRPr lang="en-GB" b="1" dirty="0">
              <a:solidFill>
                <a:prstClr val="black"/>
              </a:solidFill>
              <a:latin typeface="Calibri"/>
            </a:endParaRPr>
          </a:p>
        </p:txBody>
      </p:sp>
      <p:sp>
        <p:nvSpPr>
          <p:cNvPr id="4" name="TextBox 3"/>
          <p:cNvSpPr txBox="1"/>
          <p:nvPr/>
        </p:nvSpPr>
        <p:spPr>
          <a:xfrm>
            <a:off x="398745" y="4822257"/>
            <a:ext cx="2520280" cy="1754326"/>
          </a:xfrm>
          <a:prstGeom prst="rect">
            <a:avLst/>
          </a:prstGeom>
          <a:solidFill>
            <a:schemeClr val="bg1">
              <a:lumMod val="85000"/>
            </a:schemeClr>
          </a:solidFill>
        </p:spPr>
        <p:txBody>
          <a:bodyPr wrap="square" rtlCol="0">
            <a:spAutoFit/>
          </a:bodyPr>
          <a:lstStyle/>
          <a:p>
            <a:r>
              <a:rPr lang="en-GB" dirty="0" smtClean="0"/>
              <a:t>Tzara is credited as the originator of the cut-up </a:t>
            </a:r>
            <a:r>
              <a:rPr lang="en-GB" dirty="0"/>
              <a:t>technique </a:t>
            </a:r>
            <a:r>
              <a:rPr lang="en-GB" dirty="0" smtClean="0"/>
              <a:t>from his</a:t>
            </a:r>
            <a:r>
              <a:rPr lang="en-GB" i="1" dirty="0" smtClean="0"/>
              <a:t> How </a:t>
            </a:r>
            <a:r>
              <a:rPr lang="en-GB" i="1" dirty="0"/>
              <a:t>To Make a </a:t>
            </a:r>
            <a:r>
              <a:rPr lang="en-GB" i="1" dirty="0" err="1"/>
              <a:t>Dadist</a:t>
            </a:r>
            <a:r>
              <a:rPr lang="en-GB" i="1" dirty="0"/>
              <a:t> Poem </a:t>
            </a:r>
            <a:r>
              <a:rPr lang="en-GB" dirty="0"/>
              <a:t>(1920) </a:t>
            </a:r>
            <a:r>
              <a:rPr lang="en-GB" dirty="0" smtClean="0"/>
              <a:t>by </a:t>
            </a:r>
            <a:r>
              <a:rPr lang="en-GB" dirty="0"/>
              <a:t>in the Dada </a:t>
            </a:r>
            <a:r>
              <a:rPr lang="en-GB" dirty="0" smtClean="0"/>
              <a:t>Manifesto.</a:t>
            </a:r>
            <a:endParaRPr lang="en-GB" dirty="0"/>
          </a:p>
        </p:txBody>
      </p:sp>
      <p:sp>
        <p:nvSpPr>
          <p:cNvPr id="5" name="TextBox 4"/>
          <p:cNvSpPr txBox="1"/>
          <p:nvPr/>
        </p:nvSpPr>
        <p:spPr>
          <a:xfrm>
            <a:off x="310372" y="204174"/>
            <a:ext cx="2976880" cy="461665"/>
          </a:xfrm>
          <a:prstGeom prst="rect">
            <a:avLst/>
          </a:prstGeom>
          <a:noFill/>
        </p:spPr>
        <p:txBody>
          <a:bodyPr wrap="square" rtlCol="0">
            <a:spAutoFit/>
          </a:bodyPr>
          <a:lstStyle/>
          <a:p>
            <a:r>
              <a:rPr lang="en-GB" sz="2400" b="1" dirty="0" smtClean="0"/>
              <a:t>ORIGINATOR</a:t>
            </a:r>
            <a:endParaRPr lang="en-GB" sz="2400" b="1" dirty="0"/>
          </a:p>
        </p:txBody>
      </p:sp>
    </p:spTree>
    <p:extLst>
      <p:ext uri="{BB962C8B-B14F-4D97-AF65-F5344CB8AC3E}">
        <p14:creationId xmlns:p14="http://schemas.microsoft.com/office/powerpoint/2010/main" val="2808896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5400" y="3284984"/>
            <a:ext cx="2160240" cy="351730"/>
          </a:xfrm>
        </p:spPr>
        <p:txBody>
          <a:bodyPr>
            <a:normAutofit lnSpcReduction="10000"/>
          </a:bodyPr>
          <a:lstStyle/>
          <a:p>
            <a:r>
              <a:rPr lang="en-GB" sz="1800" dirty="0"/>
              <a:t>Hugo Ball </a:t>
            </a:r>
            <a:r>
              <a:rPr lang="en-GB" sz="1800" b="0" dirty="0"/>
              <a:t>1886-1927</a:t>
            </a:r>
            <a:r>
              <a:rPr lang="en-GB" sz="1800" dirty="0"/>
              <a:t> </a:t>
            </a:r>
          </a:p>
        </p:txBody>
      </p:sp>
      <p:pic>
        <p:nvPicPr>
          <p:cNvPr id="7" name="Content Placeholder 6" descr="220px-Hugoball.jpg"/>
          <p:cNvPicPr>
            <a:picLocks noGrp="1" noChangeAspect="1"/>
          </p:cNvPicPr>
          <p:nvPr>
            <p:ph sz="half" idx="2"/>
          </p:nvPr>
        </p:nvPicPr>
        <p:blipFill>
          <a:blip r:embed="rId2" cstate="print"/>
          <a:stretch>
            <a:fillRect/>
          </a:stretch>
        </p:blipFill>
        <p:spPr>
          <a:xfrm>
            <a:off x="695400" y="421620"/>
            <a:ext cx="2160240" cy="2766090"/>
          </a:xfrm>
        </p:spPr>
      </p:pic>
      <p:sp>
        <p:nvSpPr>
          <p:cNvPr id="5" name="Text Placeholder 4"/>
          <p:cNvSpPr>
            <a:spLocks noGrp="1"/>
          </p:cNvSpPr>
          <p:nvPr>
            <p:ph type="body" sz="quarter" idx="3"/>
          </p:nvPr>
        </p:nvSpPr>
        <p:spPr>
          <a:xfrm>
            <a:off x="3215679" y="3161584"/>
            <a:ext cx="3240360" cy="423738"/>
          </a:xfrm>
        </p:spPr>
        <p:txBody>
          <a:bodyPr>
            <a:normAutofit/>
          </a:bodyPr>
          <a:lstStyle/>
          <a:p>
            <a:r>
              <a:rPr lang="en-GB" sz="1800" dirty="0" err="1"/>
              <a:t>Emmy</a:t>
            </a:r>
            <a:r>
              <a:rPr lang="en-GB" sz="1800" dirty="0"/>
              <a:t> </a:t>
            </a:r>
            <a:r>
              <a:rPr lang="en-GB" sz="1800" dirty="0" err="1"/>
              <a:t>Hennings</a:t>
            </a:r>
            <a:r>
              <a:rPr lang="en-GB" sz="1800" dirty="0"/>
              <a:t> </a:t>
            </a:r>
            <a:r>
              <a:rPr lang="en-GB" sz="1800" b="0" dirty="0"/>
              <a:t>1885-1948</a:t>
            </a:r>
            <a:endParaRPr lang="en-GB" sz="1800" dirty="0"/>
          </a:p>
        </p:txBody>
      </p:sp>
      <p:pic>
        <p:nvPicPr>
          <p:cNvPr id="8" name="Content Placeholder 7" descr="220px-EmmyHennings1918.jpg"/>
          <p:cNvPicPr>
            <a:picLocks noGrp="1" noChangeAspect="1"/>
          </p:cNvPicPr>
          <p:nvPr>
            <p:ph sz="quarter" idx="4"/>
          </p:nvPr>
        </p:nvPicPr>
        <p:blipFill>
          <a:blip r:embed="rId3" cstate="print"/>
          <a:stretch>
            <a:fillRect/>
          </a:stretch>
        </p:blipFill>
        <p:spPr>
          <a:xfrm>
            <a:off x="3215679" y="454088"/>
            <a:ext cx="3434809" cy="2733622"/>
          </a:xfrm>
        </p:spPr>
      </p:pic>
      <p:sp>
        <p:nvSpPr>
          <p:cNvPr id="9" name="TextBox 8"/>
          <p:cNvSpPr txBox="1"/>
          <p:nvPr/>
        </p:nvSpPr>
        <p:spPr>
          <a:xfrm>
            <a:off x="3215679" y="3604734"/>
            <a:ext cx="3744416" cy="2893100"/>
          </a:xfrm>
          <a:prstGeom prst="rect">
            <a:avLst/>
          </a:prstGeom>
          <a:noFill/>
        </p:spPr>
        <p:txBody>
          <a:bodyPr wrap="square" rtlCol="0">
            <a:spAutoFit/>
          </a:bodyPr>
          <a:lstStyle/>
          <a:p>
            <a:r>
              <a:rPr lang="en-GB" sz="1400" b="1" dirty="0">
                <a:solidFill>
                  <a:prstClr val="black"/>
                </a:solidFill>
                <a:latin typeface="Calibri"/>
              </a:rPr>
              <a:t>Dancer</a:t>
            </a:r>
            <a:endParaRPr lang="en-GB" sz="1400" dirty="0">
              <a:solidFill>
                <a:prstClr val="black"/>
              </a:solidFill>
              <a:latin typeface="Calibri"/>
            </a:endParaRPr>
          </a:p>
          <a:p>
            <a:r>
              <a:rPr lang="en-GB" sz="1400" dirty="0">
                <a:solidFill>
                  <a:prstClr val="black"/>
                </a:solidFill>
                <a:latin typeface="Calibri"/>
              </a:rPr>
              <a:t>To you it's as if I was already</a:t>
            </a:r>
          </a:p>
          <a:p>
            <a:r>
              <a:rPr lang="en-GB" sz="1400" dirty="0">
                <a:solidFill>
                  <a:prstClr val="black"/>
                </a:solidFill>
                <a:latin typeface="Calibri"/>
              </a:rPr>
              <a:t>Marked and waiting on Death's list.</a:t>
            </a:r>
          </a:p>
          <a:p>
            <a:r>
              <a:rPr lang="en-GB" sz="1400" dirty="0">
                <a:solidFill>
                  <a:prstClr val="black"/>
                </a:solidFill>
                <a:latin typeface="Calibri"/>
              </a:rPr>
              <a:t>It keeps me safe from many sins.</a:t>
            </a:r>
          </a:p>
          <a:p>
            <a:r>
              <a:rPr lang="en-GB" sz="1400" dirty="0">
                <a:solidFill>
                  <a:prstClr val="black"/>
                </a:solidFill>
                <a:latin typeface="Calibri"/>
              </a:rPr>
              <a:t>How slowly life drains out of me.</a:t>
            </a:r>
          </a:p>
          <a:p>
            <a:r>
              <a:rPr lang="en-GB" sz="1400" dirty="0">
                <a:solidFill>
                  <a:prstClr val="black"/>
                </a:solidFill>
                <a:latin typeface="Calibri"/>
              </a:rPr>
              <a:t>My steps are often steeped in gloom,</a:t>
            </a:r>
          </a:p>
          <a:p>
            <a:r>
              <a:rPr lang="en-GB" sz="1400" dirty="0">
                <a:solidFill>
                  <a:prstClr val="black"/>
                </a:solidFill>
                <a:latin typeface="Calibri"/>
              </a:rPr>
              <a:t>My heart beats in a sickly way</a:t>
            </a:r>
          </a:p>
          <a:p>
            <a:r>
              <a:rPr lang="en-GB" sz="1400" dirty="0">
                <a:solidFill>
                  <a:prstClr val="black"/>
                </a:solidFill>
                <a:latin typeface="Calibri"/>
              </a:rPr>
              <a:t>And it gets weaker every day.</a:t>
            </a:r>
          </a:p>
          <a:p>
            <a:r>
              <a:rPr lang="en-GB" sz="1400" dirty="0">
                <a:solidFill>
                  <a:prstClr val="black"/>
                </a:solidFill>
                <a:latin typeface="Calibri"/>
              </a:rPr>
              <a:t>A death angel stands in the middle of my room.</a:t>
            </a:r>
          </a:p>
          <a:p>
            <a:r>
              <a:rPr lang="en-GB" sz="1400" dirty="0">
                <a:solidFill>
                  <a:prstClr val="black"/>
                </a:solidFill>
                <a:latin typeface="Calibri"/>
              </a:rPr>
              <a:t>Yet I dance till I'm out of breath.</a:t>
            </a:r>
          </a:p>
          <a:p>
            <a:r>
              <a:rPr lang="en-GB" sz="1400" dirty="0">
                <a:solidFill>
                  <a:prstClr val="black"/>
                </a:solidFill>
                <a:latin typeface="Calibri"/>
              </a:rPr>
              <a:t>Soon lying in the grave I'll be</a:t>
            </a:r>
          </a:p>
          <a:p>
            <a:r>
              <a:rPr lang="en-GB" sz="1400" dirty="0">
                <a:solidFill>
                  <a:prstClr val="black"/>
                </a:solidFill>
                <a:latin typeface="Calibri"/>
              </a:rPr>
              <a:t>And no one will snuggle up to me.</a:t>
            </a:r>
          </a:p>
          <a:p>
            <a:r>
              <a:rPr lang="en-GB" sz="1400" dirty="0">
                <a:solidFill>
                  <a:prstClr val="black"/>
                </a:solidFill>
                <a:latin typeface="Calibri"/>
              </a:rPr>
              <a:t>Oh, give me kisses up till death.</a:t>
            </a:r>
          </a:p>
        </p:txBody>
      </p:sp>
      <p:sp>
        <p:nvSpPr>
          <p:cNvPr id="14" name="TextBox 13"/>
          <p:cNvSpPr txBox="1"/>
          <p:nvPr/>
        </p:nvSpPr>
        <p:spPr>
          <a:xfrm>
            <a:off x="695400" y="3680738"/>
            <a:ext cx="2520280" cy="2677656"/>
          </a:xfrm>
          <a:prstGeom prst="rect">
            <a:avLst/>
          </a:prstGeom>
          <a:noFill/>
        </p:spPr>
        <p:txBody>
          <a:bodyPr wrap="square" rtlCol="0">
            <a:spAutoFit/>
          </a:bodyPr>
          <a:lstStyle/>
          <a:p>
            <a:r>
              <a:rPr lang="en-GB" sz="1200" b="1" dirty="0" err="1">
                <a:solidFill>
                  <a:prstClr val="black"/>
                </a:solidFill>
                <a:latin typeface="Calibri"/>
              </a:rPr>
              <a:t>Katzen</a:t>
            </a:r>
            <a:r>
              <a:rPr lang="en-GB" sz="1200" b="1" dirty="0">
                <a:solidFill>
                  <a:prstClr val="black"/>
                </a:solidFill>
                <a:latin typeface="Calibri"/>
              </a:rPr>
              <a:t> und </a:t>
            </a:r>
            <a:r>
              <a:rPr lang="en-GB" sz="1200" b="1" dirty="0" err="1">
                <a:solidFill>
                  <a:prstClr val="black"/>
                </a:solidFill>
                <a:latin typeface="Calibri"/>
              </a:rPr>
              <a:t>Pfauen</a:t>
            </a:r>
            <a:r>
              <a:rPr lang="en-GB" sz="1200" b="1" dirty="0">
                <a:solidFill>
                  <a:prstClr val="black"/>
                </a:solidFill>
                <a:latin typeface="Calibri"/>
              </a:rPr>
              <a:t> (Cats &amp; Peacocks)</a:t>
            </a:r>
            <a:endParaRPr lang="en-GB" sz="1200" dirty="0">
              <a:solidFill>
                <a:prstClr val="black"/>
              </a:solidFill>
              <a:latin typeface="Calibri"/>
            </a:endParaRPr>
          </a:p>
          <a:p>
            <a:r>
              <a:rPr lang="en-GB" sz="1200" dirty="0" err="1">
                <a:solidFill>
                  <a:prstClr val="black"/>
                </a:solidFill>
                <a:latin typeface="Calibri"/>
              </a:rPr>
              <a:t>baubo</a:t>
            </a:r>
            <a:r>
              <a:rPr lang="en-GB" sz="1200" dirty="0">
                <a:solidFill>
                  <a:prstClr val="black"/>
                </a:solidFill>
                <a:latin typeface="Calibri"/>
              </a:rPr>
              <a:t> </a:t>
            </a:r>
            <a:r>
              <a:rPr lang="en-GB" sz="1200" dirty="0" err="1">
                <a:solidFill>
                  <a:prstClr val="black"/>
                </a:solidFill>
                <a:latin typeface="Calibri"/>
              </a:rPr>
              <a:t>sbugi</a:t>
            </a:r>
            <a:r>
              <a:rPr lang="en-GB" sz="1200" dirty="0">
                <a:solidFill>
                  <a:prstClr val="black"/>
                </a:solidFill>
                <a:latin typeface="Calibri"/>
              </a:rPr>
              <a:t> </a:t>
            </a:r>
            <a:r>
              <a:rPr lang="en-GB" sz="1200" dirty="0" err="1">
                <a:solidFill>
                  <a:prstClr val="black"/>
                </a:solidFill>
                <a:latin typeface="Calibri"/>
              </a:rPr>
              <a:t>ninga</a:t>
            </a:r>
            <a:r>
              <a:rPr lang="en-GB" sz="1200" dirty="0">
                <a:solidFill>
                  <a:prstClr val="black"/>
                </a:solidFill>
                <a:latin typeface="Calibri"/>
              </a:rPr>
              <a:t> </a:t>
            </a:r>
            <a:r>
              <a:rPr lang="en-GB" sz="1200" dirty="0" err="1">
                <a:solidFill>
                  <a:prstClr val="black"/>
                </a:solidFill>
                <a:latin typeface="Calibri"/>
              </a:rPr>
              <a:t>gloffa</a:t>
            </a:r>
            <a:endParaRPr lang="en-GB" sz="1200" dirty="0">
              <a:solidFill>
                <a:prstClr val="black"/>
              </a:solidFill>
              <a:latin typeface="Calibri"/>
            </a:endParaRPr>
          </a:p>
          <a:p>
            <a:r>
              <a:rPr lang="en-GB" sz="1200" dirty="0" err="1">
                <a:solidFill>
                  <a:prstClr val="black"/>
                </a:solidFill>
                <a:latin typeface="Calibri"/>
              </a:rPr>
              <a:t>siwi</a:t>
            </a:r>
            <a:r>
              <a:rPr lang="en-GB" sz="1200" dirty="0">
                <a:solidFill>
                  <a:prstClr val="black"/>
                </a:solidFill>
                <a:latin typeface="Calibri"/>
              </a:rPr>
              <a:t> </a:t>
            </a:r>
            <a:r>
              <a:rPr lang="en-GB" sz="1200" dirty="0" err="1">
                <a:solidFill>
                  <a:prstClr val="black"/>
                </a:solidFill>
                <a:latin typeface="Calibri"/>
              </a:rPr>
              <a:t>faffa</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sbugi</a:t>
            </a:r>
            <a:r>
              <a:rPr lang="en-GB" sz="1200" dirty="0">
                <a:solidFill>
                  <a:prstClr val="black"/>
                </a:solidFill>
                <a:latin typeface="Calibri"/>
              </a:rPr>
              <a:t> </a:t>
            </a:r>
            <a:r>
              <a:rPr lang="en-GB" sz="1200" dirty="0" err="1">
                <a:solidFill>
                  <a:prstClr val="black"/>
                </a:solidFill>
                <a:latin typeface="Calibri"/>
              </a:rPr>
              <a:t>faffa</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olofa</a:t>
            </a:r>
            <a:r>
              <a:rPr lang="en-GB" sz="1200" dirty="0">
                <a:solidFill>
                  <a:prstClr val="black"/>
                </a:solidFill>
                <a:latin typeface="Calibri"/>
              </a:rPr>
              <a:t> </a:t>
            </a:r>
            <a:r>
              <a:rPr lang="en-GB" sz="1200" dirty="0" err="1">
                <a:solidFill>
                  <a:prstClr val="black"/>
                </a:solidFill>
                <a:latin typeface="Calibri"/>
              </a:rPr>
              <a:t>fafamo</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faufo</a:t>
            </a:r>
            <a:r>
              <a:rPr lang="en-GB" sz="1200" dirty="0">
                <a:solidFill>
                  <a:prstClr val="black"/>
                </a:solidFill>
                <a:latin typeface="Calibri"/>
              </a:rPr>
              <a:t> </a:t>
            </a:r>
            <a:r>
              <a:rPr lang="en-GB" sz="1200" dirty="0" err="1">
                <a:solidFill>
                  <a:prstClr val="black"/>
                </a:solidFill>
                <a:latin typeface="Calibri"/>
              </a:rPr>
              <a:t>halja</a:t>
            </a:r>
            <a:r>
              <a:rPr lang="en-GB" sz="1200" dirty="0">
                <a:solidFill>
                  <a:prstClr val="black"/>
                </a:solidFill>
                <a:latin typeface="Calibri"/>
              </a:rPr>
              <a:t> </a:t>
            </a:r>
            <a:r>
              <a:rPr lang="en-GB" sz="1200" dirty="0" err="1">
                <a:solidFill>
                  <a:prstClr val="black"/>
                </a:solidFill>
                <a:latin typeface="Calibri"/>
              </a:rPr>
              <a:t>finj</a:t>
            </a:r>
            <a:endParaRPr lang="en-GB" sz="1200" dirty="0">
              <a:solidFill>
                <a:prstClr val="black"/>
              </a:solidFill>
              <a:latin typeface="Calibri"/>
            </a:endParaRPr>
          </a:p>
          <a:p>
            <a:r>
              <a:rPr lang="en-GB" sz="1200" dirty="0" err="1">
                <a:solidFill>
                  <a:prstClr val="black"/>
                </a:solidFill>
                <a:latin typeface="Calibri"/>
              </a:rPr>
              <a:t>sirgi</a:t>
            </a:r>
            <a:r>
              <a:rPr lang="en-GB" sz="1200" dirty="0">
                <a:solidFill>
                  <a:prstClr val="black"/>
                </a:solidFill>
                <a:latin typeface="Calibri"/>
              </a:rPr>
              <a:t> </a:t>
            </a:r>
            <a:r>
              <a:rPr lang="en-GB" sz="1200" dirty="0" err="1">
                <a:solidFill>
                  <a:prstClr val="black"/>
                </a:solidFill>
                <a:latin typeface="Calibri"/>
              </a:rPr>
              <a:t>ninga</a:t>
            </a:r>
            <a:r>
              <a:rPr lang="en-GB" sz="1200" dirty="0">
                <a:solidFill>
                  <a:prstClr val="black"/>
                </a:solidFill>
                <a:latin typeface="Calibri"/>
              </a:rPr>
              <a:t> </a:t>
            </a:r>
            <a:r>
              <a:rPr lang="en-GB" sz="1200" dirty="0" err="1">
                <a:solidFill>
                  <a:prstClr val="black"/>
                </a:solidFill>
                <a:latin typeface="Calibri"/>
              </a:rPr>
              <a:t>banja</a:t>
            </a:r>
            <a:r>
              <a:rPr lang="en-GB" sz="1200" dirty="0">
                <a:solidFill>
                  <a:prstClr val="black"/>
                </a:solidFill>
                <a:latin typeface="Calibri"/>
              </a:rPr>
              <a:t> </a:t>
            </a:r>
            <a:r>
              <a:rPr lang="en-GB" sz="1200" dirty="0" err="1">
                <a:solidFill>
                  <a:prstClr val="black"/>
                </a:solidFill>
                <a:latin typeface="Calibri"/>
              </a:rPr>
              <a:t>sbugi</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halja</a:t>
            </a:r>
            <a:r>
              <a:rPr lang="en-GB" sz="1200" dirty="0">
                <a:solidFill>
                  <a:prstClr val="black"/>
                </a:solidFill>
                <a:latin typeface="Calibri"/>
              </a:rPr>
              <a:t> </a:t>
            </a:r>
            <a:r>
              <a:rPr lang="en-GB" sz="1200" dirty="0" err="1">
                <a:solidFill>
                  <a:prstClr val="black"/>
                </a:solidFill>
                <a:latin typeface="Calibri"/>
              </a:rPr>
              <a:t>hanja</a:t>
            </a:r>
            <a:r>
              <a:rPr lang="en-GB" sz="1200" dirty="0">
                <a:solidFill>
                  <a:prstClr val="black"/>
                </a:solidFill>
                <a:latin typeface="Calibri"/>
              </a:rPr>
              <a:t> </a:t>
            </a:r>
            <a:r>
              <a:rPr lang="en-GB" sz="1200" dirty="0" err="1">
                <a:solidFill>
                  <a:prstClr val="black"/>
                </a:solidFill>
                <a:latin typeface="Calibri"/>
              </a:rPr>
              <a:t>golja</a:t>
            </a:r>
            <a:r>
              <a:rPr lang="en-GB" sz="1200" dirty="0">
                <a:solidFill>
                  <a:prstClr val="black"/>
                </a:solidFill>
                <a:latin typeface="Calibri"/>
              </a:rPr>
              <a:t> </a:t>
            </a:r>
            <a:r>
              <a:rPr lang="en-GB" sz="1200" dirty="0" err="1">
                <a:solidFill>
                  <a:prstClr val="black"/>
                </a:solidFill>
                <a:latin typeface="Calibri"/>
              </a:rPr>
              <a:t>biddim</a:t>
            </a:r>
            <a:endParaRPr lang="en-GB" sz="1200" dirty="0">
              <a:solidFill>
                <a:prstClr val="black"/>
              </a:solidFill>
              <a:latin typeface="Calibri"/>
            </a:endParaRPr>
          </a:p>
          <a:p>
            <a:r>
              <a:rPr lang="en-GB" sz="1200" dirty="0" err="1">
                <a:solidFill>
                  <a:prstClr val="black"/>
                </a:solidFill>
                <a:latin typeface="Calibri"/>
              </a:rPr>
              <a:t>mâ</a:t>
            </a:r>
            <a:r>
              <a:rPr lang="en-GB" sz="1200" dirty="0">
                <a:solidFill>
                  <a:prstClr val="black"/>
                </a:solidFill>
                <a:latin typeface="Calibri"/>
              </a:rPr>
              <a:t> </a:t>
            </a:r>
            <a:r>
              <a:rPr lang="en-GB" sz="1200" dirty="0" err="1">
                <a:solidFill>
                  <a:prstClr val="black"/>
                </a:solidFill>
                <a:latin typeface="Calibri"/>
              </a:rPr>
              <a:t>mâ</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piaûpa</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mjâma</a:t>
            </a:r>
            <a:endParaRPr lang="en-GB" sz="1200" dirty="0">
              <a:solidFill>
                <a:prstClr val="black"/>
              </a:solidFill>
              <a:latin typeface="Calibri"/>
            </a:endParaRPr>
          </a:p>
          <a:p>
            <a:r>
              <a:rPr lang="en-GB" sz="1200" dirty="0" err="1">
                <a:solidFill>
                  <a:prstClr val="black"/>
                </a:solidFill>
                <a:latin typeface="Calibri"/>
              </a:rPr>
              <a:t>pawapa</a:t>
            </a:r>
            <a:r>
              <a:rPr lang="en-GB" sz="1200" dirty="0">
                <a:solidFill>
                  <a:prstClr val="black"/>
                </a:solidFill>
                <a:latin typeface="Calibri"/>
              </a:rPr>
              <a:t> </a:t>
            </a:r>
            <a:r>
              <a:rPr lang="en-GB" sz="1200" dirty="0" err="1">
                <a:solidFill>
                  <a:prstClr val="black"/>
                </a:solidFill>
                <a:latin typeface="Calibri"/>
              </a:rPr>
              <a:t>baungo</a:t>
            </a:r>
            <a:r>
              <a:rPr lang="en-GB" sz="1200" dirty="0">
                <a:solidFill>
                  <a:prstClr val="black"/>
                </a:solidFill>
                <a:latin typeface="Calibri"/>
              </a:rPr>
              <a:t> </a:t>
            </a:r>
            <a:r>
              <a:rPr lang="en-GB" sz="1200" dirty="0" err="1">
                <a:solidFill>
                  <a:prstClr val="black"/>
                </a:solidFill>
                <a:latin typeface="Calibri"/>
              </a:rPr>
              <a:t>sbugi</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ninga</a:t>
            </a:r>
            <a:r>
              <a:rPr lang="en-GB" sz="1200" dirty="0">
                <a:solidFill>
                  <a:prstClr val="black"/>
                </a:solidFill>
                <a:latin typeface="Calibri"/>
              </a:rPr>
              <a:t> </a:t>
            </a:r>
            <a:br>
              <a:rPr lang="en-GB" sz="1200" dirty="0">
                <a:solidFill>
                  <a:prstClr val="black"/>
                </a:solidFill>
                <a:latin typeface="Calibri"/>
              </a:rPr>
            </a:br>
            <a:r>
              <a:rPr lang="en-GB" sz="1200" dirty="0" err="1">
                <a:solidFill>
                  <a:prstClr val="black"/>
                </a:solidFill>
                <a:latin typeface="Calibri"/>
              </a:rPr>
              <a:t>gloffalor</a:t>
            </a:r>
            <a:endParaRPr lang="en-GB" sz="1200" dirty="0">
              <a:solidFill>
                <a:prstClr val="black"/>
              </a:solidFill>
              <a:latin typeface="Calibri"/>
            </a:endParaRPr>
          </a:p>
        </p:txBody>
      </p:sp>
      <p:sp>
        <p:nvSpPr>
          <p:cNvPr id="15" name="TextBox 14"/>
          <p:cNvSpPr txBox="1"/>
          <p:nvPr/>
        </p:nvSpPr>
        <p:spPr>
          <a:xfrm>
            <a:off x="86105" y="6549226"/>
            <a:ext cx="4824536" cy="215444"/>
          </a:xfrm>
          <a:prstGeom prst="rect">
            <a:avLst/>
          </a:prstGeom>
          <a:noFill/>
        </p:spPr>
        <p:txBody>
          <a:bodyPr wrap="square" rtlCol="0">
            <a:spAutoFit/>
          </a:bodyPr>
          <a:lstStyle/>
          <a:p>
            <a:r>
              <a:rPr lang="en-GB" sz="800" dirty="0">
                <a:solidFill>
                  <a:prstClr val="black"/>
                </a:solidFill>
                <a:latin typeface="Calibri"/>
                <a:hlinkClick r:id="rId4"/>
              </a:rPr>
              <a:t>http://www.dailymotion.com/video/x1xd5l_hugo-ball-seahorses-and-flying-fish_music</a:t>
            </a:r>
            <a:endParaRPr lang="en-GB" sz="800" dirty="0">
              <a:solidFill>
                <a:prstClr val="black"/>
              </a:solidFill>
              <a:latin typeface="Calibri"/>
            </a:endParaRPr>
          </a:p>
        </p:txBody>
      </p:sp>
      <p:pic>
        <p:nvPicPr>
          <p:cNvPr id="4" name="Picture 3"/>
          <p:cNvPicPr>
            <a:picLocks noChangeAspect="1"/>
          </p:cNvPicPr>
          <p:nvPr/>
        </p:nvPicPr>
        <p:blipFill>
          <a:blip r:embed="rId5"/>
          <a:stretch>
            <a:fillRect/>
          </a:stretch>
        </p:blipFill>
        <p:spPr>
          <a:xfrm>
            <a:off x="9748643" y="395400"/>
            <a:ext cx="1956716" cy="2707496"/>
          </a:xfrm>
          <a:prstGeom prst="rect">
            <a:avLst/>
          </a:prstGeom>
        </p:spPr>
      </p:pic>
      <p:sp>
        <p:nvSpPr>
          <p:cNvPr id="11" name="TextBox 10"/>
          <p:cNvSpPr txBox="1"/>
          <p:nvPr/>
        </p:nvSpPr>
        <p:spPr>
          <a:xfrm>
            <a:off x="9616901" y="3161584"/>
            <a:ext cx="2664296" cy="338554"/>
          </a:xfrm>
          <a:prstGeom prst="rect">
            <a:avLst/>
          </a:prstGeom>
          <a:noFill/>
        </p:spPr>
        <p:txBody>
          <a:bodyPr wrap="square" rtlCol="0">
            <a:spAutoFit/>
          </a:bodyPr>
          <a:lstStyle/>
          <a:p>
            <a:r>
              <a:rPr lang="en-GB" sz="1600" b="1" dirty="0" err="1"/>
              <a:t>Raoul</a:t>
            </a:r>
            <a:r>
              <a:rPr lang="en-GB" sz="1600" b="1" dirty="0"/>
              <a:t> </a:t>
            </a:r>
            <a:r>
              <a:rPr lang="en-GB" sz="1600" b="1" dirty="0" err="1"/>
              <a:t>Hausmann</a:t>
            </a:r>
            <a:r>
              <a:rPr lang="en-GB" sz="1600" b="1" dirty="0"/>
              <a:t>, </a:t>
            </a:r>
            <a:r>
              <a:rPr lang="en-GB" sz="1600" b="1" dirty="0" smtClean="0"/>
              <a:t>1886-1971</a:t>
            </a:r>
            <a:endParaRPr lang="en-GB" sz="1600" b="1" dirty="0"/>
          </a:p>
        </p:txBody>
      </p:sp>
      <p:sp>
        <p:nvSpPr>
          <p:cNvPr id="12" name="Text Placeholder 2"/>
          <p:cNvSpPr txBox="1">
            <a:spLocks/>
          </p:cNvSpPr>
          <p:nvPr/>
        </p:nvSpPr>
        <p:spPr>
          <a:xfrm>
            <a:off x="9616901" y="5626055"/>
            <a:ext cx="2592288" cy="115212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GB" sz="1600" i="1" dirty="0" smtClean="0"/>
              <a:t>Assemblage</a:t>
            </a:r>
          </a:p>
          <a:p>
            <a:r>
              <a:rPr lang="en-GB" sz="1600" b="0" i="1" dirty="0" smtClean="0"/>
              <a:t>Mechanical Head [The Spirit of Our Age]</a:t>
            </a:r>
            <a:r>
              <a:rPr lang="en-GB" sz="1600" b="0" dirty="0" smtClean="0"/>
              <a:t>, assemblage circa 1920</a:t>
            </a:r>
            <a:endParaRPr lang="en-GB" sz="1600" dirty="0"/>
          </a:p>
        </p:txBody>
      </p:sp>
      <p:pic>
        <p:nvPicPr>
          <p:cNvPr id="6" name="Picture 5"/>
          <p:cNvPicPr>
            <a:picLocks noChangeAspect="1"/>
          </p:cNvPicPr>
          <p:nvPr/>
        </p:nvPicPr>
        <p:blipFill>
          <a:blip r:embed="rId6"/>
          <a:stretch>
            <a:fillRect/>
          </a:stretch>
        </p:blipFill>
        <p:spPr>
          <a:xfrm>
            <a:off x="9616901" y="3500138"/>
            <a:ext cx="1394787" cy="2276156"/>
          </a:xfrm>
          <a:prstGeom prst="rect">
            <a:avLst/>
          </a:prstGeom>
        </p:spPr>
      </p:pic>
      <p:pic>
        <p:nvPicPr>
          <p:cNvPr id="10" name="Picture 9"/>
          <p:cNvPicPr>
            <a:picLocks noChangeAspect="1"/>
          </p:cNvPicPr>
          <p:nvPr/>
        </p:nvPicPr>
        <p:blipFill>
          <a:blip r:embed="rId7"/>
          <a:stretch>
            <a:fillRect/>
          </a:stretch>
        </p:blipFill>
        <p:spPr>
          <a:xfrm>
            <a:off x="7122191" y="385525"/>
            <a:ext cx="2160222" cy="2818529"/>
          </a:xfrm>
          <a:prstGeom prst="rect">
            <a:avLst/>
          </a:prstGeom>
        </p:spPr>
      </p:pic>
      <p:sp>
        <p:nvSpPr>
          <p:cNvPr id="13" name="TextBox 12"/>
          <p:cNvSpPr txBox="1"/>
          <p:nvPr/>
        </p:nvSpPr>
        <p:spPr>
          <a:xfrm>
            <a:off x="111918" y="-40045"/>
            <a:ext cx="9170495" cy="461665"/>
          </a:xfrm>
          <a:prstGeom prst="rect">
            <a:avLst/>
          </a:prstGeom>
          <a:noFill/>
        </p:spPr>
        <p:txBody>
          <a:bodyPr wrap="square" rtlCol="0">
            <a:spAutoFit/>
          </a:bodyPr>
          <a:lstStyle/>
          <a:p>
            <a:r>
              <a:rPr lang="en-GB" sz="2400" dirty="0" smtClean="0"/>
              <a:t>Sensibilities in the writing found expression in artworks and vice-versa.</a:t>
            </a:r>
            <a:endParaRPr lang="en-GB" sz="2400" dirty="0"/>
          </a:p>
        </p:txBody>
      </p:sp>
      <p:pic>
        <p:nvPicPr>
          <p:cNvPr id="16" name="Content Placeholder 7" descr="performance.jpg"/>
          <p:cNvPicPr>
            <a:picLocks noChangeAspect="1"/>
          </p:cNvPicPr>
          <p:nvPr/>
        </p:nvPicPr>
        <p:blipFill>
          <a:blip r:embed="rId8" cstate="print"/>
          <a:stretch>
            <a:fillRect/>
          </a:stretch>
        </p:blipFill>
        <p:spPr>
          <a:xfrm>
            <a:off x="7196740" y="3582737"/>
            <a:ext cx="1913434" cy="2727661"/>
          </a:xfrm>
          <a:prstGeom prst="rect">
            <a:avLst/>
          </a:prstGeom>
        </p:spPr>
      </p:pic>
      <p:sp>
        <p:nvSpPr>
          <p:cNvPr id="17" name="TextBox 16"/>
          <p:cNvSpPr txBox="1"/>
          <p:nvPr/>
        </p:nvSpPr>
        <p:spPr>
          <a:xfrm>
            <a:off x="7196740" y="6273225"/>
            <a:ext cx="2179404" cy="584775"/>
          </a:xfrm>
          <a:prstGeom prst="rect">
            <a:avLst/>
          </a:prstGeom>
          <a:noFill/>
        </p:spPr>
        <p:txBody>
          <a:bodyPr wrap="square" rtlCol="0">
            <a:spAutoFit/>
          </a:bodyPr>
          <a:lstStyle/>
          <a:p>
            <a:r>
              <a:rPr lang="en-GB" sz="1600" dirty="0" smtClean="0"/>
              <a:t> ‘</a:t>
            </a:r>
            <a:r>
              <a:rPr lang="en-GB" sz="1600" dirty="0" err="1" smtClean="0"/>
              <a:t>Kachina</a:t>
            </a:r>
            <a:r>
              <a:rPr lang="en-GB" sz="1600" dirty="0" smtClean="0"/>
              <a:t> costumes’ </a:t>
            </a:r>
            <a:r>
              <a:rPr lang="en-GB" sz="1600" dirty="0"/>
              <a:t>made by Sophie, 1922</a:t>
            </a:r>
          </a:p>
        </p:txBody>
      </p:sp>
      <p:sp>
        <p:nvSpPr>
          <p:cNvPr id="18" name="Title 1"/>
          <p:cNvSpPr>
            <a:spLocks noGrp="1"/>
          </p:cNvSpPr>
          <p:nvPr>
            <p:ph type="title"/>
          </p:nvPr>
        </p:nvSpPr>
        <p:spPr>
          <a:xfrm>
            <a:off x="6882286" y="3102896"/>
            <a:ext cx="2808312" cy="432048"/>
          </a:xfrm>
        </p:spPr>
        <p:txBody>
          <a:bodyPr>
            <a:normAutofit/>
          </a:bodyPr>
          <a:lstStyle/>
          <a:p>
            <a:pPr algn="l"/>
            <a:r>
              <a:rPr lang="en-GB" sz="1400" b="1" dirty="0"/>
              <a:t>Sophie </a:t>
            </a:r>
            <a:r>
              <a:rPr lang="en-GB" sz="1400" b="1" dirty="0" err="1" smtClean="0"/>
              <a:t>Taeuber-Arp</a:t>
            </a:r>
            <a:r>
              <a:rPr lang="en-GB" sz="1400" b="1" dirty="0" smtClean="0"/>
              <a:t> 1889-1943 </a:t>
            </a:r>
            <a:endParaRPr lang="en-GB" sz="1400" dirty="0"/>
          </a:p>
        </p:txBody>
      </p:sp>
    </p:spTree>
    <p:extLst>
      <p:ext uri="{BB962C8B-B14F-4D97-AF65-F5344CB8AC3E}">
        <p14:creationId xmlns:p14="http://schemas.microsoft.com/office/powerpoint/2010/main" val="3959432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770" y="980064"/>
            <a:ext cx="1568918" cy="369332"/>
          </a:xfrm>
          <a:prstGeom prst="rect">
            <a:avLst/>
          </a:prstGeom>
          <a:solidFill>
            <a:schemeClr val="bg1"/>
          </a:solidFill>
        </p:spPr>
        <p:txBody>
          <a:bodyPr wrap="square" rtlCol="0">
            <a:spAutoFit/>
          </a:bodyPr>
          <a:lstStyle/>
          <a:p>
            <a:r>
              <a:rPr lang="en-GB" dirty="0" smtClean="0"/>
              <a:t>Cut-Up Tzara  </a:t>
            </a:r>
            <a:endParaRPr lang="en-GB" dirty="0"/>
          </a:p>
        </p:txBody>
      </p:sp>
      <p:sp>
        <p:nvSpPr>
          <p:cNvPr id="3" name="TextBox 2"/>
          <p:cNvSpPr txBox="1"/>
          <p:nvPr/>
        </p:nvSpPr>
        <p:spPr>
          <a:xfrm>
            <a:off x="2863514" y="980064"/>
            <a:ext cx="1992430" cy="369332"/>
          </a:xfrm>
          <a:prstGeom prst="rect">
            <a:avLst/>
          </a:prstGeom>
          <a:solidFill>
            <a:schemeClr val="bg1"/>
          </a:solidFill>
        </p:spPr>
        <p:txBody>
          <a:bodyPr wrap="square" rtlCol="0">
            <a:spAutoFit/>
          </a:bodyPr>
          <a:lstStyle/>
          <a:p>
            <a:r>
              <a:rPr lang="en-GB" dirty="0" smtClean="0"/>
              <a:t>Fold-In technique </a:t>
            </a:r>
            <a:endParaRPr lang="en-GB" dirty="0"/>
          </a:p>
        </p:txBody>
      </p:sp>
      <p:sp>
        <p:nvSpPr>
          <p:cNvPr id="4" name="TextBox 3"/>
          <p:cNvSpPr txBox="1"/>
          <p:nvPr/>
        </p:nvSpPr>
        <p:spPr>
          <a:xfrm>
            <a:off x="5706969" y="980064"/>
            <a:ext cx="2233061" cy="369332"/>
          </a:xfrm>
          <a:prstGeom prst="rect">
            <a:avLst/>
          </a:prstGeom>
          <a:solidFill>
            <a:schemeClr val="bg1"/>
          </a:solidFill>
        </p:spPr>
        <p:txBody>
          <a:bodyPr wrap="square" rtlCol="0">
            <a:spAutoFit/>
          </a:bodyPr>
          <a:lstStyle/>
          <a:p>
            <a:r>
              <a:rPr lang="en-GB" dirty="0" smtClean="0"/>
              <a:t>Gridding technique </a:t>
            </a:r>
            <a:endParaRPr lang="en-GB" dirty="0"/>
          </a:p>
        </p:txBody>
      </p:sp>
      <p:sp>
        <p:nvSpPr>
          <p:cNvPr id="5" name="TextBox 4"/>
          <p:cNvSpPr txBox="1"/>
          <p:nvPr/>
        </p:nvSpPr>
        <p:spPr>
          <a:xfrm>
            <a:off x="8542418" y="978351"/>
            <a:ext cx="2252312" cy="369332"/>
          </a:xfrm>
          <a:prstGeom prst="rect">
            <a:avLst/>
          </a:prstGeom>
          <a:solidFill>
            <a:schemeClr val="bg1"/>
          </a:solidFill>
        </p:spPr>
        <p:txBody>
          <a:bodyPr wrap="square" rtlCol="0">
            <a:spAutoFit/>
          </a:bodyPr>
          <a:lstStyle/>
          <a:p>
            <a:r>
              <a:rPr lang="en-GB" dirty="0" smtClean="0"/>
              <a:t>Redacting technique</a:t>
            </a:r>
            <a:endParaRPr lang="en-GB" dirty="0"/>
          </a:p>
        </p:txBody>
      </p:sp>
      <p:sp>
        <p:nvSpPr>
          <p:cNvPr id="6" name="Left Brace 5"/>
          <p:cNvSpPr/>
          <p:nvPr/>
        </p:nvSpPr>
        <p:spPr>
          <a:xfrm rot="16200000">
            <a:off x="4629751" y="-1631481"/>
            <a:ext cx="2146434" cy="10558914"/>
          </a:xfrm>
          <a:prstGeom prst="lef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529388" y="5216893"/>
            <a:ext cx="10530039"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Editing by moving, adding words or taking words away.</a:t>
            </a:r>
            <a:endParaRPr lang="en-GB" sz="2400" dirty="0"/>
          </a:p>
          <a:p>
            <a:pPr marL="285750" indent="-285750">
              <a:buFont typeface="Arial" panose="020B0604020202020204" pitchFamily="34" charset="0"/>
              <a:buChar char="•"/>
            </a:pPr>
            <a:r>
              <a:rPr lang="en-GB" sz="2400" dirty="0" smtClean="0"/>
              <a:t>Making lists of implications or links searching for/creating meaning.</a:t>
            </a:r>
          </a:p>
          <a:p>
            <a:pPr marL="285750" indent="-285750">
              <a:buFont typeface="Arial" panose="020B0604020202020204" pitchFamily="34" charset="0"/>
              <a:buChar char="•"/>
            </a:pPr>
            <a:r>
              <a:rPr lang="en-GB" sz="2400" dirty="0" smtClean="0"/>
              <a:t>Combing the technique with mind-mapping.</a:t>
            </a:r>
            <a:endParaRPr lang="en-GB" sz="2400" dirty="0"/>
          </a:p>
        </p:txBody>
      </p:sp>
      <p:sp>
        <p:nvSpPr>
          <p:cNvPr id="8" name="TextBox 7"/>
          <p:cNvSpPr txBox="1"/>
          <p:nvPr/>
        </p:nvSpPr>
        <p:spPr>
          <a:xfrm>
            <a:off x="529388" y="4610502"/>
            <a:ext cx="3330341" cy="523220"/>
          </a:xfrm>
          <a:prstGeom prst="rect">
            <a:avLst/>
          </a:prstGeom>
          <a:noFill/>
        </p:spPr>
        <p:txBody>
          <a:bodyPr wrap="square" rtlCol="0">
            <a:spAutoFit/>
          </a:bodyPr>
          <a:lstStyle/>
          <a:p>
            <a:r>
              <a:rPr lang="en-GB" sz="2800" b="1" dirty="0" smtClean="0"/>
              <a:t>Control after the act</a:t>
            </a:r>
            <a:r>
              <a:rPr lang="en-GB" dirty="0" smtClean="0"/>
              <a:t>.</a:t>
            </a:r>
            <a:endParaRPr lang="en-GB" dirty="0"/>
          </a:p>
        </p:txBody>
      </p:sp>
      <p:sp>
        <p:nvSpPr>
          <p:cNvPr id="9" name="TextBox 8"/>
          <p:cNvSpPr txBox="1"/>
          <p:nvPr/>
        </p:nvSpPr>
        <p:spPr>
          <a:xfrm>
            <a:off x="601577" y="132677"/>
            <a:ext cx="9841831" cy="707886"/>
          </a:xfrm>
          <a:prstGeom prst="rect">
            <a:avLst/>
          </a:prstGeom>
          <a:noFill/>
        </p:spPr>
        <p:txBody>
          <a:bodyPr wrap="square" rtlCol="0">
            <a:spAutoFit/>
          </a:bodyPr>
          <a:lstStyle/>
          <a:p>
            <a:r>
              <a:rPr lang="en-GB" sz="2000" b="1" dirty="0" smtClean="0"/>
              <a:t>Choices could be made about which texts to use, combine and order can be imposed at any point where convenient. Terms could be written out and then mixed up and selected.</a:t>
            </a:r>
            <a:endParaRPr lang="en-GB" sz="2000" b="1" dirty="0"/>
          </a:p>
        </p:txBody>
      </p:sp>
      <p:sp>
        <p:nvSpPr>
          <p:cNvPr id="10" name="TextBox 9"/>
          <p:cNvSpPr txBox="1"/>
          <p:nvPr/>
        </p:nvSpPr>
        <p:spPr>
          <a:xfrm>
            <a:off x="529388" y="2056119"/>
            <a:ext cx="10693666" cy="954107"/>
          </a:xfrm>
          <a:prstGeom prst="rect">
            <a:avLst/>
          </a:prstGeom>
          <a:noFill/>
        </p:spPr>
        <p:txBody>
          <a:bodyPr wrap="square" rtlCol="0">
            <a:spAutoFit/>
          </a:bodyPr>
          <a:lstStyle/>
          <a:p>
            <a:r>
              <a:rPr lang="en-GB" sz="2800" i="1" dirty="0" smtClean="0"/>
              <a:t>Chance, randomness and chaos is introduced to generate content. The process though offers control over objects/fragments in a physical way.</a:t>
            </a:r>
            <a:endParaRPr lang="en-GB" sz="2800" i="1" dirty="0"/>
          </a:p>
        </p:txBody>
      </p:sp>
      <p:sp>
        <p:nvSpPr>
          <p:cNvPr id="11" name="Right Arrow 10"/>
          <p:cNvSpPr/>
          <p:nvPr/>
        </p:nvSpPr>
        <p:spPr>
          <a:xfrm rot="3040806">
            <a:off x="1848051" y="1530417"/>
            <a:ext cx="847023" cy="356135"/>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3040806">
            <a:off x="3561350" y="1518963"/>
            <a:ext cx="847023" cy="356135"/>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7745611">
            <a:off x="6449926" y="1537623"/>
            <a:ext cx="847023" cy="356135"/>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7745611">
            <a:off x="8467419" y="1518450"/>
            <a:ext cx="847023" cy="356135"/>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86412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4380</TotalTime>
  <Words>2017</Words>
  <Application>Microsoft Office PowerPoint</Application>
  <PresentationFormat>Widescreen</PresentationFormat>
  <Paragraphs>178</Paragraphs>
  <Slides>22</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The Approximate Man   I speak about who speaks who speaks I am alone I am not that a small noise I have several noises in me a ruffled noise frozen with the crossroads thrown on the wet pavement with the feet of the men in a hurry running with their dead around death which extends its arms on the dial of the hour only alive in the sun   </vt:lpstr>
      <vt:lpstr>Sophie Taeuber-Arp 1889-1943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University of the Arts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Eden</dc:creator>
  <cp:lastModifiedBy>Michael Eden</cp:lastModifiedBy>
  <cp:revision>49</cp:revision>
  <dcterms:created xsi:type="dcterms:W3CDTF">2019-11-21T15:25:58Z</dcterms:created>
  <dcterms:modified xsi:type="dcterms:W3CDTF">2019-12-10T18:29:51Z</dcterms:modified>
</cp:coreProperties>
</file>