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7" r:id="rId11"/>
    <p:sldId id="262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ADEAE-7D20-F405-DF4F-294786E88479}" v="10" dt="2022-04-04T13:32:32.874"/>
    <p1510:client id="{CDDD9E2F-2B9E-5FC5-DA90-3142EBFCCC22}" v="2" dt="2022-04-04T13:58:27.367"/>
    <p1510:client id="{DC4089D5-8D08-48FB-8D6E-603AE1B7EC6E}" v="10" dt="2022-04-04T11:26:56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" y="3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Currant" userId="S::n.currant@arts.ac.uk::8293969d-4f09-4f42-8b16-8ad16d947cad" providerId="AD" clId="Web-{BC8ADEAE-7D20-F405-DF4F-294786E88479}"/>
    <pc:docChg chg="modSld">
      <pc:chgData name="Neil Currant" userId="S::n.currant@arts.ac.uk::8293969d-4f09-4f42-8b16-8ad16d947cad" providerId="AD" clId="Web-{BC8ADEAE-7D20-F405-DF4F-294786E88479}" dt="2022-04-04T13:32:32.874" v="9" actId="20577"/>
      <pc:docMkLst>
        <pc:docMk/>
      </pc:docMkLst>
      <pc:sldChg chg="modSp">
        <pc:chgData name="Neil Currant" userId="S::n.currant@arts.ac.uk::8293969d-4f09-4f42-8b16-8ad16d947cad" providerId="AD" clId="Web-{BC8ADEAE-7D20-F405-DF4F-294786E88479}" dt="2022-04-04T13:32:32.874" v="9" actId="20577"/>
        <pc:sldMkLst>
          <pc:docMk/>
          <pc:sldMk cId="3081826798" sldId="258"/>
        </pc:sldMkLst>
        <pc:spChg chg="mod">
          <ac:chgData name="Neil Currant" userId="S::n.currant@arts.ac.uk::8293969d-4f09-4f42-8b16-8ad16d947cad" providerId="AD" clId="Web-{BC8ADEAE-7D20-F405-DF4F-294786E88479}" dt="2022-04-04T13:32:32.874" v="9" actId="20577"/>
          <ac:spMkLst>
            <pc:docMk/>
            <pc:sldMk cId="3081826798" sldId="258"/>
            <ac:spMk id="3" creationId="{99D466FA-F729-4059-8B02-9EA008A8C69C}"/>
          </ac:spMkLst>
        </pc:spChg>
      </pc:sldChg>
    </pc:docChg>
  </pc:docChgLst>
  <pc:docChgLst>
    <pc:chgData name="Neil Currant" userId="S::n.currant@arts.ac.uk::8293969d-4f09-4f42-8b16-8ad16d947cad" providerId="AD" clId="Web-{CDDD9E2F-2B9E-5FC5-DA90-3142EBFCCC22}"/>
    <pc:docChg chg="modSld">
      <pc:chgData name="Neil Currant" userId="S::n.currant@arts.ac.uk::8293969d-4f09-4f42-8b16-8ad16d947cad" providerId="AD" clId="Web-{CDDD9E2F-2B9E-5FC5-DA90-3142EBFCCC22}" dt="2022-04-04T13:58:27.367" v="1"/>
      <pc:docMkLst>
        <pc:docMk/>
      </pc:docMkLst>
      <pc:sldChg chg="delAnim modAnim">
        <pc:chgData name="Neil Currant" userId="S::n.currant@arts.ac.uk::8293969d-4f09-4f42-8b16-8ad16d947cad" providerId="AD" clId="Web-{CDDD9E2F-2B9E-5FC5-DA90-3142EBFCCC22}" dt="2022-04-04T13:58:27.367" v="1"/>
        <pc:sldMkLst>
          <pc:docMk/>
          <pc:sldMk cId="2128095424" sldId="256"/>
        </pc:sldMkLst>
      </pc:sldChg>
    </pc:docChg>
  </pc:docChgLst>
  <pc:docChgLst>
    <pc:chgData name="Neil Currant" userId="8293969d-4f09-4f42-8b16-8ad16d947cad" providerId="ADAL" clId="{DC4089D5-8D08-48FB-8D6E-603AE1B7EC6E}"/>
    <pc:docChg chg="custSel addSld modSld sldOrd">
      <pc:chgData name="Neil Currant" userId="8293969d-4f09-4f42-8b16-8ad16d947cad" providerId="ADAL" clId="{DC4089D5-8D08-48FB-8D6E-603AE1B7EC6E}" dt="2022-04-04T11:26:56.111" v="3140" actId="20577"/>
      <pc:docMkLst>
        <pc:docMk/>
      </pc:docMkLst>
      <pc:sldChg chg="modSp mod">
        <pc:chgData name="Neil Currant" userId="8293969d-4f09-4f42-8b16-8ad16d947cad" providerId="ADAL" clId="{DC4089D5-8D08-48FB-8D6E-603AE1B7EC6E}" dt="2022-03-15T14:56:11.245" v="358" actId="20577"/>
        <pc:sldMkLst>
          <pc:docMk/>
          <pc:sldMk cId="3081826798" sldId="258"/>
        </pc:sldMkLst>
        <pc:spChg chg="mod">
          <ac:chgData name="Neil Currant" userId="8293969d-4f09-4f42-8b16-8ad16d947cad" providerId="ADAL" clId="{DC4089D5-8D08-48FB-8D6E-603AE1B7EC6E}" dt="2022-03-14T16:05:59.615" v="9" actId="20577"/>
          <ac:spMkLst>
            <pc:docMk/>
            <pc:sldMk cId="3081826798" sldId="258"/>
            <ac:spMk id="2" creationId="{5576A550-6499-4DAC-9146-F18ED45E1CB1}"/>
          </ac:spMkLst>
        </pc:spChg>
        <pc:spChg chg="mod">
          <ac:chgData name="Neil Currant" userId="8293969d-4f09-4f42-8b16-8ad16d947cad" providerId="ADAL" clId="{DC4089D5-8D08-48FB-8D6E-603AE1B7EC6E}" dt="2022-03-15T14:56:11.245" v="358" actId="20577"/>
          <ac:spMkLst>
            <pc:docMk/>
            <pc:sldMk cId="3081826798" sldId="258"/>
            <ac:spMk id="3" creationId="{99D466FA-F729-4059-8B02-9EA008A8C69C}"/>
          </ac:spMkLst>
        </pc:spChg>
      </pc:sldChg>
      <pc:sldChg chg="modSp new mod">
        <pc:chgData name="Neil Currant" userId="8293969d-4f09-4f42-8b16-8ad16d947cad" providerId="ADAL" clId="{DC4089D5-8D08-48FB-8D6E-603AE1B7EC6E}" dt="2022-03-18T12:51:03.890" v="2156" actId="255"/>
        <pc:sldMkLst>
          <pc:docMk/>
          <pc:sldMk cId="3569998010" sldId="259"/>
        </pc:sldMkLst>
        <pc:spChg chg="mod">
          <ac:chgData name="Neil Currant" userId="8293969d-4f09-4f42-8b16-8ad16d947cad" providerId="ADAL" clId="{DC4089D5-8D08-48FB-8D6E-603AE1B7EC6E}" dt="2022-03-15T14:53:44.445" v="208" actId="20577"/>
          <ac:spMkLst>
            <pc:docMk/>
            <pc:sldMk cId="3569998010" sldId="259"/>
            <ac:spMk id="2" creationId="{EDDBC980-E166-40BB-A3EA-C4D2165F8ED3}"/>
          </ac:spMkLst>
        </pc:spChg>
        <pc:spChg chg="mod">
          <ac:chgData name="Neil Currant" userId="8293969d-4f09-4f42-8b16-8ad16d947cad" providerId="ADAL" clId="{DC4089D5-8D08-48FB-8D6E-603AE1B7EC6E}" dt="2022-03-18T12:51:03.890" v="2156" actId="255"/>
          <ac:spMkLst>
            <pc:docMk/>
            <pc:sldMk cId="3569998010" sldId="259"/>
            <ac:spMk id="3" creationId="{1014B37B-EB2A-4968-963F-9DC6D0EDC6AC}"/>
          </ac:spMkLst>
        </pc:spChg>
      </pc:sldChg>
      <pc:sldChg chg="addSp modSp new mod">
        <pc:chgData name="Neil Currant" userId="8293969d-4f09-4f42-8b16-8ad16d947cad" providerId="ADAL" clId="{DC4089D5-8D08-48FB-8D6E-603AE1B7EC6E}" dt="2022-03-18T12:52:08.285" v="2167" actId="207"/>
        <pc:sldMkLst>
          <pc:docMk/>
          <pc:sldMk cId="3747876616" sldId="260"/>
        </pc:sldMkLst>
        <pc:spChg chg="mod">
          <ac:chgData name="Neil Currant" userId="8293969d-4f09-4f42-8b16-8ad16d947cad" providerId="ADAL" clId="{DC4089D5-8D08-48FB-8D6E-603AE1B7EC6E}" dt="2022-03-18T09:41:21.581" v="1995" actId="20577"/>
          <ac:spMkLst>
            <pc:docMk/>
            <pc:sldMk cId="3747876616" sldId="260"/>
            <ac:spMk id="2" creationId="{14A80A29-BCD8-4ABD-BD7A-E0721C21EDD5}"/>
          </ac:spMkLst>
        </pc:spChg>
        <pc:spChg chg="mod">
          <ac:chgData name="Neil Currant" userId="8293969d-4f09-4f42-8b16-8ad16d947cad" providerId="ADAL" clId="{DC4089D5-8D08-48FB-8D6E-603AE1B7EC6E}" dt="2022-03-18T12:51:16.084" v="2157" actId="255"/>
          <ac:spMkLst>
            <pc:docMk/>
            <pc:sldMk cId="3747876616" sldId="260"/>
            <ac:spMk id="3" creationId="{1550342D-49DC-4B28-AEF9-25BBBEABD2A6}"/>
          </ac:spMkLst>
        </pc:spChg>
        <pc:spChg chg="add mod">
          <ac:chgData name="Neil Currant" userId="8293969d-4f09-4f42-8b16-8ad16d947cad" providerId="ADAL" clId="{DC4089D5-8D08-48FB-8D6E-603AE1B7EC6E}" dt="2022-03-18T12:52:08.285" v="2167" actId="207"/>
          <ac:spMkLst>
            <pc:docMk/>
            <pc:sldMk cId="3747876616" sldId="260"/>
            <ac:spMk id="4" creationId="{B9F5AF8D-DD2C-4A24-BE2C-8D111A3131EE}"/>
          </ac:spMkLst>
        </pc:spChg>
        <pc:spChg chg="add mod">
          <ac:chgData name="Neil Currant" userId="8293969d-4f09-4f42-8b16-8ad16d947cad" providerId="ADAL" clId="{DC4089D5-8D08-48FB-8D6E-603AE1B7EC6E}" dt="2022-03-18T12:51:56.967" v="2166" actId="207"/>
          <ac:spMkLst>
            <pc:docMk/>
            <pc:sldMk cId="3747876616" sldId="260"/>
            <ac:spMk id="5" creationId="{A23A47D8-22FA-495E-8355-20A5949D19C2}"/>
          </ac:spMkLst>
        </pc:spChg>
        <pc:spChg chg="add mod">
          <ac:chgData name="Neil Currant" userId="8293969d-4f09-4f42-8b16-8ad16d947cad" providerId="ADAL" clId="{DC4089D5-8D08-48FB-8D6E-603AE1B7EC6E}" dt="2022-03-18T12:51:25.480" v="2159" actId="14100"/>
          <ac:spMkLst>
            <pc:docMk/>
            <pc:sldMk cId="3747876616" sldId="260"/>
            <ac:spMk id="6" creationId="{D133EDBD-4D41-4BA2-9500-E00720AB8139}"/>
          </ac:spMkLst>
        </pc:spChg>
      </pc:sldChg>
      <pc:sldChg chg="addSp modSp new mod">
        <pc:chgData name="Neil Currant" userId="8293969d-4f09-4f42-8b16-8ad16d947cad" providerId="ADAL" clId="{DC4089D5-8D08-48FB-8D6E-603AE1B7EC6E}" dt="2022-03-18T12:53:36.771" v="2183" actId="20577"/>
        <pc:sldMkLst>
          <pc:docMk/>
          <pc:sldMk cId="4044994307" sldId="261"/>
        </pc:sldMkLst>
        <pc:spChg chg="mod">
          <ac:chgData name="Neil Currant" userId="8293969d-4f09-4f42-8b16-8ad16d947cad" providerId="ADAL" clId="{DC4089D5-8D08-48FB-8D6E-603AE1B7EC6E}" dt="2022-03-15T15:32:16.042" v="1218" actId="20577"/>
          <ac:spMkLst>
            <pc:docMk/>
            <pc:sldMk cId="4044994307" sldId="261"/>
            <ac:spMk id="2" creationId="{99E1ACA2-CEEB-41D0-8CE9-B246CFEE1F79}"/>
          </ac:spMkLst>
        </pc:spChg>
        <pc:spChg chg="mod">
          <ac:chgData name="Neil Currant" userId="8293969d-4f09-4f42-8b16-8ad16d947cad" providerId="ADAL" clId="{DC4089D5-8D08-48FB-8D6E-603AE1B7EC6E}" dt="2022-03-18T12:53:36.771" v="2183" actId="20577"/>
          <ac:spMkLst>
            <pc:docMk/>
            <pc:sldMk cId="4044994307" sldId="261"/>
            <ac:spMk id="3" creationId="{CD9C4E4D-8DD8-4604-BD27-FACF66877A73}"/>
          </ac:spMkLst>
        </pc:spChg>
        <pc:spChg chg="add mod">
          <ac:chgData name="Neil Currant" userId="8293969d-4f09-4f42-8b16-8ad16d947cad" providerId="ADAL" clId="{DC4089D5-8D08-48FB-8D6E-603AE1B7EC6E}" dt="2022-03-18T12:52:26.920" v="2170" actId="255"/>
          <ac:spMkLst>
            <pc:docMk/>
            <pc:sldMk cId="4044994307" sldId="261"/>
            <ac:spMk id="4" creationId="{8BA22C60-83B9-4F45-8A07-E69F31F9E088}"/>
          </ac:spMkLst>
        </pc:spChg>
        <pc:spChg chg="add mod">
          <ac:chgData name="Neil Currant" userId="8293969d-4f09-4f42-8b16-8ad16d947cad" providerId="ADAL" clId="{DC4089D5-8D08-48FB-8D6E-603AE1B7EC6E}" dt="2022-03-18T12:52:40.580" v="2173" actId="207"/>
          <ac:spMkLst>
            <pc:docMk/>
            <pc:sldMk cId="4044994307" sldId="261"/>
            <ac:spMk id="5" creationId="{9DDBC52A-ED62-4C2C-B5C8-461E9AE4FEF6}"/>
          </ac:spMkLst>
        </pc:spChg>
      </pc:sldChg>
      <pc:sldChg chg="addSp delSp modSp new mod modAnim">
        <pc:chgData name="Neil Currant" userId="8293969d-4f09-4f42-8b16-8ad16d947cad" providerId="ADAL" clId="{DC4089D5-8D08-48FB-8D6E-603AE1B7EC6E}" dt="2022-03-28T15:11:32.856" v="3030" actId="255"/>
        <pc:sldMkLst>
          <pc:docMk/>
          <pc:sldMk cId="4239183147" sldId="262"/>
        </pc:sldMkLst>
        <pc:spChg chg="mod">
          <ac:chgData name="Neil Currant" userId="8293969d-4f09-4f42-8b16-8ad16d947cad" providerId="ADAL" clId="{DC4089D5-8D08-48FB-8D6E-603AE1B7EC6E}" dt="2022-03-15T15:51:55.035" v="1500" actId="1076"/>
          <ac:spMkLst>
            <pc:docMk/>
            <pc:sldMk cId="4239183147" sldId="262"/>
            <ac:spMk id="2" creationId="{2D61751D-A633-4E38-8A9F-98BFE8982347}"/>
          </ac:spMkLst>
        </pc:spChg>
        <pc:spChg chg="add mod">
          <ac:chgData name="Neil Currant" userId="8293969d-4f09-4f42-8b16-8ad16d947cad" providerId="ADAL" clId="{DC4089D5-8D08-48FB-8D6E-603AE1B7EC6E}" dt="2022-03-28T15:11:32.856" v="3030" actId="255"/>
          <ac:spMkLst>
            <pc:docMk/>
            <pc:sldMk cId="4239183147" sldId="262"/>
            <ac:spMk id="3" creationId="{1C7D4BDD-0D7C-4C7A-8DB0-BFA165EE635C}"/>
          </ac:spMkLst>
        </pc:spChg>
        <pc:spChg chg="del">
          <ac:chgData name="Neil Currant" userId="8293969d-4f09-4f42-8b16-8ad16d947cad" providerId="ADAL" clId="{DC4089D5-8D08-48FB-8D6E-603AE1B7EC6E}" dt="2022-03-15T15:51:41.753" v="1497" actId="931"/>
          <ac:spMkLst>
            <pc:docMk/>
            <pc:sldMk cId="4239183147" sldId="262"/>
            <ac:spMk id="3" creationId="{7E955D42-68A0-4693-BA6D-4A4AA73378FF}"/>
          </ac:spMkLst>
        </pc:spChg>
        <pc:spChg chg="add del mod ord">
          <ac:chgData name="Neil Currant" userId="8293969d-4f09-4f42-8b16-8ad16d947cad" providerId="ADAL" clId="{DC4089D5-8D08-48FB-8D6E-603AE1B7EC6E}" dt="2022-03-18T09:55:14.650" v="2008" actId="478"/>
          <ac:spMkLst>
            <pc:docMk/>
            <pc:sldMk cId="4239183147" sldId="262"/>
            <ac:spMk id="3" creationId="{CD5EF569-6D09-4738-8577-13D3CCBE099B}"/>
          </ac:spMkLst>
        </pc:spChg>
        <pc:spChg chg="add mod">
          <ac:chgData name="Neil Currant" userId="8293969d-4f09-4f42-8b16-8ad16d947cad" providerId="ADAL" clId="{DC4089D5-8D08-48FB-8D6E-603AE1B7EC6E}" dt="2022-03-18T09:56:14.094" v="2012" actId="1582"/>
          <ac:spMkLst>
            <pc:docMk/>
            <pc:sldMk cId="4239183147" sldId="262"/>
            <ac:spMk id="4" creationId="{C138D021-3410-4427-85C1-0AEF456C3336}"/>
          </ac:spMkLst>
        </pc:spChg>
        <pc:spChg chg="add mod">
          <ac:chgData name="Neil Currant" userId="8293969d-4f09-4f42-8b16-8ad16d947cad" providerId="ADAL" clId="{DC4089D5-8D08-48FB-8D6E-603AE1B7EC6E}" dt="2022-03-18T09:56:43.712" v="2016" actId="1582"/>
          <ac:spMkLst>
            <pc:docMk/>
            <pc:sldMk cId="4239183147" sldId="262"/>
            <ac:spMk id="6" creationId="{5A9B4D15-4BFE-4E32-B3B7-8AD5301C396B}"/>
          </ac:spMkLst>
        </pc:spChg>
        <pc:spChg chg="add mod">
          <ac:chgData name="Neil Currant" userId="8293969d-4f09-4f42-8b16-8ad16d947cad" providerId="ADAL" clId="{DC4089D5-8D08-48FB-8D6E-603AE1B7EC6E}" dt="2022-03-18T12:54:28.521" v="2191" actId="14100"/>
          <ac:spMkLst>
            <pc:docMk/>
            <pc:sldMk cId="4239183147" sldId="262"/>
            <ac:spMk id="7" creationId="{286643A4-62AD-4C08-BE73-03B563D38609}"/>
          </ac:spMkLst>
        </pc:spChg>
        <pc:spChg chg="add mod">
          <ac:chgData name="Neil Currant" userId="8293969d-4f09-4f42-8b16-8ad16d947cad" providerId="ADAL" clId="{DC4089D5-8D08-48FB-8D6E-603AE1B7EC6E}" dt="2022-03-18T12:54:16.344" v="2188" actId="14100"/>
          <ac:spMkLst>
            <pc:docMk/>
            <pc:sldMk cId="4239183147" sldId="262"/>
            <ac:spMk id="8" creationId="{29B84C00-5A9D-4CBA-83EB-70456EC9B635}"/>
          </ac:spMkLst>
        </pc:spChg>
        <pc:picChg chg="add mod">
          <ac:chgData name="Neil Currant" userId="8293969d-4f09-4f42-8b16-8ad16d947cad" providerId="ADAL" clId="{DC4089D5-8D08-48FB-8D6E-603AE1B7EC6E}" dt="2022-03-18T09:57:17.890" v="2020" actId="1076"/>
          <ac:picMkLst>
            <pc:docMk/>
            <pc:sldMk cId="4239183147" sldId="262"/>
            <ac:picMk id="5" creationId="{4307D811-AE2A-426A-88F0-CD5D30C19EEB}"/>
          </ac:picMkLst>
        </pc:picChg>
      </pc:sldChg>
      <pc:sldChg chg="modSp new mod">
        <pc:chgData name="Neil Currant" userId="8293969d-4f09-4f42-8b16-8ad16d947cad" providerId="ADAL" clId="{DC4089D5-8D08-48FB-8D6E-603AE1B7EC6E}" dt="2022-03-18T12:50:38.190" v="2155" actId="1076"/>
        <pc:sldMkLst>
          <pc:docMk/>
          <pc:sldMk cId="3682909860" sldId="263"/>
        </pc:sldMkLst>
        <pc:spChg chg="mod">
          <ac:chgData name="Neil Currant" userId="8293969d-4f09-4f42-8b16-8ad16d947cad" providerId="ADAL" clId="{DC4089D5-8D08-48FB-8D6E-603AE1B7EC6E}" dt="2022-03-15T15:26:06.315" v="945" actId="20577"/>
          <ac:spMkLst>
            <pc:docMk/>
            <pc:sldMk cId="3682909860" sldId="263"/>
            <ac:spMk id="2" creationId="{24A60A63-2E8E-4703-90FF-EBEC9DE8D3B9}"/>
          </ac:spMkLst>
        </pc:spChg>
        <pc:spChg chg="mod">
          <ac:chgData name="Neil Currant" userId="8293969d-4f09-4f42-8b16-8ad16d947cad" providerId="ADAL" clId="{DC4089D5-8D08-48FB-8D6E-603AE1B7EC6E}" dt="2022-03-18T12:50:38.190" v="2155" actId="1076"/>
          <ac:spMkLst>
            <pc:docMk/>
            <pc:sldMk cId="3682909860" sldId="263"/>
            <ac:spMk id="3" creationId="{B9DFE8FC-C4A7-475B-8A2E-9B73AEB7E116}"/>
          </ac:spMkLst>
        </pc:spChg>
      </pc:sldChg>
      <pc:sldChg chg="addSp delSp modSp new mod">
        <pc:chgData name="Neil Currant" userId="8293969d-4f09-4f42-8b16-8ad16d947cad" providerId="ADAL" clId="{DC4089D5-8D08-48FB-8D6E-603AE1B7EC6E}" dt="2022-03-18T12:53:50.141" v="2186" actId="14100"/>
        <pc:sldMkLst>
          <pc:docMk/>
          <pc:sldMk cId="342673293" sldId="264"/>
        </pc:sldMkLst>
        <pc:spChg chg="mod">
          <ac:chgData name="Neil Currant" userId="8293969d-4f09-4f42-8b16-8ad16d947cad" providerId="ADAL" clId="{DC4089D5-8D08-48FB-8D6E-603AE1B7EC6E}" dt="2022-03-15T15:29:04.277" v="1031" actId="20577"/>
          <ac:spMkLst>
            <pc:docMk/>
            <pc:sldMk cId="342673293" sldId="264"/>
            <ac:spMk id="2" creationId="{1AB4AE8C-2B19-4B8A-A1B0-1B1910D497BC}"/>
          </ac:spMkLst>
        </pc:spChg>
        <pc:spChg chg="mod">
          <ac:chgData name="Neil Currant" userId="8293969d-4f09-4f42-8b16-8ad16d947cad" providerId="ADAL" clId="{DC4089D5-8D08-48FB-8D6E-603AE1B7EC6E}" dt="2022-03-18T12:53:50.141" v="2186" actId="14100"/>
          <ac:spMkLst>
            <pc:docMk/>
            <pc:sldMk cId="342673293" sldId="264"/>
            <ac:spMk id="3" creationId="{2731938A-5CDF-4AB3-A2EE-58A8351DA785}"/>
          </ac:spMkLst>
        </pc:spChg>
        <pc:spChg chg="add del mod">
          <ac:chgData name="Neil Currant" userId="8293969d-4f09-4f42-8b16-8ad16d947cad" providerId="ADAL" clId="{DC4089D5-8D08-48FB-8D6E-603AE1B7EC6E}" dt="2022-03-15T15:31:23.364" v="1197" actId="478"/>
          <ac:spMkLst>
            <pc:docMk/>
            <pc:sldMk cId="342673293" sldId="264"/>
            <ac:spMk id="4" creationId="{1B3D5D19-1EAC-47C0-BDCC-CD218F5D6008}"/>
          </ac:spMkLst>
        </pc:spChg>
        <pc:spChg chg="add mod">
          <ac:chgData name="Neil Currant" userId="8293969d-4f09-4f42-8b16-8ad16d947cad" providerId="ADAL" clId="{DC4089D5-8D08-48FB-8D6E-603AE1B7EC6E}" dt="2022-03-18T12:53:41.691" v="2184" actId="1076"/>
          <ac:spMkLst>
            <pc:docMk/>
            <pc:sldMk cId="342673293" sldId="264"/>
            <ac:spMk id="5" creationId="{5F7C2035-9A03-43ED-9D16-7EFF3E2BE20B}"/>
          </ac:spMkLst>
        </pc:spChg>
      </pc:sldChg>
      <pc:sldChg chg="modSp new mod">
        <pc:chgData name="Neil Currant" userId="8293969d-4f09-4f42-8b16-8ad16d947cad" providerId="ADAL" clId="{DC4089D5-8D08-48FB-8D6E-603AE1B7EC6E}" dt="2022-03-18T13:12:19.471" v="2996" actId="20577"/>
        <pc:sldMkLst>
          <pc:docMk/>
          <pc:sldMk cId="2758055597" sldId="265"/>
        </pc:sldMkLst>
        <pc:spChg chg="mod">
          <ac:chgData name="Neil Currant" userId="8293969d-4f09-4f42-8b16-8ad16d947cad" providerId="ADAL" clId="{DC4089D5-8D08-48FB-8D6E-603AE1B7EC6E}" dt="2022-03-15T15:40:46.692" v="1297" actId="20577"/>
          <ac:spMkLst>
            <pc:docMk/>
            <pc:sldMk cId="2758055597" sldId="265"/>
            <ac:spMk id="2" creationId="{2BFA9BA6-8DFE-4815-AAB6-4043867C169C}"/>
          </ac:spMkLst>
        </pc:spChg>
        <pc:spChg chg="mod">
          <ac:chgData name="Neil Currant" userId="8293969d-4f09-4f42-8b16-8ad16d947cad" providerId="ADAL" clId="{DC4089D5-8D08-48FB-8D6E-603AE1B7EC6E}" dt="2022-03-18T13:12:19.471" v="2996" actId="20577"/>
          <ac:spMkLst>
            <pc:docMk/>
            <pc:sldMk cId="2758055597" sldId="265"/>
            <ac:spMk id="3" creationId="{D0EAA8C6-8EB0-40DA-9A7F-7154F786F81F}"/>
          </ac:spMkLst>
        </pc:spChg>
      </pc:sldChg>
      <pc:sldChg chg="modSp new mod">
        <pc:chgData name="Neil Currant" userId="8293969d-4f09-4f42-8b16-8ad16d947cad" providerId="ADAL" clId="{DC4089D5-8D08-48FB-8D6E-603AE1B7EC6E}" dt="2022-03-28T15:12:09.415" v="3079" actId="20577"/>
        <pc:sldMkLst>
          <pc:docMk/>
          <pc:sldMk cId="624013067" sldId="266"/>
        </pc:sldMkLst>
        <pc:spChg chg="mod">
          <ac:chgData name="Neil Currant" userId="8293969d-4f09-4f42-8b16-8ad16d947cad" providerId="ADAL" clId="{DC4089D5-8D08-48FB-8D6E-603AE1B7EC6E}" dt="2022-03-18T12:54:44.461" v="2192" actId="1076"/>
          <ac:spMkLst>
            <pc:docMk/>
            <pc:sldMk cId="624013067" sldId="266"/>
            <ac:spMk id="2" creationId="{4065B130-DD0E-4F54-A5D7-81F2478FB4B9}"/>
          </ac:spMkLst>
        </pc:spChg>
        <pc:spChg chg="mod">
          <ac:chgData name="Neil Currant" userId="8293969d-4f09-4f42-8b16-8ad16d947cad" providerId="ADAL" clId="{DC4089D5-8D08-48FB-8D6E-603AE1B7EC6E}" dt="2022-03-28T15:12:09.415" v="3079" actId="20577"/>
          <ac:spMkLst>
            <pc:docMk/>
            <pc:sldMk cId="624013067" sldId="266"/>
            <ac:spMk id="3" creationId="{1E93251F-9DB3-45D6-BD2A-E81BFAC14F6D}"/>
          </ac:spMkLst>
        </pc:spChg>
      </pc:sldChg>
      <pc:sldChg chg="modSp new mod ord">
        <pc:chgData name="Neil Currant" userId="8293969d-4f09-4f42-8b16-8ad16d947cad" providerId="ADAL" clId="{DC4089D5-8D08-48FB-8D6E-603AE1B7EC6E}" dt="2022-03-18T13:11:28.601" v="2975"/>
        <pc:sldMkLst>
          <pc:docMk/>
          <pc:sldMk cId="2822744114" sldId="267"/>
        </pc:sldMkLst>
        <pc:spChg chg="mod">
          <ac:chgData name="Neil Currant" userId="8293969d-4f09-4f42-8b16-8ad16d947cad" providerId="ADAL" clId="{DC4089D5-8D08-48FB-8D6E-603AE1B7EC6E}" dt="2022-03-18T12:58:07.961" v="2246" actId="20577"/>
          <ac:spMkLst>
            <pc:docMk/>
            <pc:sldMk cId="2822744114" sldId="267"/>
            <ac:spMk id="2" creationId="{FBCEFA7D-43D2-4962-A4B9-38DBF9F8FB7F}"/>
          </ac:spMkLst>
        </pc:spChg>
        <pc:spChg chg="mod">
          <ac:chgData name="Neil Currant" userId="8293969d-4f09-4f42-8b16-8ad16d947cad" providerId="ADAL" clId="{DC4089D5-8D08-48FB-8D6E-603AE1B7EC6E}" dt="2022-03-18T13:06:32.661" v="2825" actId="20577"/>
          <ac:spMkLst>
            <pc:docMk/>
            <pc:sldMk cId="2822744114" sldId="267"/>
            <ac:spMk id="3" creationId="{2D61CD7A-08CA-439E-82DA-A15E2BF97651}"/>
          </ac:spMkLst>
        </pc:spChg>
      </pc:sldChg>
      <pc:sldChg chg="modSp new mod">
        <pc:chgData name="Neil Currant" userId="8293969d-4f09-4f42-8b16-8ad16d947cad" providerId="ADAL" clId="{DC4089D5-8D08-48FB-8D6E-603AE1B7EC6E}" dt="2022-04-04T11:26:56.111" v="3140" actId="20577"/>
        <pc:sldMkLst>
          <pc:docMk/>
          <pc:sldMk cId="3815928475" sldId="268"/>
        </pc:sldMkLst>
        <pc:spChg chg="mod">
          <ac:chgData name="Neil Currant" userId="8293969d-4f09-4f42-8b16-8ad16d947cad" providerId="ADAL" clId="{DC4089D5-8D08-48FB-8D6E-603AE1B7EC6E}" dt="2022-03-18T13:28:41.449" v="3007" actId="20577"/>
          <ac:spMkLst>
            <pc:docMk/>
            <pc:sldMk cId="3815928475" sldId="268"/>
            <ac:spMk id="2" creationId="{4974B25D-3E5D-4CD2-B96A-2DA691B8AA67}"/>
          </ac:spMkLst>
        </pc:spChg>
        <pc:spChg chg="mod">
          <ac:chgData name="Neil Currant" userId="8293969d-4f09-4f42-8b16-8ad16d947cad" providerId="ADAL" clId="{DC4089D5-8D08-48FB-8D6E-603AE1B7EC6E}" dt="2022-04-04T11:26:56.111" v="3140" actId="20577"/>
          <ac:spMkLst>
            <pc:docMk/>
            <pc:sldMk cId="3815928475" sldId="268"/>
            <ac:spMk id="3" creationId="{85FCBF07-5887-4CB8-9DDD-E8780094EA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5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0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3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2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90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3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adar.brookes.ac.uk/radar/items/ea510237-87ca-4f14-bc9e-5e3edcffa073/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tPpIE4BGPhOlJgv9tnn50PZwnIO5HOASrHsxge0Ky14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CE82FC2-F860-45B2-A3D6-C0687566A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AE907D-B057-4259-A679-952AEED00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148" y="0"/>
            <a:ext cx="122111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2ADB4-DF61-48F9-9C2C-19EC7D92A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81" y="3092683"/>
            <a:ext cx="5343525" cy="32795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importance of academic advisors in supporting a sense of belonging for Global Ethnic Majority (GEM) students.</a:t>
            </a:r>
            <a:b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600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112905" cy="2787805"/>
          </a:xfrm>
          <a:prstGeom prst="rect">
            <a:avLst/>
          </a:prstGeom>
          <a:ln>
            <a:noFill/>
          </a:ln>
          <a:effectLst>
            <a:outerShdw blurRad="254000" dist="139700" dir="522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87450-D948-4E96-8448-9F3B8DA0C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991922"/>
            <a:ext cx="4114800" cy="1372137"/>
          </a:xfrm>
        </p:spPr>
        <p:txBody>
          <a:bodyPr anchor="b">
            <a:normAutofit/>
          </a:bodyPr>
          <a:lstStyle/>
          <a:p>
            <a:r>
              <a:rPr lang="en-GB" dirty="0"/>
              <a:t>Dr Neil Currant, University of the Arts London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629BEE-13D1-4CDD-8A7D-0A9F9688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900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19A4117-5123-36A6-5D77-CC310F6E5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6" r="12694"/>
          <a:stretch/>
        </p:blipFill>
        <p:spPr>
          <a:xfrm>
            <a:off x="6096001" y="10"/>
            <a:ext cx="6095999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9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FA7D-43D2-4962-A4B9-38DBF9F8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specific challenges for GEM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1CD7A-08CA-439E-82DA-A15E2BF9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GEM students are more likely to be commuter students (Donnelly and </a:t>
            </a:r>
            <a:r>
              <a:rPr lang="en-GB" dirty="0" err="1"/>
              <a:t>Gamsu</a:t>
            </a:r>
            <a:r>
              <a:rPr lang="en-GB" dirty="0"/>
              <a:t> 2018). In my research these students did not often have time to ‘hang out’ on campus. Their interactions with others were mostly in formal situations.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Onlyness</a:t>
            </a:r>
            <a:r>
              <a:rPr lang="en-GB" dirty="0"/>
              <a:t> (Harper 2009): GEM students might be the only person or one of a few from a particular ethnic group in the cohort.</a:t>
            </a:r>
          </a:p>
          <a:p>
            <a:pPr marL="342900" indent="-342900">
              <a:buFontTx/>
              <a:buChar char="-"/>
            </a:pPr>
            <a:r>
              <a:rPr lang="en-GB" dirty="0"/>
              <a:t>GEM students are far more likely to be involved in cross-racial interactions.</a:t>
            </a:r>
          </a:p>
        </p:txBody>
      </p:sp>
    </p:spTree>
    <p:extLst>
      <p:ext uri="{BB962C8B-B14F-4D97-AF65-F5344CB8AC3E}">
        <p14:creationId xmlns:p14="http://schemas.microsoft.com/office/powerpoint/2010/main" val="282274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751D-A633-4E38-8A9F-98BFE898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44" y="130000"/>
            <a:ext cx="10380573" cy="1432273"/>
          </a:xfrm>
        </p:spPr>
        <p:txBody>
          <a:bodyPr/>
          <a:lstStyle/>
          <a:p>
            <a:r>
              <a:rPr lang="en-GB" dirty="0"/>
              <a:t>Belonging: A relational model</a:t>
            </a:r>
          </a:p>
        </p:txBody>
      </p:sp>
      <p:pic>
        <p:nvPicPr>
          <p:cNvPr id="5" name="Content Placeholder 4" descr="A Relational model of belonging:&#10;Wider Context plays into belonging. &#10;Belonging can be divided into 'Fit' and 'contact' elements. In university institutional and individual factors shape belonging as well as staff and peer interactions.">
            <a:extLst>
              <a:ext uri="{FF2B5EF4-FFF2-40B4-BE49-F238E27FC236}">
                <a16:creationId xmlns:a16="http://schemas.microsoft.com/office/drawing/2014/main" id="{4307D811-AE2A-426A-88F0-CD5D30C19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91" y="1244035"/>
            <a:ext cx="7664278" cy="5007643"/>
          </a:xfr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138D021-3410-4427-85C1-0AEF456C3336}"/>
              </a:ext>
            </a:extLst>
          </p:cNvPr>
          <p:cNvSpPr/>
          <p:nvPr/>
        </p:nvSpPr>
        <p:spPr>
          <a:xfrm>
            <a:off x="3962400" y="4429760"/>
            <a:ext cx="1503680" cy="721360"/>
          </a:xfrm>
          <a:custGeom>
            <a:avLst/>
            <a:gdLst>
              <a:gd name="connsiteX0" fmla="*/ 1473200 w 1503680"/>
              <a:gd name="connsiteY0" fmla="*/ 497840 h 721360"/>
              <a:gd name="connsiteX1" fmla="*/ 1341120 w 1503680"/>
              <a:gd name="connsiteY1" fmla="*/ 375920 h 721360"/>
              <a:gd name="connsiteX2" fmla="*/ 1280160 w 1503680"/>
              <a:gd name="connsiteY2" fmla="*/ 325120 h 721360"/>
              <a:gd name="connsiteX3" fmla="*/ 1198880 w 1503680"/>
              <a:gd name="connsiteY3" fmla="*/ 294640 h 721360"/>
              <a:gd name="connsiteX4" fmla="*/ 1097280 w 1503680"/>
              <a:gd name="connsiteY4" fmla="*/ 243840 h 721360"/>
              <a:gd name="connsiteX5" fmla="*/ 985520 w 1503680"/>
              <a:gd name="connsiteY5" fmla="*/ 193040 h 721360"/>
              <a:gd name="connsiteX6" fmla="*/ 762000 w 1503680"/>
              <a:gd name="connsiteY6" fmla="*/ 81280 h 721360"/>
              <a:gd name="connsiteX7" fmla="*/ 680720 w 1503680"/>
              <a:gd name="connsiteY7" fmla="*/ 40640 h 721360"/>
              <a:gd name="connsiteX8" fmla="*/ 640080 w 1503680"/>
              <a:gd name="connsiteY8" fmla="*/ 30480 h 721360"/>
              <a:gd name="connsiteX9" fmla="*/ 579120 w 1503680"/>
              <a:gd name="connsiteY9" fmla="*/ 10160 h 721360"/>
              <a:gd name="connsiteX10" fmla="*/ 508000 w 1503680"/>
              <a:gd name="connsiteY10" fmla="*/ 0 h 721360"/>
              <a:gd name="connsiteX11" fmla="*/ 91440 w 1503680"/>
              <a:gd name="connsiteY11" fmla="*/ 10160 h 721360"/>
              <a:gd name="connsiteX12" fmla="*/ 60960 w 1503680"/>
              <a:gd name="connsiteY12" fmla="*/ 20320 h 721360"/>
              <a:gd name="connsiteX13" fmla="*/ 30480 w 1503680"/>
              <a:gd name="connsiteY13" fmla="*/ 71120 h 721360"/>
              <a:gd name="connsiteX14" fmla="*/ 0 w 1503680"/>
              <a:gd name="connsiteY14" fmla="*/ 172720 h 721360"/>
              <a:gd name="connsiteX15" fmla="*/ 40640 w 1503680"/>
              <a:gd name="connsiteY15" fmla="*/ 314960 h 721360"/>
              <a:gd name="connsiteX16" fmla="*/ 142240 w 1503680"/>
              <a:gd name="connsiteY16" fmla="*/ 457200 h 721360"/>
              <a:gd name="connsiteX17" fmla="*/ 203200 w 1503680"/>
              <a:gd name="connsiteY17" fmla="*/ 528320 h 721360"/>
              <a:gd name="connsiteX18" fmla="*/ 325120 w 1503680"/>
              <a:gd name="connsiteY18" fmla="*/ 599440 h 721360"/>
              <a:gd name="connsiteX19" fmla="*/ 375920 w 1503680"/>
              <a:gd name="connsiteY19" fmla="*/ 629920 h 721360"/>
              <a:gd name="connsiteX20" fmla="*/ 528320 w 1503680"/>
              <a:gd name="connsiteY20" fmla="*/ 670560 h 721360"/>
              <a:gd name="connsiteX21" fmla="*/ 589280 w 1503680"/>
              <a:gd name="connsiteY21" fmla="*/ 680720 h 721360"/>
              <a:gd name="connsiteX22" fmla="*/ 640080 w 1503680"/>
              <a:gd name="connsiteY22" fmla="*/ 690880 h 721360"/>
              <a:gd name="connsiteX23" fmla="*/ 762000 w 1503680"/>
              <a:gd name="connsiteY23" fmla="*/ 701040 h 721360"/>
              <a:gd name="connsiteX24" fmla="*/ 822960 w 1503680"/>
              <a:gd name="connsiteY24" fmla="*/ 711200 h 721360"/>
              <a:gd name="connsiteX25" fmla="*/ 975360 w 1503680"/>
              <a:gd name="connsiteY25" fmla="*/ 721360 h 721360"/>
              <a:gd name="connsiteX26" fmla="*/ 1270000 w 1503680"/>
              <a:gd name="connsiteY26" fmla="*/ 701040 h 721360"/>
              <a:gd name="connsiteX27" fmla="*/ 1310640 w 1503680"/>
              <a:gd name="connsiteY27" fmla="*/ 670560 h 721360"/>
              <a:gd name="connsiteX28" fmla="*/ 1402080 w 1503680"/>
              <a:gd name="connsiteY28" fmla="*/ 629920 h 721360"/>
              <a:gd name="connsiteX29" fmla="*/ 1473200 w 1503680"/>
              <a:gd name="connsiteY29" fmla="*/ 568960 h 721360"/>
              <a:gd name="connsiteX30" fmla="*/ 1503680 w 1503680"/>
              <a:gd name="connsiteY30" fmla="*/ 477520 h 721360"/>
              <a:gd name="connsiteX31" fmla="*/ 1483360 w 1503680"/>
              <a:gd name="connsiteY31" fmla="*/ 436880 h 721360"/>
              <a:gd name="connsiteX32" fmla="*/ 1473200 w 1503680"/>
              <a:gd name="connsiteY32" fmla="*/ 406400 h 721360"/>
              <a:gd name="connsiteX33" fmla="*/ 1442720 w 1503680"/>
              <a:gd name="connsiteY33" fmla="*/ 406400 h 72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03680" h="721360">
                <a:moveTo>
                  <a:pt x="1473200" y="497840"/>
                </a:moveTo>
                <a:cubicBezTo>
                  <a:pt x="1434446" y="400954"/>
                  <a:pt x="1473193" y="469148"/>
                  <a:pt x="1341120" y="375920"/>
                </a:cubicBezTo>
                <a:cubicBezTo>
                  <a:pt x="1319511" y="360666"/>
                  <a:pt x="1301829" y="340288"/>
                  <a:pt x="1280160" y="325120"/>
                </a:cubicBezTo>
                <a:cubicBezTo>
                  <a:pt x="1250644" y="304459"/>
                  <a:pt x="1232443" y="303031"/>
                  <a:pt x="1198880" y="294640"/>
                </a:cubicBezTo>
                <a:cubicBezTo>
                  <a:pt x="1138592" y="234352"/>
                  <a:pt x="1203449" y="289341"/>
                  <a:pt x="1097280" y="243840"/>
                </a:cubicBezTo>
                <a:cubicBezTo>
                  <a:pt x="947441" y="179623"/>
                  <a:pt x="1086706" y="218337"/>
                  <a:pt x="985520" y="193040"/>
                </a:cubicBezTo>
                <a:cubicBezTo>
                  <a:pt x="846713" y="100502"/>
                  <a:pt x="1016284" y="208422"/>
                  <a:pt x="762000" y="81280"/>
                </a:cubicBezTo>
                <a:cubicBezTo>
                  <a:pt x="734907" y="67733"/>
                  <a:pt x="710107" y="47987"/>
                  <a:pt x="680720" y="40640"/>
                </a:cubicBezTo>
                <a:cubicBezTo>
                  <a:pt x="667173" y="37253"/>
                  <a:pt x="653455" y="34492"/>
                  <a:pt x="640080" y="30480"/>
                </a:cubicBezTo>
                <a:cubicBezTo>
                  <a:pt x="619564" y="24325"/>
                  <a:pt x="599991" y="14976"/>
                  <a:pt x="579120" y="10160"/>
                </a:cubicBezTo>
                <a:cubicBezTo>
                  <a:pt x="555786" y="4775"/>
                  <a:pt x="531707" y="3387"/>
                  <a:pt x="508000" y="0"/>
                </a:cubicBezTo>
                <a:cubicBezTo>
                  <a:pt x="369147" y="3387"/>
                  <a:pt x="230191" y="3853"/>
                  <a:pt x="91440" y="10160"/>
                </a:cubicBezTo>
                <a:cubicBezTo>
                  <a:pt x="80741" y="10646"/>
                  <a:pt x="68533" y="12747"/>
                  <a:pt x="60960" y="20320"/>
                </a:cubicBezTo>
                <a:cubicBezTo>
                  <a:pt x="46996" y="34284"/>
                  <a:pt x="38652" y="53143"/>
                  <a:pt x="30480" y="71120"/>
                </a:cubicBezTo>
                <a:cubicBezTo>
                  <a:pt x="16738" y="101352"/>
                  <a:pt x="8188" y="139968"/>
                  <a:pt x="0" y="172720"/>
                </a:cubicBezTo>
                <a:cubicBezTo>
                  <a:pt x="15134" y="248392"/>
                  <a:pt x="8451" y="261312"/>
                  <a:pt x="40640" y="314960"/>
                </a:cubicBezTo>
                <a:cubicBezTo>
                  <a:pt x="65390" y="356211"/>
                  <a:pt x="114713" y="422791"/>
                  <a:pt x="142240" y="457200"/>
                </a:cubicBezTo>
                <a:cubicBezTo>
                  <a:pt x="161745" y="481581"/>
                  <a:pt x="180183" y="507221"/>
                  <a:pt x="203200" y="528320"/>
                </a:cubicBezTo>
                <a:cubicBezTo>
                  <a:pt x="240177" y="562216"/>
                  <a:pt x="282212" y="576035"/>
                  <a:pt x="325120" y="599440"/>
                </a:cubicBezTo>
                <a:cubicBezTo>
                  <a:pt x="342456" y="608896"/>
                  <a:pt x="357943" y="621748"/>
                  <a:pt x="375920" y="629920"/>
                </a:cubicBezTo>
                <a:cubicBezTo>
                  <a:pt x="416639" y="648429"/>
                  <a:pt x="488657" y="662627"/>
                  <a:pt x="528320" y="670560"/>
                </a:cubicBezTo>
                <a:cubicBezTo>
                  <a:pt x="548520" y="674600"/>
                  <a:pt x="569012" y="677035"/>
                  <a:pt x="589280" y="680720"/>
                </a:cubicBezTo>
                <a:cubicBezTo>
                  <a:pt x="606270" y="683809"/>
                  <a:pt x="622930" y="688862"/>
                  <a:pt x="640080" y="690880"/>
                </a:cubicBezTo>
                <a:cubicBezTo>
                  <a:pt x="680582" y="695645"/>
                  <a:pt x="721469" y="696537"/>
                  <a:pt x="762000" y="701040"/>
                </a:cubicBezTo>
                <a:cubicBezTo>
                  <a:pt x="782474" y="703315"/>
                  <a:pt x="802453" y="709247"/>
                  <a:pt x="822960" y="711200"/>
                </a:cubicBezTo>
                <a:cubicBezTo>
                  <a:pt x="873643" y="716027"/>
                  <a:pt x="924560" y="717973"/>
                  <a:pt x="975360" y="721360"/>
                </a:cubicBezTo>
                <a:cubicBezTo>
                  <a:pt x="1073573" y="714587"/>
                  <a:pt x="1172664" y="715788"/>
                  <a:pt x="1270000" y="701040"/>
                </a:cubicBezTo>
                <a:cubicBezTo>
                  <a:pt x="1286742" y="698503"/>
                  <a:pt x="1296551" y="679953"/>
                  <a:pt x="1310640" y="670560"/>
                </a:cubicBezTo>
                <a:cubicBezTo>
                  <a:pt x="1363370" y="635407"/>
                  <a:pt x="1349384" y="643094"/>
                  <a:pt x="1402080" y="629920"/>
                </a:cubicBezTo>
                <a:cubicBezTo>
                  <a:pt x="1429657" y="611536"/>
                  <a:pt x="1453490" y="598525"/>
                  <a:pt x="1473200" y="568960"/>
                </a:cubicBezTo>
                <a:cubicBezTo>
                  <a:pt x="1488504" y="546005"/>
                  <a:pt x="1496908" y="504608"/>
                  <a:pt x="1503680" y="477520"/>
                </a:cubicBezTo>
                <a:cubicBezTo>
                  <a:pt x="1496907" y="463973"/>
                  <a:pt x="1489326" y="450801"/>
                  <a:pt x="1483360" y="436880"/>
                </a:cubicBezTo>
                <a:cubicBezTo>
                  <a:pt x="1479141" y="427036"/>
                  <a:pt x="1481768" y="412826"/>
                  <a:pt x="1473200" y="406400"/>
                </a:cubicBezTo>
                <a:cubicBezTo>
                  <a:pt x="1465072" y="400304"/>
                  <a:pt x="1452880" y="406400"/>
                  <a:pt x="1442720" y="4064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9B4D15-4BFE-4E32-B3B7-8AD5301C396B}"/>
              </a:ext>
            </a:extLst>
          </p:cNvPr>
          <p:cNvSpPr/>
          <p:nvPr/>
        </p:nvSpPr>
        <p:spPr>
          <a:xfrm>
            <a:off x="4724400" y="4490720"/>
            <a:ext cx="3353516" cy="701040"/>
          </a:xfrm>
          <a:custGeom>
            <a:avLst/>
            <a:gdLst>
              <a:gd name="connsiteX0" fmla="*/ 843280 w 3353516"/>
              <a:gd name="connsiteY0" fmla="*/ 233680 h 701040"/>
              <a:gd name="connsiteX1" fmla="*/ 670560 w 3353516"/>
              <a:gd name="connsiteY1" fmla="*/ 213360 h 701040"/>
              <a:gd name="connsiteX2" fmla="*/ 467360 w 3353516"/>
              <a:gd name="connsiteY2" fmla="*/ 223520 h 701040"/>
              <a:gd name="connsiteX3" fmla="*/ 325120 w 3353516"/>
              <a:gd name="connsiteY3" fmla="*/ 264160 h 701040"/>
              <a:gd name="connsiteX4" fmla="*/ 203200 w 3353516"/>
              <a:gd name="connsiteY4" fmla="*/ 304800 h 701040"/>
              <a:gd name="connsiteX5" fmla="*/ 50800 w 3353516"/>
              <a:gd name="connsiteY5" fmla="*/ 386080 h 701040"/>
              <a:gd name="connsiteX6" fmla="*/ 0 w 3353516"/>
              <a:gd name="connsiteY6" fmla="*/ 477520 h 701040"/>
              <a:gd name="connsiteX7" fmla="*/ 30480 w 3353516"/>
              <a:gd name="connsiteY7" fmla="*/ 579120 h 701040"/>
              <a:gd name="connsiteX8" fmla="*/ 132080 w 3353516"/>
              <a:gd name="connsiteY8" fmla="*/ 629920 h 701040"/>
              <a:gd name="connsiteX9" fmla="*/ 172720 w 3353516"/>
              <a:gd name="connsiteY9" fmla="*/ 670560 h 701040"/>
              <a:gd name="connsiteX10" fmla="*/ 203200 w 3353516"/>
              <a:gd name="connsiteY10" fmla="*/ 680720 h 701040"/>
              <a:gd name="connsiteX11" fmla="*/ 335280 w 3353516"/>
              <a:gd name="connsiteY11" fmla="*/ 701040 h 701040"/>
              <a:gd name="connsiteX12" fmla="*/ 579120 w 3353516"/>
              <a:gd name="connsiteY12" fmla="*/ 660400 h 701040"/>
              <a:gd name="connsiteX13" fmla="*/ 802640 w 3353516"/>
              <a:gd name="connsiteY13" fmla="*/ 599440 h 701040"/>
              <a:gd name="connsiteX14" fmla="*/ 1036320 w 3353516"/>
              <a:gd name="connsiteY14" fmla="*/ 568960 h 701040"/>
              <a:gd name="connsiteX15" fmla="*/ 1249680 w 3353516"/>
              <a:gd name="connsiteY15" fmla="*/ 528320 h 701040"/>
              <a:gd name="connsiteX16" fmla="*/ 1402080 w 3353516"/>
              <a:gd name="connsiteY16" fmla="*/ 477520 h 701040"/>
              <a:gd name="connsiteX17" fmla="*/ 1463040 w 3353516"/>
              <a:gd name="connsiteY17" fmla="*/ 457200 h 701040"/>
              <a:gd name="connsiteX18" fmla="*/ 1767840 w 3353516"/>
              <a:gd name="connsiteY18" fmla="*/ 345440 h 701040"/>
              <a:gd name="connsiteX19" fmla="*/ 2316480 w 3353516"/>
              <a:gd name="connsiteY19" fmla="*/ 314960 h 701040"/>
              <a:gd name="connsiteX20" fmla="*/ 2611120 w 3353516"/>
              <a:gd name="connsiteY20" fmla="*/ 325120 h 701040"/>
              <a:gd name="connsiteX21" fmla="*/ 2733040 w 3353516"/>
              <a:gd name="connsiteY21" fmla="*/ 345440 h 701040"/>
              <a:gd name="connsiteX22" fmla="*/ 2946400 w 3353516"/>
              <a:gd name="connsiteY22" fmla="*/ 355600 h 701040"/>
              <a:gd name="connsiteX23" fmla="*/ 3332480 w 3353516"/>
              <a:gd name="connsiteY23" fmla="*/ 335280 h 701040"/>
              <a:gd name="connsiteX24" fmla="*/ 3352800 w 3353516"/>
              <a:gd name="connsiteY24" fmla="*/ 294640 h 701040"/>
              <a:gd name="connsiteX25" fmla="*/ 3342640 w 3353516"/>
              <a:gd name="connsiteY25" fmla="*/ 193040 h 701040"/>
              <a:gd name="connsiteX26" fmla="*/ 3312160 w 3353516"/>
              <a:gd name="connsiteY26" fmla="*/ 142240 h 701040"/>
              <a:gd name="connsiteX27" fmla="*/ 3291840 w 3353516"/>
              <a:gd name="connsiteY27" fmla="*/ 111760 h 701040"/>
              <a:gd name="connsiteX28" fmla="*/ 3220720 w 3353516"/>
              <a:gd name="connsiteY28" fmla="*/ 40640 h 701040"/>
              <a:gd name="connsiteX29" fmla="*/ 3169920 w 3353516"/>
              <a:gd name="connsiteY29" fmla="*/ 20320 h 701040"/>
              <a:gd name="connsiteX30" fmla="*/ 3078480 w 3353516"/>
              <a:gd name="connsiteY30" fmla="*/ 0 h 701040"/>
              <a:gd name="connsiteX31" fmla="*/ 1788160 w 3353516"/>
              <a:gd name="connsiteY31" fmla="*/ 10160 h 701040"/>
              <a:gd name="connsiteX32" fmla="*/ 1717040 w 3353516"/>
              <a:gd name="connsiteY32" fmla="*/ 20320 h 701040"/>
              <a:gd name="connsiteX33" fmla="*/ 1524000 w 3353516"/>
              <a:gd name="connsiteY33" fmla="*/ 60960 h 701040"/>
              <a:gd name="connsiteX34" fmla="*/ 1310640 w 3353516"/>
              <a:gd name="connsiteY34" fmla="*/ 81280 h 701040"/>
              <a:gd name="connsiteX35" fmla="*/ 1270000 w 3353516"/>
              <a:gd name="connsiteY35" fmla="*/ 101600 h 701040"/>
              <a:gd name="connsiteX36" fmla="*/ 1198880 w 3353516"/>
              <a:gd name="connsiteY36" fmla="*/ 111760 h 701040"/>
              <a:gd name="connsiteX37" fmla="*/ 1107440 w 3353516"/>
              <a:gd name="connsiteY37" fmla="*/ 132080 h 701040"/>
              <a:gd name="connsiteX38" fmla="*/ 1046480 w 3353516"/>
              <a:gd name="connsiteY38" fmla="*/ 152400 h 701040"/>
              <a:gd name="connsiteX39" fmla="*/ 1005840 w 3353516"/>
              <a:gd name="connsiteY39" fmla="*/ 162560 h 701040"/>
              <a:gd name="connsiteX40" fmla="*/ 914400 w 3353516"/>
              <a:gd name="connsiteY40" fmla="*/ 193040 h 701040"/>
              <a:gd name="connsiteX41" fmla="*/ 883920 w 3353516"/>
              <a:gd name="connsiteY41" fmla="*/ 203200 h 701040"/>
              <a:gd name="connsiteX42" fmla="*/ 843280 w 3353516"/>
              <a:gd name="connsiteY42" fmla="*/ 23368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353516" h="701040">
                <a:moveTo>
                  <a:pt x="843280" y="233680"/>
                </a:moveTo>
                <a:cubicBezTo>
                  <a:pt x="777039" y="220432"/>
                  <a:pt x="751719" y="213360"/>
                  <a:pt x="670560" y="213360"/>
                </a:cubicBezTo>
                <a:cubicBezTo>
                  <a:pt x="602742" y="213360"/>
                  <a:pt x="535093" y="220133"/>
                  <a:pt x="467360" y="223520"/>
                </a:cubicBezTo>
                <a:cubicBezTo>
                  <a:pt x="262492" y="291809"/>
                  <a:pt x="580269" y="187615"/>
                  <a:pt x="325120" y="264160"/>
                </a:cubicBezTo>
                <a:cubicBezTo>
                  <a:pt x="284088" y="276470"/>
                  <a:pt x="243459" y="290160"/>
                  <a:pt x="203200" y="304800"/>
                </a:cubicBezTo>
                <a:cubicBezTo>
                  <a:pt x="130334" y="331297"/>
                  <a:pt x="101030" y="335850"/>
                  <a:pt x="50800" y="386080"/>
                </a:cubicBezTo>
                <a:cubicBezTo>
                  <a:pt x="18582" y="418298"/>
                  <a:pt x="16695" y="435783"/>
                  <a:pt x="0" y="477520"/>
                </a:cubicBezTo>
                <a:cubicBezTo>
                  <a:pt x="10160" y="511387"/>
                  <a:pt x="11949" y="549007"/>
                  <a:pt x="30480" y="579120"/>
                </a:cubicBezTo>
                <a:cubicBezTo>
                  <a:pt x="41327" y="596747"/>
                  <a:pt x="114286" y="622803"/>
                  <a:pt x="132080" y="629920"/>
                </a:cubicBezTo>
                <a:cubicBezTo>
                  <a:pt x="145627" y="643467"/>
                  <a:pt x="157131" y="659425"/>
                  <a:pt x="172720" y="670560"/>
                </a:cubicBezTo>
                <a:cubicBezTo>
                  <a:pt x="181435" y="676785"/>
                  <a:pt x="192902" y="677778"/>
                  <a:pt x="203200" y="680720"/>
                </a:cubicBezTo>
                <a:cubicBezTo>
                  <a:pt x="259194" y="696718"/>
                  <a:pt x="261584" y="692852"/>
                  <a:pt x="335280" y="701040"/>
                </a:cubicBezTo>
                <a:cubicBezTo>
                  <a:pt x="416560" y="687493"/>
                  <a:pt x="498412" y="677016"/>
                  <a:pt x="579120" y="660400"/>
                </a:cubicBezTo>
                <a:cubicBezTo>
                  <a:pt x="807290" y="613424"/>
                  <a:pt x="544000" y="643778"/>
                  <a:pt x="802640" y="599440"/>
                </a:cubicBezTo>
                <a:cubicBezTo>
                  <a:pt x="880064" y="586167"/>
                  <a:pt x="959034" y="583012"/>
                  <a:pt x="1036320" y="568960"/>
                </a:cubicBezTo>
                <a:cubicBezTo>
                  <a:pt x="1098410" y="557671"/>
                  <a:pt x="1187252" y="542193"/>
                  <a:pt x="1249680" y="528320"/>
                </a:cubicBezTo>
                <a:cubicBezTo>
                  <a:pt x="1366166" y="502434"/>
                  <a:pt x="1295885" y="518364"/>
                  <a:pt x="1402080" y="477520"/>
                </a:cubicBezTo>
                <a:cubicBezTo>
                  <a:pt x="1422071" y="469831"/>
                  <a:pt x="1443234" y="465355"/>
                  <a:pt x="1463040" y="457200"/>
                </a:cubicBezTo>
                <a:cubicBezTo>
                  <a:pt x="1594270" y="403164"/>
                  <a:pt x="1604971" y="378014"/>
                  <a:pt x="1767840" y="345440"/>
                </a:cubicBezTo>
                <a:cubicBezTo>
                  <a:pt x="2015597" y="295889"/>
                  <a:pt x="1834912" y="325905"/>
                  <a:pt x="2316480" y="314960"/>
                </a:cubicBezTo>
                <a:cubicBezTo>
                  <a:pt x="2414693" y="318347"/>
                  <a:pt x="2513110" y="317949"/>
                  <a:pt x="2611120" y="325120"/>
                </a:cubicBezTo>
                <a:cubicBezTo>
                  <a:pt x="2652211" y="328127"/>
                  <a:pt x="2692009" y="341710"/>
                  <a:pt x="2733040" y="345440"/>
                </a:cubicBezTo>
                <a:cubicBezTo>
                  <a:pt x="2803948" y="351886"/>
                  <a:pt x="2875280" y="352213"/>
                  <a:pt x="2946400" y="355600"/>
                </a:cubicBezTo>
                <a:cubicBezTo>
                  <a:pt x="3075093" y="348827"/>
                  <a:pt x="3205034" y="354397"/>
                  <a:pt x="3332480" y="335280"/>
                </a:cubicBezTo>
                <a:cubicBezTo>
                  <a:pt x="3347458" y="333033"/>
                  <a:pt x="3351721" y="309747"/>
                  <a:pt x="3352800" y="294640"/>
                </a:cubicBezTo>
                <a:cubicBezTo>
                  <a:pt x="3355225" y="260691"/>
                  <a:pt x="3351410" y="225926"/>
                  <a:pt x="3342640" y="193040"/>
                </a:cubicBezTo>
                <a:cubicBezTo>
                  <a:pt x="3337552" y="173959"/>
                  <a:pt x="3322626" y="158986"/>
                  <a:pt x="3312160" y="142240"/>
                </a:cubicBezTo>
                <a:cubicBezTo>
                  <a:pt x="3305688" y="131885"/>
                  <a:pt x="3300009" y="120836"/>
                  <a:pt x="3291840" y="111760"/>
                </a:cubicBezTo>
                <a:cubicBezTo>
                  <a:pt x="3269412" y="86840"/>
                  <a:pt x="3251848" y="53091"/>
                  <a:pt x="3220720" y="40640"/>
                </a:cubicBezTo>
                <a:cubicBezTo>
                  <a:pt x="3203787" y="33867"/>
                  <a:pt x="3187222" y="26087"/>
                  <a:pt x="3169920" y="20320"/>
                </a:cubicBezTo>
                <a:cubicBezTo>
                  <a:pt x="3148398" y="13146"/>
                  <a:pt x="3098611" y="4026"/>
                  <a:pt x="3078480" y="0"/>
                </a:cubicBezTo>
                <a:lnTo>
                  <a:pt x="1788160" y="10160"/>
                </a:lnTo>
                <a:cubicBezTo>
                  <a:pt x="1764215" y="10517"/>
                  <a:pt x="1740662" y="16383"/>
                  <a:pt x="1717040" y="20320"/>
                </a:cubicBezTo>
                <a:cubicBezTo>
                  <a:pt x="1652147" y="31135"/>
                  <a:pt x="1589592" y="53672"/>
                  <a:pt x="1524000" y="60960"/>
                </a:cubicBezTo>
                <a:cubicBezTo>
                  <a:pt x="1392029" y="75623"/>
                  <a:pt x="1463122" y="68573"/>
                  <a:pt x="1310640" y="81280"/>
                </a:cubicBezTo>
                <a:cubicBezTo>
                  <a:pt x="1297093" y="88053"/>
                  <a:pt x="1284612" y="97615"/>
                  <a:pt x="1270000" y="101600"/>
                </a:cubicBezTo>
                <a:cubicBezTo>
                  <a:pt x="1246896" y="107901"/>
                  <a:pt x="1222417" y="107347"/>
                  <a:pt x="1198880" y="111760"/>
                </a:cubicBezTo>
                <a:cubicBezTo>
                  <a:pt x="1168191" y="117514"/>
                  <a:pt x="1137609" y="124035"/>
                  <a:pt x="1107440" y="132080"/>
                </a:cubicBezTo>
                <a:cubicBezTo>
                  <a:pt x="1086744" y="137599"/>
                  <a:pt x="1066996" y="146245"/>
                  <a:pt x="1046480" y="152400"/>
                </a:cubicBezTo>
                <a:cubicBezTo>
                  <a:pt x="1033105" y="156412"/>
                  <a:pt x="1019186" y="158454"/>
                  <a:pt x="1005840" y="162560"/>
                </a:cubicBezTo>
                <a:cubicBezTo>
                  <a:pt x="975132" y="172009"/>
                  <a:pt x="944880" y="182880"/>
                  <a:pt x="914400" y="193040"/>
                </a:cubicBezTo>
                <a:cubicBezTo>
                  <a:pt x="904240" y="196427"/>
                  <a:pt x="894484" y="201439"/>
                  <a:pt x="883920" y="203200"/>
                </a:cubicBezTo>
                <a:lnTo>
                  <a:pt x="843280" y="23368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643A4-62AD-4C08-BE73-03B563D38609}"/>
              </a:ext>
            </a:extLst>
          </p:cNvPr>
          <p:cNvSpPr txBox="1"/>
          <p:nvPr/>
        </p:nvSpPr>
        <p:spPr>
          <a:xfrm>
            <a:off x="430370" y="2676308"/>
            <a:ext cx="3338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Sense of fit: The one to many relationships. Relationship to the environment.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84C00-5A9D-4CBA-83EB-70456EC9B635}"/>
              </a:ext>
            </a:extLst>
          </p:cNvPr>
          <p:cNvSpPr txBox="1"/>
          <p:nvPr/>
        </p:nvSpPr>
        <p:spPr>
          <a:xfrm>
            <a:off x="9641840" y="3241040"/>
            <a:ext cx="24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Contact: one to one relationships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D4BDD-0D7C-4C7A-8DB0-BFA165EE635C}"/>
              </a:ext>
            </a:extLst>
          </p:cNvPr>
          <p:cNvSpPr txBox="1"/>
          <p:nvPr/>
        </p:nvSpPr>
        <p:spPr>
          <a:xfrm>
            <a:off x="382385" y="4871258"/>
            <a:ext cx="181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Thoughts on the model?</a:t>
            </a:r>
          </a:p>
        </p:txBody>
      </p:sp>
    </p:spTree>
    <p:extLst>
      <p:ext uri="{BB962C8B-B14F-4D97-AF65-F5344CB8AC3E}">
        <p14:creationId xmlns:p14="http://schemas.microsoft.com/office/powerpoint/2010/main" val="42391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B130-DD0E-4F54-A5D7-81F2478F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31" y="515389"/>
            <a:ext cx="10380573" cy="1432273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251F-9DB3-45D6-BD2A-E81BFAC14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can academic advisors make GEM students feel more welcome and support a sense of belonging at university</a:t>
            </a:r>
            <a:r>
              <a:rPr lang="en-GB"/>
              <a:t>? </a:t>
            </a:r>
          </a:p>
          <a:p>
            <a:r>
              <a:rPr lang="en-GB"/>
              <a:t>What </a:t>
            </a:r>
            <a:r>
              <a:rPr lang="en-GB" dirty="0"/>
              <a:t>practices do colleagues </a:t>
            </a:r>
            <a:r>
              <a:rPr lang="en-GB"/>
              <a:t>already engage in?</a:t>
            </a:r>
            <a:endParaRPr lang="en-GB" dirty="0"/>
          </a:p>
          <a:p>
            <a:r>
              <a:rPr lang="en-GB" dirty="0"/>
              <a:t>What skills / knowledge do (white) academic advisors need to better support GEM students?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01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B25D-3E5D-4CD2-B96A-2DA691B8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BF07-5887-4CB8-9DDD-E8780094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006138"/>
            <a:ext cx="10554594" cy="4438997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Cotton, D.,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Kneale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and Nash, T. (2013)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Horizon-scanning report: Widening Participation, Retention and Success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Plymouth University: Plymouth.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Currant, N. (2020) “My Stomach Churns”: Belonging and Strategies for Belonging for BME Students in a White University, Thesis, Oxford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Brookes University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https://radar.brookes.ac.uk/radar/items/ea510237-87ca-4f14-bc9e-5e3edcffa073/1/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Donnelly, M. and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Gamsu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(2018)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and Away: Social, Ethnic and Spatial inequalities in student mobility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Sutton Trust: London.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Harper, S. (2009) ‘Niggers no more: A critical race counter-narrative on Black male student achievement at predominantly White colleges and universities.’</a:t>
            </a:r>
            <a:r>
              <a:rPr lang="en-GB" sz="18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Qualitative Studies in Education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22 (6), pp. 697-712.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Nottingham Trent University, Bournemouth University, University of Bradford (2011),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HERE Project, Higher Education: Retention and Engagement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[final project report, online] https://www.academia.edu/20680385/The_HERE_Project_Higher_Education_and_Engagement_Final_Project_Report, Accessed 18th November 2019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Stevenson, J. (2012).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and Minority Ethnic Student Degree Retention and Attainment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Higher Education Academy: York.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Yale, A. (2019) ‘The personal tutor–student relationship: student expectations and experiences of personal tutoring in higher education,’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Further and Higher Education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43:4, pp.533-544.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92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Slide Background">
            <a:extLst>
              <a:ext uri="{FF2B5EF4-FFF2-40B4-BE49-F238E27FC236}">
                <a16:creationId xmlns:a16="http://schemas.microsoft.com/office/drawing/2014/main" id="{5CC50F2E-EF04-4D7A-A09C-5AEF6E5EA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5995" cy="3429000"/>
          </a:xfrm>
          <a:prstGeom prst="rect">
            <a:avLst/>
          </a:prstGeom>
          <a:ln>
            <a:noFill/>
          </a:ln>
          <a:effectLst>
            <a:outerShdw blurRad="342900" dist="2286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9CC93-EE84-444B-8941-A14205DE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206" y="235882"/>
            <a:ext cx="5600700" cy="98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Caveat: terminology</a:t>
            </a:r>
          </a:p>
        </p:txBody>
      </p:sp>
      <p:pic>
        <p:nvPicPr>
          <p:cNvPr id="5" name="Picture 4" descr="Cathedral ceiling in yellow sunlight design">
            <a:extLst>
              <a:ext uri="{FF2B5EF4-FFF2-40B4-BE49-F238E27FC236}">
                <a16:creationId xmlns:a16="http://schemas.microsoft.com/office/drawing/2014/main" id="{380981C7-8C0C-1E7C-EA98-2426B6738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 r="16667"/>
          <a:stretch/>
        </p:blipFill>
        <p:spPr>
          <a:xfrm>
            <a:off x="20" y="10"/>
            <a:ext cx="6095978" cy="685798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D7AD51E-A168-490B-B8A6-8AFE86E0F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4966D0-729C-411A-BFEF-DF568628978D}"/>
              </a:ext>
            </a:extLst>
          </p:cNvPr>
          <p:cNvSpPr txBox="1"/>
          <p:nvPr/>
        </p:nvSpPr>
        <p:spPr>
          <a:xfrm>
            <a:off x="6325795" y="1201362"/>
            <a:ext cx="53935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/>
              <a:t>Black, Asian and Minority Ethnic (BAME) is not now considered useful but there is an absence of agreed language.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Some have been using Global Ethnic Majority (GEM) instead.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Foregrounds that white people are not a majority ethnic group globally. 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Drops ‘minority’ which has negative connotations and relative positioning to white people.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But still need to be careful to only use in certain circumstances so as not to brush off differences between ethnic groups.</a:t>
            </a:r>
          </a:p>
        </p:txBody>
      </p:sp>
    </p:spTree>
    <p:extLst>
      <p:ext uri="{BB962C8B-B14F-4D97-AF65-F5344CB8AC3E}">
        <p14:creationId xmlns:p14="http://schemas.microsoft.com/office/powerpoint/2010/main" val="234999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A550-6499-4DAC-9146-F18ED45E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466FA-F729-4059-8B02-9EA008A8C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Doctoral research at a non-London / ethnically diverse city university – qualitative, narrative enquiry.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Experiences of belonging for British Asian and Black students at a predominately white university.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The impetus was addressing awarding gaps and trying to understand what might be behind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Focus today – the role of academic advisor.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82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60A63-2E8E-4703-90FF-EBEC9DE8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E8FC-C4A7-475B-8A2E-9B73AEB7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87" y="2533995"/>
            <a:ext cx="10898816" cy="3573089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advisor can play a key role in student decisions to persist (Cotton, Neale and Nash 2013), and their academic success (Stevenson 2012).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elationship with academic advisor is a crucial precursor to students then subsequently seeking help and support at a point of need (Yale 2019).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negative experience of academic advising has been found to be more harmful than no support (Yale 2019).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8290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C980-E166-40BB-A3EA-C4D2165F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headline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4B37B-EB2A-4968-963F-9DC6D0ED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sz="2800" dirty="0"/>
              <a:t>Had intended to look at the overall experience – the role of academic advisor emerged from narratives.</a:t>
            </a:r>
          </a:p>
          <a:p>
            <a:pPr marL="342900" indent="-342900">
              <a:buFontTx/>
              <a:buChar char="-"/>
            </a:pPr>
            <a:r>
              <a:rPr lang="en-GB" sz="2800" dirty="0"/>
              <a:t>The relationship with the academic advisor seemed a key differentiator between those with a strong sense of belonging and those with a weak sense of belonging.</a:t>
            </a:r>
          </a:p>
        </p:txBody>
      </p:sp>
    </p:spTree>
    <p:extLst>
      <p:ext uri="{BB962C8B-B14F-4D97-AF65-F5344CB8AC3E}">
        <p14:creationId xmlns:p14="http://schemas.microsoft.com/office/powerpoint/2010/main" val="356999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0A29-BCD8-4ABD-BD7A-E0721C21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99" y="387584"/>
            <a:ext cx="10380573" cy="1432273"/>
          </a:xfrm>
        </p:spPr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0342D-49DC-4B28-AEF9-25BBBEABD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82" y="2750126"/>
            <a:ext cx="4718588" cy="3261789"/>
          </a:xfrm>
        </p:spPr>
        <p:txBody>
          <a:bodyPr>
            <a:normAutofit/>
          </a:bodyPr>
          <a:lstStyle/>
          <a:p>
            <a:r>
              <a:rPr lang="en-GB" sz="2400" dirty="0"/>
              <a:t>- Students often feel the advisor needs to initiate and maintain a good relationship. 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9F5AF8D-DD2C-4A24-BE2C-8D111A3131EE}"/>
              </a:ext>
            </a:extLst>
          </p:cNvPr>
          <p:cNvSpPr/>
          <p:nvPr/>
        </p:nvSpPr>
        <p:spPr>
          <a:xfrm>
            <a:off x="5896495" y="753361"/>
            <a:ext cx="5046372" cy="1830311"/>
          </a:xfrm>
          <a:prstGeom prst="wedgeRectCallout">
            <a:avLst>
              <a:gd name="adj1" fmla="val 28408"/>
              <a:gd name="adj2" fmla="val 103740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80340">
              <a:spcAft>
                <a:spcPts val="12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met my academic advisor at the beginning of the year but after that I haven’t been in contact with her, but yes, </a:t>
            </a:r>
            <a:r>
              <a: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hasn’t been in contact with me either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23A47D8-22FA-495E-8355-20A5949D19C2}"/>
              </a:ext>
            </a:extLst>
          </p:cNvPr>
          <p:cNvSpPr/>
          <p:nvPr/>
        </p:nvSpPr>
        <p:spPr>
          <a:xfrm>
            <a:off x="6815404" y="4034249"/>
            <a:ext cx="4927913" cy="1784660"/>
          </a:xfrm>
          <a:prstGeom prst="wedgeRoundRectCallout">
            <a:avLst>
              <a:gd name="adj1" fmla="val -30595"/>
              <a:gd name="adj2" fmla="val 7155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asked to see her (advisor) and she has said to send an email and whenever I have done that she has not responded to the email.</a:t>
            </a:r>
            <a:endParaRPr lang="en-GB" sz="2400" dirty="0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D133EDBD-4D41-4BA2-9500-E00720AB8139}"/>
              </a:ext>
            </a:extLst>
          </p:cNvPr>
          <p:cNvSpPr/>
          <p:nvPr/>
        </p:nvSpPr>
        <p:spPr>
          <a:xfrm>
            <a:off x="820189" y="4274328"/>
            <a:ext cx="5131896" cy="2196088"/>
          </a:xfrm>
          <a:prstGeom prst="borderCallout1">
            <a:avLst>
              <a:gd name="adj1" fmla="val 18750"/>
              <a:gd name="adj2" fmla="val -8333"/>
              <a:gd name="adj3" fmla="val 67024"/>
              <a:gd name="adj4" fmla="val -230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think you have to seek out the support. I have had no contact with my academic advisor for over a year. It would be good if he could get in touch to see how well you are doing,”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787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ACA2-CEEB-41D0-8CE9-B246CFEE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31" y="455737"/>
            <a:ext cx="6456217" cy="1872859"/>
          </a:xfrm>
        </p:spPr>
        <p:txBody>
          <a:bodyPr/>
          <a:lstStyle/>
          <a:p>
            <a:r>
              <a:rPr lang="en-GB" dirty="0"/>
              <a:t>Emotional connection / 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C4E4D-8DD8-4604-BD27-FACF66877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750126"/>
            <a:ext cx="4619305" cy="3528754"/>
          </a:xfrm>
        </p:spPr>
        <p:txBody>
          <a:bodyPr>
            <a:normAutofit/>
          </a:bodyPr>
          <a:lstStyle/>
          <a:p>
            <a:r>
              <a:rPr lang="en-GB" sz="2800" dirty="0"/>
              <a:t> - When talking about their academic advisor there was a strong emotional element: positive or negative.</a:t>
            </a:r>
          </a:p>
          <a:p>
            <a:r>
              <a:rPr lang="en-GB" sz="2800" dirty="0"/>
              <a:t>- Students wanted empathy, someone to listen to them.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BA22C60-83B9-4F45-8A07-E69F31F9E088}"/>
              </a:ext>
            </a:extLst>
          </p:cNvPr>
          <p:cNvSpPr/>
          <p:nvPr/>
        </p:nvSpPr>
        <p:spPr>
          <a:xfrm>
            <a:off x="7309521" y="658823"/>
            <a:ext cx="3316830" cy="1925351"/>
          </a:xfrm>
          <a:prstGeom prst="wedgeEllipseCallout">
            <a:avLst>
              <a:gd name="adj1" fmla="val 34989"/>
              <a:gd name="adj2" fmla="val 85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“XXX is the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best academic advisor in the world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endParaRPr lang="en-GB" sz="24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DDBC52A-ED62-4C2C-B5C8-461E9AE4FEF6}"/>
              </a:ext>
            </a:extLst>
          </p:cNvPr>
          <p:cNvSpPr/>
          <p:nvPr/>
        </p:nvSpPr>
        <p:spPr>
          <a:xfrm>
            <a:off x="7686502" y="3612178"/>
            <a:ext cx="3962158" cy="1985057"/>
          </a:xfrm>
          <a:prstGeom prst="wedgeRectCallout">
            <a:avLst>
              <a:gd name="adj1" fmla="val -49015"/>
              <a:gd name="adj2" fmla="val 78382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“today I had a one to one meeting with my advisor and she was really nice to me which was a change.”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499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AE8C-2B19-4B8A-A1B0-1B1910D4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Relational / human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938A-5CDF-4AB3-A2EE-58A8351D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47" y="2750126"/>
            <a:ext cx="4982233" cy="3261789"/>
          </a:xfrm>
        </p:spPr>
        <p:txBody>
          <a:bodyPr>
            <a:normAutofit/>
          </a:bodyPr>
          <a:lstStyle/>
          <a:p>
            <a:r>
              <a:rPr lang="en-GB" sz="2800" dirty="0"/>
              <a:t>- Students want to be known by an academic member of staff (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Nottingham Trent University et al. 2011). </a:t>
            </a:r>
            <a:endParaRPr lang="en-GB" sz="28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F7C2035-9A03-43ED-9D16-7EFF3E2BE20B}"/>
              </a:ext>
            </a:extLst>
          </p:cNvPr>
          <p:cNvSpPr/>
          <p:nvPr/>
        </p:nvSpPr>
        <p:spPr>
          <a:xfrm>
            <a:off x="5857702" y="2653533"/>
            <a:ext cx="5639000" cy="3261788"/>
          </a:xfrm>
          <a:prstGeom prst="wedgeRectCallout">
            <a:avLst>
              <a:gd name="adj1" fmla="val -32039"/>
              <a:gd name="adj2" fmla="val 69627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would go to one of those lecturers without any hesitation whatsoever.  Probably more so than anybody else in my cohort, purely because, over that period of time, I’ve developed a relationship with the lecturers that, you know, I interface with.”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67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9BA6-8DFE-4815-AAB6-4043867C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31" y="393263"/>
            <a:ext cx="10380573" cy="1432273"/>
          </a:xfrm>
        </p:spPr>
        <p:txBody>
          <a:bodyPr/>
          <a:lstStyle/>
          <a:p>
            <a:r>
              <a:rPr lang="en-GB" dirty="0"/>
              <a:t>Two contrasting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A8C6-8EB0-40DA-9A7F-7154F786F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link goes to a shared document of two contrasting, composite, creative non-fiction, counter-stories (borrowing from Critical Race Theory, e.g. David Gillborn).</a:t>
            </a:r>
          </a:p>
          <a:p>
            <a:r>
              <a:rPr lang="en-GB" sz="2800" dirty="0">
                <a:hlinkClick r:id="rId2"/>
              </a:rPr>
              <a:t>The empathetic tutor &amp; A bad relationship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58055597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LightSeedRightStep">
      <a:dk1>
        <a:srgbClr val="000000"/>
      </a:dk1>
      <a:lt1>
        <a:srgbClr val="FFFFFF"/>
      </a:lt1>
      <a:dk2>
        <a:srgbClr val="412429"/>
      </a:dk2>
      <a:lt2>
        <a:srgbClr val="E4E8E2"/>
      </a:lt2>
      <a:accent1>
        <a:srgbClr val="B296C6"/>
      </a:accent1>
      <a:accent2>
        <a:srgbClr val="BA7FBA"/>
      </a:accent2>
      <a:accent3>
        <a:srgbClr val="C696B2"/>
      </a:accent3>
      <a:accent4>
        <a:srgbClr val="BA7F88"/>
      </a:accent4>
      <a:accent5>
        <a:srgbClr val="C29B8E"/>
      </a:accent5>
      <a:accent6>
        <a:srgbClr val="B4A17B"/>
      </a:accent6>
      <a:hlink>
        <a:srgbClr val="6C8C55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1045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BevelVTI</vt:lpstr>
      <vt:lpstr>The importance of academic advisors in supporting a sense of belonging for Global Ethnic Majority (GEM) students. </vt:lpstr>
      <vt:lpstr>Caveat: terminology</vt:lpstr>
      <vt:lpstr>Background</vt:lpstr>
      <vt:lpstr>Some literature</vt:lpstr>
      <vt:lpstr>Some headline findings</vt:lpstr>
      <vt:lpstr>Contact</vt:lpstr>
      <vt:lpstr>Emotional connection / empathy</vt:lpstr>
      <vt:lpstr>Relational / human</vt:lpstr>
      <vt:lpstr>Two contrasting stories</vt:lpstr>
      <vt:lpstr>The specific challenges for GEM students</vt:lpstr>
      <vt:lpstr>Belonging: A relational model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academic advisors in supporting a sense of belonging for Global Ethnic Majority (GEM) students. </dc:title>
  <dc:creator>Neil Currant</dc:creator>
  <cp:lastModifiedBy>Neil Currant</cp:lastModifiedBy>
  <cp:revision>7</cp:revision>
  <dcterms:created xsi:type="dcterms:W3CDTF">2022-03-14T15:57:06Z</dcterms:created>
  <dcterms:modified xsi:type="dcterms:W3CDTF">2022-04-04T13:58:36Z</dcterms:modified>
</cp:coreProperties>
</file>