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1"/>
  </p:sldMasterIdLst>
  <p:notesMasterIdLst>
    <p:notesMasterId r:id="rId16"/>
  </p:notesMasterIdLst>
  <p:sldIdLst>
    <p:sldId id="256" r:id="rId2"/>
    <p:sldId id="257" r:id="rId3"/>
    <p:sldId id="266" r:id="rId4"/>
    <p:sldId id="258" r:id="rId5"/>
    <p:sldId id="259" r:id="rId6"/>
    <p:sldId id="260" r:id="rId7"/>
    <p:sldId id="261" r:id="rId8"/>
    <p:sldId id="262" r:id="rId9"/>
    <p:sldId id="265" r:id="rId10"/>
    <p:sldId id="263" r:id="rId11"/>
    <p:sldId id="270" r:id="rId12"/>
    <p:sldId id="271"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4930FB-9CDA-4357-A332-57B8951BC111}" v="3" dt="2021-10-21T09:03:55.8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1" d="100"/>
          <a:sy n="91" d="100"/>
        </p:scale>
        <p:origin x="54" y="6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il Currant" userId="8293969d-4f09-4f42-8b16-8ad16d947cad" providerId="ADAL" clId="{A1647302-8A11-43F0-8D2B-4087B61BBA93}"/>
    <pc:docChg chg="custSel delSld modSld">
      <pc:chgData name="Neil Currant" userId="8293969d-4f09-4f42-8b16-8ad16d947cad" providerId="ADAL" clId="{A1647302-8A11-43F0-8D2B-4087B61BBA93}" dt="2021-09-23T08:46:27.822" v="83" actId="5793"/>
      <pc:docMkLst>
        <pc:docMk/>
      </pc:docMkLst>
      <pc:sldChg chg="modSp mod">
        <pc:chgData name="Neil Currant" userId="8293969d-4f09-4f42-8b16-8ad16d947cad" providerId="ADAL" clId="{A1647302-8A11-43F0-8D2B-4087B61BBA93}" dt="2021-09-17T09:37:06.921" v="67" actId="27636"/>
        <pc:sldMkLst>
          <pc:docMk/>
          <pc:sldMk cId="109857222" sldId="256"/>
        </pc:sldMkLst>
        <pc:spChg chg="mod">
          <ac:chgData name="Neil Currant" userId="8293969d-4f09-4f42-8b16-8ad16d947cad" providerId="ADAL" clId="{A1647302-8A11-43F0-8D2B-4087B61BBA93}" dt="2021-09-17T09:36:48.224" v="5" actId="14100"/>
          <ac:spMkLst>
            <pc:docMk/>
            <pc:sldMk cId="109857222" sldId="256"/>
            <ac:spMk id="2" creationId="{00000000-0000-0000-0000-000000000000}"/>
          </ac:spMkLst>
        </pc:spChg>
        <pc:spChg chg="mod">
          <ac:chgData name="Neil Currant" userId="8293969d-4f09-4f42-8b16-8ad16d947cad" providerId="ADAL" clId="{A1647302-8A11-43F0-8D2B-4087B61BBA93}" dt="2021-09-17T09:37:06.921" v="67" actId="27636"/>
          <ac:spMkLst>
            <pc:docMk/>
            <pc:sldMk cId="109857222" sldId="256"/>
            <ac:spMk id="3" creationId="{00000000-0000-0000-0000-000000000000}"/>
          </ac:spMkLst>
        </pc:spChg>
      </pc:sldChg>
      <pc:sldChg chg="modSp mod">
        <pc:chgData name="Neil Currant" userId="8293969d-4f09-4f42-8b16-8ad16d947cad" providerId="ADAL" clId="{A1647302-8A11-43F0-8D2B-4087B61BBA93}" dt="2021-09-17T09:37:43.354" v="70" actId="5793"/>
        <pc:sldMkLst>
          <pc:docMk/>
          <pc:sldMk cId="3886362011" sldId="257"/>
        </pc:sldMkLst>
        <pc:spChg chg="mod">
          <ac:chgData name="Neil Currant" userId="8293969d-4f09-4f42-8b16-8ad16d947cad" providerId="ADAL" clId="{A1647302-8A11-43F0-8D2B-4087B61BBA93}" dt="2021-09-17T09:37:43.354" v="70" actId="5793"/>
          <ac:spMkLst>
            <pc:docMk/>
            <pc:sldMk cId="3886362011" sldId="257"/>
            <ac:spMk id="3" creationId="{A709F9DC-8CCE-43EE-9BFD-EE1E0CF22858}"/>
          </ac:spMkLst>
        </pc:spChg>
      </pc:sldChg>
      <pc:sldChg chg="modSp mod">
        <pc:chgData name="Neil Currant" userId="8293969d-4f09-4f42-8b16-8ad16d947cad" providerId="ADAL" clId="{A1647302-8A11-43F0-8D2B-4087B61BBA93}" dt="2021-09-17T09:38:17.277" v="71" actId="5793"/>
        <pc:sldMkLst>
          <pc:docMk/>
          <pc:sldMk cId="2415312199" sldId="258"/>
        </pc:sldMkLst>
        <pc:spChg chg="mod">
          <ac:chgData name="Neil Currant" userId="8293969d-4f09-4f42-8b16-8ad16d947cad" providerId="ADAL" clId="{A1647302-8A11-43F0-8D2B-4087B61BBA93}" dt="2021-09-17T09:38:17.277" v="71" actId="5793"/>
          <ac:spMkLst>
            <pc:docMk/>
            <pc:sldMk cId="2415312199" sldId="258"/>
            <ac:spMk id="3" creationId="{27C165F9-CB91-42DA-947B-F9260D109082}"/>
          </ac:spMkLst>
        </pc:spChg>
      </pc:sldChg>
      <pc:sldChg chg="modSp mod">
        <pc:chgData name="Neil Currant" userId="8293969d-4f09-4f42-8b16-8ad16d947cad" providerId="ADAL" clId="{A1647302-8A11-43F0-8D2B-4087B61BBA93}" dt="2021-09-17T09:40:32.455" v="78"/>
        <pc:sldMkLst>
          <pc:docMk/>
          <pc:sldMk cId="3584107662" sldId="263"/>
        </pc:sldMkLst>
        <pc:spChg chg="mod">
          <ac:chgData name="Neil Currant" userId="8293969d-4f09-4f42-8b16-8ad16d947cad" providerId="ADAL" clId="{A1647302-8A11-43F0-8D2B-4087B61BBA93}" dt="2021-09-17T09:40:18.170" v="73"/>
          <ac:spMkLst>
            <pc:docMk/>
            <pc:sldMk cId="3584107662" sldId="263"/>
            <ac:spMk id="2" creationId="{1F87CCF6-8A25-49AA-92EB-B7EB5396EABE}"/>
          </ac:spMkLst>
        </pc:spChg>
        <pc:spChg chg="mod">
          <ac:chgData name="Neil Currant" userId="8293969d-4f09-4f42-8b16-8ad16d947cad" providerId="ADAL" clId="{A1647302-8A11-43F0-8D2B-4087B61BBA93}" dt="2021-09-17T09:40:32.455" v="78"/>
          <ac:spMkLst>
            <pc:docMk/>
            <pc:sldMk cId="3584107662" sldId="263"/>
            <ac:spMk id="3" creationId="{B3318F18-F6DD-4A96-9CED-E9CF2E8DB8D9}"/>
          </ac:spMkLst>
        </pc:spChg>
      </pc:sldChg>
      <pc:sldChg chg="modSp mod">
        <pc:chgData name="Neil Currant" userId="8293969d-4f09-4f42-8b16-8ad16d947cad" providerId="ADAL" clId="{A1647302-8A11-43F0-8D2B-4087B61BBA93}" dt="2021-09-23T08:46:27.822" v="83" actId="5793"/>
        <pc:sldMkLst>
          <pc:docMk/>
          <pc:sldMk cId="3652213655" sldId="266"/>
        </pc:sldMkLst>
        <pc:spChg chg="mod">
          <ac:chgData name="Neil Currant" userId="8293969d-4f09-4f42-8b16-8ad16d947cad" providerId="ADAL" clId="{A1647302-8A11-43F0-8D2B-4087B61BBA93}" dt="2021-09-23T08:46:27.822" v="83" actId="5793"/>
          <ac:spMkLst>
            <pc:docMk/>
            <pc:sldMk cId="3652213655" sldId="266"/>
            <ac:spMk id="3" creationId="{CA086A0E-28E1-4B00-8F80-56822FBE4EAF}"/>
          </ac:spMkLst>
        </pc:spChg>
      </pc:sldChg>
      <pc:sldChg chg="modSp mod">
        <pc:chgData name="Neil Currant" userId="8293969d-4f09-4f42-8b16-8ad16d947cad" providerId="ADAL" clId="{A1647302-8A11-43F0-8D2B-4087B61BBA93}" dt="2021-09-17T09:41:02.439" v="81" actId="27636"/>
        <pc:sldMkLst>
          <pc:docMk/>
          <pc:sldMk cId="4001613825" sldId="267"/>
        </pc:sldMkLst>
        <pc:spChg chg="mod">
          <ac:chgData name="Neil Currant" userId="8293969d-4f09-4f42-8b16-8ad16d947cad" providerId="ADAL" clId="{A1647302-8A11-43F0-8D2B-4087B61BBA93}" dt="2021-09-17T09:41:02.439" v="81" actId="27636"/>
          <ac:spMkLst>
            <pc:docMk/>
            <pc:sldMk cId="4001613825" sldId="267"/>
            <ac:spMk id="3" creationId="{3AB3181A-02B3-4F1E-83F0-9A293F922A06}"/>
          </ac:spMkLst>
        </pc:spChg>
      </pc:sldChg>
      <pc:sldChg chg="del">
        <pc:chgData name="Neil Currant" userId="8293969d-4f09-4f42-8b16-8ad16d947cad" providerId="ADAL" clId="{A1647302-8A11-43F0-8D2B-4087B61BBA93}" dt="2021-09-17T09:38:58.482" v="72" actId="2696"/>
        <pc:sldMkLst>
          <pc:docMk/>
          <pc:sldMk cId="2902760683" sldId="271"/>
        </pc:sldMkLst>
      </pc:sldChg>
      <pc:sldChg chg="del">
        <pc:chgData name="Neil Currant" userId="8293969d-4f09-4f42-8b16-8ad16d947cad" providerId="ADAL" clId="{A1647302-8A11-43F0-8D2B-4087B61BBA93}" dt="2021-09-17T09:40:52.539" v="79" actId="2696"/>
        <pc:sldMkLst>
          <pc:docMk/>
          <pc:sldMk cId="4189922077" sldId="272"/>
        </pc:sldMkLst>
      </pc:sldChg>
    </pc:docChg>
  </pc:docChgLst>
  <pc:docChgLst>
    <pc:chgData name="Neil Currant" userId="8293969d-4f09-4f42-8b16-8ad16d947cad" providerId="ADAL" clId="{0E4930FB-9CDA-4357-A332-57B8951BC111}"/>
    <pc:docChg chg="undo custSel addSld delSld modSld">
      <pc:chgData name="Neil Currant" userId="8293969d-4f09-4f42-8b16-8ad16d947cad" providerId="ADAL" clId="{0E4930FB-9CDA-4357-A332-57B8951BC111}" dt="2021-10-21T09:03:39.165" v="1116" actId="20577"/>
      <pc:docMkLst>
        <pc:docMk/>
      </pc:docMkLst>
      <pc:sldChg chg="modSp mod">
        <pc:chgData name="Neil Currant" userId="8293969d-4f09-4f42-8b16-8ad16d947cad" providerId="ADAL" clId="{0E4930FB-9CDA-4357-A332-57B8951BC111}" dt="2021-10-21T07:48:42.310" v="397" actId="114"/>
        <pc:sldMkLst>
          <pc:docMk/>
          <pc:sldMk cId="1664159523" sldId="269"/>
        </pc:sldMkLst>
        <pc:spChg chg="mod">
          <ac:chgData name="Neil Currant" userId="8293969d-4f09-4f42-8b16-8ad16d947cad" providerId="ADAL" clId="{0E4930FB-9CDA-4357-A332-57B8951BC111}" dt="2021-10-21T07:48:42.310" v="397" actId="114"/>
          <ac:spMkLst>
            <pc:docMk/>
            <pc:sldMk cId="1664159523" sldId="269"/>
            <ac:spMk id="3" creationId="{3AB3181A-02B3-4F1E-83F0-9A293F922A06}"/>
          </ac:spMkLst>
        </pc:spChg>
      </pc:sldChg>
      <pc:sldChg chg="modSp mod">
        <pc:chgData name="Neil Currant" userId="8293969d-4f09-4f42-8b16-8ad16d947cad" providerId="ADAL" clId="{0E4930FB-9CDA-4357-A332-57B8951BC111}" dt="2021-10-21T07:48:58.005" v="407" actId="20577"/>
        <pc:sldMkLst>
          <pc:docMk/>
          <pc:sldMk cId="1144499530" sldId="270"/>
        </pc:sldMkLst>
        <pc:spChg chg="mod">
          <ac:chgData name="Neil Currant" userId="8293969d-4f09-4f42-8b16-8ad16d947cad" providerId="ADAL" clId="{0E4930FB-9CDA-4357-A332-57B8951BC111}" dt="2021-10-21T07:48:58.005" v="407" actId="20577"/>
          <ac:spMkLst>
            <pc:docMk/>
            <pc:sldMk cId="1144499530" sldId="270"/>
            <ac:spMk id="3" creationId="{A0E6DD4E-BFB8-4838-92DB-40B352820899}"/>
          </ac:spMkLst>
        </pc:spChg>
      </pc:sldChg>
      <pc:sldChg chg="addSp delSp modSp new mod setBg setClrOvrMap">
        <pc:chgData name="Neil Currant" userId="8293969d-4f09-4f42-8b16-8ad16d947cad" providerId="ADAL" clId="{0E4930FB-9CDA-4357-A332-57B8951BC111}" dt="2021-10-21T09:03:39.165" v="1116" actId="20577"/>
        <pc:sldMkLst>
          <pc:docMk/>
          <pc:sldMk cId="1332714098" sldId="271"/>
        </pc:sldMkLst>
        <pc:spChg chg="mod">
          <ac:chgData name="Neil Currant" userId="8293969d-4f09-4f42-8b16-8ad16d947cad" providerId="ADAL" clId="{0E4930FB-9CDA-4357-A332-57B8951BC111}" dt="2021-10-21T07:55:52.605" v="689" actId="26606"/>
          <ac:spMkLst>
            <pc:docMk/>
            <pc:sldMk cId="1332714098" sldId="271"/>
            <ac:spMk id="2" creationId="{BBD9CC53-6971-4FEA-AB43-80A0D1B0EAE4}"/>
          </ac:spMkLst>
        </pc:spChg>
        <pc:spChg chg="mod">
          <ac:chgData name="Neil Currant" userId="8293969d-4f09-4f42-8b16-8ad16d947cad" providerId="ADAL" clId="{0E4930FB-9CDA-4357-A332-57B8951BC111}" dt="2021-10-21T09:03:39.165" v="1116" actId="20577"/>
          <ac:spMkLst>
            <pc:docMk/>
            <pc:sldMk cId="1332714098" sldId="271"/>
            <ac:spMk id="3" creationId="{152C8130-199B-4843-A986-477B482E4CF0}"/>
          </ac:spMkLst>
        </pc:spChg>
        <pc:spChg chg="add del">
          <ac:chgData name="Neil Currant" userId="8293969d-4f09-4f42-8b16-8ad16d947cad" providerId="ADAL" clId="{0E4930FB-9CDA-4357-A332-57B8951BC111}" dt="2021-10-21T07:55:42.824" v="684" actId="26606"/>
          <ac:spMkLst>
            <pc:docMk/>
            <pc:sldMk cId="1332714098" sldId="271"/>
            <ac:spMk id="8" creationId="{DFF2AC85-FAA0-4844-813F-83C04D7382E2}"/>
          </ac:spMkLst>
        </pc:spChg>
        <pc:spChg chg="add del">
          <ac:chgData name="Neil Currant" userId="8293969d-4f09-4f42-8b16-8ad16d947cad" providerId="ADAL" clId="{0E4930FB-9CDA-4357-A332-57B8951BC111}" dt="2021-10-21T07:55:42.824" v="684" actId="26606"/>
          <ac:spMkLst>
            <pc:docMk/>
            <pc:sldMk cId="1332714098" sldId="271"/>
            <ac:spMk id="10" creationId="{89CC0F1E-BAA2-47B1-8F83-7ECB9FD9E009}"/>
          </ac:spMkLst>
        </pc:spChg>
        <pc:spChg chg="add">
          <ac:chgData name="Neil Currant" userId="8293969d-4f09-4f42-8b16-8ad16d947cad" providerId="ADAL" clId="{0E4930FB-9CDA-4357-A332-57B8951BC111}" dt="2021-10-21T07:55:52.605" v="689" actId="26606"/>
          <ac:spMkLst>
            <pc:docMk/>
            <pc:sldMk cId="1332714098" sldId="271"/>
            <ac:spMk id="12" creationId="{081E4A58-353D-44AE-B2FC-2A74E2E400F7}"/>
          </ac:spMkLst>
        </pc:spChg>
        <pc:spChg chg="add del">
          <ac:chgData name="Neil Currant" userId="8293969d-4f09-4f42-8b16-8ad16d947cad" providerId="ADAL" clId="{0E4930FB-9CDA-4357-A332-57B8951BC111}" dt="2021-10-21T07:55:46.935" v="686" actId="26606"/>
          <ac:spMkLst>
            <pc:docMk/>
            <pc:sldMk cId="1332714098" sldId="271"/>
            <ac:spMk id="13" creationId="{5C8908E2-EE49-44D2-9428-A28D2312A8D5}"/>
          </ac:spMkLst>
        </pc:spChg>
        <pc:spChg chg="add del">
          <ac:chgData name="Neil Currant" userId="8293969d-4f09-4f42-8b16-8ad16d947cad" providerId="ADAL" clId="{0E4930FB-9CDA-4357-A332-57B8951BC111}" dt="2021-10-21T07:55:46.935" v="686" actId="26606"/>
          <ac:spMkLst>
            <pc:docMk/>
            <pc:sldMk cId="1332714098" sldId="271"/>
            <ac:spMk id="14" creationId="{BD92035A-AA2F-4CD8-A556-1CE8BDEC75BD}"/>
          </ac:spMkLst>
        </pc:spChg>
        <pc:spChg chg="add del">
          <ac:chgData name="Neil Currant" userId="8293969d-4f09-4f42-8b16-8ad16d947cad" providerId="ADAL" clId="{0E4930FB-9CDA-4357-A332-57B8951BC111}" dt="2021-10-21T07:55:46.935" v="686" actId="26606"/>
          <ac:spMkLst>
            <pc:docMk/>
            <pc:sldMk cId="1332714098" sldId="271"/>
            <ac:spMk id="16" creationId="{ED888B23-07FA-482A-96DF-47E31AF1A603}"/>
          </ac:spMkLst>
        </pc:spChg>
        <pc:spChg chg="add del">
          <ac:chgData name="Neil Currant" userId="8293969d-4f09-4f42-8b16-8ad16d947cad" providerId="ADAL" clId="{0E4930FB-9CDA-4357-A332-57B8951BC111}" dt="2021-10-21T07:55:52.605" v="688" actId="26606"/>
          <ac:spMkLst>
            <pc:docMk/>
            <pc:sldMk cId="1332714098" sldId="271"/>
            <ac:spMk id="18" creationId="{1B15ED52-F352-441B-82BF-E0EA34836D08}"/>
          </ac:spMkLst>
        </pc:spChg>
        <pc:spChg chg="add del">
          <ac:chgData name="Neil Currant" userId="8293969d-4f09-4f42-8b16-8ad16d947cad" providerId="ADAL" clId="{0E4930FB-9CDA-4357-A332-57B8951BC111}" dt="2021-10-21T07:55:52.605" v="688" actId="26606"/>
          <ac:spMkLst>
            <pc:docMk/>
            <pc:sldMk cId="1332714098" sldId="271"/>
            <ac:spMk id="19" creationId="{3B2E3793-BFE6-45A2-9B7B-E18844431C99}"/>
          </ac:spMkLst>
        </pc:spChg>
        <pc:spChg chg="add del">
          <ac:chgData name="Neil Currant" userId="8293969d-4f09-4f42-8b16-8ad16d947cad" providerId="ADAL" clId="{0E4930FB-9CDA-4357-A332-57B8951BC111}" dt="2021-10-21T07:55:52.605" v="688" actId="26606"/>
          <ac:spMkLst>
            <pc:docMk/>
            <pc:sldMk cId="1332714098" sldId="271"/>
            <ac:spMk id="20" creationId="{BC4C4868-CB8F-4AF9-9CDB-8108F2C19B67}"/>
          </ac:spMkLst>
        </pc:spChg>
        <pc:spChg chg="add del">
          <ac:chgData name="Neil Currant" userId="8293969d-4f09-4f42-8b16-8ad16d947cad" providerId="ADAL" clId="{0E4930FB-9CDA-4357-A332-57B8951BC111}" dt="2021-10-21T07:55:52.605" v="688" actId="26606"/>
          <ac:spMkLst>
            <pc:docMk/>
            <pc:sldMk cId="1332714098" sldId="271"/>
            <ac:spMk id="21" creationId="{375E0459-6403-40CD-989D-56A4407CA12E}"/>
          </ac:spMkLst>
        </pc:spChg>
        <pc:spChg chg="add del">
          <ac:chgData name="Neil Currant" userId="8293969d-4f09-4f42-8b16-8ad16d947cad" providerId="ADAL" clId="{0E4930FB-9CDA-4357-A332-57B8951BC111}" dt="2021-10-21T07:55:52.605" v="688" actId="26606"/>
          <ac:spMkLst>
            <pc:docMk/>
            <pc:sldMk cId="1332714098" sldId="271"/>
            <ac:spMk id="22" creationId="{53E5B1A8-3AC9-4BD1-9BBC-78CA94F2D1BA}"/>
          </ac:spMkLst>
        </pc:spChg>
        <pc:spChg chg="add">
          <ac:chgData name="Neil Currant" userId="8293969d-4f09-4f42-8b16-8ad16d947cad" providerId="ADAL" clId="{0E4930FB-9CDA-4357-A332-57B8951BC111}" dt="2021-10-21T07:55:52.605" v="689" actId="26606"/>
          <ac:spMkLst>
            <pc:docMk/>
            <pc:sldMk cId="1332714098" sldId="271"/>
            <ac:spMk id="24" creationId="{1BB867FF-FC45-48F7-8104-F89BE54909F1}"/>
          </ac:spMkLst>
        </pc:spChg>
        <pc:spChg chg="add">
          <ac:chgData name="Neil Currant" userId="8293969d-4f09-4f42-8b16-8ad16d947cad" providerId="ADAL" clId="{0E4930FB-9CDA-4357-A332-57B8951BC111}" dt="2021-10-21T07:55:52.605" v="689" actId="26606"/>
          <ac:spMkLst>
            <pc:docMk/>
            <pc:sldMk cId="1332714098" sldId="271"/>
            <ac:spMk id="25" creationId="{8BB56887-D0D5-4F0C-9E19-7247EB83C8B7}"/>
          </ac:spMkLst>
        </pc:spChg>
        <pc:grpChg chg="add del">
          <ac:chgData name="Neil Currant" userId="8293969d-4f09-4f42-8b16-8ad16d947cad" providerId="ADAL" clId="{0E4930FB-9CDA-4357-A332-57B8951BC111}" dt="2021-10-21T07:55:46.935" v="686" actId="26606"/>
          <ac:grpSpMkLst>
            <pc:docMk/>
            <pc:sldMk cId="1332714098" sldId="271"/>
            <ac:grpSpMk id="15" creationId="{5D1A9D8B-3117-4D9D-BDA4-DD81895098B0}"/>
          </ac:grpSpMkLst>
        </pc:grpChg>
      </pc:sldChg>
      <pc:sldChg chg="addSp delSp add del setBg delDesignElem">
        <pc:chgData name="Neil Currant" userId="8293969d-4f09-4f42-8b16-8ad16d947cad" providerId="ADAL" clId="{0E4930FB-9CDA-4357-A332-57B8951BC111}" dt="2021-10-21T07:49:52.625" v="411"/>
        <pc:sldMkLst>
          <pc:docMk/>
          <pc:sldMk cId="944714461" sldId="272"/>
        </pc:sldMkLst>
        <pc:spChg chg="add del">
          <ac:chgData name="Neil Currant" userId="8293969d-4f09-4f42-8b16-8ad16d947cad" providerId="ADAL" clId="{0E4930FB-9CDA-4357-A332-57B8951BC111}" dt="2021-10-21T07:49:52.625" v="411"/>
          <ac:spMkLst>
            <pc:docMk/>
            <pc:sldMk cId="944714461" sldId="272"/>
            <ac:spMk id="53" creationId="{0D7B6173-1D58-48E2-83CF-37350F315F75}"/>
          </ac:spMkLst>
        </pc:spChg>
        <pc:spChg chg="add del">
          <ac:chgData name="Neil Currant" userId="8293969d-4f09-4f42-8b16-8ad16d947cad" providerId="ADAL" clId="{0E4930FB-9CDA-4357-A332-57B8951BC111}" dt="2021-10-21T07:49:52.625" v="411"/>
          <ac:spMkLst>
            <pc:docMk/>
            <pc:sldMk cId="944714461" sldId="272"/>
            <ac:spMk id="55" creationId="{3FCCA929-7A61-4313-8A90-619CDF4255FB}"/>
          </ac:spMkLst>
        </pc:spChg>
        <pc:spChg chg="add del">
          <ac:chgData name="Neil Currant" userId="8293969d-4f09-4f42-8b16-8ad16d947cad" providerId="ADAL" clId="{0E4930FB-9CDA-4357-A332-57B8951BC111}" dt="2021-10-21T07:49:52.625" v="411"/>
          <ac:spMkLst>
            <pc:docMk/>
            <pc:sldMk cId="944714461" sldId="272"/>
            <ac:spMk id="59" creationId="{0464315C-FCA9-40FE-892E-D4A5B3A5B09F}"/>
          </ac:spMkLst>
        </pc:spChg>
        <pc:spChg chg="add del">
          <ac:chgData name="Neil Currant" userId="8293969d-4f09-4f42-8b16-8ad16d947cad" providerId="ADAL" clId="{0E4930FB-9CDA-4357-A332-57B8951BC111}" dt="2021-10-21T07:49:52.625" v="411"/>
          <ac:spMkLst>
            <pc:docMk/>
            <pc:sldMk cId="944714461" sldId="272"/>
            <ac:spMk id="61" creationId="{4BF9520B-E0CD-4FA7-91B5-7DC36B606CAB}"/>
          </ac:spMkLst>
        </pc:spChg>
        <pc:picChg chg="add del">
          <ac:chgData name="Neil Currant" userId="8293969d-4f09-4f42-8b16-8ad16d947cad" providerId="ADAL" clId="{0E4930FB-9CDA-4357-A332-57B8951BC111}" dt="2021-10-21T07:49:52.625" v="411"/>
          <ac:picMkLst>
            <pc:docMk/>
            <pc:sldMk cId="944714461" sldId="272"/>
            <ac:picMk id="57" creationId="{24250F98-AE57-452A-8B22-1B78911F0B6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B999D0-6B07-4B76-AC82-E523FEF2B0F4}" type="datetimeFigureOut">
              <a:rPr lang="en-US"/>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6A762-7FD8-43EA-BE43-7C47D67E32FD}" type="slidenum">
              <a:rPr lang="en-US"/>
              <a:t>‹#›</a:t>
            </a:fld>
            <a:endParaRPr lang="en-US"/>
          </a:p>
        </p:txBody>
      </p:sp>
    </p:spTree>
    <p:extLst>
      <p:ext uri="{BB962C8B-B14F-4D97-AF65-F5344CB8AC3E}">
        <p14:creationId xmlns:p14="http://schemas.microsoft.com/office/powerpoint/2010/main" val="390648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 noticed in HE, colleagues using Belonging without there being a shared understand of exactly what they meant by it.</a:t>
            </a:r>
          </a:p>
        </p:txBody>
      </p:sp>
      <p:sp>
        <p:nvSpPr>
          <p:cNvPr id="4" name="Slide Number Placeholder 3"/>
          <p:cNvSpPr>
            <a:spLocks noGrp="1"/>
          </p:cNvSpPr>
          <p:nvPr>
            <p:ph type="sldNum" sz="quarter" idx="5"/>
          </p:nvPr>
        </p:nvSpPr>
        <p:spPr/>
        <p:txBody>
          <a:bodyPr/>
          <a:lstStyle/>
          <a:p>
            <a:fld id="{2B36A762-7FD8-43EA-BE43-7C47D67E32FD}" type="slidenum">
              <a:rPr lang="en-US"/>
              <a:t>4</a:t>
            </a:fld>
            <a:endParaRPr lang="en-US"/>
          </a:p>
        </p:txBody>
      </p:sp>
    </p:spTree>
    <p:extLst>
      <p:ext uri="{BB962C8B-B14F-4D97-AF65-F5344CB8AC3E}">
        <p14:creationId xmlns:p14="http://schemas.microsoft.com/office/powerpoint/2010/main" val="198574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An example, might be a sport, a political interest, hobby.</a:t>
            </a:r>
          </a:p>
          <a:p>
            <a:r>
              <a:rPr lang="en-US" dirty="0">
                <a:cs typeface="Calibri"/>
              </a:rPr>
              <a:t>Fit itself is a complex concept.</a:t>
            </a:r>
          </a:p>
          <a:p>
            <a:r>
              <a:rPr lang="en-US" dirty="0">
                <a:cs typeface="Calibri"/>
              </a:rPr>
              <a:t>The importance of their own perceptions.</a:t>
            </a:r>
          </a:p>
        </p:txBody>
      </p:sp>
      <p:sp>
        <p:nvSpPr>
          <p:cNvPr id="4" name="Slide Number Placeholder 3"/>
          <p:cNvSpPr>
            <a:spLocks noGrp="1"/>
          </p:cNvSpPr>
          <p:nvPr>
            <p:ph type="sldNum" sz="quarter" idx="5"/>
          </p:nvPr>
        </p:nvSpPr>
        <p:spPr/>
        <p:txBody>
          <a:bodyPr/>
          <a:lstStyle/>
          <a:p>
            <a:fld id="{2B36A762-7FD8-43EA-BE43-7C47D67E32FD}" type="slidenum">
              <a:rPr lang="en-US"/>
              <a:t>5</a:t>
            </a:fld>
            <a:endParaRPr lang="en-US"/>
          </a:p>
        </p:txBody>
      </p:sp>
    </p:spTree>
    <p:extLst>
      <p:ext uri="{BB962C8B-B14F-4D97-AF65-F5344CB8AC3E}">
        <p14:creationId xmlns:p14="http://schemas.microsoft.com/office/powerpoint/2010/main" val="6347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B36A762-7FD8-43EA-BE43-7C47D67E32FD}" type="slidenum">
              <a:rPr lang="en-US"/>
              <a:t>7</a:t>
            </a:fld>
            <a:endParaRPr lang="en-US"/>
          </a:p>
        </p:txBody>
      </p:sp>
    </p:spTree>
    <p:extLst>
      <p:ext uri="{BB962C8B-B14F-4D97-AF65-F5344CB8AC3E}">
        <p14:creationId xmlns:p14="http://schemas.microsoft.com/office/powerpoint/2010/main" val="2468680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Importance of Academic Advisor / personal tutor.</a:t>
            </a:r>
          </a:p>
        </p:txBody>
      </p:sp>
      <p:sp>
        <p:nvSpPr>
          <p:cNvPr id="4" name="Slide Number Placeholder 3"/>
          <p:cNvSpPr>
            <a:spLocks noGrp="1"/>
          </p:cNvSpPr>
          <p:nvPr>
            <p:ph type="sldNum" sz="quarter" idx="5"/>
          </p:nvPr>
        </p:nvSpPr>
        <p:spPr/>
        <p:txBody>
          <a:bodyPr/>
          <a:lstStyle/>
          <a:p>
            <a:fld id="{2B36A762-7FD8-43EA-BE43-7C47D67E32FD}" type="slidenum">
              <a:rPr lang="en-US"/>
              <a:t>8</a:t>
            </a:fld>
            <a:endParaRPr lang="en-US"/>
          </a:p>
        </p:txBody>
      </p:sp>
    </p:spTree>
    <p:extLst>
      <p:ext uri="{BB962C8B-B14F-4D97-AF65-F5344CB8AC3E}">
        <p14:creationId xmlns:p14="http://schemas.microsoft.com/office/powerpoint/2010/main" val="172951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9351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8741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0619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7068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5248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0667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8544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7617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6449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7935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697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10/21/2021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650875607"/>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elongingthroughassessment.myblog.arts.ac.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esearchprofiles.herts.ac.uk/portal/en/persons/theo-gilbert(e9cd1a55-fac0-4e85-b239-976e91ef4c58).html"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researchprofiles.herts.ac.uk/portal/en/publications/when-looking-is-allowed-what-compassionate-group-work-looks-like-in-a-uk-university(76386379-8229-4105-bee0-24019c443f7c).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B7BD7FCF-A254-4A97-A15C-319B67622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52FFAF72-6204-4676-9C6F-9A4CC4D91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p:cNvSpPr>
            <a:spLocks noGrp="1"/>
          </p:cNvSpPr>
          <p:nvPr>
            <p:ph type="ctrTitle"/>
          </p:nvPr>
        </p:nvSpPr>
        <p:spPr>
          <a:xfrm>
            <a:off x="643468" y="643467"/>
            <a:ext cx="5452532" cy="4567137"/>
          </a:xfrm>
        </p:spPr>
        <p:txBody>
          <a:bodyPr>
            <a:normAutofit/>
          </a:bodyPr>
          <a:lstStyle/>
          <a:p>
            <a:pPr algn="l"/>
            <a:r>
              <a:rPr lang="en-GB" sz="4000" dirty="0"/>
              <a:t>The importance of interpersonal relationships in creating a sense of student belonging and an inclusive student experience.</a:t>
            </a:r>
            <a:endParaRPr lang="en-US" sz="4000" dirty="0"/>
          </a:p>
        </p:txBody>
      </p:sp>
      <p:sp>
        <p:nvSpPr>
          <p:cNvPr id="3" name="Subtitle 2"/>
          <p:cNvSpPr>
            <a:spLocks noGrp="1"/>
          </p:cNvSpPr>
          <p:nvPr>
            <p:ph type="subTitle" idx="1"/>
          </p:nvPr>
        </p:nvSpPr>
        <p:spPr>
          <a:xfrm>
            <a:off x="671099" y="5714413"/>
            <a:ext cx="6500799" cy="775494"/>
          </a:xfrm>
        </p:spPr>
        <p:txBody>
          <a:bodyPr vert="horz" lIns="91440" tIns="45720" rIns="91440" bIns="45720" rtlCol="0">
            <a:normAutofit/>
          </a:bodyPr>
          <a:lstStyle/>
          <a:p>
            <a:pPr algn="l"/>
            <a:r>
              <a:rPr lang="en-US" dirty="0">
                <a:cs typeface="Calibri"/>
              </a:rPr>
              <a:t>Dr. Neil Currant, Educational Developer, University of the Arts London</a:t>
            </a:r>
          </a:p>
        </p:txBody>
      </p:sp>
      <p:pic>
        <p:nvPicPr>
          <p:cNvPr id="18" name="Picture 3" descr="Multi-coloured bubbles&#10;">
            <a:extLst>
              <a:ext uri="{FF2B5EF4-FFF2-40B4-BE49-F238E27FC236}">
                <a16:creationId xmlns:a16="http://schemas.microsoft.com/office/drawing/2014/main" id="{B0288A56-C102-4659-9143-0FD77C4C09EE}"/>
              </a:ext>
            </a:extLst>
          </p:cNvPr>
          <p:cNvPicPr>
            <a:picLocks noChangeAspect="1"/>
          </p:cNvPicPr>
          <p:nvPr/>
        </p:nvPicPr>
        <p:blipFill rotWithShape="1">
          <a:blip r:embed="rId2"/>
          <a:srcRect l="131" r="23167" b="9091"/>
          <a:stretch/>
        </p:blipFill>
        <p:spPr>
          <a:xfrm>
            <a:off x="6606253" y="1473991"/>
            <a:ext cx="4942280" cy="3910017"/>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7" name="Picture 56">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59" name="Rectangle 58">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87CCF6-8A25-49AA-92EB-B7EB5396EABE}"/>
              </a:ext>
            </a:extLst>
          </p:cNvPr>
          <p:cNvSpPr>
            <a:spLocks noGrp="1"/>
          </p:cNvSpPr>
          <p:nvPr>
            <p:ph type="title"/>
          </p:nvPr>
        </p:nvSpPr>
        <p:spPr>
          <a:xfrm>
            <a:off x="628309" y="734831"/>
            <a:ext cx="10542483" cy="890448"/>
          </a:xfrm>
        </p:spPr>
        <p:txBody>
          <a:bodyPr anchor="b">
            <a:normAutofit/>
          </a:bodyPr>
          <a:lstStyle/>
          <a:p>
            <a:r>
              <a:rPr lang="en-US" sz="4800" dirty="0">
                <a:cs typeface="Calibri Light"/>
              </a:rPr>
              <a:t>Compassion &amp; compassionate pedagogy</a:t>
            </a:r>
            <a:endParaRPr lang="en-US" sz="4800" dirty="0"/>
          </a:p>
        </p:txBody>
      </p:sp>
      <p:sp>
        <p:nvSpPr>
          <p:cNvPr id="3" name="Content Placeholder 2">
            <a:extLst>
              <a:ext uri="{FF2B5EF4-FFF2-40B4-BE49-F238E27FC236}">
                <a16:creationId xmlns:a16="http://schemas.microsoft.com/office/drawing/2014/main" id="{B3318F18-F6DD-4A96-9CED-E9CF2E8DB8D9}"/>
              </a:ext>
            </a:extLst>
          </p:cNvPr>
          <p:cNvSpPr>
            <a:spLocks noGrp="1"/>
          </p:cNvSpPr>
          <p:nvPr>
            <p:ph idx="1"/>
          </p:nvPr>
        </p:nvSpPr>
        <p:spPr>
          <a:xfrm>
            <a:off x="398863" y="1712985"/>
            <a:ext cx="11222908" cy="4262448"/>
          </a:xfrm>
          <a:solidFill>
            <a:schemeClr val="accent4">
              <a:lumMod val="20000"/>
              <a:lumOff val="80000"/>
            </a:schemeClr>
          </a:solidFill>
        </p:spPr>
        <p:txBody>
          <a:bodyPr vert="horz" lIns="91440" tIns="45720" rIns="91440" bIns="45720" rtlCol="0" anchor="t">
            <a:noAutofit/>
          </a:bodyPr>
          <a:lstStyle/>
          <a:p>
            <a:r>
              <a:rPr lang="en-US" sz="2400" b="1" dirty="0">
                <a:ea typeface="+mn-lt"/>
                <a:cs typeface="+mn-lt"/>
              </a:rPr>
              <a:t>"people just fail and then they are treated that way, they lose their confidence, and nobody follows up to see how they are doing, they’re so stressed, and one girl said that, you know, this course is not worth it." </a:t>
            </a:r>
            <a:r>
              <a:rPr lang="en-US" sz="2400" b="1" i="1" dirty="0">
                <a:ea typeface="+mn-lt"/>
                <a:cs typeface="+mn-lt"/>
              </a:rPr>
              <a:t>(Michelle)</a:t>
            </a:r>
            <a:endParaRPr lang="en-US" sz="2400" b="1" i="1" dirty="0">
              <a:cs typeface="Calibri"/>
            </a:endParaRPr>
          </a:p>
          <a:p>
            <a:r>
              <a:rPr lang="en-US" sz="2400" dirty="0">
                <a:ea typeface="+mn-lt"/>
                <a:cs typeface="+mn-lt"/>
              </a:rPr>
              <a:t>Students wanted staff to treat them with dignity and respect as human beings, to listen to them and to act.</a:t>
            </a:r>
          </a:p>
          <a:p>
            <a:r>
              <a:rPr lang="en-US" sz="2400" dirty="0">
                <a:ea typeface="+mn-lt"/>
                <a:cs typeface="+mn-lt"/>
              </a:rPr>
              <a:t>Compassion: "noticing of distress and/or disadvantage to self or others, and a commitment to take action to reduce it." (Gilbert 2005)</a:t>
            </a:r>
          </a:p>
          <a:p>
            <a:r>
              <a:rPr lang="en-US" sz="2400" dirty="0">
                <a:cs typeface="Calibri"/>
              </a:rPr>
              <a:t>Compassionate Pedagogy: </a:t>
            </a:r>
            <a:r>
              <a:rPr lang="en-US" sz="2400" dirty="0">
                <a:ea typeface="+mn-lt"/>
                <a:cs typeface="+mn-lt"/>
              </a:rPr>
              <a:t>committed to valuing the individual and building personal relationships (contact). </a:t>
            </a:r>
            <a:endParaRPr lang="en-US" sz="2400" dirty="0">
              <a:cs typeface="Calibri"/>
            </a:endParaRPr>
          </a:p>
          <a:p>
            <a:pPr marL="0" indent="0">
              <a:buNone/>
            </a:pPr>
            <a:endParaRPr lang="en-US" sz="2400" dirty="0">
              <a:cs typeface="Calibri"/>
            </a:endParaRPr>
          </a:p>
          <a:p>
            <a:endParaRPr lang="en-US" sz="2400" dirty="0">
              <a:cs typeface="Calibri"/>
            </a:endParaRPr>
          </a:p>
          <a:p>
            <a:endParaRPr lang="en-US" sz="2400" dirty="0">
              <a:cs typeface="Calibri"/>
            </a:endParaRPr>
          </a:p>
          <a:p>
            <a:endParaRPr lang="en-US" sz="1800" dirty="0">
              <a:cs typeface="Calibri"/>
            </a:endParaRPr>
          </a:p>
          <a:p>
            <a:endParaRPr lang="en-US" sz="1800" dirty="0">
              <a:cs typeface="Calibri"/>
            </a:endParaRPr>
          </a:p>
        </p:txBody>
      </p:sp>
    </p:spTree>
    <p:extLst>
      <p:ext uri="{BB962C8B-B14F-4D97-AF65-F5344CB8AC3E}">
        <p14:creationId xmlns:p14="http://schemas.microsoft.com/office/powerpoint/2010/main" val="358410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E63A91BE-4263-488E-B846-54DC76E614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11">
            <a:extLst>
              <a:ext uri="{FF2B5EF4-FFF2-40B4-BE49-F238E27FC236}">
                <a16:creationId xmlns:a16="http://schemas.microsoft.com/office/drawing/2014/main" id="{355717D4-33C9-419C-8D9C-17C7079673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9" name="Rectangle 13">
            <a:extLst>
              <a:ext uri="{FF2B5EF4-FFF2-40B4-BE49-F238E27FC236}">
                <a16:creationId xmlns:a16="http://schemas.microsoft.com/office/drawing/2014/main" id="{DE152F22-1707-453C-8C48-6B5CDD2428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5">
            <a:extLst>
              <a:ext uri="{FF2B5EF4-FFF2-40B4-BE49-F238E27FC236}">
                <a16:creationId xmlns:a16="http://schemas.microsoft.com/office/drawing/2014/main" id="{A75FA67A-56F6-4164-8E1F-8D6AFD3F0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286593"/>
            <a:ext cx="12192000" cy="428092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4D96F0-BD4A-4AF8-A6EA-59513C74B98C}"/>
              </a:ext>
            </a:extLst>
          </p:cNvPr>
          <p:cNvSpPr>
            <a:spLocks noGrp="1"/>
          </p:cNvSpPr>
          <p:nvPr>
            <p:ph type="title"/>
          </p:nvPr>
        </p:nvSpPr>
        <p:spPr>
          <a:xfrm>
            <a:off x="1191965" y="1671570"/>
            <a:ext cx="9370824" cy="635795"/>
          </a:xfrm>
        </p:spPr>
        <p:txBody>
          <a:bodyPr anchor="b">
            <a:normAutofit fontScale="90000"/>
          </a:bodyPr>
          <a:lstStyle/>
          <a:p>
            <a:pPr algn="ctr"/>
            <a:r>
              <a:rPr lang="en-US" sz="4800">
                <a:cs typeface="Calibri Light"/>
              </a:rPr>
              <a:t>Conclusion</a:t>
            </a:r>
            <a:endParaRPr lang="en-US" sz="4800"/>
          </a:p>
        </p:txBody>
      </p:sp>
      <p:sp>
        <p:nvSpPr>
          <p:cNvPr id="3" name="Content Placeholder 2">
            <a:extLst>
              <a:ext uri="{FF2B5EF4-FFF2-40B4-BE49-F238E27FC236}">
                <a16:creationId xmlns:a16="http://schemas.microsoft.com/office/drawing/2014/main" id="{A0E6DD4E-BFB8-4838-92DB-40B352820899}"/>
              </a:ext>
            </a:extLst>
          </p:cNvPr>
          <p:cNvSpPr>
            <a:spLocks noGrp="1"/>
          </p:cNvSpPr>
          <p:nvPr>
            <p:ph idx="1"/>
          </p:nvPr>
        </p:nvSpPr>
        <p:spPr>
          <a:xfrm>
            <a:off x="1038027" y="2309746"/>
            <a:ext cx="9955793" cy="2943291"/>
          </a:xfrm>
          <a:solidFill>
            <a:schemeClr val="accent4">
              <a:lumMod val="20000"/>
              <a:lumOff val="80000"/>
            </a:schemeClr>
          </a:solidFill>
        </p:spPr>
        <p:txBody>
          <a:bodyPr anchor="t">
            <a:normAutofit/>
          </a:bodyPr>
          <a:lstStyle/>
          <a:p>
            <a:r>
              <a:rPr lang="en-US" sz="2400" dirty="0">
                <a:cs typeface="Calibri" panose="020F0502020204030204"/>
              </a:rPr>
              <a:t>As individual academics, we can often feel powerless to bring about systemic change BUT</a:t>
            </a:r>
            <a:endParaRPr lang="en-US" sz="1800" dirty="0">
              <a:cs typeface="Calibri" panose="020F0502020204030204"/>
            </a:endParaRPr>
          </a:p>
          <a:p>
            <a:r>
              <a:rPr lang="en-US" sz="2400" dirty="0">
                <a:cs typeface="Calibri" panose="020F0502020204030204"/>
              </a:rPr>
              <a:t>We can make a difference to individual students' sense of belonging.</a:t>
            </a:r>
          </a:p>
          <a:p>
            <a:r>
              <a:rPr lang="en-US" sz="2400" dirty="0">
                <a:cs typeface="Calibri" panose="020F0502020204030204"/>
              </a:rPr>
              <a:t>“As an individual [academic]…I can’t immediately remove systematic barriers that are standing in the way of their [student] sense of belonging…but I can absolutely make a difference…that no matter what else might be happening around them, they belong in my classroom” (Lang 2021:167)</a:t>
            </a:r>
          </a:p>
        </p:txBody>
      </p:sp>
    </p:spTree>
    <p:extLst>
      <p:ext uri="{BB962C8B-B14F-4D97-AF65-F5344CB8AC3E}">
        <p14:creationId xmlns:p14="http://schemas.microsoft.com/office/powerpoint/2010/main" val="1144499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BD9CC53-6971-4FEA-AB43-80A0D1B0EAE4}"/>
              </a:ext>
            </a:extLst>
          </p:cNvPr>
          <p:cNvSpPr>
            <a:spLocks noGrp="1"/>
          </p:cNvSpPr>
          <p:nvPr>
            <p:ph type="title"/>
          </p:nvPr>
        </p:nvSpPr>
        <p:spPr>
          <a:xfrm>
            <a:off x="838200" y="365125"/>
            <a:ext cx="10515600" cy="1325563"/>
          </a:xfrm>
        </p:spPr>
        <p:txBody>
          <a:bodyPr>
            <a:normAutofit/>
          </a:bodyPr>
          <a:lstStyle/>
          <a:p>
            <a:r>
              <a:rPr lang="en-GB"/>
              <a:t>Next Steps: Grading, assessment &amp; belonging</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52C8130-199B-4843-A986-477B482E4CF0}"/>
              </a:ext>
            </a:extLst>
          </p:cNvPr>
          <p:cNvSpPr>
            <a:spLocks noGrp="1"/>
          </p:cNvSpPr>
          <p:nvPr>
            <p:ph idx="1"/>
          </p:nvPr>
        </p:nvSpPr>
        <p:spPr>
          <a:xfrm>
            <a:off x="838200" y="1825625"/>
            <a:ext cx="10515600" cy="4351338"/>
          </a:xfrm>
        </p:spPr>
        <p:txBody>
          <a:bodyPr>
            <a:normAutofit lnSpcReduction="10000"/>
          </a:bodyPr>
          <a:lstStyle/>
          <a:p>
            <a:r>
              <a:rPr lang="en-GB" dirty="0"/>
              <a:t>Research on Pass / fail v. other forms of grading</a:t>
            </a:r>
          </a:p>
          <a:p>
            <a:r>
              <a:rPr lang="en-GB" dirty="0"/>
              <a:t>Interim findings:</a:t>
            </a:r>
          </a:p>
          <a:p>
            <a:pPr lvl="1"/>
            <a:r>
              <a:rPr lang="en-GB" dirty="0"/>
              <a:t>Pass / fail supported student wellbeing and reduced anxiety / stress.</a:t>
            </a:r>
          </a:p>
          <a:p>
            <a:pPr lvl="1"/>
            <a:r>
              <a:rPr lang="en-GB" dirty="0"/>
              <a:t>Grades impact student identity and motivation in sometimes damaging ways.</a:t>
            </a:r>
          </a:p>
          <a:p>
            <a:pPr lvl="1"/>
            <a:r>
              <a:rPr lang="en-GB" dirty="0"/>
              <a:t>Grading creates competition not cooperation, but a pass / fail 1</a:t>
            </a:r>
            <a:r>
              <a:rPr lang="en-GB" baseline="30000" dirty="0"/>
              <a:t>st</a:t>
            </a:r>
            <a:r>
              <a:rPr lang="en-GB" dirty="0"/>
              <a:t> year helped student transition.</a:t>
            </a:r>
          </a:p>
          <a:p>
            <a:pPr lvl="1"/>
            <a:r>
              <a:rPr lang="en-GB" dirty="0"/>
              <a:t>The importance of constructive peer feedback on work.</a:t>
            </a:r>
          </a:p>
          <a:p>
            <a:pPr lvl="1"/>
            <a:r>
              <a:rPr lang="en-GB" dirty="0"/>
              <a:t>The risk of students focusing on grades and performing against the criteria rather than learning and being creative – </a:t>
            </a:r>
            <a:r>
              <a:rPr lang="en-GB" dirty="0" err="1"/>
              <a:t>eg</a:t>
            </a:r>
            <a:r>
              <a:rPr lang="en-GB" dirty="0"/>
              <a:t> they are not being themselves in their work but fitting into pre-determined criteria.</a:t>
            </a:r>
          </a:p>
          <a:p>
            <a:r>
              <a:rPr lang="en-GB" dirty="0"/>
              <a:t>QAA project </a:t>
            </a:r>
            <a:r>
              <a:rPr lang="en-GB" dirty="0">
                <a:hlinkClick r:id="rId2"/>
              </a:rPr>
              <a:t>Belonging Through Assessment</a:t>
            </a:r>
            <a:endParaRPr lang="en-GB" dirty="0"/>
          </a:p>
        </p:txBody>
      </p:sp>
    </p:spTree>
    <p:extLst>
      <p:ext uri="{BB962C8B-B14F-4D97-AF65-F5344CB8AC3E}">
        <p14:creationId xmlns:p14="http://schemas.microsoft.com/office/powerpoint/2010/main" val="1332714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8E246-DCEE-4BF0-8C43-939F6F34A2F0}"/>
              </a:ext>
            </a:extLst>
          </p:cNvPr>
          <p:cNvSpPr>
            <a:spLocks noGrp="1"/>
          </p:cNvSpPr>
          <p:nvPr>
            <p:ph type="title"/>
          </p:nvPr>
        </p:nvSpPr>
        <p:spPr>
          <a:xfrm>
            <a:off x="1191965" y="1084729"/>
            <a:ext cx="9994378" cy="401321"/>
          </a:xfrm>
        </p:spPr>
        <p:txBody>
          <a:bodyPr anchor="b">
            <a:normAutofit fontScale="90000"/>
          </a:bodyPr>
          <a:lstStyle/>
          <a:p>
            <a:r>
              <a:rPr lang="en-US" sz="4800">
                <a:cs typeface="Calibri Light"/>
              </a:rPr>
              <a:t>References</a:t>
            </a:r>
            <a:endParaRPr lang="en-US" sz="4800"/>
          </a:p>
        </p:txBody>
      </p:sp>
      <p:sp>
        <p:nvSpPr>
          <p:cNvPr id="3" name="Content Placeholder 2">
            <a:extLst>
              <a:ext uri="{FF2B5EF4-FFF2-40B4-BE49-F238E27FC236}">
                <a16:creationId xmlns:a16="http://schemas.microsoft.com/office/drawing/2014/main" id="{3AB3181A-02B3-4F1E-83F0-9A293F922A06}"/>
              </a:ext>
            </a:extLst>
          </p:cNvPr>
          <p:cNvSpPr>
            <a:spLocks noGrp="1"/>
          </p:cNvSpPr>
          <p:nvPr>
            <p:ph idx="1"/>
          </p:nvPr>
        </p:nvSpPr>
        <p:spPr>
          <a:xfrm>
            <a:off x="1191965" y="1587444"/>
            <a:ext cx="9994378" cy="4419091"/>
          </a:xfrm>
          <a:solidFill>
            <a:schemeClr val="accent4">
              <a:lumMod val="20000"/>
              <a:lumOff val="80000"/>
            </a:schemeClr>
          </a:solidFill>
        </p:spPr>
        <p:txBody>
          <a:bodyPr vert="horz" lIns="91440" tIns="45720" rIns="91440" bIns="45720" rtlCol="0" anchor="t">
            <a:normAutofit/>
          </a:bodyPr>
          <a:lstStyle/>
          <a:p>
            <a:pPr marL="0" indent="0">
              <a:buNone/>
            </a:pPr>
            <a:r>
              <a:rPr lang="en-US" sz="1800" dirty="0">
                <a:ea typeface="+mn-lt"/>
                <a:cs typeface="+mn-lt"/>
              </a:rPr>
              <a:t>Baumeister, R. and Leary, M. (1995) ‘The need to belong: Desire for interpersonal attachments as a fundamental human motivation.’ </a:t>
            </a:r>
            <a:r>
              <a:rPr lang="en-US" sz="1800" i="1" dirty="0">
                <a:ea typeface="+mn-lt"/>
                <a:cs typeface="+mn-lt"/>
              </a:rPr>
              <a:t>Psychological Bulletin</a:t>
            </a:r>
            <a:r>
              <a:rPr lang="en-US" sz="1800" dirty="0">
                <a:ea typeface="+mn-lt"/>
                <a:cs typeface="+mn-lt"/>
              </a:rPr>
              <a:t> 117, pp. 497-529</a:t>
            </a:r>
            <a:endParaRPr lang="en-US" dirty="0">
              <a:cs typeface="Calibri"/>
            </a:endParaRPr>
          </a:p>
          <a:p>
            <a:pPr marL="0" indent="0">
              <a:buNone/>
            </a:pPr>
            <a:r>
              <a:rPr lang="en-US" sz="1800" dirty="0">
                <a:ea typeface="+mn-lt"/>
                <a:cs typeface="+mn-lt"/>
              </a:rPr>
              <a:t>Fiske, S. (2004). </a:t>
            </a:r>
            <a:r>
              <a:rPr lang="en-US" sz="1800" i="1" dirty="0">
                <a:ea typeface="+mn-lt"/>
                <a:cs typeface="+mn-lt"/>
              </a:rPr>
              <a:t>Social beings: A core motives approach to social psychology.</a:t>
            </a:r>
            <a:r>
              <a:rPr lang="en-US" sz="1800" dirty="0">
                <a:ea typeface="+mn-lt"/>
                <a:cs typeface="+mn-lt"/>
              </a:rPr>
              <a:t> Wiley: New York.</a:t>
            </a:r>
            <a:endParaRPr lang="en-US" dirty="0">
              <a:cs typeface="Calibri"/>
            </a:endParaRPr>
          </a:p>
          <a:p>
            <a:pPr marL="0" indent="0">
              <a:buNone/>
            </a:pPr>
            <a:r>
              <a:rPr lang="en-US" sz="1800" dirty="0">
                <a:ea typeface="+mn-lt"/>
                <a:cs typeface="+mn-lt"/>
              </a:rPr>
              <a:t>Gilbert, P. (2005) ‘Compassion and cruelty: A biopsychosocial approach’. In Gilbert, P. (Ed.), Compassion: </a:t>
            </a:r>
            <a:r>
              <a:rPr lang="en-US" sz="1800" dirty="0" err="1">
                <a:ea typeface="+mn-lt"/>
                <a:cs typeface="+mn-lt"/>
              </a:rPr>
              <a:t>Conceptualisations</a:t>
            </a:r>
            <a:r>
              <a:rPr lang="en-US" sz="1800" dirty="0">
                <a:ea typeface="+mn-lt"/>
                <a:cs typeface="+mn-lt"/>
              </a:rPr>
              <a:t>, research and use in psychotherapy. New York: Routledge. </a:t>
            </a:r>
            <a:endParaRPr lang="en-US" dirty="0"/>
          </a:p>
          <a:p>
            <a:pPr marL="0" indent="0">
              <a:buNone/>
            </a:pPr>
            <a:r>
              <a:rPr lang="en-US" sz="1800" u="sng" dirty="0">
                <a:ea typeface="+mn-lt"/>
                <a:cs typeface="+mn-lt"/>
                <a:hlinkClick r:id="rId3"/>
              </a:rPr>
              <a:t>Gilbert, T</a:t>
            </a:r>
            <a:r>
              <a:rPr lang="en-US" sz="1800" dirty="0">
                <a:ea typeface="+mn-lt"/>
                <a:cs typeface="+mn-lt"/>
              </a:rPr>
              <a:t> 2017, </a:t>
            </a:r>
            <a:r>
              <a:rPr lang="en-US" sz="1800" dirty="0">
                <a:ea typeface="+mn-lt"/>
                <a:cs typeface="+mn-lt"/>
                <a:hlinkClick r:id="rId4"/>
              </a:rPr>
              <a:t>When Looking is Allowed: What Compassionate Group Work Looks Like in a UK University</a:t>
            </a:r>
            <a:r>
              <a:rPr lang="en-US" sz="1800" dirty="0">
                <a:ea typeface="+mn-lt"/>
                <a:cs typeface="+mn-lt"/>
              </a:rPr>
              <a:t>. in P Gibbs (ed.), </a:t>
            </a:r>
            <a:r>
              <a:rPr lang="en-US" sz="1800" i="1" dirty="0">
                <a:ea typeface="+mn-lt"/>
                <a:cs typeface="+mn-lt"/>
              </a:rPr>
              <a:t>The Pedagogy of Compassion at the Heart of Higher Education.</a:t>
            </a:r>
            <a:r>
              <a:rPr lang="en-US" sz="1800" dirty="0">
                <a:ea typeface="+mn-lt"/>
                <a:cs typeface="+mn-lt"/>
              </a:rPr>
              <a:t> 1st </a:t>
            </a:r>
            <a:r>
              <a:rPr lang="en-US" sz="1800" dirty="0" err="1">
                <a:ea typeface="+mn-lt"/>
                <a:cs typeface="+mn-lt"/>
              </a:rPr>
              <a:t>edn</a:t>
            </a:r>
            <a:r>
              <a:rPr lang="en-US" sz="1800" dirty="0">
                <a:ea typeface="+mn-lt"/>
                <a:cs typeface="+mn-lt"/>
              </a:rPr>
              <a:t>, Springer, Switzerland, pp. 189-202.</a:t>
            </a:r>
            <a:endParaRPr lang="en-US" dirty="0">
              <a:ea typeface="+mn-lt"/>
              <a:cs typeface="+mn-lt"/>
            </a:endParaRPr>
          </a:p>
          <a:p>
            <a:pPr marL="0" indent="0">
              <a:buNone/>
            </a:pPr>
            <a:r>
              <a:rPr lang="en-US" sz="1800" dirty="0">
                <a:ea typeface="+mn-lt"/>
                <a:cs typeface="+mn-lt"/>
              </a:rPr>
              <a:t>Goodenow, C. (1993) ‘Classroom belonging among early adolescent students: Relationships to motivation and achievement.’ </a:t>
            </a:r>
            <a:r>
              <a:rPr lang="en-US" sz="1800" i="1" dirty="0">
                <a:ea typeface="+mn-lt"/>
                <a:cs typeface="+mn-lt"/>
              </a:rPr>
              <a:t>Journal of Early Adolescence. </a:t>
            </a:r>
            <a:r>
              <a:rPr lang="en-US" sz="1800" dirty="0">
                <a:ea typeface="+mn-lt"/>
                <a:cs typeface="+mn-lt"/>
              </a:rPr>
              <a:t>13 (1), pp. 21–43.</a:t>
            </a:r>
            <a:endParaRPr lang="en-US" dirty="0">
              <a:cs typeface="Calibri"/>
            </a:endParaRPr>
          </a:p>
          <a:p>
            <a:pPr marL="0" indent="0">
              <a:buNone/>
            </a:pPr>
            <a:r>
              <a:rPr lang="en-US" sz="1800" dirty="0">
                <a:ea typeface="+mn-lt"/>
                <a:cs typeface="+mn-lt"/>
              </a:rPr>
              <a:t>Hagerty, B., Lynch-Sauer, J., </a:t>
            </a:r>
            <a:r>
              <a:rPr lang="en-US" sz="1800" dirty="0" err="1">
                <a:ea typeface="+mn-lt"/>
                <a:cs typeface="+mn-lt"/>
              </a:rPr>
              <a:t>Patusky</a:t>
            </a:r>
            <a:r>
              <a:rPr lang="en-US" sz="1800" dirty="0">
                <a:ea typeface="+mn-lt"/>
                <a:cs typeface="+mn-lt"/>
              </a:rPr>
              <a:t>, K., </a:t>
            </a:r>
            <a:r>
              <a:rPr lang="en-US" sz="1800" dirty="0" err="1">
                <a:ea typeface="+mn-lt"/>
                <a:cs typeface="+mn-lt"/>
              </a:rPr>
              <a:t>Bouwsema</a:t>
            </a:r>
            <a:r>
              <a:rPr lang="en-US" sz="1800" dirty="0">
                <a:ea typeface="+mn-lt"/>
                <a:cs typeface="+mn-lt"/>
              </a:rPr>
              <a:t>, M., Collier, P. (1992) ‘Sense of Belonging: A Vital Mental Health Concept, </a:t>
            </a:r>
            <a:r>
              <a:rPr lang="en-US" sz="1800" i="1" dirty="0">
                <a:ea typeface="+mn-lt"/>
                <a:cs typeface="+mn-lt"/>
              </a:rPr>
              <a:t>Archives of Psychiatric Nursing</a:t>
            </a:r>
            <a:r>
              <a:rPr lang="en-US" sz="1800" dirty="0">
                <a:ea typeface="+mn-lt"/>
                <a:cs typeface="+mn-lt"/>
              </a:rPr>
              <a:t> VI (3) 172-7.</a:t>
            </a:r>
            <a:endParaRPr lang="en-US" dirty="0"/>
          </a:p>
          <a:p>
            <a:pPr marL="0" indent="0">
              <a:buNone/>
            </a:pPr>
            <a:r>
              <a:rPr lang="en-US" sz="1800" dirty="0">
                <a:ea typeface="+mn-lt"/>
                <a:cs typeface="+mn-lt"/>
              </a:rPr>
              <a:t>Hurtado, S. and Carter, D. (1997) ‘Effects of College Transition and Perceptions of Campus Racial Climates on Latino College Students’ Sense of Belonging’, </a:t>
            </a:r>
            <a:r>
              <a:rPr lang="en-US" sz="1800" i="1" dirty="0">
                <a:ea typeface="+mn-lt"/>
                <a:cs typeface="+mn-lt"/>
              </a:rPr>
              <a:t>Sociology of Education</a:t>
            </a:r>
            <a:r>
              <a:rPr lang="en-US" sz="1800" dirty="0">
                <a:ea typeface="+mn-lt"/>
                <a:cs typeface="+mn-lt"/>
              </a:rPr>
              <a:t> 70 (4), 324-45.</a:t>
            </a:r>
            <a:endParaRPr lang="en-US" dirty="0">
              <a:cs typeface="Calibri"/>
            </a:endParaRPr>
          </a:p>
          <a:p>
            <a:pPr marL="0" indent="0">
              <a:buNone/>
            </a:pPr>
            <a:endParaRPr lang="en-US" sz="1800" dirty="0">
              <a:cs typeface="Calibri"/>
            </a:endParaRPr>
          </a:p>
          <a:p>
            <a:pPr marL="0" indent="0">
              <a:buNone/>
            </a:pPr>
            <a:endParaRPr lang="en-US" sz="1800" dirty="0">
              <a:cs typeface="Calibri"/>
            </a:endParaRPr>
          </a:p>
        </p:txBody>
      </p:sp>
    </p:spTree>
    <p:extLst>
      <p:ext uri="{BB962C8B-B14F-4D97-AF65-F5344CB8AC3E}">
        <p14:creationId xmlns:p14="http://schemas.microsoft.com/office/powerpoint/2010/main" val="4001613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D8E246-DCEE-4BF0-8C43-939F6F34A2F0}"/>
              </a:ext>
            </a:extLst>
          </p:cNvPr>
          <p:cNvSpPr>
            <a:spLocks noGrp="1"/>
          </p:cNvSpPr>
          <p:nvPr>
            <p:ph type="title"/>
          </p:nvPr>
        </p:nvSpPr>
        <p:spPr>
          <a:xfrm>
            <a:off x="1191965" y="1084729"/>
            <a:ext cx="9994378" cy="401321"/>
          </a:xfrm>
        </p:spPr>
        <p:txBody>
          <a:bodyPr anchor="b">
            <a:normAutofit fontScale="90000"/>
          </a:bodyPr>
          <a:lstStyle/>
          <a:p>
            <a:r>
              <a:rPr lang="en-US" sz="4800">
                <a:cs typeface="Calibri Light"/>
              </a:rPr>
              <a:t>References (cont.)</a:t>
            </a:r>
            <a:endParaRPr lang="en-US" sz="4800"/>
          </a:p>
        </p:txBody>
      </p:sp>
      <p:sp>
        <p:nvSpPr>
          <p:cNvPr id="3" name="Content Placeholder 2">
            <a:extLst>
              <a:ext uri="{FF2B5EF4-FFF2-40B4-BE49-F238E27FC236}">
                <a16:creationId xmlns:a16="http://schemas.microsoft.com/office/drawing/2014/main" id="{3AB3181A-02B3-4F1E-83F0-9A293F922A06}"/>
              </a:ext>
            </a:extLst>
          </p:cNvPr>
          <p:cNvSpPr>
            <a:spLocks noGrp="1"/>
          </p:cNvSpPr>
          <p:nvPr>
            <p:ph idx="1"/>
          </p:nvPr>
        </p:nvSpPr>
        <p:spPr>
          <a:xfrm>
            <a:off x="1191965" y="1587444"/>
            <a:ext cx="9994378" cy="4185826"/>
          </a:xfrm>
          <a:solidFill>
            <a:schemeClr val="accent4">
              <a:lumMod val="20000"/>
              <a:lumOff val="80000"/>
            </a:schemeClr>
          </a:solidFill>
        </p:spPr>
        <p:txBody>
          <a:bodyPr vert="horz" lIns="91440" tIns="45720" rIns="91440" bIns="45720" rtlCol="0" anchor="t">
            <a:normAutofit lnSpcReduction="10000"/>
          </a:bodyPr>
          <a:lstStyle/>
          <a:p>
            <a:pPr marL="0" indent="0">
              <a:buNone/>
            </a:pPr>
            <a:r>
              <a:rPr lang="en-US" sz="1800" dirty="0" err="1">
                <a:ea typeface="+mn-lt"/>
                <a:cs typeface="+mn-lt"/>
              </a:rPr>
              <a:t>Kandiko</a:t>
            </a:r>
            <a:r>
              <a:rPr lang="en-US" sz="1800" dirty="0">
                <a:ea typeface="+mn-lt"/>
                <a:cs typeface="+mn-lt"/>
              </a:rPr>
              <a:t>, C., and Mewer, C. (2013). </a:t>
            </a:r>
            <a:r>
              <a:rPr lang="en-US" sz="1800" i="1" dirty="0">
                <a:ea typeface="+mn-lt"/>
                <a:cs typeface="+mn-lt"/>
              </a:rPr>
              <a:t>Student expectations and perceptions of higher education</a:t>
            </a:r>
            <a:r>
              <a:rPr lang="en-US" sz="1800" dirty="0">
                <a:ea typeface="+mn-lt"/>
                <a:cs typeface="+mn-lt"/>
              </a:rPr>
              <a:t>. London: King’s Learning Institute.</a:t>
            </a:r>
            <a:endParaRPr lang="en-US" dirty="0"/>
          </a:p>
          <a:p>
            <a:pPr marL="0" indent="0">
              <a:buNone/>
            </a:pPr>
            <a:r>
              <a:rPr lang="en-US" sz="1800" dirty="0">
                <a:ea typeface="+mn-lt"/>
                <a:cs typeface="+mn-lt"/>
              </a:rPr>
              <a:t>Lang, J.M. (2021) </a:t>
            </a:r>
            <a:r>
              <a:rPr lang="en-US" sz="1800" i="1" dirty="0">
                <a:ea typeface="+mn-lt"/>
                <a:cs typeface="+mn-lt"/>
              </a:rPr>
              <a:t>Small Teaching (2</a:t>
            </a:r>
            <a:r>
              <a:rPr lang="en-US" sz="1800" i="1" baseline="30000" dirty="0">
                <a:ea typeface="+mn-lt"/>
                <a:cs typeface="+mn-lt"/>
              </a:rPr>
              <a:t>nd</a:t>
            </a:r>
            <a:r>
              <a:rPr lang="en-US" sz="1800" i="1" dirty="0">
                <a:ea typeface="+mn-lt"/>
                <a:cs typeface="+mn-lt"/>
              </a:rPr>
              <a:t> edition), </a:t>
            </a:r>
            <a:r>
              <a:rPr lang="en-US" sz="1800" dirty="0">
                <a:ea typeface="+mn-lt"/>
                <a:cs typeface="+mn-lt"/>
              </a:rPr>
              <a:t>Jossey-Bass, San Francisco.</a:t>
            </a:r>
          </a:p>
          <a:p>
            <a:pPr marL="0" indent="0">
              <a:buNone/>
            </a:pPr>
            <a:r>
              <a:rPr lang="en-US" sz="1800" dirty="0">
                <a:ea typeface="+mn-lt"/>
                <a:cs typeface="+mn-lt"/>
              </a:rPr>
              <a:t>Prentice, D., Miller, D., and Lightdale, J. (1994) ‘Asymmetries in attachments to groups and to their members: Distinguishing between common-identity and common-bond groups.’ </a:t>
            </a:r>
            <a:r>
              <a:rPr lang="en-US" sz="1800" i="1" dirty="0">
                <a:ea typeface="+mn-lt"/>
                <a:cs typeface="+mn-lt"/>
              </a:rPr>
              <a:t>Personality and Social Psychology Bulletin</a:t>
            </a:r>
            <a:r>
              <a:rPr lang="en-US" sz="1800" dirty="0">
                <a:ea typeface="+mn-lt"/>
                <a:cs typeface="+mn-lt"/>
              </a:rPr>
              <a:t>, 20, 484-493.</a:t>
            </a:r>
            <a:endParaRPr lang="en-US" dirty="0">
              <a:cs typeface="Calibri"/>
            </a:endParaRPr>
          </a:p>
          <a:p>
            <a:pPr marL="0" indent="0">
              <a:buNone/>
            </a:pPr>
            <a:r>
              <a:rPr lang="en-US" sz="1800" dirty="0">
                <a:ea typeface="+mn-lt"/>
                <a:cs typeface="+mn-lt"/>
              </a:rPr>
              <a:t>Ryan, R., and Deci, E. (2000) ‘Self-determination theory and the facilitation of intrinsic motivation, social development, and well-being.’ </a:t>
            </a:r>
            <a:r>
              <a:rPr lang="en-US" sz="1800" i="1" dirty="0">
                <a:ea typeface="+mn-lt"/>
                <a:cs typeface="+mn-lt"/>
              </a:rPr>
              <a:t>American Psychologist</a:t>
            </a:r>
            <a:r>
              <a:rPr lang="en-US" sz="1800" dirty="0">
                <a:ea typeface="+mn-lt"/>
                <a:cs typeface="+mn-lt"/>
              </a:rPr>
              <a:t>, 55, pp. 68–78.</a:t>
            </a:r>
            <a:endParaRPr lang="en-US" dirty="0"/>
          </a:p>
          <a:p>
            <a:pPr marL="0" indent="0">
              <a:buNone/>
            </a:pPr>
            <a:r>
              <a:rPr lang="en-US" sz="1800" dirty="0">
                <a:ea typeface="+mn-lt"/>
                <a:cs typeface="+mn-lt"/>
              </a:rPr>
              <a:t>Strayhorn, T. (2018). </a:t>
            </a:r>
            <a:r>
              <a:rPr lang="en-US" sz="1800" i="1" dirty="0">
                <a:ea typeface="+mn-lt"/>
                <a:cs typeface="+mn-lt"/>
              </a:rPr>
              <a:t>College Students' Sense of Belonging (2nd edition).</a:t>
            </a:r>
            <a:r>
              <a:rPr lang="en-US" sz="1800" dirty="0">
                <a:ea typeface="+mn-lt"/>
                <a:cs typeface="+mn-lt"/>
              </a:rPr>
              <a:t>  Routledge: Abingdon.</a:t>
            </a:r>
            <a:endParaRPr lang="en-US" dirty="0">
              <a:cs typeface="Calibri"/>
            </a:endParaRPr>
          </a:p>
          <a:p>
            <a:pPr marL="0" indent="0">
              <a:buNone/>
            </a:pPr>
            <a:r>
              <a:rPr lang="en-US" sz="1800" dirty="0">
                <a:ea typeface="+mn-lt"/>
                <a:cs typeface="+mn-lt"/>
              </a:rPr>
              <a:t>Thomas, L. (2012) ‘Building student engagement and belonging in Higher Education at a time of change,’ final report from the </a:t>
            </a:r>
            <a:r>
              <a:rPr lang="en-US" sz="1800" i="1" dirty="0">
                <a:ea typeface="+mn-lt"/>
                <a:cs typeface="+mn-lt"/>
              </a:rPr>
              <a:t>What Works? Student Retention and Success </a:t>
            </a:r>
            <a:r>
              <a:rPr lang="en-US" sz="1800" i="1" dirty="0" err="1">
                <a:ea typeface="+mn-lt"/>
                <a:cs typeface="+mn-lt"/>
              </a:rPr>
              <a:t>programme</a:t>
            </a:r>
            <a:r>
              <a:rPr lang="en-US" sz="1800" dirty="0">
                <a:ea typeface="+mn-lt"/>
                <a:cs typeface="+mn-lt"/>
              </a:rPr>
              <a:t>, Paul Hamlyn Foundation: London.</a:t>
            </a:r>
            <a:endParaRPr lang="en-US" sz="1800" dirty="0">
              <a:cs typeface="Calibri"/>
            </a:endParaRPr>
          </a:p>
          <a:p>
            <a:pPr marL="0" indent="0">
              <a:buNone/>
            </a:pPr>
            <a:r>
              <a:rPr lang="en-US" sz="1800" dirty="0" err="1">
                <a:ea typeface="+mn-lt"/>
                <a:cs typeface="+mn-lt"/>
              </a:rPr>
              <a:t>Yosso</a:t>
            </a:r>
            <a:r>
              <a:rPr lang="en-US" sz="1800" dirty="0">
                <a:ea typeface="+mn-lt"/>
                <a:cs typeface="+mn-lt"/>
              </a:rPr>
              <a:t>, T. (2005) ‘Whose culture has capital? A critical race theory discussion of community cultural wealth.’ </a:t>
            </a:r>
            <a:r>
              <a:rPr lang="en-US" sz="1800" i="1" dirty="0">
                <a:ea typeface="+mn-lt"/>
                <a:cs typeface="+mn-lt"/>
              </a:rPr>
              <a:t>Race Ethnicity and Education</a:t>
            </a:r>
            <a:r>
              <a:rPr lang="en-US" sz="1800" dirty="0">
                <a:ea typeface="+mn-lt"/>
                <a:cs typeface="+mn-lt"/>
              </a:rPr>
              <a:t>. 8 (1), pp. 69-91.</a:t>
            </a:r>
            <a:endParaRPr lang="en-US" sz="1800" dirty="0">
              <a:cs typeface="Calibri"/>
            </a:endParaRPr>
          </a:p>
        </p:txBody>
      </p:sp>
    </p:spTree>
    <p:extLst>
      <p:ext uri="{BB962C8B-B14F-4D97-AF65-F5344CB8AC3E}">
        <p14:creationId xmlns:p14="http://schemas.microsoft.com/office/powerpoint/2010/main" val="166415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D21050B-D85A-4CC6-94EC-450D24F19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C4720EDA-E218-43A9-8817-08F09F4DB6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D87C4F29-0DC4-4901-A2FD-7C88889E6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5F81162-7738-4BC8-BA5D-ADEFD7F2D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083" y="-1044"/>
            <a:ext cx="6432966" cy="6859043"/>
          </a:xfrm>
          <a:prstGeom prst="rect">
            <a:avLst/>
          </a:prstGeom>
          <a:solidFill>
            <a:schemeClr val="bg1"/>
          </a:solidFill>
          <a:ln w="1206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508EE248-BF75-49FE-9E2C-FA1A0B215EE6}"/>
              </a:ext>
            </a:extLst>
          </p:cNvPr>
          <p:cNvSpPr>
            <a:spLocks noGrp="1"/>
          </p:cNvSpPr>
          <p:nvPr>
            <p:ph type="title"/>
          </p:nvPr>
        </p:nvSpPr>
        <p:spPr>
          <a:xfrm>
            <a:off x="1512439" y="552810"/>
            <a:ext cx="5448255" cy="840018"/>
          </a:xfrm>
        </p:spPr>
        <p:txBody>
          <a:bodyPr anchor="b">
            <a:normAutofit/>
          </a:bodyPr>
          <a:lstStyle/>
          <a:p>
            <a:r>
              <a:rPr lang="en-US" sz="4800" dirty="0">
                <a:cs typeface="Calibri Light"/>
              </a:rPr>
              <a:t>Introduction</a:t>
            </a:r>
            <a:endParaRPr lang="en-US" sz="4800" dirty="0"/>
          </a:p>
        </p:txBody>
      </p:sp>
      <p:sp>
        <p:nvSpPr>
          <p:cNvPr id="3" name="Content Placeholder 2">
            <a:extLst>
              <a:ext uri="{FF2B5EF4-FFF2-40B4-BE49-F238E27FC236}">
                <a16:creationId xmlns:a16="http://schemas.microsoft.com/office/drawing/2014/main" id="{A709F9DC-8CCE-43EE-9BFD-EE1E0CF22858}"/>
              </a:ext>
            </a:extLst>
          </p:cNvPr>
          <p:cNvSpPr>
            <a:spLocks noGrp="1"/>
          </p:cNvSpPr>
          <p:nvPr>
            <p:ph idx="1"/>
          </p:nvPr>
        </p:nvSpPr>
        <p:spPr>
          <a:xfrm>
            <a:off x="1118302" y="1458807"/>
            <a:ext cx="6262805" cy="4841997"/>
          </a:xfrm>
          <a:solidFill>
            <a:schemeClr val="accent4">
              <a:lumMod val="20000"/>
              <a:lumOff val="80000"/>
            </a:schemeClr>
          </a:solidFill>
        </p:spPr>
        <p:txBody>
          <a:bodyPr vert="horz" lIns="91440" tIns="45720" rIns="91440" bIns="45720" rtlCol="0" anchor="t">
            <a:normAutofit/>
          </a:bodyPr>
          <a:lstStyle/>
          <a:p>
            <a:r>
              <a:rPr lang="en-US" dirty="0">
                <a:solidFill>
                  <a:srgbClr val="000000"/>
                </a:solidFill>
                <a:cs typeface="Calibri"/>
              </a:rPr>
              <a:t>Based on my doctoral research.</a:t>
            </a:r>
          </a:p>
          <a:p>
            <a:r>
              <a:rPr lang="en-US" dirty="0">
                <a:solidFill>
                  <a:srgbClr val="000000"/>
                </a:solidFill>
                <a:cs typeface="Calibri"/>
              </a:rPr>
              <a:t>Experiences of belonging for British Asian and Black students at a predominately white university. </a:t>
            </a:r>
          </a:p>
          <a:p>
            <a:r>
              <a:rPr lang="en-US" dirty="0">
                <a:solidFill>
                  <a:srgbClr val="000000"/>
                </a:solidFill>
                <a:cs typeface="Calibri"/>
              </a:rPr>
              <a:t>The impetus was addressing awarding gaps and trying to understand what might be behind them.</a:t>
            </a:r>
          </a:p>
          <a:p>
            <a:r>
              <a:rPr lang="en-US" dirty="0">
                <a:cs typeface="Calibri"/>
              </a:rPr>
              <a:t>Focus today - The academics role in belonging</a:t>
            </a:r>
          </a:p>
          <a:p>
            <a:pPr marL="0" indent="0">
              <a:buNone/>
            </a:pPr>
            <a:endParaRPr lang="en-US" dirty="0">
              <a:solidFill>
                <a:srgbClr val="000000"/>
              </a:solidFill>
              <a:cs typeface="Calibri"/>
            </a:endParaRPr>
          </a:p>
          <a:p>
            <a:pPr marL="0" indent="0">
              <a:buNone/>
            </a:pPr>
            <a:endParaRPr lang="en-US" dirty="0">
              <a:cs typeface="Calibri"/>
            </a:endParaRPr>
          </a:p>
        </p:txBody>
      </p:sp>
    </p:spTree>
    <p:extLst>
      <p:ext uri="{BB962C8B-B14F-4D97-AF65-F5344CB8AC3E}">
        <p14:creationId xmlns:p14="http://schemas.microsoft.com/office/powerpoint/2010/main" val="388636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14" name="Rectangle 13">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98BFD05B-7BD1-4B73-A1C8-51414886F878}"/>
              </a:ext>
            </a:extLst>
          </p:cNvPr>
          <p:cNvSpPr>
            <a:spLocks noGrp="1"/>
          </p:cNvSpPr>
          <p:nvPr>
            <p:ph type="title"/>
          </p:nvPr>
        </p:nvSpPr>
        <p:spPr>
          <a:xfrm>
            <a:off x="1998875" y="1302871"/>
            <a:ext cx="8188026" cy="595356"/>
          </a:xfrm>
        </p:spPr>
        <p:txBody>
          <a:bodyPr anchor="b">
            <a:normAutofit fontScale="90000"/>
          </a:bodyPr>
          <a:lstStyle/>
          <a:p>
            <a:pPr algn="ctr"/>
            <a:r>
              <a:rPr lang="en-US" sz="4800" dirty="0">
                <a:cs typeface="Calibri Light"/>
              </a:rPr>
              <a:t>Starting points</a:t>
            </a:r>
            <a:endParaRPr lang="en-US" sz="4800" dirty="0"/>
          </a:p>
        </p:txBody>
      </p:sp>
      <p:sp>
        <p:nvSpPr>
          <p:cNvPr id="3" name="Content Placeholder 2">
            <a:extLst>
              <a:ext uri="{FF2B5EF4-FFF2-40B4-BE49-F238E27FC236}">
                <a16:creationId xmlns:a16="http://schemas.microsoft.com/office/drawing/2014/main" id="{CA086A0E-28E1-4B00-8F80-56822FBE4EAF}"/>
              </a:ext>
            </a:extLst>
          </p:cNvPr>
          <p:cNvSpPr>
            <a:spLocks noGrp="1"/>
          </p:cNvSpPr>
          <p:nvPr>
            <p:ph idx="1"/>
          </p:nvPr>
        </p:nvSpPr>
        <p:spPr>
          <a:xfrm>
            <a:off x="1993641" y="2040059"/>
            <a:ext cx="8372137" cy="3446575"/>
          </a:xfrm>
          <a:solidFill>
            <a:schemeClr val="accent4">
              <a:lumMod val="20000"/>
              <a:lumOff val="80000"/>
            </a:schemeClr>
          </a:solidFill>
        </p:spPr>
        <p:txBody>
          <a:bodyPr vert="horz" lIns="91440" tIns="45720" rIns="91440" bIns="45720" rtlCol="0" anchor="t">
            <a:normAutofit/>
          </a:bodyPr>
          <a:lstStyle/>
          <a:p>
            <a:pPr marL="457200" indent="-457200"/>
            <a:r>
              <a:rPr lang="en-US" dirty="0">
                <a:cs typeface="Calibri"/>
              </a:rPr>
              <a:t>What is belonging?</a:t>
            </a:r>
          </a:p>
          <a:p>
            <a:pPr marL="457200" indent="-457200"/>
            <a:r>
              <a:rPr lang="en-US" dirty="0">
                <a:cs typeface="Calibri"/>
              </a:rPr>
              <a:t>Given a potential hostile campus climate, what do students do to create a sense of belonging?</a:t>
            </a:r>
          </a:p>
          <a:p>
            <a:pPr marL="0" indent="0" algn="ctr">
              <a:buNone/>
            </a:pPr>
            <a:endParaRPr lang="en-US" sz="1800" dirty="0">
              <a:cs typeface="Calibri"/>
            </a:endParaRPr>
          </a:p>
        </p:txBody>
      </p:sp>
    </p:spTree>
    <p:extLst>
      <p:ext uri="{BB962C8B-B14F-4D97-AF65-F5344CB8AC3E}">
        <p14:creationId xmlns:p14="http://schemas.microsoft.com/office/powerpoint/2010/main" val="3652213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Picture 35">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38" name="Rectangle 37">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CB941A-EEE7-4195-8482-E9A5EE865887}"/>
              </a:ext>
            </a:extLst>
          </p:cNvPr>
          <p:cNvSpPr>
            <a:spLocks noGrp="1"/>
          </p:cNvSpPr>
          <p:nvPr>
            <p:ph type="title"/>
          </p:nvPr>
        </p:nvSpPr>
        <p:spPr>
          <a:xfrm>
            <a:off x="1191965" y="733157"/>
            <a:ext cx="9994378" cy="819848"/>
          </a:xfrm>
        </p:spPr>
        <p:txBody>
          <a:bodyPr anchor="b">
            <a:normAutofit/>
          </a:bodyPr>
          <a:lstStyle/>
          <a:p>
            <a:r>
              <a:rPr lang="en-US" sz="4800">
                <a:cs typeface="Calibri Light"/>
              </a:rPr>
              <a:t>Belonging</a:t>
            </a:r>
            <a:endParaRPr lang="en-US" sz="4800"/>
          </a:p>
        </p:txBody>
      </p:sp>
      <p:sp>
        <p:nvSpPr>
          <p:cNvPr id="3" name="Content Placeholder 2">
            <a:extLst>
              <a:ext uri="{FF2B5EF4-FFF2-40B4-BE49-F238E27FC236}">
                <a16:creationId xmlns:a16="http://schemas.microsoft.com/office/drawing/2014/main" id="{27C165F9-CB91-42DA-947B-F9260D109082}"/>
              </a:ext>
            </a:extLst>
          </p:cNvPr>
          <p:cNvSpPr>
            <a:spLocks noGrp="1"/>
          </p:cNvSpPr>
          <p:nvPr>
            <p:ph idx="1"/>
          </p:nvPr>
        </p:nvSpPr>
        <p:spPr>
          <a:xfrm>
            <a:off x="582365" y="1798866"/>
            <a:ext cx="11399108" cy="3818894"/>
          </a:xfrm>
          <a:solidFill>
            <a:schemeClr val="accent4">
              <a:lumMod val="20000"/>
              <a:lumOff val="80000"/>
            </a:schemeClr>
          </a:solidFill>
        </p:spPr>
        <p:txBody>
          <a:bodyPr vert="horz" lIns="91440" tIns="45720" rIns="91440" bIns="45720" rtlCol="0" anchor="t">
            <a:noAutofit/>
          </a:bodyPr>
          <a:lstStyle/>
          <a:p>
            <a:pPr marL="0" indent="0">
              <a:buNone/>
            </a:pPr>
            <a:r>
              <a:rPr lang="en-US" dirty="0">
                <a:cs typeface="Calibri"/>
              </a:rPr>
              <a:t>Do we have a shared understanding of meaning?</a:t>
            </a:r>
          </a:p>
          <a:p>
            <a:r>
              <a:rPr lang="en-US" dirty="0">
                <a:cs typeface="Calibri"/>
              </a:rPr>
              <a:t>Belonging has both psychological and sociological definitions.</a:t>
            </a:r>
          </a:p>
          <a:p>
            <a:r>
              <a:rPr lang="en-US" dirty="0">
                <a:cs typeface="Calibri"/>
              </a:rPr>
              <a:t>I wanted a simple analytical, working definition I could use to understand students' experiences of belonging.</a:t>
            </a:r>
          </a:p>
          <a:p>
            <a:r>
              <a:rPr lang="en-US" dirty="0">
                <a:cs typeface="Calibri"/>
              </a:rPr>
              <a:t>'Contact' &amp; 'Sense of Fit'</a:t>
            </a:r>
          </a:p>
          <a:p>
            <a:r>
              <a:rPr lang="en-US" dirty="0">
                <a:cs typeface="Calibri"/>
              </a:rPr>
              <a:t>Belonging can derive from both or just one depending on the person.</a:t>
            </a:r>
          </a:p>
        </p:txBody>
      </p:sp>
    </p:spTree>
    <p:extLst>
      <p:ext uri="{BB962C8B-B14F-4D97-AF65-F5344CB8AC3E}">
        <p14:creationId xmlns:p14="http://schemas.microsoft.com/office/powerpoint/2010/main" val="241531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2" name="Rectangle 41">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088EE8-583F-40A4-BCE7-8EDDD7A478F4}"/>
              </a:ext>
            </a:extLst>
          </p:cNvPr>
          <p:cNvSpPr>
            <a:spLocks noGrp="1"/>
          </p:cNvSpPr>
          <p:nvPr>
            <p:ph type="title"/>
          </p:nvPr>
        </p:nvSpPr>
        <p:spPr>
          <a:xfrm>
            <a:off x="865394" y="672627"/>
            <a:ext cx="9994378" cy="685203"/>
          </a:xfrm>
        </p:spPr>
        <p:txBody>
          <a:bodyPr anchor="b">
            <a:normAutofit fontScale="90000"/>
          </a:bodyPr>
          <a:lstStyle/>
          <a:p>
            <a:r>
              <a:rPr lang="en-US" sz="4800" dirty="0">
                <a:cs typeface="Calibri Light"/>
              </a:rPr>
              <a:t>A sense of Fit</a:t>
            </a:r>
            <a:endParaRPr lang="en-US" sz="4800" dirty="0"/>
          </a:p>
        </p:txBody>
      </p:sp>
      <p:sp>
        <p:nvSpPr>
          <p:cNvPr id="3" name="Content Placeholder 2">
            <a:extLst>
              <a:ext uri="{FF2B5EF4-FFF2-40B4-BE49-F238E27FC236}">
                <a16:creationId xmlns:a16="http://schemas.microsoft.com/office/drawing/2014/main" id="{482502FB-C26B-4537-BA23-595A39D32E97}"/>
              </a:ext>
            </a:extLst>
          </p:cNvPr>
          <p:cNvSpPr>
            <a:spLocks noGrp="1"/>
          </p:cNvSpPr>
          <p:nvPr>
            <p:ph idx="1"/>
          </p:nvPr>
        </p:nvSpPr>
        <p:spPr>
          <a:xfrm>
            <a:off x="1191965" y="1300513"/>
            <a:ext cx="10053562" cy="4828467"/>
          </a:xfrm>
          <a:solidFill>
            <a:schemeClr val="accent4">
              <a:lumMod val="20000"/>
              <a:lumOff val="80000"/>
            </a:schemeClr>
          </a:solidFill>
        </p:spPr>
        <p:txBody>
          <a:bodyPr vert="horz" lIns="91440" tIns="45720" rIns="91440" bIns="45720" rtlCol="0" anchor="t">
            <a:noAutofit/>
          </a:bodyPr>
          <a:lstStyle/>
          <a:p>
            <a:r>
              <a:rPr lang="en-US" dirty="0">
                <a:ea typeface="+mn-lt"/>
                <a:cs typeface="+mn-lt"/>
              </a:rPr>
              <a:t>Whether the person feels that their characteristics are congruent with the wider group, system or environment (Hagerty et al. 1992). </a:t>
            </a:r>
          </a:p>
          <a:p>
            <a:r>
              <a:rPr lang="en-US" dirty="0">
                <a:ea typeface="+mn-lt"/>
                <a:cs typeface="+mn-lt"/>
              </a:rPr>
              <a:t>Common-identity groups (Prentice, Miller and Lightdale 1994).  Characteristics / identity / shared interests etc.</a:t>
            </a:r>
            <a:endParaRPr lang="en-US" dirty="0">
              <a:cs typeface="Calibri"/>
            </a:endParaRPr>
          </a:p>
          <a:p>
            <a:r>
              <a:rPr lang="en-US" dirty="0">
                <a:cs typeface="Calibri"/>
              </a:rPr>
              <a:t>Fit is not the same as 'fitting in': where you have to change yourself to be welcomed (Strayhorn 2018</a:t>
            </a:r>
            <a:r>
              <a:rPr lang="en-US">
                <a:cs typeface="Calibri"/>
              </a:rPr>
              <a:t>) Ubuntu – balance between individual and collective.</a:t>
            </a:r>
            <a:endParaRPr lang="en-US" dirty="0">
              <a:cs typeface="Calibri"/>
            </a:endParaRPr>
          </a:p>
          <a:p>
            <a:r>
              <a:rPr lang="en-US" dirty="0">
                <a:cs typeface="Calibri"/>
              </a:rPr>
              <a:t>My definition: H</a:t>
            </a:r>
            <a:r>
              <a:rPr lang="en-US" dirty="0">
                <a:ea typeface="+mn-lt"/>
                <a:cs typeface="+mn-lt"/>
              </a:rPr>
              <a:t>ow a person feels they fit into a social environment.</a:t>
            </a:r>
          </a:p>
          <a:p>
            <a:r>
              <a:rPr lang="en-US" dirty="0">
                <a:ea typeface="+mn-lt"/>
                <a:cs typeface="+mn-lt"/>
              </a:rPr>
              <a:t>One to many – your relationship with the group.</a:t>
            </a:r>
          </a:p>
          <a:p>
            <a:pPr marL="0" indent="0">
              <a:buNone/>
            </a:pPr>
            <a:endParaRPr lang="en-US" sz="2400" dirty="0">
              <a:ea typeface="+mn-lt"/>
              <a:cs typeface="+mn-lt"/>
            </a:endParaRPr>
          </a:p>
        </p:txBody>
      </p:sp>
    </p:spTree>
    <p:extLst>
      <p:ext uri="{BB962C8B-B14F-4D97-AF65-F5344CB8AC3E}">
        <p14:creationId xmlns:p14="http://schemas.microsoft.com/office/powerpoint/2010/main" val="319831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2">
            <a:extLst>
              <a:ext uri="{FF2B5EF4-FFF2-40B4-BE49-F238E27FC236}">
                <a16:creationId xmlns:a16="http://schemas.microsoft.com/office/drawing/2014/main" id="{3E4CBDBB-4FBD-4B9E-BD01-054A81D43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a:extLst>
              <a:ext uri="{FF2B5EF4-FFF2-40B4-BE49-F238E27FC236}">
                <a16:creationId xmlns:a16="http://schemas.microsoft.com/office/drawing/2014/main" id="{B01A6F03-171F-40B2-8B2C-A061B89241F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27" name="Rectangle 26">
            <a:extLst>
              <a:ext uri="{FF2B5EF4-FFF2-40B4-BE49-F238E27FC236}">
                <a16:creationId xmlns:a16="http://schemas.microsoft.com/office/drawing/2014/main" id="{72C4834C-B602-4125-8264-BD0D55A588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53172EE5-132F-4DD4-8855-4DBBD9C346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5844" y="1110000"/>
            <a:ext cx="10195740" cy="4629235"/>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583C12D8-A084-4ED6-B735-B7EF23B725A2}"/>
              </a:ext>
            </a:extLst>
          </p:cNvPr>
          <p:cNvSpPr>
            <a:spLocks noGrp="1"/>
          </p:cNvSpPr>
          <p:nvPr>
            <p:ph type="title"/>
          </p:nvPr>
        </p:nvSpPr>
        <p:spPr>
          <a:xfrm>
            <a:off x="1998875" y="1108483"/>
            <a:ext cx="8188026" cy="738365"/>
          </a:xfrm>
        </p:spPr>
        <p:txBody>
          <a:bodyPr anchor="b">
            <a:normAutofit fontScale="90000"/>
          </a:bodyPr>
          <a:lstStyle/>
          <a:p>
            <a:pPr algn="ctr"/>
            <a:r>
              <a:rPr lang="en-US" sz="4800" dirty="0">
                <a:cs typeface="Calibri Light"/>
              </a:rPr>
              <a:t>Contact</a:t>
            </a:r>
            <a:endParaRPr lang="en-US" sz="4800" dirty="0"/>
          </a:p>
        </p:txBody>
      </p:sp>
      <p:sp>
        <p:nvSpPr>
          <p:cNvPr id="3" name="Content Placeholder 2">
            <a:extLst>
              <a:ext uri="{FF2B5EF4-FFF2-40B4-BE49-F238E27FC236}">
                <a16:creationId xmlns:a16="http://schemas.microsoft.com/office/drawing/2014/main" id="{D40FA00E-E609-418D-B4D5-A67ED18B0E7F}"/>
              </a:ext>
            </a:extLst>
          </p:cNvPr>
          <p:cNvSpPr>
            <a:spLocks noGrp="1"/>
          </p:cNvSpPr>
          <p:nvPr>
            <p:ph idx="1"/>
          </p:nvPr>
        </p:nvSpPr>
        <p:spPr>
          <a:xfrm>
            <a:off x="1006152" y="2041891"/>
            <a:ext cx="10175597" cy="3534391"/>
          </a:xfrm>
          <a:solidFill>
            <a:schemeClr val="accent4">
              <a:lumMod val="20000"/>
              <a:lumOff val="80000"/>
            </a:schemeClr>
          </a:solidFill>
        </p:spPr>
        <p:txBody>
          <a:bodyPr vert="horz" lIns="91440" tIns="45720" rIns="91440" bIns="45720" rtlCol="0" anchor="t">
            <a:normAutofit/>
          </a:bodyPr>
          <a:lstStyle/>
          <a:p>
            <a:r>
              <a:rPr lang="en-US" sz="2600" dirty="0">
                <a:ea typeface="+mn-lt"/>
                <a:cs typeface="+mn-lt"/>
              </a:rPr>
              <a:t>Close relationships and interpersonal attachments (Baumeister and Leary 1995, Fiske2004).</a:t>
            </a:r>
            <a:endParaRPr lang="en-US" sz="2600" dirty="0">
              <a:cs typeface="Calibri"/>
            </a:endParaRPr>
          </a:p>
          <a:p>
            <a:r>
              <a:rPr lang="en-US" sz="2600" dirty="0">
                <a:ea typeface="+mn-lt"/>
                <a:cs typeface="+mn-lt"/>
              </a:rPr>
              <a:t>Regular personal contact, affective concern and have some degree of stability over time. (Baumeister and Leary 1995) - personal tutor?</a:t>
            </a:r>
            <a:endParaRPr lang="en-US" sz="2600" dirty="0">
              <a:cs typeface="Calibri"/>
            </a:endParaRPr>
          </a:p>
          <a:p>
            <a:r>
              <a:rPr lang="en-US" sz="2600" dirty="0">
                <a:cs typeface="Calibri"/>
              </a:rPr>
              <a:t>Related concepts: Closeness (Goodenow 1993), Relatedness (Ryan &amp; Deci 2000), connectedness (Strayhorn 2018).</a:t>
            </a:r>
          </a:p>
          <a:p>
            <a:r>
              <a:rPr lang="en-US" sz="2600" dirty="0">
                <a:cs typeface="Calibri"/>
              </a:rPr>
              <a:t>One to one aspect of belonging: building individual relationships / interactions.</a:t>
            </a:r>
          </a:p>
        </p:txBody>
      </p:sp>
    </p:spTree>
    <p:extLst>
      <p:ext uri="{BB962C8B-B14F-4D97-AF65-F5344CB8AC3E}">
        <p14:creationId xmlns:p14="http://schemas.microsoft.com/office/powerpoint/2010/main" val="189784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E149CDF-5DAC-4860-A285-9492CF209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 name="Picture 29">
            <a:extLst>
              <a:ext uri="{FF2B5EF4-FFF2-40B4-BE49-F238E27FC236}">
                <a16:creationId xmlns:a16="http://schemas.microsoft.com/office/drawing/2014/main" id="{B0DAC8FB-A162-44E3-A606-C855A03A5B0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32" name="Rectangle 31">
            <a:extLst>
              <a:ext uri="{FF2B5EF4-FFF2-40B4-BE49-F238E27FC236}">
                <a16:creationId xmlns:a16="http://schemas.microsoft.com/office/drawing/2014/main" id="{21BDEC81-16A7-4451-B893-C1500008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26A515A1-4D80-430E-BE0A-71A290516A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8542" y="729175"/>
            <a:ext cx="11099352" cy="5399650"/>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 name="Title 1">
            <a:extLst>
              <a:ext uri="{FF2B5EF4-FFF2-40B4-BE49-F238E27FC236}">
                <a16:creationId xmlns:a16="http://schemas.microsoft.com/office/drawing/2014/main" id="{663EA595-2C35-4277-BCFC-81437139F8B4}"/>
              </a:ext>
            </a:extLst>
          </p:cNvPr>
          <p:cNvSpPr>
            <a:spLocks noGrp="1"/>
          </p:cNvSpPr>
          <p:nvPr>
            <p:ph type="title"/>
          </p:nvPr>
        </p:nvSpPr>
        <p:spPr>
          <a:xfrm>
            <a:off x="1191966" y="905011"/>
            <a:ext cx="10073133" cy="672610"/>
          </a:xfrm>
        </p:spPr>
        <p:txBody>
          <a:bodyPr anchor="b">
            <a:normAutofit fontScale="90000"/>
          </a:bodyPr>
          <a:lstStyle/>
          <a:p>
            <a:r>
              <a:rPr lang="en-US" sz="4800" dirty="0">
                <a:cs typeface="Calibri Light"/>
              </a:rPr>
              <a:t>Contact: Relationships / interactions</a:t>
            </a:r>
            <a:endParaRPr lang="en-US" sz="4800" dirty="0"/>
          </a:p>
        </p:txBody>
      </p:sp>
      <p:sp>
        <p:nvSpPr>
          <p:cNvPr id="3" name="Content Placeholder 2">
            <a:extLst>
              <a:ext uri="{FF2B5EF4-FFF2-40B4-BE49-F238E27FC236}">
                <a16:creationId xmlns:a16="http://schemas.microsoft.com/office/drawing/2014/main" id="{D32AB469-FE9D-4714-AF84-89C266D9F438}"/>
              </a:ext>
            </a:extLst>
          </p:cNvPr>
          <p:cNvSpPr>
            <a:spLocks noGrp="1"/>
          </p:cNvSpPr>
          <p:nvPr>
            <p:ph idx="1"/>
          </p:nvPr>
        </p:nvSpPr>
        <p:spPr>
          <a:xfrm>
            <a:off x="1191966" y="1575278"/>
            <a:ext cx="9660076" cy="4377711"/>
          </a:xfrm>
          <a:solidFill>
            <a:schemeClr val="accent4">
              <a:lumMod val="20000"/>
              <a:lumOff val="80000"/>
            </a:schemeClr>
          </a:solidFill>
        </p:spPr>
        <p:txBody>
          <a:bodyPr vert="horz" lIns="91440" tIns="45720" rIns="91440" bIns="45720" rtlCol="0" anchor="t">
            <a:noAutofit/>
          </a:bodyPr>
          <a:lstStyle/>
          <a:p>
            <a:r>
              <a:rPr lang="en-US" sz="2400" dirty="0">
                <a:cs typeface="Calibri"/>
              </a:rPr>
              <a:t>Peer - peer interactions &amp; staff – student interactions</a:t>
            </a:r>
          </a:p>
          <a:p>
            <a:r>
              <a:rPr lang="en-US" sz="2400" dirty="0">
                <a:cs typeface="Calibri"/>
              </a:rPr>
              <a:t>For </a:t>
            </a:r>
            <a:r>
              <a:rPr lang="en-US" sz="2400" dirty="0" err="1">
                <a:cs typeface="Calibri"/>
              </a:rPr>
              <a:t>minoritised</a:t>
            </a:r>
            <a:r>
              <a:rPr lang="en-US" sz="2400" dirty="0">
                <a:cs typeface="Calibri"/>
              </a:rPr>
              <a:t> students peer interactions can be problematic and are usually cross-racial.</a:t>
            </a:r>
          </a:p>
          <a:p>
            <a:r>
              <a:rPr lang="en-US" sz="2400" dirty="0">
                <a:cs typeface="Calibri"/>
              </a:rPr>
              <a:t>Peer ignorance.</a:t>
            </a:r>
          </a:p>
          <a:p>
            <a:r>
              <a:rPr lang="en-US" sz="2400" dirty="0">
                <a:cs typeface="Calibri"/>
              </a:rPr>
              <a:t>Surprised such views occur in university: </a:t>
            </a:r>
            <a:r>
              <a:rPr lang="en-US" sz="2400" b="1" dirty="0">
                <a:cs typeface="Calibri"/>
              </a:rPr>
              <a:t>"</a:t>
            </a:r>
            <a:r>
              <a:rPr lang="en-US" sz="2400" b="1" dirty="0">
                <a:ea typeface="+mn-lt"/>
                <a:cs typeface="+mn-lt"/>
              </a:rPr>
              <a:t>that lack of understanding, it makes me feel like they haven’t come across many people from another culture before in their past."</a:t>
            </a:r>
            <a:r>
              <a:rPr lang="en-US" sz="2400" dirty="0">
                <a:ea typeface="+mn-lt"/>
                <a:cs typeface="+mn-lt"/>
              </a:rPr>
              <a:t> (Saira)</a:t>
            </a:r>
            <a:endParaRPr lang="en-US" sz="2400" dirty="0">
              <a:cs typeface="Calibri"/>
            </a:endParaRPr>
          </a:p>
          <a:p>
            <a:r>
              <a:rPr lang="en-US" sz="2400" dirty="0">
                <a:ea typeface="+mn-lt"/>
                <a:cs typeface="+mn-lt"/>
              </a:rPr>
              <a:t>However, often have 'navigational' &amp; 'resistant' capital (</a:t>
            </a:r>
            <a:r>
              <a:rPr lang="en-US" sz="2400" dirty="0" err="1">
                <a:ea typeface="+mn-lt"/>
                <a:cs typeface="+mn-lt"/>
              </a:rPr>
              <a:t>Yosso</a:t>
            </a:r>
            <a:r>
              <a:rPr lang="en-US" sz="2400" dirty="0">
                <a:ea typeface="+mn-lt"/>
                <a:cs typeface="+mn-lt"/>
              </a:rPr>
              <a:t> 2005) to cope with issues.</a:t>
            </a:r>
          </a:p>
          <a:p>
            <a:endParaRPr lang="en-US" sz="2000" dirty="0">
              <a:cs typeface="Calibri"/>
            </a:endParaRPr>
          </a:p>
        </p:txBody>
      </p:sp>
    </p:spTree>
    <p:extLst>
      <p:ext uri="{BB962C8B-B14F-4D97-AF65-F5344CB8AC3E}">
        <p14:creationId xmlns:p14="http://schemas.microsoft.com/office/powerpoint/2010/main" val="2430197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30">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32">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7" name="Picture 34">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8" name="Rectangle 36">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38">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CCE3B-66B4-4329-93A1-E91F6FF26C58}"/>
              </a:ext>
            </a:extLst>
          </p:cNvPr>
          <p:cNvSpPr>
            <a:spLocks noGrp="1"/>
          </p:cNvSpPr>
          <p:nvPr>
            <p:ph type="title"/>
          </p:nvPr>
        </p:nvSpPr>
        <p:spPr>
          <a:xfrm>
            <a:off x="1207516" y="539639"/>
            <a:ext cx="9994378" cy="877079"/>
          </a:xfrm>
        </p:spPr>
        <p:txBody>
          <a:bodyPr anchor="b">
            <a:normAutofit/>
          </a:bodyPr>
          <a:lstStyle/>
          <a:p>
            <a:r>
              <a:rPr lang="en-US" sz="4800">
                <a:cs typeface="Calibri Light"/>
              </a:rPr>
              <a:t>Student - </a:t>
            </a:r>
            <a:r>
              <a:rPr lang="en-US" sz="4800">
                <a:ea typeface="+mj-lt"/>
                <a:cs typeface="+mj-lt"/>
              </a:rPr>
              <a:t>Staff </a:t>
            </a:r>
            <a:r>
              <a:rPr lang="en-US" sz="4800">
                <a:cs typeface="Calibri Light"/>
              </a:rPr>
              <a:t> relationships</a:t>
            </a:r>
            <a:endParaRPr lang="en-US" sz="4800"/>
          </a:p>
        </p:txBody>
      </p:sp>
      <p:sp>
        <p:nvSpPr>
          <p:cNvPr id="3" name="Content Placeholder 2">
            <a:extLst>
              <a:ext uri="{FF2B5EF4-FFF2-40B4-BE49-F238E27FC236}">
                <a16:creationId xmlns:a16="http://schemas.microsoft.com/office/drawing/2014/main" id="{7DBF48A4-4AA8-4591-9A76-13AC5B8C65F2}"/>
              </a:ext>
            </a:extLst>
          </p:cNvPr>
          <p:cNvSpPr>
            <a:spLocks noGrp="1"/>
          </p:cNvSpPr>
          <p:nvPr>
            <p:ph idx="1"/>
          </p:nvPr>
        </p:nvSpPr>
        <p:spPr>
          <a:xfrm>
            <a:off x="605585" y="1278808"/>
            <a:ext cx="11071687" cy="4573825"/>
          </a:xfrm>
          <a:solidFill>
            <a:schemeClr val="accent4">
              <a:lumMod val="20000"/>
              <a:lumOff val="80000"/>
            </a:schemeClr>
          </a:solidFill>
        </p:spPr>
        <p:txBody>
          <a:bodyPr vert="horz" lIns="91440" tIns="45720" rIns="91440" bIns="45720" rtlCol="0" anchor="t">
            <a:noAutofit/>
          </a:bodyPr>
          <a:lstStyle/>
          <a:p>
            <a:r>
              <a:rPr lang="en-GB" sz="2000" dirty="0">
                <a:ea typeface="+mn-lt"/>
                <a:cs typeface="+mn-lt"/>
              </a:rPr>
              <a:t>Among many academic staff, t</a:t>
            </a:r>
            <a:r>
              <a:rPr lang="en-US" sz="2000" dirty="0">
                <a:ea typeface="+mn-lt"/>
                <a:cs typeface="+mn-lt"/>
              </a:rPr>
              <a:t>here is an assumption that belonging is about peer relationships and extra-curricular activity (a sense of fit only) &amp; not derived from student - staff relationships and relational approaches to pedagogy. </a:t>
            </a:r>
            <a:endParaRPr lang="en-GB" sz="2000" dirty="0">
              <a:cs typeface="Calibri"/>
            </a:endParaRPr>
          </a:p>
          <a:p>
            <a:r>
              <a:rPr lang="en-US" sz="2000" dirty="0">
                <a:cs typeface="Calibri"/>
              </a:rPr>
              <a:t>But my research suggests that staff-student relationships (contact) is crucial for belonging. (e.g. </a:t>
            </a:r>
            <a:r>
              <a:rPr lang="en-US" sz="2000" dirty="0" err="1">
                <a:ea typeface="+mn-lt"/>
                <a:cs typeface="+mn-lt"/>
              </a:rPr>
              <a:t>Kandiko</a:t>
            </a:r>
            <a:r>
              <a:rPr lang="en-US" sz="2000" dirty="0">
                <a:ea typeface="+mn-lt"/>
                <a:cs typeface="+mn-lt"/>
              </a:rPr>
              <a:t> and Mewer 2013).</a:t>
            </a:r>
          </a:p>
          <a:p>
            <a:r>
              <a:rPr lang="en-US" sz="2200" b="1" dirty="0">
                <a:ea typeface="+mn-lt"/>
                <a:cs typeface="+mn-lt"/>
              </a:rPr>
              <a:t>“I would go to one of those lecturers...  Probably more so than anybody else in my cohort" (Kingsley)</a:t>
            </a:r>
            <a:endParaRPr lang="en-US" sz="2200" b="1">
              <a:cs typeface="Calibri"/>
            </a:endParaRPr>
          </a:p>
          <a:p>
            <a:r>
              <a:rPr lang="en-US" sz="2200" b="1" dirty="0">
                <a:ea typeface="+mn-lt"/>
                <a:cs typeface="+mn-lt"/>
              </a:rPr>
              <a:t>"I felt that I was talking to somebody (lecturer) who respects you, who treats you with dignity... and last week she sent me an email, 'I’m so sorry, I know we haven’t found you a placement, …' That’s all I wanted to hear. There are a few, I think, who are good."</a:t>
            </a:r>
            <a:r>
              <a:rPr lang="en-US" sz="2200" i="1" dirty="0">
                <a:ea typeface="+mn-lt"/>
                <a:cs typeface="+mn-lt"/>
              </a:rPr>
              <a:t> </a:t>
            </a:r>
            <a:r>
              <a:rPr lang="en-US" sz="2200" b="1" dirty="0">
                <a:ea typeface="+mn-lt"/>
                <a:cs typeface="+mn-lt"/>
              </a:rPr>
              <a:t>(Michelle)</a:t>
            </a:r>
            <a:endParaRPr lang="en-US" sz="2200" b="1">
              <a:cs typeface="Calibri"/>
            </a:endParaRPr>
          </a:p>
          <a:p>
            <a:r>
              <a:rPr lang="en-US" sz="2000" dirty="0">
                <a:cs typeface="Calibri"/>
              </a:rPr>
              <a:t>Those students who had a good relationship with an academic were full of praise about the impact but they felt that academics needed to try harder and not leave it to the student to build the relationship.</a:t>
            </a:r>
          </a:p>
          <a:p>
            <a:r>
              <a:rPr lang="en-US" sz="2000" dirty="0">
                <a:ea typeface="+mn-lt"/>
                <a:cs typeface="+mn-lt"/>
              </a:rPr>
              <a:t>Students highlighted the importance of listening, empathy, compassion...</a:t>
            </a:r>
            <a:r>
              <a:rPr lang="en-GB" sz="2000" dirty="0">
                <a:ea typeface="+mn-lt"/>
                <a:cs typeface="+mn-lt"/>
              </a:rPr>
              <a:t> </a:t>
            </a:r>
          </a:p>
          <a:p>
            <a:endParaRPr lang="en-US" sz="1800">
              <a:cs typeface="Calibri"/>
            </a:endParaRPr>
          </a:p>
          <a:p>
            <a:endParaRPr lang="en-US" sz="1800">
              <a:cs typeface="Calibri"/>
            </a:endParaRPr>
          </a:p>
        </p:txBody>
      </p:sp>
    </p:spTree>
    <p:extLst>
      <p:ext uri="{BB962C8B-B14F-4D97-AF65-F5344CB8AC3E}">
        <p14:creationId xmlns:p14="http://schemas.microsoft.com/office/powerpoint/2010/main" val="1406721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0D7B6173-1D58-48E2-83CF-37350F315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3FCCA929-7A61-4313-8A90-619CDF425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0" name="Picture 39">
            <a:extLst>
              <a:ext uri="{FF2B5EF4-FFF2-40B4-BE49-F238E27FC236}">
                <a16:creationId xmlns:a16="http://schemas.microsoft.com/office/drawing/2014/main" id="{24250F98-AE57-452A-8B22-1B78911F0B6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88952" cy="6862380"/>
          </a:xfrm>
          <a:prstGeom prst="rect">
            <a:avLst/>
          </a:prstGeom>
        </p:spPr>
      </p:pic>
      <p:sp>
        <p:nvSpPr>
          <p:cNvPr id="42" name="Rectangle 41">
            <a:extLst>
              <a:ext uri="{FF2B5EF4-FFF2-40B4-BE49-F238E27FC236}">
                <a16:creationId xmlns:a16="http://schemas.microsoft.com/office/drawing/2014/main" id="{0464315C-FCA9-40FE-892E-D4A5B3A5B0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4BF9520B-E0CD-4FA7-91B5-7DC36B606C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5195"/>
            <a:ext cx="12192000" cy="5389511"/>
          </a:xfrm>
          <a:prstGeom prst="rect">
            <a:avLst/>
          </a:prstGeom>
          <a:solidFill>
            <a:schemeClr val="bg1"/>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AC4096-2DDC-4FF2-8114-B50216425E14}"/>
              </a:ext>
            </a:extLst>
          </p:cNvPr>
          <p:cNvSpPr>
            <a:spLocks noGrp="1"/>
          </p:cNvSpPr>
          <p:nvPr>
            <p:ph type="title"/>
          </p:nvPr>
        </p:nvSpPr>
        <p:spPr>
          <a:xfrm>
            <a:off x="1191965" y="835913"/>
            <a:ext cx="9994378" cy="645997"/>
          </a:xfrm>
        </p:spPr>
        <p:txBody>
          <a:bodyPr anchor="b">
            <a:normAutofit fontScale="90000"/>
          </a:bodyPr>
          <a:lstStyle/>
          <a:p>
            <a:r>
              <a:rPr lang="en-US" sz="4800">
                <a:cs typeface="Calibri Light"/>
              </a:rPr>
              <a:t>A pedagogy of belonging</a:t>
            </a:r>
            <a:endParaRPr lang="en-US" sz="4800"/>
          </a:p>
        </p:txBody>
      </p:sp>
      <p:sp>
        <p:nvSpPr>
          <p:cNvPr id="3" name="Content Placeholder 2">
            <a:extLst>
              <a:ext uri="{FF2B5EF4-FFF2-40B4-BE49-F238E27FC236}">
                <a16:creationId xmlns:a16="http://schemas.microsoft.com/office/drawing/2014/main" id="{52D5238A-F072-4950-92D4-BB665AB6B6C4}"/>
              </a:ext>
            </a:extLst>
          </p:cNvPr>
          <p:cNvSpPr>
            <a:spLocks noGrp="1"/>
          </p:cNvSpPr>
          <p:nvPr>
            <p:ph idx="1"/>
          </p:nvPr>
        </p:nvSpPr>
        <p:spPr>
          <a:xfrm>
            <a:off x="1191965" y="1644641"/>
            <a:ext cx="9994378" cy="4284139"/>
          </a:xfrm>
          <a:solidFill>
            <a:schemeClr val="accent4">
              <a:lumMod val="20000"/>
              <a:lumOff val="80000"/>
            </a:schemeClr>
          </a:solidFill>
        </p:spPr>
        <p:txBody>
          <a:bodyPr vert="horz" lIns="91440" tIns="45720" rIns="91440" bIns="45720" rtlCol="0" anchor="t">
            <a:normAutofit lnSpcReduction="10000"/>
          </a:bodyPr>
          <a:lstStyle/>
          <a:p>
            <a:r>
              <a:rPr lang="en-US" dirty="0">
                <a:cs typeface="Calibri"/>
              </a:rPr>
              <a:t>Not just the role of personal tutor but what about a pedagogy of belonging?</a:t>
            </a:r>
          </a:p>
          <a:p>
            <a:r>
              <a:rPr lang="en-US" dirty="0">
                <a:cs typeface="Calibri"/>
              </a:rPr>
              <a:t>How we relate to students in the class – e.g. allowing them to bring their expertise and cultural knowledge in.</a:t>
            </a:r>
          </a:p>
          <a:p>
            <a:r>
              <a:rPr lang="en-US" dirty="0" err="1">
                <a:cs typeface="Calibri"/>
              </a:rPr>
              <a:t>Decolonising</a:t>
            </a:r>
            <a:r>
              <a:rPr lang="en-US" dirty="0">
                <a:cs typeface="Calibri"/>
              </a:rPr>
              <a:t>: The content &amp; contexts of what we teach -  BAME students choosing units / assessment with a broader, non-western perspective.</a:t>
            </a:r>
          </a:p>
          <a:p>
            <a:r>
              <a:rPr lang="en-US" dirty="0">
                <a:cs typeface="Calibri"/>
              </a:rPr>
              <a:t>Importance of group work &amp; effective management and skills of group work (e.g. Gilbert 2017, compassion in group work.) </a:t>
            </a:r>
          </a:p>
          <a:p>
            <a:pPr lvl="1"/>
            <a:r>
              <a:rPr lang="en-US" sz="2000" dirty="0">
                <a:cs typeface="Calibri"/>
              </a:rPr>
              <a:t>for students who commute / work – group work is one of their main forms of peer interaction at university</a:t>
            </a:r>
          </a:p>
        </p:txBody>
      </p:sp>
    </p:spTree>
    <p:extLst>
      <p:ext uri="{BB962C8B-B14F-4D97-AF65-F5344CB8AC3E}">
        <p14:creationId xmlns:p14="http://schemas.microsoft.com/office/powerpoint/2010/main" val="30696992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TotalTime>
  <Words>1608</Words>
  <Application>Microsoft Office PowerPoint</Application>
  <PresentationFormat>Widescreen</PresentationFormat>
  <Paragraphs>92</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importance of interpersonal relationships in creating a sense of student belonging and an inclusive student experience.</vt:lpstr>
      <vt:lpstr>Introduction</vt:lpstr>
      <vt:lpstr>Starting points</vt:lpstr>
      <vt:lpstr>Belonging</vt:lpstr>
      <vt:lpstr>A sense of Fit</vt:lpstr>
      <vt:lpstr>Contact</vt:lpstr>
      <vt:lpstr>Contact: Relationships / interactions</vt:lpstr>
      <vt:lpstr>Student - Staff  relationships</vt:lpstr>
      <vt:lpstr>A pedagogy of belonging</vt:lpstr>
      <vt:lpstr>Compassion &amp; compassionate pedagogy</vt:lpstr>
      <vt:lpstr>Conclusion</vt:lpstr>
      <vt:lpstr>Next Steps: Grading, assessment &amp; belonging</vt:lpstr>
      <vt:lpstr>References</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Neil Currant</cp:lastModifiedBy>
  <cp:revision>817</cp:revision>
  <dcterms:created xsi:type="dcterms:W3CDTF">2021-02-03T14:59:16Z</dcterms:created>
  <dcterms:modified xsi:type="dcterms:W3CDTF">2021-10-21T09:04:05Z</dcterms:modified>
</cp:coreProperties>
</file>