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2" r:id="rId4"/>
    <p:sldId id="286" r:id="rId5"/>
    <p:sldId id="274" r:id="rId6"/>
    <p:sldId id="283" r:id="rId7"/>
    <p:sldId id="275" r:id="rId8"/>
    <p:sldId id="276" r:id="rId9"/>
    <p:sldId id="278" r:id="rId10"/>
    <p:sldId id="284" r:id="rId11"/>
    <p:sldId id="289" r:id="rId12"/>
    <p:sldId id="288" r:id="rId13"/>
    <p:sldId id="290" r:id="rId14"/>
    <p:sldId id="291" r:id="rId15"/>
    <p:sldId id="294" r:id="rId16"/>
    <p:sldId id="279" r:id="rId17"/>
    <p:sldId id="281" r:id="rId18"/>
    <p:sldId id="258" r:id="rId19"/>
    <p:sldId id="259" r:id="rId20"/>
    <p:sldId id="260" r:id="rId21"/>
    <p:sldId id="257" r:id="rId22"/>
    <p:sldId id="282" r:id="rId23"/>
    <p:sldId id="293" r:id="rId24"/>
    <p:sldId id="285" r:id="rId25"/>
    <p:sldId id="292" r:id="rId26"/>
    <p:sldId id="287" r:id="rId27"/>
    <p:sldId id="295" r:id="rId28"/>
    <p:sldId id="261" r:id="rId29"/>
    <p:sldId id="262" r:id="rId30"/>
    <p:sldId id="263" r:id="rId31"/>
    <p:sldId id="277" r:id="rId32"/>
    <p:sldId id="264" r:id="rId33"/>
    <p:sldId id="28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21"/>
    <p:restoredTop sz="94595"/>
  </p:normalViewPr>
  <p:slideViewPr>
    <p:cSldViewPr snapToGrid="0" snapToObjects="1">
      <p:cViewPr varScale="1">
        <p:scale>
          <a:sx n="62" d="100"/>
          <a:sy n="62" d="100"/>
        </p:scale>
        <p:origin x="640" y="44"/>
      </p:cViewPr>
      <p:guideLst>
        <p:guide orient="horz" pos="2160"/>
        <p:guide pos="3840"/>
      </p:guideLst>
    </p:cSldViewPr>
  </p:slideViewPr>
  <p:notesTextViewPr>
    <p:cViewPr>
      <p:scale>
        <a:sx n="1" d="1"/>
        <a:sy n="1" d="1"/>
      </p:scale>
      <p:origin x="0" y="0"/>
    </p:cViewPr>
  </p:notesTextViewPr>
  <p:sorterViewPr>
    <p:cViewPr>
      <p:scale>
        <a:sx n="112" d="100"/>
        <a:sy n="112"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43EE8-353C-174C-A050-B74FDFDFB1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B74DED-5FF4-2441-BEB3-68E0238128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2EEE31-7A15-2448-8336-1ED89F3A8DB6}"/>
              </a:ext>
            </a:extLst>
          </p:cNvPr>
          <p:cNvSpPr>
            <a:spLocks noGrp="1"/>
          </p:cNvSpPr>
          <p:nvPr>
            <p:ph type="dt" sz="half" idx="10"/>
          </p:nvPr>
        </p:nvSpPr>
        <p:spPr/>
        <p:txBody>
          <a:bodyPr/>
          <a:lstStyle/>
          <a:p>
            <a:fld id="{16561485-B1AB-2A40-BE2D-1D2A0ACE148E}" type="datetimeFigureOut">
              <a:rPr lang="en-US" smtClean="0"/>
              <a:t>10/13/2024</a:t>
            </a:fld>
            <a:endParaRPr lang="en-US"/>
          </a:p>
        </p:txBody>
      </p:sp>
      <p:sp>
        <p:nvSpPr>
          <p:cNvPr id="5" name="Footer Placeholder 4">
            <a:extLst>
              <a:ext uri="{FF2B5EF4-FFF2-40B4-BE49-F238E27FC236}">
                <a16:creationId xmlns:a16="http://schemas.microsoft.com/office/drawing/2014/main" id="{7EA86687-2C44-E64A-8804-56FDF47320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DFAB25-E8AD-1540-AF9E-B76BE3779925}"/>
              </a:ext>
            </a:extLst>
          </p:cNvPr>
          <p:cNvSpPr>
            <a:spLocks noGrp="1"/>
          </p:cNvSpPr>
          <p:nvPr>
            <p:ph type="sldNum" sz="quarter" idx="12"/>
          </p:nvPr>
        </p:nvSpPr>
        <p:spPr/>
        <p:txBody>
          <a:bodyPr/>
          <a:lstStyle/>
          <a:p>
            <a:fld id="{56734F22-8BE2-D94C-8CA4-FE004C62D023}" type="slidenum">
              <a:rPr lang="en-US" smtClean="0"/>
              <a:t>‹#›</a:t>
            </a:fld>
            <a:endParaRPr lang="en-US"/>
          </a:p>
        </p:txBody>
      </p:sp>
    </p:spTree>
    <p:extLst>
      <p:ext uri="{BB962C8B-B14F-4D97-AF65-F5344CB8AC3E}">
        <p14:creationId xmlns:p14="http://schemas.microsoft.com/office/powerpoint/2010/main" val="198462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B7428-9D5C-BF45-9ECE-0745FEF48F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B76A09-CC68-A64A-838E-2667095A616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796D3F-0BE0-9549-84F2-731EC58DE4AC}"/>
              </a:ext>
            </a:extLst>
          </p:cNvPr>
          <p:cNvSpPr>
            <a:spLocks noGrp="1"/>
          </p:cNvSpPr>
          <p:nvPr>
            <p:ph type="dt" sz="half" idx="10"/>
          </p:nvPr>
        </p:nvSpPr>
        <p:spPr/>
        <p:txBody>
          <a:bodyPr/>
          <a:lstStyle/>
          <a:p>
            <a:fld id="{16561485-B1AB-2A40-BE2D-1D2A0ACE148E}" type="datetimeFigureOut">
              <a:rPr lang="en-US" smtClean="0"/>
              <a:t>10/13/2024</a:t>
            </a:fld>
            <a:endParaRPr lang="en-US"/>
          </a:p>
        </p:txBody>
      </p:sp>
      <p:sp>
        <p:nvSpPr>
          <p:cNvPr id="5" name="Footer Placeholder 4">
            <a:extLst>
              <a:ext uri="{FF2B5EF4-FFF2-40B4-BE49-F238E27FC236}">
                <a16:creationId xmlns:a16="http://schemas.microsoft.com/office/drawing/2014/main" id="{3BC309D3-4FAD-F74E-ADD5-92A538ADD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F004BF-95F3-7F4E-86F7-E14AA6657F70}"/>
              </a:ext>
            </a:extLst>
          </p:cNvPr>
          <p:cNvSpPr>
            <a:spLocks noGrp="1"/>
          </p:cNvSpPr>
          <p:nvPr>
            <p:ph type="sldNum" sz="quarter" idx="12"/>
          </p:nvPr>
        </p:nvSpPr>
        <p:spPr/>
        <p:txBody>
          <a:bodyPr/>
          <a:lstStyle/>
          <a:p>
            <a:fld id="{56734F22-8BE2-D94C-8CA4-FE004C62D023}" type="slidenum">
              <a:rPr lang="en-US" smtClean="0"/>
              <a:t>‹#›</a:t>
            </a:fld>
            <a:endParaRPr lang="en-US"/>
          </a:p>
        </p:txBody>
      </p:sp>
    </p:spTree>
    <p:extLst>
      <p:ext uri="{BB962C8B-B14F-4D97-AF65-F5344CB8AC3E}">
        <p14:creationId xmlns:p14="http://schemas.microsoft.com/office/powerpoint/2010/main" val="3465015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79E10A-5645-F045-8678-68A842BBE6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5D8FD3-0CE0-EA4A-9CB0-5B65AEC09EE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268B82-D156-FC4A-A1AC-BC7D67B90FD0}"/>
              </a:ext>
            </a:extLst>
          </p:cNvPr>
          <p:cNvSpPr>
            <a:spLocks noGrp="1"/>
          </p:cNvSpPr>
          <p:nvPr>
            <p:ph type="dt" sz="half" idx="10"/>
          </p:nvPr>
        </p:nvSpPr>
        <p:spPr/>
        <p:txBody>
          <a:bodyPr/>
          <a:lstStyle/>
          <a:p>
            <a:fld id="{16561485-B1AB-2A40-BE2D-1D2A0ACE148E}" type="datetimeFigureOut">
              <a:rPr lang="en-US" smtClean="0"/>
              <a:t>10/13/2024</a:t>
            </a:fld>
            <a:endParaRPr lang="en-US"/>
          </a:p>
        </p:txBody>
      </p:sp>
      <p:sp>
        <p:nvSpPr>
          <p:cNvPr id="5" name="Footer Placeholder 4">
            <a:extLst>
              <a:ext uri="{FF2B5EF4-FFF2-40B4-BE49-F238E27FC236}">
                <a16:creationId xmlns:a16="http://schemas.microsoft.com/office/drawing/2014/main" id="{AE16283F-EBB0-F040-A45D-F38164B4BD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302D7-B84D-DD4D-87FC-C4C9543B61BD}"/>
              </a:ext>
            </a:extLst>
          </p:cNvPr>
          <p:cNvSpPr>
            <a:spLocks noGrp="1"/>
          </p:cNvSpPr>
          <p:nvPr>
            <p:ph type="sldNum" sz="quarter" idx="12"/>
          </p:nvPr>
        </p:nvSpPr>
        <p:spPr/>
        <p:txBody>
          <a:bodyPr/>
          <a:lstStyle/>
          <a:p>
            <a:fld id="{56734F22-8BE2-D94C-8CA4-FE004C62D023}" type="slidenum">
              <a:rPr lang="en-US" smtClean="0"/>
              <a:t>‹#›</a:t>
            </a:fld>
            <a:endParaRPr lang="en-US"/>
          </a:p>
        </p:txBody>
      </p:sp>
    </p:spTree>
    <p:extLst>
      <p:ext uri="{BB962C8B-B14F-4D97-AF65-F5344CB8AC3E}">
        <p14:creationId xmlns:p14="http://schemas.microsoft.com/office/powerpoint/2010/main" val="202196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A638-FF3B-3A4E-AADF-5080670821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D938DF-6CD9-5F40-8DAA-6B39D0A6E5D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B6A33-04BE-6844-AFA0-50B28804B764}"/>
              </a:ext>
            </a:extLst>
          </p:cNvPr>
          <p:cNvSpPr>
            <a:spLocks noGrp="1"/>
          </p:cNvSpPr>
          <p:nvPr>
            <p:ph type="dt" sz="half" idx="10"/>
          </p:nvPr>
        </p:nvSpPr>
        <p:spPr/>
        <p:txBody>
          <a:bodyPr/>
          <a:lstStyle/>
          <a:p>
            <a:fld id="{16561485-B1AB-2A40-BE2D-1D2A0ACE148E}" type="datetimeFigureOut">
              <a:rPr lang="en-US" smtClean="0"/>
              <a:t>10/13/2024</a:t>
            </a:fld>
            <a:endParaRPr lang="en-US"/>
          </a:p>
        </p:txBody>
      </p:sp>
      <p:sp>
        <p:nvSpPr>
          <p:cNvPr id="5" name="Footer Placeholder 4">
            <a:extLst>
              <a:ext uri="{FF2B5EF4-FFF2-40B4-BE49-F238E27FC236}">
                <a16:creationId xmlns:a16="http://schemas.microsoft.com/office/drawing/2014/main" id="{1542E429-46A3-D64F-B7E0-0C2A75600E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EB0E47-42FD-C548-9187-F3744B86287F}"/>
              </a:ext>
            </a:extLst>
          </p:cNvPr>
          <p:cNvSpPr>
            <a:spLocks noGrp="1"/>
          </p:cNvSpPr>
          <p:nvPr>
            <p:ph type="sldNum" sz="quarter" idx="12"/>
          </p:nvPr>
        </p:nvSpPr>
        <p:spPr/>
        <p:txBody>
          <a:bodyPr/>
          <a:lstStyle/>
          <a:p>
            <a:fld id="{56734F22-8BE2-D94C-8CA4-FE004C62D023}" type="slidenum">
              <a:rPr lang="en-US" smtClean="0"/>
              <a:t>‹#›</a:t>
            </a:fld>
            <a:endParaRPr lang="en-US"/>
          </a:p>
        </p:txBody>
      </p:sp>
    </p:spTree>
    <p:extLst>
      <p:ext uri="{BB962C8B-B14F-4D97-AF65-F5344CB8AC3E}">
        <p14:creationId xmlns:p14="http://schemas.microsoft.com/office/powerpoint/2010/main" val="417609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92534-D8B6-B04C-B398-2B477327DE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2D7DA5-F2A9-EF42-B1E3-1EF947ED5A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CEDF34D-883A-F84F-B373-FA9AD3285323}"/>
              </a:ext>
            </a:extLst>
          </p:cNvPr>
          <p:cNvSpPr>
            <a:spLocks noGrp="1"/>
          </p:cNvSpPr>
          <p:nvPr>
            <p:ph type="dt" sz="half" idx="10"/>
          </p:nvPr>
        </p:nvSpPr>
        <p:spPr/>
        <p:txBody>
          <a:bodyPr/>
          <a:lstStyle/>
          <a:p>
            <a:fld id="{16561485-B1AB-2A40-BE2D-1D2A0ACE148E}" type="datetimeFigureOut">
              <a:rPr lang="en-US" smtClean="0"/>
              <a:t>10/13/2024</a:t>
            </a:fld>
            <a:endParaRPr lang="en-US"/>
          </a:p>
        </p:txBody>
      </p:sp>
      <p:sp>
        <p:nvSpPr>
          <p:cNvPr id="5" name="Footer Placeholder 4">
            <a:extLst>
              <a:ext uri="{FF2B5EF4-FFF2-40B4-BE49-F238E27FC236}">
                <a16:creationId xmlns:a16="http://schemas.microsoft.com/office/drawing/2014/main" id="{80CA2396-E2C6-8741-A8F6-B2737A1A1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72F042-847F-EF48-9ABA-A6D5D3C59E3B}"/>
              </a:ext>
            </a:extLst>
          </p:cNvPr>
          <p:cNvSpPr>
            <a:spLocks noGrp="1"/>
          </p:cNvSpPr>
          <p:nvPr>
            <p:ph type="sldNum" sz="quarter" idx="12"/>
          </p:nvPr>
        </p:nvSpPr>
        <p:spPr/>
        <p:txBody>
          <a:bodyPr/>
          <a:lstStyle/>
          <a:p>
            <a:fld id="{56734F22-8BE2-D94C-8CA4-FE004C62D023}" type="slidenum">
              <a:rPr lang="en-US" smtClean="0"/>
              <a:t>‹#›</a:t>
            </a:fld>
            <a:endParaRPr lang="en-US"/>
          </a:p>
        </p:txBody>
      </p:sp>
    </p:spTree>
    <p:extLst>
      <p:ext uri="{BB962C8B-B14F-4D97-AF65-F5344CB8AC3E}">
        <p14:creationId xmlns:p14="http://schemas.microsoft.com/office/powerpoint/2010/main" val="2622166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77913-BBD6-3345-A810-A0572AE319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E70CFD-01EA-AF43-9F20-43D387AB530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BC79F2-4DAB-DC4A-902A-97915CEA22A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B5C2C6-449A-E14A-9BFA-AE83D40A8848}"/>
              </a:ext>
            </a:extLst>
          </p:cNvPr>
          <p:cNvSpPr>
            <a:spLocks noGrp="1"/>
          </p:cNvSpPr>
          <p:nvPr>
            <p:ph type="dt" sz="half" idx="10"/>
          </p:nvPr>
        </p:nvSpPr>
        <p:spPr/>
        <p:txBody>
          <a:bodyPr/>
          <a:lstStyle/>
          <a:p>
            <a:fld id="{16561485-B1AB-2A40-BE2D-1D2A0ACE148E}" type="datetimeFigureOut">
              <a:rPr lang="en-US" smtClean="0"/>
              <a:t>10/13/2024</a:t>
            </a:fld>
            <a:endParaRPr lang="en-US"/>
          </a:p>
        </p:txBody>
      </p:sp>
      <p:sp>
        <p:nvSpPr>
          <p:cNvPr id="6" name="Footer Placeholder 5">
            <a:extLst>
              <a:ext uri="{FF2B5EF4-FFF2-40B4-BE49-F238E27FC236}">
                <a16:creationId xmlns:a16="http://schemas.microsoft.com/office/drawing/2014/main" id="{B4E34E7A-B232-D74A-B6FB-A3C4BE302F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EB9C0-331D-5A44-98A5-4FC5FFE58B1B}"/>
              </a:ext>
            </a:extLst>
          </p:cNvPr>
          <p:cNvSpPr>
            <a:spLocks noGrp="1"/>
          </p:cNvSpPr>
          <p:nvPr>
            <p:ph type="sldNum" sz="quarter" idx="12"/>
          </p:nvPr>
        </p:nvSpPr>
        <p:spPr/>
        <p:txBody>
          <a:bodyPr/>
          <a:lstStyle/>
          <a:p>
            <a:fld id="{56734F22-8BE2-D94C-8CA4-FE004C62D023}" type="slidenum">
              <a:rPr lang="en-US" smtClean="0"/>
              <a:t>‹#›</a:t>
            </a:fld>
            <a:endParaRPr lang="en-US"/>
          </a:p>
        </p:txBody>
      </p:sp>
    </p:spTree>
    <p:extLst>
      <p:ext uri="{BB962C8B-B14F-4D97-AF65-F5344CB8AC3E}">
        <p14:creationId xmlns:p14="http://schemas.microsoft.com/office/powerpoint/2010/main" val="177176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8CE7-A3C6-E949-9B43-50218E189C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134D01-25BD-B748-95D2-1FD4A8A0E6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F7555EE-D913-7B40-BBD3-69F2E015F7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3166B2-76A5-C943-AD90-272736EB67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78BCEB8-63A9-0145-983B-3AC75C7F2D4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E721FB-494A-B546-8F4E-2EFC790D5536}"/>
              </a:ext>
            </a:extLst>
          </p:cNvPr>
          <p:cNvSpPr>
            <a:spLocks noGrp="1"/>
          </p:cNvSpPr>
          <p:nvPr>
            <p:ph type="dt" sz="half" idx="10"/>
          </p:nvPr>
        </p:nvSpPr>
        <p:spPr/>
        <p:txBody>
          <a:bodyPr/>
          <a:lstStyle/>
          <a:p>
            <a:fld id="{16561485-B1AB-2A40-BE2D-1D2A0ACE148E}" type="datetimeFigureOut">
              <a:rPr lang="en-US" smtClean="0"/>
              <a:t>10/13/2024</a:t>
            </a:fld>
            <a:endParaRPr lang="en-US"/>
          </a:p>
        </p:txBody>
      </p:sp>
      <p:sp>
        <p:nvSpPr>
          <p:cNvPr id="8" name="Footer Placeholder 7">
            <a:extLst>
              <a:ext uri="{FF2B5EF4-FFF2-40B4-BE49-F238E27FC236}">
                <a16:creationId xmlns:a16="http://schemas.microsoft.com/office/drawing/2014/main" id="{B19DE89B-F3A3-464C-99DE-EBA63B0191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8C4BF8-29A8-FB44-93E7-7397FF7308B4}"/>
              </a:ext>
            </a:extLst>
          </p:cNvPr>
          <p:cNvSpPr>
            <a:spLocks noGrp="1"/>
          </p:cNvSpPr>
          <p:nvPr>
            <p:ph type="sldNum" sz="quarter" idx="12"/>
          </p:nvPr>
        </p:nvSpPr>
        <p:spPr/>
        <p:txBody>
          <a:bodyPr/>
          <a:lstStyle/>
          <a:p>
            <a:fld id="{56734F22-8BE2-D94C-8CA4-FE004C62D023}" type="slidenum">
              <a:rPr lang="en-US" smtClean="0"/>
              <a:t>‹#›</a:t>
            </a:fld>
            <a:endParaRPr lang="en-US"/>
          </a:p>
        </p:txBody>
      </p:sp>
    </p:spTree>
    <p:extLst>
      <p:ext uri="{BB962C8B-B14F-4D97-AF65-F5344CB8AC3E}">
        <p14:creationId xmlns:p14="http://schemas.microsoft.com/office/powerpoint/2010/main" val="1467130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CEFEF-AE54-9B40-BF6B-ECD195EA20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3E9DF0-9852-F347-B2B5-1324FFA908FD}"/>
              </a:ext>
            </a:extLst>
          </p:cNvPr>
          <p:cNvSpPr>
            <a:spLocks noGrp="1"/>
          </p:cNvSpPr>
          <p:nvPr>
            <p:ph type="dt" sz="half" idx="10"/>
          </p:nvPr>
        </p:nvSpPr>
        <p:spPr/>
        <p:txBody>
          <a:bodyPr/>
          <a:lstStyle/>
          <a:p>
            <a:fld id="{16561485-B1AB-2A40-BE2D-1D2A0ACE148E}" type="datetimeFigureOut">
              <a:rPr lang="en-US" smtClean="0"/>
              <a:t>10/13/2024</a:t>
            </a:fld>
            <a:endParaRPr lang="en-US"/>
          </a:p>
        </p:txBody>
      </p:sp>
      <p:sp>
        <p:nvSpPr>
          <p:cNvPr id="4" name="Footer Placeholder 3">
            <a:extLst>
              <a:ext uri="{FF2B5EF4-FFF2-40B4-BE49-F238E27FC236}">
                <a16:creationId xmlns:a16="http://schemas.microsoft.com/office/drawing/2014/main" id="{8113F90E-3B0B-6A40-8BEB-C889116332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100E6B-73AE-DE44-A101-FC68364B6481}"/>
              </a:ext>
            </a:extLst>
          </p:cNvPr>
          <p:cNvSpPr>
            <a:spLocks noGrp="1"/>
          </p:cNvSpPr>
          <p:nvPr>
            <p:ph type="sldNum" sz="quarter" idx="12"/>
          </p:nvPr>
        </p:nvSpPr>
        <p:spPr/>
        <p:txBody>
          <a:bodyPr/>
          <a:lstStyle/>
          <a:p>
            <a:fld id="{56734F22-8BE2-D94C-8CA4-FE004C62D023}" type="slidenum">
              <a:rPr lang="en-US" smtClean="0"/>
              <a:t>‹#›</a:t>
            </a:fld>
            <a:endParaRPr lang="en-US"/>
          </a:p>
        </p:txBody>
      </p:sp>
    </p:spTree>
    <p:extLst>
      <p:ext uri="{BB962C8B-B14F-4D97-AF65-F5344CB8AC3E}">
        <p14:creationId xmlns:p14="http://schemas.microsoft.com/office/powerpoint/2010/main" val="220718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F6A9A8-81E1-D74F-90C9-CFB6DEB717F4}"/>
              </a:ext>
            </a:extLst>
          </p:cNvPr>
          <p:cNvSpPr>
            <a:spLocks noGrp="1"/>
          </p:cNvSpPr>
          <p:nvPr>
            <p:ph type="dt" sz="half" idx="10"/>
          </p:nvPr>
        </p:nvSpPr>
        <p:spPr/>
        <p:txBody>
          <a:bodyPr/>
          <a:lstStyle/>
          <a:p>
            <a:fld id="{16561485-B1AB-2A40-BE2D-1D2A0ACE148E}" type="datetimeFigureOut">
              <a:rPr lang="en-US" smtClean="0"/>
              <a:t>10/13/2024</a:t>
            </a:fld>
            <a:endParaRPr lang="en-US"/>
          </a:p>
        </p:txBody>
      </p:sp>
      <p:sp>
        <p:nvSpPr>
          <p:cNvPr id="3" name="Footer Placeholder 2">
            <a:extLst>
              <a:ext uri="{FF2B5EF4-FFF2-40B4-BE49-F238E27FC236}">
                <a16:creationId xmlns:a16="http://schemas.microsoft.com/office/drawing/2014/main" id="{6771D27E-E83F-9443-ADC4-80A66D9F46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EDF22C-8D8E-C046-A8A5-8D0F28370582}"/>
              </a:ext>
            </a:extLst>
          </p:cNvPr>
          <p:cNvSpPr>
            <a:spLocks noGrp="1"/>
          </p:cNvSpPr>
          <p:nvPr>
            <p:ph type="sldNum" sz="quarter" idx="12"/>
          </p:nvPr>
        </p:nvSpPr>
        <p:spPr/>
        <p:txBody>
          <a:bodyPr/>
          <a:lstStyle/>
          <a:p>
            <a:fld id="{56734F22-8BE2-D94C-8CA4-FE004C62D023}" type="slidenum">
              <a:rPr lang="en-US" smtClean="0"/>
              <a:t>‹#›</a:t>
            </a:fld>
            <a:endParaRPr lang="en-US"/>
          </a:p>
        </p:txBody>
      </p:sp>
    </p:spTree>
    <p:extLst>
      <p:ext uri="{BB962C8B-B14F-4D97-AF65-F5344CB8AC3E}">
        <p14:creationId xmlns:p14="http://schemas.microsoft.com/office/powerpoint/2010/main" val="13786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40954-0126-9940-AF18-9C1743D67B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7B8636-F6C8-AF4C-915E-873AA53200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2F6952-6DC1-814F-976D-A4E42E502E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93D599-92A3-6741-AE11-254CEA07EF9E}"/>
              </a:ext>
            </a:extLst>
          </p:cNvPr>
          <p:cNvSpPr>
            <a:spLocks noGrp="1"/>
          </p:cNvSpPr>
          <p:nvPr>
            <p:ph type="dt" sz="half" idx="10"/>
          </p:nvPr>
        </p:nvSpPr>
        <p:spPr/>
        <p:txBody>
          <a:bodyPr/>
          <a:lstStyle/>
          <a:p>
            <a:fld id="{16561485-B1AB-2A40-BE2D-1D2A0ACE148E}" type="datetimeFigureOut">
              <a:rPr lang="en-US" smtClean="0"/>
              <a:t>10/13/2024</a:t>
            </a:fld>
            <a:endParaRPr lang="en-US"/>
          </a:p>
        </p:txBody>
      </p:sp>
      <p:sp>
        <p:nvSpPr>
          <p:cNvPr id="6" name="Footer Placeholder 5">
            <a:extLst>
              <a:ext uri="{FF2B5EF4-FFF2-40B4-BE49-F238E27FC236}">
                <a16:creationId xmlns:a16="http://schemas.microsoft.com/office/drawing/2014/main" id="{EA599AD5-8866-1540-A56B-CAE75F01C5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4AC34A-029F-A649-965A-FC74E07EED17}"/>
              </a:ext>
            </a:extLst>
          </p:cNvPr>
          <p:cNvSpPr>
            <a:spLocks noGrp="1"/>
          </p:cNvSpPr>
          <p:nvPr>
            <p:ph type="sldNum" sz="quarter" idx="12"/>
          </p:nvPr>
        </p:nvSpPr>
        <p:spPr/>
        <p:txBody>
          <a:bodyPr/>
          <a:lstStyle/>
          <a:p>
            <a:fld id="{56734F22-8BE2-D94C-8CA4-FE004C62D023}" type="slidenum">
              <a:rPr lang="en-US" smtClean="0"/>
              <a:t>‹#›</a:t>
            </a:fld>
            <a:endParaRPr lang="en-US"/>
          </a:p>
        </p:txBody>
      </p:sp>
    </p:spTree>
    <p:extLst>
      <p:ext uri="{BB962C8B-B14F-4D97-AF65-F5344CB8AC3E}">
        <p14:creationId xmlns:p14="http://schemas.microsoft.com/office/powerpoint/2010/main" val="3008716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191A2-5852-1247-825B-EF99C3C898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1DA5B0-F3AF-F24C-8965-5BA7CF195D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FA41B6-7BC0-E246-9B1A-53E47A8AE9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92ECE2-205C-5E4F-8AE5-2A549DA27F7C}"/>
              </a:ext>
            </a:extLst>
          </p:cNvPr>
          <p:cNvSpPr>
            <a:spLocks noGrp="1"/>
          </p:cNvSpPr>
          <p:nvPr>
            <p:ph type="dt" sz="half" idx="10"/>
          </p:nvPr>
        </p:nvSpPr>
        <p:spPr/>
        <p:txBody>
          <a:bodyPr/>
          <a:lstStyle/>
          <a:p>
            <a:fld id="{16561485-B1AB-2A40-BE2D-1D2A0ACE148E}" type="datetimeFigureOut">
              <a:rPr lang="en-US" smtClean="0"/>
              <a:t>10/13/2024</a:t>
            </a:fld>
            <a:endParaRPr lang="en-US"/>
          </a:p>
        </p:txBody>
      </p:sp>
      <p:sp>
        <p:nvSpPr>
          <p:cNvPr id="6" name="Footer Placeholder 5">
            <a:extLst>
              <a:ext uri="{FF2B5EF4-FFF2-40B4-BE49-F238E27FC236}">
                <a16:creationId xmlns:a16="http://schemas.microsoft.com/office/drawing/2014/main" id="{1DF82ECB-5B51-654F-8FD7-25D71AF13C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7BD5AF-56D5-9C47-B240-30416F4B258A}"/>
              </a:ext>
            </a:extLst>
          </p:cNvPr>
          <p:cNvSpPr>
            <a:spLocks noGrp="1"/>
          </p:cNvSpPr>
          <p:nvPr>
            <p:ph type="sldNum" sz="quarter" idx="12"/>
          </p:nvPr>
        </p:nvSpPr>
        <p:spPr/>
        <p:txBody>
          <a:bodyPr/>
          <a:lstStyle/>
          <a:p>
            <a:fld id="{56734F22-8BE2-D94C-8CA4-FE004C62D023}" type="slidenum">
              <a:rPr lang="en-US" smtClean="0"/>
              <a:t>‹#›</a:t>
            </a:fld>
            <a:endParaRPr lang="en-US"/>
          </a:p>
        </p:txBody>
      </p:sp>
    </p:spTree>
    <p:extLst>
      <p:ext uri="{BB962C8B-B14F-4D97-AF65-F5344CB8AC3E}">
        <p14:creationId xmlns:p14="http://schemas.microsoft.com/office/powerpoint/2010/main" val="2642215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5F8C5D-BFD7-394E-9C5C-DC8DCC330A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F29DFE-9509-C546-88B8-6563A4D64B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884AB5-1AEC-5F45-B287-9DBD186F8D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61485-B1AB-2A40-BE2D-1D2A0ACE148E}" type="datetimeFigureOut">
              <a:rPr lang="en-US" smtClean="0"/>
              <a:t>10/13/2024</a:t>
            </a:fld>
            <a:endParaRPr lang="en-US"/>
          </a:p>
        </p:txBody>
      </p:sp>
      <p:sp>
        <p:nvSpPr>
          <p:cNvPr id="5" name="Footer Placeholder 4">
            <a:extLst>
              <a:ext uri="{FF2B5EF4-FFF2-40B4-BE49-F238E27FC236}">
                <a16:creationId xmlns:a16="http://schemas.microsoft.com/office/drawing/2014/main" id="{3E57615B-69AD-C447-8479-317BF6ECA0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347EA8-3F16-F24A-997A-F50FC00507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34F22-8BE2-D94C-8CA4-FE004C62D023}" type="slidenum">
              <a:rPr lang="en-US" smtClean="0"/>
              <a:t>‹#›</a:t>
            </a:fld>
            <a:endParaRPr lang="en-US"/>
          </a:p>
        </p:txBody>
      </p:sp>
    </p:spTree>
    <p:extLst>
      <p:ext uri="{BB962C8B-B14F-4D97-AF65-F5344CB8AC3E}">
        <p14:creationId xmlns:p14="http://schemas.microsoft.com/office/powerpoint/2010/main" val="753900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EA9E9-D9B0-2146-A681-0AB97E2DD2E2}"/>
              </a:ext>
            </a:extLst>
          </p:cNvPr>
          <p:cNvSpPr>
            <a:spLocks noGrp="1"/>
          </p:cNvSpPr>
          <p:nvPr>
            <p:ph type="ctrTitle"/>
          </p:nvPr>
        </p:nvSpPr>
        <p:spPr/>
        <p:txBody>
          <a:bodyPr>
            <a:normAutofit fontScale="90000"/>
          </a:bodyPr>
          <a:lstStyle/>
          <a:p>
            <a:r>
              <a:rPr lang="en-GB" dirty="0"/>
              <a:t>Other Voices</a:t>
            </a:r>
            <a:br>
              <a:rPr lang="en-GB" dirty="0"/>
            </a:br>
            <a:r>
              <a:rPr lang="en-GB" dirty="0"/>
              <a:t>Collaborative Learning and Publishing</a:t>
            </a:r>
            <a:endParaRPr lang="en-US" dirty="0"/>
          </a:p>
        </p:txBody>
      </p:sp>
      <p:sp>
        <p:nvSpPr>
          <p:cNvPr id="3" name="Subtitle 2">
            <a:extLst>
              <a:ext uri="{FF2B5EF4-FFF2-40B4-BE49-F238E27FC236}">
                <a16:creationId xmlns:a16="http://schemas.microsoft.com/office/drawing/2014/main" id="{8C183FFD-69F3-6548-8B73-40B518582930}"/>
              </a:ext>
            </a:extLst>
          </p:cNvPr>
          <p:cNvSpPr>
            <a:spLocks noGrp="1"/>
          </p:cNvSpPr>
          <p:nvPr>
            <p:ph type="subTitle" idx="1"/>
          </p:nvPr>
        </p:nvSpPr>
        <p:spPr/>
        <p:txBody>
          <a:bodyPr/>
          <a:lstStyle/>
          <a:p>
            <a:r>
              <a:rPr lang="en-GB" dirty="0"/>
              <a:t>DEL conference Toronto 2018</a:t>
            </a:r>
          </a:p>
          <a:p>
            <a:r>
              <a:rPr lang="en-GB" dirty="0" err="1"/>
              <a:t>Frania</a:t>
            </a:r>
            <a:r>
              <a:rPr lang="en-GB" dirty="0"/>
              <a:t> Hall</a:t>
            </a:r>
            <a:endParaRPr lang="en-US" dirty="0"/>
          </a:p>
        </p:txBody>
      </p:sp>
    </p:spTree>
    <p:extLst>
      <p:ext uri="{BB962C8B-B14F-4D97-AF65-F5344CB8AC3E}">
        <p14:creationId xmlns:p14="http://schemas.microsoft.com/office/powerpoint/2010/main" val="241008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4FAC8-5D06-1540-993D-D9B9094B66B3}"/>
              </a:ext>
            </a:extLst>
          </p:cNvPr>
          <p:cNvSpPr>
            <a:spLocks noGrp="1"/>
          </p:cNvSpPr>
          <p:nvPr>
            <p:ph type="title"/>
          </p:nvPr>
        </p:nvSpPr>
        <p:spPr/>
        <p:txBody>
          <a:bodyPr/>
          <a:lstStyle/>
          <a:p>
            <a:r>
              <a:rPr lang="en-US" dirty="0"/>
              <a:t>Pedagogy</a:t>
            </a:r>
          </a:p>
        </p:txBody>
      </p:sp>
      <p:sp>
        <p:nvSpPr>
          <p:cNvPr id="3" name="Content Placeholder 2">
            <a:extLst>
              <a:ext uri="{FF2B5EF4-FFF2-40B4-BE49-F238E27FC236}">
                <a16:creationId xmlns:a16="http://schemas.microsoft.com/office/drawing/2014/main" id="{3272ABF9-6472-B24B-BB07-8C072795B483}"/>
              </a:ext>
            </a:extLst>
          </p:cNvPr>
          <p:cNvSpPr>
            <a:spLocks noGrp="1"/>
          </p:cNvSpPr>
          <p:nvPr>
            <p:ph idx="1"/>
          </p:nvPr>
        </p:nvSpPr>
        <p:spPr/>
        <p:txBody>
          <a:bodyPr>
            <a:normAutofit fontScale="92500" lnSpcReduction="10000"/>
          </a:bodyPr>
          <a:lstStyle/>
          <a:p>
            <a:r>
              <a:rPr lang="en-GB" dirty="0"/>
              <a:t>Role of narrative in cognition</a:t>
            </a:r>
          </a:p>
          <a:p>
            <a:r>
              <a:rPr lang="en-GB" dirty="0"/>
              <a:t>Generation x and z – participation, digital connection and content creation</a:t>
            </a:r>
          </a:p>
          <a:p>
            <a:r>
              <a:rPr lang="en-GB" dirty="0"/>
              <a:t>Constructivist –active role of learner, student centred</a:t>
            </a:r>
          </a:p>
          <a:p>
            <a:r>
              <a:rPr lang="en-GB" dirty="0"/>
              <a:t>Inclusive pedagogy</a:t>
            </a:r>
          </a:p>
          <a:p>
            <a:r>
              <a:rPr lang="en-GB" dirty="0"/>
              <a:t>Digital participation – digital and analogue flow</a:t>
            </a:r>
          </a:p>
          <a:p>
            <a:r>
              <a:rPr lang="en-GB" dirty="0"/>
              <a:t>Aspects of attainment</a:t>
            </a:r>
          </a:p>
          <a:p>
            <a:r>
              <a:rPr lang="en-GB" dirty="0"/>
              <a:t>Social process of learning: Situated learning (participating in a community): (Lave and Wenger 1991)</a:t>
            </a:r>
          </a:p>
          <a:p>
            <a:r>
              <a:rPr lang="en-GB" dirty="0"/>
              <a:t>Experiential learning  - concrete experience – reflection – conceptualisation - active experimentation, Kolb 1984</a:t>
            </a:r>
          </a:p>
          <a:p>
            <a:endParaRPr lang="en-GB" dirty="0"/>
          </a:p>
        </p:txBody>
      </p:sp>
    </p:spTree>
    <p:extLst>
      <p:ext uri="{BB962C8B-B14F-4D97-AF65-F5344CB8AC3E}">
        <p14:creationId xmlns:p14="http://schemas.microsoft.com/office/powerpoint/2010/main" val="2587507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Freire 1996</a:t>
            </a:r>
          </a:p>
        </p:txBody>
      </p:sp>
      <p:sp>
        <p:nvSpPr>
          <p:cNvPr id="3" name="Content Placeholder 2"/>
          <p:cNvSpPr>
            <a:spLocks noGrp="1"/>
          </p:cNvSpPr>
          <p:nvPr>
            <p:ph idx="1"/>
          </p:nvPr>
        </p:nvSpPr>
        <p:spPr/>
        <p:txBody>
          <a:bodyPr/>
          <a:lstStyle/>
          <a:p>
            <a:r>
              <a:rPr lang="en-GB" dirty="0"/>
              <a:t>‘the fruit of the lived experience of these students as individuals’</a:t>
            </a:r>
          </a:p>
          <a:p>
            <a:endParaRPr lang="en-GB" dirty="0"/>
          </a:p>
          <a:p>
            <a:r>
              <a:rPr lang="en-GB" dirty="0"/>
              <a:t>‘It is knowledge extracted from pure experience…’</a:t>
            </a:r>
          </a:p>
          <a:p>
            <a:endParaRPr lang="en-GB" dirty="0"/>
          </a:p>
          <a:p>
            <a:r>
              <a:rPr lang="en-GB" dirty="0"/>
              <a:t>‘respect and stimulus for the creative capacity of the learner’</a:t>
            </a:r>
          </a:p>
        </p:txBody>
      </p:sp>
    </p:spTree>
    <p:extLst>
      <p:ext uri="{BB962C8B-B14F-4D97-AF65-F5344CB8AC3E}">
        <p14:creationId xmlns:p14="http://schemas.microsoft.com/office/powerpoint/2010/main" val="1097658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Gerrig</a:t>
            </a:r>
            <a:r>
              <a:rPr lang="en-GB" dirty="0"/>
              <a:t> 1993</a:t>
            </a:r>
          </a:p>
        </p:txBody>
      </p:sp>
      <p:sp>
        <p:nvSpPr>
          <p:cNvPr id="3" name="Content Placeholder 2"/>
          <p:cNvSpPr>
            <a:spLocks noGrp="1"/>
          </p:cNvSpPr>
          <p:nvPr>
            <p:ph idx="1"/>
          </p:nvPr>
        </p:nvSpPr>
        <p:spPr/>
        <p:txBody>
          <a:bodyPr/>
          <a:lstStyle/>
          <a:p>
            <a:r>
              <a:rPr lang="en-GB" dirty="0"/>
              <a:t>‘All readers are capable of performing the cognitive activities that enable them to be transported to narrative worlds’</a:t>
            </a:r>
          </a:p>
          <a:p>
            <a:r>
              <a:rPr lang="en-GB" dirty="0"/>
              <a:t>Readers experience narrative and move to the author’s temporal and social situation</a:t>
            </a:r>
          </a:p>
          <a:p>
            <a:endParaRPr lang="en-GB" dirty="0"/>
          </a:p>
        </p:txBody>
      </p:sp>
    </p:spTree>
    <p:extLst>
      <p:ext uri="{BB962C8B-B14F-4D97-AF65-F5344CB8AC3E}">
        <p14:creationId xmlns:p14="http://schemas.microsoft.com/office/powerpoint/2010/main" val="468684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Bhaskar</a:t>
            </a:r>
            <a:r>
              <a:rPr lang="en-GB" dirty="0"/>
              <a:t> (M) 2013</a:t>
            </a:r>
          </a:p>
        </p:txBody>
      </p:sp>
      <p:sp>
        <p:nvSpPr>
          <p:cNvPr id="3" name="Content Placeholder 2"/>
          <p:cNvSpPr>
            <a:spLocks noGrp="1"/>
          </p:cNvSpPr>
          <p:nvPr>
            <p:ph idx="1"/>
          </p:nvPr>
        </p:nvSpPr>
        <p:spPr/>
        <p:txBody>
          <a:bodyPr/>
          <a:lstStyle/>
          <a:p>
            <a:r>
              <a:rPr lang="en-GB" dirty="0"/>
              <a:t>‘Publishing isn’t a passive medium’</a:t>
            </a:r>
          </a:p>
          <a:p>
            <a:endParaRPr lang="en-GB" dirty="0"/>
          </a:p>
          <a:p>
            <a:r>
              <a:rPr lang="en-GB" dirty="0"/>
              <a:t>It is important to understand ‘The role of publishing as an act of mediation’</a:t>
            </a:r>
          </a:p>
          <a:p>
            <a:endParaRPr lang="en-GB" dirty="0"/>
          </a:p>
          <a:p>
            <a:r>
              <a:rPr lang="en-GB" dirty="0"/>
              <a:t>Framing, filtering, amplification</a:t>
            </a:r>
          </a:p>
          <a:p>
            <a:r>
              <a:rPr lang="en-GB" dirty="0"/>
              <a:t>Act of curation</a:t>
            </a:r>
          </a:p>
          <a:p>
            <a:r>
              <a:rPr lang="en-GB" dirty="0"/>
              <a:t>Digital publishing encompassed by this definition</a:t>
            </a:r>
          </a:p>
        </p:txBody>
      </p:sp>
    </p:spTree>
    <p:extLst>
      <p:ext uri="{BB962C8B-B14F-4D97-AF65-F5344CB8AC3E}">
        <p14:creationId xmlns:p14="http://schemas.microsoft.com/office/powerpoint/2010/main" val="41254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Bickel &amp; Jensen 2012</a:t>
            </a:r>
          </a:p>
        </p:txBody>
      </p:sp>
      <p:sp>
        <p:nvSpPr>
          <p:cNvPr id="3" name="Content Placeholder 2"/>
          <p:cNvSpPr>
            <a:spLocks noGrp="1"/>
          </p:cNvSpPr>
          <p:nvPr>
            <p:ph idx="1"/>
          </p:nvPr>
        </p:nvSpPr>
        <p:spPr/>
        <p:txBody>
          <a:bodyPr/>
          <a:lstStyle/>
          <a:p>
            <a:r>
              <a:rPr lang="en-GB" dirty="0"/>
              <a:t>Many students ‘will experience cultural dissonance. Universities can be a guide to all these learners if they establish programs that help these learners to find their supporting values’</a:t>
            </a:r>
          </a:p>
        </p:txBody>
      </p:sp>
    </p:spTree>
    <p:extLst>
      <p:ext uri="{BB962C8B-B14F-4D97-AF65-F5344CB8AC3E}">
        <p14:creationId xmlns:p14="http://schemas.microsoft.com/office/powerpoint/2010/main" val="3975893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New generation and new styles of learning – content creators (Rosen)</a:t>
            </a:r>
          </a:p>
        </p:txBody>
      </p:sp>
      <p:sp>
        <p:nvSpPr>
          <p:cNvPr id="3" name="Content Placeholder 2"/>
          <p:cNvSpPr>
            <a:spLocks noGrp="1"/>
          </p:cNvSpPr>
          <p:nvPr>
            <p:ph idx="1"/>
          </p:nvPr>
        </p:nvSpPr>
        <p:spPr/>
        <p:txBody>
          <a:bodyPr>
            <a:normAutofit fontScale="92500" lnSpcReduction="10000"/>
          </a:bodyPr>
          <a:lstStyle/>
          <a:p>
            <a:r>
              <a:rPr lang="en-GB" dirty="0"/>
              <a:t>Use of digital environments</a:t>
            </a:r>
          </a:p>
          <a:p>
            <a:r>
              <a:rPr lang="en-GB" dirty="0"/>
              <a:t>Recording of own journeys/experience</a:t>
            </a:r>
            <a:endParaRPr lang="en-US" dirty="0"/>
          </a:p>
          <a:p>
            <a:r>
              <a:rPr lang="en-US" dirty="0"/>
              <a:t>Continuously making content</a:t>
            </a:r>
          </a:p>
          <a:p>
            <a:r>
              <a:rPr lang="en-US" dirty="0"/>
              <a:t>Consume user-generated content</a:t>
            </a:r>
          </a:p>
          <a:p>
            <a:r>
              <a:rPr lang="en-GB" dirty="0"/>
              <a:t>Collective reflection and sharing</a:t>
            </a:r>
          </a:p>
          <a:p>
            <a:r>
              <a:rPr lang="en-GB" dirty="0"/>
              <a:t>Important therefore to </a:t>
            </a:r>
            <a:r>
              <a:rPr lang="en-GB" dirty="0" err="1"/>
              <a:t>i</a:t>
            </a:r>
            <a:r>
              <a:rPr lang="en-US" dirty="0" err="1"/>
              <a:t>nsert</a:t>
            </a:r>
            <a:r>
              <a:rPr lang="en-US" dirty="0"/>
              <a:t> this sort of content into learning</a:t>
            </a:r>
          </a:p>
          <a:p>
            <a:pPr marL="0" indent="0">
              <a:buNone/>
            </a:pPr>
            <a:endParaRPr lang="en-GB" dirty="0"/>
          </a:p>
          <a:p>
            <a:r>
              <a:rPr lang="en-GB" dirty="0"/>
              <a:t>N</a:t>
            </a:r>
            <a:r>
              <a:rPr lang="en-US" dirty="0" err="1"/>
              <a:t>ew</a:t>
            </a:r>
            <a:r>
              <a:rPr lang="en-US" dirty="0"/>
              <a:t> generation learners increasingly learn best from being actively involved in their learning and constructing their own learning around a project</a:t>
            </a:r>
            <a:endParaRPr lang="en-GB" dirty="0"/>
          </a:p>
          <a:p>
            <a:pPr marL="0" indent="0">
              <a:buNone/>
            </a:pPr>
            <a:endParaRPr lang="en-GB"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530643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022C9-FC74-7346-B9A1-416A0C5857D3}"/>
              </a:ext>
            </a:extLst>
          </p:cNvPr>
          <p:cNvSpPr>
            <a:spLocks noGrp="1"/>
          </p:cNvSpPr>
          <p:nvPr>
            <p:ph type="title"/>
          </p:nvPr>
        </p:nvSpPr>
        <p:spPr/>
        <p:txBody>
          <a:bodyPr/>
          <a:lstStyle/>
          <a:p>
            <a:r>
              <a:rPr lang="en-GB" dirty="0"/>
              <a:t>Why does this resonate with edge effects</a:t>
            </a:r>
            <a:endParaRPr lang="en-US" dirty="0"/>
          </a:p>
        </p:txBody>
      </p:sp>
      <p:sp>
        <p:nvSpPr>
          <p:cNvPr id="3" name="Content Placeholder 2">
            <a:extLst>
              <a:ext uri="{FF2B5EF4-FFF2-40B4-BE49-F238E27FC236}">
                <a16:creationId xmlns:a16="http://schemas.microsoft.com/office/drawing/2014/main" id="{249F4A6B-D689-1249-AE1E-F5B23EEFEC59}"/>
              </a:ext>
            </a:extLst>
          </p:cNvPr>
          <p:cNvSpPr>
            <a:spLocks noGrp="1"/>
          </p:cNvSpPr>
          <p:nvPr>
            <p:ph idx="1"/>
          </p:nvPr>
        </p:nvSpPr>
        <p:spPr/>
        <p:txBody>
          <a:bodyPr>
            <a:normAutofit fontScale="92500" lnSpcReduction="20000"/>
          </a:bodyPr>
          <a:lstStyle/>
          <a:p>
            <a:r>
              <a:rPr lang="en-GB" dirty="0"/>
              <a:t>Through participants, agency and actions</a:t>
            </a:r>
          </a:p>
          <a:p>
            <a:endParaRPr lang="en-GB" dirty="0"/>
          </a:p>
          <a:p>
            <a:r>
              <a:rPr lang="en-GB" dirty="0"/>
              <a:t>Analogue and digital – working environments, disseminating voices, digital agnosticism</a:t>
            </a:r>
          </a:p>
          <a:p>
            <a:r>
              <a:rPr lang="en-GB" dirty="0"/>
              <a:t>Narratives of different cultures– individual and shared </a:t>
            </a:r>
          </a:p>
          <a:p>
            <a:r>
              <a:rPr lang="en-GB" dirty="0"/>
              <a:t>Bridging differences through different forms of expression</a:t>
            </a:r>
          </a:p>
          <a:p>
            <a:r>
              <a:rPr lang="en-GB" dirty="0"/>
              <a:t>Sharing transitional experiences</a:t>
            </a:r>
          </a:p>
          <a:p>
            <a:r>
              <a:rPr lang="en-GB" dirty="0"/>
              <a:t>Alternative lived experiences</a:t>
            </a:r>
          </a:p>
          <a:p>
            <a:r>
              <a:rPr lang="en-GB" dirty="0"/>
              <a:t>Collaborative working – sharing, extending</a:t>
            </a:r>
          </a:p>
          <a:p>
            <a:r>
              <a:rPr lang="en-GB" dirty="0"/>
              <a:t>Publishing is largely a digitally-enabled making process – even with print as outcome </a:t>
            </a:r>
            <a:endParaRPr lang="en-US" dirty="0"/>
          </a:p>
        </p:txBody>
      </p:sp>
    </p:spTree>
    <p:extLst>
      <p:ext uri="{BB962C8B-B14F-4D97-AF65-F5344CB8AC3E}">
        <p14:creationId xmlns:p14="http://schemas.microsoft.com/office/powerpoint/2010/main" val="1252456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B5A77-6416-6E48-8666-EA4786E1D112}"/>
              </a:ext>
            </a:extLst>
          </p:cNvPr>
          <p:cNvSpPr>
            <a:spLocks noGrp="1"/>
          </p:cNvSpPr>
          <p:nvPr>
            <p:ph type="title"/>
          </p:nvPr>
        </p:nvSpPr>
        <p:spPr/>
        <p:txBody>
          <a:bodyPr/>
          <a:lstStyle/>
          <a:p>
            <a:r>
              <a:rPr lang="en-GB" dirty="0"/>
              <a:t>From Susan’s introduction</a:t>
            </a:r>
            <a:endParaRPr lang="en-US" dirty="0"/>
          </a:p>
        </p:txBody>
      </p:sp>
      <p:sp>
        <p:nvSpPr>
          <p:cNvPr id="3" name="Content Placeholder 2">
            <a:extLst>
              <a:ext uri="{FF2B5EF4-FFF2-40B4-BE49-F238E27FC236}">
                <a16:creationId xmlns:a16="http://schemas.microsoft.com/office/drawing/2014/main" id="{2EED2B8A-E9EF-814C-A436-EFED29E9D3B5}"/>
              </a:ext>
            </a:extLst>
          </p:cNvPr>
          <p:cNvSpPr>
            <a:spLocks noGrp="1"/>
          </p:cNvSpPr>
          <p:nvPr>
            <p:ph idx="1"/>
          </p:nvPr>
        </p:nvSpPr>
        <p:spPr/>
        <p:txBody>
          <a:bodyPr/>
          <a:lstStyle/>
          <a:p>
            <a:r>
              <a:rPr lang="en-GB" dirty="0"/>
              <a:t>‘Rich and complex experiences which shape our students’ lives’</a:t>
            </a:r>
          </a:p>
          <a:p>
            <a:endParaRPr lang="en-GB" dirty="0"/>
          </a:p>
          <a:p>
            <a:r>
              <a:rPr lang="en-GB" dirty="0"/>
              <a:t>‘The outlooks and ideologies of the texts and materials used to teach do not reflect the lived experiences of our students’</a:t>
            </a:r>
          </a:p>
          <a:p>
            <a:endParaRPr lang="en-GB" dirty="0"/>
          </a:p>
          <a:p>
            <a:r>
              <a:rPr lang="en-GB" dirty="0"/>
              <a:t>‘Privilege the voices of students and their complex and fascinating viewpoints’</a:t>
            </a:r>
          </a:p>
          <a:p>
            <a:endParaRPr lang="en-US" dirty="0"/>
          </a:p>
        </p:txBody>
      </p:sp>
    </p:spTree>
    <p:extLst>
      <p:ext uri="{BB962C8B-B14F-4D97-AF65-F5344CB8AC3E}">
        <p14:creationId xmlns:p14="http://schemas.microsoft.com/office/powerpoint/2010/main" val="357730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35626-6CB0-224A-81A6-D9F16042AB0D}"/>
              </a:ext>
            </a:extLst>
          </p:cNvPr>
          <p:cNvSpPr>
            <a:spLocks noGrp="1"/>
          </p:cNvSpPr>
          <p:nvPr>
            <p:ph type="title"/>
          </p:nvPr>
        </p:nvSpPr>
        <p:spPr/>
        <p:txBody>
          <a:bodyPr/>
          <a:lstStyle/>
          <a:p>
            <a:r>
              <a:rPr lang="en-GB"/>
              <a:t>What are the edges?</a:t>
            </a:r>
            <a:endParaRPr lang="en-US"/>
          </a:p>
        </p:txBody>
      </p:sp>
      <p:sp>
        <p:nvSpPr>
          <p:cNvPr id="3" name="Content Placeholder 2">
            <a:extLst>
              <a:ext uri="{FF2B5EF4-FFF2-40B4-BE49-F238E27FC236}">
                <a16:creationId xmlns:a16="http://schemas.microsoft.com/office/drawing/2014/main" id="{974C80F2-8E42-7348-AB3F-735F00587593}"/>
              </a:ext>
            </a:extLst>
          </p:cNvPr>
          <p:cNvSpPr>
            <a:spLocks noGrp="1"/>
          </p:cNvSpPr>
          <p:nvPr>
            <p:ph idx="1"/>
          </p:nvPr>
        </p:nvSpPr>
        <p:spPr/>
        <p:txBody>
          <a:bodyPr>
            <a:normAutofit/>
          </a:bodyPr>
          <a:lstStyle/>
          <a:p>
            <a:r>
              <a:rPr lang="en-GB" dirty="0"/>
              <a:t>Gender</a:t>
            </a:r>
          </a:p>
          <a:p>
            <a:r>
              <a:rPr lang="en-GB" dirty="0"/>
              <a:t>LGBT</a:t>
            </a:r>
          </a:p>
          <a:p>
            <a:r>
              <a:rPr lang="en-GB" dirty="0"/>
              <a:t>BAME</a:t>
            </a:r>
          </a:p>
          <a:p>
            <a:r>
              <a:rPr lang="en-GB" dirty="0"/>
              <a:t>Mixed race</a:t>
            </a:r>
          </a:p>
          <a:p>
            <a:r>
              <a:rPr lang="en-GB" dirty="0"/>
              <a:t>UK/International</a:t>
            </a:r>
          </a:p>
          <a:p>
            <a:r>
              <a:rPr lang="en-GB" dirty="0"/>
              <a:t>Single parent families</a:t>
            </a:r>
          </a:p>
          <a:p>
            <a:r>
              <a:rPr lang="en-GB" dirty="0"/>
              <a:t>First to university</a:t>
            </a:r>
          </a:p>
          <a:p>
            <a:r>
              <a:rPr lang="en-GB" dirty="0"/>
              <a:t>Mental illness</a:t>
            </a:r>
          </a:p>
          <a:p>
            <a:pPr marL="0" indent="0">
              <a:buNone/>
            </a:pPr>
            <a:endParaRPr lang="en-GB" dirty="0"/>
          </a:p>
          <a:p>
            <a:pPr marL="0" indent="0">
              <a:buNone/>
            </a:pPr>
            <a:endParaRPr lang="en-US" dirty="0"/>
          </a:p>
        </p:txBody>
      </p:sp>
    </p:spTree>
    <p:extLst>
      <p:ext uri="{BB962C8B-B14F-4D97-AF65-F5344CB8AC3E}">
        <p14:creationId xmlns:p14="http://schemas.microsoft.com/office/powerpoint/2010/main" val="3371054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5071F-0435-7240-A10A-CB04D6C9A634}"/>
              </a:ext>
            </a:extLst>
          </p:cNvPr>
          <p:cNvSpPr>
            <a:spLocks noGrp="1"/>
          </p:cNvSpPr>
          <p:nvPr>
            <p:ph type="title"/>
          </p:nvPr>
        </p:nvSpPr>
        <p:spPr/>
        <p:txBody>
          <a:bodyPr/>
          <a:lstStyle/>
          <a:p>
            <a:r>
              <a:rPr lang="en-GB" dirty="0"/>
              <a:t>What are they facing?</a:t>
            </a:r>
            <a:endParaRPr lang="en-US" dirty="0"/>
          </a:p>
        </p:txBody>
      </p:sp>
      <p:sp>
        <p:nvSpPr>
          <p:cNvPr id="3" name="Content Placeholder 2">
            <a:extLst>
              <a:ext uri="{FF2B5EF4-FFF2-40B4-BE49-F238E27FC236}">
                <a16:creationId xmlns:a16="http://schemas.microsoft.com/office/drawing/2014/main" id="{CCF5C5DD-BB0E-8641-BF2D-928CBD0DB963}"/>
              </a:ext>
            </a:extLst>
          </p:cNvPr>
          <p:cNvSpPr>
            <a:spLocks noGrp="1"/>
          </p:cNvSpPr>
          <p:nvPr>
            <p:ph idx="1"/>
          </p:nvPr>
        </p:nvSpPr>
        <p:spPr/>
        <p:txBody>
          <a:bodyPr/>
          <a:lstStyle/>
          <a:p>
            <a:r>
              <a:rPr lang="en-GB" dirty="0"/>
              <a:t>Racism</a:t>
            </a:r>
          </a:p>
          <a:p>
            <a:r>
              <a:rPr lang="en-GB" dirty="0"/>
              <a:t>Struggling to find mental well being</a:t>
            </a:r>
          </a:p>
          <a:p>
            <a:r>
              <a:rPr lang="en-GB" dirty="0"/>
              <a:t>Alone in a city</a:t>
            </a:r>
          </a:p>
          <a:p>
            <a:r>
              <a:rPr lang="en-GB" dirty="0"/>
              <a:t>Away from home</a:t>
            </a:r>
          </a:p>
          <a:p>
            <a:r>
              <a:rPr lang="en-GB" dirty="0"/>
              <a:t>Finding place</a:t>
            </a:r>
          </a:p>
          <a:p>
            <a:r>
              <a:rPr lang="en-GB" dirty="0"/>
              <a:t>Transition – child to adult</a:t>
            </a:r>
          </a:p>
          <a:p>
            <a:r>
              <a:rPr lang="en-GB" dirty="0"/>
              <a:t>Absence</a:t>
            </a:r>
          </a:p>
          <a:p>
            <a:r>
              <a:rPr lang="en-GB" dirty="0"/>
              <a:t>Escape</a:t>
            </a:r>
          </a:p>
          <a:p>
            <a:endParaRPr lang="en-US" dirty="0"/>
          </a:p>
        </p:txBody>
      </p:sp>
    </p:spTree>
    <p:extLst>
      <p:ext uri="{BB962C8B-B14F-4D97-AF65-F5344CB8AC3E}">
        <p14:creationId xmlns:p14="http://schemas.microsoft.com/office/powerpoint/2010/main" val="1960897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0D29C-11F0-BC46-863B-B3B961484D47}"/>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29175395-E6B2-3840-8B83-9BEE55368A1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050655" y="365124"/>
            <a:ext cx="3441007" cy="6117347"/>
          </a:xfrm>
        </p:spPr>
      </p:pic>
    </p:spTree>
    <p:extLst>
      <p:ext uri="{BB962C8B-B14F-4D97-AF65-F5344CB8AC3E}">
        <p14:creationId xmlns:p14="http://schemas.microsoft.com/office/powerpoint/2010/main" val="799012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D6D3C-0622-404F-A754-C3F0867966BE}"/>
              </a:ext>
            </a:extLst>
          </p:cNvPr>
          <p:cNvSpPr>
            <a:spLocks noGrp="1"/>
          </p:cNvSpPr>
          <p:nvPr>
            <p:ph type="title"/>
          </p:nvPr>
        </p:nvSpPr>
        <p:spPr/>
        <p:txBody>
          <a:bodyPr/>
          <a:lstStyle/>
          <a:p>
            <a:r>
              <a:rPr lang="en-GB" dirty="0"/>
              <a:t>What have they overcome?</a:t>
            </a:r>
            <a:endParaRPr lang="en-US" dirty="0"/>
          </a:p>
        </p:txBody>
      </p:sp>
      <p:sp>
        <p:nvSpPr>
          <p:cNvPr id="3" name="Content Placeholder 2">
            <a:extLst>
              <a:ext uri="{FF2B5EF4-FFF2-40B4-BE49-F238E27FC236}">
                <a16:creationId xmlns:a16="http://schemas.microsoft.com/office/drawing/2014/main" id="{101DE550-1997-C549-A3E7-C74025807F7B}"/>
              </a:ext>
            </a:extLst>
          </p:cNvPr>
          <p:cNvSpPr>
            <a:spLocks noGrp="1"/>
          </p:cNvSpPr>
          <p:nvPr>
            <p:ph idx="1"/>
          </p:nvPr>
        </p:nvSpPr>
        <p:spPr/>
        <p:txBody>
          <a:bodyPr/>
          <a:lstStyle/>
          <a:p>
            <a:r>
              <a:rPr lang="en-GB"/>
              <a:t>Accidents</a:t>
            </a:r>
          </a:p>
          <a:p>
            <a:r>
              <a:rPr lang="en-GB"/>
              <a:t>Loss</a:t>
            </a:r>
          </a:p>
          <a:p>
            <a:r>
              <a:rPr lang="en-GB"/>
              <a:t>Suicide attempts</a:t>
            </a:r>
          </a:p>
          <a:p>
            <a:r>
              <a:rPr lang="en-GB"/>
              <a:t>Coming out</a:t>
            </a:r>
          </a:p>
          <a:p>
            <a:r>
              <a:rPr lang="en-GB"/>
              <a:t>Looking for safety</a:t>
            </a:r>
          </a:p>
          <a:p>
            <a:endParaRPr lang="en-US"/>
          </a:p>
        </p:txBody>
      </p:sp>
    </p:spTree>
    <p:extLst>
      <p:ext uri="{BB962C8B-B14F-4D97-AF65-F5344CB8AC3E}">
        <p14:creationId xmlns:p14="http://schemas.microsoft.com/office/powerpoint/2010/main" val="2344740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800D1-AA23-6E40-B093-9AEB3931A163}"/>
              </a:ext>
            </a:extLst>
          </p:cNvPr>
          <p:cNvSpPr>
            <a:spLocks noGrp="1"/>
          </p:cNvSpPr>
          <p:nvPr>
            <p:ph type="title"/>
          </p:nvPr>
        </p:nvSpPr>
        <p:spPr/>
        <p:txBody>
          <a:bodyPr/>
          <a:lstStyle/>
          <a:p>
            <a:r>
              <a:rPr lang="en-GB" dirty="0"/>
              <a:t>What are their contexts?</a:t>
            </a:r>
            <a:endParaRPr lang="en-US" dirty="0"/>
          </a:p>
        </p:txBody>
      </p:sp>
      <p:sp>
        <p:nvSpPr>
          <p:cNvPr id="3" name="Content Placeholder 2">
            <a:extLst>
              <a:ext uri="{FF2B5EF4-FFF2-40B4-BE49-F238E27FC236}">
                <a16:creationId xmlns:a16="http://schemas.microsoft.com/office/drawing/2014/main" id="{6118E85D-5068-A04E-8892-EE1BFD839BA1}"/>
              </a:ext>
            </a:extLst>
          </p:cNvPr>
          <p:cNvSpPr>
            <a:spLocks noGrp="1"/>
          </p:cNvSpPr>
          <p:nvPr>
            <p:ph idx="1"/>
          </p:nvPr>
        </p:nvSpPr>
        <p:spPr/>
        <p:txBody>
          <a:bodyPr/>
          <a:lstStyle/>
          <a:p>
            <a:r>
              <a:rPr lang="en-GB" dirty="0"/>
              <a:t>Boxing</a:t>
            </a:r>
          </a:p>
          <a:p>
            <a:r>
              <a:rPr lang="en-GB" dirty="0"/>
              <a:t>Hip hop (commentary)</a:t>
            </a:r>
          </a:p>
          <a:p>
            <a:r>
              <a:rPr lang="en-GB" dirty="0"/>
              <a:t>Being on the tube</a:t>
            </a:r>
          </a:p>
          <a:p>
            <a:r>
              <a:rPr lang="en-GB" dirty="0"/>
              <a:t>Migrant away from family (empathy)</a:t>
            </a:r>
          </a:p>
          <a:p>
            <a:r>
              <a:rPr lang="en-GB" dirty="0"/>
              <a:t>Backpacking</a:t>
            </a:r>
          </a:p>
          <a:p>
            <a:r>
              <a:rPr lang="en-GB" dirty="0"/>
              <a:t>Surfing</a:t>
            </a:r>
          </a:p>
          <a:p>
            <a:endParaRPr lang="en-US" dirty="0"/>
          </a:p>
        </p:txBody>
      </p:sp>
    </p:spTree>
    <p:extLst>
      <p:ext uri="{BB962C8B-B14F-4D97-AF65-F5344CB8AC3E}">
        <p14:creationId xmlns:p14="http://schemas.microsoft.com/office/powerpoint/2010/main" val="3161549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1E1F908-8CC0-854C-AC83-398A21F6F1EE}"/>
              </a:ext>
            </a:extLst>
          </p:cNvPr>
          <p:cNvSpPr>
            <a:spLocks noGrp="1"/>
          </p:cNvSpPr>
          <p:nvPr>
            <p:ph type="title"/>
          </p:nvPr>
        </p:nvSpPr>
        <p:spPr/>
        <p:txBody>
          <a:bodyPr/>
          <a:lstStyle/>
          <a:p>
            <a:r>
              <a:rPr lang="en-GB" dirty="0"/>
              <a:t>Creative writing</a:t>
            </a:r>
            <a:endParaRPr lang="en-US" dirty="0"/>
          </a:p>
        </p:txBody>
      </p:sp>
      <p:sp>
        <p:nvSpPr>
          <p:cNvPr id="7" name="Text Placeholder 6">
            <a:extLst>
              <a:ext uri="{FF2B5EF4-FFF2-40B4-BE49-F238E27FC236}">
                <a16:creationId xmlns:a16="http://schemas.microsoft.com/office/drawing/2014/main" id="{5CC624B7-988A-BB44-9A13-8CD75FD58F32}"/>
              </a:ext>
            </a:extLst>
          </p:cNvPr>
          <p:cNvSpPr>
            <a:spLocks noGrp="1"/>
          </p:cNvSpPr>
          <p:nvPr>
            <p:ph type="body" idx="1"/>
          </p:nvPr>
        </p:nvSpPr>
        <p:spPr/>
        <p:txBody>
          <a:bodyPr/>
          <a:lstStyle/>
          <a:p>
            <a:r>
              <a:rPr lang="en-GB" dirty="0"/>
              <a:t>Students’ expressed feelings</a:t>
            </a:r>
            <a:endParaRPr lang="en-US" dirty="0"/>
          </a:p>
        </p:txBody>
      </p:sp>
      <p:sp>
        <p:nvSpPr>
          <p:cNvPr id="3" name="Content Placeholder 2">
            <a:extLst>
              <a:ext uri="{FF2B5EF4-FFF2-40B4-BE49-F238E27FC236}">
                <a16:creationId xmlns:a16="http://schemas.microsoft.com/office/drawing/2014/main" id="{4B35FD34-8518-D248-909A-D299B3D17B81}"/>
              </a:ext>
            </a:extLst>
          </p:cNvPr>
          <p:cNvSpPr>
            <a:spLocks noGrp="1"/>
          </p:cNvSpPr>
          <p:nvPr>
            <p:ph sz="half" idx="2"/>
          </p:nvPr>
        </p:nvSpPr>
        <p:spPr/>
        <p:txBody>
          <a:bodyPr>
            <a:normAutofit fontScale="92500" lnSpcReduction="10000"/>
          </a:bodyPr>
          <a:lstStyle/>
          <a:p>
            <a:r>
              <a:rPr lang="en-GB" dirty="0"/>
              <a:t>Exclusion</a:t>
            </a:r>
          </a:p>
          <a:p>
            <a:r>
              <a:rPr lang="en-GB" dirty="0"/>
              <a:t>Fear</a:t>
            </a:r>
          </a:p>
          <a:p>
            <a:r>
              <a:rPr lang="en-GB" dirty="0"/>
              <a:t>Hope</a:t>
            </a:r>
          </a:p>
          <a:p>
            <a:r>
              <a:rPr lang="en-GB" dirty="0"/>
              <a:t>Belonging</a:t>
            </a:r>
          </a:p>
          <a:p>
            <a:r>
              <a:rPr lang="en-GB" dirty="0"/>
              <a:t>Being outsiders</a:t>
            </a:r>
          </a:p>
          <a:p>
            <a:r>
              <a:rPr lang="en-GB" dirty="0"/>
              <a:t>Volatility</a:t>
            </a:r>
          </a:p>
          <a:p>
            <a:r>
              <a:rPr lang="en-GB" dirty="0"/>
              <a:t>Being Global citizens</a:t>
            </a:r>
            <a:endParaRPr lang="en-US" dirty="0"/>
          </a:p>
          <a:p>
            <a:r>
              <a:rPr lang="en-GB" dirty="0"/>
              <a:t>T</a:t>
            </a:r>
            <a:r>
              <a:rPr lang="en-US" dirty="0" err="1"/>
              <a:t>ransition</a:t>
            </a:r>
            <a:endParaRPr lang="en-US" dirty="0"/>
          </a:p>
        </p:txBody>
      </p:sp>
      <p:sp>
        <p:nvSpPr>
          <p:cNvPr id="8" name="Text Placeholder 7">
            <a:extLst>
              <a:ext uri="{FF2B5EF4-FFF2-40B4-BE49-F238E27FC236}">
                <a16:creationId xmlns:a16="http://schemas.microsoft.com/office/drawing/2014/main" id="{B3B724D0-54D4-034A-9FBA-9C9F325B68CC}"/>
              </a:ext>
            </a:extLst>
          </p:cNvPr>
          <p:cNvSpPr>
            <a:spLocks noGrp="1"/>
          </p:cNvSpPr>
          <p:nvPr>
            <p:ph type="body" sz="quarter" idx="3"/>
          </p:nvPr>
        </p:nvSpPr>
        <p:spPr/>
        <p:txBody>
          <a:bodyPr/>
          <a:lstStyle/>
          <a:p>
            <a:r>
              <a:rPr lang="en-GB" dirty="0"/>
              <a:t>Actions through the workshops</a:t>
            </a:r>
            <a:endParaRPr lang="en-US" dirty="0"/>
          </a:p>
        </p:txBody>
      </p:sp>
      <p:sp>
        <p:nvSpPr>
          <p:cNvPr id="5" name="Content Placeholder 4">
            <a:extLst>
              <a:ext uri="{FF2B5EF4-FFF2-40B4-BE49-F238E27FC236}">
                <a16:creationId xmlns:a16="http://schemas.microsoft.com/office/drawing/2014/main" id="{CB9AE4F2-CB82-3A4B-8AC4-CB937F5CD58B}"/>
              </a:ext>
            </a:extLst>
          </p:cNvPr>
          <p:cNvSpPr>
            <a:spLocks noGrp="1"/>
          </p:cNvSpPr>
          <p:nvPr>
            <p:ph sz="quarter" idx="4"/>
          </p:nvPr>
        </p:nvSpPr>
        <p:spPr/>
        <p:txBody>
          <a:bodyPr/>
          <a:lstStyle/>
          <a:p>
            <a:r>
              <a:rPr lang="en-GB" dirty="0"/>
              <a:t>Sense making</a:t>
            </a:r>
          </a:p>
          <a:p>
            <a:r>
              <a:rPr lang="en-GB" dirty="0"/>
              <a:t>Experiencing narrative journeys</a:t>
            </a:r>
          </a:p>
          <a:p>
            <a:r>
              <a:rPr lang="en-GB" dirty="0"/>
              <a:t>Celebrate their voices</a:t>
            </a:r>
          </a:p>
          <a:p>
            <a:r>
              <a:rPr lang="en-GB" dirty="0"/>
              <a:t>Thought provoking</a:t>
            </a:r>
          </a:p>
          <a:p>
            <a:r>
              <a:rPr lang="en-GB" dirty="0"/>
              <a:t>Constructivist learning</a:t>
            </a:r>
          </a:p>
          <a:p>
            <a:r>
              <a:rPr lang="en-GB" dirty="0"/>
              <a:t>Sharing</a:t>
            </a:r>
            <a:endParaRPr lang="en-US" dirty="0"/>
          </a:p>
        </p:txBody>
      </p:sp>
    </p:spTree>
    <p:extLst>
      <p:ext uri="{BB962C8B-B14F-4D97-AF65-F5344CB8AC3E}">
        <p14:creationId xmlns:p14="http://schemas.microsoft.com/office/powerpoint/2010/main" val="988062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4AC5D-1BE1-3847-B50B-18F9DB779603}"/>
              </a:ext>
            </a:extLst>
          </p:cNvPr>
          <p:cNvSpPr>
            <a:spLocks noGrp="1"/>
          </p:cNvSpPr>
          <p:nvPr>
            <p:ph type="title"/>
          </p:nvPr>
        </p:nvSpPr>
        <p:spPr/>
        <p:txBody>
          <a:bodyPr/>
          <a:lstStyle/>
          <a:p>
            <a:r>
              <a:rPr lang="en-GB" dirty="0"/>
              <a:t>To be heard through Publication</a:t>
            </a:r>
            <a:endParaRPr lang="en-US" dirty="0"/>
          </a:p>
        </p:txBody>
      </p:sp>
      <p:sp>
        <p:nvSpPr>
          <p:cNvPr id="3" name="Content Placeholder 2">
            <a:extLst>
              <a:ext uri="{FF2B5EF4-FFF2-40B4-BE49-F238E27FC236}">
                <a16:creationId xmlns:a16="http://schemas.microsoft.com/office/drawing/2014/main" id="{D6CFE7C6-3660-0C4A-B2FF-0E4039EDF7D6}"/>
              </a:ext>
            </a:extLst>
          </p:cNvPr>
          <p:cNvSpPr>
            <a:spLocks noGrp="1"/>
          </p:cNvSpPr>
          <p:nvPr>
            <p:ph idx="1"/>
          </p:nvPr>
        </p:nvSpPr>
        <p:spPr/>
        <p:txBody>
          <a:bodyPr/>
          <a:lstStyle/>
          <a:p>
            <a:r>
              <a:rPr lang="en-GB" dirty="0"/>
              <a:t>Tangible outcome in </a:t>
            </a:r>
            <a:r>
              <a:rPr lang="en-GB" b="1" dirty="0"/>
              <a:t>print</a:t>
            </a:r>
            <a:r>
              <a:rPr lang="en-GB" dirty="0"/>
              <a:t>, beautiful object, respectful of content, material value of their ideas</a:t>
            </a:r>
          </a:p>
          <a:p>
            <a:endParaRPr lang="en-GB" dirty="0"/>
          </a:p>
          <a:p>
            <a:r>
              <a:rPr lang="en-GB" dirty="0"/>
              <a:t>While also </a:t>
            </a:r>
            <a:r>
              <a:rPr lang="en-GB" b="1" dirty="0"/>
              <a:t>digital</a:t>
            </a:r>
            <a:r>
              <a:rPr lang="en-GB" dirty="0"/>
              <a:t> for wider dissemination – on a professional publishing platform – to reach diverse audiences, a spreadable media, content finds listeners, </a:t>
            </a:r>
            <a:r>
              <a:rPr lang="en-GB" dirty="0" err="1"/>
              <a:t>enagagement</a:t>
            </a:r>
            <a:endParaRPr lang="en-GB" dirty="0"/>
          </a:p>
          <a:p>
            <a:endParaRPr lang="en-US" dirty="0"/>
          </a:p>
        </p:txBody>
      </p:sp>
    </p:spTree>
    <p:extLst>
      <p:ext uri="{BB962C8B-B14F-4D97-AF65-F5344CB8AC3E}">
        <p14:creationId xmlns:p14="http://schemas.microsoft.com/office/powerpoint/2010/main" val="3624770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B3D56-9860-8141-9C56-9E97B7881BAE}"/>
              </a:ext>
            </a:extLst>
          </p:cNvPr>
          <p:cNvSpPr>
            <a:spLocks noGrp="1"/>
          </p:cNvSpPr>
          <p:nvPr>
            <p:ph type="title"/>
          </p:nvPr>
        </p:nvSpPr>
        <p:spPr/>
        <p:txBody>
          <a:bodyPr/>
          <a:lstStyle/>
          <a:p>
            <a:r>
              <a:rPr lang="en-GB" dirty="0"/>
              <a:t>PUBLISHING</a:t>
            </a:r>
            <a:endParaRPr lang="en-US" dirty="0"/>
          </a:p>
        </p:txBody>
      </p:sp>
      <p:sp>
        <p:nvSpPr>
          <p:cNvPr id="3" name="Content Placeholder 2">
            <a:extLst>
              <a:ext uri="{FF2B5EF4-FFF2-40B4-BE49-F238E27FC236}">
                <a16:creationId xmlns:a16="http://schemas.microsoft.com/office/drawing/2014/main" id="{9F734C7D-7451-6043-98C7-AEFAF3CCF002}"/>
              </a:ext>
            </a:extLst>
          </p:cNvPr>
          <p:cNvSpPr>
            <a:spLocks noGrp="1"/>
          </p:cNvSpPr>
          <p:nvPr>
            <p:ph idx="1"/>
          </p:nvPr>
        </p:nvSpPr>
        <p:spPr/>
        <p:txBody>
          <a:bodyPr/>
          <a:lstStyle/>
          <a:p>
            <a:r>
              <a:rPr lang="en-GB" dirty="0"/>
              <a:t>Formal publishing vs self-publishing</a:t>
            </a:r>
          </a:p>
          <a:p>
            <a:pPr marL="0" indent="0">
              <a:buNone/>
            </a:pPr>
            <a:endParaRPr lang="en-GB" dirty="0"/>
          </a:p>
          <a:p>
            <a:r>
              <a:rPr lang="en-GB" dirty="0"/>
              <a:t>An activity/process to learn – many skills</a:t>
            </a:r>
          </a:p>
          <a:p>
            <a:r>
              <a:rPr lang="en-GB" dirty="0"/>
              <a:t>A way to share content and creations</a:t>
            </a:r>
          </a:p>
          <a:p>
            <a:r>
              <a:rPr lang="en-GB" dirty="0"/>
              <a:t>Also forces a state of reflection, through editing, curation.</a:t>
            </a:r>
          </a:p>
          <a:p>
            <a:endParaRPr lang="en-US" dirty="0"/>
          </a:p>
        </p:txBody>
      </p:sp>
    </p:spTree>
    <p:extLst>
      <p:ext uri="{BB962C8B-B14F-4D97-AF65-F5344CB8AC3E}">
        <p14:creationId xmlns:p14="http://schemas.microsoft.com/office/powerpoint/2010/main" val="2952895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33718-F30F-2D4F-A6F1-B9B1428AA641}"/>
              </a:ext>
            </a:extLst>
          </p:cNvPr>
          <p:cNvSpPr>
            <a:spLocks noGrp="1"/>
          </p:cNvSpPr>
          <p:nvPr>
            <p:ph type="title"/>
          </p:nvPr>
        </p:nvSpPr>
        <p:spPr/>
        <p:txBody>
          <a:bodyPr/>
          <a:lstStyle/>
          <a:p>
            <a:r>
              <a:rPr lang="en-GB" dirty="0"/>
              <a:t>Process of Publishing</a:t>
            </a:r>
            <a:endParaRPr lang="en-US" dirty="0"/>
          </a:p>
        </p:txBody>
      </p:sp>
      <p:sp>
        <p:nvSpPr>
          <p:cNvPr id="3" name="Content Placeholder 2">
            <a:extLst>
              <a:ext uri="{FF2B5EF4-FFF2-40B4-BE49-F238E27FC236}">
                <a16:creationId xmlns:a16="http://schemas.microsoft.com/office/drawing/2014/main" id="{A94E4CED-CAAD-DB40-BCE6-1A3B37731B1E}"/>
              </a:ext>
            </a:extLst>
          </p:cNvPr>
          <p:cNvSpPr>
            <a:spLocks noGrp="1"/>
          </p:cNvSpPr>
          <p:nvPr>
            <p:ph idx="1"/>
          </p:nvPr>
        </p:nvSpPr>
        <p:spPr/>
        <p:txBody>
          <a:bodyPr>
            <a:normAutofit fontScale="92500" lnSpcReduction="20000"/>
          </a:bodyPr>
          <a:lstStyle/>
          <a:p>
            <a:r>
              <a:rPr lang="en-GB" dirty="0"/>
              <a:t>Refining, ensuring meaning is accurate through dialogue with authors =  mediation</a:t>
            </a:r>
          </a:p>
          <a:p>
            <a:r>
              <a:rPr lang="en-GB" dirty="0"/>
              <a:t>Engaging with the content and the authors’ aims as develop format, typographies, illustrations, cover design</a:t>
            </a:r>
          </a:p>
          <a:p>
            <a:r>
              <a:rPr lang="en-GB" dirty="0"/>
              <a:t>Experiential learning – by doing it ‘for real’ and by empathising with authors as mediators of their work</a:t>
            </a:r>
          </a:p>
          <a:p>
            <a:r>
              <a:rPr lang="en-GB" dirty="0"/>
              <a:t>Professionalising the experience for those participating in publishing but also for those who are the authors</a:t>
            </a:r>
          </a:p>
          <a:p>
            <a:r>
              <a:rPr lang="en-GB" dirty="0"/>
              <a:t>Collaborative</a:t>
            </a:r>
          </a:p>
          <a:p>
            <a:r>
              <a:rPr lang="en-GB" dirty="0"/>
              <a:t>Student-engaged working - freedom to make publishing choices,  crafted project</a:t>
            </a:r>
          </a:p>
          <a:p>
            <a:r>
              <a:rPr lang="en-GB" dirty="0"/>
              <a:t>Amplification of the voices</a:t>
            </a:r>
          </a:p>
          <a:p>
            <a:endParaRPr lang="en-US" dirty="0"/>
          </a:p>
        </p:txBody>
      </p:sp>
    </p:spTree>
    <p:extLst>
      <p:ext uri="{BB962C8B-B14F-4D97-AF65-F5344CB8AC3E}">
        <p14:creationId xmlns:p14="http://schemas.microsoft.com/office/powerpoint/2010/main" val="2679383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Digital – through process and outcome</a:t>
            </a:r>
          </a:p>
        </p:txBody>
      </p:sp>
      <p:sp>
        <p:nvSpPr>
          <p:cNvPr id="3" name="Content Placeholder 2"/>
          <p:cNvSpPr>
            <a:spLocks noGrp="1"/>
          </p:cNvSpPr>
          <p:nvPr>
            <p:ph idx="1"/>
          </p:nvPr>
        </p:nvSpPr>
        <p:spPr/>
        <p:txBody>
          <a:bodyPr>
            <a:normAutofit fontScale="92500" lnSpcReduction="10000"/>
          </a:bodyPr>
          <a:lstStyle/>
          <a:p>
            <a:r>
              <a:rPr lang="en-GB" dirty="0"/>
              <a:t>Practicalities of fluid working - need digital to execute project, gain participants, to design and produce books, communication tool and then dissemination</a:t>
            </a:r>
          </a:p>
          <a:p>
            <a:endParaRPr lang="en-GB" dirty="0"/>
          </a:p>
          <a:p>
            <a:r>
              <a:rPr lang="en-GB" dirty="0"/>
              <a:t>Publishing processes a highly digital environment</a:t>
            </a:r>
          </a:p>
          <a:p>
            <a:endParaRPr lang="en-GB" dirty="0"/>
          </a:p>
          <a:p>
            <a:r>
              <a:rPr lang="en-GB" dirty="0"/>
              <a:t>Reaching, connecting and maintaining diverse audiences through digital publishing</a:t>
            </a:r>
          </a:p>
          <a:p>
            <a:endParaRPr lang="en-GB" dirty="0"/>
          </a:p>
          <a:p>
            <a:r>
              <a:rPr lang="en-GB" dirty="0"/>
              <a:t>New audiences - Connecting to audiences you might not reach with print – digital users</a:t>
            </a:r>
          </a:p>
          <a:p>
            <a:endParaRPr lang="en-GB" dirty="0"/>
          </a:p>
          <a:p>
            <a:endParaRPr lang="en-GB" dirty="0"/>
          </a:p>
          <a:p>
            <a:endParaRPr lang="en-GB" dirty="0"/>
          </a:p>
        </p:txBody>
      </p:sp>
    </p:spTree>
    <p:extLst>
      <p:ext uri="{BB962C8B-B14F-4D97-AF65-F5344CB8AC3E}">
        <p14:creationId xmlns:p14="http://schemas.microsoft.com/office/powerpoint/2010/main" val="2714297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FD2D3-4E8B-6B40-9D5E-78A9091E3F47}"/>
              </a:ext>
            </a:extLst>
          </p:cNvPr>
          <p:cNvSpPr>
            <a:spLocks noGrp="1"/>
          </p:cNvSpPr>
          <p:nvPr>
            <p:ph type="title"/>
          </p:nvPr>
        </p:nvSpPr>
        <p:spPr/>
        <p:txBody>
          <a:bodyPr/>
          <a:lstStyle/>
          <a:p>
            <a:r>
              <a:rPr lang="en-GB" dirty="0"/>
              <a:t>UAL Creative Attributes Framework</a:t>
            </a:r>
            <a:endParaRPr lang="en-US" dirty="0"/>
          </a:p>
        </p:txBody>
      </p:sp>
      <p:sp>
        <p:nvSpPr>
          <p:cNvPr id="3" name="Content Placeholder 2">
            <a:extLst>
              <a:ext uri="{FF2B5EF4-FFF2-40B4-BE49-F238E27FC236}">
                <a16:creationId xmlns:a16="http://schemas.microsoft.com/office/drawing/2014/main" id="{8EFB85A1-FEFF-0D44-A741-C186A6F25256}"/>
              </a:ext>
            </a:extLst>
          </p:cNvPr>
          <p:cNvSpPr>
            <a:spLocks noGrp="1"/>
          </p:cNvSpPr>
          <p:nvPr>
            <p:ph idx="1"/>
          </p:nvPr>
        </p:nvSpPr>
        <p:spPr/>
        <p:txBody>
          <a:bodyPr/>
          <a:lstStyle/>
          <a:p>
            <a:r>
              <a:rPr lang="en-GB" dirty="0"/>
              <a:t>UAL’s framework for creative learning and reflection embedding skills and creativity</a:t>
            </a:r>
          </a:p>
          <a:p>
            <a:r>
              <a:rPr lang="en-GB" dirty="0"/>
              <a:t>Provides guidance for embedding and enhancing enterprise and employability within the curriculum.</a:t>
            </a:r>
          </a:p>
          <a:p>
            <a:r>
              <a:rPr lang="en-GB" dirty="0"/>
              <a:t>Making things happen - Proactive, agile and enterprising</a:t>
            </a:r>
          </a:p>
          <a:p>
            <a:r>
              <a:rPr lang="en-GB" dirty="0"/>
              <a:t>Showcasing abilities and accomplishments - connects story telling with self-expression and explorations of identity Digitally literate</a:t>
            </a:r>
          </a:p>
          <a:p>
            <a:r>
              <a:rPr lang="en-GB" dirty="0"/>
              <a:t>Life-wide learning – self-efficacy and resilience</a:t>
            </a:r>
            <a:endParaRPr lang="en-US" dirty="0"/>
          </a:p>
        </p:txBody>
      </p:sp>
    </p:spTree>
    <p:extLst>
      <p:ext uri="{BB962C8B-B14F-4D97-AF65-F5344CB8AC3E}">
        <p14:creationId xmlns:p14="http://schemas.microsoft.com/office/powerpoint/2010/main" val="2102167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32861-B157-EC42-B6F8-2BAA5A4498CC}"/>
              </a:ext>
            </a:extLst>
          </p:cNvPr>
          <p:cNvSpPr>
            <a:spLocks noGrp="1"/>
          </p:cNvSpPr>
          <p:nvPr>
            <p:ph type="title"/>
          </p:nvPr>
        </p:nvSpPr>
        <p:spPr/>
        <p:txBody>
          <a:bodyPr/>
          <a:lstStyle/>
          <a:p>
            <a:r>
              <a:rPr lang="en-GB"/>
              <a:t>Creative writing = spaces for</a:t>
            </a:r>
            <a:endParaRPr lang="en-US"/>
          </a:p>
        </p:txBody>
      </p:sp>
      <p:sp>
        <p:nvSpPr>
          <p:cNvPr id="3" name="Content Placeholder 2">
            <a:extLst>
              <a:ext uri="{FF2B5EF4-FFF2-40B4-BE49-F238E27FC236}">
                <a16:creationId xmlns:a16="http://schemas.microsoft.com/office/drawing/2014/main" id="{E822ACA7-CFE9-CA4D-BD52-4C8A2E0A5B32}"/>
              </a:ext>
            </a:extLst>
          </p:cNvPr>
          <p:cNvSpPr>
            <a:spLocks noGrp="1"/>
          </p:cNvSpPr>
          <p:nvPr>
            <p:ph idx="1"/>
          </p:nvPr>
        </p:nvSpPr>
        <p:spPr/>
        <p:txBody>
          <a:bodyPr/>
          <a:lstStyle/>
          <a:p>
            <a:r>
              <a:rPr lang="en-GB"/>
              <a:t>Honesty</a:t>
            </a:r>
          </a:p>
          <a:p>
            <a:r>
              <a:rPr lang="en-GB"/>
              <a:t>Exploration</a:t>
            </a:r>
          </a:p>
          <a:p>
            <a:r>
              <a:rPr lang="en-GB"/>
              <a:t>Expressing fear (fear of crossing the road)</a:t>
            </a:r>
          </a:p>
          <a:p>
            <a:r>
              <a:rPr lang="en-GB"/>
              <a:t>Examining what makes you strong</a:t>
            </a:r>
          </a:p>
          <a:p>
            <a:r>
              <a:rPr lang="en-GB"/>
              <a:t>Describing unsaid things</a:t>
            </a:r>
          </a:p>
          <a:p>
            <a:r>
              <a:rPr lang="en-GB"/>
              <a:t>Take time to say things</a:t>
            </a:r>
          </a:p>
          <a:p>
            <a:endParaRPr lang="en-US"/>
          </a:p>
        </p:txBody>
      </p:sp>
    </p:spTree>
    <p:extLst>
      <p:ext uri="{BB962C8B-B14F-4D97-AF65-F5344CB8AC3E}">
        <p14:creationId xmlns:p14="http://schemas.microsoft.com/office/powerpoint/2010/main" val="17696685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6C1E6-D94B-7E4E-B3DE-06438D3D2E21}"/>
              </a:ext>
            </a:extLst>
          </p:cNvPr>
          <p:cNvSpPr>
            <a:spLocks noGrp="1"/>
          </p:cNvSpPr>
          <p:nvPr>
            <p:ph type="title"/>
          </p:nvPr>
        </p:nvSpPr>
        <p:spPr/>
        <p:txBody>
          <a:bodyPr/>
          <a:lstStyle/>
          <a:p>
            <a:r>
              <a:rPr lang="en-GB" dirty="0"/>
              <a:t>Some of their quotes</a:t>
            </a:r>
            <a:endParaRPr lang="en-US" dirty="0"/>
          </a:p>
        </p:txBody>
      </p:sp>
      <p:sp>
        <p:nvSpPr>
          <p:cNvPr id="3" name="Content Placeholder 2">
            <a:extLst>
              <a:ext uri="{FF2B5EF4-FFF2-40B4-BE49-F238E27FC236}">
                <a16:creationId xmlns:a16="http://schemas.microsoft.com/office/drawing/2014/main" id="{8195FCAE-590B-BF44-8106-36E4B1ACB8DD}"/>
              </a:ext>
            </a:extLst>
          </p:cNvPr>
          <p:cNvSpPr>
            <a:spLocks noGrp="1"/>
          </p:cNvSpPr>
          <p:nvPr>
            <p:ph idx="1"/>
          </p:nvPr>
        </p:nvSpPr>
        <p:spPr/>
        <p:txBody>
          <a:bodyPr>
            <a:normAutofit fontScale="92500"/>
          </a:bodyPr>
          <a:lstStyle/>
          <a:p>
            <a:r>
              <a:rPr lang="en-GB" dirty="0"/>
              <a:t>‘a world in which there aren’t any static or stable places any more’</a:t>
            </a:r>
          </a:p>
          <a:p>
            <a:endParaRPr lang="en-GB" dirty="0"/>
          </a:p>
          <a:p>
            <a:r>
              <a:rPr lang="en-GB" dirty="0"/>
              <a:t>‘But I never shared that same clarity, same knowing, like they did’</a:t>
            </a:r>
          </a:p>
          <a:p>
            <a:endParaRPr lang="en-GB" dirty="0"/>
          </a:p>
          <a:p>
            <a:r>
              <a:rPr lang="en-GB" dirty="0"/>
              <a:t>Friends ‘remind me where I come from and where I am going’</a:t>
            </a:r>
          </a:p>
          <a:p>
            <a:endParaRPr lang="en-GB" dirty="0"/>
          </a:p>
          <a:p>
            <a:r>
              <a:rPr lang="en-GB" dirty="0"/>
              <a:t>‘do you know what you are doing to me?’</a:t>
            </a:r>
          </a:p>
          <a:p>
            <a:endParaRPr lang="en-GB" dirty="0"/>
          </a:p>
          <a:p>
            <a:r>
              <a:rPr lang="en-GB" dirty="0"/>
              <a:t>‘people have become see-through and the ground as white as the sky’</a:t>
            </a:r>
          </a:p>
          <a:p>
            <a:endParaRPr lang="en-US" dirty="0"/>
          </a:p>
        </p:txBody>
      </p:sp>
    </p:spTree>
    <p:extLst>
      <p:ext uri="{BB962C8B-B14F-4D97-AF65-F5344CB8AC3E}">
        <p14:creationId xmlns:p14="http://schemas.microsoft.com/office/powerpoint/2010/main" val="19085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6D59D-244D-1449-A240-2CD15253FA2D}"/>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94846169-478B-454C-8F3A-42FCEC5A39A9}"/>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2587235" y="1628745"/>
            <a:ext cx="6359803" cy="3577389"/>
          </a:xfrm>
        </p:spPr>
      </p:pic>
    </p:spTree>
    <p:extLst>
      <p:ext uri="{BB962C8B-B14F-4D97-AF65-F5344CB8AC3E}">
        <p14:creationId xmlns:p14="http://schemas.microsoft.com/office/powerpoint/2010/main" val="15199294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6E06C-551D-F546-A26D-169665B577DA}"/>
              </a:ext>
            </a:extLst>
          </p:cNvPr>
          <p:cNvSpPr>
            <a:spLocks noGrp="1"/>
          </p:cNvSpPr>
          <p:nvPr>
            <p:ph type="title"/>
          </p:nvPr>
        </p:nvSpPr>
        <p:spPr/>
        <p:txBody>
          <a:bodyPr/>
          <a:lstStyle/>
          <a:p>
            <a:r>
              <a:rPr lang="en-GB"/>
              <a:t>Becoming me</a:t>
            </a:r>
            <a:endParaRPr lang="en-US"/>
          </a:p>
        </p:txBody>
      </p:sp>
      <p:sp>
        <p:nvSpPr>
          <p:cNvPr id="3" name="Content Placeholder 2">
            <a:extLst>
              <a:ext uri="{FF2B5EF4-FFF2-40B4-BE49-F238E27FC236}">
                <a16:creationId xmlns:a16="http://schemas.microsoft.com/office/drawing/2014/main" id="{7EF5DB87-ECAD-5F47-8A2C-3D25DA1B502E}"/>
              </a:ext>
            </a:extLst>
          </p:cNvPr>
          <p:cNvSpPr>
            <a:spLocks noGrp="1"/>
          </p:cNvSpPr>
          <p:nvPr>
            <p:ph idx="1"/>
          </p:nvPr>
        </p:nvSpPr>
        <p:spPr/>
        <p:txBody>
          <a:bodyPr/>
          <a:lstStyle/>
          <a:p>
            <a:r>
              <a:rPr lang="en-GB" dirty="0"/>
              <a:t>‘but this is a time of becoming’</a:t>
            </a:r>
          </a:p>
          <a:p>
            <a:r>
              <a:rPr lang="en-GB" dirty="0"/>
              <a:t>‘I’m on the beginning of my way’</a:t>
            </a:r>
          </a:p>
          <a:p>
            <a:r>
              <a:rPr lang="en-GB" dirty="0"/>
              <a:t>‘If I want to make that jump, then I have to make the hike too’</a:t>
            </a:r>
          </a:p>
          <a:p>
            <a:endParaRPr lang="en-US" dirty="0"/>
          </a:p>
        </p:txBody>
      </p:sp>
    </p:spTree>
    <p:extLst>
      <p:ext uri="{BB962C8B-B14F-4D97-AF65-F5344CB8AC3E}">
        <p14:creationId xmlns:p14="http://schemas.microsoft.com/office/powerpoint/2010/main" val="1763059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FFE37-3B41-2345-B592-6E7B7B0C5860}"/>
              </a:ext>
            </a:extLst>
          </p:cNvPr>
          <p:cNvSpPr>
            <a:spLocks noGrp="1"/>
          </p:cNvSpPr>
          <p:nvPr>
            <p:ph type="title"/>
          </p:nvPr>
        </p:nvSpPr>
        <p:spPr/>
        <p:txBody>
          <a:bodyPr/>
          <a:lstStyle/>
          <a:p>
            <a:r>
              <a:rPr lang="en-GB"/>
              <a:t>Where next?</a:t>
            </a:r>
            <a:endParaRPr lang="en-US"/>
          </a:p>
        </p:txBody>
      </p:sp>
      <p:sp>
        <p:nvSpPr>
          <p:cNvPr id="3" name="Content Placeholder 2">
            <a:extLst>
              <a:ext uri="{FF2B5EF4-FFF2-40B4-BE49-F238E27FC236}">
                <a16:creationId xmlns:a16="http://schemas.microsoft.com/office/drawing/2014/main" id="{72D33103-1B7C-7E4F-8B67-7EDD40B9C91B}"/>
              </a:ext>
            </a:extLst>
          </p:cNvPr>
          <p:cNvSpPr>
            <a:spLocks noGrp="1"/>
          </p:cNvSpPr>
          <p:nvPr>
            <p:ph idx="1"/>
          </p:nvPr>
        </p:nvSpPr>
        <p:spPr/>
        <p:txBody>
          <a:bodyPr/>
          <a:lstStyle/>
          <a:p>
            <a:r>
              <a:rPr lang="en-GB" dirty="0"/>
              <a:t>A more integrated approach to the writing and publishing – more sharing the process of publishing more with the authors and the process of writing with the publishers</a:t>
            </a:r>
          </a:p>
          <a:p>
            <a:r>
              <a:rPr lang="en-GB" dirty="0"/>
              <a:t>Focus on further dissemination – getting the voices heard – thinking how and where people engage</a:t>
            </a:r>
            <a:r>
              <a:rPr lang="en-US" dirty="0"/>
              <a:t> with these stories – social media, events etc.</a:t>
            </a:r>
          </a:p>
          <a:p>
            <a:r>
              <a:rPr lang="en-GB" dirty="0"/>
              <a:t>F</a:t>
            </a:r>
            <a:r>
              <a:rPr lang="en-US" dirty="0" err="1"/>
              <a:t>eedback</a:t>
            </a:r>
            <a:r>
              <a:rPr lang="en-US" dirty="0"/>
              <a:t> from the participants</a:t>
            </a:r>
            <a:endParaRPr lang="en-GB" dirty="0"/>
          </a:p>
          <a:p>
            <a:r>
              <a:rPr lang="en-GB" dirty="0"/>
              <a:t>Repeating with a wider range of students</a:t>
            </a:r>
          </a:p>
          <a:p>
            <a:r>
              <a:rPr lang="en-GB" dirty="0"/>
              <a:t>Ensuring the stories speak for themselves</a:t>
            </a:r>
            <a:r>
              <a:rPr lang="en-US" dirty="0"/>
              <a:t> – so not ‘labelled’</a:t>
            </a:r>
            <a:endParaRPr lang="en-GB" dirty="0"/>
          </a:p>
        </p:txBody>
      </p:sp>
    </p:spTree>
    <p:extLst>
      <p:ext uri="{BB962C8B-B14F-4D97-AF65-F5344CB8AC3E}">
        <p14:creationId xmlns:p14="http://schemas.microsoft.com/office/powerpoint/2010/main" val="3070858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0FD8C-EF32-2144-B90B-66AF7B5B17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CC390B-3437-2746-BF50-EC730A4D25BB}"/>
              </a:ext>
            </a:extLst>
          </p:cNvPr>
          <p:cNvSpPr>
            <a:spLocks noGrp="1"/>
          </p:cNvSpPr>
          <p:nvPr>
            <p:ph idx="1"/>
          </p:nvPr>
        </p:nvSpPr>
        <p:spPr/>
        <p:txBody>
          <a:bodyPr/>
          <a:lstStyle/>
          <a:p>
            <a:r>
              <a:rPr lang="en-GB" dirty="0"/>
              <a:t>LINK TO ISSU</a:t>
            </a:r>
          </a:p>
          <a:p>
            <a:endParaRPr lang="en-GB" dirty="0"/>
          </a:p>
          <a:p>
            <a:r>
              <a:rPr lang="en-US" dirty="0"/>
              <a:t>https://issuu.com/lccpublab/docs/othervoices_full__1_?utm_source=conversion_success&amp;utm_campaign=Transactional&amp;utm_medium=email</a:t>
            </a:r>
          </a:p>
        </p:txBody>
      </p:sp>
    </p:spTree>
    <p:extLst>
      <p:ext uri="{BB962C8B-B14F-4D97-AF65-F5344CB8AC3E}">
        <p14:creationId xmlns:p14="http://schemas.microsoft.com/office/powerpoint/2010/main" val="6818636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757BF-9743-8649-90F6-819BE0F43194}"/>
              </a:ext>
            </a:extLst>
          </p:cNvPr>
          <p:cNvSpPr>
            <a:spLocks noGrp="1"/>
          </p:cNvSpPr>
          <p:nvPr>
            <p:ph type="title"/>
          </p:nvPr>
        </p:nvSpPr>
        <p:spPr/>
        <p:txBody>
          <a:bodyPr/>
          <a:lstStyle/>
          <a:p>
            <a:r>
              <a:rPr lang="en-GB" dirty="0"/>
              <a:t>References</a:t>
            </a:r>
            <a:endParaRPr lang="en-US" dirty="0"/>
          </a:p>
        </p:txBody>
      </p:sp>
      <p:sp>
        <p:nvSpPr>
          <p:cNvPr id="3" name="Content Placeholder 2">
            <a:extLst>
              <a:ext uri="{FF2B5EF4-FFF2-40B4-BE49-F238E27FC236}">
                <a16:creationId xmlns:a16="http://schemas.microsoft.com/office/drawing/2014/main" id="{3F223D8E-080D-3347-A7D0-9E0F90F490B2}"/>
              </a:ext>
            </a:extLst>
          </p:cNvPr>
          <p:cNvSpPr>
            <a:spLocks noGrp="1"/>
          </p:cNvSpPr>
          <p:nvPr>
            <p:ph idx="1"/>
          </p:nvPr>
        </p:nvSpPr>
        <p:spPr/>
        <p:txBody>
          <a:bodyPr/>
          <a:lstStyle/>
          <a:p>
            <a:r>
              <a:rPr lang="en-GB" dirty="0"/>
              <a:t>Paul Freire</a:t>
            </a:r>
            <a:r>
              <a:rPr lang="en-US" dirty="0"/>
              <a:t> Pedagogy of Freedom</a:t>
            </a:r>
          </a:p>
          <a:p>
            <a:r>
              <a:rPr lang="en-GB" dirty="0"/>
              <a:t>M</a:t>
            </a:r>
            <a:r>
              <a:rPr lang="en-US" dirty="0" err="1"/>
              <a:t>ichael</a:t>
            </a:r>
            <a:r>
              <a:rPr lang="en-US" dirty="0"/>
              <a:t> </a:t>
            </a:r>
            <a:r>
              <a:rPr lang="en-US" dirty="0" err="1"/>
              <a:t>Bhaskar</a:t>
            </a:r>
            <a:r>
              <a:rPr lang="en-US" dirty="0"/>
              <a:t> – the content machine</a:t>
            </a:r>
          </a:p>
          <a:p>
            <a:r>
              <a:rPr lang="en-GB" dirty="0"/>
              <a:t>R</a:t>
            </a:r>
            <a:r>
              <a:rPr lang="en-US" dirty="0" err="1"/>
              <a:t>ichard</a:t>
            </a:r>
            <a:r>
              <a:rPr lang="en-US" dirty="0"/>
              <a:t> </a:t>
            </a:r>
            <a:r>
              <a:rPr lang="en-US" dirty="0" err="1"/>
              <a:t>Gerrig</a:t>
            </a:r>
            <a:r>
              <a:rPr lang="en-US" dirty="0"/>
              <a:t> – </a:t>
            </a:r>
          </a:p>
          <a:p>
            <a:endParaRPr lang="en-GB" dirty="0"/>
          </a:p>
        </p:txBody>
      </p:sp>
    </p:spTree>
    <p:extLst>
      <p:ext uri="{BB962C8B-B14F-4D97-AF65-F5344CB8AC3E}">
        <p14:creationId xmlns:p14="http://schemas.microsoft.com/office/powerpoint/2010/main" val="3800031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lgn="ctr"/>
            <a:r>
              <a:rPr lang="en-GB" sz="3200" dirty="0"/>
              <a:t>One project  - many different student experiences</a:t>
            </a:r>
          </a:p>
          <a:p>
            <a:pPr algn="ctr"/>
            <a:r>
              <a:rPr lang="en-GB" sz="3200" dirty="0"/>
              <a:t>Cross-disciplinary </a:t>
            </a:r>
          </a:p>
          <a:p>
            <a:pPr algn="ctr"/>
            <a:r>
              <a:rPr lang="en-GB" sz="3200" dirty="0"/>
              <a:t>Co-creative</a:t>
            </a:r>
          </a:p>
          <a:p>
            <a:endParaRPr lang="en-GB" dirty="0"/>
          </a:p>
        </p:txBody>
      </p:sp>
    </p:spTree>
    <p:extLst>
      <p:ext uri="{BB962C8B-B14F-4D97-AF65-F5344CB8AC3E}">
        <p14:creationId xmlns:p14="http://schemas.microsoft.com/office/powerpoint/2010/main" val="2057410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63684-8F6E-CD44-8EB3-39A2CC7DBE24}"/>
              </a:ext>
            </a:extLst>
          </p:cNvPr>
          <p:cNvSpPr>
            <a:spLocks noGrp="1"/>
          </p:cNvSpPr>
          <p:nvPr>
            <p:ph type="title"/>
          </p:nvPr>
        </p:nvSpPr>
        <p:spPr/>
        <p:txBody>
          <a:bodyPr/>
          <a:lstStyle/>
          <a:p>
            <a:r>
              <a:rPr lang="en-GB" dirty="0"/>
              <a:t>Teaching case study</a:t>
            </a:r>
            <a:endParaRPr lang="en-US" dirty="0"/>
          </a:p>
        </p:txBody>
      </p:sp>
      <p:sp>
        <p:nvSpPr>
          <p:cNvPr id="3" name="Content Placeholder 2">
            <a:extLst>
              <a:ext uri="{FF2B5EF4-FFF2-40B4-BE49-F238E27FC236}">
                <a16:creationId xmlns:a16="http://schemas.microsoft.com/office/drawing/2014/main" id="{A96876A5-1455-3F4B-96B6-09D2642517AB}"/>
              </a:ext>
            </a:extLst>
          </p:cNvPr>
          <p:cNvSpPr>
            <a:spLocks noGrp="1"/>
          </p:cNvSpPr>
          <p:nvPr>
            <p:ph idx="1"/>
          </p:nvPr>
        </p:nvSpPr>
        <p:spPr/>
        <p:txBody>
          <a:bodyPr>
            <a:normAutofit fontScale="92500"/>
          </a:bodyPr>
          <a:lstStyle/>
          <a:p>
            <a:r>
              <a:rPr lang="en-GB" dirty="0"/>
              <a:t>Teaching and Learning funded project UAL teaching and learning exchange</a:t>
            </a:r>
          </a:p>
          <a:p>
            <a:r>
              <a:rPr lang="en-GB" dirty="0"/>
              <a:t>Exploring pedagogy of learning through narrative and creative writing</a:t>
            </a:r>
          </a:p>
          <a:p>
            <a:r>
              <a:rPr lang="en-GB" dirty="0"/>
              <a:t>Student-centred - Encourage students who see themselves as belonging to 'minorities' to express themselves</a:t>
            </a:r>
          </a:p>
          <a:p>
            <a:r>
              <a:rPr lang="en-GB" dirty="0"/>
              <a:t>‘Equality of condition’ framework</a:t>
            </a:r>
          </a:p>
          <a:p>
            <a:r>
              <a:rPr lang="en-GB" dirty="0"/>
              <a:t>Experiential approach to a critical intervention privileging unrepresented voices  - diversity/inclusion and publishing house </a:t>
            </a:r>
            <a:r>
              <a:rPr lang="en-GB" dirty="0" err="1"/>
              <a:t>simluation</a:t>
            </a:r>
            <a:endParaRPr lang="en-GB" dirty="0"/>
          </a:p>
          <a:p>
            <a:r>
              <a:rPr lang="en-GB" dirty="0"/>
              <a:t>Combination of disciplines in this two stage project to support voices being heard</a:t>
            </a:r>
          </a:p>
        </p:txBody>
      </p:sp>
    </p:spTree>
    <p:extLst>
      <p:ext uri="{BB962C8B-B14F-4D97-AF65-F5344CB8AC3E}">
        <p14:creationId xmlns:p14="http://schemas.microsoft.com/office/powerpoint/2010/main" val="1041666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62B47-3C68-AA43-BB41-C97287791DF7}"/>
              </a:ext>
            </a:extLst>
          </p:cNvPr>
          <p:cNvSpPr>
            <a:spLocks noGrp="1"/>
          </p:cNvSpPr>
          <p:nvPr>
            <p:ph type="title"/>
          </p:nvPr>
        </p:nvSpPr>
        <p:spPr/>
        <p:txBody>
          <a:bodyPr/>
          <a:lstStyle/>
          <a:p>
            <a:r>
              <a:rPr lang="en-GB" dirty="0"/>
              <a:t>INCLUSIVITY - We’re interested in…</a:t>
            </a:r>
            <a:endParaRPr lang="en-US" dirty="0"/>
          </a:p>
        </p:txBody>
      </p:sp>
      <p:sp>
        <p:nvSpPr>
          <p:cNvPr id="3" name="Content Placeholder 2">
            <a:extLst>
              <a:ext uri="{FF2B5EF4-FFF2-40B4-BE49-F238E27FC236}">
                <a16:creationId xmlns:a16="http://schemas.microsoft.com/office/drawing/2014/main" id="{0ED47F25-28A5-AF46-91E2-6764AE7A0111}"/>
              </a:ext>
            </a:extLst>
          </p:cNvPr>
          <p:cNvSpPr>
            <a:spLocks noGrp="1"/>
          </p:cNvSpPr>
          <p:nvPr>
            <p:ph idx="1"/>
          </p:nvPr>
        </p:nvSpPr>
        <p:spPr/>
        <p:txBody>
          <a:bodyPr>
            <a:normAutofit fontScale="92500" lnSpcReduction="20000"/>
          </a:bodyPr>
          <a:lstStyle/>
          <a:p>
            <a:r>
              <a:rPr lang="en-GB" sz="3900" dirty="0"/>
              <a:t>What students are experiencing</a:t>
            </a:r>
          </a:p>
          <a:p>
            <a:r>
              <a:rPr lang="en-GB" sz="3900" dirty="0"/>
              <a:t>How they are learning</a:t>
            </a:r>
            <a:endParaRPr lang="en-GB" dirty="0"/>
          </a:p>
          <a:p>
            <a:r>
              <a:rPr lang="en-GB" dirty="0"/>
              <a:t>Seeing how, within this project, we can combine these two things.</a:t>
            </a:r>
          </a:p>
          <a:p>
            <a:r>
              <a:rPr lang="en-GB" dirty="0"/>
              <a:t>Self-expression – what they are experiencing, how they can express it and how they can share it, recognise the relevance of their personal narratives</a:t>
            </a:r>
          </a:p>
          <a:p>
            <a:r>
              <a:rPr lang="en-GB" dirty="0"/>
              <a:t>Learning from narrative – sense-making, how they learn from each other, how they can encourage empathy, problem solving, making connections</a:t>
            </a:r>
          </a:p>
          <a:p>
            <a:endParaRPr lang="en-GB" dirty="0"/>
          </a:p>
          <a:p>
            <a:r>
              <a:rPr lang="en-GB" dirty="0"/>
              <a:t>= resilience, self-belief, gaining voice, sharing/advocacy.</a:t>
            </a:r>
          </a:p>
          <a:p>
            <a:r>
              <a:rPr lang="en-GB" dirty="0"/>
              <a:t>We as teachers learn from them about their lives in their words</a:t>
            </a:r>
          </a:p>
          <a:p>
            <a:endParaRPr lang="en-GB" dirty="0"/>
          </a:p>
          <a:p>
            <a:endParaRPr lang="en-US" dirty="0"/>
          </a:p>
        </p:txBody>
      </p:sp>
    </p:spTree>
    <p:extLst>
      <p:ext uri="{BB962C8B-B14F-4D97-AF65-F5344CB8AC3E}">
        <p14:creationId xmlns:p14="http://schemas.microsoft.com/office/powerpoint/2010/main" val="379819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0F0E9-3AF3-244B-8E92-F6ABC431361E}"/>
              </a:ext>
            </a:extLst>
          </p:cNvPr>
          <p:cNvSpPr>
            <a:spLocks noGrp="1"/>
          </p:cNvSpPr>
          <p:nvPr>
            <p:ph type="title"/>
          </p:nvPr>
        </p:nvSpPr>
        <p:spPr/>
        <p:txBody>
          <a:bodyPr/>
          <a:lstStyle/>
          <a:p>
            <a:r>
              <a:rPr lang="en-GB" dirty="0"/>
              <a:t>Who we are</a:t>
            </a:r>
            <a:endParaRPr lang="en-US" dirty="0"/>
          </a:p>
        </p:txBody>
      </p:sp>
      <p:sp>
        <p:nvSpPr>
          <p:cNvPr id="3" name="Content Placeholder 2">
            <a:extLst>
              <a:ext uri="{FF2B5EF4-FFF2-40B4-BE49-F238E27FC236}">
                <a16:creationId xmlns:a16="http://schemas.microsoft.com/office/drawing/2014/main" id="{68DE2081-93BD-3D47-AEE4-4C4655E2D598}"/>
              </a:ext>
            </a:extLst>
          </p:cNvPr>
          <p:cNvSpPr>
            <a:spLocks noGrp="1"/>
          </p:cNvSpPr>
          <p:nvPr>
            <p:ph idx="1"/>
          </p:nvPr>
        </p:nvSpPr>
        <p:spPr/>
        <p:txBody>
          <a:bodyPr/>
          <a:lstStyle/>
          <a:p>
            <a:r>
              <a:rPr lang="en-GB" dirty="0" err="1"/>
              <a:t>Dr.</a:t>
            </a:r>
            <a:r>
              <a:rPr lang="en-GB" dirty="0"/>
              <a:t> Susan Flynn –Susan lectures across the Communications and Media programme at LCC, merging her interest in egalitarian theory and practice with topics such as media theory, visual culture, globalization, media industry practice and creative writing.</a:t>
            </a:r>
          </a:p>
          <a:p>
            <a:endParaRPr lang="en-GB" dirty="0"/>
          </a:p>
          <a:p>
            <a:r>
              <a:rPr lang="en-GB" dirty="0"/>
              <a:t>Frania Hall – Frania is course leader MA Publishing, previously 20 years in publishing. Teaching and Learning Lead for Media School LCC. Currently undertaking PhD in creative digital collaborations in publishing.</a:t>
            </a:r>
            <a:endParaRPr lang="en-US" dirty="0"/>
          </a:p>
        </p:txBody>
      </p:sp>
    </p:spTree>
    <p:extLst>
      <p:ext uri="{BB962C8B-B14F-4D97-AF65-F5344CB8AC3E}">
        <p14:creationId xmlns:p14="http://schemas.microsoft.com/office/powerpoint/2010/main" val="1256293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CDB4B-6A00-704E-B082-3B6E0F6C11AC}"/>
              </a:ext>
            </a:extLst>
          </p:cNvPr>
          <p:cNvSpPr>
            <a:spLocks noGrp="1"/>
          </p:cNvSpPr>
          <p:nvPr>
            <p:ph type="title"/>
          </p:nvPr>
        </p:nvSpPr>
        <p:spPr/>
        <p:txBody>
          <a:bodyPr/>
          <a:lstStyle/>
          <a:p>
            <a:r>
              <a:rPr lang="en-GB" dirty="0"/>
              <a:t>What is ‘Other Voices’</a:t>
            </a:r>
            <a:endParaRPr lang="en-US" dirty="0"/>
          </a:p>
        </p:txBody>
      </p:sp>
      <p:sp>
        <p:nvSpPr>
          <p:cNvPr id="3" name="Content Placeholder 2">
            <a:extLst>
              <a:ext uri="{FF2B5EF4-FFF2-40B4-BE49-F238E27FC236}">
                <a16:creationId xmlns:a16="http://schemas.microsoft.com/office/drawing/2014/main" id="{EE104F63-51FB-E640-A989-B4897D37F9DF}"/>
              </a:ext>
            </a:extLst>
          </p:cNvPr>
          <p:cNvSpPr>
            <a:spLocks noGrp="1"/>
          </p:cNvSpPr>
          <p:nvPr>
            <p:ph idx="1"/>
          </p:nvPr>
        </p:nvSpPr>
        <p:spPr/>
        <p:txBody>
          <a:bodyPr/>
          <a:lstStyle/>
          <a:p>
            <a:pPr fontAlgn="base"/>
            <a:r>
              <a:rPr lang="en-GB" dirty="0"/>
              <a:t>A unique collection of short stories and poems from a diverse student community exploring creative writing as form of self-expression. </a:t>
            </a:r>
          </a:p>
          <a:p>
            <a:pPr fontAlgn="base"/>
            <a:endParaRPr lang="en-GB" dirty="0"/>
          </a:p>
          <a:p>
            <a:pPr fontAlgn="base"/>
            <a:r>
              <a:rPr lang="en-GB" dirty="0"/>
              <a:t>This is a collaborative student project based at LCC, UAL. </a:t>
            </a:r>
          </a:p>
          <a:p>
            <a:pPr fontAlgn="base"/>
            <a:r>
              <a:rPr lang="en-GB" dirty="0"/>
              <a:t>Creative writing from the BA Contemporary Media Cultures and BA Media Communications students is published in print and digital by the MA Publishing students. </a:t>
            </a:r>
          </a:p>
          <a:p>
            <a:pPr fontAlgn="base"/>
            <a:endParaRPr lang="en-GB" dirty="0"/>
          </a:p>
          <a:p>
            <a:pPr fontAlgn="base"/>
            <a:r>
              <a:rPr lang="en-GB" dirty="0"/>
              <a:t>The project took place during 2017-2018.</a:t>
            </a:r>
            <a:endParaRPr lang="en-US" dirty="0"/>
          </a:p>
        </p:txBody>
      </p:sp>
    </p:spTree>
    <p:extLst>
      <p:ext uri="{BB962C8B-B14F-4D97-AF65-F5344CB8AC3E}">
        <p14:creationId xmlns:p14="http://schemas.microsoft.com/office/powerpoint/2010/main" val="572478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CFD0C-50F9-CF4A-9982-DA8B5144ED4A}"/>
              </a:ext>
            </a:extLst>
          </p:cNvPr>
          <p:cNvSpPr>
            <a:spLocks noGrp="1"/>
          </p:cNvSpPr>
          <p:nvPr>
            <p:ph type="title"/>
          </p:nvPr>
        </p:nvSpPr>
        <p:spPr/>
        <p:txBody>
          <a:bodyPr/>
          <a:lstStyle/>
          <a:p>
            <a:r>
              <a:rPr lang="en-GB" dirty="0"/>
              <a:t>The project stages</a:t>
            </a:r>
            <a:endParaRPr lang="en-US" dirty="0"/>
          </a:p>
        </p:txBody>
      </p:sp>
      <p:sp>
        <p:nvSpPr>
          <p:cNvPr id="3" name="Content Placeholder 2">
            <a:extLst>
              <a:ext uri="{FF2B5EF4-FFF2-40B4-BE49-F238E27FC236}">
                <a16:creationId xmlns:a16="http://schemas.microsoft.com/office/drawing/2014/main" id="{83746F0C-AE4B-A647-A30E-49380E2346CB}"/>
              </a:ext>
            </a:extLst>
          </p:cNvPr>
          <p:cNvSpPr>
            <a:spLocks noGrp="1"/>
          </p:cNvSpPr>
          <p:nvPr>
            <p:ph idx="1"/>
          </p:nvPr>
        </p:nvSpPr>
        <p:spPr/>
        <p:txBody>
          <a:bodyPr>
            <a:normAutofit fontScale="92500" lnSpcReduction="20000"/>
          </a:bodyPr>
          <a:lstStyle/>
          <a:p>
            <a:r>
              <a:rPr lang="en-GB" dirty="0" err="1"/>
              <a:t>Dr.</a:t>
            </a:r>
            <a:r>
              <a:rPr lang="en-GB" dirty="0"/>
              <a:t> Susan Flynn – centre of the project - ran creative writing workshops offering writing tuition and a supportive environment in which to explore alternative narratives, narrative as cognition, celebrating self identity, finding solutions in visualising and articulating their situations or problems they face with dominant ideologies</a:t>
            </a:r>
          </a:p>
          <a:p>
            <a:endParaRPr lang="en-GB" dirty="0"/>
          </a:p>
          <a:p>
            <a:endParaRPr lang="en-GB" dirty="0"/>
          </a:p>
          <a:p>
            <a:r>
              <a:rPr lang="en-GB" dirty="0"/>
              <a:t>Frania Hall -  extension for the project - once the pieces had been written we took on the role of a publishing house –simulating editorial meetings, production meetings, timescales and budgets. Refining through editorial processes, designing, making production choices with budgets</a:t>
            </a:r>
          </a:p>
          <a:p>
            <a:endParaRPr lang="en-GB" dirty="0"/>
          </a:p>
          <a:p>
            <a:r>
              <a:rPr lang="en-GB" dirty="0"/>
              <a:t>Both stages – students can set own learning agendas </a:t>
            </a:r>
            <a:endParaRPr lang="en-US" dirty="0"/>
          </a:p>
        </p:txBody>
      </p:sp>
    </p:spTree>
    <p:extLst>
      <p:ext uri="{BB962C8B-B14F-4D97-AF65-F5344CB8AC3E}">
        <p14:creationId xmlns:p14="http://schemas.microsoft.com/office/powerpoint/2010/main" val="2229436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1549</Words>
  <Application>Microsoft Office PowerPoint</Application>
  <PresentationFormat>Widescreen</PresentationFormat>
  <Paragraphs>211</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Other Voices Collaborative Learning and Publishing</vt:lpstr>
      <vt:lpstr>PowerPoint Presentation</vt:lpstr>
      <vt:lpstr>PowerPoint Presentation</vt:lpstr>
      <vt:lpstr>PowerPoint Presentation</vt:lpstr>
      <vt:lpstr>Teaching case study</vt:lpstr>
      <vt:lpstr>INCLUSIVITY - We’re interested in…</vt:lpstr>
      <vt:lpstr>Who we are</vt:lpstr>
      <vt:lpstr>What is ‘Other Voices’</vt:lpstr>
      <vt:lpstr>The project stages</vt:lpstr>
      <vt:lpstr>Pedagogy</vt:lpstr>
      <vt:lpstr>Freire 1996</vt:lpstr>
      <vt:lpstr>Gerrig 1993</vt:lpstr>
      <vt:lpstr>Bhaskar (M) 2013</vt:lpstr>
      <vt:lpstr>Bickel &amp; Jensen 2012</vt:lpstr>
      <vt:lpstr>New generation and new styles of learning – content creators (Rosen)</vt:lpstr>
      <vt:lpstr>Why does this resonate with edge effects</vt:lpstr>
      <vt:lpstr>From Susan’s introduction</vt:lpstr>
      <vt:lpstr>What are the edges?</vt:lpstr>
      <vt:lpstr>What are they facing?</vt:lpstr>
      <vt:lpstr>What have they overcome?</vt:lpstr>
      <vt:lpstr>What are their contexts?</vt:lpstr>
      <vt:lpstr>Creative writing</vt:lpstr>
      <vt:lpstr>To be heard through Publication</vt:lpstr>
      <vt:lpstr>PUBLISHING</vt:lpstr>
      <vt:lpstr>Process of Publishing</vt:lpstr>
      <vt:lpstr>Digital – through process and outcome</vt:lpstr>
      <vt:lpstr>UAL Creative Attributes Framework</vt:lpstr>
      <vt:lpstr>Creative writing = spaces for</vt:lpstr>
      <vt:lpstr>Some of their quotes</vt:lpstr>
      <vt:lpstr>Becoming me</vt:lpstr>
      <vt:lpstr>Where next?</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Frania Hall</dc:creator>
  <cp:lastModifiedBy>frania hall</cp:lastModifiedBy>
  <cp:revision>88</cp:revision>
  <dcterms:created xsi:type="dcterms:W3CDTF">2018-09-10T08:14:49Z</dcterms:created>
  <dcterms:modified xsi:type="dcterms:W3CDTF">2024-10-13T13:27:36Z</dcterms:modified>
</cp:coreProperties>
</file>