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325" r:id="rId9"/>
    <p:sldId id="264" r:id="rId10"/>
    <p:sldId id="265" r:id="rId11"/>
    <p:sldId id="289" r:id="rId12"/>
    <p:sldId id="308" r:id="rId13"/>
    <p:sldId id="309" r:id="rId14"/>
    <p:sldId id="310" r:id="rId15"/>
    <p:sldId id="311" r:id="rId16"/>
    <p:sldId id="312" r:id="rId17"/>
    <p:sldId id="294" r:id="rId18"/>
    <p:sldId id="320" r:id="rId19"/>
    <p:sldId id="322" r:id="rId20"/>
    <p:sldId id="326" r:id="rId21"/>
    <p:sldId id="266" r:id="rId22"/>
    <p:sldId id="291" r:id="rId23"/>
    <p:sldId id="327" r:id="rId24"/>
    <p:sldId id="328" r:id="rId25"/>
    <p:sldId id="329" r:id="rId26"/>
    <p:sldId id="331" r:id="rId27"/>
    <p:sldId id="306" r:id="rId28"/>
    <p:sldId id="313" r:id="rId29"/>
    <p:sldId id="315" r:id="rId30"/>
    <p:sldId id="314" r:id="rId31"/>
    <p:sldId id="324" r:id="rId32"/>
    <p:sldId id="263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F103CA9-747F-294F-97D7-15A1632A93B8}">
          <p14:sldIdLst>
            <p14:sldId id="256"/>
            <p14:sldId id="257"/>
            <p14:sldId id="258"/>
            <p14:sldId id="259"/>
            <p14:sldId id="260"/>
            <p14:sldId id="261"/>
            <p14:sldId id="262"/>
          </p14:sldIdLst>
        </p14:section>
        <p14:section name="A walk through the module" id="{39E8CF71-D832-954F-88C4-11F0CE061EFB}">
          <p14:sldIdLst>
            <p14:sldId id="325"/>
            <p14:sldId id="264"/>
            <p14:sldId id="265"/>
            <p14:sldId id="289"/>
            <p14:sldId id="308"/>
            <p14:sldId id="309"/>
            <p14:sldId id="310"/>
            <p14:sldId id="311"/>
            <p14:sldId id="312"/>
            <p14:sldId id="294"/>
            <p14:sldId id="320"/>
            <p14:sldId id="322"/>
          </p14:sldIdLst>
        </p14:section>
        <p14:section name="pilot study" id="{DA600CAD-94F5-B047-A3C1-7146C2D3D2C3}">
          <p14:sldIdLst>
            <p14:sldId id="326"/>
            <p14:sldId id="266"/>
            <p14:sldId id="291"/>
            <p14:sldId id="327"/>
            <p14:sldId id="328"/>
            <p14:sldId id="329"/>
          </p14:sldIdLst>
        </p14:section>
        <p14:section name="summary of findings from feedback forms" id="{2A7A301F-C102-E647-ADD4-B7030655BEB5}">
          <p14:sldIdLst>
            <p14:sldId id="331"/>
            <p14:sldId id="306"/>
            <p14:sldId id="313"/>
            <p14:sldId id="315"/>
          </p14:sldIdLst>
        </p14:section>
        <p14:section name="discussion" id="{2CF7CA46-7AE7-834C-B26F-C6961C12B678}">
          <p14:sldIdLst>
            <p14:sldId id="314"/>
            <p14:sldId id="324"/>
          </p14:sldIdLst>
        </p14:section>
        <p14:section name="references" id="{1585FBBA-20F2-2D4E-AA73-B8335E019A75}">
          <p14:sldIdLst>
            <p14:sldId id="26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B0D3C8D-D2FA-5E90-068D-4C6F2B70FD3C}" v="112" dt="2024-09-22T10:30:42.6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5781"/>
  </p:normalViewPr>
  <p:slideViewPr>
    <p:cSldViewPr snapToGrid="0">
      <p:cViewPr varScale="1">
        <p:scale>
          <a:sx n="64" d="100"/>
          <a:sy n="64" d="100"/>
        </p:scale>
        <p:origin x="138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0FF4EF-A11B-4ACC-9B25-9E45BF24A3FB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7E1DA9A-83CD-45C5-8B6E-6AF0C9AF0C26}">
      <dgm:prSet/>
      <dgm:spPr/>
      <dgm:t>
        <a:bodyPr/>
        <a:lstStyle/>
        <a:p>
          <a:pPr rtl="0"/>
          <a:r>
            <a:rPr lang="en-US" dirty="0"/>
            <a:t>4 courses in LCC Media School</a:t>
          </a:r>
        </a:p>
      </dgm:t>
    </dgm:pt>
    <dgm:pt modelId="{49791258-4C0C-41EA-8E3D-701068007C27}" type="parTrans" cxnId="{0E496DA4-CF24-408E-9CA7-14928361D4B9}">
      <dgm:prSet/>
      <dgm:spPr/>
      <dgm:t>
        <a:bodyPr/>
        <a:lstStyle/>
        <a:p>
          <a:endParaRPr lang="en-US"/>
        </a:p>
      </dgm:t>
    </dgm:pt>
    <dgm:pt modelId="{33C4A6DE-0805-4924-9CE2-5A1400AC2DD0}" type="sibTrans" cxnId="{0E496DA4-CF24-408E-9CA7-14928361D4B9}">
      <dgm:prSet/>
      <dgm:spPr/>
      <dgm:t>
        <a:bodyPr/>
        <a:lstStyle/>
        <a:p>
          <a:endParaRPr lang="en-US"/>
        </a:p>
      </dgm:t>
    </dgm:pt>
    <dgm:pt modelId="{C01FAED7-53D8-4380-A163-5FF22349E525}">
      <dgm:prSet/>
      <dgm:spPr/>
      <dgm:t>
        <a:bodyPr/>
        <a:lstStyle/>
        <a:p>
          <a:r>
            <a:rPr lang="en-US" dirty="0"/>
            <a:t>Ran for 3 weeks over start of term</a:t>
          </a:r>
        </a:p>
      </dgm:t>
    </dgm:pt>
    <dgm:pt modelId="{ABB8B5A3-366B-489C-A7AC-2CB4D554D6EC}" type="parTrans" cxnId="{8754132F-35FB-4C01-B699-655DE0031B6C}">
      <dgm:prSet/>
      <dgm:spPr/>
      <dgm:t>
        <a:bodyPr/>
        <a:lstStyle/>
        <a:p>
          <a:endParaRPr lang="en-US"/>
        </a:p>
      </dgm:t>
    </dgm:pt>
    <dgm:pt modelId="{E8501E11-4E8E-49BA-A6AF-FA8DCF9A7C00}" type="sibTrans" cxnId="{8754132F-35FB-4C01-B699-655DE0031B6C}">
      <dgm:prSet/>
      <dgm:spPr/>
      <dgm:t>
        <a:bodyPr/>
        <a:lstStyle/>
        <a:p>
          <a:endParaRPr lang="en-US"/>
        </a:p>
      </dgm:t>
    </dgm:pt>
    <dgm:pt modelId="{77049CF5-D5BA-4CA6-8E8A-DFC8F9D6E920}">
      <dgm:prSet/>
      <dgm:spPr/>
      <dgm:t>
        <a:bodyPr/>
        <a:lstStyle/>
        <a:p>
          <a:r>
            <a:rPr lang="en-US" dirty="0"/>
            <a:t>Self-assessment at the start and evaluation questionnaire embedded into module at the end</a:t>
          </a:r>
        </a:p>
      </dgm:t>
    </dgm:pt>
    <dgm:pt modelId="{1DBA12F3-DCAB-447B-A6A2-F81415CB490A}" type="parTrans" cxnId="{CB8F30FC-1085-49E8-B07B-40272146E4E1}">
      <dgm:prSet/>
      <dgm:spPr/>
      <dgm:t>
        <a:bodyPr/>
        <a:lstStyle/>
        <a:p>
          <a:endParaRPr lang="en-US"/>
        </a:p>
      </dgm:t>
    </dgm:pt>
    <dgm:pt modelId="{E533B300-D04B-4DA9-9AB7-14DDD32A075A}" type="sibTrans" cxnId="{CB8F30FC-1085-49E8-B07B-40272146E4E1}">
      <dgm:prSet/>
      <dgm:spPr/>
      <dgm:t>
        <a:bodyPr/>
        <a:lstStyle/>
        <a:p>
          <a:endParaRPr lang="en-US"/>
        </a:p>
      </dgm:t>
    </dgm:pt>
    <dgm:pt modelId="{9EC05638-D749-4134-8FDE-469DCE5E445F}">
      <dgm:prSet/>
      <dgm:spPr/>
      <dgm:t>
        <a:bodyPr/>
        <a:lstStyle/>
        <a:p>
          <a:r>
            <a:rPr lang="en-US" dirty="0"/>
            <a:t>43 Students undertook the module</a:t>
          </a:r>
        </a:p>
      </dgm:t>
    </dgm:pt>
    <dgm:pt modelId="{ED0508CB-4DAE-4A3D-A997-6B9E84D1AA39}" type="parTrans" cxnId="{51D363D8-E835-441F-B87E-0487D77DD75E}">
      <dgm:prSet/>
      <dgm:spPr/>
      <dgm:t>
        <a:bodyPr/>
        <a:lstStyle/>
        <a:p>
          <a:endParaRPr lang="en-US"/>
        </a:p>
      </dgm:t>
    </dgm:pt>
    <dgm:pt modelId="{C3CB7A79-9E03-4D3A-AA56-D3BDE055E7FC}" type="sibTrans" cxnId="{51D363D8-E835-441F-B87E-0487D77DD75E}">
      <dgm:prSet/>
      <dgm:spPr/>
      <dgm:t>
        <a:bodyPr/>
        <a:lstStyle/>
        <a:p>
          <a:endParaRPr lang="en-US"/>
        </a:p>
      </dgm:t>
    </dgm:pt>
    <dgm:pt modelId="{2EA6B016-E735-45BF-9CB2-8E7B930E0E80}">
      <dgm:prSet/>
      <dgm:spPr/>
      <dgm:t>
        <a:bodyPr/>
        <a:lstStyle/>
        <a:p>
          <a:r>
            <a:rPr lang="en-US" dirty="0"/>
            <a:t>More engagement p/g than u/g</a:t>
          </a:r>
        </a:p>
      </dgm:t>
    </dgm:pt>
    <dgm:pt modelId="{29037AD7-2DEC-42C1-B911-E287BC9C0ADB}" type="parTrans" cxnId="{BD894112-2477-4D01-8547-97A46D0A274D}">
      <dgm:prSet/>
      <dgm:spPr/>
      <dgm:t>
        <a:bodyPr/>
        <a:lstStyle/>
        <a:p>
          <a:endParaRPr lang="en-US"/>
        </a:p>
      </dgm:t>
    </dgm:pt>
    <dgm:pt modelId="{CE49260F-348E-4AB8-8C50-C05C9D72A8CE}" type="sibTrans" cxnId="{BD894112-2477-4D01-8547-97A46D0A274D}">
      <dgm:prSet/>
      <dgm:spPr/>
      <dgm:t>
        <a:bodyPr/>
        <a:lstStyle/>
        <a:p>
          <a:endParaRPr lang="en-US"/>
        </a:p>
      </dgm:t>
    </dgm:pt>
    <dgm:pt modelId="{580D3B75-5C6E-40B6-9AB3-D2CE2BE92A0A}">
      <dgm:prSet/>
      <dgm:spPr/>
      <dgm:t>
        <a:bodyPr/>
        <a:lstStyle/>
        <a:p>
          <a:r>
            <a:rPr lang="en-US" dirty="0"/>
            <a:t>Some issues difficult to solve – </a:t>
          </a:r>
          <a:r>
            <a:rPr lang="en-US" dirty="0" err="1"/>
            <a:t>eg</a:t>
          </a:r>
          <a:r>
            <a:rPr lang="en-US" dirty="0"/>
            <a:t> </a:t>
          </a:r>
          <a:r>
            <a:rPr lang="en-US" dirty="0" err="1"/>
            <a:t>moodle</a:t>
          </a:r>
          <a:r>
            <a:rPr lang="en-US" dirty="0"/>
            <a:t> enrolment and limitations in the evaluation</a:t>
          </a:r>
        </a:p>
      </dgm:t>
    </dgm:pt>
    <dgm:pt modelId="{3DC579B4-9487-45C6-AE2C-8BA48A67DA90}" type="parTrans" cxnId="{19FF0EBA-01B5-4E8D-BD88-1B344A56D50F}">
      <dgm:prSet/>
      <dgm:spPr/>
      <dgm:t>
        <a:bodyPr/>
        <a:lstStyle/>
        <a:p>
          <a:endParaRPr lang="en-US"/>
        </a:p>
      </dgm:t>
    </dgm:pt>
    <dgm:pt modelId="{4DA79DE3-AF33-435F-BADF-DECE29FFB02F}" type="sibTrans" cxnId="{19FF0EBA-01B5-4E8D-BD88-1B344A56D50F}">
      <dgm:prSet/>
      <dgm:spPr/>
      <dgm:t>
        <a:bodyPr/>
        <a:lstStyle/>
        <a:p>
          <a:endParaRPr lang="en-US"/>
        </a:p>
      </dgm:t>
    </dgm:pt>
    <dgm:pt modelId="{2621C68C-2B92-4207-B473-4DFD9B3C05E4}">
      <dgm:prSet/>
      <dgm:spPr/>
      <dgm:t>
        <a:bodyPr/>
        <a:lstStyle/>
        <a:p>
          <a:r>
            <a:rPr lang="en-US" dirty="0"/>
            <a:t>Technical aspects (quizzes, </a:t>
          </a:r>
          <a:r>
            <a:rPr lang="en-US" dirty="0" err="1"/>
            <a:t>padlets</a:t>
          </a:r>
          <a:r>
            <a:rPr lang="en-US" dirty="0"/>
            <a:t>, forums etc.) all worked </a:t>
          </a:r>
        </a:p>
      </dgm:t>
    </dgm:pt>
    <dgm:pt modelId="{A81E624A-3C69-4271-B06D-54F0AF7EFFDA}" type="parTrans" cxnId="{59D3569E-F32F-4EB7-8A31-296E32A15A4C}">
      <dgm:prSet/>
      <dgm:spPr/>
      <dgm:t>
        <a:bodyPr/>
        <a:lstStyle/>
        <a:p>
          <a:endParaRPr lang="en-US"/>
        </a:p>
      </dgm:t>
    </dgm:pt>
    <dgm:pt modelId="{809BEDF8-A9B0-43D5-B73C-69E0F4219A46}" type="sibTrans" cxnId="{59D3569E-F32F-4EB7-8A31-296E32A15A4C}">
      <dgm:prSet/>
      <dgm:spPr/>
      <dgm:t>
        <a:bodyPr/>
        <a:lstStyle/>
        <a:p>
          <a:endParaRPr lang="en-US"/>
        </a:p>
      </dgm:t>
    </dgm:pt>
    <dgm:pt modelId="{A4540F44-7D7B-4494-9446-F1A0BFEF9CCB}">
      <dgm:prSet/>
      <dgm:spPr/>
      <dgm:t>
        <a:bodyPr/>
        <a:lstStyle/>
        <a:p>
          <a:r>
            <a:rPr lang="en-US" dirty="0"/>
            <a:t>Good engagement between staff and students and good completion rates</a:t>
          </a:r>
        </a:p>
      </dgm:t>
    </dgm:pt>
    <dgm:pt modelId="{F7509004-89CC-4639-B6DD-559EF1B880E6}" type="parTrans" cxnId="{2B6AF03C-93AC-471C-BDF7-783A8F8B9DA7}">
      <dgm:prSet/>
      <dgm:spPr/>
      <dgm:t>
        <a:bodyPr/>
        <a:lstStyle/>
        <a:p>
          <a:endParaRPr lang="en-US"/>
        </a:p>
      </dgm:t>
    </dgm:pt>
    <dgm:pt modelId="{B578A5AB-DFFA-4204-AB6E-BBCE1F878FB8}" type="sibTrans" cxnId="{2B6AF03C-93AC-471C-BDF7-783A8F8B9DA7}">
      <dgm:prSet/>
      <dgm:spPr/>
      <dgm:t>
        <a:bodyPr/>
        <a:lstStyle/>
        <a:p>
          <a:endParaRPr lang="en-US"/>
        </a:p>
      </dgm:t>
    </dgm:pt>
    <dgm:pt modelId="{3B8AF00F-D48D-154A-9264-428C776AEBEF}">
      <dgm:prSet/>
      <dgm:spPr/>
      <dgm:t>
        <a:bodyPr/>
        <a:lstStyle/>
        <a:p>
          <a:r>
            <a:rPr lang="en-US" dirty="0"/>
            <a:t>Engagement within journal and forum activities providing more insights into student experience</a:t>
          </a:r>
        </a:p>
      </dgm:t>
    </dgm:pt>
    <dgm:pt modelId="{AD7AE270-6799-2D40-A0E4-E2C628C4BAD7}" type="parTrans" cxnId="{9D7A37C8-CA15-E447-984E-1D8262B59FFA}">
      <dgm:prSet/>
      <dgm:spPr/>
      <dgm:t>
        <a:bodyPr/>
        <a:lstStyle/>
        <a:p>
          <a:endParaRPr lang="en-US"/>
        </a:p>
      </dgm:t>
    </dgm:pt>
    <dgm:pt modelId="{6338CA1B-78A3-E84F-B5B6-1DD352662F54}" type="sibTrans" cxnId="{9D7A37C8-CA15-E447-984E-1D8262B59FFA}">
      <dgm:prSet/>
      <dgm:spPr/>
      <dgm:t>
        <a:bodyPr/>
        <a:lstStyle/>
        <a:p>
          <a:endParaRPr lang="en-US"/>
        </a:p>
      </dgm:t>
    </dgm:pt>
    <dgm:pt modelId="{C6C008EC-85C2-2141-A665-A025EA6BB98E}" type="pres">
      <dgm:prSet presAssocID="{8B0FF4EF-A11B-4ACC-9B25-9E45BF24A3FB}" presName="vert0" presStyleCnt="0">
        <dgm:presLayoutVars>
          <dgm:dir/>
          <dgm:animOne val="branch"/>
          <dgm:animLvl val="lvl"/>
        </dgm:presLayoutVars>
      </dgm:prSet>
      <dgm:spPr/>
    </dgm:pt>
    <dgm:pt modelId="{9D635847-E8B4-654D-9ED3-615303995E01}" type="pres">
      <dgm:prSet presAssocID="{07E1DA9A-83CD-45C5-8B6E-6AF0C9AF0C26}" presName="thickLine" presStyleLbl="alignNode1" presStyleIdx="0" presStyleCnt="9"/>
      <dgm:spPr/>
    </dgm:pt>
    <dgm:pt modelId="{301950F6-AB74-AC4A-B098-E7076DED26B8}" type="pres">
      <dgm:prSet presAssocID="{07E1DA9A-83CD-45C5-8B6E-6AF0C9AF0C26}" presName="horz1" presStyleCnt="0"/>
      <dgm:spPr/>
    </dgm:pt>
    <dgm:pt modelId="{43273DF4-27B6-6640-9A65-22AAD5494BB1}" type="pres">
      <dgm:prSet presAssocID="{07E1DA9A-83CD-45C5-8B6E-6AF0C9AF0C26}" presName="tx1" presStyleLbl="revTx" presStyleIdx="0" presStyleCnt="9" custScaleX="99696" custScaleY="100219"/>
      <dgm:spPr/>
    </dgm:pt>
    <dgm:pt modelId="{C570E1FD-2CA3-4245-95A9-693DF1A658EF}" type="pres">
      <dgm:prSet presAssocID="{07E1DA9A-83CD-45C5-8B6E-6AF0C9AF0C26}" presName="vert1" presStyleCnt="0"/>
      <dgm:spPr/>
    </dgm:pt>
    <dgm:pt modelId="{A716E100-508E-1C4A-9831-A146F99735E5}" type="pres">
      <dgm:prSet presAssocID="{C01FAED7-53D8-4380-A163-5FF22349E525}" presName="thickLine" presStyleLbl="alignNode1" presStyleIdx="1" presStyleCnt="9"/>
      <dgm:spPr/>
    </dgm:pt>
    <dgm:pt modelId="{4796DA7E-44B4-884C-BEE6-1554C0E05460}" type="pres">
      <dgm:prSet presAssocID="{C01FAED7-53D8-4380-A163-5FF22349E525}" presName="horz1" presStyleCnt="0"/>
      <dgm:spPr/>
    </dgm:pt>
    <dgm:pt modelId="{D6EDA3FF-1BF7-6740-8B43-C5C5046CDDB5}" type="pres">
      <dgm:prSet presAssocID="{C01FAED7-53D8-4380-A163-5FF22349E525}" presName="tx1" presStyleLbl="revTx" presStyleIdx="1" presStyleCnt="9"/>
      <dgm:spPr/>
    </dgm:pt>
    <dgm:pt modelId="{78B7A25E-42DE-C543-819C-CB7D32DE0D0A}" type="pres">
      <dgm:prSet presAssocID="{C01FAED7-53D8-4380-A163-5FF22349E525}" presName="vert1" presStyleCnt="0"/>
      <dgm:spPr/>
    </dgm:pt>
    <dgm:pt modelId="{19C05E30-CA29-E546-9F2C-6AFF6A105DE6}" type="pres">
      <dgm:prSet presAssocID="{77049CF5-D5BA-4CA6-8E8A-DFC8F9D6E920}" presName="thickLine" presStyleLbl="alignNode1" presStyleIdx="2" presStyleCnt="9"/>
      <dgm:spPr/>
    </dgm:pt>
    <dgm:pt modelId="{B65C5797-8E35-9342-A3B7-890D44D27CF8}" type="pres">
      <dgm:prSet presAssocID="{77049CF5-D5BA-4CA6-8E8A-DFC8F9D6E920}" presName="horz1" presStyleCnt="0"/>
      <dgm:spPr/>
    </dgm:pt>
    <dgm:pt modelId="{B950BB1D-07D7-884F-9EB3-11C490D5EF2D}" type="pres">
      <dgm:prSet presAssocID="{77049CF5-D5BA-4CA6-8E8A-DFC8F9D6E920}" presName="tx1" presStyleLbl="revTx" presStyleIdx="2" presStyleCnt="9"/>
      <dgm:spPr/>
    </dgm:pt>
    <dgm:pt modelId="{82891A48-D9C3-F14E-8A33-8E47E51AF17E}" type="pres">
      <dgm:prSet presAssocID="{77049CF5-D5BA-4CA6-8E8A-DFC8F9D6E920}" presName="vert1" presStyleCnt="0"/>
      <dgm:spPr/>
    </dgm:pt>
    <dgm:pt modelId="{F47CB6D9-AA27-EC45-A624-18C973C9D0C2}" type="pres">
      <dgm:prSet presAssocID="{9EC05638-D749-4134-8FDE-469DCE5E445F}" presName="thickLine" presStyleLbl="alignNode1" presStyleIdx="3" presStyleCnt="9"/>
      <dgm:spPr/>
    </dgm:pt>
    <dgm:pt modelId="{BDF2D92E-245C-714B-8406-76A41F152197}" type="pres">
      <dgm:prSet presAssocID="{9EC05638-D749-4134-8FDE-469DCE5E445F}" presName="horz1" presStyleCnt="0"/>
      <dgm:spPr/>
    </dgm:pt>
    <dgm:pt modelId="{19C07096-AF03-794D-A55F-94E1C8DD3E7C}" type="pres">
      <dgm:prSet presAssocID="{9EC05638-D749-4134-8FDE-469DCE5E445F}" presName="tx1" presStyleLbl="revTx" presStyleIdx="3" presStyleCnt="9"/>
      <dgm:spPr/>
    </dgm:pt>
    <dgm:pt modelId="{EB93E90C-EC11-3E44-B446-793745E23D07}" type="pres">
      <dgm:prSet presAssocID="{9EC05638-D749-4134-8FDE-469DCE5E445F}" presName="vert1" presStyleCnt="0"/>
      <dgm:spPr/>
    </dgm:pt>
    <dgm:pt modelId="{73EC9B78-1205-2C46-9696-F80B6BB6114C}" type="pres">
      <dgm:prSet presAssocID="{2EA6B016-E735-45BF-9CB2-8E7B930E0E80}" presName="thickLine" presStyleLbl="alignNode1" presStyleIdx="4" presStyleCnt="9"/>
      <dgm:spPr/>
    </dgm:pt>
    <dgm:pt modelId="{0021BC3F-711C-4040-980A-FC5AC1A326CD}" type="pres">
      <dgm:prSet presAssocID="{2EA6B016-E735-45BF-9CB2-8E7B930E0E80}" presName="horz1" presStyleCnt="0"/>
      <dgm:spPr/>
    </dgm:pt>
    <dgm:pt modelId="{C714D359-4D25-3945-B3C1-EF97006D04AC}" type="pres">
      <dgm:prSet presAssocID="{2EA6B016-E735-45BF-9CB2-8E7B930E0E80}" presName="tx1" presStyleLbl="revTx" presStyleIdx="4" presStyleCnt="9"/>
      <dgm:spPr/>
    </dgm:pt>
    <dgm:pt modelId="{2DF9681E-F247-D042-B241-FB2F869C2971}" type="pres">
      <dgm:prSet presAssocID="{2EA6B016-E735-45BF-9CB2-8E7B930E0E80}" presName="vert1" presStyleCnt="0"/>
      <dgm:spPr/>
    </dgm:pt>
    <dgm:pt modelId="{8DCE3C79-10DA-3E46-858E-73E7A201DFB5}" type="pres">
      <dgm:prSet presAssocID="{580D3B75-5C6E-40B6-9AB3-D2CE2BE92A0A}" presName="thickLine" presStyleLbl="alignNode1" presStyleIdx="5" presStyleCnt="9"/>
      <dgm:spPr/>
    </dgm:pt>
    <dgm:pt modelId="{ED847066-99A2-1B4E-8ACF-85D19A99DDA9}" type="pres">
      <dgm:prSet presAssocID="{580D3B75-5C6E-40B6-9AB3-D2CE2BE92A0A}" presName="horz1" presStyleCnt="0"/>
      <dgm:spPr/>
    </dgm:pt>
    <dgm:pt modelId="{F445B5A9-0C3E-CE4B-AB27-D4AE02F85BB9}" type="pres">
      <dgm:prSet presAssocID="{580D3B75-5C6E-40B6-9AB3-D2CE2BE92A0A}" presName="tx1" presStyleLbl="revTx" presStyleIdx="5" presStyleCnt="9"/>
      <dgm:spPr/>
    </dgm:pt>
    <dgm:pt modelId="{94AA67CC-F714-E641-AABE-226540199130}" type="pres">
      <dgm:prSet presAssocID="{580D3B75-5C6E-40B6-9AB3-D2CE2BE92A0A}" presName="vert1" presStyleCnt="0"/>
      <dgm:spPr/>
    </dgm:pt>
    <dgm:pt modelId="{3BD21418-B8DB-744C-AEA1-86E9904D8353}" type="pres">
      <dgm:prSet presAssocID="{2621C68C-2B92-4207-B473-4DFD9B3C05E4}" presName="thickLine" presStyleLbl="alignNode1" presStyleIdx="6" presStyleCnt="9"/>
      <dgm:spPr/>
    </dgm:pt>
    <dgm:pt modelId="{763282B3-B4DC-EE45-B26E-D2F60DB80A49}" type="pres">
      <dgm:prSet presAssocID="{2621C68C-2B92-4207-B473-4DFD9B3C05E4}" presName="horz1" presStyleCnt="0"/>
      <dgm:spPr/>
    </dgm:pt>
    <dgm:pt modelId="{97D47368-4887-BD41-847A-914F43B65912}" type="pres">
      <dgm:prSet presAssocID="{2621C68C-2B92-4207-B473-4DFD9B3C05E4}" presName="tx1" presStyleLbl="revTx" presStyleIdx="6" presStyleCnt="9"/>
      <dgm:spPr/>
    </dgm:pt>
    <dgm:pt modelId="{891FE9F5-F873-4C49-810F-C6728FE8DA46}" type="pres">
      <dgm:prSet presAssocID="{2621C68C-2B92-4207-B473-4DFD9B3C05E4}" presName="vert1" presStyleCnt="0"/>
      <dgm:spPr/>
    </dgm:pt>
    <dgm:pt modelId="{DBF570C3-5070-AC4D-B8D2-E37612B2008E}" type="pres">
      <dgm:prSet presAssocID="{A4540F44-7D7B-4494-9446-F1A0BFEF9CCB}" presName="thickLine" presStyleLbl="alignNode1" presStyleIdx="7" presStyleCnt="9"/>
      <dgm:spPr/>
    </dgm:pt>
    <dgm:pt modelId="{8DAD7ABF-A2A9-9743-ACC0-F91AE3365791}" type="pres">
      <dgm:prSet presAssocID="{A4540F44-7D7B-4494-9446-F1A0BFEF9CCB}" presName="horz1" presStyleCnt="0"/>
      <dgm:spPr/>
    </dgm:pt>
    <dgm:pt modelId="{D35C6501-12D1-1640-A51C-02ED165739E9}" type="pres">
      <dgm:prSet presAssocID="{A4540F44-7D7B-4494-9446-F1A0BFEF9CCB}" presName="tx1" presStyleLbl="revTx" presStyleIdx="7" presStyleCnt="9"/>
      <dgm:spPr/>
    </dgm:pt>
    <dgm:pt modelId="{51282FB2-623B-7341-8BEE-F9DEBFEFDAC5}" type="pres">
      <dgm:prSet presAssocID="{A4540F44-7D7B-4494-9446-F1A0BFEF9CCB}" presName="vert1" presStyleCnt="0"/>
      <dgm:spPr/>
    </dgm:pt>
    <dgm:pt modelId="{AB716C5F-6C5A-944A-B194-875B8C1915C4}" type="pres">
      <dgm:prSet presAssocID="{3B8AF00F-D48D-154A-9264-428C776AEBEF}" presName="thickLine" presStyleLbl="alignNode1" presStyleIdx="8" presStyleCnt="9"/>
      <dgm:spPr/>
    </dgm:pt>
    <dgm:pt modelId="{FFD9E742-3823-5D4C-8B4C-1D6F4AEBDDF1}" type="pres">
      <dgm:prSet presAssocID="{3B8AF00F-D48D-154A-9264-428C776AEBEF}" presName="horz1" presStyleCnt="0"/>
      <dgm:spPr/>
    </dgm:pt>
    <dgm:pt modelId="{6FF384BC-3D12-5A4A-BB6E-76743415759B}" type="pres">
      <dgm:prSet presAssocID="{3B8AF00F-D48D-154A-9264-428C776AEBEF}" presName="tx1" presStyleLbl="revTx" presStyleIdx="8" presStyleCnt="9"/>
      <dgm:spPr/>
    </dgm:pt>
    <dgm:pt modelId="{77B71006-D5F7-384C-9ED3-86C474E7CEF7}" type="pres">
      <dgm:prSet presAssocID="{3B8AF00F-D48D-154A-9264-428C776AEBEF}" presName="vert1" presStyleCnt="0"/>
      <dgm:spPr/>
    </dgm:pt>
  </dgm:ptLst>
  <dgm:cxnLst>
    <dgm:cxn modelId="{C3DDD009-EBBA-9343-86AB-12273563CDDB}" type="presOf" srcId="{07E1DA9A-83CD-45C5-8B6E-6AF0C9AF0C26}" destId="{43273DF4-27B6-6640-9A65-22AAD5494BB1}" srcOrd="0" destOrd="0" presId="urn:microsoft.com/office/officeart/2008/layout/LinedList"/>
    <dgm:cxn modelId="{BD894112-2477-4D01-8547-97A46D0A274D}" srcId="{8B0FF4EF-A11B-4ACC-9B25-9E45BF24A3FB}" destId="{2EA6B016-E735-45BF-9CB2-8E7B930E0E80}" srcOrd="4" destOrd="0" parTransId="{29037AD7-2DEC-42C1-B911-E287BC9C0ADB}" sibTransId="{CE49260F-348E-4AB8-8C50-C05C9D72A8CE}"/>
    <dgm:cxn modelId="{B094E521-642D-474C-B866-5392E29E1B3C}" type="presOf" srcId="{2EA6B016-E735-45BF-9CB2-8E7B930E0E80}" destId="{C714D359-4D25-3945-B3C1-EF97006D04AC}" srcOrd="0" destOrd="0" presId="urn:microsoft.com/office/officeart/2008/layout/LinedList"/>
    <dgm:cxn modelId="{0707722E-3E96-D94D-9C61-0B4709B7B6FC}" type="presOf" srcId="{C01FAED7-53D8-4380-A163-5FF22349E525}" destId="{D6EDA3FF-1BF7-6740-8B43-C5C5046CDDB5}" srcOrd="0" destOrd="0" presId="urn:microsoft.com/office/officeart/2008/layout/LinedList"/>
    <dgm:cxn modelId="{8754132F-35FB-4C01-B699-655DE0031B6C}" srcId="{8B0FF4EF-A11B-4ACC-9B25-9E45BF24A3FB}" destId="{C01FAED7-53D8-4380-A163-5FF22349E525}" srcOrd="1" destOrd="0" parTransId="{ABB8B5A3-366B-489C-A7AC-2CB4D554D6EC}" sibTransId="{E8501E11-4E8E-49BA-A6AF-FA8DCF9A7C00}"/>
    <dgm:cxn modelId="{2B6AF03C-93AC-471C-BDF7-783A8F8B9DA7}" srcId="{8B0FF4EF-A11B-4ACC-9B25-9E45BF24A3FB}" destId="{A4540F44-7D7B-4494-9446-F1A0BFEF9CCB}" srcOrd="7" destOrd="0" parTransId="{F7509004-89CC-4639-B6DD-559EF1B880E6}" sibTransId="{B578A5AB-DFFA-4204-AB6E-BBCE1F878FB8}"/>
    <dgm:cxn modelId="{0A43BB40-3E25-DD48-8BE3-5362DEE09235}" type="presOf" srcId="{8B0FF4EF-A11B-4ACC-9B25-9E45BF24A3FB}" destId="{C6C008EC-85C2-2141-A665-A025EA6BB98E}" srcOrd="0" destOrd="0" presId="urn:microsoft.com/office/officeart/2008/layout/LinedList"/>
    <dgm:cxn modelId="{30E21042-86E6-9048-90D8-47D69B6CE3AA}" type="presOf" srcId="{77049CF5-D5BA-4CA6-8E8A-DFC8F9D6E920}" destId="{B950BB1D-07D7-884F-9EB3-11C490D5EF2D}" srcOrd="0" destOrd="0" presId="urn:microsoft.com/office/officeart/2008/layout/LinedList"/>
    <dgm:cxn modelId="{0AE44963-CDBE-B441-AF97-3AE36CED210D}" type="presOf" srcId="{A4540F44-7D7B-4494-9446-F1A0BFEF9CCB}" destId="{D35C6501-12D1-1640-A51C-02ED165739E9}" srcOrd="0" destOrd="0" presId="urn:microsoft.com/office/officeart/2008/layout/LinedList"/>
    <dgm:cxn modelId="{1B3DEC7A-273E-8343-837C-6F6360A31D31}" type="presOf" srcId="{9EC05638-D749-4134-8FDE-469DCE5E445F}" destId="{19C07096-AF03-794D-A55F-94E1C8DD3E7C}" srcOrd="0" destOrd="0" presId="urn:microsoft.com/office/officeart/2008/layout/LinedList"/>
    <dgm:cxn modelId="{59D3569E-F32F-4EB7-8A31-296E32A15A4C}" srcId="{8B0FF4EF-A11B-4ACC-9B25-9E45BF24A3FB}" destId="{2621C68C-2B92-4207-B473-4DFD9B3C05E4}" srcOrd="6" destOrd="0" parTransId="{A81E624A-3C69-4271-B06D-54F0AF7EFFDA}" sibTransId="{809BEDF8-A9B0-43D5-B73C-69E0F4219A46}"/>
    <dgm:cxn modelId="{0E496DA4-CF24-408E-9CA7-14928361D4B9}" srcId="{8B0FF4EF-A11B-4ACC-9B25-9E45BF24A3FB}" destId="{07E1DA9A-83CD-45C5-8B6E-6AF0C9AF0C26}" srcOrd="0" destOrd="0" parTransId="{49791258-4C0C-41EA-8E3D-701068007C27}" sibTransId="{33C4A6DE-0805-4924-9CE2-5A1400AC2DD0}"/>
    <dgm:cxn modelId="{FDE00DA6-13E2-4A48-B99F-AE2AE74C78DA}" type="presOf" srcId="{3B8AF00F-D48D-154A-9264-428C776AEBEF}" destId="{6FF384BC-3D12-5A4A-BB6E-76743415759B}" srcOrd="0" destOrd="0" presId="urn:microsoft.com/office/officeart/2008/layout/LinedList"/>
    <dgm:cxn modelId="{19FF0EBA-01B5-4E8D-BD88-1B344A56D50F}" srcId="{8B0FF4EF-A11B-4ACC-9B25-9E45BF24A3FB}" destId="{580D3B75-5C6E-40B6-9AB3-D2CE2BE92A0A}" srcOrd="5" destOrd="0" parTransId="{3DC579B4-9487-45C6-AE2C-8BA48A67DA90}" sibTransId="{4DA79DE3-AF33-435F-BADF-DECE29FFB02F}"/>
    <dgm:cxn modelId="{9D7A37C8-CA15-E447-984E-1D8262B59FFA}" srcId="{8B0FF4EF-A11B-4ACC-9B25-9E45BF24A3FB}" destId="{3B8AF00F-D48D-154A-9264-428C776AEBEF}" srcOrd="8" destOrd="0" parTransId="{AD7AE270-6799-2D40-A0E4-E2C628C4BAD7}" sibTransId="{6338CA1B-78A3-E84F-B5B6-1DD352662F54}"/>
    <dgm:cxn modelId="{51D363D8-E835-441F-B87E-0487D77DD75E}" srcId="{8B0FF4EF-A11B-4ACC-9B25-9E45BF24A3FB}" destId="{9EC05638-D749-4134-8FDE-469DCE5E445F}" srcOrd="3" destOrd="0" parTransId="{ED0508CB-4DAE-4A3D-A997-6B9E84D1AA39}" sibTransId="{C3CB7A79-9E03-4D3A-AA56-D3BDE055E7FC}"/>
    <dgm:cxn modelId="{A8649DDD-2E00-394C-B87F-6767707FD3F2}" type="presOf" srcId="{580D3B75-5C6E-40B6-9AB3-D2CE2BE92A0A}" destId="{F445B5A9-0C3E-CE4B-AB27-D4AE02F85BB9}" srcOrd="0" destOrd="0" presId="urn:microsoft.com/office/officeart/2008/layout/LinedList"/>
    <dgm:cxn modelId="{D8C665DE-8C4D-A840-B169-6B0726214918}" type="presOf" srcId="{2621C68C-2B92-4207-B473-4DFD9B3C05E4}" destId="{97D47368-4887-BD41-847A-914F43B65912}" srcOrd="0" destOrd="0" presId="urn:microsoft.com/office/officeart/2008/layout/LinedList"/>
    <dgm:cxn modelId="{CB8F30FC-1085-49E8-B07B-40272146E4E1}" srcId="{8B0FF4EF-A11B-4ACC-9B25-9E45BF24A3FB}" destId="{77049CF5-D5BA-4CA6-8E8A-DFC8F9D6E920}" srcOrd="2" destOrd="0" parTransId="{1DBA12F3-DCAB-447B-A6A2-F81415CB490A}" sibTransId="{E533B300-D04B-4DA9-9AB7-14DDD32A075A}"/>
    <dgm:cxn modelId="{9434E1F6-DA74-654F-AF40-3ECF466EAEDF}" type="presParOf" srcId="{C6C008EC-85C2-2141-A665-A025EA6BB98E}" destId="{9D635847-E8B4-654D-9ED3-615303995E01}" srcOrd="0" destOrd="0" presId="urn:microsoft.com/office/officeart/2008/layout/LinedList"/>
    <dgm:cxn modelId="{C0F48FA6-6CBB-F743-8FD4-042DE09E772C}" type="presParOf" srcId="{C6C008EC-85C2-2141-A665-A025EA6BB98E}" destId="{301950F6-AB74-AC4A-B098-E7076DED26B8}" srcOrd="1" destOrd="0" presId="urn:microsoft.com/office/officeart/2008/layout/LinedList"/>
    <dgm:cxn modelId="{4E210A3E-553F-A441-A888-850153926532}" type="presParOf" srcId="{301950F6-AB74-AC4A-B098-E7076DED26B8}" destId="{43273DF4-27B6-6640-9A65-22AAD5494BB1}" srcOrd="0" destOrd="0" presId="urn:microsoft.com/office/officeart/2008/layout/LinedList"/>
    <dgm:cxn modelId="{4B9BEF71-0C9B-F849-A088-48AA8EB7C3D4}" type="presParOf" srcId="{301950F6-AB74-AC4A-B098-E7076DED26B8}" destId="{C570E1FD-2CA3-4245-95A9-693DF1A658EF}" srcOrd="1" destOrd="0" presId="urn:microsoft.com/office/officeart/2008/layout/LinedList"/>
    <dgm:cxn modelId="{F33974AB-9E8E-9B4D-8185-32F805BEC93E}" type="presParOf" srcId="{C6C008EC-85C2-2141-A665-A025EA6BB98E}" destId="{A716E100-508E-1C4A-9831-A146F99735E5}" srcOrd="2" destOrd="0" presId="urn:microsoft.com/office/officeart/2008/layout/LinedList"/>
    <dgm:cxn modelId="{2B2500C7-8523-B845-96B8-3C0EF977094B}" type="presParOf" srcId="{C6C008EC-85C2-2141-A665-A025EA6BB98E}" destId="{4796DA7E-44B4-884C-BEE6-1554C0E05460}" srcOrd="3" destOrd="0" presId="urn:microsoft.com/office/officeart/2008/layout/LinedList"/>
    <dgm:cxn modelId="{154056DE-F19C-8641-9B32-FF22C910890F}" type="presParOf" srcId="{4796DA7E-44B4-884C-BEE6-1554C0E05460}" destId="{D6EDA3FF-1BF7-6740-8B43-C5C5046CDDB5}" srcOrd="0" destOrd="0" presId="urn:microsoft.com/office/officeart/2008/layout/LinedList"/>
    <dgm:cxn modelId="{654E0E34-21DE-E84F-8B49-9850803E22CC}" type="presParOf" srcId="{4796DA7E-44B4-884C-BEE6-1554C0E05460}" destId="{78B7A25E-42DE-C543-819C-CB7D32DE0D0A}" srcOrd="1" destOrd="0" presId="urn:microsoft.com/office/officeart/2008/layout/LinedList"/>
    <dgm:cxn modelId="{7F27AB8A-527D-0C4B-9614-415739FDA878}" type="presParOf" srcId="{C6C008EC-85C2-2141-A665-A025EA6BB98E}" destId="{19C05E30-CA29-E546-9F2C-6AFF6A105DE6}" srcOrd="4" destOrd="0" presId="urn:microsoft.com/office/officeart/2008/layout/LinedList"/>
    <dgm:cxn modelId="{BB286777-D0BC-5F45-901A-5145FDEEF59D}" type="presParOf" srcId="{C6C008EC-85C2-2141-A665-A025EA6BB98E}" destId="{B65C5797-8E35-9342-A3B7-890D44D27CF8}" srcOrd="5" destOrd="0" presId="urn:microsoft.com/office/officeart/2008/layout/LinedList"/>
    <dgm:cxn modelId="{8D391116-DBB4-514F-8967-41C6DC675610}" type="presParOf" srcId="{B65C5797-8E35-9342-A3B7-890D44D27CF8}" destId="{B950BB1D-07D7-884F-9EB3-11C490D5EF2D}" srcOrd="0" destOrd="0" presId="urn:microsoft.com/office/officeart/2008/layout/LinedList"/>
    <dgm:cxn modelId="{83F0D397-52C6-1841-892B-DDAFF35858F6}" type="presParOf" srcId="{B65C5797-8E35-9342-A3B7-890D44D27CF8}" destId="{82891A48-D9C3-F14E-8A33-8E47E51AF17E}" srcOrd="1" destOrd="0" presId="urn:microsoft.com/office/officeart/2008/layout/LinedList"/>
    <dgm:cxn modelId="{7536CEBC-9884-F84D-A2E6-B639612058A4}" type="presParOf" srcId="{C6C008EC-85C2-2141-A665-A025EA6BB98E}" destId="{F47CB6D9-AA27-EC45-A624-18C973C9D0C2}" srcOrd="6" destOrd="0" presId="urn:microsoft.com/office/officeart/2008/layout/LinedList"/>
    <dgm:cxn modelId="{7E50BD0F-E2EB-3649-B84B-5C35DAB831B9}" type="presParOf" srcId="{C6C008EC-85C2-2141-A665-A025EA6BB98E}" destId="{BDF2D92E-245C-714B-8406-76A41F152197}" srcOrd="7" destOrd="0" presId="urn:microsoft.com/office/officeart/2008/layout/LinedList"/>
    <dgm:cxn modelId="{5E82E67C-7B6E-5448-A387-6ACB29842FC4}" type="presParOf" srcId="{BDF2D92E-245C-714B-8406-76A41F152197}" destId="{19C07096-AF03-794D-A55F-94E1C8DD3E7C}" srcOrd="0" destOrd="0" presId="urn:microsoft.com/office/officeart/2008/layout/LinedList"/>
    <dgm:cxn modelId="{731D3890-5C9E-4341-8CA7-AB403971F501}" type="presParOf" srcId="{BDF2D92E-245C-714B-8406-76A41F152197}" destId="{EB93E90C-EC11-3E44-B446-793745E23D07}" srcOrd="1" destOrd="0" presId="urn:microsoft.com/office/officeart/2008/layout/LinedList"/>
    <dgm:cxn modelId="{C5ED07FD-C5AD-D449-9A2B-F1CB2B75E4AE}" type="presParOf" srcId="{C6C008EC-85C2-2141-A665-A025EA6BB98E}" destId="{73EC9B78-1205-2C46-9696-F80B6BB6114C}" srcOrd="8" destOrd="0" presId="urn:microsoft.com/office/officeart/2008/layout/LinedList"/>
    <dgm:cxn modelId="{DAB3048B-62FF-0A44-A48B-AC551A14CC97}" type="presParOf" srcId="{C6C008EC-85C2-2141-A665-A025EA6BB98E}" destId="{0021BC3F-711C-4040-980A-FC5AC1A326CD}" srcOrd="9" destOrd="0" presId="urn:microsoft.com/office/officeart/2008/layout/LinedList"/>
    <dgm:cxn modelId="{19944ECB-D8B8-0D4B-BE9F-FC30A6B87293}" type="presParOf" srcId="{0021BC3F-711C-4040-980A-FC5AC1A326CD}" destId="{C714D359-4D25-3945-B3C1-EF97006D04AC}" srcOrd="0" destOrd="0" presId="urn:microsoft.com/office/officeart/2008/layout/LinedList"/>
    <dgm:cxn modelId="{EBEA4EF4-342C-9F40-9EE3-30F7BA0E8117}" type="presParOf" srcId="{0021BC3F-711C-4040-980A-FC5AC1A326CD}" destId="{2DF9681E-F247-D042-B241-FB2F869C2971}" srcOrd="1" destOrd="0" presId="urn:microsoft.com/office/officeart/2008/layout/LinedList"/>
    <dgm:cxn modelId="{D7648266-721F-3C4A-AEB4-7FB68AE117DF}" type="presParOf" srcId="{C6C008EC-85C2-2141-A665-A025EA6BB98E}" destId="{8DCE3C79-10DA-3E46-858E-73E7A201DFB5}" srcOrd="10" destOrd="0" presId="urn:microsoft.com/office/officeart/2008/layout/LinedList"/>
    <dgm:cxn modelId="{2B8F0940-A870-274E-A9B0-95A620031BDE}" type="presParOf" srcId="{C6C008EC-85C2-2141-A665-A025EA6BB98E}" destId="{ED847066-99A2-1B4E-8ACF-85D19A99DDA9}" srcOrd="11" destOrd="0" presId="urn:microsoft.com/office/officeart/2008/layout/LinedList"/>
    <dgm:cxn modelId="{E54CBCC9-933C-654A-BF82-11707DDFD5A5}" type="presParOf" srcId="{ED847066-99A2-1B4E-8ACF-85D19A99DDA9}" destId="{F445B5A9-0C3E-CE4B-AB27-D4AE02F85BB9}" srcOrd="0" destOrd="0" presId="urn:microsoft.com/office/officeart/2008/layout/LinedList"/>
    <dgm:cxn modelId="{8F42CD9D-4309-4F41-87A9-D1E82CF05B7D}" type="presParOf" srcId="{ED847066-99A2-1B4E-8ACF-85D19A99DDA9}" destId="{94AA67CC-F714-E641-AABE-226540199130}" srcOrd="1" destOrd="0" presId="urn:microsoft.com/office/officeart/2008/layout/LinedList"/>
    <dgm:cxn modelId="{AE22F89C-7907-A24C-BC47-BC1C40283C90}" type="presParOf" srcId="{C6C008EC-85C2-2141-A665-A025EA6BB98E}" destId="{3BD21418-B8DB-744C-AEA1-86E9904D8353}" srcOrd="12" destOrd="0" presId="urn:microsoft.com/office/officeart/2008/layout/LinedList"/>
    <dgm:cxn modelId="{27AFCD34-D3E6-BA4B-9DA5-C4026CAD26FE}" type="presParOf" srcId="{C6C008EC-85C2-2141-A665-A025EA6BB98E}" destId="{763282B3-B4DC-EE45-B26E-D2F60DB80A49}" srcOrd="13" destOrd="0" presId="urn:microsoft.com/office/officeart/2008/layout/LinedList"/>
    <dgm:cxn modelId="{560955A7-D13A-DD45-B2E5-D103994480A1}" type="presParOf" srcId="{763282B3-B4DC-EE45-B26E-D2F60DB80A49}" destId="{97D47368-4887-BD41-847A-914F43B65912}" srcOrd="0" destOrd="0" presId="urn:microsoft.com/office/officeart/2008/layout/LinedList"/>
    <dgm:cxn modelId="{02EF3681-312A-D647-8B68-11BFD04BF9FA}" type="presParOf" srcId="{763282B3-B4DC-EE45-B26E-D2F60DB80A49}" destId="{891FE9F5-F873-4C49-810F-C6728FE8DA46}" srcOrd="1" destOrd="0" presId="urn:microsoft.com/office/officeart/2008/layout/LinedList"/>
    <dgm:cxn modelId="{F6851617-A2C4-0B45-8471-EFAFE0FE570C}" type="presParOf" srcId="{C6C008EC-85C2-2141-A665-A025EA6BB98E}" destId="{DBF570C3-5070-AC4D-B8D2-E37612B2008E}" srcOrd="14" destOrd="0" presId="urn:microsoft.com/office/officeart/2008/layout/LinedList"/>
    <dgm:cxn modelId="{565151D5-4525-314D-94EB-F23BBA05C5F5}" type="presParOf" srcId="{C6C008EC-85C2-2141-A665-A025EA6BB98E}" destId="{8DAD7ABF-A2A9-9743-ACC0-F91AE3365791}" srcOrd="15" destOrd="0" presId="urn:microsoft.com/office/officeart/2008/layout/LinedList"/>
    <dgm:cxn modelId="{85C23E95-1BB4-7F46-A33C-6CD298C949B4}" type="presParOf" srcId="{8DAD7ABF-A2A9-9743-ACC0-F91AE3365791}" destId="{D35C6501-12D1-1640-A51C-02ED165739E9}" srcOrd="0" destOrd="0" presId="urn:microsoft.com/office/officeart/2008/layout/LinedList"/>
    <dgm:cxn modelId="{A6C0659D-F3C7-9441-8E88-8FF61C48B561}" type="presParOf" srcId="{8DAD7ABF-A2A9-9743-ACC0-F91AE3365791}" destId="{51282FB2-623B-7341-8BEE-F9DEBFEFDAC5}" srcOrd="1" destOrd="0" presId="urn:microsoft.com/office/officeart/2008/layout/LinedList"/>
    <dgm:cxn modelId="{5D3D66FD-8329-604E-B938-7010826E87B1}" type="presParOf" srcId="{C6C008EC-85C2-2141-A665-A025EA6BB98E}" destId="{AB716C5F-6C5A-944A-B194-875B8C1915C4}" srcOrd="16" destOrd="0" presId="urn:microsoft.com/office/officeart/2008/layout/LinedList"/>
    <dgm:cxn modelId="{B8D12C82-EF80-E746-A314-85B8A7B34BC3}" type="presParOf" srcId="{C6C008EC-85C2-2141-A665-A025EA6BB98E}" destId="{FFD9E742-3823-5D4C-8B4C-1D6F4AEBDDF1}" srcOrd="17" destOrd="0" presId="urn:microsoft.com/office/officeart/2008/layout/LinedList"/>
    <dgm:cxn modelId="{A6D38216-9A3C-1644-AFD0-2DF235CA17CE}" type="presParOf" srcId="{FFD9E742-3823-5D4C-8B4C-1D6F4AEBDDF1}" destId="{6FF384BC-3D12-5A4A-BB6E-76743415759B}" srcOrd="0" destOrd="0" presId="urn:microsoft.com/office/officeart/2008/layout/LinedList"/>
    <dgm:cxn modelId="{350D995F-3916-144E-85CC-BE13A6D0FFB6}" type="presParOf" srcId="{FFD9E742-3823-5D4C-8B4C-1D6F4AEBDDF1}" destId="{77B71006-D5F7-384C-9ED3-86C474E7CEF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635847-E8B4-654D-9ED3-615303995E01}">
      <dsp:nvSpPr>
        <dsp:cNvPr id="0" name=""/>
        <dsp:cNvSpPr/>
      </dsp:nvSpPr>
      <dsp:spPr>
        <a:xfrm>
          <a:off x="0" y="2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273DF4-27B6-6640-9A65-22AAD5494BB1}">
      <dsp:nvSpPr>
        <dsp:cNvPr id="0" name=""/>
        <dsp:cNvSpPr/>
      </dsp:nvSpPr>
      <dsp:spPr>
        <a:xfrm>
          <a:off x="0" y="2"/>
          <a:ext cx="6866104" cy="6163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4 courses in LCC Media School</a:t>
          </a:r>
        </a:p>
      </dsp:txBody>
      <dsp:txXfrm>
        <a:off x="0" y="2"/>
        <a:ext cx="6866104" cy="616323"/>
      </dsp:txXfrm>
    </dsp:sp>
    <dsp:sp modelId="{A716E100-508E-1C4A-9831-A146F99735E5}">
      <dsp:nvSpPr>
        <dsp:cNvPr id="0" name=""/>
        <dsp:cNvSpPr/>
      </dsp:nvSpPr>
      <dsp:spPr>
        <a:xfrm>
          <a:off x="0" y="616325"/>
          <a:ext cx="6900512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EDA3FF-1BF7-6740-8B43-C5C5046CDDB5}">
      <dsp:nvSpPr>
        <dsp:cNvPr id="0" name=""/>
        <dsp:cNvSpPr/>
      </dsp:nvSpPr>
      <dsp:spPr>
        <a:xfrm>
          <a:off x="0" y="616325"/>
          <a:ext cx="6900512" cy="6149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Ran for 3 weeks over start of term</a:t>
          </a:r>
        </a:p>
      </dsp:txBody>
      <dsp:txXfrm>
        <a:off x="0" y="616325"/>
        <a:ext cx="6900512" cy="614976"/>
      </dsp:txXfrm>
    </dsp:sp>
    <dsp:sp modelId="{19C05E30-CA29-E546-9F2C-6AFF6A105DE6}">
      <dsp:nvSpPr>
        <dsp:cNvPr id="0" name=""/>
        <dsp:cNvSpPr/>
      </dsp:nvSpPr>
      <dsp:spPr>
        <a:xfrm>
          <a:off x="0" y="1231302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50BB1D-07D7-884F-9EB3-11C490D5EF2D}">
      <dsp:nvSpPr>
        <dsp:cNvPr id="0" name=""/>
        <dsp:cNvSpPr/>
      </dsp:nvSpPr>
      <dsp:spPr>
        <a:xfrm>
          <a:off x="0" y="1231302"/>
          <a:ext cx="6900512" cy="6149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Self-assessment at the start and evaluation questionnaire embedded into module at the end</a:t>
          </a:r>
        </a:p>
      </dsp:txBody>
      <dsp:txXfrm>
        <a:off x="0" y="1231302"/>
        <a:ext cx="6900512" cy="614976"/>
      </dsp:txXfrm>
    </dsp:sp>
    <dsp:sp modelId="{F47CB6D9-AA27-EC45-A624-18C973C9D0C2}">
      <dsp:nvSpPr>
        <dsp:cNvPr id="0" name=""/>
        <dsp:cNvSpPr/>
      </dsp:nvSpPr>
      <dsp:spPr>
        <a:xfrm>
          <a:off x="0" y="1846278"/>
          <a:ext cx="6900512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C07096-AF03-794D-A55F-94E1C8DD3E7C}">
      <dsp:nvSpPr>
        <dsp:cNvPr id="0" name=""/>
        <dsp:cNvSpPr/>
      </dsp:nvSpPr>
      <dsp:spPr>
        <a:xfrm>
          <a:off x="0" y="1846278"/>
          <a:ext cx="6900512" cy="6149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43 Students undertook the module</a:t>
          </a:r>
        </a:p>
      </dsp:txBody>
      <dsp:txXfrm>
        <a:off x="0" y="1846278"/>
        <a:ext cx="6900512" cy="614976"/>
      </dsp:txXfrm>
    </dsp:sp>
    <dsp:sp modelId="{73EC9B78-1205-2C46-9696-F80B6BB6114C}">
      <dsp:nvSpPr>
        <dsp:cNvPr id="0" name=""/>
        <dsp:cNvSpPr/>
      </dsp:nvSpPr>
      <dsp:spPr>
        <a:xfrm>
          <a:off x="0" y="2461255"/>
          <a:ext cx="6900512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14D359-4D25-3945-B3C1-EF97006D04AC}">
      <dsp:nvSpPr>
        <dsp:cNvPr id="0" name=""/>
        <dsp:cNvSpPr/>
      </dsp:nvSpPr>
      <dsp:spPr>
        <a:xfrm>
          <a:off x="0" y="2461255"/>
          <a:ext cx="6900512" cy="6149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More engagement p/g than u/g</a:t>
          </a:r>
        </a:p>
      </dsp:txBody>
      <dsp:txXfrm>
        <a:off x="0" y="2461255"/>
        <a:ext cx="6900512" cy="614976"/>
      </dsp:txXfrm>
    </dsp:sp>
    <dsp:sp modelId="{8DCE3C79-10DA-3E46-858E-73E7A201DFB5}">
      <dsp:nvSpPr>
        <dsp:cNvPr id="0" name=""/>
        <dsp:cNvSpPr/>
      </dsp:nvSpPr>
      <dsp:spPr>
        <a:xfrm>
          <a:off x="0" y="3076232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45B5A9-0C3E-CE4B-AB27-D4AE02F85BB9}">
      <dsp:nvSpPr>
        <dsp:cNvPr id="0" name=""/>
        <dsp:cNvSpPr/>
      </dsp:nvSpPr>
      <dsp:spPr>
        <a:xfrm>
          <a:off x="0" y="3076232"/>
          <a:ext cx="6900512" cy="6149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Some issues difficult to solve – </a:t>
          </a:r>
          <a:r>
            <a:rPr lang="en-US" sz="1700" kern="1200" dirty="0" err="1"/>
            <a:t>eg</a:t>
          </a:r>
          <a:r>
            <a:rPr lang="en-US" sz="1700" kern="1200" dirty="0"/>
            <a:t> </a:t>
          </a:r>
          <a:r>
            <a:rPr lang="en-US" sz="1700" kern="1200" dirty="0" err="1"/>
            <a:t>moodle</a:t>
          </a:r>
          <a:r>
            <a:rPr lang="en-US" sz="1700" kern="1200" dirty="0"/>
            <a:t> enrolment and limitations in the evaluation</a:t>
          </a:r>
        </a:p>
      </dsp:txBody>
      <dsp:txXfrm>
        <a:off x="0" y="3076232"/>
        <a:ext cx="6900512" cy="614976"/>
      </dsp:txXfrm>
    </dsp:sp>
    <dsp:sp modelId="{3BD21418-B8DB-744C-AEA1-86E9904D8353}">
      <dsp:nvSpPr>
        <dsp:cNvPr id="0" name=""/>
        <dsp:cNvSpPr/>
      </dsp:nvSpPr>
      <dsp:spPr>
        <a:xfrm>
          <a:off x="0" y="3691208"/>
          <a:ext cx="6900512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D47368-4887-BD41-847A-914F43B65912}">
      <dsp:nvSpPr>
        <dsp:cNvPr id="0" name=""/>
        <dsp:cNvSpPr/>
      </dsp:nvSpPr>
      <dsp:spPr>
        <a:xfrm>
          <a:off x="0" y="3691208"/>
          <a:ext cx="6900512" cy="6149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Technical aspects (quizzes, </a:t>
          </a:r>
          <a:r>
            <a:rPr lang="en-US" sz="1700" kern="1200" dirty="0" err="1"/>
            <a:t>padlets</a:t>
          </a:r>
          <a:r>
            <a:rPr lang="en-US" sz="1700" kern="1200" dirty="0"/>
            <a:t>, forums etc.) all worked </a:t>
          </a:r>
        </a:p>
      </dsp:txBody>
      <dsp:txXfrm>
        <a:off x="0" y="3691208"/>
        <a:ext cx="6900512" cy="614976"/>
      </dsp:txXfrm>
    </dsp:sp>
    <dsp:sp modelId="{DBF570C3-5070-AC4D-B8D2-E37612B2008E}">
      <dsp:nvSpPr>
        <dsp:cNvPr id="0" name=""/>
        <dsp:cNvSpPr/>
      </dsp:nvSpPr>
      <dsp:spPr>
        <a:xfrm>
          <a:off x="0" y="4306185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5C6501-12D1-1640-A51C-02ED165739E9}">
      <dsp:nvSpPr>
        <dsp:cNvPr id="0" name=""/>
        <dsp:cNvSpPr/>
      </dsp:nvSpPr>
      <dsp:spPr>
        <a:xfrm>
          <a:off x="0" y="4306185"/>
          <a:ext cx="6900512" cy="6149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Good engagement between staff and students and good completion rates</a:t>
          </a:r>
        </a:p>
      </dsp:txBody>
      <dsp:txXfrm>
        <a:off x="0" y="4306185"/>
        <a:ext cx="6900512" cy="614976"/>
      </dsp:txXfrm>
    </dsp:sp>
    <dsp:sp modelId="{AB716C5F-6C5A-944A-B194-875B8C1915C4}">
      <dsp:nvSpPr>
        <dsp:cNvPr id="0" name=""/>
        <dsp:cNvSpPr/>
      </dsp:nvSpPr>
      <dsp:spPr>
        <a:xfrm>
          <a:off x="0" y="4921162"/>
          <a:ext cx="6900512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F384BC-3D12-5A4A-BB6E-76743415759B}">
      <dsp:nvSpPr>
        <dsp:cNvPr id="0" name=""/>
        <dsp:cNvSpPr/>
      </dsp:nvSpPr>
      <dsp:spPr>
        <a:xfrm>
          <a:off x="0" y="4921162"/>
          <a:ext cx="6900512" cy="6149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Engagement within journal and forum activities providing more insights into student experience</a:t>
          </a:r>
        </a:p>
      </dsp:txBody>
      <dsp:txXfrm>
        <a:off x="0" y="4921162"/>
        <a:ext cx="6900512" cy="6149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3C1224-D0F0-A946-9D4E-53814B1D6DFE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7102ED-FC68-D74E-B976-F254EEA72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4029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To avoid overloading the slides with text, use speaker notes to add more detail and prompts.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CC1D15-B5DE-4BD5-A4FB-8CE7A139D482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7444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3.png"/><Relationship Id="rId7" Type="http://schemas.openxmlformats.org/officeDocument/2006/relationships/image" Target="../media/image7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92E58-41BE-DCB5-104F-740E7BE8CA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CCB5C1-2B96-BBF2-DC39-8D72FF67F0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00A834-0324-A065-AF8C-6A809D981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68C9F-0FD3-2D40-BD1D-F838AFA25BC1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 descr="Nanyang Academy of Fine Arts and University of the Arts Singapore Logo">
            <a:extLst>
              <a:ext uri="{FF2B5EF4-FFF2-40B4-BE49-F238E27FC236}">
                <a16:creationId xmlns:a16="http://schemas.microsoft.com/office/drawing/2014/main" id="{ECCDD51E-2D2C-A4F3-22E9-8074B70606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242888"/>
            <a:ext cx="4171154" cy="900000"/>
          </a:xfrm>
          <a:prstGeom prst="rect">
            <a:avLst/>
          </a:prstGeom>
        </p:spPr>
      </p:pic>
      <p:pic>
        <p:nvPicPr>
          <p:cNvPr id="12" name="Picture 11" descr="The New School Parsons logo">
            <a:extLst>
              <a:ext uri="{FF2B5EF4-FFF2-40B4-BE49-F238E27FC236}">
                <a16:creationId xmlns:a16="http://schemas.microsoft.com/office/drawing/2014/main" id="{2DC04AC7-E874-504A-7945-C247B1BE51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200" y="6201326"/>
            <a:ext cx="1125000" cy="180000"/>
          </a:xfrm>
          <a:prstGeom prst="rect">
            <a:avLst/>
          </a:prstGeom>
        </p:spPr>
      </p:pic>
      <p:pic>
        <p:nvPicPr>
          <p:cNvPr id="14" name="Picture 13" descr="Penn State College of Arts and Architecture logo">
            <a:extLst>
              <a:ext uri="{FF2B5EF4-FFF2-40B4-BE49-F238E27FC236}">
                <a16:creationId xmlns:a16="http://schemas.microsoft.com/office/drawing/2014/main" id="{FF0F95C3-1CC5-681F-F26B-8DA05117E00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29679" y="6112150"/>
            <a:ext cx="1102041" cy="360000"/>
          </a:xfrm>
          <a:prstGeom prst="rect">
            <a:avLst/>
          </a:prstGeom>
        </p:spPr>
      </p:pic>
      <p:pic>
        <p:nvPicPr>
          <p:cNvPr id="16" name="Picture 15" descr="Texas State University logo">
            <a:extLst>
              <a:ext uri="{FF2B5EF4-FFF2-40B4-BE49-F238E27FC236}">
                <a16:creationId xmlns:a16="http://schemas.microsoft.com/office/drawing/2014/main" id="{84EC7FA5-834B-B2E1-BD64-6918C037EA6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598199" y="6106226"/>
            <a:ext cx="1285714" cy="360000"/>
          </a:xfrm>
          <a:prstGeom prst="rect">
            <a:avLst/>
          </a:prstGeom>
        </p:spPr>
      </p:pic>
      <p:pic>
        <p:nvPicPr>
          <p:cNvPr id="20" name="Picture 19" descr="University of the Arts London logo">
            <a:extLst>
              <a:ext uri="{FF2B5EF4-FFF2-40B4-BE49-F238E27FC236}">
                <a16:creationId xmlns:a16="http://schemas.microsoft.com/office/drawing/2014/main" id="{2C65D2B8-6306-2B54-BBCF-79D34E47E65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983592" y="5971226"/>
            <a:ext cx="987567" cy="630000"/>
          </a:xfrm>
          <a:prstGeom prst="rect">
            <a:avLst/>
          </a:prstGeom>
        </p:spPr>
      </p:pic>
      <p:pic>
        <p:nvPicPr>
          <p:cNvPr id="4" name="Picture 3" descr="A beige series of rings">
            <a:extLst>
              <a:ext uri="{FF2B5EF4-FFF2-40B4-BE49-F238E27FC236}">
                <a16:creationId xmlns:a16="http://schemas.microsoft.com/office/drawing/2014/main" id="{57BC883A-1A55-6533-5671-1CA675E45989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4011279" y="753026"/>
            <a:ext cx="5435600" cy="5448300"/>
          </a:xfrm>
          <a:prstGeom prst="rect">
            <a:avLst/>
          </a:prstGeom>
        </p:spPr>
      </p:pic>
      <p:pic>
        <p:nvPicPr>
          <p:cNvPr id="5" name="Picture 4" descr="A series of infinity symbols in maroon, blue and blue.">
            <a:extLst>
              <a:ext uri="{FF2B5EF4-FFF2-40B4-BE49-F238E27FC236}">
                <a16:creationId xmlns:a16="http://schemas.microsoft.com/office/drawing/2014/main" id="{F10A0D3B-CE20-4304-30A2-FB889B46CE6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8610600" y="5585842"/>
            <a:ext cx="3678858" cy="70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227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roduction slide – light grey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DB353C-DCFB-A34A-8DF1-AD024339FD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0000" y="226294"/>
            <a:ext cx="11233150" cy="280988"/>
          </a:xfrm>
        </p:spPr>
        <p:txBody>
          <a:bodyPr/>
          <a:lstStyle>
            <a:lvl1pPr marL="0" indent="0">
              <a:buNone/>
              <a:defRPr sz="1400" b="1"/>
            </a:lvl1pPr>
            <a:lvl2pPr marL="432000" indent="0">
              <a:buNone/>
              <a:defRPr sz="1600"/>
            </a:lvl2pPr>
            <a:lvl3pPr marL="432000" indent="0">
              <a:buNone/>
              <a:defRPr sz="1600"/>
            </a:lvl3pPr>
            <a:lvl4pPr marL="0" indent="0">
              <a:buNone/>
              <a:defRPr sz="1600"/>
            </a:lvl4pPr>
            <a:lvl5pPr marL="432000" indent="0">
              <a:buNone/>
              <a:defRPr sz="1600"/>
            </a:lvl5pPr>
          </a:lstStyle>
          <a:p>
            <a:pPr lvl="0"/>
            <a:r>
              <a:rPr lang="en-US"/>
              <a:t>Optional chapter heading 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2ED10ED7-0D2C-2B42-B172-79A652121B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0575" y="1601888"/>
            <a:ext cx="7452164" cy="434806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Add introduction text, chapter break or statement</a:t>
            </a:r>
            <a:endParaRPr lang="en-GB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7638687-87A6-6F46-AAD1-EA4CFA9315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79426" y="6097460"/>
            <a:ext cx="11233149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D9E11670-E923-8349-8D11-B72112F3D0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43" y="6148456"/>
            <a:ext cx="2583713" cy="528680"/>
          </a:xfrm>
          <a:prstGeom prst="rect">
            <a:avLst/>
          </a:prstGeom>
        </p:spPr>
      </p:pic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7A17EA1-5116-8F40-8702-D94B6BF3A7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224" y="6356351"/>
            <a:ext cx="7973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algn="r"/>
            <a:r>
              <a:rPr lang="en-GB" dirty="0"/>
              <a:t>Presentation Title [To change text: Insert &gt; Header and Footer]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B408155-3457-2846-9BCF-11FB56DCF3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7920" y="6356351"/>
            <a:ext cx="41408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CC19541-5F6E-2C4C-BF21-196C1C8E2E31}" type="slidenum">
              <a:rPr lang="en-GB" smtClean="0"/>
              <a:pPr/>
              <a:t>‹#›</a:t>
            </a:fld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20348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ingl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F7DE77F0-5E8F-F445-AB32-F307362655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0000" y="226294"/>
            <a:ext cx="11233150" cy="280988"/>
          </a:xfrm>
        </p:spPr>
        <p:txBody>
          <a:bodyPr/>
          <a:lstStyle>
            <a:lvl1pPr marL="0" indent="0">
              <a:buNone/>
              <a:defRPr sz="1400" b="1"/>
            </a:lvl1pPr>
            <a:lvl2pPr marL="432000" indent="0">
              <a:buNone/>
              <a:defRPr sz="1600"/>
            </a:lvl2pPr>
            <a:lvl3pPr marL="432000" indent="0">
              <a:buNone/>
              <a:defRPr sz="1600"/>
            </a:lvl3pPr>
            <a:lvl4pPr marL="0" indent="0">
              <a:buNone/>
              <a:defRPr sz="1600"/>
            </a:lvl4pPr>
            <a:lvl5pPr marL="432000" indent="0">
              <a:buNone/>
              <a:defRPr sz="1600"/>
            </a:lvl5pPr>
          </a:lstStyle>
          <a:p>
            <a:pPr lvl="0"/>
            <a:r>
              <a:rPr lang="en-US"/>
              <a:t>Optional chapter heading 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C36DDD88-F5A8-0D44-B7D8-EAAB62AC4A2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0575" y="479699"/>
            <a:ext cx="11232000" cy="720000"/>
          </a:xfrm>
        </p:spPr>
        <p:txBody>
          <a:bodyPr anchor="b" anchorCtr="0"/>
          <a:lstStyle>
            <a:lvl1pPr algn="l">
              <a:defRPr sz="38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Add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A3A0A6-2360-E749-813F-4C2BB76956B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9426" y="1592263"/>
            <a:ext cx="8388349" cy="43576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7768CFC-6AEF-D744-A23B-B3F7B1CC16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79426" y="6097460"/>
            <a:ext cx="11233149" cy="0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3D8E003C-1168-5E45-9A26-6F1AA94F61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43" y="6148456"/>
            <a:ext cx="2583713" cy="528680"/>
          </a:xfrm>
          <a:prstGeom prst="rect">
            <a:avLst/>
          </a:prstGeom>
        </p:spPr>
      </p:pic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F244053C-E493-6C4D-9CEF-16DB2081F0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224" y="6356351"/>
            <a:ext cx="7973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algn="r"/>
            <a:r>
              <a:rPr lang="en-GB" dirty="0"/>
              <a:t>Presentation Title [To change text: Insert &gt; Header and Footer]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93710B7-7EB9-FA45-A0FE-45B364844F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7920" y="6356351"/>
            <a:ext cx="41408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CC19541-5F6E-2C4C-BF21-196C1C8E2E31}" type="slidenum">
              <a:rPr lang="en-GB" smtClean="0"/>
              <a:pPr/>
              <a:t>‹#›</a:t>
            </a:fld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973202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4C29ADA-2C74-8848-9D73-1968630AA9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0000" y="226294"/>
            <a:ext cx="11233150" cy="280988"/>
          </a:xfrm>
        </p:spPr>
        <p:txBody>
          <a:bodyPr/>
          <a:lstStyle>
            <a:lvl1pPr marL="0" indent="0">
              <a:buNone/>
              <a:defRPr sz="1400" b="1"/>
            </a:lvl1pPr>
            <a:lvl2pPr marL="432000" indent="0">
              <a:buNone/>
              <a:defRPr sz="1600"/>
            </a:lvl2pPr>
            <a:lvl3pPr marL="432000" indent="0">
              <a:buNone/>
              <a:defRPr sz="1600"/>
            </a:lvl3pPr>
            <a:lvl4pPr marL="0" indent="0">
              <a:buNone/>
              <a:defRPr sz="1600"/>
            </a:lvl4pPr>
            <a:lvl5pPr marL="432000" indent="0">
              <a:buNone/>
              <a:defRPr sz="1600"/>
            </a:lvl5pPr>
          </a:lstStyle>
          <a:p>
            <a:pPr lvl="0"/>
            <a:r>
              <a:rPr lang="en-US"/>
              <a:t>Optional chapter heading 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0380B404-1F62-4A41-813F-C9C69982E6F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0575" y="479699"/>
            <a:ext cx="11232000" cy="720000"/>
          </a:xfrm>
        </p:spPr>
        <p:txBody>
          <a:bodyPr anchor="b" anchorCtr="0"/>
          <a:lstStyle>
            <a:lvl1pPr algn="l">
              <a:defRPr sz="38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Add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A3A0A6-2360-E749-813F-4C2BB76956B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9426" y="1592263"/>
            <a:ext cx="11232573" cy="4357686"/>
          </a:xfrm>
        </p:spPr>
        <p:txBody>
          <a:bodyPr numCol="3" spcCol="36000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 marL="432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96CFDA8-D52D-404B-9F32-67F3F898B7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79426" y="6097460"/>
            <a:ext cx="11233149" cy="0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B5AF4A7E-2352-6D48-9365-ED48CCC94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43" y="6148456"/>
            <a:ext cx="2583713" cy="528680"/>
          </a:xfrm>
          <a:prstGeom prst="rect">
            <a:avLst/>
          </a:prstGeom>
        </p:spPr>
      </p:pic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31CFFB53-9114-8B44-A6EB-A212D0D24C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224" y="6356351"/>
            <a:ext cx="7973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algn="r"/>
            <a:r>
              <a:rPr lang="en-GB" dirty="0"/>
              <a:t>Presentation Title [To change text: Insert &gt; Header and Footer]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029C99F5-47F2-ED4E-A070-12B5B7C3CD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7920" y="6356351"/>
            <a:ext cx="41408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CC19541-5F6E-2C4C-BF21-196C1C8E2E31}" type="slidenum">
              <a:rPr lang="en-GB" smtClean="0"/>
              <a:pPr/>
              <a:t>‹#›</a:t>
            </a:fld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255623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tement and content 1/3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55324497-2F38-AD4E-829F-1579C94E9A3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0000" y="226294"/>
            <a:ext cx="11233150" cy="280988"/>
          </a:xfrm>
        </p:spPr>
        <p:txBody>
          <a:bodyPr/>
          <a:lstStyle>
            <a:lvl1pPr marL="0" indent="0">
              <a:buNone/>
              <a:defRPr sz="1400" b="1"/>
            </a:lvl1pPr>
            <a:lvl2pPr marL="432000" indent="0">
              <a:buNone/>
              <a:defRPr sz="1600"/>
            </a:lvl2pPr>
            <a:lvl3pPr marL="432000" indent="0">
              <a:buNone/>
              <a:defRPr sz="1600"/>
            </a:lvl3pPr>
            <a:lvl4pPr marL="0" indent="0">
              <a:buNone/>
              <a:defRPr sz="1600"/>
            </a:lvl4pPr>
            <a:lvl5pPr marL="432000" indent="0">
              <a:buNone/>
              <a:defRPr sz="1600"/>
            </a:lvl5pPr>
          </a:lstStyle>
          <a:p>
            <a:pPr lvl="0"/>
            <a:r>
              <a:rPr lang="en-US" dirty="0"/>
              <a:t>Optional chapter heading 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5B82E3E-EE9A-C14D-BE3F-85108C85DB0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0575" y="479699"/>
            <a:ext cx="11232000" cy="720000"/>
          </a:xfrm>
        </p:spPr>
        <p:txBody>
          <a:bodyPr anchor="b" anchorCtr="0"/>
          <a:lstStyle>
            <a:lvl1pPr algn="l">
              <a:defRPr sz="38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Add 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C7B40B0-3203-CF4D-9A88-A624E8DA0CF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9427" y="1592263"/>
            <a:ext cx="3636961" cy="4368673"/>
          </a:xfrm>
        </p:spPr>
        <p:txBody>
          <a:bodyPr anchor="ctr"/>
          <a:lstStyle>
            <a:lvl1pPr marL="0" indent="0" algn="l">
              <a:buNone/>
              <a:defRPr sz="3400" b="1">
                <a:solidFill>
                  <a:schemeClr val="tx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statement text or quote in the space, use 34pt or 24pt text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D5F3EFB-C9F8-E04B-8B93-5D6DF7840D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116388" y="0"/>
            <a:ext cx="807561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9027F85-A326-5B4C-A284-BD4EA17ED9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116388" y="0"/>
            <a:ext cx="8075613" cy="6858000"/>
          </a:xfrm>
          <a:prstGeom prst="rect">
            <a:avLst/>
          </a:prstGeom>
          <a:solidFill>
            <a:schemeClr val="bg1">
              <a:lumMod val="9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>
              <a:solidFill>
                <a:schemeClr val="tx1"/>
              </a:solidFill>
            </a:endParaRP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A3A1DA97-7FEA-2F42-8E12-4BABE52A9ADD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5232400" y="1592263"/>
            <a:ext cx="6480174" cy="43576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00EA739-BE1A-6748-96FD-C4F5683CC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79426" y="6097460"/>
            <a:ext cx="11233149" cy="0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F74A38FA-9A86-7049-9050-DE60984994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43" y="6148456"/>
            <a:ext cx="2583713" cy="528680"/>
          </a:xfrm>
          <a:prstGeom prst="rect">
            <a:avLst/>
          </a:prstGeom>
        </p:spPr>
      </p:pic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C7EDDFB0-8C35-B242-B9C7-9FF8CD6E3E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224" y="6356351"/>
            <a:ext cx="7973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algn="r"/>
            <a:r>
              <a:rPr lang="en-GB" dirty="0"/>
              <a:t>Presentation Title [To change text: Insert &gt; Header and Footer]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DE590B1C-3001-3A4C-AE2A-BA95BADFA8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7920" y="6356351"/>
            <a:ext cx="41408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CC19541-5F6E-2C4C-BF21-196C1C8E2E31}" type="slidenum">
              <a:rPr lang="en-GB" smtClean="0"/>
              <a:pPr/>
              <a:t>‹#›</a:t>
            </a:fld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27213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A4351-3E1E-548F-DDE7-C027F74A8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5700AF-3BDD-21B8-26F8-8C3CA12EDE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A30F20-33B0-433A-64C1-6DFF85391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104E4-0AE1-FA49-8719-7103A46FE0E7}" type="datetimeFigureOut">
              <a:rPr lang="en-GB" smtClean="0"/>
              <a:t>13/10/2024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149C95-37C8-1B93-F164-B1641F37B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E110B6-3DA5-176A-4ACC-537EFAEAE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68C9F-0FD3-2D40-BD1D-F838AFA25B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1505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58E85-C5A0-80A1-5224-536E424FD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C7DB21-89C7-6328-C661-8F293762F8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B29743-2AB9-1E64-3935-FAECB4B0A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104E4-0AE1-FA49-8719-7103A46FE0E7}" type="datetimeFigureOut">
              <a:rPr lang="en-GB" smtClean="0"/>
              <a:t>13/10/2024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145B39-F543-6EFC-E652-614D5373B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82596-2793-9794-4E10-B4539C645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68C9F-0FD3-2D40-BD1D-F838AFA25B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3723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D2C41-EEFE-632D-267E-8B00B0C0E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6848D-0AD8-7BA5-E91F-B75780B05F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795657-7D73-4EFF-B965-B4580A6C1A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3048B1-6A29-F4B5-9D7A-4474EBAC5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104E4-0AE1-FA49-8719-7103A46FE0E7}" type="datetimeFigureOut">
              <a:rPr lang="en-GB" smtClean="0"/>
              <a:t>13/10/2024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588890-30CE-F66A-06AD-27E93481B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E00FF7-CDE7-E0E4-9C21-669FF7793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68C9F-0FD3-2D40-BD1D-F838AFA25B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03456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510F7-384F-4EFB-214A-256F163A5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2572BD-3EEF-1A7C-A91B-CC410F8E3A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F3A5B1-9580-0874-0506-FC567AD2A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8851C8-48B7-B48B-CE2D-17F89D696B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C8121B-D939-3A25-C6D2-1D4A045E82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6CBF9A-E33F-D3F0-AAEF-864C61B02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104E4-0AE1-FA49-8719-7103A46FE0E7}" type="datetimeFigureOut">
              <a:rPr lang="en-GB" smtClean="0"/>
              <a:t>13/10/2024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ED6A10-E970-F705-0F88-DAE32B0F5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4DC1E3-EE9F-86EC-F396-7E11AA070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68C9F-0FD3-2D40-BD1D-F838AFA25B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0425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A6F17-8BAA-B5C5-DAAE-726AC6CF1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04A6A9-C333-A9D7-1F89-86AAD86BF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104E4-0AE1-FA49-8719-7103A46FE0E7}" type="datetimeFigureOut">
              <a:rPr lang="en-GB" smtClean="0"/>
              <a:t>13/10/2024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FF922B-B4C7-0CF3-430D-47A8E012F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C53105-1C38-739E-84F6-3C51B3D97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68C9F-0FD3-2D40-BD1D-F838AFA25B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468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6CD375-F6E7-2B76-E342-F4513F59F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104E4-0AE1-FA49-8719-7103A46FE0E7}" type="datetimeFigureOut">
              <a:rPr lang="en-GB" smtClean="0"/>
              <a:t>13/10/2024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423B8E-5440-F8C2-C1BF-160D32A58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F76462-71A7-DB25-6EA3-AF419EA89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68C9F-0FD3-2D40-BD1D-F838AFA25B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1965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1AC31-B4E5-4F32-ADCB-794E43C7C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7CE120-0760-F374-2C9B-036E374F87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0E2980-8CDC-951F-2E74-C481F98DF6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0B3E38-3D2E-D68E-45CF-076B71D3F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104E4-0AE1-FA49-8719-7103A46FE0E7}" type="datetimeFigureOut">
              <a:rPr lang="en-GB" smtClean="0"/>
              <a:t>13/10/2024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C47A04-9464-4E30-1040-D338755D6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93852F-70A0-BCD5-78D8-7C4EE3290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68C9F-0FD3-2D40-BD1D-F838AFA25B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06367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C5F75-C482-8ED2-78FF-272D4BB6A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F9A49A-90A2-1A5D-8D8F-A95F69B16F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86DDF2-ECD6-512A-C6E7-E4F9C544DC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87272D-9C28-7BC1-F946-296629F6E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104E4-0AE1-FA49-8719-7103A46FE0E7}" type="datetimeFigureOut">
              <a:rPr lang="en-GB" smtClean="0"/>
              <a:t>13/10/2024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F0EDA8-9529-4D4D-B397-55BCD8195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A6A3A6-3D57-FAEC-ACD5-816DAA64C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68C9F-0FD3-2D40-BD1D-F838AFA25B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1091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985AC8-4D3E-8297-B9CA-8A640D9A4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9B567E-9182-1427-3CA7-13266A1875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09B3F5-78E6-B39D-9BC2-A6CEB13F81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A7104E4-0AE1-FA49-8719-7103A46FE0E7}" type="datetimeFigureOut">
              <a:rPr lang="en-GB" smtClean="0"/>
              <a:t>13/10/2024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B12E5A-C207-09BA-F739-27FFB9839E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5F0FB5-6F59-1EB5-9B5E-A5B184AEA7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EF68C9F-0FD3-2D40-BD1D-F838AFA25BC1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 descr="Digitally Engaged Learning Conference logo">
            <a:extLst>
              <a:ext uri="{FF2B5EF4-FFF2-40B4-BE49-F238E27FC236}">
                <a16:creationId xmlns:a16="http://schemas.microsoft.com/office/drawing/2014/main" id="{BAEF4D85-0B71-1C01-68E1-FEC386C3BBB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9708085" y="329578"/>
            <a:ext cx="1645715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825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artslondon.padlet.org/fhall23/discussion-points-l2nfuek1y9xnkhgk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3389/feduc.2022.957199" TargetMode="External"/><Relationship Id="rId2" Type="http://schemas.openxmlformats.org/officeDocument/2006/relationships/hyperlink" Target="https://doi.org/10.1186/s41239-017-0043-4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AFE03-3084-E15D-20A9-8D5B81730A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154621"/>
            <a:ext cx="9144000" cy="2057153"/>
          </a:xfrm>
        </p:spPr>
        <p:txBody>
          <a:bodyPr>
            <a:normAutofit/>
          </a:bodyPr>
          <a:lstStyle/>
          <a:p>
            <a:r>
              <a:rPr lang="en-GB" sz="5400" dirty="0"/>
              <a:t>ACTIVATING DIGITAL LEARNING </a:t>
            </a:r>
            <a:br>
              <a:rPr lang="en-GB" sz="5400" dirty="0"/>
            </a:br>
            <a:endParaRPr lang="en-GB" sz="5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708EB3-4F4D-D5D0-CB0A-E1502FF36C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82814"/>
            <a:ext cx="9144000" cy="874986"/>
          </a:xfrm>
        </p:spPr>
        <p:txBody>
          <a:bodyPr>
            <a:normAutofit/>
          </a:bodyPr>
          <a:lstStyle/>
          <a:p>
            <a:r>
              <a:rPr lang="en-GB" dirty="0"/>
              <a:t>A case study of an interactive pre-sessional online module </a:t>
            </a:r>
          </a:p>
          <a:p>
            <a:r>
              <a:rPr lang="en-GB" sz="2200" dirty="0"/>
              <a:t>FRANIA HALL, UAL</a:t>
            </a:r>
          </a:p>
        </p:txBody>
      </p:sp>
    </p:spTree>
    <p:extLst>
      <p:ext uri="{BB962C8B-B14F-4D97-AF65-F5344CB8AC3E}">
        <p14:creationId xmlns:p14="http://schemas.microsoft.com/office/powerpoint/2010/main" val="23716428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22A4C-821E-3344-8AEF-28A1EE7AF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reflection</a:t>
            </a:r>
          </a:p>
        </p:txBody>
      </p:sp>
      <p:pic>
        <p:nvPicPr>
          <p:cNvPr id="4" name="Content Placeholder 3" descr="screenshot headphones">
            <a:extLst>
              <a:ext uri="{FF2B5EF4-FFF2-40B4-BE49-F238E27FC236}">
                <a16:creationId xmlns:a16="http://schemas.microsoft.com/office/drawing/2014/main" id="{19F8EC84-18BD-244C-BE18-2E2116334F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79696" y="1690688"/>
            <a:ext cx="3234945" cy="2198752"/>
          </a:xfrm>
          <a:prstGeom prst="rect">
            <a:avLst/>
          </a:prstGeom>
        </p:spPr>
      </p:pic>
      <p:pic>
        <p:nvPicPr>
          <p:cNvPr id="5" name="Picture 4" descr="experiencing a concert">
            <a:extLst>
              <a:ext uri="{FF2B5EF4-FFF2-40B4-BE49-F238E27FC236}">
                <a16:creationId xmlns:a16="http://schemas.microsoft.com/office/drawing/2014/main" id="{D540ED2A-01F6-0742-999B-E4D3E84320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1418" y="3429000"/>
            <a:ext cx="2705100" cy="2895600"/>
          </a:xfrm>
          <a:prstGeom prst="rect">
            <a:avLst/>
          </a:prstGeom>
        </p:spPr>
      </p:pic>
      <p:pic>
        <p:nvPicPr>
          <p:cNvPr id="7" name="Picture 6" descr="group at a cafe">
            <a:extLst>
              <a:ext uri="{FF2B5EF4-FFF2-40B4-BE49-F238E27FC236}">
                <a16:creationId xmlns:a16="http://schemas.microsoft.com/office/drawing/2014/main" id="{C8D48A97-B0FF-3E4B-B98C-873B75BBE7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930" y="4414682"/>
            <a:ext cx="3360200" cy="2066433"/>
          </a:xfrm>
          <a:prstGeom prst="rect">
            <a:avLst/>
          </a:prstGeom>
        </p:spPr>
      </p:pic>
      <p:pic>
        <p:nvPicPr>
          <p:cNvPr id="8" name="Picture 7" descr="screenshot person on a computer">
            <a:extLst>
              <a:ext uri="{FF2B5EF4-FFF2-40B4-BE49-F238E27FC236}">
                <a16:creationId xmlns:a16="http://schemas.microsoft.com/office/drawing/2014/main" id="{D0C5FE03-4A1D-B54E-AE50-3269C97A00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7386" y="533400"/>
            <a:ext cx="2594918" cy="2370358"/>
          </a:xfrm>
          <a:prstGeom prst="rect">
            <a:avLst/>
          </a:prstGeom>
        </p:spPr>
      </p:pic>
      <p:pic>
        <p:nvPicPr>
          <p:cNvPr id="9" name="Picture 8" descr="lecture">
            <a:extLst>
              <a:ext uri="{FF2B5EF4-FFF2-40B4-BE49-F238E27FC236}">
                <a16:creationId xmlns:a16="http://schemas.microsoft.com/office/drawing/2014/main" id="{27435967-25D6-034B-9B91-4F23C72E8C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1697" y="4165600"/>
            <a:ext cx="3149600" cy="2159000"/>
          </a:xfrm>
          <a:prstGeom prst="rect">
            <a:avLst/>
          </a:prstGeom>
        </p:spPr>
      </p:pic>
      <p:pic>
        <p:nvPicPr>
          <p:cNvPr id="10" name="Picture 9" descr="visualisation">
            <a:extLst>
              <a:ext uri="{FF2B5EF4-FFF2-40B4-BE49-F238E27FC236}">
                <a16:creationId xmlns:a16="http://schemas.microsoft.com/office/drawing/2014/main" id="{74A8BE79-C44B-024C-9AA3-A029966242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1848" y="3889440"/>
            <a:ext cx="2049849" cy="183365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C7441A8-C4DE-1A44-9EEC-4B7217D6DF0C}"/>
              </a:ext>
            </a:extLst>
          </p:cNvPr>
          <p:cNvSpPr txBox="1"/>
          <p:nvPr/>
        </p:nvSpPr>
        <p:spPr>
          <a:xfrm>
            <a:off x="358346" y="1690688"/>
            <a:ext cx="212536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Audio, visual, experiential</a:t>
            </a:r>
          </a:p>
          <a:p>
            <a:r>
              <a:rPr lang="en-US" dirty="0"/>
              <a:t>Groups, independent, in person, online, in a library, out and about</a:t>
            </a:r>
          </a:p>
        </p:txBody>
      </p:sp>
      <p:pic>
        <p:nvPicPr>
          <p:cNvPr id="12" name="Picture 11" descr="aerial shot of library">
            <a:extLst>
              <a:ext uri="{FF2B5EF4-FFF2-40B4-BE49-F238E27FC236}">
                <a16:creationId xmlns:a16="http://schemas.microsoft.com/office/drawing/2014/main" id="{6F10592B-BC21-BD4F-AA41-A191114971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97561" y="1933230"/>
            <a:ext cx="2961846" cy="200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9040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D42A368-89CC-C54E-855E-AB2BE42D7D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0000" y="226293"/>
            <a:ext cx="11233150" cy="558073"/>
          </a:xfrm>
        </p:spPr>
        <p:txBody>
          <a:bodyPr>
            <a:normAutofit/>
          </a:bodyPr>
          <a:lstStyle/>
          <a:p>
            <a:r>
              <a:rPr lang="en-US" sz="2400" dirty="0"/>
              <a:t>CONTENT OF MODULE – takes about 25 mins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30543-C441-8A46-8969-2569A7D11C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14CA5B-7D41-9947-8F4D-E3F4CDB98E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147" y="784367"/>
            <a:ext cx="6957208" cy="31048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9BDFD03-2FD9-454B-B215-AB604084F4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7914" y="1534059"/>
            <a:ext cx="3743839" cy="35855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921586-81A0-BE47-A5EC-903F23C099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5676" y="3531172"/>
            <a:ext cx="4057276" cy="272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8225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6B45654-036B-E741-BB36-4FE3F3C9F5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8723E8B-1B4B-DE42-8A79-3FF207E414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Modelling different formats</a:t>
            </a:r>
          </a:p>
        </p:txBody>
      </p:sp>
      <p:pic>
        <p:nvPicPr>
          <p:cNvPr id="7" name="Picture 6" descr="screenshot">
            <a:extLst>
              <a:ext uri="{FF2B5EF4-FFF2-40B4-BE49-F238E27FC236}">
                <a16:creationId xmlns:a16="http://schemas.microsoft.com/office/drawing/2014/main" id="{EA5F31D7-8EB2-F04A-BA20-3969F78266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475" y="1494259"/>
            <a:ext cx="7826330" cy="455369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11274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DD6DC01-4189-464D-93FC-38E84E29BF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1141C49D-7F8D-594A-96F7-CB315CDAC30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Visual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0F56C17-C5B1-D343-BA7C-B20622B07F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6523BC1-E010-BE45-81F9-61C38DB202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433" y="1420448"/>
            <a:ext cx="9014199" cy="290480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F5FAF49-D2B0-4C42-AAAC-A9BB490487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1072" y="3565268"/>
            <a:ext cx="4329953" cy="265856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1536749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D47395D-B8B2-0B49-9683-F21307BF7E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A29D6FA-341B-5045-A676-6C58B41D43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Discussions – social presence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6E9B410-5806-AF45-8D6A-98BE37B5C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0112" y="1633632"/>
            <a:ext cx="6774848" cy="308661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9652E4-30B0-2547-B3FA-6C85629C7F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C288A3-452F-7E4F-9E11-B7742E5050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124" y="1374713"/>
            <a:ext cx="7306769" cy="163410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EF91FE-2127-0A43-9727-0F3A666BB6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0112" y="3826869"/>
            <a:ext cx="6774849" cy="212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4004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6AB969F-9372-9E48-AF1A-3B62061A89E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B81A391-1245-5444-AA55-3DA271B86B5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padlets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0A74F7-B70F-9845-AF37-1AC09F2470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/>
            <a:r>
              <a:rPr lang="en-GB" dirty="0"/>
              <a:t>Presentation Title [To change text: &gt; Header and Footer]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5A9D6E-CAF1-1E41-83ED-E9FB0DC645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6DDB35-AF20-2B4C-A61E-04E8FD91A93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209393" y="1688913"/>
            <a:ext cx="3933825" cy="16065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E17CDD-09FE-B148-87B8-C78A5668D07F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235700" y="1479998"/>
            <a:ext cx="5062220" cy="18154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B71D82-64E1-A349-B949-0BB277A634A4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706880" y="3992152"/>
            <a:ext cx="4528820" cy="1667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695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54EC474-C093-FA4B-B100-DD05CE4705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386148D-6BEC-A649-A300-57ED057861A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Quizzes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F340893-020B-724D-B1AC-D19E600631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88" y="4101256"/>
            <a:ext cx="8588188" cy="2241259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8E4A3A-A432-1943-8BA1-1385FCDBCD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9DE7C5-6FC9-004D-93FA-F68EFE6C79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928" y="1414587"/>
            <a:ext cx="6494373" cy="17401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DF7F3E-6DEE-1E45-B86F-848455BB16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6836" y="981780"/>
            <a:ext cx="3878363" cy="2998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900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0F5C4BF-640B-7A4B-8E65-7D4A2DE09B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0000" y="494402"/>
            <a:ext cx="11232000" cy="1274437"/>
          </a:xfrm>
        </p:spPr>
        <p:txBody>
          <a:bodyPr>
            <a:normAutofit fontScale="90000"/>
          </a:bodyPr>
          <a:lstStyle/>
          <a:p>
            <a:r>
              <a:rPr lang="en-US" dirty="0"/>
              <a:t>Linked to Academic support </a:t>
            </a:r>
            <a:br>
              <a:rPr lang="en-US" dirty="0"/>
            </a:br>
            <a:r>
              <a:rPr lang="en-US" sz="3200" dirty="0"/>
              <a:t>Points to features like blackboard ally – </a:t>
            </a:r>
            <a:br>
              <a:rPr lang="en-US" sz="3200" dirty="0"/>
            </a:br>
            <a:r>
              <a:rPr lang="en-US" sz="3200" dirty="0"/>
              <a:t>Avoiding overload - course specific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F1D265-7E88-F442-AC44-AF44D2443C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3302" y="2221040"/>
            <a:ext cx="6861749" cy="366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8707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423DFB5-9D38-044D-B4D6-652F7CAB69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VISUALISATION EXAMPLES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7AA7B9-C3B2-DB42-AB24-95B935E98F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/>
            <a:r>
              <a:rPr lang="en-GB"/>
              <a:t>Presentation Title [To change text: Insert &gt; Header and Footer]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BC5B7D-5C05-ED4C-B608-7984722023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CC19541-5F6E-2C4C-BF21-196C1C8E2E31}" type="slidenum">
              <a:rPr lang="en-GB" smtClean="0"/>
              <a:pPr/>
              <a:t>18</a:t>
            </a:fld>
            <a:r>
              <a:rPr lang="en-GB"/>
              <a:t> 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C50E35-8090-5F40-AE7D-357FDE9C05F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847873" y="1461052"/>
            <a:ext cx="10657087" cy="4271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1123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952323F-13A5-394C-91C8-BDC5C5F220B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C60AEA8-AB38-CF45-9BF3-CA8DFACF1B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Creative confidence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260770-13F5-874C-AD32-7B9DD94405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265" y="2156791"/>
            <a:ext cx="4946235" cy="28545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344C2C-AF9E-FB48-B049-A4C5D3BE52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7500" y="1666801"/>
            <a:ext cx="4946235" cy="352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017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1678B-5EEA-734B-898A-D7FB38162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 of session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123C06-C804-F64C-ACDC-5DEBF971C3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lnSpc>
                <a:spcPts val="2000"/>
              </a:lnSpc>
              <a:buAutoNum type="arabicParenR"/>
            </a:pPr>
            <a:r>
              <a:rPr lang="en-US" dirty="0"/>
              <a:t>The pedagogy context</a:t>
            </a:r>
          </a:p>
          <a:p>
            <a:pPr marL="457200" indent="-457200">
              <a:lnSpc>
                <a:spcPts val="2000"/>
              </a:lnSpc>
              <a:buAutoNum type="arabicParenR"/>
            </a:pPr>
            <a:r>
              <a:rPr lang="en-US" dirty="0"/>
              <a:t>Benefits of blended learning</a:t>
            </a:r>
          </a:p>
          <a:p>
            <a:pPr marL="457200" indent="-457200">
              <a:lnSpc>
                <a:spcPts val="2000"/>
              </a:lnSpc>
              <a:buAutoNum type="arabicParenR"/>
            </a:pPr>
            <a:r>
              <a:rPr lang="en-US" dirty="0"/>
              <a:t>Challenges </a:t>
            </a:r>
          </a:p>
          <a:p>
            <a:pPr marL="457200" indent="-457200">
              <a:lnSpc>
                <a:spcPts val="2000"/>
              </a:lnSpc>
              <a:buAutoNum type="arabicParenR"/>
            </a:pPr>
            <a:r>
              <a:rPr lang="en-US" dirty="0"/>
              <a:t>A walk through the module</a:t>
            </a:r>
          </a:p>
          <a:p>
            <a:pPr marL="457200" indent="-457200">
              <a:lnSpc>
                <a:spcPts val="2000"/>
              </a:lnSpc>
              <a:buAutoNum type="arabicParenR"/>
            </a:pPr>
            <a:r>
              <a:rPr lang="en-US" dirty="0"/>
              <a:t>Pilot study and results</a:t>
            </a:r>
          </a:p>
          <a:p>
            <a:pPr marL="457200" indent="-457200">
              <a:lnSpc>
                <a:spcPts val="2000"/>
              </a:lnSpc>
              <a:buAutoNum type="arabicParenR"/>
            </a:pPr>
            <a:r>
              <a:rPr lang="en-US" dirty="0"/>
              <a:t>MA Publishing on-going results</a:t>
            </a:r>
          </a:p>
          <a:p>
            <a:pPr marL="457200" indent="-457200">
              <a:lnSpc>
                <a:spcPts val="2000"/>
              </a:lnSpc>
              <a:buAutoNum type="arabicParenR"/>
            </a:pPr>
            <a:r>
              <a:rPr lang="en-US" dirty="0"/>
              <a:t>Challenges for the module</a:t>
            </a:r>
          </a:p>
          <a:p>
            <a:pPr marL="457200" indent="-457200">
              <a:lnSpc>
                <a:spcPts val="2000"/>
              </a:lnSpc>
              <a:buAutoNum type="arabicParenR"/>
            </a:pPr>
            <a:r>
              <a:rPr lang="en-US" dirty="0"/>
              <a:t>Discussion</a:t>
            </a:r>
          </a:p>
          <a:p>
            <a:pPr marL="457200" indent="-457200">
              <a:lnSpc>
                <a:spcPts val="2000"/>
              </a:lnSpc>
              <a:buAutoNum type="arabicParenR"/>
            </a:pPr>
            <a:r>
              <a:rPr lang="en-US" dirty="0"/>
              <a:t>Next steps</a:t>
            </a:r>
          </a:p>
          <a:p>
            <a:pPr marL="0" indent="0">
              <a:lnSpc>
                <a:spcPts val="2000"/>
              </a:lnSpc>
              <a:buNone/>
            </a:pPr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71920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BCC61-F680-3141-ADF8-5FFBA675F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651250" cy="5583148"/>
          </a:xfrm>
        </p:spPr>
        <p:txBody>
          <a:bodyPr anchor="ctr">
            <a:normAutofit/>
          </a:bodyPr>
          <a:lstStyle/>
          <a:p>
            <a:r>
              <a:rPr lang="en-US" sz="5400" dirty="0"/>
              <a:t>Pilot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2E79841-89A6-4E21-BE9D-B8C908F33EC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0460842"/>
              </p:ext>
            </p:extLst>
          </p:nvPr>
        </p:nvGraphicFramePr>
        <p:xfrm>
          <a:off x="3523553" y="681036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620981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45FDD-6A67-0946-AC9C-B5509AA84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 Questionnaire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471AA93A-2E06-D747-AB69-3E3F765843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075222"/>
            <a:ext cx="10515600" cy="3852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9973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2583E62-BC56-C842-A6C7-4E8FFEEAA6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Summary of Evaluation Questionnaire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5E59F75-72DD-C34E-8DD0-99B023637801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5232399" y="479699"/>
            <a:ext cx="6480175" cy="5470251"/>
          </a:xfrm>
        </p:spPr>
        <p:txBody>
          <a:bodyPr anchor="ctr"/>
          <a:lstStyle/>
          <a:p>
            <a:pPr lvl="0"/>
            <a:r>
              <a:rPr lang="en-US" dirty="0"/>
              <a:t>100% agreed it was </a:t>
            </a:r>
            <a:r>
              <a:rPr lang="en-US" b="1" dirty="0"/>
              <a:t>good preparation</a:t>
            </a:r>
            <a:r>
              <a:rPr lang="en-US" dirty="0"/>
              <a:t> for starting the course</a:t>
            </a:r>
          </a:p>
          <a:p>
            <a:r>
              <a:rPr lang="en-US" dirty="0"/>
              <a:t>Agreed it helped them </a:t>
            </a:r>
            <a:r>
              <a:rPr lang="en-US" b="1" dirty="0"/>
              <a:t>understand own learning style</a:t>
            </a:r>
            <a:r>
              <a:rPr lang="en-US" dirty="0"/>
              <a:t> </a:t>
            </a:r>
          </a:p>
          <a:p>
            <a:r>
              <a:rPr lang="en-US" dirty="0"/>
              <a:t>Good </a:t>
            </a:r>
            <a:r>
              <a:rPr lang="en-US" b="1" dirty="0"/>
              <a:t>understanding of blended learning</a:t>
            </a:r>
            <a:r>
              <a:rPr lang="en-US" dirty="0"/>
              <a:t> evident from the written journal &amp; forum</a:t>
            </a:r>
            <a:endParaRPr lang="en-US"/>
          </a:p>
          <a:p>
            <a:pPr lvl="0"/>
            <a:r>
              <a:rPr lang="en-US" dirty="0"/>
              <a:t>Course-based </a:t>
            </a:r>
            <a:r>
              <a:rPr lang="en-US" b="1" dirty="0"/>
              <a:t>community building</a:t>
            </a:r>
            <a:r>
              <a:rPr lang="en-US" dirty="0"/>
              <a:t> was appreciated by participants</a:t>
            </a:r>
          </a:p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7F8106-AD3B-744D-8A43-550792B46A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755084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623B413-108D-174A-9AB6-7E6883EAA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 KEY POINTS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307F53E-8458-3644-9DE1-D22B208F9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dirty="0"/>
              <a:t>Had started to consider their learnings styles before they came</a:t>
            </a:r>
          </a:p>
          <a:p>
            <a:r>
              <a:rPr lang="en-US" dirty="0"/>
              <a:t>Alert to </a:t>
            </a:r>
            <a:r>
              <a:rPr lang="en-US" b="1" dirty="0"/>
              <a:t>study skills</a:t>
            </a:r>
            <a:r>
              <a:rPr lang="en-US" dirty="0"/>
              <a:t> – </a:t>
            </a:r>
            <a:r>
              <a:rPr lang="en-US" err="1"/>
              <a:t>eg</a:t>
            </a:r>
            <a:r>
              <a:rPr lang="en-US" dirty="0"/>
              <a:t> around note taking</a:t>
            </a:r>
          </a:p>
          <a:p>
            <a:r>
              <a:rPr lang="en-US" dirty="0"/>
              <a:t>Were interested in the </a:t>
            </a:r>
            <a:r>
              <a:rPr lang="en-US" b="1" dirty="0"/>
              <a:t>teaching presences</a:t>
            </a:r>
          </a:p>
          <a:p>
            <a:r>
              <a:rPr lang="en-US" dirty="0"/>
              <a:t>More </a:t>
            </a:r>
            <a:r>
              <a:rPr lang="en-US" b="1" dirty="0"/>
              <a:t>nervous about sharing</a:t>
            </a:r>
            <a:r>
              <a:rPr lang="en-US" dirty="0"/>
              <a:t> ideas (</a:t>
            </a:r>
            <a:r>
              <a:rPr lang="en-US" dirty="0" err="1"/>
              <a:t>eg</a:t>
            </a:r>
            <a:r>
              <a:rPr lang="en-US" dirty="0"/>
              <a:t> in forum)</a:t>
            </a:r>
          </a:p>
          <a:p>
            <a:r>
              <a:rPr lang="en-US" dirty="0"/>
              <a:t>In </a:t>
            </a:r>
            <a:r>
              <a:rPr lang="en-US" err="1"/>
              <a:t>summarising</a:t>
            </a:r>
            <a:r>
              <a:rPr lang="en-US" dirty="0"/>
              <a:t> blended learning they showed how they had </a:t>
            </a:r>
            <a:r>
              <a:rPr lang="en-US" b="1" dirty="0"/>
              <a:t>engaged with the pedagogy</a:t>
            </a:r>
            <a:r>
              <a:rPr lang="en-US" dirty="0"/>
              <a:t> of the concept</a:t>
            </a:r>
          </a:p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8BC4CF6-ED0E-C04C-8854-032D9D21E46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4330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87FE7-4EAA-FC4C-A86B-3E6AFAC7E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 KEY 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1F5FEF-1023-9848-BE87-81DC093BA2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GB" b="1" dirty="0"/>
              <a:t>Linked learning styles to digital</a:t>
            </a:r>
            <a:r>
              <a:rPr lang="en-GB" dirty="0"/>
              <a:t> environment</a:t>
            </a:r>
          </a:p>
          <a:p>
            <a:r>
              <a:rPr lang="en-GB" dirty="0"/>
              <a:t>Setting </a:t>
            </a:r>
            <a:r>
              <a:rPr lang="en-GB" b="1" dirty="0"/>
              <a:t>challenges</a:t>
            </a:r>
            <a:r>
              <a:rPr lang="en-GB" dirty="0"/>
              <a:t> for themselves</a:t>
            </a:r>
          </a:p>
          <a:p>
            <a:r>
              <a:rPr lang="en-GB" dirty="0"/>
              <a:t>Emphasis on learning in a </a:t>
            </a:r>
            <a:r>
              <a:rPr lang="en-GB" b="1" dirty="0"/>
              <a:t>variety</a:t>
            </a:r>
            <a:r>
              <a:rPr lang="en-GB" dirty="0"/>
              <a:t> of ways  - using this approach to reach </a:t>
            </a:r>
            <a:r>
              <a:rPr lang="en-GB" b="1" dirty="0"/>
              <a:t>a higher quality of work</a:t>
            </a:r>
            <a:r>
              <a:rPr lang="en-GB" dirty="0"/>
              <a:t>. </a:t>
            </a:r>
          </a:p>
          <a:p>
            <a:r>
              <a:rPr lang="en-GB" dirty="0"/>
              <a:t>High level of recognition that </a:t>
            </a:r>
            <a:r>
              <a:rPr lang="en-GB" b="1" dirty="0"/>
              <a:t>P2P working</a:t>
            </a:r>
            <a:r>
              <a:rPr lang="en-GB" dirty="0"/>
              <a:t> online and in class was a valuable way to learn. 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7EDFD4-23BD-B74B-9BFE-9F60CFCF8D8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4266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0CAC1-6E17-6443-B0BC-A58F92D83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65EA63-60CE-804E-A19E-D61C26C071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383957"/>
            <a:ext cx="6172200" cy="4477093"/>
          </a:xfrm>
        </p:spPr>
        <p:txBody>
          <a:bodyPr/>
          <a:lstStyle/>
          <a:p>
            <a:r>
              <a:rPr lang="en-US" dirty="0" err="1"/>
              <a:t>Recognised</a:t>
            </a:r>
            <a:r>
              <a:rPr lang="en-US" dirty="0"/>
              <a:t> need for taking responsibility for learning</a:t>
            </a:r>
          </a:p>
          <a:p>
            <a:r>
              <a:rPr lang="en-US" dirty="0"/>
              <a:t>All acknowledge had a variety of learning styles</a:t>
            </a:r>
          </a:p>
          <a:p>
            <a:r>
              <a:rPr lang="en-US" dirty="0"/>
              <a:t>Learning disabilities benefits</a:t>
            </a:r>
          </a:p>
          <a:p>
            <a:r>
              <a:rPr lang="en-US" dirty="0"/>
              <a:t>Quizzes more popular than expected; </a:t>
            </a:r>
            <a:r>
              <a:rPr lang="en-US" dirty="0" err="1"/>
              <a:t>Padlets</a:t>
            </a:r>
            <a:r>
              <a:rPr lang="en-US" dirty="0"/>
              <a:t> used effectively and creatively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17C836-BF44-FF46-ADF0-23E994FCABC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2688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DA03A-4ACC-1941-8E74-169F4FC34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 Publishing year on year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D433B1F-C1EF-F64D-85E0-3B744E8C6B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42407" y="1825625"/>
            <a:ext cx="710718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3330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 descr="call out that says: Reading through this module, I have realised that blended learning makes use of visual, auditory and interactive content - a method that could really boost my efficiency as a learner. Most importantly, it provides instant access to my learning, wherever I am and whenever I need it. Blended learning thus allows for a more self-paced learning, which makes a difference. Personally, I am more effective when the teaching is flexible, adaptable and engaging. (MAPub)&#10;">
            <a:extLst>
              <a:ext uri="{FF2B5EF4-FFF2-40B4-BE49-F238E27FC236}">
                <a16:creationId xmlns:a16="http://schemas.microsoft.com/office/drawing/2014/main" id="{E279F5EA-C61F-544D-8492-B7AE76CBF89A}"/>
              </a:ext>
            </a:extLst>
          </p:cNvPr>
          <p:cNvSpPr/>
          <p:nvPr/>
        </p:nvSpPr>
        <p:spPr>
          <a:xfrm>
            <a:off x="2875547" y="1027906"/>
            <a:ext cx="6809874" cy="4511841"/>
          </a:xfrm>
          <a:prstGeom prst="wedgeRoundRectCallou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GB" sz="2400" i="1" dirty="0">
                <a:solidFill>
                  <a:schemeClr val="tx1"/>
                </a:solidFill>
              </a:rPr>
              <a:t>Going forward, I will study to my best type of learning so </a:t>
            </a:r>
            <a:r>
              <a:rPr lang="en-GB" sz="2400" b="1" i="1" dirty="0">
                <a:solidFill>
                  <a:schemeClr val="tx1"/>
                </a:solidFill>
              </a:rPr>
              <a:t>I can do what works best for me</a:t>
            </a:r>
            <a:r>
              <a:rPr lang="en-GB" sz="2400" i="1" dirty="0">
                <a:solidFill>
                  <a:schemeClr val="tx1"/>
                </a:solidFill>
              </a:rPr>
              <a:t>. I will also write out a weekly planner so I know </a:t>
            </a:r>
            <a:r>
              <a:rPr lang="en-GB" sz="2400" b="1" i="1" dirty="0">
                <a:solidFill>
                  <a:schemeClr val="tx1"/>
                </a:solidFill>
              </a:rPr>
              <a:t>what my week looks like</a:t>
            </a:r>
            <a:r>
              <a:rPr lang="en-GB" sz="2400" i="1" dirty="0">
                <a:solidFill>
                  <a:schemeClr val="tx1"/>
                </a:solidFill>
              </a:rPr>
              <a:t> and what tasks I need to get done. (student from BAMJP)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5F73FC-2636-8143-AD1C-676DE64F66B0}"/>
              </a:ext>
            </a:extLst>
          </p:cNvPr>
          <p:cNvSpPr txBox="1"/>
          <p:nvPr/>
        </p:nvSpPr>
        <p:spPr>
          <a:xfrm>
            <a:off x="731520" y="857250"/>
            <a:ext cx="1783080" cy="12687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l"/>
            <a:r>
              <a:rPr lang="en-US" sz="4400" b="1" dirty="0"/>
              <a:t>BA</a:t>
            </a:r>
          </a:p>
        </p:txBody>
      </p:sp>
    </p:spTree>
    <p:extLst>
      <p:ext uri="{BB962C8B-B14F-4D97-AF65-F5344CB8AC3E}">
        <p14:creationId xmlns:p14="http://schemas.microsoft.com/office/powerpoint/2010/main" val="17364230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 descr="call out that says: Reading through this module, I have realised that blended learning makes use of visual, auditory and interactive content - a method that could really boost my efficiency as a learner. Most importantly, it provides instant access to my learning, wherever I am and whenever I need it. Blended learning thus allows for a more self-paced learning, which makes a difference. Personally, I am more effective when the teaching is flexible, adaptable and engaging. (MAPub)&#10;">
            <a:extLst>
              <a:ext uri="{FF2B5EF4-FFF2-40B4-BE49-F238E27FC236}">
                <a16:creationId xmlns:a16="http://schemas.microsoft.com/office/drawing/2014/main" id="{E279F5EA-C61F-544D-8492-B7AE76CBF89A}"/>
              </a:ext>
            </a:extLst>
          </p:cNvPr>
          <p:cNvSpPr/>
          <p:nvPr/>
        </p:nvSpPr>
        <p:spPr>
          <a:xfrm>
            <a:off x="2875547" y="1027906"/>
            <a:ext cx="6809874" cy="4511841"/>
          </a:xfrm>
          <a:prstGeom prst="wedgeRoundRectCallou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GB" sz="2400" i="1" dirty="0">
                <a:solidFill>
                  <a:schemeClr val="tx1"/>
                </a:solidFill>
              </a:rPr>
              <a:t>Reading through this module, I have realised that blended learning makes use of visual, auditory and interactive content - a method </a:t>
            </a:r>
            <a:r>
              <a:rPr lang="en-GB" sz="2400" b="1" i="1" dirty="0">
                <a:solidFill>
                  <a:schemeClr val="tx1"/>
                </a:solidFill>
              </a:rPr>
              <a:t>that could really boost my efficiency as a learner</a:t>
            </a:r>
            <a:r>
              <a:rPr lang="en-GB" sz="2400" i="1" dirty="0">
                <a:solidFill>
                  <a:schemeClr val="tx1"/>
                </a:solidFill>
              </a:rPr>
              <a:t>. Most importantly, it provides instant access to my learning, </a:t>
            </a:r>
            <a:r>
              <a:rPr lang="en-GB" sz="2400" b="1" i="1" dirty="0">
                <a:solidFill>
                  <a:schemeClr val="tx1"/>
                </a:solidFill>
              </a:rPr>
              <a:t>wherever I am and whenever I need it</a:t>
            </a:r>
            <a:r>
              <a:rPr lang="en-GB" sz="2400" i="1" dirty="0">
                <a:solidFill>
                  <a:schemeClr val="tx1"/>
                </a:solidFill>
              </a:rPr>
              <a:t>. Blended learning thus allows for a more </a:t>
            </a:r>
            <a:r>
              <a:rPr lang="en-GB" sz="2400" b="1" i="1" dirty="0">
                <a:solidFill>
                  <a:schemeClr val="tx1"/>
                </a:solidFill>
              </a:rPr>
              <a:t>self-paced learning</a:t>
            </a:r>
            <a:r>
              <a:rPr lang="en-GB" sz="2400" i="1" dirty="0">
                <a:solidFill>
                  <a:schemeClr val="tx1"/>
                </a:solidFill>
              </a:rPr>
              <a:t>, which makes a difference. Personally, </a:t>
            </a:r>
            <a:r>
              <a:rPr lang="en-GB" sz="2400" b="1" i="1" dirty="0">
                <a:solidFill>
                  <a:schemeClr val="tx1"/>
                </a:solidFill>
              </a:rPr>
              <a:t>I am more effective when the teaching is flexible, adaptable and engaging</a:t>
            </a:r>
            <a:r>
              <a:rPr lang="en-GB" sz="2400" b="1" dirty="0">
                <a:solidFill>
                  <a:schemeClr val="tx1"/>
                </a:solidFill>
              </a:rPr>
              <a:t>. </a:t>
            </a:r>
            <a:r>
              <a:rPr lang="en-GB" sz="2400" i="1" dirty="0">
                <a:solidFill>
                  <a:schemeClr val="tx1"/>
                </a:solidFill>
              </a:rPr>
              <a:t>(Student from </a:t>
            </a:r>
            <a:r>
              <a:rPr lang="en-GB" sz="2400" i="1" err="1">
                <a:solidFill>
                  <a:schemeClr val="tx1"/>
                </a:solidFill>
              </a:rPr>
              <a:t>MAPub</a:t>
            </a:r>
            <a:r>
              <a:rPr lang="en-GB" sz="2400" i="1" dirty="0">
                <a:solidFill>
                  <a:schemeClr val="tx1"/>
                </a:solidFill>
              </a:rPr>
              <a:t>)</a:t>
            </a: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447EE9-F6B8-CD46-B1A6-E8CC774F92D9}"/>
              </a:ext>
            </a:extLst>
          </p:cNvPr>
          <p:cNvSpPr txBox="1"/>
          <p:nvPr/>
        </p:nvSpPr>
        <p:spPr>
          <a:xfrm>
            <a:off x="731520" y="857250"/>
            <a:ext cx="1783080" cy="12687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l"/>
            <a:r>
              <a:rPr lang="en-US" sz="4400" b="1" dirty="0"/>
              <a:t>MA</a:t>
            </a:r>
          </a:p>
        </p:txBody>
      </p:sp>
    </p:spTree>
    <p:extLst>
      <p:ext uri="{BB962C8B-B14F-4D97-AF65-F5344CB8AC3E}">
        <p14:creationId xmlns:p14="http://schemas.microsoft.com/office/powerpoint/2010/main" val="2082040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F4167-4A05-2244-AA51-B57D1F798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going forward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A5D0E0-8B1A-C445-A3DE-E685DBCA98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Getting engagement is still a challenge</a:t>
            </a:r>
          </a:p>
          <a:p>
            <a:r>
              <a:rPr lang="en-US" dirty="0"/>
              <a:t>Creative students participate more in visual activities (</a:t>
            </a:r>
            <a:r>
              <a:rPr lang="en-US" dirty="0" err="1"/>
              <a:t>eg</a:t>
            </a:r>
            <a:r>
              <a:rPr lang="en-US" dirty="0"/>
              <a:t> </a:t>
            </a:r>
            <a:r>
              <a:rPr lang="en-US" dirty="0" err="1"/>
              <a:t>padlet</a:t>
            </a:r>
            <a:r>
              <a:rPr lang="en-US" dirty="0"/>
              <a:t> learning rhythms} compared to those less creatively confident</a:t>
            </a:r>
          </a:p>
          <a:p>
            <a:r>
              <a:rPr lang="en-US" dirty="0"/>
              <a:t>Time-poor students – timetabling it in</a:t>
            </a:r>
          </a:p>
          <a:p>
            <a:r>
              <a:rPr lang="en-US" dirty="0"/>
              <a:t>Those who engage continue to use the digital tools</a:t>
            </a:r>
          </a:p>
          <a:p>
            <a:r>
              <a:rPr lang="en-US" dirty="0"/>
              <a:t>Digital resources used at point of need effectively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9102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F094C09-52E0-F74C-8681-F20179CC2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2C362B0-E812-574E-9CCD-03C0486B78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Digital learning is an important way for students to learn alongside in-person sessions </a:t>
            </a:r>
          </a:p>
          <a:p>
            <a:r>
              <a:rPr lang="en-GB" dirty="0"/>
              <a:t>but students can be reluctant to participate in digital learning environments when they are undertaking broadly residential/in-person courses </a:t>
            </a:r>
          </a:p>
          <a:p>
            <a:endParaRPr lang="en-GB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BLENDED LEARNING IMAGE C/O alejandro abraham hamaneoil">
            <a:extLst>
              <a:ext uri="{FF2B5EF4-FFF2-40B4-BE49-F238E27FC236}">
                <a16:creationId xmlns:a16="http://schemas.microsoft.com/office/drawing/2014/main" id="{578B7521-AD55-A244-BD21-B1965D65F9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840"/>
          <a:stretch/>
        </p:blipFill>
        <p:spPr>
          <a:xfrm>
            <a:off x="6573683" y="3772536"/>
            <a:ext cx="4466610" cy="272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4228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42C010D-4426-2745-9A1D-60501F05A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1C7748C-AC3C-CF45-BF8F-C1EACF2947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Explore three key themes:</a:t>
            </a:r>
          </a:p>
          <a:p>
            <a:pPr lvl="1"/>
            <a:r>
              <a:rPr lang="en-GB" dirty="0"/>
              <a:t>Asynchronous learning – value and relevance</a:t>
            </a:r>
          </a:p>
          <a:p>
            <a:pPr lvl="1"/>
            <a:r>
              <a:rPr lang="en-GB" dirty="0"/>
              <a:t>Engaging students in the digital elements of their courses</a:t>
            </a:r>
          </a:p>
          <a:p>
            <a:pPr lvl="1"/>
            <a:r>
              <a:rPr lang="en-GB" dirty="0"/>
              <a:t>Embedding creativity in digital learning modules</a:t>
            </a:r>
          </a:p>
          <a:p>
            <a:r>
              <a:rPr lang="en-GB" dirty="0"/>
              <a:t>The discussion will feed directly into the next iteration of the unit</a:t>
            </a:r>
          </a:p>
          <a:p>
            <a:r>
              <a:rPr lang="en-GB" dirty="0">
                <a:hlinkClick r:id="rId2"/>
              </a:rPr>
              <a:t>https://artslondon.padlet.org/fhall23/discussion-points-l2nfuek1y9xnkhgk</a:t>
            </a:r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" name="Picture 1" descr="qr code">
            <a:extLst>
              <a:ext uri="{FF2B5EF4-FFF2-40B4-BE49-F238E27FC236}">
                <a16:creationId xmlns:a16="http://schemas.microsoft.com/office/drawing/2014/main" id="{DB6EC38A-CA14-D740-A13E-72F32750AC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4065" y="4010193"/>
            <a:ext cx="2568832" cy="248268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4651402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42278-6225-6C4A-91C1-F09D727B7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QUESTIONS TO CONSIDER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6C52B5-56DE-EC4B-9926-4C78EC976C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Asynchronous learning - w</a:t>
            </a:r>
            <a:r>
              <a:rPr lang="en-US" dirty="0"/>
              <a:t>hat are your experiences?</a:t>
            </a:r>
          </a:p>
          <a:p>
            <a:r>
              <a:rPr lang="en-US" dirty="0"/>
              <a:t>How valuable do you feel asynchronous activities are? Is this different for art and design courses?</a:t>
            </a:r>
          </a:p>
          <a:p>
            <a:r>
              <a:rPr lang="en-GB" dirty="0"/>
              <a:t>How have you engaging students in the digital elements of their courses</a:t>
            </a:r>
          </a:p>
          <a:p>
            <a:r>
              <a:rPr lang="en-GB" dirty="0"/>
              <a:t>What challenges have you faced?</a:t>
            </a:r>
          </a:p>
          <a:p>
            <a:r>
              <a:rPr lang="en-GB" dirty="0"/>
              <a:t>How can you embed creativity within digital learning?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26225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75DDB-CDF9-AD4B-B521-9B6FA0DCA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9B8283-042E-BF4E-A9E9-3348B08EC0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GB" dirty="0" err="1"/>
              <a:t>Boelens</a:t>
            </a:r>
            <a:r>
              <a:rPr lang="en-GB" dirty="0"/>
              <a:t>, R., De </a:t>
            </a:r>
            <a:r>
              <a:rPr lang="en-GB" dirty="0" err="1"/>
              <a:t>Wever</a:t>
            </a:r>
            <a:r>
              <a:rPr lang="en-GB" dirty="0"/>
              <a:t>, B., </a:t>
            </a:r>
            <a:r>
              <a:rPr lang="en-GB" dirty="0" err="1"/>
              <a:t>Voet</a:t>
            </a:r>
            <a:r>
              <a:rPr lang="en-GB" dirty="0"/>
              <a:t>, M., (2017). Four key challenges to the design of blended learning: A systematic literature review. Educational Research Review 22, 1–18. https://</a:t>
            </a:r>
            <a:r>
              <a:rPr lang="en-GB" dirty="0" err="1"/>
              <a:t>doi.org</a:t>
            </a:r>
            <a:r>
              <a:rPr lang="en-GB" dirty="0"/>
              <a:t>/10.1016/j.edurev.2017.06.001</a:t>
            </a:r>
          </a:p>
          <a:p>
            <a:r>
              <a:rPr lang="en-GB" dirty="0"/>
              <a:t>Fleischmann, K. (2021). Hands-on versus virtual: Reshaping the design classroom with blended learning. Arts and Humanities in Higher Education, 20(1), 87-112. https://</a:t>
            </a:r>
            <a:r>
              <a:rPr lang="en-GB" dirty="0" err="1"/>
              <a:t>doi.org</a:t>
            </a:r>
            <a:r>
              <a:rPr lang="en-GB" dirty="0"/>
              <a:t>/10.1177/1474022220906393</a:t>
            </a:r>
          </a:p>
          <a:p>
            <a:r>
              <a:rPr lang="en-GB" dirty="0"/>
              <a:t>Graham, C. R. (2006). Blended learning systems: Definition, current trends, and future directions. In C. J. Bonk &amp; C. R. Graham (Eds.), </a:t>
            </a:r>
            <a:r>
              <a:rPr lang="en-GB" i="1" dirty="0"/>
              <a:t>The Handbook of Blended Learning: Global Perspectives, Local Designs </a:t>
            </a:r>
            <a:r>
              <a:rPr lang="en-GB" dirty="0"/>
              <a:t>(pp. 3–21). San Francisco: Pfeiffer. http://</a:t>
            </a:r>
            <a:r>
              <a:rPr lang="en-GB" dirty="0" err="1"/>
              <a:t>doi.org</a:t>
            </a:r>
            <a:r>
              <a:rPr lang="en-GB" dirty="0"/>
              <a:t>/10.2307/4022859</a:t>
            </a:r>
          </a:p>
          <a:p>
            <a:r>
              <a:rPr lang="en-US" dirty="0" err="1"/>
              <a:t>Kassim</a:t>
            </a:r>
            <a:r>
              <a:rPr lang="en-US" dirty="0"/>
              <a:t> </a:t>
            </a:r>
            <a:r>
              <a:rPr lang="en-GB" dirty="0"/>
              <a:t>Procedia - Social and </a:t>
            </a:r>
            <a:r>
              <a:rPr lang="en-GB" dirty="0" err="1"/>
              <a:t>Behavioral</a:t>
            </a:r>
            <a:r>
              <a:rPr lang="en-GB" dirty="0"/>
              <a:t> Sciences 97 ( 2013 ) 229 – 237</a:t>
            </a:r>
          </a:p>
          <a:p>
            <a:r>
              <a:rPr lang="en-GB" dirty="0" err="1"/>
              <a:t>Kintu</a:t>
            </a:r>
            <a:r>
              <a:rPr lang="en-GB" dirty="0"/>
              <a:t>, M.J et al (2017) Blended learning effectiveness: the relationship between student characteristics, design features and outcomes. </a:t>
            </a:r>
            <a:r>
              <a:rPr lang="en-GB" i="1" dirty="0"/>
              <a:t>Int J </a:t>
            </a:r>
            <a:r>
              <a:rPr lang="en-GB" i="1" dirty="0" err="1"/>
              <a:t>Educ</a:t>
            </a:r>
            <a:r>
              <a:rPr lang="en-GB" i="1" dirty="0"/>
              <a:t> </a:t>
            </a:r>
            <a:r>
              <a:rPr lang="en-GB" i="1" dirty="0" err="1"/>
              <a:t>Technol</a:t>
            </a:r>
            <a:r>
              <a:rPr lang="en-GB" i="1" dirty="0"/>
              <a:t> High </a:t>
            </a:r>
            <a:r>
              <a:rPr lang="en-GB" i="1" dirty="0" err="1"/>
              <a:t>Educ</a:t>
            </a:r>
            <a:r>
              <a:rPr lang="en-GB" dirty="0"/>
              <a:t> </a:t>
            </a:r>
            <a:r>
              <a:rPr lang="en-GB" b="1" dirty="0"/>
              <a:t>14</a:t>
            </a:r>
            <a:r>
              <a:rPr lang="en-GB" dirty="0"/>
              <a:t>, 7 (2017). </a:t>
            </a:r>
            <a:r>
              <a:rPr lang="en-GB" dirty="0">
                <a:hlinkClick r:id="rId2"/>
              </a:rPr>
              <a:t>https://doi.org/10.1186/s41239-017-0043-4</a:t>
            </a:r>
            <a:endParaRPr lang="en-GB" dirty="0"/>
          </a:p>
          <a:p>
            <a:r>
              <a:rPr lang="en-GB" dirty="0" err="1"/>
              <a:t>Namyssova</a:t>
            </a:r>
            <a:r>
              <a:rPr lang="en-GB" dirty="0"/>
              <a:t>, G., </a:t>
            </a:r>
            <a:r>
              <a:rPr lang="en-GB" dirty="0" err="1"/>
              <a:t>Tussupbekova</a:t>
            </a:r>
            <a:r>
              <a:rPr lang="en-GB" dirty="0"/>
              <a:t>, G., Helmer, J., Malone, K., Afzal, M., &amp; </a:t>
            </a:r>
            <a:r>
              <a:rPr lang="en-GB" dirty="0" err="1"/>
              <a:t>Jonbekova</a:t>
            </a:r>
            <a:r>
              <a:rPr lang="en-GB" dirty="0"/>
              <a:t>. D. (2019). Challenges and benefits of blended learning in higher education. International Journal of Technology in Education (IJTE), 2(1), 22-31.</a:t>
            </a:r>
          </a:p>
          <a:p>
            <a:r>
              <a:rPr lang="en-GB" dirty="0" err="1"/>
              <a:t>Platanova</a:t>
            </a:r>
            <a:r>
              <a:rPr lang="en-GB" dirty="0"/>
              <a:t> et al. 2022 Frontiers in Education Volume 7 - 2022 </a:t>
            </a:r>
            <a:r>
              <a:rPr lang="en-GB" dirty="0">
                <a:hlinkClick r:id="rId3"/>
              </a:rPr>
              <a:t>https://doi.org/10.3389/feduc.2022.957199</a:t>
            </a:r>
            <a:endParaRPr lang="en-GB" dirty="0"/>
          </a:p>
          <a:p>
            <a:r>
              <a:rPr lang="en-GB" dirty="0"/>
              <a:t>Taneja, R., Taneja, P,  Goel. M (2023) https://</a:t>
            </a:r>
            <a:r>
              <a:rPr lang="en-GB" dirty="0" err="1"/>
              <a:t>doi.org</a:t>
            </a:r>
            <a:r>
              <a:rPr lang="en-GB" dirty="0"/>
              <a:t>/10.61275/ISVSej-2023-10-10-10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0126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E225A-443C-EF44-8D52-40AEC80CE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pedagogy context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51A07E-D2CD-AB46-BE87-4F06A9E42E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Covid</a:t>
            </a:r>
            <a:r>
              <a:rPr lang="en-US" dirty="0"/>
              <a:t> moved things online at speed</a:t>
            </a:r>
          </a:p>
          <a:p>
            <a:r>
              <a:rPr lang="en-US" dirty="0"/>
              <a:t>Departments pivoted to teaching online</a:t>
            </a:r>
          </a:p>
          <a:p>
            <a:r>
              <a:rPr lang="en-US" dirty="0"/>
              <a:t>Involved reinforcing with students that online could be productive learning space</a:t>
            </a:r>
          </a:p>
          <a:p>
            <a:r>
              <a:rPr lang="en-US" dirty="0"/>
              <a:t>Developed experience using more interactive digital tools - breakouts, forums, journals, </a:t>
            </a:r>
            <a:r>
              <a:rPr lang="en-US" dirty="0" err="1"/>
              <a:t>padlets</a:t>
            </a:r>
            <a:r>
              <a:rPr lang="en-US" dirty="0"/>
              <a:t>, </a:t>
            </a:r>
            <a:r>
              <a:rPr lang="en-US" dirty="0" err="1"/>
              <a:t>miro</a:t>
            </a:r>
            <a:r>
              <a:rPr lang="en-US" dirty="0"/>
              <a:t> boards, quizzes – alongside multimedia</a:t>
            </a:r>
          </a:p>
          <a:p>
            <a:r>
              <a:rPr lang="en-US" dirty="0"/>
              <a:t>As well as exploring concepts such as community of inquiry more deeply in the context of digital learning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5766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76DFF-7EEB-954E-8473-CAFA8A3D8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 of blended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302443-54C5-154C-881E-11ECA851FE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Can promotes a range of learning styles</a:t>
            </a:r>
          </a:p>
          <a:p>
            <a:r>
              <a:rPr lang="en-US" dirty="0"/>
              <a:t>Inclusivity and accessibility </a:t>
            </a:r>
          </a:p>
          <a:p>
            <a:r>
              <a:rPr lang="en-US" dirty="0"/>
              <a:t>Individualization, </a:t>
            </a:r>
            <a:r>
              <a:rPr lang="en-US" dirty="0" err="1"/>
              <a:t>customisation</a:t>
            </a:r>
            <a:r>
              <a:rPr lang="en-US" dirty="0"/>
              <a:t> and differentiation – own journey</a:t>
            </a:r>
          </a:p>
          <a:p>
            <a:r>
              <a:rPr lang="en-US" dirty="0"/>
              <a:t>Supports peer to peer interactions, continuity between in-person classes</a:t>
            </a:r>
          </a:p>
          <a:p>
            <a:r>
              <a:rPr lang="en-US" dirty="0"/>
              <a:t>Learning reinforcement, asynchronous learning, flipped learning</a:t>
            </a:r>
          </a:p>
          <a:p>
            <a:r>
              <a:rPr lang="en-US" dirty="0"/>
              <a:t>Resources at point of need</a:t>
            </a:r>
          </a:p>
          <a:p>
            <a:r>
              <a:rPr lang="en-US" dirty="0"/>
              <a:t>Learn about digital technologies – including creative technologies and future work</a:t>
            </a:r>
          </a:p>
          <a:p>
            <a:r>
              <a:rPr lang="en-US" sz="1400" dirty="0"/>
              <a:t>(</a:t>
            </a:r>
            <a:r>
              <a:rPr lang="en-GB" sz="1400" dirty="0" err="1"/>
              <a:t>Boelans</a:t>
            </a:r>
            <a:r>
              <a:rPr lang="en-GB" sz="1400" dirty="0"/>
              <a:t> et al. 2017; Fleischman 2021; Graham 2006; </a:t>
            </a:r>
            <a:r>
              <a:rPr lang="en-US" sz="1400" dirty="0" err="1"/>
              <a:t>Kintu</a:t>
            </a:r>
            <a:r>
              <a:rPr lang="en-US" sz="1400" dirty="0"/>
              <a:t> et al 2017, </a:t>
            </a:r>
            <a:r>
              <a:rPr lang="en-US" sz="1400" dirty="0" err="1"/>
              <a:t>Namysova</a:t>
            </a:r>
            <a:r>
              <a:rPr lang="en-US" sz="1400" dirty="0"/>
              <a:t> 2019 et al, </a:t>
            </a:r>
            <a:r>
              <a:rPr lang="en-US" sz="1400" dirty="0" err="1"/>
              <a:t>Platanova</a:t>
            </a:r>
            <a:r>
              <a:rPr lang="en-US" sz="1400" dirty="0"/>
              <a:t> et al, 2022,)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9797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43D1F-753F-FC41-958D-468451B63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B4C6C-DB67-7F47-9500-2A47D1565D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/>
              <a:t>Art and design students want to be in person, in the studio</a:t>
            </a:r>
          </a:p>
          <a:p>
            <a:r>
              <a:rPr lang="en-GB" dirty="0"/>
              <a:t>Digital learning seen as less valuable</a:t>
            </a:r>
          </a:p>
          <a:p>
            <a:r>
              <a:rPr lang="en-GB" dirty="0"/>
              <a:t>Seen as an emergency response due to covid</a:t>
            </a:r>
          </a:p>
          <a:p>
            <a:r>
              <a:rPr lang="en-US" dirty="0"/>
              <a:t>Students do not see they need to engage with it if they are on an in-person course</a:t>
            </a:r>
          </a:p>
          <a:p>
            <a:r>
              <a:rPr lang="en-US" dirty="0"/>
              <a:t>Student do not see the benefits of digital learning – either/or, not blended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9938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3472D-A189-3F4B-AACE-859C134A9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 is important because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91972A-6C51-7741-ADE1-D292B2EE8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Behavioural research explores the relationship between different learning styles and creativity in HE settings</a:t>
            </a:r>
          </a:p>
          <a:p>
            <a:r>
              <a:rPr lang="en-GB" dirty="0"/>
              <a:t>and the way interactive online learning can incorporate different learning styles in ways class situations can’t always manage</a:t>
            </a:r>
          </a:p>
          <a:p>
            <a:r>
              <a:rPr lang="en-GB" dirty="0"/>
              <a:t> </a:t>
            </a:r>
            <a:r>
              <a:rPr lang="en-GB" sz="1400" dirty="0"/>
              <a:t>(</a:t>
            </a:r>
            <a:r>
              <a:rPr lang="en-GB" sz="1400" dirty="0" err="1"/>
              <a:t>Kassim</a:t>
            </a:r>
            <a:r>
              <a:rPr lang="en-GB" sz="1400" dirty="0"/>
              <a:t>, H. 2013, </a:t>
            </a:r>
            <a:r>
              <a:rPr lang="en-GB" sz="1400" dirty="0" err="1"/>
              <a:t>Tanjea</a:t>
            </a:r>
            <a:r>
              <a:rPr lang="en-GB" sz="1400" dirty="0"/>
              <a:t> et al, 2023)</a:t>
            </a:r>
          </a:p>
          <a:p>
            <a:pPr marL="0" indent="0">
              <a:buNone/>
            </a:pPr>
            <a:endParaRPr lang="en-GB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4479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8DE94-32A2-A342-A5D2-B88E2C2C9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Module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F480AB-A2D8-C94F-B600-DF3EED25DE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Show students how this </a:t>
            </a:r>
            <a:r>
              <a:rPr lang="en-US" b="1" dirty="0"/>
              <a:t>connects to their wider learning</a:t>
            </a:r>
            <a:r>
              <a:rPr lang="en-US" dirty="0"/>
              <a:t> –less focus on digital as learning in general - </a:t>
            </a:r>
            <a:r>
              <a:rPr lang="en-GB" dirty="0"/>
              <a:t>raise awareness of the many different ways in which we learn</a:t>
            </a:r>
            <a:endParaRPr lang="en-US" dirty="0"/>
          </a:p>
          <a:p>
            <a:r>
              <a:rPr lang="en-US" dirty="0"/>
              <a:t>Make it relevant to them – through understanding </a:t>
            </a:r>
            <a:r>
              <a:rPr lang="en-US" b="1" dirty="0"/>
              <a:t>individual benefits</a:t>
            </a:r>
            <a:r>
              <a:rPr lang="en-US" dirty="0"/>
              <a:t> to them, to see the opportunities,</a:t>
            </a:r>
          </a:p>
          <a:p>
            <a:r>
              <a:rPr lang="en-US" dirty="0"/>
              <a:t>Show why we do this – </a:t>
            </a:r>
            <a:r>
              <a:rPr lang="en-US" b="1" dirty="0"/>
              <a:t>transparency about pedagogy</a:t>
            </a:r>
            <a:r>
              <a:rPr lang="en-US" dirty="0"/>
              <a:t> – </a:t>
            </a:r>
            <a:r>
              <a:rPr lang="en-US" dirty="0" err="1"/>
              <a:t>eg</a:t>
            </a:r>
            <a:r>
              <a:rPr lang="en-US" dirty="0"/>
              <a:t> introduced community of inquiry model</a:t>
            </a:r>
          </a:p>
          <a:p>
            <a:r>
              <a:rPr lang="en-US" b="1" dirty="0"/>
              <a:t>Model </a:t>
            </a:r>
            <a:r>
              <a:rPr lang="en-US" dirty="0"/>
              <a:t>digital engagement using digital tools</a:t>
            </a:r>
          </a:p>
          <a:p>
            <a:r>
              <a:rPr lang="en-GB" b="1" dirty="0"/>
              <a:t>Build confidence</a:t>
            </a:r>
            <a:r>
              <a:rPr lang="en-GB" dirty="0"/>
              <a:t> in using digital environments for learning</a:t>
            </a:r>
            <a:endParaRPr lang="en-GB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4213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FF0AE-6AA7-D749-B3FD-60EE13641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module aims 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964A2E-DE1C-654D-B767-DFC67A0E6A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GB" dirty="0"/>
              <a:t>illustrate choices and individualised learning approaches</a:t>
            </a:r>
          </a:p>
          <a:p>
            <a:pPr lvl="0"/>
            <a:r>
              <a:rPr lang="en-GB" dirty="0"/>
              <a:t>allow students to connect to their cohort and staff before they join</a:t>
            </a:r>
          </a:p>
          <a:p>
            <a:pPr lvl="0"/>
            <a:r>
              <a:rPr lang="en-GB" dirty="0"/>
              <a:t>reflect creativity within a digital environment</a:t>
            </a:r>
          </a:p>
          <a:p>
            <a:pPr lvl="0"/>
            <a:r>
              <a:rPr lang="en-GB" dirty="0"/>
              <a:t>establish a seamlessness between digital and physical environments.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4738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DEL 2024 PowerPoint Template" id="{C83284AF-F129-8F40-B870-8339DCF3EB46}" vid="{168D87D4-B5EB-C346-AD52-AABCDA3FE44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237</TotalTime>
  <Words>1462</Words>
  <Application>Microsoft Office PowerPoint</Application>
  <PresentationFormat>Widescreen</PresentationFormat>
  <Paragraphs>141</Paragraphs>
  <Slides>32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Aptos</vt:lpstr>
      <vt:lpstr>Aptos Display</vt:lpstr>
      <vt:lpstr>Arial</vt:lpstr>
      <vt:lpstr>Calibri</vt:lpstr>
      <vt:lpstr>Office Theme</vt:lpstr>
      <vt:lpstr>ACTIVATING DIGITAL LEARNING  </vt:lpstr>
      <vt:lpstr>Outline of session</vt:lpstr>
      <vt:lpstr>Overview</vt:lpstr>
      <vt:lpstr>The pedagogy context</vt:lpstr>
      <vt:lpstr>Benefits of blended learning</vt:lpstr>
      <vt:lpstr>Challenges</vt:lpstr>
      <vt:lpstr>It is important because</vt:lpstr>
      <vt:lpstr>Module plan</vt:lpstr>
      <vt:lpstr>The module aims to</vt:lpstr>
      <vt:lpstr>Learning reflection</vt:lpstr>
      <vt:lpstr>PowerPoint Presentation</vt:lpstr>
      <vt:lpstr>Modelling different formats</vt:lpstr>
      <vt:lpstr>Visual</vt:lpstr>
      <vt:lpstr>Discussions – social presence</vt:lpstr>
      <vt:lpstr>padlets</vt:lpstr>
      <vt:lpstr>Quizzes</vt:lpstr>
      <vt:lpstr>Linked to Academic support  Points to features like blackboard ally –  Avoiding overload - course specific</vt:lpstr>
      <vt:lpstr>VISUALISATION EXAMPLES</vt:lpstr>
      <vt:lpstr>Creative confidence</vt:lpstr>
      <vt:lpstr>Pilot</vt:lpstr>
      <vt:lpstr>Evaluation Questionnaire</vt:lpstr>
      <vt:lpstr>PowerPoint Presentation</vt:lpstr>
      <vt:lpstr>BA KEY POINTS</vt:lpstr>
      <vt:lpstr>MA KEY POINTS</vt:lpstr>
      <vt:lpstr>Other points</vt:lpstr>
      <vt:lpstr>MA Publishing year on year</vt:lpstr>
      <vt:lpstr>PowerPoint Presentation</vt:lpstr>
      <vt:lpstr>PowerPoint Presentation</vt:lpstr>
      <vt:lpstr>Challenges going forward</vt:lpstr>
      <vt:lpstr>DISCUSSIONS</vt:lpstr>
      <vt:lpstr>QUESTIONS TO CONSIDER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Frania Hall</dc:creator>
  <cp:lastModifiedBy>frania hall</cp:lastModifiedBy>
  <cp:revision>72</cp:revision>
  <dcterms:created xsi:type="dcterms:W3CDTF">2024-09-04T11:47:13Z</dcterms:created>
  <dcterms:modified xsi:type="dcterms:W3CDTF">2024-10-13T13:42:26Z</dcterms:modified>
</cp:coreProperties>
</file>