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81" r:id="rId4"/>
    <p:sldId id="262" r:id="rId5"/>
    <p:sldId id="278" r:id="rId6"/>
    <p:sldId id="283" r:id="rId7"/>
    <p:sldId id="257" r:id="rId8"/>
    <p:sldId id="259" r:id="rId9"/>
    <p:sldId id="263" r:id="rId10"/>
    <p:sldId id="264" r:id="rId11"/>
    <p:sldId id="280" r:id="rId12"/>
    <p:sldId id="282" r:id="rId13"/>
    <p:sldId id="265" r:id="rId14"/>
    <p:sldId id="284" r:id="rId15"/>
    <p:sldId id="266" r:id="rId16"/>
    <p:sldId id="268" r:id="rId17"/>
    <p:sldId id="279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9E61B-CF07-4330-96CE-732FD3E79DC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BED1DC5-71F9-4044-AD56-8677C1D7F727}">
      <dgm:prSet phldrT="[Text]"/>
      <dgm:spPr/>
      <dgm:t>
        <a:bodyPr/>
        <a:lstStyle/>
        <a:p>
          <a:r>
            <a:rPr lang="en-GB" dirty="0" smtClean="0"/>
            <a:t>participation</a:t>
          </a:r>
          <a:endParaRPr lang="en-GB" dirty="0"/>
        </a:p>
      </dgm:t>
    </dgm:pt>
    <dgm:pt modelId="{3A27354B-0F78-44C6-8AAE-D8D66A8A00BB}" type="parTrans" cxnId="{8AEC7EBE-5F70-4200-A220-CAB646550E68}">
      <dgm:prSet/>
      <dgm:spPr/>
      <dgm:t>
        <a:bodyPr/>
        <a:lstStyle/>
        <a:p>
          <a:endParaRPr lang="en-GB"/>
        </a:p>
      </dgm:t>
    </dgm:pt>
    <dgm:pt modelId="{46C7B68A-9C65-4347-9EE4-E895439047D1}" type="sibTrans" cxnId="{8AEC7EBE-5F70-4200-A220-CAB646550E68}">
      <dgm:prSet/>
      <dgm:spPr/>
      <dgm:t>
        <a:bodyPr/>
        <a:lstStyle/>
        <a:p>
          <a:endParaRPr lang="en-GB"/>
        </a:p>
      </dgm:t>
    </dgm:pt>
    <dgm:pt modelId="{C26B73F4-3C2B-416C-9AA0-A6D4EB5CDFC0}">
      <dgm:prSet phldrT="[Text]"/>
      <dgm:spPr/>
      <dgm:t>
        <a:bodyPr/>
        <a:lstStyle/>
        <a:p>
          <a:r>
            <a:rPr lang="en-GB" dirty="0" smtClean="0"/>
            <a:t>interpretation</a:t>
          </a:r>
          <a:endParaRPr lang="en-GB" dirty="0"/>
        </a:p>
      </dgm:t>
    </dgm:pt>
    <dgm:pt modelId="{FEC5B552-D575-4697-91FC-D5A25922D9C6}" type="parTrans" cxnId="{ACDC6BCD-0D59-4059-973F-4273D4F5EBA8}">
      <dgm:prSet/>
      <dgm:spPr/>
      <dgm:t>
        <a:bodyPr/>
        <a:lstStyle/>
        <a:p>
          <a:endParaRPr lang="en-GB"/>
        </a:p>
      </dgm:t>
    </dgm:pt>
    <dgm:pt modelId="{AEA1A47B-C359-4CA9-BE88-4DED0A3C78FA}" type="sibTrans" cxnId="{ACDC6BCD-0D59-4059-973F-4273D4F5EBA8}">
      <dgm:prSet/>
      <dgm:spPr/>
      <dgm:t>
        <a:bodyPr/>
        <a:lstStyle/>
        <a:p>
          <a:endParaRPr lang="en-GB"/>
        </a:p>
      </dgm:t>
    </dgm:pt>
    <dgm:pt modelId="{DA36FD9F-1B52-42D7-BAFF-D6AD1CCCEB57}">
      <dgm:prSet phldrT="[Text]"/>
      <dgm:spPr/>
      <dgm:t>
        <a:bodyPr/>
        <a:lstStyle/>
        <a:p>
          <a:r>
            <a:rPr lang="en-GB" dirty="0" smtClean="0"/>
            <a:t>reflection</a:t>
          </a:r>
          <a:endParaRPr lang="en-GB" dirty="0"/>
        </a:p>
      </dgm:t>
    </dgm:pt>
    <dgm:pt modelId="{0F0BB409-CFB9-4FBC-B103-9BE2F3A704CB}" type="parTrans" cxnId="{04E82BCA-2CEE-4BA5-B4CE-51188F012159}">
      <dgm:prSet/>
      <dgm:spPr/>
      <dgm:t>
        <a:bodyPr/>
        <a:lstStyle/>
        <a:p>
          <a:endParaRPr lang="en-GB"/>
        </a:p>
      </dgm:t>
    </dgm:pt>
    <dgm:pt modelId="{8BD50D26-AC56-456D-B680-F0CED23AFB2E}" type="sibTrans" cxnId="{04E82BCA-2CEE-4BA5-B4CE-51188F012159}">
      <dgm:prSet/>
      <dgm:spPr/>
      <dgm:t>
        <a:bodyPr/>
        <a:lstStyle/>
        <a:p>
          <a:endParaRPr lang="en-GB"/>
        </a:p>
      </dgm:t>
    </dgm:pt>
    <dgm:pt modelId="{4F2E0CFE-4526-4547-824B-1466E94F68C0}">
      <dgm:prSet phldrT="[Text]"/>
      <dgm:spPr/>
      <dgm:t>
        <a:bodyPr/>
        <a:lstStyle/>
        <a:p>
          <a:r>
            <a:rPr lang="en-GB" dirty="0" smtClean="0"/>
            <a:t>critique</a:t>
          </a:r>
          <a:endParaRPr lang="en-GB" dirty="0"/>
        </a:p>
      </dgm:t>
    </dgm:pt>
    <dgm:pt modelId="{92795E88-EFC2-4FED-AE76-2F3F0225E276}" type="parTrans" cxnId="{B2231C87-0ABC-4E17-8F82-757537D20982}">
      <dgm:prSet/>
      <dgm:spPr/>
      <dgm:t>
        <a:bodyPr/>
        <a:lstStyle/>
        <a:p>
          <a:endParaRPr lang="en-GB"/>
        </a:p>
      </dgm:t>
    </dgm:pt>
    <dgm:pt modelId="{3D1D80CB-2008-489E-B9A7-78A5758A9F8C}" type="sibTrans" cxnId="{B2231C87-0ABC-4E17-8F82-757537D20982}">
      <dgm:prSet/>
      <dgm:spPr/>
      <dgm:t>
        <a:bodyPr/>
        <a:lstStyle/>
        <a:p>
          <a:endParaRPr lang="en-GB"/>
        </a:p>
      </dgm:t>
    </dgm:pt>
    <dgm:pt modelId="{4725FEB9-6A77-48C9-87D3-3D8F97F27C6C}">
      <dgm:prSet phldrT="[Text]"/>
      <dgm:spPr/>
      <dgm:t>
        <a:bodyPr/>
        <a:lstStyle/>
        <a:p>
          <a:r>
            <a:rPr lang="en-GB" dirty="0" smtClean="0"/>
            <a:t>creation</a:t>
          </a:r>
          <a:endParaRPr lang="en-GB" dirty="0"/>
        </a:p>
      </dgm:t>
    </dgm:pt>
    <dgm:pt modelId="{F2E1F0FD-F2A6-4827-B909-3E2F252A38FF}" type="parTrans" cxnId="{DE4E5083-687A-4B54-A9E6-1CBEB637997D}">
      <dgm:prSet/>
      <dgm:spPr/>
      <dgm:t>
        <a:bodyPr/>
        <a:lstStyle/>
        <a:p>
          <a:endParaRPr lang="en-GB"/>
        </a:p>
      </dgm:t>
    </dgm:pt>
    <dgm:pt modelId="{740C9715-16AD-4B8C-886D-177911608E7D}" type="sibTrans" cxnId="{DE4E5083-687A-4B54-A9E6-1CBEB637997D}">
      <dgm:prSet/>
      <dgm:spPr/>
      <dgm:t>
        <a:bodyPr/>
        <a:lstStyle/>
        <a:p>
          <a:endParaRPr lang="en-GB"/>
        </a:p>
      </dgm:t>
    </dgm:pt>
    <dgm:pt modelId="{BD12388D-0A80-4068-B15D-01EAE4B9A5C3}" type="pres">
      <dgm:prSet presAssocID="{7369E61B-CF07-4330-96CE-732FD3E79DC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62AE1A-EB69-4204-BC7D-B3F2186CE088}" type="pres">
      <dgm:prSet presAssocID="{7BED1DC5-71F9-4044-AD56-8677C1D7F72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CD5CA-ADA0-4747-AEFA-82E26893D629}" type="pres">
      <dgm:prSet presAssocID="{46C7B68A-9C65-4347-9EE4-E895439047D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1ECB8A0-D6B8-451D-B37A-9ADD9B10DF0F}" type="pres">
      <dgm:prSet presAssocID="{46C7B68A-9C65-4347-9EE4-E895439047D1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A333344-4560-4B4B-9773-F8BC369B617D}" type="pres">
      <dgm:prSet presAssocID="{C26B73F4-3C2B-416C-9AA0-A6D4EB5CDFC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9E502-E89D-4D3B-9583-0DC59804ED7C}" type="pres">
      <dgm:prSet presAssocID="{AEA1A47B-C359-4CA9-BE88-4DED0A3C78F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386F3D7-7192-401E-8B5A-505609A2A29B}" type="pres">
      <dgm:prSet presAssocID="{AEA1A47B-C359-4CA9-BE88-4DED0A3C78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D3BAEA2-E3DF-4803-9ACE-8CBA595A6EA9}" type="pres">
      <dgm:prSet presAssocID="{DA36FD9F-1B52-42D7-BAFF-D6AD1CCCEB5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1D2E8-0328-439B-8006-A4410D8F9154}" type="pres">
      <dgm:prSet presAssocID="{8BD50D26-AC56-456D-B680-F0CED23AFB2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A2E5B3E-8944-4135-986E-563E976BDC8A}" type="pres">
      <dgm:prSet presAssocID="{8BD50D26-AC56-456D-B680-F0CED23AFB2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EEF5537C-9905-456C-80CC-645EB09561A1}" type="pres">
      <dgm:prSet presAssocID="{4F2E0CFE-4526-4547-824B-1466E94F68C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34952E-E7A0-44FB-8D40-783B72241BA8}" type="pres">
      <dgm:prSet presAssocID="{3D1D80CB-2008-489E-B9A7-78A5758A9F8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39A7433-B745-433F-801C-C8E4DC664782}" type="pres">
      <dgm:prSet presAssocID="{3D1D80CB-2008-489E-B9A7-78A5758A9F8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AFF2BE3-7549-43FA-A0CF-544E6C582870}" type="pres">
      <dgm:prSet presAssocID="{4725FEB9-6A77-48C9-87D3-3D8F97F27C6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711365-DCB6-43D1-879D-12CC8B274D42}" type="pres">
      <dgm:prSet presAssocID="{740C9715-16AD-4B8C-886D-177911608E7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C57A2FDB-472D-4EF5-AEEC-98DDC5728E6D}" type="pres">
      <dgm:prSet presAssocID="{740C9715-16AD-4B8C-886D-177911608E7D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71FA1FAB-E6C8-AD4D-A634-3257DD8185DA}" type="presOf" srcId="{740C9715-16AD-4B8C-886D-177911608E7D}" destId="{C57A2FDB-472D-4EF5-AEEC-98DDC5728E6D}" srcOrd="1" destOrd="0" presId="urn:microsoft.com/office/officeart/2005/8/layout/cycle2"/>
    <dgm:cxn modelId="{77602352-5377-8949-9AC3-6F1E393F34E9}" type="presOf" srcId="{740C9715-16AD-4B8C-886D-177911608E7D}" destId="{D9711365-DCB6-43D1-879D-12CC8B274D42}" srcOrd="0" destOrd="0" presId="urn:microsoft.com/office/officeart/2005/8/layout/cycle2"/>
    <dgm:cxn modelId="{96D6F9E5-D5AA-C144-90B5-DADB03E6349A}" type="presOf" srcId="{C26B73F4-3C2B-416C-9AA0-A6D4EB5CDFC0}" destId="{AA333344-4560-4B4B-9773-F8BC369B617D}" srcOrd="0" destOrd="0" presId="urn:microsoft.com/office/officeart/2005/8/layout/cycle2"/>
    <dgm:cxn modelId="{A018CFF0-6B51-B44B-A98E-CE483AA78F1F}" type="presOf" srcId="{46C7B68A-9C65-4347-9EE4-E895439047D1}" destId="{385CD5CA-ADA0-4747-AEFA-82E26893D629}" srcOrd="0" destOrd="0" presId="urn:microsoft.com/office/officeart/2005/8/layout/cycle2"/>
    <dgm:cxn modelId="{ACDC6BCD-0D59-4059-973F-4273D4F5EBA8}" srcId="{7369E61B-CF07-4330-96CE-732FD3E79DC9}" destId="{C26B73F4-3C2B-416C-9AA0-A6D4EB5CDFC0}" srcOrd="1" destOrd="0" parTransId="{FEC5B552-D575-4697-91FC-D5A25922D9C6}" sibTransId="{AEA1A47B-C359-4CA9-BE88-4DED0A3C78FA}"/>
    <dgm:cxn modelId="{1705AD3F-970D-764B-ABB1-7EE65BD96E66}" type="presOf" srcId="{AEA1A47B-C359-4CA9-BE88-4DED0A3C78FA}" destId="{1189E502-E89D-4D3B-9583-0DC59804ED7C}" srcOrd="0" destOrd="0" presId="urn:microsoft.com/office/officeart/2005/8/layout/cycle2"/>
    <dgm:cxn modelId="{15A3B704-7366-7B47-87B9-C8C927899692}" type="presOf" srcId="{DA36FD9F-1B52-42D7-BAFF-D6AD1CCCEB57}" destId="{DD3BAEA2-E3DF-4803-9ACE-8CBA595A6EA9}" srcOrd="0" destOrd="0" presId="urn:microsoft.com/office/officeart/2005/8/layout/cycle2"/>
    <dgm:cxn modelId="{04E82BCA-2CEE-4BA5-B4CE-51188F012159}" srcId="{7369E61B-CF07-4330-96CE-732FD3E79DC9}" destId="{DA36FD9F-1B52-42D7-BAFF-D6AD1CCCEB57}" srcOrd="2" destOrd="0" parTransId="{0F0BB409-CFB9-4FBC-B103-9BE2F3A704CB}" sibTransId="{8BD50D26-AC56-456D-B680-F0CED23AFB2E}"/>
    <dgm:cxn modelId="{245B76C7-0A26-C146-9721-90EDF1348B79}" type="presOf" srcId="{3D1D80CB-2008-489E-B9A7-78A5758A9F8C}" destId="{039A7433-B745-433F-801C-C8E4DC664782}" srcOrd="1" destOrd="0" presId="urn:microsoft.com/office/officeart/2005/8/layout/cycle2"/>
    <dgm:cxn modelId="{B049B1D1-14C8-8146-A414-628C4996465E}" type="presOf" srcId="{8BD50D26-AC56-456D-B680-F0CED23AFB2E}" destId="{2DA1D2E8-0328-439B-8006-A4410D8F9154}" srcOrd="0" destOrd="0" presId="urn:microsoft.com/office/officeart/2005/8/layout/cycle2"/>
    <dgm:cxn modelId="{8AEC7EBE-5F70-4200-A220-CAB646550E68}" srcId="{7369E61B-CF07-4330-96CE-732FD3E79DC9}" destId="{7BED1DC5-71F9-4044-AD56-8677C1D7F727}" srcOrd="0" destOrd="0" parTransId="{3A27354B-0F78-44C6-8AAE-D8D66A8A00BB}" sibTransId="{46C7B68A-9C65-4347-9EE4-E895439047D1}"/>
    <dgm:cxn modelId="{22575C05-75B0-6C4A-95F3-C65E00F61808}" type="presOf" srcId="{4F2E0CFE-4526-4547-824B-1466E94F68C0}" destId="{EEF5537C-9905-456C-80CC-645EB09561A1}" srcOrd="0" destOrd="0" presId="urn:microsoft.com/office/officeart/2005/8/layout/cycle2"/>
    <dgm:cxn modelId="{B0571F4B-C295-DD4C-A57C-F94CBF582083}" type="presOf" srcId="{46C7B68A-9C65-4347-9EE4-E895439047D1}" destId="{D1ECB8A0-D6B8-451D-B37A-9ADD9B10DF0F}" srcOrd="1" destOrd="0" presId="urn:microsoft.com/office/officeart/2005/8/layout/cycle2"/>
    <dgm:cxn modelId="{1C8A7288-BCCD-EA4B-B823-A3BC13C09FEB}" type="presOf" srcId="{7369E61B-CF07-4330-96CE-732FD3E79DC9}" destId="{BD12388D-0A80-4068-B15D-01EAE4B9A5C3}" srcOrd="0" destOrd="0" presId="urn:microsoft.com/office/officeart/2005/8/layout/cycle2"/>
    <dgm:cxn modelId="{A2339DD6-978D-224E-9CB9-380922AB3120}" type="presOf" srcId="{8BD50D26-AC56-456D-B680-F0CED23AFB2E}" destId="{2A2E5B3E-8944-4135-986E-563E976BDC8A}" srcOrd="1" destOrd="0" presId="urn:microsoft.com/office/officeart/2005/8/layout/cycle2"/>
    <dgm:cxn modelId="{5EC4AFD9-56CF-7F4C-BE51-B5DCAD3141C9}" type="presOf" srcId="{AEA1A47B-C359-4CA9-BE88-4DED0A3C78FA}" destId="{8386F3D7-7192-401E-8B5A-505609A2A29B}" srcOrd="1" destOrd="0" presId="urn:microsoft.com/office/officeart/2005/8/layout/cycle2"/>
    <dgm:cxn modelId="{B2231C87-0ABC-4E17-8F82-757537D20982}" srcId="{7369E61B-CF07-4330-96CE-732FD3E79DC9}" destId="{4F2E0CFE-4526-4547-824B-1466E94F68C0}" srcOrd="3" destOrd="0" parTransId="{92795E88-EFC2-4FED-AE76-2F3F0225E276}" sibTransId="{3D1D80CB-2008-489E-B9A7-78A5758A9F8C}"/>
    <dgm:cxn modelId="{A4958C6E-DD18-7F40-AEDF-C0951ED4F730}" type="presOf" srcId="{3D1D80CB-2008-489E-B9A7-78A5758A9F8C}" destId="{3A34952E-E7A0-44FB-8D40-783B72241BA8}" srcOrd="0" destOrd="0" presId="urn:microsoft.com/office/officeart/2005/8/layout/cycle2"/>
    <dgm:cxn modelId="{CF23A54F-8C10-3442-981A-FA2122570DDE}" type="presOf" srcId="{7BED1DC5-71F9-4044-AD56-8677C1D7F727}" destId="{7362AE1A-EB69-4204-BC7D-B3F2186CE088}" srcOrd="0" destOrd="0" presId="urn:microsoft.com/office/officeart/2005/8/layout/cycle2"/>
    <dgm:cxn modelId="{AE84953E-77B6-5B47-9D74-9220A0A2E832}" type="presOf" srcId="{4725FEB9-6A77-48C9-87D3-3D8F97F27C6C}" destId="{5AFF2BE3-7549-43FA-A0CF-544E6C582870}" srcOrd="0" destOrd="0" presId="urn:microsoft.com/office/officeart/2005/8/layout/cycle2"/>
    <dgm:cxn modelId="{DE4E5083-687A-4B54-A9E6-1CBEB637997D}" srcId="{7369E61B-CF07-4330-96CE-732FD3E79DC9}" destId="{4725FEB9-6A77-48C9-87D3-3D8F97F27C6C}" srcOrd="4" destOrd="0" parTransId="{F2E1F0FD-F2A6-4827-B909-3E2F252A38FF}" sibTransId="{740C9715-16AD-4B8C-886D-177911608E7D}"/>
    <dgm:cxn modelId="{AC64DDE3-8F3E-6E42-AD49-494BBC2706C9}" type="presParOf" srcId="{BD12388D-0A80-4068-B15D-01EAE4B9A5C3}" destId="{7362AE1A-EB69-4204-BC7D-B3F2186CE088}" srcOrd="0" destOrd="0" presId="urn:microsoft.com/office/officeart/2005/8/layout/cycle2"/>
    <dgm:cxn modelId="{F3047989-335C-444D-8ED1-823A9BA9FB82}" type="presParOf" srcId="{BD12388D-0A80-4068-B15D-01EAE4B9A5C3}" destId="{385CD5CA-ADA0-4747-AEFA-82E26893D629}" srcOrd="1" destOrd="0" presId="urn:microsoft.com/office/officeart/2005/8/layout/cycle2"/>
    <dgm:cxn modelId="{C99C1B33-B0A0-E24E-81C4-CB0B3B904381}" type="presParOf" srcId="{385CD5CA-ADA0-4747-AEFA-82E26893D629}" destId="{D1ECB8A0-D6B8-451D-B37A-9ADD9B10DF0F}" srcOrd="0" destOrd="0" presId="urn:microsoft.com/office/officeart/2005/8/layout/cycle2"/>
    <dgm:cxn modelId="{BC264C3B-D634-AE44-9909-750EB2497336}" type="presParOf" srcId="{BD12388D-0A80-4068-B15D-01EAE4B9A5C3}" destId="{AA333344-4560-4B4B-9773-F8BC369B617D}" srcOrd="2" destOrd="0" presId="urn:microsoft.com/office/officeart/2005/8/layout/cycle2"/>
    <dgm:cxn modelId="{9FB4CB3D-C28E-324A-B929-EF2471DB0047}" type="presParOf" srcId="{BD12388D-0A80-4068-B15D-01EAE4B9A5C3}" destId="{1189E502-E89D-4D3B-9583-0DC59804ED7C}" srcOrd="3" destOrd="0" presId="urn:microsoft.com/office/officeart/2005/8/layout/cycle2"/>
    <dgm:cxn modelId="{C864A5E1-2022-9445-AD53-01D845ECDD8B}" type="presParOf" srcId="{1189E502-E89D-4D3B-9583-0DC59804ED7C}" destId="{8386F3D7-7192-401E-8B5A-505609A2A29B}" srcOrd="0" destOrd="0" presId="urn:microsoft.com/office/officeart/2005/8/layout/cycle2"/>
    <dgm:cxn modelId="{452C183A-CFEC-DB4A-9378-C3595623EB43}" type="presParOf" srcId="{BD12388D-0A80-4068-B15D-01EAE4B9A5C3}" destId="{DD3BAEA2-E3DF-4803-9ACE-8CBA595A6EA9}" srcOrd="4" destOrd="0" presId="urn:microsoft.com/office/officeart/2005/8/layout/cycle2"/>
    <dgm:cxn modelId="{373B3FF1-B3B3-BD42-9658-0C2280938602}" type="presParOf" srcId="{BD12388D-0A80-4068-B15D-01EAE4B9A5C3}" destId="{2DA1D2E8-0328-439B-8006-A4410D8F9154}" srcOrd="5" destOrd="0" presId="urn:microsoft.com/office/officeart/2005/8/layout/cycle2"/>
    <dgm:cxn modelId="{B3D1C8EB-CE2F-C345-B0B0-989135218465}" type="presParOf" srcId="{2DA1D2E8-0328-439B-8006-A4410D8F9154}" destId="{2A2E5B3E-8944-4135-986E-563E976BDC8A}" srcOrd="0" destOrd="0" presId="urn:microsoft.com/office/officeart/2005/8/layout/cycle2"/>
    <dgm:cxn modelId="{775DFF44-A739-7C4D-AF25-D02908807ACA}" type="presParOf" srcId="{BD12388D-0A80-4068-B15D-01EAE4B9A5C3}" destId="{EEF5537C-9905-456C-80CC-645EB09561A1}" srcOrd="6" destOrd="0" presId="urn:microsoft.com/office/officeart/2005/8/layout/cycle2"/>
    <dgm:cxn modelId="{C11B7994-714A-1544-8096-33693EF0899E}" type="presParOf" srcId="{BD12388D-0A80-4068-B15D-01EAE4B9A5C3}" destId="{3A34952E-E7A0-44FB-8D40-783B72241BA8}" srcOrd="7" destOrd="0" presId="urn:microsoft.com/office/officeart/2005/8/layout/cycle2"/>
    <dgm:cxn modelId="{E465B363-45FD-C64C-BD99-19C4EF8FC69F}" type="presParOf" srcId="{3A34952E-E7A0-44FB-8D40-783B72241BA8}" destId="{039A7433-B745-433F-801C-C8E4DC664782}" srcOrd="0" destOrd="0" presId="urn:microsoft.com/office/officeart/2005/8/layout/cycle2"/>
    <dgm:cxn modelId="{0EC84E6D-29A2-4745-8F51-73DBE01DE40D}" type="presParOf" srcId="{BD12388D-0A80-4068-B15D-01EAE4B9A5C3}" destId="{5AFF2BE3-7549-43FA-A0CF-544E6C582870}" srcOrd="8" destOrd="0" presId="urn:microsoft.com/office/officeart/2005/8/layout/cycle2"/>
    <dgm:cxn modelId="{BDCAA94D-3EA4-C74E-BB4C-7933CFBF6EF7}" type="presParOf" srcId="{BD12388D-0A80-4068-B15D-01EAE4B9A5C3}" destId="{D9711365-DCB6-43D1-879D-12CC8B274D42}" srcOrd="9" destOrd="0" presId="urn:microsoft.com/office/officeart/2005/8/layout/cycle2"/>
    <dgm:cxn modelId="{0F7A6E12-7830-4644-AA9F-2EFD9931072F}" type="presParOf" srcId="{D9711365-DCB6-43D1-879D-12CC8B274D42}" destId="{C57A2FDB-472D-4EF5-AEEC-98DDC5728E6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C47D-177B-D948-83AC-3B9948A2650A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5E3E-5801-BC4C-9559-DDC2EA1F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C47D-177B-D948-83AC-3B9948A2650A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5E3E-5801-BC4C-9559-DDC2EA1F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6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C47D-177B-D948-83AC-3B9948A2650A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5E3E-5801-BC4C-9559-DDC2EA1F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9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C47D-177B-D948-83AC-3B9948A2650A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5E3E-5801-BC4C-9559-DDC2EA1F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9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C47D-177B-D948-83AC-3B9948A2650A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5E3E-5801-BC4C-9559-DDC2EA1F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C47D-177B-D948-83AC-3B9948A2650A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5E3E-5801-BC4C-9559-DDC2EA1F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6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C47D-177B-D948-83AC-3B9948A2650A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5E3E-5801-BC4C-9559-DDC2EA1F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4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C47D-177B-D948-83AC-3B9948A2650A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5E3E-5801-BC4C-9559-DDC2EA1F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8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C47D-177B-D948-83AC-3B9948A2650A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5E3E-5801-BC4C-9559-DDC2EA1F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5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C47D-177B-D948-83AC-3B9948A2650A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5E3E-5801-BC4C-9559-DDC2EA1F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5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C47D-177B-D948-83AC-3B9948A2650A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5E3E-5801-BC4C-9559-DDC2EA1F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6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6C47D-177B-D948-83AC-3B9948A2650A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45E3E-5801-BC4C-9559-DDC2EA1F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8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Combining industry guest events with live publishing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Learning through </a:t>
            </a:r>
            <a:r>
              <a:rPr lang="en-US" dirty="0" err="1" smtClean="0"/>
              <a:t>zine</a:t>
            </a:r>
            <a:r>
              <a:rPr lang="en-US" dirty="0" smtClean="0"/>
              <a:t> making</a:t>
            </a:r>
          </a:p>
          <a:p>
            <a:r>
              <a:rPr lang="en-US" dirty="0" err="1" smtClean="0"/>
              <a:t>Frania</a:t>
            </a:r>
            <a:r>
              <a:rPr lang="en-US" dirty="0" smtClean="0"/>
              <a:t> Hall</a:t>
            </a:r>
          </a:p>
          <a:p>
            <a:r>
              <a:rPr lang="en-US" dirty="0" smtClean="0"/>
              <a:t>Florence by the Book4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2547938"/>
            <a:ext cx="69627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29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_cimrh_small_1408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171700"/>
            <a:ext cx="68961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48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ENTREPRENEURS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</a:t>
            </a:r>
            <a:r>
              <a:rPr lang="en-US" dirty="0" smtClean="0"/>
              <a:t>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Innovative spirit</a:t>
            </a:r>
          </a:p>
          <a:p>
            <a:r>
              <a:rPr lang="en-US" dirty="0" smtClean="0"/>
              <a:t>Collaborative</a:t>
            </a:r>
          </a:p>
          <a:p>
            <a:r>
              <a:rPr lang="en-US" dirty="0"/>
              <a:t>E</a:t>
            </a:r>
            <a:r>
              <a:rPr lang="en-US" dirty="0" smtClean="0"/>
              <a:t>ncouraging participation</a:t>
            </a:r>
          </a:p>
          <a:p>
            <a:r>
              <a:rPr lang="en-US" dirty="0" smtClean="0"/>
              <a:t>Getting involvement in discussion/debates on equal footing</a:t>
            </a:r>
          </a:p>
          <a:p>
            <a:r>
              <a:rPr lang="en-US" dirty="0" smtClean="0"/>
              <a:t>Leading discussion the way they want it to go</a:t>
            </a:r>
          </a:p>
          <a:p>
            <a:r>
              <a:rPr lang="en-US" dirty="0" smtClean="0"/>
              <a:t>Getting close into their motivation</a:t>
            </a:r>
          </a:p>
          <a:p>
            <a:r>
              <a:rPr lang="en-US" dirty="0" smtClean="0"/>
              <a:t>Thinking about markets</a:t>
            </a:r>
          </a:p>
          <a:p>
            <a:r>
              <a:rPr lang="en-US" dirty="0" smtClean="0"/>
              <a:t>Responding creatively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56493" y="928510"/>
            <a:ext cx="118802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906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Playing with format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Entrepreneurship theme</a:t>
            </a:r>
          </a:p>
          <a:p>
            <a:r>
              <a:rPr lang="en-GB" dirty="0" smtClean="0"/>
              <a:t>Networking</a:t>
            </a:r>
          </a:p>
          <a:p>
            <a:r>
              <a:rPr lang="en-GB" dirty="0" smtClean="0"/>
              <a:t>Participation</a:t>
            </a:r>
          </a:p>
          <a:p>
            <a:r>
              <a:rPr lang="en-GB" dirty="0" smtClean="0"/>
              <a:t>Ensure involvement from everyone</a:t>
            </a:r>
          </a:p>
          <a:p>
            <a:r>
              <a:rPr lang="en-GB" dirty="0" smtClean="0"/>
              <a:t>Engaging students from different courses to collaborate</a:t>
            </a:r>
          </a:p>
          <a:p>
            <a:r>
              <a:rPr lang="en-GB" dirty="0" smtClean="0"/>
              <a:t>By making the zine students have to think about what hearing, assimilate, synthesis = deeper learning?</a:t>
            </a:r>
          </a:p>
          <a:p>
            <a:r>
              <a:rPr lang="en-GB" dirty="0" smtClean="0"/>
              <a:t>Pilot event for 25 students.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300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Ready made template – 16pp A5</a:t>
            </a:r>
          </a:p>
          <a:p>
            <a:r>
              <a:rPr lang="en-US" dirty="0" smtClean="0"/>
              <a:t>Rough flat plan</a:t>
            </a:r>
          </a:p>
          <a:p>
            <a:r>
              <a:rPr lang="en-US" dirty="0" smtClean="0"/>
              <a:t>Briefing on template and content</a:t>
            </a:r>
          </a:p>
          <a:p>
            <a:r>
              <a:rPr lang="en-US" dirty="0" smtClean="0"/>
              <a:t>Groups pre-planned – small groups as pilot</a:t>
            </a:r>
          </a:p>
          <a:p>
            <a:r>
              <a:rPr lang="en-US" dirty="0" smtClean="0"/>
              <a:t>Courses included: MA/BA publishing, MA Design Management, MA/BA Journalism BA creative enterprise – (</a:t>
            </a:r>
            <a:r>
              <a:rPr lang="en-US" dirty="0" err="1" smtClean="0"/>
              <a:t>inc</a:t>
            </a:r>
            <a:r>
              <a:rPr lang="en-US" dirty="0" smtClean="0"/>
              <a:t> illustrators, spatial designers etc.)</a:t>
            </a:r>
          </a:p>
          <a:p>
            <a:r>
              <a:rPr lang="en-US" dirty="0" err="1" smtClean="0"/>
              <a:t>Organised</a:t>
            </a:r>
            <a:r>
              <a:rPr lang="en-US" dirty="0" smtClean="0"/>
              <a:t> areas to carry out close discussions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94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Event themes</a:t>
            </a:r>
            <a:endParaRPr lang="en-GB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4700"/>
            <a:ext cx="8229600" cy="423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093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Event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4</a:t>
            </a:r>
            <a:r>
              <a:rPr lang="en-GB" dirty="0" smtClean="0"/>
              <a:t>0 min Panel – starting up</a:t>
            </a:r>
          </a:p>
          <a:p>
            <a:r>
              <a:rPr lang="en-GB" dirty="0" smtClean="0"/>
              <a:t>20 min discussion with their group at a booth – ask questions</a:t>
            </a:r>
          </a:p>
          <a:p>
            <a:r>
              <a:rPr lang="en-GB" dirty="0" smtClean="0"/>
              <a:t>10 min plan spread ideas</a:t>
            </a:r>
          </a:p>
          <a:p>
            <a:r>
              <a:rPr lang="en-GB" dirty="0" smtClean="0"/>
              <a:t>30 min final panel – on-going management</a:t>
            </a:r>
          </a:p>
          <a:p>
            <a:r>
              <a:rPr lang="en-GB" dirty="0" smtClean="0"/>
              <a:t>Team leader to gather/deliver content</a:t>
            </a:r>
          </a:p>
          <a:p>
            <a:r>
              <a:rPr lang="en-GB" dirty="0" smtClean="0"/>
              <a:t>Zine making session was separate</a:t>
            </a:r>
          </a:p>
          <a:p>
            <a:r>
              <a:rPr lang="en-GB" dirty="0" smtClean="0"/>
              <a:t>Follow up questionnaire with students and guest feedback</a:t>
            </a:r>
          </a:p>
        </p:txBody>
      </p:sp>
    </p:spTree>
    <p:extLst>
      <p:ext uri="{BB962C8B-B14F-4D97-AF65-F5344CB8AC3E}">
        <p14:creationId xmlns:p14="http://schemas.microsoft.com/office/powerpoint/2010/main" val="3686451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entrepreneurs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B2B Publishing services</a:t>
            </a:r>
          </a:p>
          <a:p>
            <a:r>
              <a:rPr lang="en-US" dirty="0" smtClean="0"/>
              <a:t>Maker community training app</a:t>
            </a:r>
          </a:p>
          <a:p>
            <a:r>
              <a:rPr lang="en-US" dirty="0" smtClean="0"/>
              <a:t>Lifestyle &amp; culture magazine site</a:t>
            </a:r>
          </a:p>
          <a:p>
            <a:r>
              <a:rPr lang="en-US" dirty="0" smtClean="0"/>
              <a:t>Online international freelance photo library</a:t>
            </a:r>
          </a:p>
          <a:p>
            <a:r>
              <a:rPr lang="en-US" dirty="0" smtClean="0"/>
              <a:t>Indie mag and creative agency</a:t>
            </a:r>
          </a:p>
          <a:p>
            <a:r>
              <a:rPr lang="en-US" dirty="0" smtClean="0"/>
              <a:t>App developer and u/g content walking app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99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D:\Pictures\UAL photos\exploring entrepren &amp; collab 2017\20170310_1805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368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D:\Pictures\UAL photos\exploring entrepren &amp; collab 2017\20170310_171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604448" cy="484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39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We make Zines</a:t>
            </a:r>
          </a:p>
          <a:p>
            <a:endParaRPr lang="en-GB" dirty="0"/>
          </a:p>
        </p:txBody>
      </p:sp>
      <p:pic>
        <p:nvPicPr>
          <p:cNvPr id="4" name="Picture 2" descr="D:\Pictures\UAL photos\misc make a mag\20170321_144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694" y="221164"/>
            <a:ext cx="3274540" cy="184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Pictures\UAL photos\misc make a mag\20170321_1446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53" y="3494129"/>
            <a:ext cx="3119447" cy="175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UAL photos\MAKE A MAG day\P40789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164"/>
            <a:ext cx="3190596" cy="239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UAL photos\MAKE A MAG day\P40789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96" y="1871579"/>
            <a:ext cx="3315368" cy="24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ictures\UAL photos\MAKE A MAG day\P40789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19" y="4531895"/>
            <a:ext cx="2941052" cy="220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058" y="4989421"/>
            <a:ext cx="2937272" cy="174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11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206" y="1600200"/>
            <a:ext cx="67195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238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544" y="2204864"/>
            <a:ext cx="2736304" cy="448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38" y="1412776"/>
            <a:ext cx="356475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48213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333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08" y="404664"/>
            <a:ext cx="490964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211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worked from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 smtClean="0"/>
              <a:t>Event Format</a:t>
            </a:r>
            <a:endParaRPr lang="en-GB" dirty="0" smtClean="0"/>
          </a:p>
          <a:p>
            <a:r>
              <a:rPr lang="en-GB" b="1" dirty="0" smtClean="0"/>
              <a:t>Topics</a:t>
            </a:r>
            <a:endParaRPr lang="en-GB" dirty="0" smtClean="0"/>
          </a:p>
          <a:p>
            <a:r>
              <a:rPr lang="en-GB" b="1" dirty="0" smtClean="0"/>
              <a:t>Networking</a:t>
            </a:r>
            <a:endParaRPr lang="en-GB" dirty="0" smtClean="0"/>
          </a:p>
          <a:p>
            <a:r>
              <a:rPr lang="en-GB" b="1" dirty="0" smtClean="0"/>
              <a:t>Discussion</a:t>
            </a:r>
            <a:r>
              <a:rPr lang="en-GB" dirty="0" smtClean="0"/>
              <a:t> - forced the students to engage in debates around specific topics, not only to ask a few CV-style questions</a:t>
            </a:r>
          </a:p>
          <a:p>
            <a:r>
              <a:rPr lang="en-GB" b="1" dirty="0" smtClean="0"/>
              <a:t>Personal</a:t>
            </a:r>
            <a:r>
              <a:rPr lang="en-GB" dirty="0" smtClean="0"/>
              <a:t> – everyone felt involved in the stories, openness, energy in the room</a:t>
            </a:r>
          </a:p>
          <a:p>
            <a:r>
              <a:rPr lang="en-GB" b="1" dirty="0"/>
              <a:t>Guests</a:t>
            </a:r>
            <a:r>
              <a:rPr lang="en-GB" dirty="0" smtClean="0"/>
              <a:t> - really enjoyed the more intimate discussions and also their learning from each other – felt they got much more involved in discussions – sharing stories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827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Specific student learning </a:t>
            </a:r>
            <a:br>
              <a:rPr lang="en-GB" dirty="0" smtClean="0"/>
            </a:br>
            <a:r>
              <a:rPr lang="en-GB" dirty="0"/>
              <a:t>(</a:t>
            </a:r>
            <a:r>
              <a:rPr lang="en-GB" dirty="0" smtClean="0"/>
              <a:t>from feedback)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</a:t>
            </a:r>
            <a:r>
              <a:rPr lang="en-GB" dirty="0" smtClean="0"/>
              <a:t>onnecting across the courses</a:t>
            </a:r>
          </a:p>
          <a:p>
            <a:r>
              <a:rPr lang="en-GB" dirty="0"/>
              <a:t>T</a:t>
            </a:r>
            <a:r>
              <a:rPr lang="en-GB" dirty="0" smtClean="0"/>
              <a:t>alking directly to entrepreneurs, and doing so in more depth than just asking a question</a:t>
            </a:r>
          </a:p>
          <a:p>
            <a:r>
              <a:rPr lang="en-GB" dirty="0" smtClean="0"/>
              <a:t>Content creation focused attention</a:t>
            </a:r>
          </a:p>
          <a:p>
            <a:r>
              <a:rPr lang="en-GB" dirty="0" smtClean="0"/>
              <a:t>Engaged </a:t>
            </a:r>
            <a:r>
              <a:rPr lang="en-GB" dirty="0"/>
              <a:t>in debates around specific topics, </a:t>
            </a:r>
            <a:r>
              <a:rPr lang="en-GB" dirty="0" smtClean="0"/>
              <a:t>not just asking </a:t>
            </a:r>
            <a:r>
              <a:rPr lang="en-GB" dirty="0"/>
              <a:t>a few CV-style </a:t>
            </a:r>
            <a:r>
              <a:rPr lang="en-GB" dirty="0" smtClean="0"/>
              <a:t>questions</a:t>
            </a:r>
          </a:p>
          <a:p>
            <a:r>
              <a:rPr lang="en-GB" dirty="0" smtClean="0"/>
              <a:t>Thinking about content/asking questions made them think harder about what they learnt</a:t>
            </a:r>
          </a:p>
          <a:p>
            <a:r>
              <a:rPr lang="en-GB" dirty="0" smtClean="0"/>
              <a:t>Majority felt they participated more than they would usually and felt more confident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25564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do differently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GB" dirty="0" err="1" smtClean="0"/>
              <a:t>Zine</a:t>
            </a:r>
            <a:r>
              <a:rPr lang="en-GB" dirty="0" smtClean="0"/>
              <a:t> making had to be separate - timing</a:t>
            </a:r>
          </a:p>
          <a:p>
            <a:pPr lvl="1"/>
            <a:r>
              <a:rPr lang="en-GB" dirty="0" smtClean="0"/>
              <a:t>Loosen up the students to be a bit more creative (ended up being designed consistently)</a:t>
            </a:r>
          </a:p>
          <a:p>
            <a:pPr lvl="1"/>
            <a:r>
              <a:rPr lang="en-GB" dirty="0" smtClean="0"/>
              <a:t>Bring more materials to play with</a:t>
            </a:r>
          </a:p>
          <a:p>
            <a:pPr lvl="1"/>
            <a:r>
              <a:rPr lang="en-GB" dirty="0" smtClean="0"/>
              <a:t>Allow students chances to talk to different entrepreneurs – and ask general questions – but see different responses to same entrepreneur</a:t>
            </a:r>
          </a:p>
          <a:p>
            <a:pPr lvl="1"/>
            <a:r>
              <a:rPr lang="en-GB" dirty="0" smtClean="0"/>
              <a:t>Formalise content collection process further – tasks to keep students on track (and see more publishing)</a:t>
            </a:r>
          </a:p>
          <a:p>
            <a:pPr lvl="1"/>
            <a:r>
              <a:rPr lang="en-GB" dirty="0" smtClean="0"/>
              <a:t>Facilitate editorial discussion</a:t>
            </a:r>
            <a:endParaRPr lang="en-GB" dirty="0"/>
          </a:p>
          <a:p>
            <a:pPr lvl="1"/>
            <a:r>
              <a:rPr lang="en-GB" dirty="0" smtClean="0"/>
              <a:t>Fixed wrap up session for the zine </a:t>
            </a:r>
          </a:p>
          <a:p>
            <a:pPr lvl="1"/>
            <a:r>
              <a:rPr lang="en-GB" dirty="0" smtClean="0"/>
              <a:t>Some students were frustrated others didn’t commit fully</a:t>
            </a:r>
          </a:p>
        </p:txBody>
      </p:sp>
    </p:spTree>
    <p:extLst>
      <p:ext uri="{BB962C8B-B14F-4D97-AF65-F5344CB8AC3E}">
        <p14:creationId xmlns:p14="http://schemas.microsoft.com/office/powerpoint/2010/main" val="2400222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pedagogy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Develop the reflection stage as critical practice – and collective reflection</a:t>
            </a:r>
          </a:p>
          <a:p>
            <a:r>
              <a:rPr lang="en-US" dirty="0" smtClean="0"/>
              <a:t>Facilitate discussion with students to see what has emerged from their listening/observing/thinking about what they have seen</a:t>
            </a:r>
          </a:p>
          <a:p>
            <a:r>
              <a:rPr lang="en-US" dirty="0" smtClean="0"/>
              <a:t>Considering different audiences/what differences they hear – writing as mediating</a:t>
            </a:r>
          </a:p>
          <a:p>
            <a:r>
              <a:rPr lang="en-US" dirty="0" smtClean="0"/>
              <a:t>Embedding networking further </a:t>
            </a:r>
            <a:r>
              <a:rPr lang="en-US" dirty="0"/>
              <a:t> </a:t>
            </a:r>
            <a:r>
              <a:rPr lang="en-US" dirty="0" smtClean="0"/>
              <a:t>- the students play a role as well as the panel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18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Developing an experiential </a:t>
            </a:r>
            <a:r>
              <a:rPr lang="en-GB" dirty="0" smtClean="0"/>
              <a:t>cycle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4126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3082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600" dirty="0" err="1" smtClean="0"/>
              <a:t>Zine</a:t>
            </a:r>
            <a:endParaRPr lang="en-US" sz="6600" dirty="0" smtClean="0"/>
          </a:p>
          <a:p>
            <a:r>
              <a:rPr lang="en-US" sz="6600" dirty="0" smtClean="0"/>
              <a:t>+</a:t>
            </a:r>
          </a:p>
          <a:p>
            <a:r>
              <a:rPr lang="en-US" sz="6600" dirty="0" smtClean="0"/>
              <a:t>Industry event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elevant </a:t>
            </a:r>
            <a:r>
              <a:rPr lang="en-GB" dirty="0" err="1" smtClean="0"/>
              <a:t>zine</a:t>
            </a:r>
            <a:r>
              <a:rPr lang="en-GB" dirty="0" smtClean="0"/>
              <a:t> themes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DIY</a:t>
            </a:r>
          </a:p>
          <a:p>
            <a:r>
              <a:rPr lang="en-GB" dirty="0" smtClean="0"/>
              <a:t>Capturing individual responses</a:t>
            </a:r>
          </a:p>
          <a:p>
            <a:r>
              <a:rPr lang="en-GB" dirty="0" smtClean="0"/>
              <a:t>UG content</a:t>
            </a:r>
          </a:p>
          <a:p>
            <a:r>
              <a:rPr lang="en-GB" dirty="0" smtClean="0"/>
              <a:t>Writer/Editor/photographer/designer/creator</a:t>
            </a:r>
          </a:p>
          <a:p>
            <a:r>
              <a:rPr lang="en-GB" dirty="0" smtClean="0"/>
              <a:t>Rough and ready production</a:t>
            </a:r>
          </a:p>
          <a:p>
            <a:r>
              <a:rPr lang="en-GB" dirty="0" smtClean="0"/>
              <a:t>Speed/energy</a:t>
            </a:r>
          </a:p>
          <a:p>
            <a:r>
              <a:rPr lang="en-GB" dirty="0" smtClean="0"/>
              <a:t>Individual expression</a:t>
            </a:r>
          </a:p>
          <a:p>
            <a:r>
              <a:rPr lang="en-GB" dirty="0" smtClean="0"/>
              <a:t>Tangible vs. ephemeral</a:t>
            </a:r>
          </a:p>
          <a:p>
            <a:r>
              <a:rPr lang="en-GB" dirty="0" smtClean="0"/>
              <a:t>Freedom</a:t>
            </a:r>
          </a:p>
          <a:p>
            <a:r>
              <a:rPr lang="en-GB" dirty="0" smtClean="0"/>
              <a:t>Non-professional</a:t>
            </a:r>
          </a:p>
          <a:p>
            <a:r>
              <a:rPr lang="en-GB" dirty="0" smtClean="0"/>
              <a:t>Currency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03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Pattern of panel events</a:t>
            </a:r>
          </a:p>
          <a:p>
            <a:r>
              <a:rPr lang="en-US" dirty="0" smtClean="0"/>
              <a:t>Questions at the end</a:t>
            </a:r>
          </a:p>
          <a:p>
            <a:r>
              <a:rPr lang="en-US" dirty="0" smtClean="0"/>
              <a:t>Networking at the end</a:t>
            </a:r>
          </a:p>
          <a:p>
            <a:r>
              <a:rPr lang="en-US" dirty="0" smtClean="0"/>
              <a:t>Quieter students may not participate</a:t>
            </a:r>
          </a:p>
          <a:p>
            <a:r>
              <a:rPr lang="en-US" dirty="0" smtClean="0"/>
              <a:t>Remember what you heard?</a:t>
            </a:r>
          </a:p>
          <a:p>
            <a:r>
              <a:rPr lang="en-US" dirty="0" smtClean="0"/>
              <a:t>Think about what you have learnt?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 event with </a:t>
            </a:r>
            <a:r>
              <a:rPr lang="en-US" dirty="0" err="1" smtClean="0"/>
              <a:t>zine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 </a:t>
            </a:r>
            <a:r>
              <a:rPr lang="en-US" dirty="0" err="1" smtClean="0"/>
              <a:t>curation</a:t>
            </a:r>
            <a:endParaRPr lang="en-US" dirty="0" smtClean="0"/>
          </a:p>
          <a:p>
            <a:r>
              <a:rPr lang="en-US" dirty="0" smtClean="0"/>
              <a:t>On-the-spot synthesis</a:t>
            </a:r>
          </a:p>
          <a:p>
            <a:r>
              <a:rPr lang="en-US" dirty="0" smtClean="0"/>
              <a:t>Student participation</a:t>
            </a:r>
          </a:p>
          <a:p>
            <a:r>
              <a:rPr lang="en-US" dirty="0" smtClean="0"/>
              <a:t>Active thinking</a:t>
            </a:r>
          </a:p>
          <a:p>
            <a:r>
              <a:rPr lang="en-US" dirty="0" smtClean="0"/>
              <a:t>Co-creation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909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Pedagogy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Experiential learning through live projects</a:t>
            </a:r>
          </a:p>
          <a:p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ot the making of the </a:t>
            </a:r>
            <a:r>
              <a:rPr lang="en-US" dirty="0" err="1" smtClean="0"/>
              <a:t>zine</a:t>
            </a:r>
            <a:r>
              <a:rPr lang="en-US" dirty="0" smtClean="0"/>
              <a:t> but the thinking about what you have heard, having to communicate it, selection/synthesis/</a:t>
            </a:r>
            <a:r>
              <a:rPr lang="en-US" dirty="0" err="1" smtClean="0"/>
              <a:t>curation</a:t>
            </a:r>
            <a:endParaRPr lang="en-US" dirty="0" smtClean="0"/>
          </a:p>
          <a:p>
            <a:r>
              <a:rPr lang="en-US" dirty="0" smtClean="0"/>
              <a:t>Documenting event, capturing responses</a:t>
            </a:r>
          </a:p>
        </p:txBody>
      </p:sp>
    </p:spTree>
    <p:extLst>
      <p:ext uri="{BB962C8B-B14F-4D97-AF65-F5344CB8AC3E}">
        <p14:creationId xmlns:p14="http://schemas.microsoft.com/office/powerpoint/2010/main" val="274938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generation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new </a:t>
            </a:r>
            <a:r>
              <a:rPr lang="en-US" dirty="0"/>
              <a:t>styles of learning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Instant gratification</a:t>
            </a:r>
          </a:p>
          <a:p>
            <a:r>
              <a:rPr lang="en-US" dirty="0" smtClean="0"/>
              <a:t>Tangible outcomes</a:t>
            </a:r>
          </a:p>
          <a:p>
            <a:r>
              <a:rPr lang="en-US" dirty="0" smtClean="0"/>
              <a:t>Multi </a:t>
            </a:r>
            <a:r>
              <a:rPr lang="en-US" dirty="0" err="1" smtClean="0"/>
              <a:t>taskers</a:t>
            </a:r>
            <a:r>
              <a:rPr lang="en-US" dirty="0"/>
              <a:t> </a:t>
            </a:r>
            <a:r>
              <a:rPr lang="en-US" dirty="0" smtClean="0"/>
              <a:t>(get them to use their multitasking to help you)</a:t>
            </a:r>
          </a:p>
          <a:p>
            <a:r>
              <a:rPr lang="en-US" dirty="0" smtClean="0"/>
              <a:t>Insert user generated content into learning</a:t>
            </a:r>
          </a:p>
          <a:p>
            <a:r>
              <a:rPr lang="en-US" dirty="0" smtClean="0"/>
              <a:t>Continuous</a:t>
            </a:r>
            <a:r>
              <a:rPr lang="en-US" dirty="0"/>
              <a:t>/near instant activity/</a:t>
            </a:r>
            <a:r>
              <a:rPr lang="en-US" dirty="0" smtClean="0"/>
              <a:t>feedback</a:t>
            </a:r>
          </a:p>
          <a:p>
            <a:r>
              <a:rPr lang="en-US" dirty="0" smtClean="0"/>
              <a:t>Continuous </a:t>
            </a:r>
            <a:r>
              <a:rPr lang="en-US" dirty="0"/>
              <a:t>creation of </a:t>
            </a:r>
            <a:r>
              <a:rPr lang="en-US" dirty="0" smtClean="0"/>
              <a:t>content</a:t>
            </a:r>
          </a:p>
          <a:p>
            <a:r>
              <a:rPr lang="en-US" dirty="0" smtClean="0"/>
              <a:t>Collective reflection</a:t>
            </a:r>
          </a:p>
          <a:p>
            <a:r>
              <a:rPr lang="en-US" dirty="0" smtClean="0"/>
              <a:t>Help </a:t>
            </a:r>
            <a:r>
              <a:rPr lang="en-US" dirty="0"/>
              <a:t>make own journeys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87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896" y="1600200"/>
            <a:ext cx="62442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30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672</Words>
  <Application>Microsoft Office PowerPoint</Application>
  <PresentationFormat>On-screen Show (4:3)</PresentationFormat>
  <Paragraphs>128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Combining industry guest events with live publishing projects</vt:lpstr>
      <vt:lpstr>PowerPoint Presentation</vt:lpstr>
      <vt:lpstr>PowerPoint Presentation</vt:lpstr>
      <vt:lpstr>Relevant zine themes</vt:lpstr>
      <vt:lpstr>Industry events</vt:lpstr>
      <vt:lpstr>Framing event with zine</vt:lpstr>
      <vt:lpstr>Pedagogy</vt:lpstr>
      <vt:lpstr>New generation –  new styles of learning </vt:lpstr>
      <vt:lpstr>PowerPoint Presentation</vt:lpstr>
      <vt:lpstr>PowerPoint Presentation</vt:lpstr>
      <vt:lpstr>PowerPoint Presentation</vt:lpstr>
      <vt:lpstr>ENTREPRENEURS             STUDENTS</vt:lpstr>
      <vt:lpstr>Playing with format</vt:lpstr>
      <vt:lpstr>SET UP</vt:lpstr>
      <vt:lpstr>Event themes</vt:lpstr>
      <vt:lpstr>Event plan</vt:lpstr>
      <vt:lpstr>5 entrepreneurs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worked from feedback</vt:lpstr>
      <vt:lpstr>Specific student learning  (from feedback)</vt:lpstr>
      <vt:lpstr>What to do differently</vt:lpstr>
      <vt:lpstr>Developing pedagogy</vt:lpstr>
      <vt:lpstr>Developing an experiential cycle</vt:lpstr>
    </vt:vector>
  </TitlesOfParts>
  <Company>University of the Arts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Authorised User</dc:creator>
  <cp:lastModifiedBy>frania</cp:lastModifiedBy>
  <cp:revision>28</cp:revision>
  <dcterms:created xsi:type="dcterms:W3CDTF">2017-06-07T12:52:03Z</dcterms:created>
  <dcterms:modified xsi:type="dcterms:W3CDTF">2017-06-18T17:14:23Z</dcterms:modified>
</cp:coreProperties>
</file>