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9" r:id="rId11"/>
    <p:sldId id="265" r:id="rId12"/>
    <p:sldId id="264" r:id="rId13"/>
    <p:sldId id="266" r:id="rId14"/>
    <p:sldId id="268" r:id="rId15"/>
    <p:sldId id="273" r:id="rId16"/>
    <p:sldId id="270" r:id="rId17"/>
    <p:sldId id="274" r:id="rId18"/>
    <p:sldId id="277" r:id="rId19"/>
    <p:sldId id="278" r:id="rId20"/>
    <p:sldId id="279" r:id="rId21"/>
    <p:sldId id="280" r:id="rId22"/>
    <p:sldId id="281" r:id="rId23"/>
    <p:sldId id="282" r:id="rId24"/>
    <p:sldId id="272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595"/>
  </p:normalViewPr>
  <p:slideViewPr>
    <p:cSldViewPr snapToGrid="0" snapToObjects="1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65A783-A116-5A42-A7B1-6B6536F53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A9C981D-BC97-0845-8234-13F23EFA4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A27524-99DE-884E-9080-BBDFBFBF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9EFA-DE86-5F4C-BD26-AB944C395310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5C887A-F98A-294D-8378-D58442CED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36BFD8-63F0-6C41-B359-99D386053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F4DF-536A-6A4C-99D3-AB949B05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5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3D1BDF-3422-414B-A3A1-328741C4C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1F5B785-A001-E34D-8658-5510FABDE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3E3B9C-3C54-9B47-9832-CF124248C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9EFA-DE86-5F4C-BD26-AB944C395310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D11D38-8C7A-6F48-953B-C8F8B06BC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76D577-FC27-CD4C-A222-7D628C04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F4DF-536A-6A4C-99D3-AB949B05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2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52595CC-6872-B645-8547-142A64519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8C17DF3-04EC-3447-A41A-9421DB362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11082A-385D-5048-819F-04B18CBA3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9EFA-DE86-5F4C-BD26-AB944C395310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8049DE-73A8-AC4E-B6D9-AA9FE318B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8D2E24-E513-A842-9E30-33BC367F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F4DF-536A-6A4C-99D3-AB949B05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3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C921B2-CF6E-D841-B189-336FBA2A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E51652-2299-8546-8298-0F7AFDE31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604AA-B0C1-C342-A4F3-3A73B299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9EFA-DE86-5F4C-BD26-AB944C395310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8982DA-9510-F242-B2B4-E49D71DCE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1E99F6-334B-9C4C-925A-F7B74A37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F4DF-536A-6A4C-99D3-AB949B05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6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93969A-CB1C-AB49-8C24-7A9B6138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85B8AD-4E91-9146-8D02-26C4EE93E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FCCC3B-BA47-0742-8CE9-E78E834F5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9EFA-DE86-5F4C-BD26-AB944C395310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324122-E33A-1145-B276-2098CF7B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B0C198-2FCE-F348-9E63-529223298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F4DF-536A-6A4C-99D3-AB949B05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4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0E0B9B-22AB-A444-B021-8097DB150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38C5E8-8484-CF4C-AD1F-33701390C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99D96D-8BCE-DE4A-B52F-79D8B2932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6196E4-1717-794B-8405-FE87DA98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9EFA-DE86-5F4C-BD26-AB944C395310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82BE8C-A0D7-004D-ACFB-1C95A652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5B2E78-EB5C-304E-A405-6EE4CCE4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F4DF-536A-6A4C-99D3-AB949B05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5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AB152C-1B7E-8949-BD03-84CF27B2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3D73F8-126A-9A49-96A7-EF1EC1743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C63E2A-3BE8-2743-8C4C-0B64E6AEF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2B4A068-AFE6-9947-B365-BA098B624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25E33DB-4360-AF4F-8B55-809A406023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F0D75C0-449A-2147-B16D-A6E7A1A41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9EFA-DE86-5F4C-BD26-AB944C395310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12C40C5-F3C0-6241-82F9-4456F3048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00424F-5D49-5143-8F6D-2AA60579E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F4DF-536A-6A4C-99D3-AB949B05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3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C3AA3-C8C3-8349-A8AC-3550BEDF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E16FC61-7AC1-5E4A-BF3B-15303439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9EFA-DE86-5F4C-BD26-AB944C395310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E71EC3-2208-2945-BFF1-590FCB255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50195FB-5529-CB4B-843A-8940495C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F4DF-536A-6A4C-99D3-AB949B05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5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D8B01B8-453A-8C45-8895-840AD2D05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9EFA-DE86-5F4C-BD26-AB944C395310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5958ED8-943E-0443-B6F8-A09FCC090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564D3EC-9B63-5F48-9A09-B993B204C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F4DF-536A-6A4C-99D3-AB949B05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EE4E98-800B-D849-9447-7D20B2C0A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DDAE6-0AFA-4141-9C78-F77643568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9A9701-295C-4044-BC74-C5BB3D438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DE6FD4-435B-834D-9E4B-DD89D7FB3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9EFA-DE86-5F4C-BD26-AB944C395310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DE83C6-5E57-764F-AAEC-898DCECF9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BC1BE2-4666-124A-B2DD-E40CCFE4A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F4DF-536A-6A4C-99D3-AB949B05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8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0810A7-EB93-D043-A3D0-8CFA3A50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2FC4C76-3829-5D4E-AB90-6999DEEEE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5E547E-4210-D740-86FC-C1909842D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DBD026-A864-8E47-8D82-3D390D447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9EFA-DE86-5F4C-BD26-AB944C395310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6BCDA2-40A0-1C4E-92CB-06B982E25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2FB066-D34E-994C-9D39-28B658A19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F4DF-536A-6A4C-99D3-AB949B05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9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6C4C550-3A20-C94A-BF16-0E83ED8F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C884E3-C534-0249-8D52-E5D024193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CBC252-AD72-4A4E-9ED4-BD3FB3EEA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A9EFA-DE86-5F4C-BD26-AB944C395310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EB8D16-5934-9D4F-B91C-E283869DE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F1AB5-0EC5-F044-AD10-9C358FF87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6F4DF-536A-6A4C-99D3-AB949B05D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2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D9A061-D027-F94C-9710-D1D382B918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COLLABORATING ACROSS CREATIVE CULTURES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F5D5790-82AD-1F4E-B446-20E659592F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Frania Hall</a:t>
            </a:r>
          </a:p>
          <a:p>
            <a:r>
              <a:rPr lang="en-GB" dirty="0"/>
              <a:t>By the Book 5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A337346-D404-FC44-9086-6AE3B1BD5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718" y="4598114"/>
            <a:ext cx="3722557" cy="150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76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D2BA50-7087-3F4D-95EC-B90ECE0D1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D42B5C1-6E70-D040-93CA-D7A237D55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78" y="734518"/>
            <a:ext cx="8396570" cy="5887440"/>
          </a:xfrm>
        </p:spPr>
      </p:pic>
    </p:spTree>
    <p:extLst>
      <p:ext uri="{BB962C8B-B14F-4D97-AF65-F5344CB8AC3E}">
        <p14:creationId xmlns:p14="http://schemas.microsoft.com/office/powerpoint/2010/main" val="4292658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719E4B-9E7C-0F4E-848E-64E43448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publisher’s role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F9F9D4-DCDF-5F42-BB16-696D2D3C0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Interpreter (of author – now of organisation)</a:t>
            </a:r>
          </a:p>
          <a:p>
            <a:r>
              <a:rPr lang="en-GB" dirty="0"/>
              <a:t>Speak the language of different </a:t>
            </a:r>
            <a:r>
              <a:rPr lang="en-GB" dirty="0" smtClean="0"/>
              <a:t>stakeholders</a:t>
            </a:r>
          </a:p>
          <a:p>
            <a:r>
              <a:rPr lang="en-GB" dirty="0" smtClean="0"/>
              <a:t>Translate different visions</a:t>
            </a:r>
          </a:p>
          <a:p>
            <a:r>
              <a:rPr lang="en-GB" dirty="0" smtClean="0"/>
              <a:t>Flexibility to step in and out of cultures</a:t>
            </a:r>
            <a:endParaRPr lang="en-GB" dirty="0"/>
          </a:p>
          <a:p>
            <a:r>
              <a:rPr lang="en-GB" dirty="0"/>
              <a:t>Alignment of other functions/expertise – publisher knows they are key but arts org leaves that up to publisher</a:t>
            </a:r>
          </a:p>
          <a:p>
            <a:r>
              <a:rPr lang="en-GB" dirty="0"/>
              <a:t>Arts org is really focused on content – their asset – their knowledge base - their resources -</a:t>
            </a:r>
          </a:p>
          <a:p>
            <a:r>
              <a:rPr lang="en-GB" dirty="0"/>
              <a:t>Take learning further – take more risks? Go with the other further </a:t>
            </a:r>
          </a:p>
          <a:p>
            <a:r>
              <a:rPr lang="en-GB" dirty="0"/>
              <a:t>Diplomat - What controls do they have? Who makes decisions? Where to put their foot down? This is embedded in structure of the </a:t>
            </a:r>
            <a:r>
              <a:rPr lang="en-GB" dirty="0" smtClean="0"/>
              <a:t>project</a:t>
            </a:r>
          </a:p>
          <a:p>
            <a:r>
              <a:rPr lang="en-GB" dirty="0" smtClean="0"/>
              <a:t>Understand value of content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31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41B983-8D64-CE46-A3AF-4FA6833B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Dilemmas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F78E1C-97CB-D042-AE32-9D534B9EE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Language – arts org resistant to marketing speak of educational publishers </a:t>
            </a:r>
          </a:p>
          <a:p>
            <a:r>
              <a:rPr lang="en-GB" dirty="0"/>
              <a:t>Arts Vision – arts org wary that ethos of books must still represents ethos of organisation - but for publisher that too is uniqueness</a:t>
            </a:r>
          </a:p>
          <a:p>
            <a:r>
              <a:rPr lang="en-GB" dirty="0"/>
              <a:t>Unease around focus – both sides wonder if they should have pushed further for something - Was the project vision diluted through </a:t>
            </a:r>
            <a:r>
              <a:rPr lang="en-GB" dirty="0" smtClean="0"/>
              <a:t>accommodation</a:t>
            </a:r>
            <a:r>
              <a:rPr lang="en-GB" dirty="0"/>
              <a:t> </a:t>
            </a:r>
            <a:r>
              <a:rPr lang="en-GB" dirty="0" smtClean="0"/>
              <a:t>of each other?</a:t>
            </a:r>
            <a:endParaRPr lang="en-GB" dirty="0"/>
          </a:p>
          <a:p>
            <a:r>
              <a:rPr lang="en-GB" dirty="0"/>
              <a:t>Who has control over what?</a:t>
            </a:r>
          </a:p>
          <a:p>
            <a:r>
              <a:rPr lang="en-GB" dirty="0"/>
              <a:t>Timing – this was dictated by project and not by market</a:t>
            </a:r>
          </a:p>
          <a:p>
            <a:r>
              <a:rPr lang="en-GB" dirty="0"/>
              <a:t>Learning &amp; Entrepreneurial aspects – arts org more entrepreneurial than publisher </a:t>
            </a:r>
            <a:r>
              <a:rPr lang="en-GB" dirty="0" smtClean="0"/>
              <a:t>because outside the box– </a:t>
            </a:r>
            <a:r>
              <a:rPr lang="en-GB" dirty="0"/>
              <a:t>could publisher have been more flexible?</a:t>
            </a:r>
          </a:p>
          <a:p>
            <a:r>
              <a:rPr lang="en-GB" dirty="0"/>
              <a:t>Was learning more about working together than about creative thinking?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1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C91990-F514-3C4D-8CB1-8D1B09BA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Requirements for success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2782EE-9C8C-A54E-A0BB-F41D43A4F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Importance of </a:t>
            </a:r>
            <a:r>
              <a:rPr lang="en-GB" dirty="0" smtClean="0"/>
              <a:t>broker</a:t>
            </a:r>
            <a:endParaRPr lang="en-GB" dirty="0"/>
          </a:p>
          <a:p>
            <a:r>
              <a:rPr lang="en-GB" dirty="0"/>
              <a:t>Autonomy of participants</a:t>
            </a:r>
          </a:p>
          <a:p>
            <a:r>
              <a:rPr lang="en-GB" dirty="0"/>
              <a:t>Expertise – very focused and all stakeholders</a:t>
            </a:r>
          </a:p>
          <a:p>
            <a:r>
              <a:rPr lang="en-GB" dirty="0"/>
              <a:t>Size of collaboration</a:t>
            </a:r>
          </a:p>
          <a:p>
            <a:r>
              <a:rPr lang="en-GB" dirty="0"/>
              <a:t>Vision formation (long term) and vision engagement (vision broker/vision – vision flow</a:t>
            </a:r>
            <a:r>
              <a:rPr lang="en-GB" dirty="0" smtClean="0"/>
              <a:t>….stakeholders and dissemination</a:t>
            </a:r>
            <a:endParaRPr lang="en-GB" dirty="0"/>
          </a:p>
          <a:p>
            <a:r>
              <a:rPr lang="en-GB" dirty="0"/>
              <a:t>Modus operandi – meetings and decision making – highly structured – for buy in = equality embedded in design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3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497434-D646-9845-9E60-F8694CCA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CD94E4E-7C94-BB49-97B5-181E91383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42" y="365124"/>
            <a:ext cx="8367632" cy="6115979"/>
          </a:xfrm>
        </p:spPr>
      </p:pic>
    </p:spTree>
    <p:extLst>
      <p:ext uri="{BB962C8B-B14F-4D97-AF65-F5344CB8AC3E}">
        <p14:creationId xmlns:p14="http://schemas.microsoft.com/office/powerpoint/2010/main" val="1580152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AF65F-2367-1748-A245-2DDBDE720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Collaborative structure/structure alignment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60DD28-7C70-BB40-BA4F-89AE59FC6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Broker develops the project vision and structure for stakeholders</a:t>
            </a:r>
          </a:p>
          <a:p>
            <a:r>
              <a:rPr lang="en-GB" dirty="0"/>
              <a:t>Publisher develops the wider project hierarchy</a:t>
            </a:r>
          </a:p>
          <a:p>
            <a:r>
              <a:rPr lang="en-GB" dirty="0"/>
              <a:t>Dissemination to wider project</a:t>
            </a:r>
          </a:p>
          <a:p>
            <a:r>
              <a:rPr lang="en-GB" dirty="0"/>
              <a:t>Vision management spreads to the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66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052265-5ABA-CE49-932B-F20BAACEC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4221321-B096-7842-B760-8F0032D21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61" y="584616"/>
            <a:ext cx="9268601" cy="6213838"/>
          </a:xfrm>
        </p:spPr>
      </p:pic>
    </p:spTree>
    <p:extLst>
      <p:ext uri="{BB962C8B-B14F-4D97-AF65-F5344CB8AC3E}">
        <p14:creationId xmlns:p14="http://schemas.microsoft.com/office/powerpoint/2010/main" val="997102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B60257-6F18-004A-8E64-C72D3ACF9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 OF SUCCESS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5017C9-9EBC-6946-B167-04C332477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Actual projects very good – all parties satisfied – projects done very well</a:t>
            </a:r>
          </a:p>
          <a:p>
            <a:r>
              <a:rPr lang="en-GB" dirty="0"/>
              <a:t>Successful series – continuing to evolve</a:t>
            </a:r>
          </a:p>
          <a:p>
            <a:r>
              <a:rPr lang="en-GB" dirty="0"/>
              <a:t>Less outstanding commercially – some disappointment</a:t>
            </a:r>
          </a:p>
          <a:p>
            <a:r>
              <a:rPr lang="en-GB" dirty="0"/>
              <a:t>Recognition of amount of effort put in integrity of content from all parties was perhaps </a:t>
            </a:r>
            <a:r>
              <a:rPr lang="en-GB" dirty="0" smtClean="0"/>
              <a:t>over-delivered </a:t>
            </a:r>
            <a:r>
              <a:rPr lang="en-GB" dirty="0"/>
              <a:t>– passion projects</a:t>
            </a:r>
          </a:p>
          <a:p>
            <a:r>
              <a:rPr lang="en-GB" dirty="0"/>
              <a:t>Learning – from each other – about each other’s environments (publisher s more relaxed about this) and also about how far to push another time</a:t>
            </a:r>
          </a:p>
          <a:p>
            <a:r>
              <a:rPr lang="en-GB" dirty="0"/>
              <a:t>Enjoyment and intellectual stimulation as to how to make this work</a:t>
            </a:r>
          </a:p>
          <a:p>
            <a:r>
              <a:rPr lang="en-GB" dirty="0"/>
              <a:t>Unique approach to curriculum development through collaboration – in a challenging environment – no budget no time.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24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broker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‘This </a:t>
            </a:r>
            <a:r>
              <a:rPr lang="en-GB" dirty="0"/>
              <a:t>is where we were amazingly, incredibly lucky and it wouldn’t have happened so without him so he was able to understand both </a:t>
            </a:r>
            <a:r>
              <a:rPr lang="en-GB" dirty="0" smtClean="0"/>
              <a:t>languages’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618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6160"/>
            <a:ext cx="10515600" cy="1325563"/>
          </a:xfrm>
        </p:spPr>
        <p:txBody>
          <a:bodyPr/>
          <a:lstStyle/>
          <a:p>
            <a:r>
              <a:rPr lang="en-GB" dirty="0" smtClean="0"/>
              <a:t>Networks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‘and </a:t>
            </a:r>
            <a:r>
              <a:rPr lang="en-GB" dirty="0"/>
              <a:t>there’s one of those pieces of serendipity: there is someone who is responsible for the list whose heart is probably with the fantastic new things you can do with </a:t>
            </a:r>
            <a:r>
              <a:rPr lang="en-GB" dirty="0" smtClean="0"/>
              <a:t>digital’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41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BDA8EA-BBC1-BB4D-B9C1-766908C60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Publishing and Porous Boundaries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8F3BDE-A8CF-4D4B-94D4-DCE861720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Creative organisations – </a:t>
            </a:r>
            <a:r>
              <a:rPr lang="en-GB" dirty="0" smtClean="0"/>
              <a:t>publishing/education/arts</a:t>
            </a:r>
          </a:p>
          <a:p>
            <a:r>
              <a:rPr lang="en-GB" dirty="0" smtClean="0"/>
              <a:t>Convergence across form/transmedia</a:t>
            </a:r>
            <a:endParaRPr lang="en-GB" dirty="0"/>
          </a:p>
          <a:p>
            <a:r>
              <a:rPr lang="en-GB" dirty="0" smtClean="0"/>
              <a:t>Innovation </a:t>
            </a:r>
            <a:r>
              <a:rPr lang="en-GB" dirty="0"/>
              <a:t>&amp; experimentation – with other creative enterprises</a:t>
            </a:r>
          </a:p>
          <a:p>
            <a:r>
              <a:rPr lang="en-GB" dirty="0"/>
              <a:t>Commercial arrangements run through these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225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it was absolutely consultative all the </a:t>
            </a:r>
            <a:r>
              <a:rPr lang="en-GB" dirty="0" smtClean="0"/>
              <a:t>way</a:t>
            </a:r>
          </a:p>
          <a:p>
            <a:endParaRPr lang="en-GB" dirty="0"/>
          </a:p>
          <a:p>
            <a:r>
              <a:rPr lang="en-GB" dirty="0" smtClean="0"/>
              <a:t>We </a:t>
            </a:r>
            <a:r>
              <a:rPr lang="en-GB" dirty="0"/>
              <a:t>all had the building blocks in place and we had a group of people who were genuinely thinking the same </a:t>
            </a:r>
            <a:r>
              <a:rPr lang="en-GB" dirty="0" smtClean="0"/>
              <a:t>way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279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together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big </a:t>
            </a:r>
            <a:r>
              <a:rPr lang="en-GB" dirty="0"/>
              <a:t>leap of </a:t>
            </a:r>
            <a:r>
              <a:rPr lang="en-GB" dirty="0" smtClean="0"/>
              <a:t>faith</a:t>
            </a:r>
          </a:p>
          <a:p>
            <a:r>
              <a:rPr lang="en-GB" dirty="0"/>
              <a:t>you can’t run this the way you guys normally </a:t>
            </a:r>
            <a:r>
              <a:rPr lang="en-GB" dirty="0" smtClean="0"/>
              <a:t>behave</a:t>
            </a:r>
            <a:endParaRPr lang="en-GB" dirty="0"/>
          </a:p>
          <a:p>
            <a:r>
              <a:rPr lang="en-GB" dirty="0"/>
              <a:t>we don’t need to go through x number of committees to get </a:t>
            </a:r>
            <a:r>
              <a:rPr lang="en-GB" dirty="0" smtClean="0"/>
              <a:t>there</a:t>
            </a:r>
          </a:p>
          <a:p>
            <a:r>
              <a:rPr lang="en-GB" dirty="0"/>
              <a:t>they have to be the people who can make the </a:t>
            </a:r>
            <a:r>
              <a:rPr lang="en-GB" dirty="0" smtClean="0"/>
              <a:t>decisions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790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Compromises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we </a:t>
            </a:r>
            <a:r>
              <a:rPr lang="en-GB" dirty="0"/>
              <a:t>had an interesting month on </a:t>
            </a:r>
            <a:r>
              <a:rPr lang="en-GB" dirty="0" smtClean="0"/>
              <a:t>typography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360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was actually a very integrated project with a number of strands coming together in a glorious </a:t>
            </a:r>
            <a:r>
              <a:rPr lang="en-GB" dirty="0" smtClean="0"/>
              <a:t>way</a:t>
            </a:r>
          </a:p>
          <a:p>
            <a:r>
              <a:rPr lang="en-GB" dirty="0" smtClean="0"/>
              <a:t>it </a:t>
            </a:r>
            <a:r>
              <a:rPr lang="en-GB" dirty="0"/>
              <a:t>was stimulating it was exciting to think of new way of doing </a:t>
            </a:r>
            <a:r>
              <a:rPr lang="en-GB" dirty="0" smtClean="0"/>
              <a:t>things</a:t>
            </a:r>
          </a:p>
          <a:p>
            <a:r>
              <a:rPr lang="en-GB" dirty="0"/>
              <a:t>you can really look at the possibilities and yes different worlds coming together </a:t>
            </a:r>
          </a:p>
        </p:txBody>
      </p:sp>
    </p:spTree>
    <p:extLst>
      <p:ext uri="{BB962C8B-B14F-4D97-AF65-F5344CB8AC3E}">
        <p14:creationId xmlns:p14="http://schemas.microsoft.com/office/powerpoint/2010/main" val="1687393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49CEA-E65E-A947-A10E-46B9279E1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publishers and innovation going forward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0A18AC-D0A9-E747-9729-3FA9F2150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publishers need to do – to be ready to align – to pull resources</a:t>
            </a:r>
          </a:p>
          <a:p>
            <a:pPr marL="0" indent="0">
              <a:buNone/>
            </a:pPr>
            <a:r>
              <a:rPr lang="en-GB" dirty="0"/>
              <a:t> have a central crack team</a:t>
            </a:r>
          </a:p>
          <a:p>
            <a:pPr marL="0" indent="0">
              <a:buNone/>
            </a:pPr>
            <a:r>
              <a:rPr lang="en-GB" dirty="0"/>
              <a:t>Be aware of vision brokers/</a:t>
            </a:r>
          </a:p>
          <a:p>
            <a:pPr marL="0" indent="0">
              <a:buNone/>
            </a:pPr>
            <a:r>
              <a:rPr lang="en-GB" dirty="0"/>
              <a:t>Be aware of brokers</a:t>
            </a:r>
          </a:p>
          <a:p>
            <a:pPr marL="0" indent="0">
              <a:buNone/>
            </a:pPr>
            <a:r>
              <a:rPr lang="en-GB" dirty="0"/>
              <a:t>Speaking both languages </a:t>
            </a:r>
            <a:r>
              <a:rPr lang="en-GB"/>
              <a:t>is central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Broker – could have done analysis of his ability to speak both languages</a:t>
            </a:r>
          </a:p>
        </p:txBody>
      </p:sp>
    </p:spTree>
    <p:extLst>
      <p:ext uri="{BB962C8B-B14F-4D97-AF65-F5344CB8AC3E}">
        <p14:creationId xmlns:p14="http://schemas.microsoft.com/office/powerpoint/2010/main" val="66720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Uniqueness of each project – how can that be managed?</a:t>
            </a:r>
          </a:p>
          <a:p>
            <a:r>
              <a:rPr lang="en-GB" dirty="0"/>
              <a:t>Vision development and articulation and embedding of the vision</a:t>
            </a:r>
          </a:p>
          <a:p>
            <a:r>
              <a:rPr lang="en-GB" dirty="0" smtClean="0"/>
              <a:t>Sit outside the workflow but use it</a:t>
            </a:r>
          </a:p>
          <a:p>
            <a:r>
              <a:rPr lang="en-GB" dirty="0" smtClean="0"/>
              <a:t>Fast alignment of task specific aspects</a:t>
            </a:r>
          </a:p>
          <a:p>
            <a:r>
              <a:rPr lang="en-GB" dirty="0" smtClean="0"/>
              <a:t>Network behaviour</a:t>
            </a:r>
          </a:p>
          <a:p>
            <a:r>
              <a:rPr lang="en-GB" dirty="0" err="1" smtClean="0"/>
              <a:t>Paraorganisation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5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1B7AC4-7F90-A146-B37A-1FB72B6AF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Complexities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7AE598-CF78-1848-8BAE-9437C9DFD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Apparently </a:t>
            </a:r>
            <a:r>
              <a:rPr lang="en-GB" dirty="0"/>
              <a:t>t</a:t>
            </a:r>
            <a:r>
              <a:rPr lang="en-GB" dirty="0" smtClean="0"/>
              <a:t>raditional </a:t>
            </a:r>
            <a:r>
              <a:rPr lang="en-GB" dirty="0" smtClean="0"/>
              <a:t>situations </a:t>
            </a:r>
            <a:r>
              <a:rPr lang="en-GB" dirty="0" smtClean="0"/>
              <a:t> </a:t>
            </a:r>
            <a:r>
              <a:rPr lang="en-GB" dirty="0"/>
              <a:t>- publisher in market they expect etc. content producer= author; but different balance of power/relationship</a:t>
            </a:r>
          </a:p>
          <a:p>
            <a:r>
              <a:rPr lang="en-GB" dirty="0" smtClean="0"/>
              <a:t>Commercial/educational </a:t>
            </a:r>
            <a:r>
              <a:rPr lang="en-GB" dirty="0"/>
              <a:t>dichotomies</a:t>
            </a:r>
          </a:p>
          <a:p>
            <a:r>
              <a:rPr lang="en-GB" dirty="0"/>
              <a:t>Creative values/creative visions</a:t>
            </a:r>
          </a:p>
          <a:p>
            <a:r>
              <a:rPr lang="en-GB" dirty="0"/>
              <a:t>Joint venture in feel, managed under standard contract </a:t>
            </a:r>
            <a:r>
              <a:rPr lang="en-GB" dirty="0" smtClean="0"/>
              <a:t>basis</a:t>
            </a:r>
          </a:p>
          <a:p>
            <a:r>
              <a:rPr lang="en-GB" dirty="0" smtClean="0"/>
              <a:t>Different ways of working/internal hierarchies</a:t>
            </a:r>
          </a:p>
          <a:p>
            <a:r>
              <a:rPr lang="en-GB" dirty="0" smtClean="0"/>
              <a:t>Charitable </a:t>
            </a:r>
            <a:r>
              <a:rPr lang="en-GB" dirty="0"/>
              <a:t>status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16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337BC-001F-F049-9BFA-EB32D856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A98277-08B5-154F-8997-EFD1E2373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4 case studies in development</a:t>
            </a:r>
          </a:p>
          <a:p>
            <a:r>
              <a:rPr lang="en-GB" dirty="0"/>
              <a:t>Building on work around evolving theories of collaboration</a:t>
            </a:r>
          </a:p>
          <a:p>
            <a:r>
              <a:rPr lang="en-GB" dirty="0"/>
              <a:t>Case </a:t>
            </a:r>
            <a:r>
              <a:rPr lang="en-GB" dirty="0" smtClean="0"/>
              <a:t>study (Yin, Flick, </a:t>
            </a:r>
            <a:r>
              <a:rPr lang="en-GB" dirty="0" err="1" smtClean="0"/>
              <a:t>Krippendorf</a:t>
            </a:r>
            <a:r>
              <a:rPr lang="en-GB" dirty="0" smtClean="0"/>
              <a:t>)</a:t>
            </a:r>
            <a:endParaRPr lang="en-GB" dirty="0"/>
          </a:p>
          <a:p>
            <a:pPr lvl="1"/>
            <a:r>
              <a:rPr lang="en-GB" dirty="0"/>
              <a:t>Publisher &amp; arts organisation – building curriculum-based books (print and digital) for educational market – UK schools GCSE (14-16yrs)</a:t>
            </a:r>
          </a:p>
          <a:p>
            <a:r>
              <a:rPr lang="en-GB" dirty="0"/>
              <a:t>1 presented here – based on 4x 1hr interviews</a:t>
            </a:r>
          </a:p>
          <a:p>
            <a:pPr lvl="1"/>
            <a:r>
              <a:rPr lang="en-GB" dirty="0"/>
              <a:t>Publisher</a:t>
            </a:r>
          </a:p>
          <a:p>
            <a:pPr lvl="1"/>
            <a:r>
              <a:rPr lang="en-GB" dirty="0"/>
              <a:t>Freelancer</a:t>
            </a:r>
          </a:p>
          <a:p>
            <a:pPr lvl="1"/>
            <a:r>
              <a:rPr lang="en-GB" dirty="0"/>
              <a:t>Broker</a:t>
            </a:r>
          </a:p>
          <a:p>
            <a:pPr lvl="1"/>
            <a:r>
              <a:rPr lang="en-GB" dirty="0"/>
              <a:t>Arts organisation</a:t>
            </a:r>
          </a:p>
        </p:txBody>
      </p:sp>
    </p:spTree>
    <p:extLst>
      <p:ext uri="{BB962C8B-B14F-4D97-AF65-F5344CB8AC3E}">
        <p14:creationId xmlns:p14="http://schemas.microsoft.com/office/powerpoint/2010/main" val="7310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CB8E67-FAEF-CB4A-8425-732E06906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 theory – </a:t>
            </a:r>
            <a:r>
              <a:rPr lang="en-GB" dirty="0" err="1"/>
              <a:t>Granovetter</a:t>
            </a:r>
            <a:r>
              <a:rPr lang="en-GB" dirty="0"/>
              <a:t>/Burt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331B68-B1E5-7741-BAA6-E27157D5D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Entrepreneurial and creative networks</a:t>
            </a:r>
          </a:p>
          <a:p>
            <a:r>
              <a:rPr lang="en-GB" dirty="0"/>
              <a:t>Weak ties/Structural holes</a:t>
            </a:r>
          </a:p>
          <a:p>
            <a:r>
              <a:rPr lang="en-GB" dirty="0"/>
              <a:t>Role of broker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2169142-3738-B345-BE88-85A07AB9B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167" y="3177914"/>
            <a:ext cx="4677610" cy="233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27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70D8D4-8438-B04C-A348-B88D1B3D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ecologies/typologies for creative partnerships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7D29D7-11A5-B443-9DED-4A2896B92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/>
              <a:t>Grabher</a:t>
            </a:r>
            <a:endParaRPr lang="en-GB" dirty="0"/>
          </a:p>
          <a:p>
            <a:r>
              <a:rPr lang="en-GB" dirty="0"/>
              <a:t>Requirement for uniqueness rather than iteration – weak ties</a:t>
            </a:r>
          </a:p>
          <a:p>
            <a:r>
              <a:rPr lang="en-GB" dirty="0"/>
              <a:t>Divergent thinking leads to creativity</a:t>
            </a:r>
          </a:p>
          <a:p>
            <a:r>
              <a:rPr lang="en-GB" dirty="0"/>
              <a:t>Disruption/improvisation</a:t>
            </a:r>
          </a:p>
          <a:p>
            <a:endParaRPr lang="en-GB" dirty="0"/>
          </a:p>
          <a:p>
            <a:r>
              <a:rPr lang="en-GB" dirty="0" err="1"/>
              <a:t>Kaats</a:t>
            </a:r>
            <a:r>
              <a:rPr lang="en-GB" dirty="0"/>
              <a:t> &amp; </a:t>
            </a:r>
            <a:r>
              <a:rPr lang="en-GB" dirty="0" err="1"/>
              <a:t>Opheij</a:t>
            </a:r>
            <a:endParaRPr lang="en-GB" dirty="0"/>
          </a:p>
          <a:p>
            <a:r>
              <a:rPr lang="en-GB" dirty="0"/>
              <a:t>Exploratory/entrepreneurial</a:t>
            </a:r>
          </a:p>
          <a:p>
            <a:r>
              <a:rPr lang="en-GB" dirty="0"/>
              <a:t>Move into a market could not enter alone</a:t>
            </a:r>
          </a:p>
          <a:p>
            <a:r>
              <a:rPr lang="en-GB" dirty="0"/>
              <a:t>Exchange</a:t>
            </a:r>
          </a:p>
          <a:p>
            <a:endParaRPr lang="en-GB" dirty="0"/>
          </a:p>
          <a:p>
            <a:r>
              <a:rPr lang="en-GB" dirty="0"/>
              <a:t>Starkey et al</a:t>
            </a:r>
          </a:p>
          <a:p>
            <a:r>
              <a:rPr lang="en-GB" dirty="0"/>
              <a:t>Latent organisations – </a:t>
            </a:r>
            <a:r>
              <a:rPr lang="en-GB" dirty="0" smtClean="0"/>
              <a:t>nuanced to </a:t>
            </a:r>
            <a:r>
              <a:rPr lang="en-GB" dirty="0"/>
              <a:t>strong 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0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0C6556-3445-A841-B0A4-E0CEA469A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Arts organisation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356152-1F35-F343-A4A6-5BBB741DE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Curriculum development/ schools focus</a:t>
            </a:r>
          </a:p>
          <a:p>
            <a:r>
              <a:rPr lang="en-GB" dirty="0"/>
              <a:t>Less control over product</a:t>
            </a:r>
          </a:p>
          <a:p>
            <a:r>
              <a:rPr lang="en-GB" dirty="0"/>
              <a:t>Need publisher can work with – in tune with concept</a:t>
            </a:r>
          </a:p>
          <a:p>
            <a:r>
              <a:rPr lang="en-GB" dirty="0"/>
              <a:t>A collaboration – not a </a:t>
            </a:r>
            <a:r>
              <a:rPr lang="en-GB" dirty="0" smtClean="0"/>
              <a:t>logo</a:t>
            </a:r>
          </a:p>
          <a:p>
            <a:r>
              <a:rPr lang="en-GB" dirty="0" smtClean="0"/>
              <a:t>Cultural capital</a:t>
            </a:r>
          </a:p>
          <a:p>
            <a:r>
              <a:rPr lang="en-GB" dirty="0" smtClean="0"/>
              <a:t>Content &amp; resources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97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703378-315E-8343-876E-3584C6CC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PUBLISHER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4C28B2-0A24-BB4F-B2E7-ACC9C5CAC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Strategically enter a market that is crowded and competitive</a:t>
            </a:r>
          </a:p>
          <a:p>
            <a:r>
              <a:rPr lang="en-GB" dirty="0"/>
              <a:t>Have no content themselves – need to generate unique content</a:t>
            </a:r>
          </a:p>
          <a:p>
            <a:r>
              <a:rPr lang="en-GB" dirty="0"/>
              <a:t>Have platform they can make use </a:t>
            </a:r>
            <a:r>
              <a:rPr lang="en-GB" dirty="0" smtClean="0"/>
              <a:t>of</a:t>
            </a:r>
          </a:p>
          <a:p>
            <a:r>
              <a:rPr lang="en-GB" dirty="0" smtClean="0"/>
              <a:t>Product design experience</a:t>
            </a:r>
          </a:p>
          <a:p>
            <a:r>
              <a:rPr lang="en-GB" dirty="0" smtClean="0"/>
              <a:t>Wider network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Wanting to understand digital opportunities with content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8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new?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</a:t>
            </a:r>
            <a:r>
              <a:rPr lang="en-GB" dirty="0" smtClean="0"/>
              <a:t>ew sorts of partners</a:t>
            </a:r>
          </a:p>
          <a:p>
            <a:r>
              <a:rPr lang="en-GB" dirty="0" smtClean="0"/>
              <a:t>Both equal</a:t>
            </a:r>
          </a:p>
          <a:p>
            <a:r>
              <a:rPr lang="en-GB" dirty="0" smtClean="0"/>
              <a:t>Trying to test out a market together and compete in a new space</a:t>
            </a:r>
          </a:p>
          <a:p>
            <a:r>
              <a:rPr lang="en-GB" dirty="0" smtClean="0"/>
              <a:t>Creative solutions (</a:t>
            </a:r>
            <a:r>
              <a:rPr lang="en-GB" dirty="0" err="1" smtClean="0"/>
              <a:t>eg</a:t>
            </a:r>
            <a:r>
              <a:rPr lang="en-GB" dirty="0" smtClean="0"/>
              <a:t> over contract)</a:t>
            </a:r>
          </a:p>
          <a:p>
            <a:r>
              <a:rPr lang="en-GB" dirty="0" smtClean="0"/>
              <a:t>Different unpredictable outcomes emerge</a:t>
            </a:r>
          </a:p>
          <a:p>
            <a:r>
              <a:rPr lang="en-GB" dirty="0" smtClean="0"/>
              <a:t>Couldn’t do it alone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416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994</Words>
  <Application>Microsoft Office PowerPoint</Application>
  <PresentationFormat>Custom</PresentationFormat>
  <Paragraphs>147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COLLABORATING ACROSS CREATIVE CULTURES</vt:lpstr>
      <vt:lpstr>Publishing and Porous Boundaries</vt:lpstr>
      <vt:lpstr>Complexities</vt:lpstr>
      <vt:lpstr>Research</vt:lpstr>
      <vt:lpstr>Network theory – Granovetter/Burt</vt:lpstr>
      <vt:lpstr>Project ecologies/typologies for creative partnerships</vt:lpstr>
      <vt:lpstr>Arts organisation</vt:lpstr>
      <vt:lpstr>PUBLISHER</vt:lpstr>
      <vt:lpstr>Why new?</vt:lpstr>
      <vt:lpstr>PowerPoint Presentation</vt:lpstr>
      <vt:lpstr>The publisher’s role</vt:lpstr>
      <vt:lpstr>Dilemmas</vt:lpstr>
      <vt:lpstr>Requirements for success</vt:lpstr>
      <vt:lpstr>PowerPoint Presentation</vt:lpstr>
      <vt:lpstr>Collaborative structure/structure alignment</vt:lpstr>
      <vt:lpstr>PowerPoint Presentation</vt:lpstr>
      <vt:lpstr>MEASUREMENT OF SUCCESS</vt:lpstr>
      <vt:lpstr>broker</vt:lpstr>
      <vt:lpstr>Networks</vt:lpstr>
      <vt:lpstr>VISION</vt:lpstr>
      <vt:lpstr>Working together</vt:lpstr>
      <vt:lpstr>Compromises</vt:lpstr>
      <vt:lpstr>Outcomes</vt:lpstr>
      <vt:lpstr>For publishers and innovation going forward</vt:lpstr>
      <vt:lpstr>Organisations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Frania Hall</dc:creator>
  <cp:lastModifiedBy>frania</cp:lastModifiedBy>
  <cp:revision>40</cp:revision>
  <dcterms:created xsi:type="dcterms:W3CDTF">2018-05-14T10:46:51Z</dcterms:created>
  <dcterms:modified xsi:type="dcterms:W3CDTF">2018-06-01T07:31:35Z</dcterms:modified>
</cp:coreProperties>
</file>