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4"/>
  </p:sldMasterIdLst>
  <p:notesMasterIdLst>
    <p:notesMasterId r:id="rId28"/>
  </p:notesMasterIdLst>
  <p:handoutMasterIdLst>
    <p:handoutMasterId r:id="rId29"/>
  </p:handoutMasterIdLst>
  <p:sldIdLst>
    <p:sldId id="257" r:id="rId5"/>
    <p:sldId id="296" r:id="rId6"/>
    <p:sldId id="297" r:id="rId7"/>
    <p:sldId id="298" r:id="rId8"/>
    <p:sldId id="284" r:id="rId9"/>
    <p:sldId id="283" r:id="rId10"/>
    <p:sldId id="285" r:id="rId11"/>
    <p:sldId id="286" r:id="rId12"/>
    <p:sldId id="287" r:id="rId13"/>
    <p:sldId id="299" r:id="rId14"/>
    <p:sldId id="290" r:id="rId15"/>
    <p:sldId id="304" r:id="rId16"/>
    <p:sldId id="302" r:id="rId17"/>
    <p:sldId id="309" r:id="rId18"/>
    <p:sldId id="303" r:id="rId19"/>
    <p:sldId id="301" r:id="rId20"/>
    <p:sldId id="305" r:id="rId21"/>
    <p:sldId id="306" r:id="rId22"/>
    <p:sldId id="294" r:id="rId23"/>
    <p:sldId id="310" r:id="rId24"/>
    <p:sldId id="300" r:id="rId25"/>
    <p:sldId id="308"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Heselden" initials="MH" lastIdx="4" clrIdx="0">
    <p:extLst>
      <p:ext uri="{19B8F6BF-5375-455C-9EA6-DF929625EA0E}">
        <p15:presenceInfo xmlns:p15="http://schemas.microsoft.com/office/powerpoint/2012/main" userId="S::m.heselden@arts.ac.uk::cec0677e-25a5-4eed-9fef-b4e71eca8c11" providerId="AD"/>
      </p:ext>
    </p:extLst>
  </p:cmAuthor>
  <p:cmAuthor id="2" name="Stephanie Feather" initials="SF" lastIdx="3" clrIdx="1">
    <p:extLst>
      <p:ext uri="{19B8F6BF-5375-455C-9EA6-DF929625EA0E}">
        <p15:presenceInfo xmlns:p15="http://schemas.microsoft.com/office/powerpoint/2012/main" userId="S::s.feather@arts.ac.uk::27174df1-a550-411e-9b86-4d4953a57290" providerId="AD"/>
      </p:ext>
    </p:extLst>
  </p:cmAuthor>
  <p:cmAuthor id="3" name="Barbara Denton" initials="BD" lastIdx="14" clrIdx="2">
    <p:extLst>
      <p:ext uri="{19B8F6BF-5375-455C-9EA6-DF929625EA0E}">
        <p15:presenceInfo xmlns:p15="http://schemas.microsoft.com/office/powerpoint/2012/main" userId="S-1-5-21-2706140998-3416399097-4274183996-2958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F2692B"/>
    <a:srgbClr val="002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6"/>
    <p:restoredTop sz="96327"/>
  </p:normalViewPr>
  <p:slideViewPr>
    <p:cSldViewPr snapToGrid="0">
      <p:cViewPr varScale="1">
        <p:scale>
          <a:sx n="66" d="100"/>
          <a:sy n="66" d="100"/>
        </p:scale>
        <p:origin x="508"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13/10/2024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13/10/2024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6" name="Logo" descr="University of the Arts London logo">
            <a:extLst>
              <a:ext uri="{FF2B5EF4-FFF2-40B4-BE49-F238E27FC236}">
                <a16:creationId xmlns:a16="http://schemas.microsoft.com/office/drawing/2014/main" id="{1025A320-E4CA-354D-A5BF-C16C4A237D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537"/>
          <a:stretch/>
        </p:blipFill>
        <p:spPr>
          <a:xfrm>
            <a:off x="443632" y="279624"/>
            <a:ext cx="1673385" cy="872168"/>
          </a:xfrm>
          <a:prstGeom prst="rect">
            <a:avLst/>
          </a:prstGeom>
        </p:spPr>
      </p:pic>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480291" y="1620000"/>
            <a:ext cx="11232284" cy="3620215"/>
          </a:xfrm>
        </p:spPr>
        <p:txBody>
          <a:bodyPr anchor="b"/>
          <a:lstStyle>
            <a:lvl1pPr algn="l">
              <a:defRPr sz="4400" b="1">
                <a:solidFill>
                  <a:schemeClr val="bg1"/>
                </a:solidFill>
              </a:defRPr>
            </a:lvl1pPr>
          </a:lstStyle>
          <a:p>
            <a:r>
              <a:rPr lang="en-US" dirty="0"/>
              <a:t>Add title</a:t>
            </a:r>
            <a:endParaRPr lang="en-GB" dirty="0"/>
          </a:p>
        </p:txBody>
      </p:sp>
      <p:sp>
        <p:nvSpPr>
          <p:cNvPr id="3" name="Subtitle 2">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480291" y="5625950"/>
            <a:ext cx="11232284" cy="9717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Tree>
    <p:extLst>
      <p:ext uri="{BB962C8B-B14F-4D97-AF65-F5344CB8AC3E}">
        <p14:creationId xmlns:p14="http://schemas.microsoft.com/office/powerpoint/2010/main" val="366538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and image">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0F8E0B70-5C30-5847-8AEF-774CFAD7E205}"/>
              </a:ext>
            </a:extLst>
          </p:cNvPr>
          <p:cNvSpPr>
            <a:spLocks noGrp="1"/>
          </p:cNvSpPr>
          <p:nvPr>
            <p:ph type="body" sz="quarter" idx="19"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5" name="Title 1">
            <a:extLst>
              <a:ext uri="{FF2B5EF4-FFF2-40B4-BE49-F238E27FC236}">
                <a16:creationId xmlns:a16="http://schemas.microsoft.com/office/drawing/2014/main" id="{8358CE39-2EA0-9949-BF9D-697281F6194E}"/>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79426" y="1592263"/>
            <a:ext cx="5616574" cy="4357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Text Placeholder 8">
            <a:extLst>
              <a:ext uri="{FF2B5EF4-FFF2-40B4-BE49-F238E27FC236}">
                <a16:creationId xmlns:a16="http://schemas.microsoft.com/office/drawing/2014/main" id="{6A0B221D-7C49-BD4E-B0DD-913726BFFA6D}"/>
              </a:ext>
            </a:extLst>
          </p:cNvPr>
          <p:cNvSpPr>
            <a:spLocks noGrp="1"/>
          </p:cNvSpPr>
          <p:nvPr>
            <p:ph type="body" sz="quarter" idx="14" hasCustomPrompt="1"/>
          </p:nvPr>
        </p:nvSpPr>
        <p:spPr>
          <a:xfrm>
            <a:off x="720003" y="1859622"/>
            <a:ext cx="5040000" cy="3620977"/>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Add statement text or quote in the space, use 34pt or 24pt text</a:t>
            </a:r>
          </a:p>
        </p:txBody>
      </p:sp>
      <p:sp>
        <p:nvSpPr>
          <p:cNvPr id="12" name="Text Placeholder 2">
            <a:extLst>
              <a:ext uri="{FF2B5EF4-FFF2-40B4-BE49-F238E27FC236}">
                <a16:creationId xmlns:a16="http://schemas.microsoft.com/office/drawing/2014/main" id="{EBF62A9F-E54A-8247-81D9-A2A24B24E7E6}"/>
              </a:ext>
            </a:extLst>
          </p:cNvPr>
          <p:cNvSpPr>
            <a:spLocks noGrp="1"/>
          </p:cNvSpPr>
          <p:nvPr>
            <p:ph type="body" sz="quarter" idx="20" hasCustomPrompt="1"/>
          </p:nvPr>
        </p:nvSpPr>
        <p:spPr>
          <a:xfrm>
            <a:off x="0" y="5481950"/>
            <a:ext cx="2230339" cy="468000"/>
          </a:xfrm>
          <a:solidFill>
            <a:schemeClr val="bg1"/>
          </a:solidFill>
        </p:spPr>
        <p:txBody>
          <a:bodyPr anchor="ctr"/>
          <a:lstStyle>
            <a:lvl1pPr marL="0" indent="0">
              <a:buNone/>
              <a:defRPr sz="1800"/>
            </a:lvl1pPr>
            <a:lvl2pPr marL="432000" indent="0">
              <a:buFontTx/>
              <a:buNone/>
              <a:defRPr sz="1200"/>
            </a:lvl2pPr>
          </a:lstStyle>
          <a:p>
            <a:pPr lvl="1"/>
            <a:r>
              <a:rPr lang="en-US" dirty="0"/>
              <a:t> Image credit</a:t>
            </a:r>
            <a:br>
              <a:rPr lang="en-US" dirty="0"/>
            </a:br>
            <a:r>
              <a:rPr lang="en-US" dirty="0"/>
              <a:t> goes here</a:t>
            </a:r>
          </a:p>
        </p:txBody>
      </p:sp>
      <p:sp>
        <p:nvSpPr>
          <p:cNvPr id="11" name="Picture Placeholder 10" descr="Add image here">
            <a:extLst>
              <a:ext uri="{FF2B5EF4-FFF2-40B4-BE49-F238E27FC236}">
                <a16:creationId xmlns:a16="http://schemas.microsoft.com/office/drawing/2014/main" id="{5A57B211-0045-2844-B5DA-1D7E13A68B82}"/>
              </a:ext>
            </a:extLst>
          </p:cNvPr>
          <p:cNvSpPr>
            <a:spLocks noGrp="1"/>
          </p:cNvSpPr>
          <p:nvPr>
            <p:ph type="pic" sz="quarter" idx="13"/>
          </p:nvPr>
        </p:nvSpPr>
        <p:spPr>
          <a:xfrm>
            <a:off x="6096000" y="1592262"/>
            <a:ext cx="5615999" cy="4357688"/>
          </a:xfrm>
        </p:spPr>
        <p:txBody>
          <a:bodyPr/>
          <a:lstStyle>
            <a:lvl1pPr marL="0" indent="0">
              <a:buNone/>
              <a:defRPr sz="1600"/>
            </a:lvl1pPr>
          </a:lstStyle>
          <a:p>
            <a:r>
              <a:rPr lang="en-US"/>
              <a:t>Click icon to add picture</a:t>
            </a:r>
            <a:endParaRPr lang="en-GB" dirty="0"/>
          </a:p>
        </p:txBody>
      </p:sp>
      <p:cxnSp>
        <p:nvCxnSpPr>
          <p:cNvPr id="13" name="Straight Connector 12">
            <a:extLst>
              <a:ext uri="{FF2B5EF4-FFF2-40B4-BE49-F238E27FC236}">
                <a16:creationId xmlns:a16="http://schemas.microsoft.com/office/drawing/2014/main" id="{44FC2831-8571-0047-869E-580ABE8772E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4" name="Logo">
            <a:extLst>
              <a:ext uri="{FF2B5EF4-FFF2-40B4-BE49-F238E27FC236}">
                <a16:creationId xmlns:a16="http://schemas.microsoft.com/office/drawing/2014/main" id="{484A9623-912E-7349-8C59-A548FA9AD33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7" name="Footer Placeholder 4">
            <a:extLst>
              <a:ext uri="{FF2B5EF4-FFF2-40B4-BE49-F238E27FC236}">
                <a16:creationId xmlns:a16="http://schemas.microsoft.com/office/drawing/2014/main" id="{91D07C53-5F2E-564B-AA5D-C8C104D2E32C}"/>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6" name="Slide Number Placeholder 5">
            <a:extLst>
              <a:ext uri="{FF2B5EF4-FFF2-40B4-BE49-F238E27FC236}">
                <a16:creationId xmlns:a16="http://schemas.microsoft.com/office/drawing/2014/main" id="{23B8BE1E-EB54-5A43-AA5B-AD876ECA3253}"/>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336019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and three images">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80003" y="1592262"/>
            <a:ext cx="5544560" cy="43837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720003" y="1859622"/>
            <a:ext cx="5040000" cy="3798228"/>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0" name="Picture Placeholder 3" descr="Add first of three images here">
            <a:extLst>
              <a:ext uri="{FF2B5EF4-FFF2-40B4-BE49-F238E27FC236}">
                <a16:creationId xmlns:a16="http://schemas.microsoft.com/office/drawing/2014/main" id="{7DA10396-CCCF-0340-BB00-412EEECBC0ED}"/>
              </a:ext>
            </a:extLst>
          </p:cNvPr>
          <p:cNvSpPr>
            <a:spLocks noGrp="1"/>
          </p:cNvSpPr>
          <p:nvPr>
            <p:ph type="pic" sz="quarter" idx="10"/>
          </p:nvPr>
        </p:nvSpPr>
        <p:spPr>
          <a:xfrm>
            <a:off x="6167438" y="1592263"/>
            <a:ext cx="5544561" cy="2367736"/>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sp>
        <p:nvSpPr>
          <p:cNvPr id="12" name="Picture Placeholder 3" descr="Add second image here">
            <a:extLst>
              <a:ext uri="{FF2B5EF4-FFF2-40B4-BE49-F238E27FC236}">
                <a16:creationId xmlns:a16="http://schemas.microsoft.com/office/drawing/2014/main" id="{4CFF857B-12AB-E04C-A1F6-FC4B79FE185A}"/>
              </a:ext>
            </a:extLst>
          </p:cNvPr>
          <p:cNvSpPr>
            <a:spLocks noGrp="1"/>
          </p:cNvSpPr>
          <p:nvPr>
            <p:ph type="pic" sz="quarter" idx="12"/>
          </p:nvPr>
        </p:nvSpPr>
        <p:spPr>
          <a:xfrm>
            <a:off x="6167438" y="4145976"/>
            <a:ext cx="3636962" cy="1803974"/>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sp>
        <p:nvSpPr>
          <p:cNvPr id="16" name="Picture Placeholder 3" descr="Add third image here or remaove if not required">
            <a:extLst>
              <a:ext uri="{FF2B5EF4-FFF2-40B4-BE49-F238E27FC236}">
                <a16:creationId xmlns:a16="http://schemas.microsoft.com/office/drawing/2014/main" id="{8C79CD37-E4DA-FA41-8E9D-41522B86F445}"/>
              </a:ext>
            </a:extLst>
          </p:cNvPr>
          <p:cNvSpPr>
            <a:spLocks noGrp="1"/>
          </p:cNvSpPr>
          <p:nvPr>
            <p:ph type="pic" sz="quarter" idx="18"/>
          </p:nvPr>
        </p:nvSpPr>
        <p:spPr>
          <a:xfrm>
            <a:off x="9948863" y="4145977"/>
            <a:ext cx="1763136" cy="1803974"/>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cxnSp>
        <p:nvCxnSpPr>
          <p:cNvPr id="14" name="Straight Connector 13">
            <a:extLst>
              <a:ext uri="{FF2B5EF4-FFF2-40B4-BE49-F238E27FC236}">
                <a16:creationId xmlns:a16="http://schemas.microsoft.com/office/drawing/2014/main" id="{2CFD15CC-2D5D-A34D-A6E7-81613F6D43CD}"/>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5" name="Logo">
            <a:extLst>
              <a:ext uri="{FF2B5EF4-FFF2-40B4-BE49-F238E27FC236}">
                <a16:creationId xmlns:a16="http://schemas.microsoft.com/office/drawing/2014/main" id="{14CA43B9-F3D7-A74B-92E3-49015B9DFF8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21" name="Footer Placeholder 4">
            <a:extLst>
              <a:ext uri="{FF2B5EF4-FFF2-40B4-BE49-F238E27FC236}">
                <a16:creationId xmlns:a16="http://schemas.microsoft.com/office/drawing/2014/main" id="{FC367B92-1561-E34D-BE06-2C6F86B68F56}"/>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9" name="Slide Number Placeholder 5">
            <a:extLst>
              <a:ext uri="{FF2B5EF4-FFF2-40B4-BE49-F238E27FC236}">
                <a16:creationId xmlns:a16="http://schemas.microsoft.com/office/drawing/2014/main" id="{03F0AE9C-EBB9-834E-A3DE-B16392E8383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83828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and title">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52C96613-2613-8145-BDBC-95527046A263}"/>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5" name="Title 1">
            <a:extLst>
              <a:ext uri="{FF2B5EF4-FFF2-40B4-BE49-F238E27FC236}">
                <a16:creationId xmlns:a16="http://schemas.microsoft.com/office/drawing/2014/main" id="{BC99F548-E5CC-0448-82E6-D55920EF41A7}"/>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7" name="TextBox 16">
            <a:extLst>
              <a:ext uri="{FF2B5EF4-FFF2-40B4-BE49-F238E27FC236}">
                <a16:creationId xmlns:a16="http://schemas.microsoft.com/office/drawing/2014/main" id="{D633DDAB-073B-FE41-A6AF-4E5A138C354A}"/>
              </a:ext>
            </a:extLst>
          </p:cNvPr>
          <p:cNvSpPr txBox="1"/>
          <p:nvPr userDrawn="1"/>
        </p:nvSpPr>
        <p:spPr>
          <a:xfrm>
            <a:off x="479426" y="1601129"/>
            <a:ext cx="971549" cy="459435"/>
          </a:xfrm>
          <a:prstGeom prst="rect">
            <a:avLst/>
          </a:prstGeom>
          <a:noFill/>
        </p:spPr>
        <p:txBody>
          <a:bodyPr wrap="square" lIns="0" tIns="0" rIns="0" bIns="0" rtlCol="0" anchor="t" anchorCtr="0">
            <a:noAutofit/>
          </a:bodyPr>
          <a:lstStyle/>
          <a:p>
            <a:pPr algn="l"/>
            <a:r>
              <a:rPr lang="en-US" sz="2400" b="1" dirty="0"/>
              <a:t>Today</a:t>
            </a:r>
          </a:p>
        </p:txBody>
      </p:sp>
      <p:sp>
        <p:nvSpPr>
          <p:cNvPr id="20" name="TextBox 19">
            <a:extLst>
              <a:ext uri="{FF2B5EF4-FFF2-40B4-BE49-F238E27FC236}">
                <a16:creationId xmlns:a16="http://schemas.microsoft.com/office/drawing/2014/main" id="{2002942C-93EA-4F4E-9FE7-97ED1598FA64}"/>
              </a:ext>
            </a:extLst>
          </p:cNvPr>
          <p:cNvSpPr txBox="1"/>
          <p:nvPr userDrawn="1"/>
        </p:nvSpPr>
        <p:spPr>
          <a:xfrm>
            <a:off x="1442733" y="2121634"/>
            <a:ext cx="3120806" cy="1413655"/>
          </a:xfrm>
          <a:prstGeom prst="rect">
            <a:avLst/>
          </a:prstGeom>
          <a:noFill/>
        </p:spPr>
        <p:txBody>
          <a:bodyPr wrap="square" lIns="0" tIns="0" rIns="0" bIns="0" rtlCol="0" anchor="t" anchorCtr="0">
            <a:noAutofit/>
          </a:bodyPr>
          <a:lstStyle/>
          <a:p>
            <a:pPr algn="l"/>
            <a:r>
              <a:rPr lang="en-US" sz="2400" b="1" dirty="0"/>
              <a:t>00 January 2020</a:t>
            </a:r>
          </a:p>
          <a:p>
            <a:pPr algn="l"/>
            <a:r>
              <a:rPr lang="en-US" sz="2400" dirty="0"/>
              <a:t>Key milestone 01 and brief explanation</a:t>
            </a:r>
          </a:p>
        </p:txBody>
      </p:sp>
      <p:sp>
        <p:nvSpPr>
          <p:cNvPr id="21" name="TextBox 20">
            <a:extLst>
              <a:ext uri="{FF2B5EF4-FFF2-40B4-BE49-F238E27FC236}">
                <a16:creationId xmlns:a16="http://schemas.microsoft.com/office/drawing/2014/main" id="{9C29B702-B3DE-0E4B-A032-9DF36505806E}"/>
              </a:ext>
            </a:extLst>
          </p:cNvPr>
          <p:cNvSpPr txBox="1"/>
          <p:nvPr userDrawn="1"/>
        </p:nvSpPr>
        <p:spPr>
          <a:xfrm>
            <a:off x="2236102" y="4159188"/>
            <a:ext cx="3178958" cy="1260864"/>
          </a:xfrm>
          <a:prstGeom prst="rect">
            <a:avLst/>
          </a:prstGeom>
          <a:noFill/>
        </p:spPr>
        <p:txBody>
          <a:bodyPr wrap="square" lIns="0" tIns="0" rIns="0" bIns="0" rtlCol="0" anchor="t" anchorCtr="0">
            <a:noAutofit/>
          </a:bodyPr>
          <a:lstStyle/>
          <a:p>
            <a:pPr algn="l"/>
            <a:r>
              <a:rPr lang="en-US" sz="2400" b="1" dirty="0"/>
              <a:t>00 February 2020</a:t>
            </a:r>
          </a:p>
          <a:p>
            <a:pPr algn="l"/>
            <a:r>
              <a:rPr lang="en-US" sz="2400" dirty="0"/>
              <a:t>Key milestone or goals</a:t>
            </a:r>
          </a:p>
        </p:txBody>
      </p:sp>
      <p:sp>
        <p:nvSpPr>
          <p:cNvPr id="23" name="TextBox 22">
            <a:extLst>
              <a:ext uri="{FF2B5EF4-FFF2-40B4-BE49-F238E27FC236}">
                <a16:creationId xmlns:a16="http://schemas.microsoft.com/office/drawing/2014/main" id="{4B9AB991-EC53-7549-843F-B3CDF98CBD5F}"/>
              </a:ext>
            </a:extLst>
          </p:cNvPr>
          <p:cNvSpPr txBox="1"/>
          <p:nvPr userDrawn="1"/>
        </p:nvSpPr>
        <p:spPr>
          <a:xfrm>
            <a:off x="5232400" y="1616529"/>
            <a:ext cx="2700338" cy="419287"/>
          </a:xfrm>
          <a:prstGeom prst="rect">
            <a:avLst/>
          </a:prstGeom>
          <a:noFill/>
        </p:spPr>
        <p:txBody>
          <a:bodyPr wrap="square" lIns="0" tIns="0" rIns="0" bIns="0" rtlCol="0" anchor="t" anchorCtr="0">
            <a:noAutofit/>
          </a:bodyPr>
          <a:lstStyle/>
          <a:p>
            <a:pPr algn="l"/>
            <a:r>
              <a:rPr lang="en-US" sz="2400" b="1" dirty="0"/>
              <a:t>00 March 2020</a:t>
            </a:r>
          </a:p>
        </p:txBody>
      </p:sp>
      <p:sp>
        <p:nvSpPr>
          <p:cNvPr id="25" name="TextBox 24">
            <a:extLst>
              <a:ext uri="{FF2B5EF4-FFF2-40B4-BE49-F238E27FC236}">
                <a16:creationId xmlns:a16="http://schemas.microsoft.com/office/drawing/2014/main" id="{DBED1ECC-0BD9-3743-8D2D-E05823441A35}"/>
              </a:ext>
            </a:extLst>
          </p:cNvPr>
          <p:cNvSpPr txBox="1"/>
          <p:nvPr userDrawn="1"/>
        </p:nvSpPr>
        <p:spPr>
          <a:xfrm>
            <a:off x="5668960" y="4159188"/>
            <a:ext cx="3198816" cy="1260865"/>
          </a:xfrm>
          <a:prstGeom prst="rect">
            <a:avLst/>
          </a:prstGeom>
          <a:noFill/>
        </p:spPr>
        <p:txBody>
          <a:bodyPr wrap="square" lIns="0" tIns="0" rIns="0" bIns="0" rtlCol="0" anchor="t" anchorCtr="0">
            <a:noAutofit/>
          </a:bodyPr>
          <a:lstStyle/>
          <a:p>
            <a:pPr algn="l"/>
            <a:r>
              <a:rPr lang="en-US" sz="2400" b="1" dirty="0"/>
              <a:t>00 April 2020</a:t>
            </a:r>
          </a:p>
          <a:p>
            <a:pPr algn="l"/>
            <a:r>
              <a:rPr lang="en-US" sz="2400" dirty="0"/>
              <a:t>Key milestone or goals</a:t>
            </a:r>
          </a:p>
        </p:txBody>
      </p:sp>
      <p:sp>
        <p:nvSpPr>
          <p:cNvPr id="27" name="TextBox 26">
            <a:extLst>
              <a:ext uri="{FF2B5EF4-FFF2-40B4-BE49-F238E27FC236}">
                <a16:creationId xmlns:a16="http://schemas.microsoft.com/office/drawing/2014/main" id="{F73D4268-F8E4-6849-A550-C1431A22F0C8}"/>
              </a:ext>
            </a:extLst>
          </p:cNvPr>
          <p:cNvSpPr txBox="1"/>
          <p:nvPr userDrawn="1"/>
        </p:nvSpPr>
        <p:spPr>
          <a:xfrm>
            <a:off x="6958380" y="2121633"/>
            <a:ext cx="2312230" cy="1042187"/>
          </a:xfrm>
          <a:prstGeom prst="rect">
            <a:avLst/>
          </a:prstGeom>
          <a:noFill/>
        </p:spPr>
        <p:txBody>
          <a:bodyPr wrap="square" lIns="0" tIns="0" rIns="0" bIns="0" rtlCol="0" anchor="t" anchorCtr="0">
            <a:noAutofit/>
          </a:bodyPr>
          <a:lstStyle/>
          <a:p>
            <a:pPr algn="l"/>
            <a:r>
              <a:rPr lang="en-US" sz="2400" b="1" dirty="0"/>
              <a:t>00 May 2020</a:t>
            </a:r>
          </a:p>
          <a:p>
            <a:pPr algn="l"/>
            <a:r>
              <a:rPr lang="en-US" sz="2400" dirty="0"/>
              <a:t>Key stakeholder sign off</a:t>
            </a:r>
          </a:p>
        </p:txBody>
      </p:sp>
      <p:sp>
        <p:nvSpPr>
          <p:cNvPr id="29" name="TextBox 28">
            <a:extLst>
              <a:ext uri="{FF2B5EF4-FFF2-40B4-BE49-F238E27FC236}">
                <a16:creationId xmlns:a16="http://schemas.microsoft.com/office/drawing/2014/main" id="{745C7AD6-27F5-2C4B-908F-E5DAD2F70D7A}"/>
              </a:ext>
            </a:extLst>
          </p:cNvPr>
          <p:cNvSpPr txBox="1"/>
          <p:nvPr userDrawn="1"/>
        </p:nvSpPr>
        <p:spPr>
          <a:xfrm>
            <a:off x="9045208" y="4159188"/>
            <a:ext cx="2700338" cy="1260865"/>
          </a:xfrm>
          <a:prstGeom prst="rect">
            <a:avLst/>
          </a:prstGeom>
          <a:noFill/>
        </p:spPr>
        <p:txBody>
          <a:bodyPr wrap="square" lIns="0" tIns="0" rIns="0" bIns="0" rtlCol="0" anchor="t" anchorCtr="0">
            <a:noAutofit/>
          </a:bodyPr>
          <a:lstStyle/>
          <a:p>
            <a:pPr algn="l"/>
            <a:r>
              <a:rPr lang="en-US" sz="2400" b="1" dirty="0"/>
              <a:t>00 June 2020</a:t>
            </a:r>
          </a:p>
          <a:p>
            <a:pPr algn="l"/>
            <a:r>
              <a:rPr lang="en-US" sz="2400" dirty="0"/>
              <a:t>Project delivery</a:t>
            </a:r>
          </a:p>
        </p:txBody>
      </p:sp>
      <p:sp>
        <p:nvSpPr>
          <p:cNvPr id="32" name="TextBox 31">
            <a:extLst>
              <a:ext uri="{FF2B5EF4-FFF2-40B4-BE49-F238E27FC236}">
                <a16:creationId xmlns:a16="http://schemas.microsoft.com/office/drawing/2014/main" id="{3B68505F-017D-C448-8C2E-7EBFF3A15AB8}"/>
              </a:ext>
            </a:extLst>
          </p:cNvPr>
          <p:cNvSpPr txBox="1"/>
          <p:nvPr userDrawn="1"/>
        </p:nvSpPr>
        <p:spPr>
          <a:xfrm>
            <a:off x="9804400" y="1618404"/>
            <a:ext cx="2022743" cy="774968"/>
          </a:xfrm>
          <a:prstGeom prst="rect">
            <a:avLst/>
          </a:prstGeom>
          <a:noFill/>
        </p:spPr>
        <p:txBody>
          <a:bodyPr wrap="square" lIns="0" tIns="0" rIns="0" bIns="0" rtlCol="0" anchor="t" anchorCtr="0">
            <a:noAutofit/>
          </a:bodyPr>
          <a:lstStyle/>
          <a:p>
            <a:pPr algn="l"/>
            <a:r>
              <a:rPr lang="en-US" sz="2400" b="1" dirty="0"/>
              <a:t>00 July 2020</a:t>
            </a:r>
          </a:p>
          <a:p>
            <a:pPr algn="l"/>
            <a:r>
              <a:rPr lang="en-US" sz="2400" dirty="0"/>
              <a:t>Roll out</a:t>
            </a:r>
          </a:p>
        </p:txBody>
      </p:sp>
      <p:cxnSp>
        <p:nvCxnSpPr>
          <p:cNvPr id="9" name="Straight Arrow Connector 8" descr="Arrow representing a timeline through a project">
            <a:extLst>
              <a:ext uri="{FF2B5EF4-FFF2-40B4-BE49-F238E27FC236}">
                <a16:creationId xmlns:a16="http://schemas.microsoft.com/office/drawing/2014/main" id="{E2A73C77-45B4-6F40-9DFA-2549E2C443B6}"/>
              </a:ext>
            </a:extLst>
          </p:cNvPr>
          <p:cNvCxnSpPr/>
          <p:nvPr userDrawn="1"/>
        </p:nvCxnSpPr>
        <p:spPr>
          <a:xfrm>
            <a:off x="0" y="3429000"/>
            <a:ext cx="10741025" cy="0"/>
          </a:xfrm>
          <a:prstGeom prst="straightConnector1">
            <a:avLst/>
          </a:prstGeom>
          <a:ln w="635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DB80CA9-D612-334D-B547-0EA0546D567D}"/>
              </a:ext>
              <a:ext uri="{C183D7F6-B498-43B3-948B-1728B52AA6E4}">
                <adec:decorative xmlns:adec="http://schemas.microsoft.com/office/drawing/2017/decorative" val="1"/>
              </a:ext>
            </a:extLst>
          </p:cNvPr>
          <p:cNvCxnSpPr>
            <a:cxnSpLocks/>
          </p:cNvCxnSpPr>
          <p:nvPr userDrawn="1"/>
        </p:nvCxnSpPr>
        <p:spPr>
          <a:xfrm flipH="1" flipV="1">
            <a:off x="479425" y="2068379"/>
            <a:ext cx="2078" cy="1360623"/>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BA5457-1215-D54E-B9A3-E70A18F8A7E1}"/>
              </a:ext>
              <a:ext uri="{C183D7F6-B498-43B3-948B-1728B52AA6E4}">
                <adec:decorative xmlns:adec="http://schemas.microsoft.com/office/drawing/2017/decorative" val="1"/>
              </a:ext>
            </a:extLst>
          </p:cNvPr>
          <p:cNvCxnSpPr>
            <a:cxnSpLocks/>
          </p:cNvCxnSpPr>
          <p:nvPr userDrawn="1"/>
        </p:nvCxnSpPr>
        <p:spPr>
          <a:xfrm flipV="1">
            <a:off x="1450975" y="3267440"/>
            <a:ext cx="0" cy="185601"/>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31D2A4-0774-3544-AEBF-B11C2AAA4E0C}"/>
              </a:ext>
              <a:ext uri="{C183D7F6-B498-43B3-948B-1728B52AA6E4}">
                <adec:decorative xmlns:adec="http://schemas.microsoft.com/office/drawing/2017/decorative" val="1"/>
              </a:ext>
            </a:extLst>
          </p:cNvPr>
          <p:cNvCxnSpPr>
            <a:cxnSpLocks/>
          </p:cNvCxnSpPr>
          <p:nvPr userDrawn="1"/>
        </p:nvCxnSpPr>
        <p:spPr>
          <a:xfrm flipV="1">
            <a:off x="2236102" y="3457135"/>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4AD4E3-1DB3-0745-8BA0-36872B5EBA56}"/>
              </a:ext>
              <a:ext uri="{C183D7F6-B498-43B3-948B-1728B52AA6E4}">
                <adec:decorative xmlns:adec="http://schemas.microsoft.com/office/drawing/2017/decorative" val="1"/>
              </a:ext>
            </a:extLst>
          </p:cNvPr>
          <p:cNvCxnSpPr>
            <a:cxnSpLocks/>
          </p:cNvCxnSpPr>
          <p:nvPr userDrawn="1"/>
        </p:nvCxnSpPr>
        <p:spPr>
          <a:xfrm flipV="1">
            <a:off x="5248470" y="2068379"/>
            <a:ext cx="0" cy="1352047"/>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7F8EBD-245C-374E-B6EF-34F631DFF0FB}"/>
              </a:ext>
              <a:ext uri="{C183D7F6-B498-43B3-948B-1728B52AA6E4}">
                <adec:decorative xmlns:adec="http://schemas.microsoft.com/office/drawing/2017/decorative" val="1"/>
              </a:ext>
            </a:extLst>
          </p:cNvPr>
          <p:cNvCxnSpPr>
            <a:cxnSpLocks/>
          </p:cNvCxnSpPr>
          <p:nvPr userDrawn="1"/>
        </p:nvCxnSpPr>
        <p:spPr>
          <a:xfrm flipV="1">
            <a:off x="5668960" y="3428999"/>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21D648-1B33-B848-9E28-22C1055A060B}"/>
              </a:ext>
              <a:ext uri="{C183D7F6-B498-43B3-948B-1728B52AA6E4}">
                <adec:decorative xmlns:adec="http://schemas.microsoft.com/office/drawing/2017/decorative" val="1"/>
              </a:ext>
            </a:extLst>
          </p:cNvPr>
          <p:cNvCxnSpPr>
            <a:cxnSpLocks/>
          </p:cNvCxnSpPr>
          <p:nvPr userDrawn="1"/>
        </p:nvCxnSpPr>
        <p:spPr>
          <a:xfrm flipV="1">
            <a:off x="6959600" y="3249637"/>
            <a:ext cx="0" cy="20340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8AD7176-913D-F745-878C-3D30A4B17642}"/>
              </a:ext>
              <a:ext uri="{C183D7F6-B498-43B3-948B-1728B52AA6E4}">
                <adec:decorative xmlns:adec="http://schemas.microsoft.com/office/drawing/2017/decorative" val="1"/>
              </a:ext>
            </a:extLst>
          </p:cNvPr>
          <p:cNvCxnSpPr>
            <a:cxnSpLocks/>
          </p:cNvCxnSpPr>
          <p:nvPr userDrawn="1"/>
        </p:nvCxnSpPr>
        <p:spPr>
          <a:xfrm flipV="1">
            <a:off x="9045208" y="3457135"/>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2E4D0C-D51E-7E41-8739-255B8C76D39D}"/>
              </a:ext>
              <a:ext uri="{C183D7F6-B498-43B3-948B-1728B52AA6E4}">
                <adec:decorative xmlns:adec="http://schemas.microsoft.com/office/drawing/2017/decorative" val="1"/>
              </a:ext>
            </a:extLst>
          </p:cNvPr>
          <p:cNvCxnSpPr>
            <a:cxnSpLocks/>
          </p:cNvCxnSpPr>
          <p:nvPr userDrawn="1"/>
        </p:nvCxnSpPr>
        <p:spPr>
          <a:xfrm flipV="1">
            <a:off x="9804400" y="2393372"/>
            <a:ext cx="0" cy="1033332"/>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FD903F-4131-8F43-9B3B-E47372010386}"/>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1" name="Logo">
            <a:extLst>
              <a:ext uri="{FF2B5EF4-FFF2-40B4-BE49-F238E27FC236}">
                <a16:creationId xmlns:a16="http://schemas.microsoft.com/office/drawing/2014/main" id="{F99CCB85-D97B-F440-8D23-FE22CAD1E5F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4" name="Footer Placeholder 4">
            <a:extLst>
              <a:ext uri="{FF2B5EF4-FFF2-40B4-BE49-F238E27FC236}">
                <a16:creationId xmlns:a16="http://schemas.microsoft.com/office/drawing/2014/main" id="{0685733F-6C6F-9549-84A0-153D083033CA}"/>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2" name="Slide Number Placeholder 5">
            <a:extLst>
              <a:ext uri="{FF2B5EF4-FFF2-40B4-BE49-F238E27FC236}">
                <a16:creationId xmlns:a16="http://schemas.microsoft.com/office/drawing/2014/main" id="{8CF0EE21-71A6-114A-A05C-5132C142511F}"/>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306350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and content 1/2 page 1">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479427" y="1592263"/>
            <a:ext cx="4608512"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Add statement text or quote in the space, use 34pt or 24pt text</a:t>
            </a:r>
          </a:p>
        </p:txBody>
      </p:sp>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4" name="Rectangle 13">
            <a:extLst>
              <a:ext uri="{FF2B5EF4-FFF2-40B4-BE49-F238E27FC236}">
                <a16:creationId xmlns:a16="http://schemas.microsoft.com/office/drawing/2014/main" id="{91239895-CBF1-9A44-AE0E-97321883F861}"/>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9" name="Content Placeholder 5">
            <a:extLst>
              <a:ext uri="{FF2B5EF4-FFF2-40B4-BE49-F238E27FC236}">
                <a16:creationId xmlns:a16="http://schemas.microsoft.com/office/drawing/2014/main" id="{2541D261-763F-C74D-B9EC-20280292EC40}"/>
              </a:ext>
            </a:extLst>
          </p:cNvPr>
          <p:cNvSpPr>
            <a:spLocks noGrp="1"/>
          </p:cNvSpPr>
          <p:nvPr>
            <p:ph sz="quarter" idx="21"/>
          </p:nvPr>
        </p:nvSpPr>
        <p:spPr>
          <a:xfrm>
            <a:off x="6167437" y="1592263"/>
            <a:ext cx="5545137"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8C566D20-9ED7-F24C-8234-C6723323E5F3}"/>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5" name="Logo">
            <a:extLst>
              <a:ext uri="{FF2B5EF4-FFF2-40B4-BE49-F238E27FC236}">
                <a16:creationId xmlns:a16="http://schemas.microsoft.com/office/drawing/2014/main" id="{14CA43B9-F3D7-A74B-92E3-49015B9DFF8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22" name="Footer Placeholder 4">
            <a:extLst>
              <a:ext uri="{FF2B5EF4-FFF2-40B4-BE49-F238E27FC236}">
                <a16:creationId xmlns:a16="http://schemas.microsoft.com/office/drawing/2014/main" id="{67B1EEDC-5770-814D-AB47-82F4CC349684}"/>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21" name="Slide Number Placeholder 5">
            <a:extLst>
              <a:ext uri="{FF2B5EF4-FFF2-40B4-BE49-F238E27FC236}">
                <a16:creationId xmlns:a16="http://schemas.microsoft.com/office/drawing/2014/main" id="{721A1AE5-AD2C-2247-A1E6-B60F43EDA9E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19733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and content 1/3 page 1">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dirty="0"/>
              <a:t>Add Title</a:t>
            </a: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479427" y="1592263"/>
            <a:ext cx="3636961"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Add statement text or quote in the space, use 34pt or 24pt text</a:t>
            </a:r>
          </a:p>
        </p:txBody>
      </p:sp>
      <p:sp>
        <p:nvSpPr>
          <p:cNvPr id="16" name="Rectangle 15">
            <a:extLst>
              <a:ext uri="{FF2B5EF4-FFF2-40B4-BE49-F238E27FC236}">
                <a16:creationId xmlns:a16="http://schemas.microsoft.com/office/drawing/2014/main" id="{2D5F3EFB-C9F8-E04B-8B93-5D6DF7840D6D}"/>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9" name="Rectangle 18">
            <a:extLst>
              <a:ext uri="{FF2B5EF4-FFF2-40B4-BE49-F238E27FC236}">
                <a16:creationId xmlns:a16="http://schemas.microsoft.com/office/drawing/2014/main" id="{49027F85-A326-5B4C-A284-BD4EA17ED906}"/>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2" name="Content Placeholder 5">
            <a:extLst>
              <a:ext uri="{FF2B5EF4-FFF2-40B4-BE49-F238E27FC236}">
                <a16:creationId xmlns:a16="http://schemas.microsoft.com/office/drawing/2014/main" id="{A3A1DA97-7FEA-2F42-8E12-4BABE52A9ADD}"/>
              </a:ext>
            </a:extLst>
          </p:cNvPr>
          <p:cNvSpPr>
            <a:spLocks noGrp="1"/>
          </p:cNvSpPr>
          <p:nvPr>
            <p:ph sz="quarter" idx="21"/>
          </p:nvPr>
        </p:nvSpPr>
        <p:spPr>
          <a:xfrm>
            <a:off x="5232400" y="1592263"/>
            <a:ext cx="6480174"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200EA739-BE1A-6748-96FD-C4F5683CC220}"/>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5" name="Logo">
            <a:extLst>
              <a:ext uri="{FF2B5EF4-FFF2-40B4-BE49-F238E27FC236}">
                <a16:creationId xmlns:a16="http://schemas.microsoft.com/office/drawing/2014/main" id="{14CA43B9-F3D7-A74B-92E3-49015B9DFF8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23" name="Footer Placeholder 4">
            <a:extLst>
              <a:ext uri="{FF2B5EF4-FFF2-40B4-BE49-F238E27FC236}">
                <a16:creationId xmlns:a16="http://schemas.microsoft.com/office/drawing/2014/main" id="{C7EDDFB0-8C35-B242-B9C7-9FF8CD6E3EB1}"/>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22" name="Slide Number Placeholder 5">
            <a:extLst>
              <a:ext uri="{FF2B5EF4-FFF2-40B4-BE49-F238E27FC236}">
                <a16:creationId xmlns:a16="http://schemas.microsoft.com/office/drawing/2014/main" id="{DE590B1C-3001-3A4C-AE2A-BA95BADFA84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4292242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and content 1/2 page 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79426" y="1592263"/>
            <a:ext cx="5545137" cy="4368673"/>
          </a:xfrm>
        </p:spPr>
        <p:txBody>
          <a:bodyPr anchor="t" anchorCtr="0"/>
          <a:lstStyle>
            <a:lvl1pPr algn="l">
              <a:defRPr sz="3800">
                <a:solidFill>
                  <a:schemeClr val="tx1"/>
                </a:solidFill>
              </a:defRPr>
            </a:lvl1pPr>
          </a:lstStyle>
          <a:p>
            <a:r>
              <a:rPr lang="en-GB" noProof="0" dirty="0"/>
              <a:t>Add Title</a:t>
            </a:r>
          </a:p>
        </p:txBody>
      </p:sp>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Rectangle 10">
            <a:extLst>
              <a:ext uri="{FF2B5EF4-FFF2-40B4-BE49-F238E27FC236}">
                <a16:creationId xmlns:a16="http://schemas.microsoft.com/office/drawing/2014/main" id="{F9CCDF47-40D6-0E40-9E93-34D45B6FB129}"/>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2" name="Content Placeholder 5">
            <a:extLst>
              <a:ext uri="{FF2B5EF4-FFF2-40B4-BE49-F238E27FC236}">
                <a16:creationId xmlns:a16="http://schemas.microsoft.com/office/drawing/2014/main" id="{D76DD8CF-32FC-E74F-A900-AB93DBD3A1F8}"/>
              </a:ext>
            </a:extLst>
          </p:cNvPr>
          <p:cNvSpPr>
            <a:spLocks noGrp="1"/>
          </p:cNvSpPr>
          <p:nvPr>
            <p:ph sz="quarter" idx="21"/>
          </p:nvPr>
        </p:nvSpPr>
        <p:spPr>
          <a:xfrm>
            <a:off x="6167437" y="1592263"/>
            <a:ext cx="5545137"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D377C0B9-DA67-F547-AE09-F6A98E6DDFA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5" name="Logo">
            <a:extLst>
              <a:ext uri="{FF2B5EF4-FFF2-40B4-BE49-F238E27FC236}">
                <a16:creationId xmlns:a16="http://schemas.microsoft.com/office/drawing/2014/main" id="{14CA43B9-F3D7-A74B-92E3-49015B9DFF8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9" name="Footer Placeholder 4">
            <a:extLst>
              <a:ext uri="{FF2B5EF4-FFF2-40B4-BE49-F238E27FC236}">
                <a16:creationId xmlns:a16="http://schemas.microsoft.com/office/drawing/2014/main" id="{BFD9081A-76D9-EC44-ADFB-D21AF3669FF9}"/>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6" name="Slide Number Placeholder 5">
            <a:extLst>
              <a:ext uri="{FF2B5EF4-FFF2-40B4-BE49-F238E27FC236}">
                <a16:creationId xmlns:a16="http://schemas.microsoft.com/office/drawing/2014/main" id="{A4D06AF0-C632-9540-8FFF-4243777E26F2}"/>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1950641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and content 1/3 page 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9" name="Title 1">
            <a:extLst>
              <a:ext uri="{FF2B5EF4-FFF2-40B4-BE49-F238E27FC236}">
                <a16:creationId xmlns:a16="http://schemas.microsoft.com/office/drawing/2014/main" id="{38A1F960-AF27-6F48-B335-BF1BE9804D3D}"/>
              </a:ext>
            </a:extLst>
          </p:cNvPr>
          <p:cNvSpPr>
            <a:spLocks noGrp="1"/>
          </p:cNvSpPr>
          <p:nvPr>
            <p:ph type="ctrTitle" hasCustomPrompt="1"/>
          </p:nvPr>
        </p:nvSpPr>
        <p:spPr>
          <a:xfrm>
            <a:off x="479427" y="1592263"/>
            <a:ext cx="3636962" cy="4368673"/>
          </a:xfrm>
        </p:spPr>
        <p:txBody>
          <a:bodyPr anchor="t" anchorCtr="0"/>
          <a:lstStyle>
            <a:lvl1pPr algn="l">
              <a:defRPr sz="3800">
                <a:solidFill>
                  <a:schemeClr val="tx1"/>
                </a:solidFill>
              </a:defRPr>
            </a:lvl1pPr>
          </a:lstStyle>
          <a:p>
            <a:r>
              <a:rPr lang="en-GB" noProof="0" dirty="0"/>
              <a:t>Add Title</a:t>
            </a:r>
          </a:p>
        </p:txBody>
      </p:sp>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Rectangle 10">
            <a:extLst>
              <a:ext uri="{FF2B5EF4-FFF2-40B4-BE49-F238E27FC236}">
                <a16:creationId xmlns:a16="http://schemas.microsoft.com/office/drawing/2014/main" id="{8C93FBF2-1F8B-424F-8A94-A7A44155C221}"/>
              </a:ext>
              <a:ext uri="{C183D7F6-B498-43B3-948B-1728B52AA6E4}">
                <adec:decorative xmlns:adec="http://schemas.microsoft.com/office/drawing/2017/decorative" val="1"/>
              </a:ext>
            </a:extLst>
          </p:cNvPr>
          <p:cNvSpPr/>
          <p:nvPr userDrawn="1"/>
        </p:nvSpPr>
        <p:spPr>
          <a:xfrm>
            <a:off x="4116387" y="0"/>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6" name="Content Placeholder 5">
            <a:extLst>
              <a:ext uri="{FF2B5EF4-FFF2-40B4-BE49-F238E27FC236}">
                <a16:creationId xmlns:a16="http://schemas.microsoft.com/office/drawing/2014/main" id="{A1BBCDC9-67AD-304F-A641-19C555A78673}"/>
              </a:ext>
            </a:extLst>
          </p:cNvPr>
          <p:cNvSpPr>
            <a:spLocks noGrp="1"/>
          </p:cNvSpPr>
          <p:nvPr>
            <p:ph sz="quarter" idx="21"/>
          </p:nvPr>
        </p:nvSpPr>
        <p:spPr>
          <a:xfrm>
            <a:off x="4259263" y="1592263"/>
            <a:ext cx="7453312"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9E0A0D21-9030-4D45-A211-D39B6B0822CD}"/>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5" name="Logo">
            <a:extLst>
              <a:ext uri="{FF2B5EF4-FFF2-40B4-BE49-F238E27FC236}">
                <a16:creationId xmlns:a16="http://schemas.microsoft.com/office/drawing/2014/main" id="{14CA43B9-F3D7-A74B-92E3-49015B9DFF8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6" name="Footer Placeholder 4">
            <a:extLst>
              <a:ext uri="{FF2B5EF4-FFF2-40B4-BE49-F238E27FC236}">
                <a16:creationId xmlns:a16="http://schemas.microsoft.com/office/drawing/2014/main" id="{6EB66008-C52E-2B4C-B01E-C5B69D18D8E0}"/>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4" name="Slide Number Placeholder 5">
            <a:extLst>
              <a:ext uri="{FF2B5EF4-FFF2-40B4-BE49-F238E27FC236}">
                <a16:creationId xmlns:a16="http://schemas.microsoft.com/office/drawing/2014/main" id="{7D1526E6-C718-F347-8F04-D3C8E284C34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1052258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52C96613-2613-8145-BDBC-95527046A263}"/>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5" name="Title 1">
            <a:extLst>
              <a:ext uri="{FF2B5EF4-FFF2-40B4-BE49-F238E27FC236}">
                <a16:creationId xmlns:a16="http://schemas.microsoft.com/office/drawing/2014/main" id="{BC99F548-E5CC-0448-82E6-D55920EF41A7}"/>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dirty="0"/>
              <a:t>Add Title</a:t>
            </a:r>
          </a:p>
        </p:txBody>
      </p:sp>
      <p:sp>
        <p:nvSpPr>
          <p:cNvPr id="13" name="Content Placeholder 2" descr="Add chart, table or image here">
            <a:extLst>
              <a:ext uri="{FF2B5EF4-FFF2-40B4-BE49-F238E27FC236}">
                <a16:creationId xmlns:a16="http://schemas.microsoft.com/office/drawing/2014/main" id="{6F5D1C0F-74B3-8A4E-AAC6-F9A9FAAF8A5F}"/>
              </a:ext>
            </a:extLst>
          </p:cNvPr>
          <p:cNvSpPr>
            <a:spLocks noGrp="1"/>
          </p:cNvSpPr>
          <p:nvPr>
            <p:ph sz="quarter" idx="18" hasCustomPrompt="1"/>
          </p:nvPr>
        </p:nvSpPr>
        <p:spPr>
          <a:xfrm>
            <a:off x="478546" y="1592262"/>
            <a:ext cx="11232972" cy="4357687"/>
          </a:xfrm>
        </p:spPr>
        <p:txBody>
          <a:bodyPr/>
          <a:lstStyle>
            <a:lvl1pPr marL="0" indent="0">
              <a:buNone/>
              <a:defRPr sz="1600"/>
            </a:lvl1pPr>
          </a:lstStyle>
          <a:p>
            <a:pPr lvl="0"/>
            <a:r>
              <a:rPr lang="en-US" dirty="0"/>
              <a:t>Add chart/table/photo</a:t>
            </a:r>
            <a:endParaRPr lang="en-GB" dirty="0"/>
          </a:p>
        </p:txBody>
      </p:sp>
      <p:sp>
        <p:nvSpPr>
          <p:cNvPr id="16" name="Text Placeholder 2">
            <a:extLst>
              <a:ext uri="{FF2B5EF4-FFF2-40B4-BE49-F238E27FC236}">
                <a16:creationId xmlns:a16="http://schemas.microsoft.com/office/drawing/2014/main" id="{272C67CD-2554-614B-9477-42833B528C23}"/>
              </a:ext>
            </a:extLst>
          </p:cNvPr>
          <p:cNvSpPr>
            <a:spLocks noGrp="1"/>
          </p:cNvSpPr>
          <p:nvPr>
            <p:ph type="body" sz="quarter" idx="13" hasCustomPrompt="1"/>
          </p:nvPr>
        </p:nvSpPr>
        <p:spPr>
          <a:xfrm>
            <a:off x="0" y="5481950"/>
            <a:ext cx="2230339" cy="468000"/>
          </a:xfrm>
          <a:solidFill>
            <a:schemeClr val="bg1"/>
          </a:solidFill>
        </p:spPr>
        <p:txBody>
          <a:bodyPr anchor="ctr"/>
          <a:lstStyle>
            <a:lvl1pPr marL="0" indent="0">
              <a:buNone/>
              <a:defRPr sz="1800"/>
            </a:lvl1pPr>
            <a:lvl2pPr marL="432000" indent="0">
              <a:buFontTx/>
              <a:buNone/>
              <a:defRPr sz="1200"/>
            </a:lvl2pPr>
          </a:lstStyle>
          <a:p>
            <a:pPr lvl="1"/>
            <a:r>
              <a:rPr lang="en-US" dirty="0"/>
              <a:t> Image credit</a:t>
            </a:r>
            <a:br>
              <a:rPr lang="en-US" dirty="0"/>
            </a:br>
            <a:r>
              <a:rPr lang="en-US" dirty="0"/>
              <a:t> goes here</a:t>
            </a:r>
          </a:p>
        </p:txBody>
      </p:sp>
      <p:cxnSp>
        <p:nvCxnSpPr>
          <p:cNvPr id="10" name="Straight Connector 9">
            <a:extLst>
              <a:ext uri="{FF2B5EF4-FFF2-40B4-BE49-F238E27FC236}">
                <a16:creationId xmlns:a16="http://schemas.microsoft.com/office/drawing/2014/main" id="{BEFD903F-4131-8F43-9B3B-E47372010386}"/>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1" name="Logo">
            <a:extLst>
              <a:ext uri="{FF2B5EF4-FFF2-40B4-BE49-F238E27FC236}">
                <a16:creationId xmlns:a16="http://schemas.microsoft.com/office/drawing/2014/main" id="{F99CCB85-D97B-F440-8D23-FE22CAD1E5F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4" name="Footer Placeholder 4">
            <a:extLst>
              <a:ext uri="{FF2B5EF4-FFF2-40B4-BE49-F238E27FC236}">
                <a16:creationId xmlns:a16="http://schemas.microsoft.com/office/drawing/2014/main" id="{0685733F-6C6F-9549-84A0-153D083033CA}"/>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2" name="Slide Number Placeholder 5">
            <a:extLst>
              <a:ext uri="{FF2B5EF4-FFF2-40B4-BE49-F238E27FC236}">
                <a16:creationId xmlns:a16="http://schemas.microsoft.com/office/drawing/2014/main" id="{8CF0EE21-71A6-114A-A05C-5132C142511F}"/>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132197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hoto and title">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73129248-FBFD-954A-B55D-D93105C099E1}"/>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7" name="Title 1">
            <a:extLst>
              <a:ext uri="{FF2B5EF4-FFF2-40B4-BE49-F238E27FC236}">
                <a16:creationId xmlns:a16="http://schemas.microsoft.com/office/drawing/2014/main" id="{E09043EE-AABB-3D43-B913-B5AE43360986}"/>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dirty="0"/>
              <a:t>Add Title</a:t>
            </a:r>
          </a:p>
        </p:txBody>
      </p:sp>
      <p:sp>
        <p:nvSpPr>
          <p:cNvPr id="14" name="Picture Placeholder 3" descr="Add first image here">
            <a:extLst>
              <a:ext uri="{FF2B5EF4-FFF2-40B4-BE49-F238E27FC236}">
                <a16:creationId xmlns:a16="http://schemas.microsoft.com/office/drawing/2014/main" id="{C7C14F64-0AD7-814E-ADBD-00D172CAC615}"/>
              </a:ext>
            </a:extLst>
          </p:cNvPr>
          <p:cNvSpPr>
            <a:spLocks noGrp="1"/>
          </p:cNvSpPr>
          <p:nvPr>
            <p:ph type="pic" sz="quarter" idx="18"/>
          </p:nvPr>
        </p:nvSpPr>
        <p:spPr>
          <a:xfrm>
            <a:off x="480000" y="1592263"/>
            <a:ext cx="5544563" cy="4357688"/>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dirty="0"/>
          </a:p>
        </p:txBody>
      </p:sp>
      <p:sp>
        <p:nvSpPr>
          <p:cNvPr id="13" name="Picture Placeholder 3" descr="Add second image here">
            <a:extLst>
              <a:ext uri="{FF2B5EF4-FFF2-40B4-BE49-F238E27FC236}">
                <a16:creationId xmlns:a16="http://schemas.microsoft.com/office/drawing/2014/main" id="{2A65CA6F-7D91-3C47-9C36-79BAEE1D4880}"/>
              </a:ext>
            </a:extLst>
          </p:cNvPr>
          <p:cNvSpPr>
            <a:spLocks noGrp="1"/>
          </p:cNvSpPr>
          <p:nvPr>
            <p:ph type="pic" sz="quarter" idx="10"/>
          </p:nvPr>
        </p:nvSpPr>
        <p:spPr>
          <a:xfrm>
            <a:off x="6167438" y="1592263"/>
            <a:ext cx="5544562" cy="4357688"/>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dirty="0"/>
          </a:p>
        </p:txBody>
      </p:sp>
      <p:cxnSp>
        <p:nvCxnSpPr>
          <p:cNvPr id="11" name="Straight Connector 10">
            <a:extLst>
              <a:ext uri="{FF2B5EF4-FFF2-40B4-BE49-F238E27FC236}">
                <a16:creationId xmlns:a16="http://schemas.microsoft.com/office/drawing/2014/main" id="{60695510-C34D-974F-A1F8-C76E12C254A7}"/>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2" name="Logo">
            <a:extLst>
              <a:ext uri="{FF2B5EF4-FFF2-40B4-BE49-F238E27FC236}">
                <a16:creationId xmlns:a16="http://schemas.microsoft.com/office/drawing/2014/main" id="{7888F1E8-3996-1744-BDE7-96D3D541DFE2}"/>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6" name="Footer Placeholder 4">
            <a:extLst>
              <a:ext uri="{FF2B5EF4-FFF2-40B4-BE49-F238E27FC236}">
                <a16:creationId xmlns:a16="http://schemas.microsoft.com/office/drawing/2014/main" id="{20DE0675-243B-3445-95CC-DB82EBEEEF0D}"/>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5" name="Slide Number Placeholder 5">
            <a:extLst>
              <a:ext uri="{FF2B5EF4-FFF2-40B4-BE49-F238E27FC236}">
                <a16:creationId xmlns:a16="http://schemas.microsoft.com/office/drawing/2014/main" id="{E28472E9-D590-4E4B-8E7C-FE262AB41E6D}"/>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3641129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ise content montage">
    <p:spTree>
      <p:nvGrpSpPr>
        <p:cNvPr id="1" name=""/>
        <p:cNvGrpSpPr/>
        <p:nvPr/>
      </p:nvGrpSpPr>
      <p:grpSpPr>
        <a:xfrm>
          <a:off x="0" y="0"/>
          <a:ext cx="0" cy="0"/>
          <a:chOff x="0" y="0"/>
          <a:chExt cx="0" cy="0"/>
        </a:xfrm>
      </p:grpSpPr>
      <p:sp>
        <p:nvSpPr>
          <p:cNvPr id="29" name="Text Placeholder 4">
            <a:extLst>
              <a:ext uri="{FF2B5EF4-FFF2-40B4-BE49-F238E27FC236}">
                <a16:creationId xmlns:a16="http://schemas.microsoft.com/office/drawing/2014/main" id="{F162B308-0512-BD4B-A204-B0C00FA050D6}"/>
              </a:ext>
            </a:extLst>
          </p:cNvPr>
          <p:cNvSpPr>
            <a:spLocks noGrp="1"/>
          </p:cNvSpPr>
          <p:nvPr>
            <p:ph type="body" sz="quarter" idx="26"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24" name="Title 1">
            <a:extLst>
              <a:ext uri="{FF2B5EF4-FFF2-40B4-BE49-F238E27FC236}">
                <a16:creationId xmlns:a16="http://schemas.microsoft.com/office/drawing/2014/main" id="{D35E84DA-6071-AD49-ADD8-6ED4561CF1C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dirty="0"/>
              <a:t>Add Title</a:t>
            </a:r>
          </a:p>
        </p:txBody>
      </p:sp>
      <p:sp>
        <p:nvSpPr>
          <p:cNvPr id="19" name="Content Placeholder 2" descr="Content box">
            <a:extLst>
              <a:ext uri="{FF2B5EF4-FFF2-40B4-BE49-F238E27FC236}">
                <a16:creationId xmlns:a16="http://schemas.microsoft.com/office/drawing/2014/main" id="{1E65073E-903D-774A-B1F5-49BFBA514392}"/>
              </a:ext>
            </a:extLst>
          </p:cNvPr>
          <p:cNvSpPr>
            <a:spLocks noGrp="1"/>
          </p:cNvSpPr>
          <p:nvPr>
            <p:ph sz="quarter" idx="21" hasCustomPrompt="1"/>
          </p:nvPr>
        </p:nvSpPr>
        <p:spPr>
          <a:xfrm>
            <a:off x="479424" y="1592262"/>
            <a:ext cx="3636963" cy="2088000"/>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27" name="Content Placeholder 2" descr="Content box">
            <a:extLst>
              <a:ext uri="{FF2B5EF4-FFF2-40B4-BE49-F238E27FC236}">
                <a16:creationId xmlns:a16="http://schemas.microsoft.com/office/drawing/2014/main" id="{3B30A9D2-E284-2E4C-A561-386EF0A682B7}"/>
              </a:ext>
            </a:extLst>
          </p:cNvPr>
          <p:cNvSpPr>
            <a:spLocks noGrp="1"/>
          </p:cNvSpPr>
          <p:nvPr>
            <p:ph sz="quarter" idx="23" hasCustomPrompt="1"/>
          </p:nvPr>
        </p:nvSpPr>
        <p:spPr>
          <a:xfrm>
            <a:off x="4259262" y="1592262"/>
            <a:ext cx="3673475" cy="2088000"/>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30" name="Content Placeholder 2" descr="Content box">
            <a:extLst>
              <a:ext uri="{FF2B5EF4-FFF2-40B4-BE49-F238E27FC236}">
                <a16:creationId xmlns:a16="http://schemas.microsoft.com/office/drawing/2014/main" id="{F5982CB3-F96D-4847-90D1-78412688D8DB}"/>
              </a:ext>
            </a:extLst>
          </p:cNvPr>
          <p:cNvSpPr>
            <a:spLocks noGrp="1"/>
          </p:cNvSpPr>
          <p:nvPr>
            <p:ph sz="quarter" idx="25" hasCustomPrompt="1"/>
          </p:nvPr>
        </p:nvSpPr>
        <p:spPr>
          <a:xfrm>
            <a:off x="8075612" y="1592262"/>
            <a:ext cx="3636387" cy="2088000"/>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18" name="Content Placeholder 2" descr="Content box">
            <a:extLst>
              <a:ext uri="{FF2B5EF4-FFF2-40B4-BE49-F238E27FC236}">
                <a16:creationId xmlns:a16="http://schemas.microsoft.com/office/drawing/2014/main" id="{7D56863F-F6CD-E24A-AA3A-95A03E55F183}"/>
              </a:ext>
            </a:extLst>
          </p:cNvPr>
          <p:cNvSpPr>
            <a:spLocks noGrp="1"/>
          </p:cNvSpPr>
          <p:nvPr>
            <p:ph sz="quarter" idx="20" hasCustomPrompt="1"/>
          </p:nvPr>
        </p:nvSpPr>
        <p:spPr>
          <a:xfrm>
            <a:off x="491501" y="3856869"/>
            <a:ext cx="3637361" cy="2088000"/>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26" name="Content Placeholder 2" descr="Content box">
            <a:extLst>
              <a:ext uri="{FF2B5EF4-FFF2-40B4-BE49-F238E27FC236}">
                <a16:creationId xmlns:a16="http://schemas.microsoft.com/office/drawing/2014/main" id="{C49033BA-802B-9D4E-86E7-1DCABD905243}"/>
              </a:ext>
            </a:extLst>
          </p:cNvPr>
          <p:cNvSpPr>
            <a:spLocks noGrp="1"/>
          </p:cNvSpPr>
          <p:nvPr>
            <p:ph sz="quarter" idx="22" hasCustomPrompt="1"/>
          </p:nvPr>
        </p:nvSpPr>
        <p:spPr>
          <a:xfrm>
            <a:off x="4271736" y="3844862"/>
            <a:ext cx="3661002" cy="2088000"/>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sp>
        <p:nvSpPr>
          <p:cNvPr id="28" name="Content Placeholder 2" descr="Content box">
            <a:extLst>
              <a:ext uri="{FF2B5EF4-FFF2-40B4-BE49-F238E27FC236}">
                <a16:creationId xmlns:a16="http://schemas.microsoft.com/office/drawing/2014/main" id="{12B41031-5953-1A41-9DB9-9AD4FADFC778}"/>
              </a:ext>
            </a:extLst>
          </p:cNvPr>
          <p:cNvSpPr>
            <a:spLocks noGrp="1"/>
          </p:cNvSpPr>
          <p:nvPr>
            <p:ph sz="quarter" idx="24" hasCustomPrompt="1"/>
          </p:nvPr>
        </p:nvSpPr>
        <p:spPr>
          <a:xfrm>
            <a:off x="8075612" y="3856869"/>
            <a:ext cx="3636387" cy="2088000"/>
          </a:xfrm>
          <a:solidFill>
            <a:schemeClr val="bg1"/>
          </a:solidFill>
        </p:spPr>
        <p:txBody>
          <a:bodyPr lIns="360000" tIns="360000" rIns="360000" bIns="360000"/>
          <a:lstStyle>
            <a:lvl1pPr marL="0" indent="0">
              <a:buNone/>
              <a:defRPr sz="1600"/>
            </a:lvl1pPr>
          </a:lstStyle>
          <a:p>
            <a:pPr lvl="0"/>
            <a:r>
              <a:rPr lang="en-US" dirty="0"/>
              <a:t>Add content or delete if not required.</a:t>
            </a:r>
            <a:endParaRPr lang="en-GB" dirty="0"/>
          </a:p>
        </p:txBody>
      </p:sp>
      <p:cxnSp>
        <p:nvCxnSpPr>
          <p:cNvPr id="15" name="Straight Connector 14">
            <a:extLst>
              <a:ext uri="{FF2B5EF4-FFF2-40B4-BE49-F238E27FC236}">
                <a16:creationId xmlns:a16="http://schemas.microsoft.com/office/drawing/2014/main" id="{C356DA0C-D1BE-D54E-A66F-1F9B0DA3C6A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22" name="Logo">
            <a:extLst>
              <a:ext uri="{FF2B5EF4-FFF2-40B4-BE49-F238E27FC236}">
                <a16:creationId xmlns:a16="http://schemas.microsoft.com/office/drawing/2014/main" id="{0C11A12B-D201-934C-83DE-1B65AE28DBD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7" name="Footer Placeholder 4">
            <a:extLst>
              <a:ext uri="{FF2B5EF4-FFF2-40B4-BE49-F238E27FC236}">
                <a16:creationId xmlns:a16="http://schemas.microsoft.com/office/drawing/2014/main" id="{A5E7991D-0B78-C048-8751-2356A80F59C0}"/>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6" name="Slide Number Placeholder 5">
            <a:extLst>
              <a:ext uri="{FF2B5EF4-FFF2-40B4-BE49-F238E27FC236}">
                <a16:creationId xmlns:a16="http://schemas.microsoft.com/office/drawing/2014/main" id="{B6F30593-54C3-7444-BD6C-62F7EBAC1EB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412661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slide or statement – symbol">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1450975" y="2489662"/>
            <a:ext cx="9290050" cy="1878676"/>
          </a:xfrm>
        </p:spPr>
        <p:txBody>
          <a:bodyPr anchor="ctr"/>
          <a:lstStyle>
            <a:lvl1pPr algn="ctr">
              <a:lnSpc>
                <a:spcPct val="110000"/>
              </a:lnSpc>
              <a:defRPr sz="3400" b="1">
                <a:solidFill>
                  <a:schemeClr val="bg1"/>
                </a:solidFill>
              </a:defRPr>
            </a:lvl1pPr>
          </a:lstStyle>
          <a:p>
            <a:r>
              <a:rPr lang="en-US" dirty="0"/>
              <a:t>Add Section title, quote or statement text </a:t>
            </a:r>
            <a:br>
              <a:rPr lang="en-US" dirty="0"/>
            </a:br>
            <a:r>
              <a:rPr lang="en-US" dirty="0"/>
              <a:t>2 lines max</a:t>
            </a:r>
            <a:endParaRPr lang="en-GB" dirty="0"/>
          </a:p>
        </p:txBody>
      </p:sp>
      <p:grpSp>
        <p:nvGrpSpPr>
          <p:cNvPr id="7" name="Group 6" descr="Large UAL brand colon symbol">
            <a:extLst>
              <a:ext uri="{FF2B5EF4-FFF2-40B4-BE49-F238E27FC236}">
                <a16:creationId xmlns:a16="http://schemas.microsoft.com/office/drawing/2014/main" id="{E4E37A13-D473-BA40-9527-A26177D39334}"/>
              </a:ext>
              <a:ext uri="{C183D7F6-B498-43B3-948B-1728B52AA6E4}">
                <adec:decorative xmlns:adec="http://schemas.microsoft.com/office/drawing/2017/decorative" val="0"/>
              </a:ext>
            </a:extLst>
          </p:cNvPr>
          <p:cNvGrpSpPr/>
          <p:nvPr userDrawn="1"/>
        </p:nvGrpSpPr>
        <p:grpSpPr>
          <a:xfrm>
            <a:off x="5156662" y="610986"/>
            <a:ext cx="1878676" cy="5636027"/>
            <a:chOff x="3429000" y="0"/>
            <a:chExt cx="2286000" cy="6858000"/>
          </a:xfrm>
        </p:grpSpPr>
        <p:sp>
          <p:nvSpPr>
            <p:cNvPr id="8" name="Rectangle 7">
              <a:extLst>
                <a:ext uri="{FF2B5EF4-FFF2-40B4-BE49-F238E27FC236}">
                  <a16:creationId xmlns:a16="http://schemas.microsoft.com/office/drawing/2014/main" id="{0D045CDF-EA93-134D-B504-A522F08E8F3D}"/>
                </a:ext>
              </a:extLst>
            </p:cNvPr>
            <p:cNvSpPr/>
            <p:nvPr userDrawn="1"/>
          </p:nvSpPr>
          <p:spPr>
            <a:xfrm>
              <a:off x="3429000" y="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AC84F8-E839-CA43-A60E-B83570C53937}"/>
                </a:ext>
              </a:extLst>
            </p:cNvPr>
            <p:cNvSpPr/>
            <p:nvPr userDrawn="1"/>
          </p:nvSpPr>
          <p:spPr>
            <a:xfrm>
              <a:off x="3429000" y="457200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1699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F6C17C8-51A5-284E-8E96-266EA704A3ED}"/>
              </a:ext>
            </a:extLst>
          </p:cNvPr>
          <p:cNvSpPr>
            <a:spLocks noGrp="1"/>
          </p:cNvSpPr>
          <p:nvPr>
            <p:ph type="title" hasCustomPrompt="1"/>
          </p:nvPr>
        </p:nvSpPr>
        <p:spPr>
          <a:xfrm>
            <a:off x="480000" y="509953"/>
            <a:ext cx="11232001" cy="689471"/>
          </a:xfrm>
          <a:prstGeom prst="rect">
            <a:avLst/>
          </a:prstGeom>
        </p:spPr>
        <p:txBody>
          <a:bodyPr vert="horz" lIns="0" tIns="0" rIns="0" bIns="0" rtlCol="0" anchor="b" anchorCtr="0">
            <a:noAutofit/>
          </a:bodyPr>
          <a:lstStyle/>
          <a:p>
            <a:r>
              <a:rPr lang="en-GB" noProof="0" dirty="0"/>
              <a:t>Full page image</a:t>
            </a:r>
            <a:endParaRPr lang="en-GB" dirty="0"/>
          </a:p>
        </p:txBody>
      </p:sp>
      <p:sp>
        <p:nvSpPr>
          <p:cNvPr id="6" name="Picture Placeholder 3">
            <a:extLst>
              <a:ext uri="{FF2B5EF4-FFF2-40B4-BE49-F238E27FC236}">
                <a16:creationId xmlns:a16="http://schemas.microsoft.com/office/drawing/2014/main" id="{0088D9D9-CB9E-2F46-A0E3-379EAB621619}"/>
              </a:ext>
            </a:extLst>
          </p:cNvPr>
          <p:cNvSpPr>
            <a:spLocks noGrp="1"/>
          </p:cNvSpPr>
          <p:nvPr>
            <p:ph type="pic" sz="quarter" idx="11"/>
          </p:nvPr>
        </p:nvSpPr>
        <p:spPr>
          <a:xfrm>
            <a:off x="-8467" y="0"/>
            <a:ext cx="12200467" cy="6858000"/>
          </a:xfrm>
        </p:spPr>
        <p:txBody>
          <a:bodyPr/>
          <a:lstStyle>
            <a:lvl1pPr marL="0" indent="0">
              <a:buNone/>
              <a:defRPr/>
            </a:lvl1pPr>
          </a:lstStyle>
          <a:p>
            <a:r>
              <a:rPr lang="en-US"/>
              <a:t>Click icon to add picture</a:t>
            </a:r>
            <a:endParaRPr lang="en-US" dirty="0"/>
          </a:p>
        </p:txBody>
      </p:sp>
      <p:sp>
        <p:nvSpPr>
          <p:cNvPr id="7" name="Text Placeholder 2" descr="Text box with instruction on how to add a full slide image. Delete this box from slide">
            <a:extLst>
              <a:ext uri="{FF2B5EF4-FFF2-40B4-BE49-F238E27FC236}">
                <a16:creationId xmlns:a16="http://schemas.microsoft.com/office/drawing/2014/main" id="{78A0F6EB-7578-CC42-82B5-AFD3AB11FD82}"/>
              </a:ext>
              <a:ext uri="{C183D7F6-B498-43B3-948B-1728B52AA6E4}">
                <adec:decorative xmlns:adec="http://schemas.microsoft.com/office/drawing/2017/decorative" val="0"/>
              </a:ext>
            </a:extLst>
          </p:cNvPr>
          <p:cNvSpPr>
            <a:spLocks noGrp="1"/>
          </p:cNvSpPr>
          <p:nvPr>
            <p:ph type="body" sz="quarter" idx="12" hasCustomPrompt="1"/>
          </p:nvPr>
        </p:nvSpPr>
        <p:spPr>
          <a:xfrm>
            <a:off x="479425" y="1592263"/>
            <a:ext cx="5545138" cy="1393825"/>
          </a:xfrm>
          <a:solidFill>
            <a:schemeClr val="bg2"/>
          </a:solidFill>
        </p:spPr>
        <p:txBody>
          <a:bodyPr lIns="72000" tIns="72000" rIns="72000" bIns="72000"/>
          <a:lstStyle>
            <a:lvl1pPr marL="0" indent="0" algn="ctr">
              <a:buNone/>
              <a:defRPr>
                <a:solidFill>
                  <a:schemeClr val="bg1"/>
                </a:solidFill>
              </a:defRPr>
            </a:lvl1pPr>
            <a:lvl2pPr marL="432000" indent="0">
              <a:buNone/>
              <a:defRPr/>
            </a:lvl2pPr>
            <a:lvl3pPr marL="864000" indent="0">
              <a:buNone/>
              <a:defRPr/>
            </a:lvl3pPr>
            <a:lvl4pPr marL="0" indent="0">
              <a:buNone/>
              <a:defRPr/>
            </a:lvl4pPr>
            <a:lvl5pPr marL="432000" indent="0">
              <a:buNone/>
              <a:defRPr/>
            </a:lvl5pPr>
          </a:lstStyle>
          <a:p>
            <a:pPr lvl="0"/>
            <a:r>
              <a:rPr lang="en-US" dirty="0"/>
              <a:t>Use this slide for full slide images. </a:t>
            </a:r>
            <a:br>
              <a:rPr lang="en-US" dirty="0"/>
            </a:br>
            <a:r>
              <a:rPr lang="en-US" dirty="0"/>
              <a:t>Click on icon to add image. </a:t>
            </a:r>
            <a:br>
              <a:rPr lang="en-US" dirty="0"/>
            </a:br>
            <a:r>
              <a:rPr lang="en-US" dirty="0"/>
              <a:t>Delete this box.</a:t>
            </a:r>
            <a:endParaRPr lang="en-GB" dirty="0"/>
          </a:p>
        </p:txBody>
      </p:sp>
      <p:sp>
        <p:nvSpPr>
          <p:cNvPr id="3" name="Text Placeholder 2">
            <a:extLst>
              <a:ext uri="{FF2B5EF4-FFF2-40B4-BE49-F238E27FC236}">
                <a16:creationId xmlns:a16="http://schemas.microsoft.com/office/drawing/2014/main" id="{BE7C82FC-975C-A949-B807-58A6D2759D1D}"/>
              </a:ext>
            </a:extLst>
          </p:cNvPr>
          <p:cNvSpPr>
            <a:spLocks noGrp="1"/>
          </p:cNvSpPr>
          <p:nvPr>
            <p:ph type="body" sz="quarter" idx="13" hasCustomPrompt="1"/>
          </p:nvPr>
        </p:nvSpPr>
        <p:spPr>
          <a:xfrm>
            <a:off x="-8467" y="6220048"/>
            <a:ext cx="2230339" cy="468000"/>
          </a:xfrm>
          <a:solidFill>
            <a:schemeClr val="bg1"/>
          </a:solidFill>
        </p:spPr>
        <p:txBody>
          <a:bodyPr anchor="ctr"/>
          <a:lstStyle>
            <a:lvl1pPr marL="0" indent="0">
              <a:buNone/>
              <a:defRPr sz="1800"/>
            </a:lvl1pPr>
            <a:lvl2pPr marL="432000" indent="0">
              <a:buFontTx/>
              <a:buNone/>
              <a:defRPr sz="1200"/>
            </a:lvl2pPr>
          </a:lstStyle>
          <a:p>
            <a:pPr lvl="1"/>
            <a:r>
              <a:rPr lang="en-US" dirty="0"/>
              <a:t> Image credit</a:t>
            </a:r>
            <a:br>
              <a:rPr lang="en-US" dirty="0"/>
            </a:br>
            <a:r>
              <a:rPr lang="en-US" dirty="0"/>
              <a:t> goes here</a:t>
            </a:r>
          </a:p>
        </p:txBody>
      </p:sp>
    </p:spTree>
    <p:extLst>
      <p:ext uri="{BB962C8B-B14F-4D97-AF65-F5344CB8AC3E}">
        <p14:creationId xmlns:p14="http://schemas.microsoft.com/office/powerpoint/2010/main" val="4169297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 thank you and contact details">
    <p:bg>
      <p:bgPr>
        <a:solidFill>
          <a:schemeClr val="tx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7AA1D43C-71F1-9D4B-BD31-C7E5E8F2A5DD}"/>
              </a:ext>
            </a:extLst>
          </p:cNvPr>
          <p:cNvSpPr>
            <a:spLocks noGrp="1"/>
          </p:cNvSpPr>
          <p:nvPr>
            <p:ph type="title" hasCustomPrompt="1"/>
          </p:nvPr>
        </p:nvSpPr>
        <p:spPr>
          <a:xfrm>
            <a:off x="480575" y="3429000"/>
            <a:ext cx="2699188" cy="843197"/>
          </a:xfrm>
          <a:prstGeom prst="rect">
            <a:avLst/>
          </a:prstGeom>
        </p:spPr>
        <p:txBody>
          <a:bodyPr vert="horz" lIns="0" tIns="0" rIns="0" bIns="0" rtlCol="0" anchor="ctr" anchorCtr="0">
            <a:noAutofit/>
          </a:bodyPr>
          <a:lstStyle>
            <a:lvl1pPr>
              <a:defRPr>
                <a:solidFill>
                  <a:schemeClr val="bg1"/>
                </a:solidFill>
              </a:defRPr>
            </a:lvl1pPr>
          </a:lstStyle>
          <a:p>
            <a:r>
              <a:rPr lang="en-GB" noProof="0" dirty="0"/>
              <a:t>Thank you</a:t>
            </a:r>
            <a:endParaRPr lang="en-GB" dirty="0"/>
          </a:p>
        </p:txBody>
      </p:sp>
      <p:sp>
        <p:nvSpPr>
          <p:cNvPr id="12" name="TextBox 11">
            <a:extLst>
              <a:ext uri="{FF2B5EF4-FFF2-40B4-BE49-F238E27FC236}">
                <a16:creationId xmlns:a16="http://schemas.microsoft.com/office/drawing/2014/main" id="{CE6882B2-221E-724F-B8AA-2F0E5363E18D}"/>
              </a:ext>
            </a:extLst>
          </p:cNvPr>
          <p:cNvSpPr txBox="1"/>
          <p:nvPr userDrawn="1"/>
        </p:nvSpPr>
        <p:spPr>
          <a:xfrm>
            <a:off x="9012237" y="5610903"/>
            <a:ext cx="2700337" cy="515933"/>
          </a:xfrm>
          <a:prstGeom prst="rect">
            <a:avLst/>
          </a:prstGeom>
          <a:noFill/>
        </p:spPr>
        <p:txBody>
          <a:bodyPr wrap="square" lIns="0" tIns="0" rIns="0" bIns="0" rtlCol="0" anchor="t" anchorCtr="0">
            <a:noAutofit/>
          </a:bodyPr>
          <a:lstStyle/>
          <a:p>
            <a:pPr algn="r"/>
            <a:r>
              <a:rPr lang="en-US" sz="2400" b="1" dirty="0" err="1">
                <a:solidFill>
                  <a:schemeClr val="bg1"/>
                </a:solidFill>
              </a:rPr>
              <a:t>arts.ac.uk</a:t>
            </a:r>
            <a:endParaRPr lang="en-US" sz="2400" b="1" dirty="0">
              <a:solidFill>
                <a:schemeClr val="bg1"/>
              </a:solidFill>
            </a:endParaRPr>
          </a:p>
        </p:txBody>
      </p:sp>
      <p:cxnSp>
        <p:nvCxnSpPr>
          <p:cNvPr id="8" name="Straight Connector 7">
            <a:extLst>
              <a:ext uri="{FF2B5EF4-FFF2-40B4-BE49-F238E27FC236}">
                <a16:creationId xmlns:a16="http://schemas.microsoft.com/office/drawing/2014/main" id="{13991515-FC5A-7B45-B827-6D443E93724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9" name="Logo">
            <a:extLst>
              <a:ext uri="{FF2B5EF4-FFF2-40B4-BE49-F238E27FC236}">
                <a16:creationId xmlns:a16="http://schemas.microsoft.com/office/drawing/2014/main" id="{A9BEBF17-AA8F-E149-BB46-2622BB67937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537"/>
          <a:stretch/>
        </p:blipFill>
        <p:spPr>
          <a:xfrm>
            <a:off x="461227" y="6167889"/>
            <a:ext cx="872426" cy="454708"/>
          </a:xfrm>
          <a:prstGeom prst="rect">
            <a:avLst/>
          </a:prstGeom>
        </p:spPr>
      </p:pic>
    </p:spTree>
    <p:extLst>
      <p:ext uri="{BB962C8B-B14F-4D97-AF65-F5344CB8AC3E}">
        <p14:creationId xmlns:p14="http://schemas.microsoft.com/office/powerpoint/2010/main" val="360851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slide – dark grey">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480000" y="226294"/>
            <a:ext cx="11233150" cy="280988"/>
          </a:xfrm>
        </p:spPr>
        <p:txBody>
          <a:bodyPr/>
          <a:lstStyle>
            <a:lvl1pPr marL="0" indent="0">
              <a:buNone/>
              <a:defRPr sz="1400" b="1">
                <a:solidFill>
                  <a:schemeClr val="bg1"/>
                </a:solidFill>
              </a:defRPr>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8" name="Title Placeholder 1">
            <a:extLst>
              <a:ext uri="{FF2B5EF4-FFF2-40B4-BE49-F238E27FC236}">
                <a16:creationId xmlns:a16="http://schemas.microsoft.com/office/drawing/2014/main" id="{F92047F7-4CA0-5744-9AC1-E8B42A808F7D}"/>
              </a:ext>
            </a:extLst>
          </p:cNvPr>
          <p:cNvSpPr>
            <a:spLocks noGrp="1"/>
          </p:cNvSpPr>
          <p:nvPr>
            <p:ph type="title" hasCustomPrompt="1"/>
          </p:nvPr>
        </p:nvSpPr>
        <p:spPr>
          <a:xfrm>
            <a:off x="480575" y="1601888"/>
            <a:ext cx="7452164" cy="4348062"/>
          </a:xfrm>
          <a:prstGeom prst="rect">
            <a:avLst/>
          </a:prstGeom>
        </p:spPr>
        <p:txBody>
          <a:bodyPr vert="horz" lIns="0" tIns="0" rIns="0" bIns="0" rtlCol="0" anchor="ctr" anchorCtr="0">
            <a:noAutofit/>
          </a:bodyPr>
          <a:lstStyle>
            <a:lvl1pPr>
              <a:defRPr>
                <a:solidFill>
                  <a:schemeClr val="bg1"/>
                </a:solidFill>
              </a:defRPr>
            </a:lvl1pPr>
          </a:lstStyle>
          <a:p>
            <a:r>
              <a:rPr lang="en-GB" noProof="0" dirty="0"/>
              <a:t>Add introduction text, chapter break or statement</a:t>
            </a:r>
            <a:endParaRPr lang="en-GB" dirty="0"/>
          </a:p>
        </p:txBody>
      </p:sp>
      <p:cxnSp>
        <p:nvCxnSpPr>
          <p:cNvPr id="7" name="Straight Connector 6">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11" name="Logo">
            <a:extLst>
              <a:ext uri="{FF2B5EF4-FFF2-40B4-BE49-F238E27FC236}">
                <a16:creationId xmlns:a16="http://schemas.microsoft.com/office/drawing/2014/main" id="{45485254-EAB3-1941-9FF6-8945634D20F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537"/>
          <a:stretch/>
        </p:blipFill>
        <p:spPr>
          <a:xfrm>
            <a:off x="461227" y="6167889"/>
            <a:ext cx="872426" cy="454708"/>
          </a:xfrm>
          <a:prstGeom prst="rect">
            <a:avLst/>
          </a:prstGeom>
        </p:spPr>
      </p:pic>
      <p:sp>
        <p:nvSpPr>
          <p:cNvPr id="10" name="Footer Placeholder 4">
            <a:extLst>
              <a:ext uri="{FF2B5EF4-FFF2-40B4-BE49-F238E27FC236}">
                <a16:creationId xmlns:a16="http://schemas.microsoft.com/office/drawing/2014/main" id="{CFBEFAC4-F7AD-C24D-BE28-358262C77772}"/>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bg1"/>
                </a:solidFill>
              </a:defRPr>
            </a:lvl1pPr>
          </a:lstStyle>
          <a:p>
            <a:pPr algn="r"/>
            <a:r>
              <a:rPr lang="en-GB"/>
              <a:t>By the Book 7 2022 Frania Hall</a:t>
            </a:r>
            <a:endParaRPr lang="en-GB" dirty="0"/>
          </a:p>
        </p:txBody>
      </p:sp>
      <p:sp>
        <p:nvSpPr>
          <p:cNvPr id="9" name="Slide Number Placeholder 5">
            <a:extLst>
              <a:ext uri="{FF2B5EF4-FFF2-40B4-BE49-F238E27FC236}">
                <a16:creationId xmlns:a16="http://schemas.microsoft.com/office/drawing/2014/main" id="{39F97D54-560C-9749-BD60-0BBA622B509A}"/>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bg1"/>
                </a:solidFill>
              </a:defRPr>
            </a:lvl1pPr>
          </a:lstStyle>
          <a:p>
            <a:fld id="{2CC19541-5F6E-2C4C-BF21-196C1C8E2E31}" type="slidenum">
              <a:rPr lang="en-GB" smtClean="0"/>
              <a:pPr/>
              <a:t>‹#›</a:t>
            </a:fld>
            <a:r>
              <a:rPr lang="en-GB"/>
              <a:t> </a:t>
            </a:r>
            <a:endParaRPr lang="en-GB" dirty="0"/>
          </a:p>
        </p:txBody>
      </p:sp>
    </p:spTree>
    <p:extLst>
      <p:ext uri="{BB962C8B-B14F-4D97-AF65-F5344CB8AC3E}">
        <p14:creationId xmlns:p14="http://schemas.microsoft.com/office/powerpoint/2010/main" val="151393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slide – light grey">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8" name="Title Placeholder 1">
            <a:extLst>
              <a:ext uri="{FF2B5EF4-FFF2-40B4-BE49-F238E27FC236}">
                <a16:creationId xmlns:a16="http://schemas.microsoft.com/office/drawing/2014/main" id="{2ED10ED7-0D2C-2B42-B172-79A652121B24}"/>
              </a:ext>
            </a:extLst>
          </p:cNvPr>
          <p:cNvSpPr>
            <a:spLocks noGrp="1"/>
          </p:cNvSpPr>
          <p:nvPr>
            <p:ph type="title" hasCustomPrompt="1"/>
          </p:nvPr>
        </p:nvSpPr>
        <p:spPr>
          <a:xfrm>
            <a:off x="480575" y="1601888"/>
            <a:ext cx="7452164" cy="4348062"/>
          </a:xfrm>
          <a:prstGeom prst="rect">
            <a:avLst/>
          </a:prstGeom>
        </p:spPr>
        <p:txBody>
          <a:bodyPr vert="horz" lIns="0" tIns="0" rIns="0" bIns="0" rtlCol="0" anchor="ctr" anchorCtr="0">
            <a:noAutofit/>
          </a:bodyPr>
          <a:lstStyle>
            <a:lvl1pPr>
              <a:defRPr>
                <a:solidFill>
                  <a:schemeClr val="tx1"/>
                </a:solidFill>
              </a:defRPr>
            </a:lvl1pPr>
          </a:lstStyle>
          <a:p>
            <a:r>
              <a:rPr lang="en-GB" noProof="0" dirty="0"/>
              <a:t>Add introduction text, chapter break or statement</a:t>
            </a:r>
            <a:endParaRPr lang="en-GB" dirty="0"/>
          </a:p>
        </p:txBody>
      </p:sp>
      <p:cxnSp>
        <p:nvCxnSpPr>
          <p:cNvPr id="7" name="Straight Connector 6">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0" name="Logo">
            <a:extLst>
              <a:ext uri="{FF2B5EF4-FFF2-40B4-BE49-F238E27FC236}">
                <a16:creationId xmlns:a16="http://schemas.microsoft.com/office/drawing/2014/main" id="{482C7099-A104-384F-BDA9-BD7D2989FBC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1" name="Footer Placeholder 4">
            <a:extLst>
              <a:ext uri="{FF2B5EF4-FFF2-40B4-BE49-F238E27FC236}">
                <a16:creationId xmlns:a16="http://schemas.microsoft.com/office/drawing/2014/main" id="{17A17EA1-5116-8F40-8702-D94B6BF3A76A}"/>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9" name="Slide Number Placeholder 5">
            <a:extLst>
              <a:ext uri="{FF2B5EF4-FFF2-40B4-BE49-F238E27FC236}">
                <a16:creationId xmlns:a16="http://schemas.microsoft.com/office/drawing/2014/main" id="{DB408155-3457-2846-9BCF-11FB56DCF34B}"/>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247097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F7DE77F0-5E8F-F445-AB32-F3073626555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7" name="Title 1">
            <a:extLst>
              <a:ext uri="{FF2B5EF4-FFF2-40B4-BE49-F238E27FC236}">
                <a16:creationId xmlns:a16="http://schemas.microsoft.com/office/drawing/2014/main" id="{C36DDD88-F5A8-0D44-B7D8-EAAB62AC4A28}"/>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8388349" cy="4357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0" name="Straight Connector 19">
            <a:extLst>
              <a:ext uri="{FF2B5EF4-FFF2-40B4-BE49-F238E27FC236}">
                <a16:creationId xmlns:a16="http://schemas.microsoft.com/office/drawing/2014/main" id="{37768CFC-6AEF-D744-A23B-B3F7B1CC16C5}"/>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21" name="Logo">
            <a:extLst>
              <a:ext uri="{FF2B5EF4-FFF2-40B4-BE49-F238E27FC236}">
                <a16:creationId xmlns:a16="http://schemas.microsoft.com/office/drawing/2014/main" id="{565EDE85-0F86-2143-AD89-1533A6A793C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2" name="Footer Placeholder 4">
            <a:extLst>
              <a:ext uri="{FF2B5EF4-FFF2-40B4-BE49-F238E27FC236}">
                <a16:creationId xmlns:a16="http://schemas.microsoft.com/office/drawing/2014/main" id="{F244053C-E493-6C4D-9CEF-16DB2081F03D}"/>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0" name="Slide Number Placeholder 5">
            <a:extLst>
              <a:ext uri="{FF2B5EF4-FFF2-40B4-BE49-F238E27FC236}">
                <a16:creationId xmlns:a16="http://schemas.microsoft.com/office/drawing/2014/main" id="{D93710B7-7EB9-FA45-A0FE-45B364844F3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55422433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24C29ADA-2C74-8848-9D73-1968630AA92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6" name="Title 1">
            <a:extLst>
              <a:ext uri="{FF2B5EF4-FFF2-40B4-BE49-F238E27FC236}">
                <a16:creationId xmlns:a16="http://schemas.microsoft.com/office/drawing/2014/main" id="{0380B404-1F62-4A41-813F-C9C69982E6F1}"/>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dirty="0"/>
              <a:t>Add Title</a:t>
            </a:r>
          </a:p>
        </p:txBody>
      </p: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11232573" cy="4357686"/>
          </a:xfrm>
        </p:spPr>
        <p:txBody>
          <a:bodyPr numCol="2" spcCol="720000"/>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a:extLst>
              <a:ext uri="{FF2B5EF4-FFF2-40B4-BE49-F238E27FC236}">
                <a16:creationId xmlns:a16="http://schemas.microsoft.com/office/drawing/2014/main" id="{EA99F18A-DC93-8D43-B5EA-B3DEB27CA050}"/>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4" name="Logo">
            <a:extLst>
              <a:ext uri="{FF2B5EF4-FFF2-40B4-BE49-F238E27FC236}">
                <a16:creationId xmlns:a16="http://schemas.microsoft.com/office/drawing/2014/main" id="{66794262-2DF4-C04A-8D7B-C6A41ABA887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8" name="Footer Placeholder 4">
            <a:extLst>
              <a:ext uri="{FF2B5EF4-FFF2-40B4-BE49-F238E27FC236}">
                <a16:creationId xmlns:a16="http://schemas.microsoft.com/office/drawing/2014/main" id="{6999A4BE-B528-B04B-85B9-C6C54914FB1F}"/>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3" name="Slide Number Placeholder 5">
            <a:extLst>
              <a:ext uri="{FF2B5EF4-FFF2-40B4-BE49-F238E27FC236}">
                <a16:creationId xmlns:a16="http://schemas.microsoft.com/office/drawing/2014/main" id="{6F507F58-E567-5F48-A2BB-D93CE6CA19D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125879872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24C29ADA-2C74-8848-9D73-1968630AA92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6" name="Title 1">
            <a:extLst>
              <a:ext uri="{FF2B5EF4-FFF2-40B4-BE49-F238E27FC236}">
                <a16:creationId xmlns:a16="http://schemas.microsoft.com/office/drawing/2014/main" id="{0380B404-1F62-4A41-813F-C9C69982E6F1}"/>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dirty="0"/>
              <a:t>Add Title</a:t>
            </a:r>
          </a:p>
        </p:txBody>
      </p: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11232573" cy="4357686"/>
          </a:xfrm>
        </p:spPr>
        <p:txBody>
          <a:bodyPr numCol="3" spcCol="360000"/>
          <a:lstStyle>
            <a:lvl1pPr>
              <a:defRPr/>
            </a:lvl1pPr>
            <a:lvl2pPr>
              <a:defRPr/>
            </a:lvl2pPr>
            <a:lvl3pPr>
              <a:defRPr/>
            </a:lvl3pPr>
            <a:lvl4pPr>
              <a:defRPr/>
            </a:lvl4pPr>
            <a:lvl5pPr marL="4320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a:extLst>
              <a:ext uri="{FF2B5EF4-FFF2-40B4-BE49-F238E27FC236}">
                <a16:creationId xmlns:a16="http://schemas.microsoft.com/office/drawing/2014/main" id="{A96CFDA8-D52D-404B-9F32-67F3F898B7EE}"/>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4" name="Logo">
            <a:extLst>
              <a:ext uri="{FF2B5EF4-FFF2-40B4-BE49-F238E27FC236}">
                <a16:creationId xmlns:a16="http://schemas.microsoft.com/office/drawing/2014/main" id="{66794262-2DF4-C04A-8D7B-C6A41ABA887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8" name="Footer Placeholder 4">
            <a:extLst>
              <a:ext uri="{FF2B5EF4-FFF2-40B4-BE49-F238E27FC236}">
                <a16:creationId xmlns:a16="http://schemas.microsoft.com/office/drawing/2014/main" id="{31CFFB53-9114-8B44-A6EB-A212D0D24CBB}"/>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3" name="Slide Number Placeholder 5">
            <a:extLst>
              <a:ext uri="{FF2B5EF4-FFF2-40B4-BE49-F238E27FC236}">
                <a16:creationId xmlns:a16="http://schemas.microsoft.com/office/drawing/2014/main" id="{029C99F5-47F2-ED4E-A070-12B5B7C3CD0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14239701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68EFA127-AF66-DF47-AE0A-5AE59DEEA3CA}"/>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5" name="Title 1">
            <a:extLst>
              <a:ext uri="{FF2B5EF4-FFF2-40B4-BE49-F238E27FC236}">
                <a16:creationId xmlns:a16="http://schemas.microsoft.com/office/drawing/2014/main" id="{75BF9F6A-185E-D049-AB08-15D7583E12A2}"/>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dirty="0"/>
              <a:t>Add Title</a:t>
            </a:r>
          </a:p>
        </p:txBody>
      </p: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5520573" cy="43576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1" descr="Add chart, table or image here">
            <a:extLst>
              <a:ext uri="{FF2B5EF4-FFF2-40B4-BE49-F238E27FC236}">
                <a16:creationId xmlns:a16="http://schemas.microsoft.com/office/drawing/2014/main" id="{A6E03B43-8C85-3146-B22E-4FD9A082F70A}"/>
              </a:ext>
            </a:extLst>
          </p:cNvPr>
          <p:cNvSpPr>
            <a:spLocks noGrp="1"/>
          </p:cNvSpPr>
          <p:nvPr>
            <p:ph sz="quarter" idx="16" hasCustomPrompt="1"/>
          </p:nvPr>
        </p:nvSpPr>
        <p:spPr>
          <a:xfrm>
            <a:off x="6191251" y="1592262"/>
            <a:ext cx="5520267" cy="4357687"/>
          </a:xfrm>
        </p:spPr>
        <p:txBody>
          <a:bodyPr/>
          <a:lstStyle>
            <a:lvl1pPr marL="0" indent="0">
              <a:buNone/>
              <a:defRPr sz="1600"/>
            </a:lvl1pPr>
          </a:lstStyle>
          <a:p>
            <a:pPr lvl="0"/>
            <a:r>
              <a:rPr lang="en-US"/>
              <a:t>Add chart/table/photo</a:t>
            </a:r>
            <a:endParaRPr lang="en-GB"/>
          </a:p>
        </p:txBody>
      </p:sp>
      <p:cxnSp>
        <p:nvCxnSpPr>
          <p:cNvPr id="12" name="Straight Connector 11">
            <a:extLst>
              <a:ext uri="{FF2B5EF4-FFF2-40B4-BE49-F238E27FC236}">
                <a16:creationId xmlns:a16="http://schemas.microsoft.com/office/drawing/2014/main" id="{26DD6696-3FA5-8E4E-B7A1-26C67A1C974F}"/>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14" name="Logo">
            <a:extLst>
              <a:ext uri="{FF2B5EF4-FFF2-40B4-BE49-F238E27FC236}">
                <a16:creationId xmlns:a16="http://schemas.microsoft.com/office/drawing/2014/main" id="{4155C6A9-3B61-AD46-82C6-D6E49C910A0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3" name="Slide Number Placeholder 5">
            <a:extLst>
              <a:ext uri="{FF2B5EF4-FFF2-40B4-BE49-F238E27FC236}">
                <a16:creationId xmlns:a16="http://schemas.microsoft.com/office/drawing/2014/main" id="{58FE6DA1-D5C2-9742-9034-655CED40775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9" name="Footer Placeholder 4">
            <a:extLst>
              <a:ext uri="{FF2B5EF4-FFF2-40B4-BE49-F238E27FC236}">
                <a16:creationId xmlns:a16="http://schemas.microsoft.com/office/drawing/2014/main" id="{0C3FEA33-AC9B-6043-9DDD-CE162D572A6B}"/>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Tree>
    <p:extLst>
      <p:ext uri="{BB962C8B-B14F-4D97-AF65-F5344CB8AC3E}">
        <p14:creationId xmlns:p14="http://schemas.microsoft.com/office/powerpoint/2010/main" val="45693191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DE77F893-67C0-CE4F-A59D-E2C0A7A456E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20" name="Title 1">
            <a:extLst>
              <a:ext uri="{FF2B5EF4-FFF2-40B4-BE49-F238E27FC236}">
                <a16:creationId xmlns:a16="http://schemas.microsoft.com/office/drawing/2014/main" id="{2F15A368-1733-764C-B16B-70BDFCDA4CD0}"/>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dirty="0"/>
              <a:t>Add Title</a:t>
            </a:r>
          </a:p>
        </p:txBody>
      </p:sp>
      <p:pic>
        <p:nvPicPr>
          <p:cNvPr id="16" name="Logo">
            <a:extLst>
              <a:ext uri="{FF2B5EF4-FFF2-40B4-BE49-F238E27FC236}">
                <a16:creationId xmlns:a16="http://schemas.microsoft.com/office/drawing/2014/main" id="{725E32CE-9DAF-8843-B91B-5FF1BEC40A9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998" y="1602535"/>
            <a:ext cx="6479602" cy="4347415"/>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3" descr="Add image here"/>
          <p:cNvSpPr>
            <a:spLocks noGrp="1"/>
          </p:cNvSpPr>
          <p:nvPr>
            <p:ph type="pic" sz="quarter" idx="10"/>
          </p:nvPr>
        </p:nvSpPr>
        <p:spPr>
          <a:xfrm>
            <a:off x="8075613" y="1602536"/>
            <a:ext cx="3636387" cy="2088000"/>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sp>
        <p:nvSpPr>
          <p:cNvPr id="18" name="Picture Placeholder 3" descr="Add image here or remove placeholder box if not required">
            <a:extLst>
              <a:ext uri="{FF2B5EF4-FFF2-40B4-BE49-F238E27FC236}">
                <a16:creationId xmlns:a16="http://schemas.microsoft.com/office/drawing/2014/main" id="{856F6CC8-311C-B64C-8916-5A1222AAACF9}"/>
              </a:ext>
            </a:extLst>
          </p:cNvPr>
          <p:cNvSpPr>
            <a:spLocks noGrp="1"/>
          </p:cNvSpPr>
          <p:nvPr>
            <p:ph type="pic" sz="quarter" idx="16"/>
          </p:nvPr>
        </p:nvSpPr>
        <p:spPr>
          <a:xfrm>
            <a:off x="8075613" y="3843729"/>
            <a:ext cx="3636000" cy="2088000"/>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cxnSp>
        <p:nvCxnSpPr>
          <p:cNvPr id="13" name="Straight Connector 12">
            <a:extLst>
              <a:ext uri="{FF2B5EF4-FFF2-40B4-BE49-F238E27FC236}">
                <a16:creationId xmlns:a16="http://schemas.microsoft.com/office/drawing/2014/main" id="{2331FF65-03E8-8A49-B200-30B7E9B5FC3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22" name="Footer Placeholder 4">
            <a:extLst>
              <a:ext uri="{FF2B5EF4-FFF2-40B4-BE49-F238E27FC236}">
                <a16:creationId xmlns:a16="http://schemas.microsoft.com/office/drawing/2014/main" id="{3FCB8051-DAAA-514B-972B-6B1708BD24EF}"/>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14" name="Slide Number Placeholder 5">
            <a:extLst>
              <a:ext uri="{FF2B5EF4-FFF2-40B4-BE49-F238E27FC236}">
                <a16:creationId xmlns:a16="http://schemas.microsoft.com/office/drawing/2014/main" id="{63848389-282B-0C4B-90ED-D81CEE670DA9}"/>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Tree>
    <p:extLst>
      <p:ext uri="{BB962C8B-B14F-4D97-AF65-F5344CB8AC3E}">
        <p14:creationId xmlns:p14="http://schemas.microsoft.com/office/powerpoint/2010/main" val="32395304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42AE4E-44FE-7E4B-AF1A-860913C2F474}"/>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5" name="Footer Placeholder 4">
            <a:extLst>
              <a:ext uri="{FF2B5EF4-FFF2-40B4-BE49-F238E27FC236}">
                <a16:creationId xmlns:a16="http://schemas.microsoft.com/office/drawing/2014/main" id="{B5249DCB-2F53-A44C-9480-CDBE29F0F244}"/>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By the Book 7 2022 Frania Hall</a:t>
            </a:r>
            <a:endParaRPr lang="en-GB" dirty="0"/>
          </a:p>
        </p:txBody>
      </p:sp>
      <p:sp>
        <p:nvSpPr>
          <p:cNvPr id="3" name="Text Placeholder 2">
            <a:extLst>
              <a:ext uri="{FF2B5EF4-FFF2-40B4-BE49-F238E27FC236}">
                <a16:creationId xmlns:a16="http://schemas.microsoft.com/office/drawing/2014/main" id="{4F85E140-9D5F-0646-BC1E-1FBC73E967D8}"/>
              </a:ext>
            </a:extLst>
          </p:cNvPr>
          <p:cNvSpPr>
            <a:spLocks noGrp="1"/>
          </p:cNvSpPr>
          <p:nvPr>
            <p:ph type="body" idx="1"/>
          </p:nvPr>
        </p:nvSpPr>
        <p:spPr>
          <a:xfrm>
            <a:off x="480575" y="1597880"/>
            <a:ext cx="1123200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2" name="Title Placeholder 1">
            <a:extLst>
              <a:ext uri="{FF2B5EF4-FFF2-40B4-BE49-F238E27FC236}">
                <a16:creationId xmlns:a16="http://schemas.microsoft.com/office/drawing/2014/main" id="{E478353D-46A7-2448-89A2-82D8D5FD32C9}"/>
              </a:ext>
            </a:extLst>
          </p:cNvPr>
          <p:cNvSpPr>
            <a:spLocks noGrp="1"/>
          </p:cNvSpPr>
          <p:nvPr>
            <p:ph type="title"/>
          </p:nvPr>
        </p:nvSpPr>
        <p:spPr>
          <a:xfrm>
            <a:off x="480000" y="509953"/>
            <a:ext cx="11232001" cy="689471"/>
          </a:xfrm>
          <a:prstGeom prst="rect">
            <a:avLst/>
          </a:prstGeom>
        </p:spPr>
        <p:txBody>
          <a:bodyPr vert="horz" lIns="0" tIns="0" rIns="0" bIns="0" rtlCol="0" anchor="b" anchorCtr="0">
            <a:noAutofit/>
          </a:bodyPr>
          <a:lstStyle/>
          <a:p>
            <a:r>
              <a:rPr lang="en-US" noProof="0"/>
              <a:t>Click to edit Master title style</a:t>
            </a:r>
            <a:endParaRPr lang="en-GB"/>
          </a:p>
        </p:txBody>
      </p:sp>
    </p:spTree>
    <p:extLst>
      <p:ext uri="{BB962C8B-B14F-4D97-AF65-F5344CB8AC3E}">
        <p14:creationId xmlns:p14="http://schemas.microsoft.com/office/powerpoint/2010/main" val="318719275"/>
      </p:ext>
    </p:extLst>
  </p:cSld>
  <p:clrMap bg1="lt1" tx1="dk1" bg2="lt2" tx2="dk2" accent1="accent1" accent2="accent2" accent3="accent3" accent4="accent4" accent5="accent5" accent6="accent6" hlink="hlink" folHlink="folHlink"/>
  <p:sldLayoutIdLst>
    <p:sldLayoutId id="2147484171" r:id="rId1"/>
    <p:sldLayoutId id="2147484098" r:id="rId2"/>
    <p:sldLayoutId id="2147484093" r:id="rId3"/>
    <p:sldLayoutId id="2147484176" r:id="rId4"/>
    <p:sldLayoutId id="2147484175" r:id="rId5"/>
    <p:sldLayoutId id="2147484073" r:id="rId6"/>
    <p:sldLayoutId id="2147484177" r:id="rId7"/>
    <p:sldLayoutId id="2147484174" r:id="rId8"/>
    <p:sldLayoutId id="2147484094" r:id="rId9"/>
    <p:sldLayoutId id="2147484062" r:id="rId10"/>
    <p:sldLayoutId id="2147484095" r:id="rId11"/>
    <p:sldLayoutId id="2147484182" r:id="rId12"/>
    <p:sldLayoutId id="2147484178" r:id="rId13"/>
    <p:sldLayoutId id="2147484179" r:id="rId14"/>
    <p:sldLayoutId id="2147484180" r:id="rId15"/>
    <p:sldLayoutId id="2147484181" r:id="rId16"/>
    <p:sldLayoutId id="2147484074" r:id="rId17"/>
    <p:sldLayoutId id="2147484075" r:id="rId18"/>
    <p:sldLayoutId id="2147484097" r:id="rId19"/>
    <p:sldLayoutId id="2147484082" r:id="rId20"/>
    <p:sldLayoutId id="2147484173" r:id="rId21"/>
  </p:sldLayoutIdLst>
  <p:hf sldNum="0" hdr="0" dt="0"/>
  <p:txStyles>
    <p:titleStyle>
      <a:lvl1pPr algn="l" defTabSz="914400" rtl="0" eaLnBrk="1" latinLnBrk="0" hangingPunct="1">
        <a:lnSpc>
          <a:spcPct val="90000"/>
        </a:lnSpc>
        <a:spcBef>
          <a:spcPct val="0"/>
        </a:spcBef>
        <a:buNone/>
        <a:defRPr sz="3800" b="1" kern="1200" spc="-10" baseline="0">
          <a:solidFill>
            <a:schemeClr val="tx1"/>
          </a:solidFill>
          <a:latin typeface="+mj-lt"/>
          <a:ea typeface="+mj-ea"/>
          <a:cs typeface="+mj-cs"/>
        </a:defRPr>
      </a:lvl1pPr>
    </p:titleStyle>
    <p:bodyStyle>
      <a:lvl1pPr marL="432000" indent="-432000" algn="l" defTabSz="126000" rtl="0" eaLnBrk="1" latinLnBrk="0" hangingPunct="1">
        <a:lnSpc>
          <a:spcPct val="110000"/>
        </a:lnSpc>
        <a:spcBef>
          <a:spcPts val="0"/>
        </a:spcBef>
        <a:spcAft>
          <a:spcPts val="120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1pPr>
      <a:lvl2pPr marL="864000" indent="-432000" algn="l" defTabSz="126000" rtl="0" eaLnBrk="1" latinLnBrk="0" hangingPunct="1">
        <a:lnSpc>
          <a:spcPct val="110000"/>
        </a:lnSpc>
        <a:spcBef>
          <a:spcPts val="0"/>
        </a:spcBef>
        <a:spcAft>
          <a:spcPts val="100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Tx/>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Font typeface="+mj-lt"/>
        <a:buAutoNum type="arabicPeriod"/>
        <a:tabLst>
          <a:tab pos="126000" algn="l"/>
        </a:tabLst>
        <a:defRPr sz="2400" kern="1200" spc="-10" baseline="0">
          <a:solidFill>
            <a:schemeClr val="tx1"/>
          </a:solidFill>
          <a:latin typeface="+mn-lt"/>
          <a:ea typeface="+mn-ea"/>
          <a:cs typeface="+mn-cs"/>
        </a:defRPr>
      </a:lvl7pPr>
      <a:lvl8pPr marL="0" indent="0" algn="l" defTabSz="126000" rtl="0" eaLnBrk="1" latinLnBrk="0" hangingPunct="1">
        <a:lnSpc>
          <a:spcPct val="110000"/>
        </a:lnSpc>
        <a:spcBef>
          <a:spcPts val="0"/>
        </a:spcBef>
        <a:buFont typeface="Arial" panose="020B0604020202020204" pitchFamily="34" charset="0"/>
        <a:buNone/>
        <a:tabLst>
          <a:tab pos="126000" algn="l"/>
        </a:tabLst>
        <a:defRPr sz="2400" b="1" kern="1200" spc="-10" baseline="0">
          <a:solidFill>
            <a:schemeClr val="tx1"/>
          </a:solidFill>
          <a:latin typeface="+mn-lt"/>
          <a:ea typeface="+mn-ea"/>
          <a:cs typeface="+mn-cs"/>
        </a:defRPr>
      </a:lvl8pPr>
      <a:lvl9pPr marL="0" indent="0" algn="l" defTabSz="126000" rtl="0" eaLnBrk="1" latinLnBrk="0" hangingPunct="1">
        <a:lnSpc>
          <a:spcPct val="110000"/>
        </a:lnSpc>
        <a:spcBef>
          <a:spcPts val="0"/>
        </a:spcBef>
        <a:buFont typeface="Arial" panose="020B0604020202020204" pitchFamily="34" charset="0"/>
        <a:buNone/>
        <a:tabLst>
          <a:tab pos="126000" algn="l"/>
        </a:tabLst>
        <a:defRPr sz="2400" kern="1200" spc="-1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378" userDrawn="1">
          <p15:clr>
            <a:srgbClr val="F26B43"/>
          </p15:clr>
        </p15:guide>
        <p15:guide id="4" pos="302" userDrawn="1">
          <p15:clr>
            <a:srgbClr val="F26B43"/>
          </p15:clr>
        </p15:guide>
        <p15:guide id="5" pos="824" userDrawn="1">
          <p15:clr>
            <a:srgbClr val="F26B43"/>
          </p15:clr>
        </p15:guide>
        <p15:guide id="6" pos="914" userDrawn="1">
          <p15:clr>
            <a:srgbClr val="F26B43"/>
          </p15:clr>
        </p15:guide>
        <p15:guide id="7" pos="1413" userDrawn="1">
          <p15:clr>
            <a:srgbClr val="F26B43"/>
          </p15:clr>
        </p15:guide>
        <p15:guide id="8" pos="1504" userDrawn="1">
          <p15:clr>
            <a:srgbClr val="F26B43"/>
          </p15:clr>
        </p15:guide>
        <p15:guide id="9" pos="2003" userDrawn="1">
          <p15:clr>
            <a:srgbClr val="F26B43"/>
          </p15:clr>
        </p15:guide>
        <p15:guide id="10" pos="2094" userDrawn="1">
          <p15:clr>
            <a:srgbClr val="F26B43"/>
          </p15:clr>
        </p15:guide>
        <p15:guide id="11" pos="2593" userDrawn="1">
          <p15:clr>
            <a:srgbClr val="F26B43"/>
          </p15:clr>
        </p15:guide>
        <p15:guide id="12" pos="2683" userDrawn="1">
          <p15:clr>
            <a:srgbClr val="F26B43"/>
          </p15:clr>
        </p15:guide>
        <p15:guide id="13" pos="3205" userDrawn="1">
          <p15:clr>
            <a:srgbClr val="F26B43"/>
          </p15:clr>
        </p15:guide>
        <p15:guide id="14" pos="3296" userDrawn="1">
          <p15:clr>
            <a:srgbClr val="F26B43"/>
          </p15:clr>
        </p15:guide>
        <p15:guide id="15" pos="3795" userDrawn="1">
          <p15:clr>
            <a:srgbClr val="F26B43"/>
          </p15:clr>
        </p15:guide>
        <p15:guide id="16" pos="3885" userDrawn="1">
          <p15:clr>
            <a:srgbClr val="F26B43"/>
          </p15:clr>
        </p15:guide>
        <p15:guide id="17" pos="4384" userDrawn="1">
          <p15:clr>
            <a:srgbClr val="F26B43"/>
          </p15:clr>
        </p15:guide>
        <p15:guide id="18" pos="4475" userDrawn="1">
          <p15:clr>
            <a:srgbClr val="F26B43"/>
          </p15:clr>
        </p15:guide>
        <p15:guide id="19" pos="4997" userDrawn="1">
          <p15:clr>
            <a:srgbClr val="F26B43"/>
          </p15:clr>
        </p15:guide>
        <p15:guide id="20" pos="5087" userDrawn="1">
          <p15:clr>
            <a:srgbClr val="F26B43"/>
          </p15:clr>
        </p15:guide>
        <p15:guide id="21" pos="5586" userDrawn="1">
          <p15:clr>
            <a:srgbClr val="F26B43"/>
          </p15:clr>
        </p15:guide>
        <p15:guide id="22" pos="5677" userDrawn="1">
          <p15:clr>
            <a:srgbClr val="F26B43"/>
          </p15:clr>
        </p15:guide>
        <p15:guide id="23" pos="6176" userDrawn="1">
          <p15:clr>
            <a:srgbClr val="F26B43"/>
          </p15:clr>
        </p15:guide>
        <p15:guide id="24" pos="6267" userDrawn="1">
          <p15:clr>
            <a:srgbClr val="F26B43"/>
          </p15:clr>
        </p15:guide>
        <p15:guide id="25" pos="6766" userDrawn="1">
          <p15:clr>
            <a:srgbClr val="F26B43"/>
          </p15:clr>
        </p15:guide>
        <p15:guide id="26" pos="6856" userDrawn="1">
          <p15:clr>
            <a:srgbClr val="F26B43"/>
          </p15:clr>
        </p15:guide>
        <p15:guide id="27" orient="horz" pos="1003" userDrawn="1">
          <p15:clr>
            <a:srgbClr val="F26B43"/>
          </p15:clr>
        </p15:guide>
        <p15:guide id="28" orient="horz" pos="3748" userDrawn="1">
          <p15:clr>
            <a:srgbClr val="F26B43"/>
          </p15:clr>
        </p15:guide>
        <p15:guide id="29" orient="horz" pos="686" userDrawn="1">
          <p15:clr>
            <a:srgbClr val="F26B43"/>
          </p15:clr>
        </p15:guide>
        <p15:guide id="30" orient="horz" pos="4156" userDrawn="1">
          <p15:clr>
            <a:srgbClr val="F26B43"/>
          </p15:clr>
        </p15:guide>
        <p15:guide id="31" orient="horz" pos="2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q=nosy+crow&amp;rlz=1C5CHFA_enGB927GB927&amp;source=lnms&amp;tbm=isch&amp;sa=X&amp;ved=2ahUKEwjRkua4vKf4AhWhhIkEHbyXDQoQ_AUoA3oECAIQBQ&amp;biw=1440&amp;bih=655&amp;dpr=2"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publishers.org.uk/publications/publishing-in-2021/"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2.deloitte.com/content/dam/insights/articles/us175214_tmt-digital-media-trends-2022-report/figures/US175214_Infographic-final.pdf?icid=learn_more_content_click"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C226-C8F3-4DBE-969F-66B866BB70B7}"/>
              </a:ext>
            </a:extLst>
          </p:cNvPr>
          <p:cNvSpPr>
            <a:spLocks noGrp="1"/>
          </p:cNvSpPr>
          <p:nvPr>
            <p:ph type="ctrTitle"/>
          </p:nvPr>
        </p:nvSpPr>
        <p:spPr>
          <a:xfrm>
            <a:off x="480291" y="3246120"/>
            <a:ext cx="11232284" cy="2526030"/>
          </a:xfrm>
        </p:spPr>
        <p:txBody>
          <a:bodyPr/>
          <a:lstStyle/>
          <a:p>
            <a:br>
              <a:rPr lang="en-GB" sz="4400" dirty="0"/>
            </a:br>
            <a:br>
              <a:rPr lang="en-GB" sz="4400" dirty="0"/>
            </a:br>
            <a:br>
              <a:rPr lang="en-GB" sz="4400" dirty="0"/>
            </a:br>
            <a:br>
              <a:rPr lang="en-GB" sz="4400" dirty="0"/>
            </a:br>
            <a:br>
              <a:rPr lang="en-GB" sz="4400" dirty="0"/>
            </a:br>
            <a:br>
              <a:rPr lang="en-GB" sz="4400" dirty="0"/>
            </a:br>
            <a:r>
              <a:rPr lang="en-GB" sz="4400" dirty="0"/>
              <a:t>Don’t disrupt the day job:</a:t>
            </a:r>
            <a:br>
              <a:rPr lang="en-GB" sz="4400" dirty="0"/>
            </a:br>
            <a:r>
              <a:rPr lang="en-GB" i="1" dirty="0"/>
              <a:t>Para-organisations and innovation practices in UK publishing</a:t>
            </a:r>
            <a:br>
              <a:rPr lang="en-GB" i="1" dirty="0"/>
            </a:br>
            <a:endParaRPr lang="en-GB" sz="4400" b="0" dirty="0"/>
          </a:p>
        </p:txBody>
      </p:sp>
      <p:sp>
        <p:nvSpPr>
          <p:cNvPr id="3" name="Subtitle 2">
            <a:extLst>
              <a:ext uri="{FF2B5EF4-FFF2-40B4-BE49-F238E27FC236}">
                <a16:creationId xmlns:a16="http://schemas.microsoft.com/office/drawing/2014/main" id="{25446647-EF95-4665-8FE1-31FBC02423F2}"/>
              </a:ext>
            </a:extLst>
          </p:cNvPr>
          <p:cNvSpPr>
            <a:spLocks noGrp="1"/>
          </p:cNvSpPr>
          <p:nvPr>
            <p:ph type="subTitle" idx="1"/>
          </p:nvPr>
        </p:nvSpPr>
        <p:spPr>
          <a:xfrm>
            <a:off x="480291" y="5625950"/>
            <a:ext cx="11232284" cy="971700"/>
          </a:xfrm>
        </p:spPr>
        <p:txBody>
          <a:bodyPr vert="horz" lIns="0" tIns="0" rIns="0" bIns="0" rtlCol="0" anchor="t">
            <a:noAutofit/>
          </a:bodyPr>
          <a:lstStyle/>
          <a:p>
            <a:r>
              <a:rPr lang="en-GB" dirty="0" err="1"/>
              <a:t>Dr.</a:t>
            </a:r>
            <a:r>
              <a:rPr lang="en-GB" dirty="0"/>
              <a:t> </a:t>
            </a:r>
            <a:r>
              <a:rPr lang="en-GB" dirty="0" err="1"/>
              <a:t>Frania</a:t>
            </a:r>
            <a:r>
              <a:rPr lang="en-GB" dirty="0"/>
              <a:t> Hall</a:t>
            </a:r>
          </a:p>
          <a:p>
            <a:endParaRPr lang="en-GB" dirty="0"/>
          </a:p>
        </p:txBody>
      </p:sp>
      <p:pic>
        <p:nvPicPr>
          <p:cNvPr id="4" name="Picture 3">
            <a:extLst>
              <a:ext uri="{FF2B5EF4-FFF2-40B4-BE49-F238E27FC236}">
                <a16:creationId xmlns:a16="http://schemas.microsoft.com/office/drawing/2014/main" id="{78457A9A-2317-314A-99A8-4743C4F4318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58070" y="481229"/>
            <a:ext cx="1871980" cy="2203427"/>
          </a:xfrm>
          <a:prstGeom prst="rect">
            <a:avLst/>
          </a:prstGeom>
        </p:spPr>
      </p:pic>
      <p:sp>
        <p:nvSpPr>
          <p:cNvPr id="5" name="TextBox 4">
            <a:extLst>
              <a:ext uri="{FF2B5EF4-FFF2-40B4-BE49-F238E27FC236}">
                <a16:creationId xmlns:a16="http://schemas.microsoft.com/office/drawing/2014/main" id="{61763075-C470-0B4F-A9F9-45BACA4C55CB}"/>
              </a:ext>
            </a:extLst>
          </p:cNvPr>
          <p:cNvSpPr txBox="1"/>
          <p:nvPr/>
        </p:nvSpPr>
        <p:spPr>
          <a:xfrm>
            <a:off x="9958070" y="2677085"/>
            <a:ext cx="2137410" cy="1337310"/>
          </a:xfrm>
          <a:prstGeom prst="rect">
            <a:avLst/>
          </a:prstGeom>
          <a:noFill/>
        </p:spPr>
        <p:txBody>
          <a:bodyPr wrap="square" lIns="0" tIns="0" rIns="0" bIns="0" rtlCol="0" anchor="t" anchorCtr="0">
            <a:noAutofit/>
          </a:bodyPr>
          <a:lstStyle/>
          <a:p>
            <a:r>
              <a:rPr lang="en-GB" sz="2400" dirty="0">
                <a:solidFill>
                  <a:schemeClr val="bg1"/>
                </a:solidFill>
              </a:rPr>
              <a:t>By the Book 7 Paris 2022</a:t>
            </a:r>
            <a:r>
              <a:rPr lang="en-GB" sz="2400" dirty="0"/>
              <a:t>B</a:t>
            </a:r>
            <a:endParaRPr lang="en-US" sz="2400" dirty="0"/>
          </a:p>
        </p:txBody>
      </p:sp>
    </p:spTree>
    <p:extLst>
      <p:ext uri="{BB962C8B-B14F-4D97-AF65-F5344CB8AC3E}">
        <p14:creationId xmlns:p14="http://schemas.microsoft.com/office/powerpoint/2010/main" val="426035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E50CF5-32D1-984B-A713-F44FF981ED23}"/>
              </a:ext>
            </a:extLst>
          </p:cNvPr>
          <p:cNvSpPr>
            <a:spLocks noGrp="1"/>
          </p:cNvSpPr>
          <p:nvPr>
            <p:ph type="body" sz="quarter" idx="13"/>
          </p:nvPr>
        </p:nvSpPr>
        <p:spPr>
          <a:xfrm>
            <a:off x="479426" y="339205"/>
            <a:ext cx="11233150" cy="280988"/>
          </a:xfrm>
        </p:spPr>
        <p:txBody>
          <a:bodyPr/>
          <a:lstStyle/>
          <a:p>
            <a:r>
              <a:rPr lang="en-US" dirty="0"/>
              <a:t>Frameworks 1</a:t>
            </a:r>
          </a:p>
        </p:txBody>
      </p:sp>
      <p:sp>
        <p:nvSpPr>
          <p:cNvPr id="3" name="Title 2">
            <a:extLst>
              <a:ext uri="{FF2B5EF4-FFF2-40B4-BE49-F238E27FC236}">
                <a16:creationId xmlns:a16="http://schemas.microsoft.com/office/drawing/2014/main" id="{A7A85214-1250-EF44-98E0-4780C3AE1AE6}"/>
              </a:ext>
            </a:extLst>
          </p:cNvPr>
          <p:cNvSpPr>
            <a:spLocks noGrp="1"/>
          </p:cNvSpPr>
          <p:nvPr>
            <p:ph type="ctrTitle"/>
          </p:nvPr>
        </p:nvSpPr>
        <p:spPr/>
        <p:txBody>
          <a:bodyPr/>
          <a:lstStyle/>
          <a:p>
            <a:r>
              <a:rPr lang="en-US" dirty="0"/>
              <a:t>Collaboration theory</a:t>
            </a:r>
          </a:p>
        </p:txBody>
      </p:sp>
      <p:sp>
        <p:nvSpPr>
          <p:cNvPr id="4" name="Text Placeholder 3">
            <a:extLst>
              <a:ext uri="{FF2B5EF4-FFF2-40B4-BE49-F238E27FC236}">
                <a16:creationId xmlns:a16="http://schemas.microsoft.com/office/drawing/2014/main" id="{8E628199-FDCC-2D45-9A02-12FF8EA5F048}"/>
              </a:ext>
            </a:extLst>
          </p:cNvPr>
          <p:cNvSpPr>
            <a:spLocks noGrp="1"/>
          </p:cNvSpPr>
          <p:nvPr>
            <p:ph type="body" sz="quarter" idx="15"/>
          </p:nvPr>
        </p:nvSpPr>
        <p:spPr>
          <a:xfrm>
            <a:off x="479426" y="1592263"/>
            <a:ext cx="10676254" cy="4357688"/>
          </a:xfrm>
        </p:spPr>
        <p:txBody>
          <a:bodyPr/>
          <a:lstStyle/>
          <a:p>
            <a:r>
              <a:rPr lang="en-US" dirty="0"/>
              <a:t>They can be sites for creativity and innovation (group genius)</a:t>
            </a:r>
          </a:p>
          <a:p>
            <a:r>
              <a:rPr lang="en-US" dirty="0"/>
              <a:t>Certain conditions make collaborations effective and creative</a:t>
            </a:r>
          </a:p>
          <a:p>
            <a:pPr>
              <a:buFont typeface="Courier New" panose="02070309020205020404" pitchFamily="49" charset="0"/>
              <a:buChar char="o"/>
            </a:pPr>
            <a:r>
              <a:rPr lang="en-US" dirty="0"/>
              <a:t>Divergent and convergent thinking</a:t>
            </a:r>
          </a:p>
          <a:p>
            <a:pPr>
              <a:buFont typeface="Courier New" panose="02070309020205020404" pitchFamily="49" charset="0"/>
              <a:buChar char="o"/>
            </a:pPr>
            <a:r>
              <a:rPr lang="en-US" dirty="0"/>
              <a:t>Trust and shared attitudes to risk</a:t>
            </a:r>
          </a:p>
          <a:p>
            <a:pPr>
              <a:buFont typeface="Courier New" panose="02070309020205020404" pitchFamily="49" charset="0"/>
              <a:buChar char="o"/>
            </a:pPr>
            <a:r>
              <a:rPr lang="en-US" dirty="0"/>
              <a:t>Approaches to vision development </a:t>
            </a:r>
          </a:p>
          <a:p>
            <a:pPr>
              <a:buFont typeface="Courier New" panose="02070309020205020404" pitchFamily="49" charset="0"/>
              <a:buChar char="o"/>
            </a:pPr>
            <a:r>
              <a:rPr lang="en-US" dirty="0"/>
              <a:t>Centrality of network </a:t>
            </a:r>
            <a:r>
              <a:rPr lang="en-US" dirty="0" err="1"/>
              <a:t>behaviour</a:t>
            </a:r>
            <a:endParaRPr lang="en-US" dirty="0"/>
          </a:p>
          <a:p>
            <a:pPr>
              <a:buFont typeface="Courier New" panose="02070309020205020404" pitchFamily="49" charset="0"/>
              <a:buChar char="o"/>
            </a:pPr>
            <a:r>
              <a:rPr lang="en-US" dirty="0"/>
              <a:t>Expectation of knowledge sharing – learning </a:t>
            </a:r>
            <a:r>
              <a:rPr lang="en-US" dirty="0" err="1"/>
              <a:t>organisations</a:t>
            </a:r>
            <a:endParaRPr lang="en-US" dirty="0"/>
          </a:p>
          <a:p>
            <a:pPr>
              <a:buFont typeface="Courier New" panose="02070309020205020404" pitchFamily="49" charset="0"/>
              <a:buChar char="o"/>
            </a:pPr>
            <a:r>
              <a:rPr lang="en-US" dirty="0"/>
              <a:t>Project ecosystems can embody creativity and uniqueness</a:t>
            </a:r>
          </a:p>
        </p:txBody>
      </p:sp>
      <p:sp>
        <p:nvSpPr>
          <p:cNvPr id="5" name="Footer Placeholder 4">
            <a:extLst>
              <a:ext uri="{FF2B5EF4-FFF2-40B4-BE49-F238E27FC236}">
                <a16:creationId xmlns:a16="http://schemas.microsoft.com/office/drawing/2014/main" id="{F0D4F2E6-0618-D74E-8A77-849A0AAB27ED}"/>
              </a:ext>
            </a:extLst>
          </p:cNvPr>
          <p:cNvSpPr>
            <a:spLocks noGrp="1"/>
          </p:cNvSpPr>
          <p:nvPr>
            <p:ph type="ftr" sz="quarter" idx="3"/>
          </p:nvPr>
        </p:nvSpPr>
        <p:spPr/>
        <p:txBody>
          <a:bodyPr/>
          <a:lstStyle/>
          <a:p>
            <a:pPr algn="r"/>
            <a:r>
              <a:rPr lang="en-GB" dirty="0"/>
              <a:t>By the Book 7 2022 </a:t>
            </a:r>
            <a:r>
              <a:rPr lang="en-GB" dirty="0" err="1"/>
              <a:t>Frania</a:t>
            </a:r>
            <a:r>
              <a:rPr lang="en-GB" dirty="0"/>
              <a:t> Hall</a:t>
            </a:r>
          </a:p>
        </p:txBody>
      </p:sp>
      <p:pic>
        <p:nvPicPr>
          <p:cNvPr id="6" name="Picture 5">
            <a:extLst>
              <a:ext uri="{FF2B5EF4-FFF2-40B4-BE49-F238E27FC236}">
                <a16:creationId xmlns:a16="http://schemas.microsoft.com/office/drawing/2014/main" id="{D38058AC-4CF1-864D-B246-97487EE3BF5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84030" y="374098"/>
            <a:ext cx="2242820" cy="1464261"/>
          </a:xfrm>
          <a:prstGeom prst="rect">
            <a:avLst/>
          </a:prstGeom>
        </p:spPr>
      </p:pic>
    </p:spTree>
    <p:extLst>
      <p:ext uri="{BB962C8B-B14F-4D97-AF65-F5344CB8AC3E}">
        <p14:creationId xmlns:p14="http://schemas.microsoft.com/office/powerpoint/2010/main" val="11899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3F6CF-44BD-A747-9251-46623C5266BB}"/>
              </a:ext>
            </a:extLst>
          </p:cNvPr>
          <p:cNvSpPr>
            <a:spLocks noGrp="1"/>
          </p:cNvSpPr>
          <p:nvPr>
            <p:ph type="ctrTitle"/>
          </p:nvPr>
        </p:nvSpPr>
        <p:spPr/>
        <p:txBody>
          <a:bodyPr/>
          <a:lstStyle/>
          <a:p>
            <a:r>
              <a:rPr lang="en-US" dirty="0"/>
              <a:t>Network theory</a:t>
            </a:r>
          </a:p>
        </p:txBody>
      </p:sp>
      <p:sp>
        <p:nvSpPr>
          <p:cNvPr id="4" name="Text Placeholder 3">
            <a:extLst>
              <a:ext uri="{FF2B5EF4-FFF2-40B4-BE49-F238E27FC236}">
                <a16:creationId xmlns:a16="http://schemas.microsoft.com/office/drawing/2014/main" id="{53AD344D-5966-5A46-85F9-CFBE0E462ABE}"/>
              </a:ext>
            </a:extLst>
          </p:cNvPr>
          <p:cNvSpPr>
            <a:spLocks noGrp="1"/>
          </p:cNvSpPr>
          <p:nvPr>
            <p:ph type="body" sz="quarter" idx="15"/>
          </p:nvPr>
        </p:nvSpPr>
        <p:spPr>
          <a:xfrm>
            <a:off x="479426" y="1337310"/>
            <a:ext cx="8388349" cy="4612641"/>
          </a:xfrm>
        </p:spPr>
        <p:txBody>
          <a:bodyPr/>
          <a:lstStyle/>
          <a:p>
            <a:r>
              <a:rPr lang="en-US" dirty="0"/>
              <a:t>Networks central to creative environments (Negus)</a:t>
            </a:r>
          </a:p>
          <a:p>
            <a:r>
              <a:rPr lang="en-US" dirty="0"/>
              <a:t>Allow for experimentation, innovation – structural holes  (Burt, </a:t>
            </a:r>
            <a:r>
              <a:rPr lang="en-US" dirty="0" err="1"/>
              <a:t>Kaats</a:t>
            </a:r>
            <a:r>
              <a:rPr lang="en-US" dirty="0"/>
              <a:t> and </a:t>
            </a:r>
            <a:r>
              <a:rPr lang="en-US" dirty="0" err="1"/>
              <a:t>Opheij</a:t>
            </a:r>
            <a:r>
              <a:rPr lang="en-US" dirty="0"/>
              <a:t>)</a:t>
            </a:r>
          </a:p>
          <a:p>
            <a:r>
              <a:rPr lang="en-US" dirty="0"/>
              <a:t>Strong and weak ties both central – trust embedded in network (</a:t>
            </a:r>
            <a:r>
              <a:rPr lang="en-US" dirty="0" err="1"/>
              <a:t>Granovetter</a:t>
            </a:r>
            <a:r>
              <a:rPr lang="en-US" dirty="0"/>
              <a:t>, </a:t>
            </a:r>
            <a:r>
              <a:rPr lang="en-US" dirty="0" err="1"/>
              <a:t>Heebels</a:t>
            </a:r>
            <a:r>
              <a:rPr lang="en-US" dirty="0"/>
              <a:t> et al)</a:t>
            </a:r>
          </a:p>
          <a:p>
            <a:r>
              <a:rPr lang="en-US" dirty="0"/>
              <a:t>Entrepreneurial networks with role types – the Broker (Farrell, Levine and Moreland)</a:t>
            </a:r>
          </a:p>
          <a:p>
            <a:r>
              <a:rPr lang="en-US" dirty="0"/>
              <a:t>Creativity and value vested in the network and emerges in creative project ecologies (</a:t>
            </a:r>
            <a:r>
              <a:rPr lang="en-US" dirty="0" err="1"/>
              <a:t>Grabher</a:t>
            </a:r>
            <a:r>
              <a:rPr lang="en-US" dirty="0"/>
              <a:t>)</a:t>
            </a:r>
          </a:p>
          <a:p>
            <a:endParaRPr lang="en-US" dirty="0"/>
          </a:p>
          <a:p>
            <a:pPr marL="0" indent="0">
              <a:buNone/>
            </a:pPr>
            <a:endParaRPr lang="en-US" dirty="0"/>
          </a:p>
        </p:txBody>
      </p:sp>
      <p:sp>
        <p:nvSpPr>
          <p:cNvPr id="5" name="Footer Placeholder 4">
            <a:extLst>
              <a:ext uri="{FF2B5EF4-FFF2-40B4-BE49-F238E27FC236}">
                <a16:creationId xmlns:a16="http://schemas.microsoft.com/office/drawing/2014/main" id="{BC27B7D5-725B-CE4D-9F54-25617B620B26}"/>
              </a:ext>
            </a:extLst>
          </p:cNvPr>
          <p:cNvSpPr>
            <a:spLocks noGrp="1"/>
          </p:cNvSpPr>
          <p:nvPr>
            <p:ph type="ftr" sz="quarter" idx="3"/>
          </p:nvPr>
        </p:nvSpPr>
        <p:spPr/>
        <p:txBody>
          <a:bodyPr/>
          <a:lstStyle/>
          <a:p>
            <a:pPr algn="r"/>
            <a:r>
              <a:rPr lang="en-GB"/>
              <a:t>By the Book 7 2022 Frania Hall</a:t>
            </a:r>
            <a:endParaRPr lang="en-GB" dirty="0"/>
          </a:p>
        </p:txBody>
      </p:sp>
      <p:sp>
        <p:nvSpPr>
          <p:cNvPr id="7" name="Text Placeholder 1">
            <a:extLst>
              <a:ext uri="{FF2B5EF4-FFF2-40B4-BE49-F238E27FC236}">
                <a16:creationId xmlns:a16="http://schemas.microsoft.com/office/drawing/2014/main" id="{ABB19C95-9420-4C41-B27B-D8C2452504D0}"/>
              </a:ext>
            </a:extLst>
          </p:cNvPr>
          <p:cNvSpPr>
            <a:spLocks noGrp="1"/>
          </p:cNvSpPr>
          <p:nvPr>
            <p:ph type="body" sz="quarter" idx="13"/>
          </p:nvPr>
        </p:nvSpPr>
        <p:spPr>
          <a:xfrm>
            <a:off x="479426" y="201594"/>
            <a:ext cx="11233150" cy="280988"/>
          </a:xfrm>
        </p:spPr>
        <p:txBody>
          <a:bodyPr/>
          <a:lstStyle/>
          <a:p>
            <a:r>
              <a:rPr lang="en-US" dirty="0"/>
              <a:t>Frameworks 2</a:t>
            </a:r>
          </a:p>
          <a:p>
            <a:endParaRPr lang="en-US" dirty="0"/>
          </a:p>
        </p:txBody>
      </p:sp>
      <p:pic>
        <p:nvPicPr>
          <p:cNvPr id="8" name="Picture 7">
            <a:extLst>
              <a:ext uri="{FF2B5EF4-FFF2-40B4-BE49-F238E27FC236}">
                <a16:creationId xmlns:a16="http://schemas.microsoft.com/office/drawing/2014/main" id="{901B86B4-9746-C840-BBAC-698C0733DA0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21140" y="588218"/>
            <a:ext cx="2497335" cy="1648460"/>
          </a:xfrm>
          <a:prstGeom prst="rect">
            <a:avLst/>
          </a:prstGeom>
        </p:spPr>
      </p:pic>
    </p:spTree>
    <p:extLst>
      <p:ext uri="{BB962C8B-B14F-4D97-AF65-F5344CB8AC3E}">
        <p14:creationId xmlns:p14="http://schemas.microsoft.com/office/powerpoint/2010/main" val="418459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A5DF5-1971-144F-850A-6CC68AF204CC}"/>
              </a:ext>
            </a:extLst>
          </p:cNvPr>
          <p:cNvSpPr>
            <a:spLocks noGrp="1"/>
          </p:cNvSpPr>
          <p:nvPr>
            <p:ph type="ctrTitle"/>
          </p:nvPr>
        </p:nvSpPr>
        <p:spPr/>
        <p:txBody>
          <a:bodyPr/>
          <a:lstStyle/>
          <a:p>
            <a:r>
              <a:rPr lang="en-US" dirty="0"/>
              <a:t>Case studies</a:t>
            </a:r>
          </a:p>
        </p:txBody>
      </p:sp>
      <p:sp>
        <p:nvSpPr>
          <p:cNvPr id="4" name="Text Placeholder 3">
            <a:extLst>
              <a:ext uri="{FF2B5EF4-FFF2-40B4-BE49-F238E27FC236}">
                <a16:creationId xmlns:a16="http://schemas.microsoft.com/office/drawing/2014/main" id="{6DC581E3-0D5D-D347-88A0-B53586F61D42}"/>
              </a:ext>
            </a:extLst>
          </p:cNvPr>
          <p:cNvSpPr>
            <a:spLocks noGrp="1"/>
          </p:cNvSpPr>
          <p:nvPr>
            <p:ph type="body" sz="quarter" idx="15"/>
          </p:nvPr>
        </p:nvSpPr>
        <p:spPr/>
        <p:txBody>
          <a:bodyPr/>
          <a:lstStyle/>
          <a:p>
            <a:r>
              <a:rPr lang="en-US" dirty="0"/>
              <a:t>15 in-depth semi-structured interviews (coded manually)</a:t>
            </a:r>
          </a:p>
          <a:p>
            <a:r>
              <a:rPr lang="en-US" dirty="0"/>
              <a:t>10 shorter structured interviews (coded with NVivo)</a:t>
            </a:r>
          </a:p>
          <a:p>
            <a:r>
              <a:rPr lang="en-US" dirty="0"/>
              <a:t>Content analysis across the materials available about the products pre-launch/launch/post launch</a:t>
            </a:r>
          </a:p>
          <a:p>
            <a:r>
              <a:rPr lang="en-US" dirty="0"/>
              <a:t>Talked to:</a:t>
            </a:r>
          </a:p>
          <a:p>
            <a:r>
              <a:rPr lang="en-US" dirty="0"/>
              <a:t>Publishing managers, digital developers, commissioning editors, digital consultants, composers, software developers, game producers, illustrators, storyboard writers, education experts, freelancers.</a:t>
            </a:r>
          </a:p>
        </p:txBody>
      </p:sp>
      <p:sp>
        <p:nvSpPr>
          <p:cNvPr id="5" name="Footer Placeholder 4">
            <a:extLst>
              <a:ext uri="{FF2B5EF4-FFF2-40B4-BE49-F238E27FC236}">
                <a16:creationId xmlns:a16="http://schemas.microsoft.com/office/drawing/2014/main" id="{1DB355F3-1009-F84A-BCE4-0A7182339612}"/>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38969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1150C1-14D3-2347-98F5-DB87DB730034}"/>
              </a:ext>
            </a:extLst>
          </p:cNvPr>
          <p:cNvSpPr>
            <a:spLocks noGrp="1"/>
          </p:cNvSpPr>
          <p:nvPr>
            <p:ph type="ctrTitle"/>
          </p:nvPr>
        </p:nvSpPr>
        <p:spPr/>
        <p:txBody>
          <a:bodyPr/>
          <a:lstStyle/>
          <a:p>
            <a:r>
              <a:rPr lang="en-US" dirty="0"/>
              <a:t>Note on the case studies</a:t>
            </a:r>
          </a:p>
        </p:txBody>
      </p:sp>
      <p:sp>
        <p:nvSpPr>
          <p:cNvPr id="4" name="Text Placeholder 3">
            <a:extLst>
              <a:ext uri="{FF2B5EF4-FFF2-40B4-BE49-F238E27FC236}">
                <a16:creationId xmlns:a16="http://schemas.microsoft.com/office/drawing/2014/main" id="{9884F90A-9518-6348-A3A0-947ED15E719A}"/>
              </a:ext>
            </a:extLst>
          </p:cNvPr>
          <p:cNvSpPr>
            <a:spLocks noGrp="1"/>
          </p:cNvSpPr>
          <p:nvPr>
            <p:ph type="body" sz="quarter" idx="15"/>
          </p:nvPr>
        </p:nvSpPr>
        <p:spPr>
          <a:xfrm>
            <a:off x="479426" y="1199700"/>
            <a:ext cx="10818494" cy="4972500"/>
          </a:xfrm>
        </p:spPr>
        <p:txBody>
          <a:bodyPr/>
          <a:lstStyle/>
          <a:p>
            <a:r>
              <a:rPr lang="en-US" dirty="0"/>
              <a:t>They were successful products, examining what characteristics they shared – across sectors</a:t>
            </a:r>
          </a:p>
          <a:p>
            <a:r>
              <a:rPr lang="en-US" dirty="0"/>
              <a:t>None quite knew what the product would be like that emerged - exploratory</a:t>
            </a:r>
          </a:p>
          <a:p>
            <a:r>
              <a:rPr lang="en-US" dirty="0"/>
              <a:t>Each required a huge amount of careful work and new ways of working</a:t>
            </a:r>
          </a:p>
          <a:p>
            <a:r>
              <a:rPr lang="en-US" dirty="0"/>
              <a:t>All talked about not disrupting, ‘derailing’, the day to day operations</a:t>
            </a:r>
          </a:p>
          <a:p>
            <a:r>
              <a:rPr lang="en-US" dirty="0"/>
              <a:t>Collaborating therefore externally requires certain </a:t>
            </a:r>
            <a:r>
              <a:rPr lang="en-US" dirty="0" err="1"/>
              <a:t>behaviours</a:t>
            </a:r>
            <a:r>
              <a:rPr lang="en-US" dirty="0"/>
              <a:t> to achieve successful outcomes</a:t>
            </a:r>
          </a:p>
          <a:p>
            <a:r>
              <a:rPr lang="en-US" dirty="0"/>
              <a:t>Once developed – ongoing work brought in house for two of them</a:t>
            </a:r>
          </a:p>
          <a:p>
            <a:endParaRPr lang="en-US" dirty="0"/>
          </a:p>
        </p:txBody>
      </p:sp>
      <p:sp>
        <p:nvSpPr>
          <p:cNvPr id="5" name="Footer Placeholder 4">
            <a:extLst>
              <a:ext uri="{FF2B5EF4-FFF2-40B4-BE49-F238E27FC236}">
                <a16:creationId xmlns:a16="http://schemas.microsoft.com/office/drawing/2014/main" id="{4FBE85DC-D8DF-704B-AA7B-DBA43EC02963}"/>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150548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71D18-C3F9-0643-B3E3-52D49AFC3E74}"/>
              </a:ext>
            </a:extLst>
          </p:cNvPr>
          <p:cNvSpPr>
            <a:spLocks noGrp="1"/>
          </p:cNvSpPr>
          <p:nvPr>
            <p:ph type="ctrTitle"/>
          </p:nvPr>
        </p:nvSpPr>
        <p:spPr/>
        <p:txBody>
          <a:bodyPr/>
          <a:lstStyle/>
          <a:p>
            <a:r>
              <a:rPr lang="en-US" dirty="0"/>
              <a:t>Collaborations – a definition</a:t>
            </a:r>
          </a:p>
        </p:txBody>
      </p:sp>
      <p:sp>
        <p:nvSpPr>
          <p:cNvPr id="4" name="Text Placeholder 3">
            <a:extLst>
              <a:ext uri="{FF2B5EF4-FFF2-40B4-BE49-F238E27FC236}">
                <a16:creationId xmlns:a16="http://schemas.microsoft.com/office/drawing/2014/main" id="{7EDFC477-EC23-8C41-927C-743FA0E64FF1}"/>
              </a:ext>
            </a:extLst>
          </p:cNvPr>
          <p:cNvSpPr>
            <a:spLocks noGrp="1"/>
          </p:cNvSpPr>
          <p:nvPr>
            <p:ph type="body" sz="quarter" idx="15"/>
          </p:nvPr>
        </p:nvSpPr>
        <p:spPr/>
        <p:txBody>
          <a:bodyPr/>
          <a:lstStyle/>
          <a:p>
            <a:r>
              <a:rPr lang="en-GB" dirty="0"/>
              <a:t>‘Temporary mechanisms and long lasting relationships. They are cooperative and competitive weapons. Each is unique but the often share similar properties. They have an intended purpose yet their emergent benefits may be more important’ (Osborn and </a:t>
            </a:r>
            <a:r>
              <a:rPr lang="en-GB" dirty="0" err="1"/>
              <a:t>Hagedoorn</a:t>
            </a:r>
            <a:r>
              <a:rPr lang="en-GB" dirty="0"/>
              <a:t>, 1997)</a:t>
            </a:r>
          </a:p>
          <a:p>
            <a:endParaRPr lang="en-US" dirty="0"/>
          </a:p>
        </p:txBody>
      </p:sp>
      <p:sp>
        <p:nvSpPr>
          <p:cNvPr id="5" name="Footer Placeholder 4">
            <a:extLst>
              <a:ext uri="{FF2B5EF4-FFF2-40B4-BE49-F238E27FC236}">
                <a16:creationId xmlns:a16="http://schemas.microsoft.com/office/drawing/2014/main" id="{55FDE382-907F-8648-9E97-EAC327985469}"/>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122225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5B4862-588E-E74E-97F0-A07D92D9B1B0}"/>
              </a:ext>
            </a:extLst>
          </p:cNvPr>
          <p:cNvSpPr>
            <a:spLocks noGrp="1"/>
          </p:cNvSpPr>
          <p:nvPr>
            <p:ph type="ctrTitle"/>
          </p:nvPr>
        </p:nvSpPr>
        <p:spPr/>
        <p:txBody>
          <a:bodyPr/>
          <a:lstStyle/>
          <a:p>
            <a:r>
              <a:rPr lang="en-US" dirty="0"/>
              <a:t> A </a:t>
            </a:r>
            <a:r>
              <a:rPr lang="en-US" dirty="0" err="1"/>
              <a:t>flavour</a:t>
            </a:r>
            <a:r>
              <a:rPr lang="en-US" dirty="0"/>
              <a:t> of the collaborations</a:t>
            </a:r>
          </a:p>
        </p:txBody>
      </p:sp>
      <p:sp>
        <p:nvSpPr>
          <p:cNvPr id="4" name="Text Placeholder 3">
            <a:extLst>
              <a:ext uri="{FF2B5EF4-FFF2-40B4-BE49-F238E27FC236}">
                <a16:creationId xmlns:a16="http://schemas.microsoft.com/office/drawing/2014/main" id="{3C38AF27-EE70-C643-9A16-CE36327E5D2F}"/>
              </a:ext>
            </a:extLst>
          </p:cNvPr>
          <p:cNvSpPr>
            <a:spLocks noGrp="1"/>
          </p:cNvSpPr>
          <p:nvPr>
            <p:ph type="body" sz="quarter" idx="15"/>
          </p:nvPr>
        </p:nvSpPr>
        <p:spPr>
          <a:xfrm>
            <a:off x="479426" y="1592263"/>
            <a:ext cx="10818494" cy="4357688"/>
          </a:xfrm>
        </p:spPr>
        <p:txBody>
          <a:bodyPr/>
          <a:lstStyle/>
          <a:p>
            <a:r>
              <a:rPr lang="en-GB" sz="2000" i="1" dirty="0"/>
              <a:t>‘I would say almost every partnership is new… every one is made up as you go along’ </a:t>
            </a:r>
          </a:p>
          <a:p>
            <a:r>
              <a:rPr lang="en-GB" sz="2000" i="1" dirty="0"/>
              <a:t>‘You are all looking for new ways of thinking about something…and helping everybody to grow and think of new ways forward’ </a:t>
            </a:r>
          </a:p>
          <a:p>
            <a:r>
              <a:rPr lang="en-GB" sz="2000" i="1" dirty="0"/>
              <a:t>‘Our missions are different but goals have to be common enough’</a:t>
            </a:r>
          </a:p>
          <a:p>
            <a:r>
              <a:rPr lang="en-GB" sz="2000" i="1" dirty="0"/>
              <a:t>‘Certain sorts of needs evolve in a project and then there are roles you don’t stipulate for that you need to have’</a:t>
            </a:r>
          </a:p>
          <a:p>
            <a:r>
              <a:rPr lang="en-GB" sz="2000" i="1" dirty="0"/>
              <a:t>‘Both organisations had to take a big leap of faith’</a:t>
            </a:r>
          </a:p>
          <a:p>
            <a:r>
              <a:rPr lang="en-GB" sz="2000" i="1" dirty="0"/>
              <a:t>‘We wanted to widen our reach and [they] were looking for more fine content—a match made in heaven!’</a:t>
            </a:r>
          </a:p>
          <a:p>
            <a:r>
              <a:rPr lang="en-GB" sz="2000" i="1" dirty="0"/>
              <a:t>‘Every single aspect of the product is incredibly creative…this is saturated with creativity’ </a:t>
            </a:r>
            <a:endParaRPr lang="en-US" sz="2000" i="1" dirty="0"/>
          </a:p>
        </p:txBody>
      </p:sp>
      <p:sp>
        <p:nvSpPr>
          <p:cNvPr id="5" name="Footer Placeholder 4">
            <a:extLst>
              <a:ext uri="{FF2B5EF4-FFF2-40B4-BE49-F238E27FC236}">
                <a16:creationId xmlns:a16="http://schemas.microsoft.com/office/drawing/2014/main" id="{D2A1536E-BE89-9247-8C42-6DD27ED221CD}"/>
              </a:ext>
            </a:extLst>
          </p:cNvPr>
          <p:cNvSpPr>
            <a:spLocks noGrp="1"/>
          </p:cNvSpPr>
          <p:nvPr>
            <p:ph type="ftr" sz="quarter" idx="3"/>
          </p:nvPr>
        </p:nvSpPr>
        <p:spPr/>
        <p:txBody>
          <a:bodyPr/>
          <a:lstStyle/>
          <a:p>
            <a:pPr algn="r"/>
            <a:r>
              <a:rPr lang="en-GB" dirty="0"/>
              <a:t>By the Book 7 2022 </a:t>
            </a:r>
            <a:r>
              <a:rPr lang="en-GB" dirty="0" err="1"/>
              <a:t>Frania</a:t>
            </a:r>
            <a:r>
              <a:rPr lang="en-GB" dirty="0"/>
              <a:t> Hall</a:t>
            </a:r>
          </a:p>
        </p:txBody>
      </p:sp>
    </p:spTree>
    <p:extLst>
      <p:ext uri="{BB962C8B-B14F-4D97-AF65-F5344CB8AC3E}">
        <p14:creationId xmlns:p14="http://schemas.microsoft.com/office/powerpoint/2010/main" val="1876931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B2F308-9DAF-C94E-9C72-AAA4C3942D70}"/>
              </a:ext>
            </a:extLst>
          </p:cNvPr>
          <p:cNvSpPr>
            <a:spLocks noGrp="1"/>
          </p:cNvSpPr>
          <p:nvPr>
            <p:ph type="ctrTitle"/>
          </p:nvPr>
        </p:nvSpPr>
        <p:spPr/>
        <p:txBody>
          <a:bodyPr/>
          <a:lstStyle/>
          <a:p>
            <a:r>
              <a:rPr lang="en-US" dirty="0"/>
              <a:t>Ideal creative collaborations</a:t>
            </a:r>
          </a:p>
        </p:txBody>
      </p:sp>
      <p:sp>
        <p:nvSpPr>
          <p:cNvPr id="4" name="Text Placeholder 3">
            <a:extLst>
              <a:ext uri="{FF2B5EF4-FFF2-40B4-BE49-F238E27FC236}">
                <a16:creationId xmlns:a16="http://schemas.microsoft.com/office/drawing/2014/main" id="{4D44CACE-B4DE-CE41-8679-6468ABCA76E4}"/>
              </a:ext>
            </a:extLst>
          </p:cNvPr>
          <p:cNvSpPr>
            <a:spLocks noGrp="1"/>
          </p:cNvSpPr>
          <p:nvPr>
            <p:ph type="body" sz="quarter" idx="15"/>
          </p:nvPr>
        </p:nvSpPr>
        <p:spPr>
          <a:xfrm>
            <a:off x="479426" y="1592263"/>
            <a:ext cx="10641964" cy="4357688"/>
          </a:xfrm>
        </p:spPr>
        <p:txBody>
          <a:bodyPr/>
          <a:lstStyle/>
          <a:p>
            <a:r>
              <a:rPr lang="en-GB" sz="2000" dirty="0"/>
              <a:t>Networks – entrepreneurial, value held in weak ties – FORMATION</a:t>
            </a:r>
          </a:p>
          <a:p>
            <a:r>
              <a:rPr lang="en-GB" sz="2000" dirty="0"/>
              <a:t>Broker – central role to connect partners – FORMATION</a:t>
            </a:r>
          </a:p>
          <a:p>
            <a:r>
              <a:rPr lang="en-GB" sz="2000" dirty="0"/>
              <a:t>Vision – clear, articulated shared vision – vision stakeholders  – FORMATION</a:t>
            </a:r>
          </a:p>
          <a:p>
            <a:r>
              <a:rPr lang="en-GB" sz="2000" dirty="0"/>
              <a:t>People – small team, wide range of different sorts of people, empowered - FORMATION</a:t>
            </a:r>
          </a:p>
          <a:p>
            <a:r>
              <a:rPr lang="en-GB" sz="2000" dirty="0"/>
              <a:t>Autonomy – agency and seniority to take decisions quickly OPERATION</a:t>
            </a:r>
          </a:p>
          <a:p>
            <a:r>
              <a:rPr lang="en-GB" sz="2000" dirty="0"/>
              <a:t>Project management – informal flexible nimble ecosystem  - OPERATION</a:t>
            </a:r>
          </a:p>
          <a:p>
            <a:r>
              <a:rPr lang="en-GB" sz="2000" dirty="0"/>
              <a:t>Content knowledge – need close understanding of the nature of the content - OPERATION</a:t>
            </a:r>
          </a:p>
          <a:p>
            <a:r>
              <a:rPr lang="en-GB" sz="2000" dirty="0"/>
              <a:t>Expectations of varied outcomes – learning and creativity central – OUTCOMES</a:t>
            </a:r>
          </a:p>
          <a:p>
            <a:pPr marL="0" indent="0" algn="ctr">
              <a:buNone/>
            </a:pPr>
            <a:r>
              <a:rPr lang="en-GB" b="1" dirty="0">
                <a:solidFill>
                  <a:schemeClr val="accent2">
                    <a:lumMod val="75000"/>
                  </a:schemeClr>
                </a:solidFill>
              </a:rPr>
              <a:t>risk taking - experimental – disruptive – innovative - adaptable</a:t>
            </a:r>
          </a:p>
          <a:p>
            <a:endParaRPr lang="en-US" dirty="0"/>
          </a:p>
        </p:txBody>
      </p:sp>
      <p:sp>
        <p:nvSpPr>
          <p:cNvPr id="5" name="Footer Placeholder 4">
            <a:extLst>
              <a:ext uri="{FF2B5EF4-FFF2-40B4-BE49-F238E27FC236}">
                <a16:creationId xmlns:a16="http://schemas.microsoft.com/office/drawing/2014/main" id="{8AC968DD-43ED-244C-B541-6382B7AB39FE}"/>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404924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DE7778-98E2-0A44-A947-DF5A764C4795}"/>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500BB8FA-56B8-1C48-B7F6-C787BFB4EFB1}"/>
              </a:ext>
            </a:extLst>
          </p:cNvPr>
          <p:cNvSpPr>
            <a:spLocks noGrp="1"/>
          </p:cNvSpPr>
          <p:nvPr>
            <p:ph type="ctrTitle"/>
          </p:nvPr>
        </p:nvSpPr>
        <p:spPr/>
        <p:txBody>
          <a:bodyPr/>
          <a:lstStyle/>
          <a:p>
            <a:r>
              <a:rPr lang="en-US" dirty="0"/>
              <a:t>How to make these work</a:t>
            </a:r>
          </a:p>
        </p:txBody>
      </p:sp>
      <p:sp>
        <p:nvSpPr>
          <p:cNvPr id="4" name="Text Placeholder 3">
            <a:extLst>
              <a:ext uri="{FF2B5EF4-FFF2-40B4-BE49-F238E27FC236}">
                <a16:creationId xmlns:a16="http://schemas.microsoft.com/office/drawing/2014/main" id="{1021A670-3993-1949-BF2D-6B598010F0A3}"/>
              </a:ext>
            </a:extLst>
          </p:cNvPr>
          <p:cNvSpPr>
            <a:spLocks noGrp="1"/>
          </p:cNvSpPr>
          <p:nvPr>
            <p:ph type="body" sz="quarter" idx="15"/>
          </p:nvPr>
        </p:nvSpPr>
        <p:spPr>
          <a:xfrm>
            <a:off x="479426" y="1592262"/>
            <a:ext cx="10818494" cy="4602797"/>
          </a:xfrm>
        </p:spPr>
        <p:txBody>
          <a:bodyPr/>
          <a:lstStyle/>
          <a:p>
            <a:r>
              <a:rPr lang="en-US" dirty="0"/>
              <a:t>Collaborating with external </a:t>
            </a:r>
            <a:r>
              <a:rPr lang="en-US" dirty="0" err="1"/>
              <a:t>organisations</a:t>
            </a:r>
            <a:r>
              <a:rPr lang="en-US" dirty="0"/>
              <a:t> is key – for knowledge, creativity and problem solving</a:t>
            </a:r>
          </a:p>
          <a:p>
            <a:r>
              <a:rPr lang="en-US" dirty="0"/>
              <a:t>Need methods to collaborate with them effectively</a:t>
            </a:r>
          </a:p>
          <a:p>
            <a:r>
              <a:rPr lang="en-US" dirty="0"/>
              <a:t>Need to recognize uniqueness of each innovation</a:t>
            </a:r>
          </a:p>
          <a:p>
            <a:r>
              <a:rPr lang="en-US" dirty="0"/>
              <a:t>Key, autonomous, networked people required</a:t>
            </a:r>
          </a:p>
          <a:p>
            <a:r>
              <a:rPr lang="en-US" dirty="0"/>
              <a:t>Need to put them into situations where collaborations can thrive</a:t>
            </a:r>
          </a:p>
          <a:p>
            <a:r>
              <a:rPr lang="en-US" dirty="0"/>
              <a:t>The way these operated it was clear they stood separately from the main organization</a:t>
            </a:r>
          </a:p>
          <a:p>
            <a:r>
              <a:rPr lang="en-US" dirty="0"/>
              <a:t>Not everything was resolved – but a way to experiment was established</a:t>
            </a:r>
          </a:p>
        </p:txBody>
      </p:sp>
      <p:sp>
        <p:nvSpPr>
          <p:cNvPr id="5" name="Footer Placeholder 4">
            <a:extLst>
              <a:ext uri="{FF2B5EF4-FFF2-40B4-BE49-F238E27FC236}">
                <a16:creationId xmlns:a16="http://schemas.microsoft.com/office/drawing/2014/main" id="{45199246-6E3C-0049-9AD8-2E708887EF59}"/>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58085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D7985-D290-3F41-8F63-677FB043ADB7}"/>
              </a:ext>
            </a:extLst>
          </p:cNvPr>
          <p:cNvSpPr>
            <a:spLocks noGrp="1"/>
          </p:cNvSpPr>
          <p:nvPr>
            <p:ph type="ctrTitle"/>
          </p:nvPr>
        </p:nvSpPr>
        <p:spPr/>
        <p:txBody>
          <a:bodyPr/>
          <a:lstStyle/>
          <a:p>
            <a:r>
              <a:rPr lang="en-US" dirty="0"/>
              <a:t>Models for Para-</a:t>
            </a:r>
            <a:r>
              <a:rPr lang="en-US" dirty="0" err="1"/>
              <a:t>organisations</a:t>
            </a:r>
            <a:endParaRPr lang="en-US" dirty="0"/>
          </a:p>
        </p:txBody>
      </p:sp>
      <p:pic>
        <p:nvPicPr>
          <p:cNvPr id="6" name="Picture 5" descr="drawings of paraorganisations - showing circles to reprsent publishers and the para organisation attached to it linking to external partners">
            <a:extLst>
              <a:ext uri="{FF2B5EF4-FFF2-40B4-BE49-F238E27FC236}">
                <a16:creationId xmlns:a16="http://schemas.microsoft.com/office/drawing/2014/main" id="{C8DAFC9B-06B1-9744-9FCC-57690F0FCB1C}"/>
              </a:ext>
            </a:extLst>
          </p:cNvPr>
          <p:cNvPicPr>
            <a:picLocks noChangeAspect="1"/>
          </p:cNvPicPr>
          <p:nvPr/>
        </p:nvPicPr>
        <p:blipFill>
          <a:blip r:embed="rId2"/>
          <a:stretch>
            <a:fillRect/>
          </a:stretch>
        </p:blipFill>
        <p:spPr>
          <a:xfrm>
            <a:off x="1502350" y="1199699"/>
            <a:ext cx="9188450" cy="4881061"/>
          </a:xfrm>
          <a:prstGeom prst="rect">
            <a:avLst/>
          </a:prstGeom>
        </p:spPr>
      </p:pic>
      <p:sp>
        <p:nvSpPr>
          <p:cNvPr id="5" name="Footer Placeholder 4">
            <a:extLst>
              <a:ext uri="{FF2B5EF4-FFF2-40B4-BE49-F238E27FC236}">
                <a16:creationId xmlns:a16="http://schemas.microsoft.com/office/drawing/2014/main" id="{691DE9AA-BCEB-0345-8890-9AFA811D8DD5}"/>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433432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ADD449-DB72-F74E-9516-950A50DB2AA0}"/>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76D7E493-7D0E-B240-B7F7-BD6A2061781F}"/>
              </a:ext>
            </a:extLst>
          </p:cNvPr>
          <p:cNvSpPr>
            <a:spLocks noGrp="1"/>
          </p:cNvSpPr>
          <p:nvPr>
            <p:ph type="ctrTitle"/>
          </p:nvPr>
        </p:nvSpPr>
        <p:spPr/>
        <p:txBody>
          <a:bodyPr/>
          <a:lstStyle/>
          <a:p>
            <a:r>
              <a:rPr lang="en-US"/>
              <a:t>Para-organisations</a:t>
            </a:r>
            <a:endParaRPr lang="en-US" dirty="0"/>
          </a:p>
        </p:txBody>
      </p:sp>
      <p:sp>
        <p:nvSpPr>
          <p:cNvPr id="4" name="Text Placeholder 3">
            <a:extLst>
              <a:ext uri="{FF2B5EF4-FFF2-40B4-BE49-F238E27FC236}">
                <a16:creationId xmlns:a16="http://schemas.microsoft.com/office/drawing/2014/main" id="{9463A81F-7A82-CC47-9AE3-05A231602AAB}"/>
              </a:ext>
            </a:extLst>
          </p:cNvPr>
          <p:cNvSpPr>
            <a:spLocks noGrp="1"/>
          </p:cNvSpPr>
          <p:nvPr>
            <p:ph type="body" sz="quarter" idx="15"/>
          </p:nvPr>
        </p:nvSpPr>
        <p:spPr>
          <a:xfrm>
            <a:off x="479426" y="1592262"/>
            <a:ext cx="9933304" cy="4648517"/>
          </a:xfrm>
        </p:spPr>
        <p:txBody>
          <a:bodyPr/>
          <a:lstStyle/>
          <a:p>
            <a:r>
              <a:rPr lang="en-GB" dirty="0"/>
              <a:t>My definition = ‘small, creative, autonomous organisations that step outside their parent companies to collaborate, develop and test new ideas. In this way the day to day business can continue but new modes of innovation can be introduced.’</a:t>
            </a:r>
          </a:p>
          <a:p>
            <a:r>
              <a:rPr lang="en-GB" dirty="0"/>
              <a:t>The attributes noted above, that are required for ideal collaborations, are then embedded in these organisations</a:t>
            </a:r>
          </a:p>
          <a:p>
            <a:r>
              <a:rPr lang="en-GB" dirty="0"/>
              <a:t>Though there are still limitations (</a:t>
            </a:r>
            <a:r>
              <a:rPr lang="en-GB" dirty="0" err="1"/>
              <a:t>eg</a:t>
            </a:r>
            <a:r>
              <a:rPr lang="en-GB" dirty="0"/>
              <a:t> </a:t>
            </a:r>
            <a:r>
              <a:rPr lang="en-GB"/>
              <a:t>around scale)</a:t>
            </a:r>
            <a:endParaRPr lang="en-GB" dirty="0"/>
          </a:p>
          <a:p>
            <a:endParaRPr lang="en-GB" dirty="0"/>
          </a:p>
          <a:p>
            <a:endParaRPr lang="en-US" dirty="0"/>
          </a:p>
        </p:txBody>
      </p:sp>
      <p:sp>
        <p:nvSpPr>
          <p:cNvPr id="5" name="Footer Placeholder 4">
            <a:extLst>
              <a:ext uri="{FF2B5EF4-FFF2-40B4-BE49-F238E27FC236}">
                <a16:creationId xmlns:a16="http://schemas.microsoft.com/office/drawing/2014/main" id="{4E8FCEB7-8B99-C844-B750-A71820508D76}"/>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279684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DCBAD-156B-4144-A869-060E629800C8}"/>
              </a:ext>
            </a:extLst>
          </p:cNvPr>
          <p:cNvSpPr>
            <a:spLocks noGrp="1"/>
          </p:cNvSpPr>
          <p:nvPr>
            <p:ph type="ctrTitle"/>
          </p:nvPr>
        </p:nvSpPr>
        <p:spPr/>
        <p:txBody>
          <a:bodyPr/>
          <a:lstStyle/>
          <a:p>
            <a:r>
              <a:rPr lang="en-US" dirty="0"/>
              <a:t>Nosy Crow - 2018</a:t>
            </a:r>
          </a:p>
        </p:txBody>
      </p:sp>
      <p:sp>
        <p:nvSpPr>
          <p:cNvPr id="7" name="Text Placeholder 6">
            <a:extLst>
              <a:ext uri="{FF2B5EF4-FFF2-40B4-BE49-F238E27FC236}">
                <a16:creationId xmlns:a16="http://schemas.microsoft.com/office/drawing/2014/main" id="{E9D8D133-6671-DD4A-96D4-D7FB0035A9FD}"/>
              </a:ext>
            </a:extLst>
          </p:cNvPr>
          <p:cNvSpPr>
            <a:spLocks noGrp="1"/>
          </p:cNvSpPr>
          <p:nvPr>
            <p:ph type="body" sz="quarter" idx="15"/>
          </p:nvPr>
        </p:nvSpPr>
        <p:spPr/>
        <p:txBody>
          <a:bodyPr/>
          <a:lstStyle/>
          <a:p>
            <a:r>
              <a:rPr lang="en-US" dirty="0"/>
              <a:t>Closes its App department</a:t>
            </a:r>
          </a:p>
          <a:p>
            <a:r>
              <a:rPr lang="en-US" dirty="0"/>
              <a:t>Kate Wilson: </a:t>
            </a:r>
            <a:r>
              <a:rPr lang="en-GB" dirty="0"/>
              <a:t>apps cost a lot to make and the market for them had not developed ‘in the way that we would have liked’</a:t>
            </a:r>
          </a:p>
          <a:p>
            <a:r>
              <a:rPr lang="en-GB" dirty="0"/>
              <a:t>The day job – ‘It makes sense for us to focus our resources on the resilient children’s print market and on the area of the business where we are enjoying such success’</a:t>
            </a:r>
          </a:p>
          <a:p>
            <a:endParaRPr lang="en-US" dirty="0"/>
          </a:p>
        </p:txBody>
      </p:sp>
      <p:pic>
        <p:nvPicPr>
          <p:cNvPr id="9" name="Content Placeholder 8" descr="nosy crow logo">
            <a:extLst>
              <a:ext uri="{FF2B5EF4-FFF2-40B4-BE49-F238E27FC236}">
                <a16:creationId xmlns:a16="http://schemas.microsoft.com/office/drawing/2014/main" id="{81855C53-B1AC-E643-A9D8-1C86433581B3}"/>
              </a:ext>
            </a:extLst>
          </p:cNvPr>
          <p:cNvPicPr>
            <a:picLocks noGrp="1" noChangeAspect="1"/>
          </p:cNvPicPr>
          <p:nvPr>
            <p:ph sz="quarter" idx="16"/>
          </p:nvPr>
        </p:nvPicPr>
        <p:blipFill>
          <a:blip r:embed="rId2"/>
          <a:stretch>
            <a:fillRect/>
          </a:stretch>
        </p:blipFill>
        <p:spPr>
          <a:xfrm>
            <a:off x="8280100" y="1845308"/>
            <a:ext cx="1701800" cy="2273300"/>
          </a:xfrm>
          <a:prstGeom prst="rect">
            <a:avLst/>
          </a:prstGeom>
        </p:spPr>
      </p:pic>
      <p:sp>
        <p:nvSpPr>
          <p:cNvPr id="10" name="TextBox 9">
            <a:extLst>
              <a:ext uri="{FF2B5EF4-FFF2-40B4-BE49-F238E27FC236}">
                <a16:creationId xmlns:a16="http://schemas.microsoft.com/office/drawing/2014/main" id="{E15A560F-1391-A445-938F-4C0B448920CD}"/>
              </a:ext>
            </a:extLst>
          </p:cNvPr>
          <p:cNvSpPr txBox="1"/>
          <p:nvPr/>
        </p:nvSpPr>
        <p:spPr>
          <a:xfrm>
            <a:off x="6285749" y="5458459"/>
            <a:ext cx="5132821" cy="491490"/>
          </a:xfrm>
          <a:prstGeom prst="rect">
            <a:avLst/>
          </a:prstGeom>
          <a:noFill/>
        </p:spPr>
        <p:txBody>
          <a:bodyPr wrap="square" lIns="0" tIns="0" rIns="0" bIns="0" rtlCol="0" anchor="t" anchorCtr="0">
            <a:noAutofit/>
          </a:bodyPr>
          <a:lstStyle/>
          <a:p>
            <a:r>
              <a:rPr lang="en-GB" sz="1000" dirty="0">
                <a:hlinkClick r:id="rId3"/>
              </a:rPr>
              <a:t> The bookseller – April 26</a:t>
            </a:r>
            <a:r>
              <a:rPr lang="en-GB" sz="1000" baseline="30000" dirty="0">
                <a:hlinkClick r:id="rId3"/>
              </a:rPr>
              <a:t>th</a:t>
            </a:r>
            <a:r>
              <a:rPr lang="en-GB" sz="1000" dirty="0">
                <a:hlinkClick r:id="rId3"/>
              </a:rPr>
              <a:t> 2018 https://www.google.com/search?q=nosy+crow&amp;rlz=1C5CHFA_enGB927GB927&amp;source=lnms&amp;tbm=isch&amp;sa=X&amp;ved=2ahUKEwjRkua4vKf4AhWhhIkEHbyXDQoQ_AUoA3oECAIQBQ&amp;biw=1440&amp;bih=655&amp;dpr=2</a:t>
            </a:r>
            <a:endParaRPr lang="en-US" sz="1000" dirty="0"/>
          </a:p>
        </p:txBody>
      </p:sp>
      <p:sp>
        <p:nvSpPr>
          <p:cNvPr id="11" name="Footer Placeholder 10">
            <a:extLst>
              <a:ext uri="{FF2B5EF4-FFF2-40B4-BE49-F238E27FC236}">
                <a16:creationId xmlns:a16="http://schemas.microsoft.com/office/drawing/2014/main" id="{332F1F37-AFCB-AA44-9ABD-1B62421D09E7}"/>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1538472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D5BAF-DD4B-FF4B-8A36-49834A127439}"/>
              </a:ext>
            </a:extLst>
          </p:cNvPr>
          <p:cNvSpPr>
            <a:spLocks noGrp="1"/>
          </p:cNvSpPr>
          <p:nvPr>
            <p:ph type="body" sz="quarter" idx="13"/>
          </p:nvPr>
        </p:nvSpPr>
        <p:spPr/>
        <p:txBody>
          <a:bodyPr/>
          <a:lstStyle/>
          <a:p>
            <a:r>
              <a:rPr lang="en-US"/>
              <a:t>So finally,</a:t>
            </a:r>
            <a:endParaRPr lang="en-US" dirty="0"/>
          </a:p>
        </p:txBody>
      </p:sp>
      <p:sp>
        <p:nvSpPr>
          <p:cNvPr id="3" name="Title 2">
            <a:extLst>
              <a:ext uri="{FF2B5EF4-FFF2-40B4-BE49-F238E27FC236}">
                <a16:creationId xmlns:a16="http://schemas.microsoft.com/office/drawing/2014/main" id="{54308DB4-058B-2E42-A43B-D2A64F60CC99}"/>
              </a:ext>
            </a:extLst>
          </p:cNvPr>
          <p:cNvSpPr>
            <a:spLocks noGrp="1"/>
          </p:cNvSpPr>
          <p:nvPr>
            <p:ph type="ctrTitle"/>
          </p:nvPr>
        </p:nvSpPr>
        <p:spPr/>
        <p:txBody>
          <a:bodyPr/>
          <a:lstStyle/>
          <a:p>
            <a:r>
              <a:rPr lang="en-US" dirty="0"/>
              <a:t>The para-organization facilitates innovation</a:t>
            </a:r>
          </a:p>
        </p:txBody>
      </p:sp>
      <p:sp>
        <p:nvSpPr>
          <p:cNvPr id="4" name="Text Placeholder 3">
            <a:extLst>
              <a:ext uri="{FF2B5EF4-FFF2-40B4-BE49-F238E27FC236}">
                <a16:creationId xmlns:a16="http://schemas.microsoft.com/office/drawing/2014/main" id="{DE0AC91D-FB70-6A4B-B348-02B8E5BE2ACB}"/>
              </a:ext>
            </a:extLst>
          </p:cNvPr>
          <p:cNvSpPr>
            <a:spLocks noGrp="1"/>
          </p:cNvSpPr>
          <p:nvPr>
            <p:ph type="body" sz="quarter" idx="15"/>
          </p:nvPr>
        </p:nvSpPr>
        <p:spPr/>
        <p:txBody>
          <a:bodyPr/>
          <a:lstStyle/>
          <a:p>
            <a:r>
              <a:rPr lang="en-GB" dirty="0"/>
              <a:t>The para-organisation allows disruptive innovation to take place …</a:t>
            </a:r>
          </a:p>
          <a:p>
            <a:r>
              <a:rPr lang="en-GB" dirty="0"/>
              <a:t>drawing on the expertise of the publishing house….</a:t>
            </a:r>
          </a:p>
          <a:p>
            <a:r>
              <a:rPr lang="en-GB" dirty="0"/>
              <a:t>connecting with other individuals, organisations and competitors…</a:t>
            </a:r>
          </a:p>
          <a:p>
            <a:r>
              <a:rPr lang="en-GB" dirty="0"/>
              <a:t>in flexible and unique ways…</a:t>
            </a:r>
          </a:p>
          <a:p>
            <a:r>
              <a:rPr lang="en-GB" dirty="0"/>
              <a:t>Allowing for experimentation, knowledge sharing and creative risk taking.</a:t>
            </a:r>
            <a:endParaRPr lang="en-US" dirty="0"/>
          </a:p>
        </p:txBody>
      </p:sp>
      <p:sp>
        <p:nvSpPr>
          <p:cNvPr id="5" name="Footer Placeholder 4">
            <a:extLst>
              <a:ext uri="{FF2B5EF4-FFF2-40B4-BE49-F238E27FC236}">
                <a16:creationId xmlns:a16="http://schemas.microsoft.com/office/drawing/2014/main" id="{17135D09-8DF8-E743-9378-7DD7E9070D2D}"/>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1715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B41A8C-AC4B-FF4F-AC1B-E0938F641070}"/>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0486E525-2A0D-824E-8FD7-C9DFC8F8D15D}"/>
              </a:ext>
            </a:extLst>
          </p:cNvPr>
          <p:cNvSpPr>
            <a:spLocks noGrp="1"/>
          </p:cNvSpPr>
          <p:nvPr>
            <p:ph type="ctrTitle"/>
          </p:nvPr>
        </p:nvSpPr>
        <p:spPr/>
        <p:txBody>
          <a:bodyPr/>
          <a:lstStyle/>
          <a:p>
            <a:r>
              <a:rPr lang="en-US" dirty="0"/>
              <a:t>Key theoretical frameworks</a:t>
            </a:r>
          </a:p>
        </p:txBody>
      </p:sp>
      <p:sp>
        <p:nvSpPr>
          <p:cNvPr id="4" name="Text Placeholder 3">
            <a:extLst>
              <a:ext uri="{FF2B5EF4-FFF2-40B4-BE49-F238E27FC236}">
                <a16:creationId xmlns:a16="http://schemas.microsoft.com/office/drawing/2014/main" id="{995BB592-79D4-8C49-A570-B6D86D5827B1}"/>
              </a:ext>
            </a:extLst>
          </p:cNvPr>
          <p:cNvSpPr>
            <a:spLocks noGrp="1"/>
          </p:cNvSpPr>
          <p:nvPr>
            <p:ph type="body" sz="quarter" idx="15"/>
          </p:nvPr>
        </p:nvSpPr>
        <p:spPr>
          <a:xfrm>
            <a:off x="479426" y="1592263"/>
            <a:ext cx="9384664" cy="4357688"/>
          </a:xfrm>
        </p:spPr>
        <p:txBody>
          <a:bodyPr/>
          <a:lstStyle/>
          <a:p>
            <a:pPr marL="0" indent="0">
              <a:buNone/>
            </a:pPr>
            <a:r>
              <a:rPr lang="en-US" dirty="0" err="1"/>
              <a:t>Grabher</a:t>
            </a:r>
            <a:r>
              <a:rPr lang="en-US" dirty="0"/>
              <a:t> – project ecologies,  </a:t>
            </a:r>
          </a:p>
          <a:p>
            <a:pPr marL="0" indent="0">
              <a:buNone/>
            </a:pPr>
            <a:r>
              <a:rPr lang="en-US" dirty="0" err="1"/>
              <a:t>Granovetter</a:t>
            </a:r>
            <a:r>
              <a:rPr lang="en-US" dirty="0"/>
              <a:t>/Burt/</a:t>
            </a:r>
            <a:r>
              <a:rPr lang="en-US" dirty="0" err="1"/>
              <a:t>Uzzi</a:t>
            </a:r>
            <a:r>
              <a:rPr lang="en-US" dirty="0"/>
              <a:t>  - network theory</a:t>
            </a:r>
          </a:p>
          <a:p>
            <a:pPr marL="0" indent="0">
              <a:buNone/>
            </a:pPr>
            <a:r>
              <a:rPr lang="en-US" dirty="0"/>
              <a:t>Levine &amp; Moreland – disruptive thinking and collaboration strategies</a:t>
            </a:r>
          </a:p>
          <a:p>
            <a:pPr marL="0" indent="0">
              <a:buNone/>
            </a:pPr>
            <a:r>
              <a:rPr lang="en-US" dirty="0" err="1"/>
              <a:t>Kaats</a:t>
            </a:r>
            <a:r>
              <a:rPr lang="en-US" dirty="0"/>
              <a:t> and </a:t>
            </a:r>
            <a:r>
              <a:rPr lang="en-US" dirty="0" err="1"/>
              <a:t>Opheij</a:t>
            </a:r>
            <a:r>
              <a:rPr lang="en-US" dirty="0"/>
              <a:t> – successful conditions for collaboration</a:t>
            </a:r>
          </a:p>
          <a:p>
            <a:pPr marL="0" indent="0">
              <a:buNone/>
            </a:pPr>
            <a:r>
              <a:rPr lang="en-US" dirty="0"/>
              <a:t>Negus – latent </a:t>
            </a:r>
            <a:r>
              <a:rPr lang="en-US" dirty="0" err="1"/>
              <a:t>organisations</a:t>
            </a:r>
            <a:endParaRPr lang="en-US" dirty="0"/>
          </a:p>
          <a:p>
            <a:pPr marL="0" indent="0">
              <a:buNone/>
            </a:pPr>
            <a:r>
              <a:rPr lang="en-US" dirty="0" err="1"/>
              <a:t>Sennet</a:t>
            </a:r>
            <a:r>
              <a:rPr lang="en-US" dirty="0"/>
              <a:t> – </a:t>
            </a:r>
            <a:r>
              <a:rPr lang="en-US" dirty="0" err="1"/>
              <a:t>communicaton</a:t>
            </a:r>
            <a:endParaRPr lang="en-US" dirty="0"/>
          </a:p>
          <a:p>
            <a:pPr marL="0" indent="0">
              <a:buNone/>
            </a:pPr>
            <a:r>
              <a:rPr lang="en-US" dirty="0" err="1"/>
              <a:t>Bilton</a:t>
            </a:r>
            <a:r>
              <a:rPr lang="en-US" dirty="0"/>
              <a:t>/Kung – managing creativity</a:t>
            </a:r>
          </a:p>
          <a:p>
            <a:pPr marL="0" indent="0">
              <a:buNone/>
            </a:pPr>
            <a:r>
              <a:rPr lang="en-US" dirty="0" err="1"/>
              <a:t>f.hall@lcc.arts.ac.uk</a:t>
            </a:r>
            <a:endParaRPr lang="en-US" dirty="0"/>
          </a:p>
          <a:p>
            <a:endParaRPr lang="en-US" dirty="0"/>
          </a:p>
        </p:txBody>
      </p:sp>
      <p:sp>
        <p:nvSpPr>
          <p:cNvPr id="5" name="Footer Placeholder 4">
            <a:extLst>
              <a:ext uri="{FF2B5EF4-FFF2-40B4-BE49-F238E27FC236}">
                <a16:creationId xmlns:a16="http://schemas.microsoft.com/office/drawing/2014/main" id="{694E9085-EDED-F048-951B-4F30C1EB3689}"/>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3131454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0BDC9F-9AFC-D147-97C3-A57DA87BA0A3}"/>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65E1390F-ADCB-0C43-99A9-A0340459731C}"/>
              </a:ext>
            </a:extLst>
          </p:cNvPr>
          <p:cNvSpPr>
            <a:spLocks noGrp="1"/>
          </p:cNvSpPr>
          <p:nvPr>
            <p:ph type="ctrTitle"/>
          </p:nvPr>
        </p:nvSpPr>
        <p:spPr/>
        <p:txBody>
          <a:bodyPr/>
          <a:lstStyle/>
          <a:p>
            <a:r>
              <a:rPr lang="en-US" dirty="0"/>
              <a:t>Images</a:t>
            </a:r>
          </a:p>
        </p:txBody>
      </p:sp>
      <p:sp>
        <p:nvSpPr>
          <p:cNvPr id="4" name="Text Placeholder 3">
            <a:extLst>
              <a:ext uri="{FF2B5EF4-FFF2-40B4-BE49-F238E27FC236}">
                <a16:creationId xmlns:a16="http://schemas.microsoft.com/office/drawing/2014/main" id="{5E401C7D-7943-1D42-BE44-663343EF762E}"/>
              </a:ext>
            </a:extLst>
          </p:cNvPr>
          <p:cNvSpPr>
            <a:spLocks noGrp="1"/>
          </p:cNvSpPr>
          <p:nvPr>
            <p:ph type="body" sz="quarter" idx="15"/>
          </p:nvPr>
        </p:nvSpPr>
        <p:spPr>
          <a:xfrm>
            <a:off x="479426" y="1592263"/>
            <a:ext cx="8973184" cy="4357688"/>
          </a:xfrm>
        </p:spPr>
        <p:txBody>
          <a:bodyPr/>
          <a:lstStyle/>
          <a:p>
            <a:r>
              <a:rPr lang="en-US" dirty="0"/>
              <a:t>Front slide – author’s photo</a:t>
            </a:r>
          </a:p>
          <a:p>
            <a:r>
              <a:rPr lang="en-US" dirty="0"/>
              <a:t>get creativity flowing- </a:t>
            </a:r>
            <a:r>
              <a:rPr lang="en-US" dirty="0" err="1"/>
              <a:t>tim-mossholder-unsplash.jpg</a:t>
            </a:r>
            <a:endParaRPr lang="en-US" dirty="0"/>
          </a:p>
          <a:p>
            <a:r>
              <a:rPr lang="en-US" dirty="0"/>
              <a:t>group working - marvin-meyer-SYTO3xs06fU-unsplash.jpg</a:t>
            </a:r>
          </a:p>
          <a:p>
            <a:r>
              <a:rPr lang="en-US" dirty="0"/>
              <a:t>network human -  </a:t>
            </a:r>
            <a:r>
              <a:rPr lang="en-US" dirty="0" err="1"/>
              <a:t>clarisse</a:t>
            </a:r>
            <a:r>
              <a:rPr lang="en-US" dirty="0"/>
              <a:t>-</a:t>
            </a:r>
            <a:r>
              <a:rPr lang="en-US" dirty="0" err="1"/>
              <a:t>croset</a:t>
            </a:r>
            <a:r>
              <a:rPr lang="en-US" dirty="0"/>
              <a:t>--</a:t>
            </a:r>
            <a:r>
              <a:rPr lang="en-US" dirty="0" err="1"/>
              <a:t>tikpxRBcsA-unsplash.jpg</a:t>
            </a:r>
            <a:endParaRPr lang="en-US" dirty="0"/>
          </a:p>
          <a:p>
            <a:endParaRPr lang="en-US" dirty="0"/>
          </a:p>
        </p:txBody>
      </p:sp>
      <p:sp>
        <p:nvSpPr>
          <p:cNvPr id="5" name="Footer Placeholder 4">
            <a:extLst>
              <a:ext uri="{FF2B5EF4-FFF2-40B4-BE49-F238E27FC236}">
                <a16:creationId xmlns:a16="http://schemas.microsoft.com/office/drawing/2014/main" id="{0DD4BAF6-36AC-804F-BAE3-2720D86136DF}"/>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14053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6EDCA-F28E-9043-B4E0-DA0F72873530}"/>
              </a:ext>
            </a:extLst>
          </p:cNvPr>
          <p:cNvSpPr>
            <a:spLocks noGrp="1"/>
          </p:cNvSpPr>
          <p:nvPr>
            <p:ph type="title"/>
          </p:nvPr>
        </p:nvSpPr>
        <p:spPr>
          <a:xfrm>
            <a:off x="480574" y="2800350"/>
            <a:ext cx="6320275" cy="1471847"/>
          </a:xfrm>
        </p:spPr>
        <p:txBody>
          <a:bodyPr/>
          <a:lstStyle/>
          <a:p>
            <a:r>
              <a:rPr lang="en-US" dirty="0"/>
              <a:t>Thank you</a:t>
            </a:r>
            <a:br>
              <a:rPr lang="en-US" dirty="0"/>
            </a:br>
            <a:br>
              <a:rPr lang="en-US" dirty="0"/>
            </a:br>
            <a:r>
              <a:rPr lang="en-US" dirty="0" err="1"/>
              <a:t>f.hall@lcc.arts.ac.uk</a:t>
            </a:r>
            <a:br>
              <a:rPr lang="en-US" dirty="0"/>
            </a:br>
            <a:endParaRPr lang="en-US" dirty="0"/>
          </a:p>
        </p:txBody>
      </p:sp>
      <p:sp>
        <p:nvSpPr>
          <p:cNvPr id="4" name="TextBox 3">
            <a:extLst>
              <a:ext uri="{FF2B5EF4-FFF2-40B4-BE49-F238E27FC236}">
                <a16:creationId xmlns:a16="http://schemas.microsoft.com/office/drawing/2014/main" id="{2F2BFA53-6DEB-9041-A838-F22A29E9CDAC}"/>
              </a:ext>
            </a:extLst>
          </p:cNvPr>
          <p:cNvSpPr txBox="1"/>
          <p:nvPr/>
        </p:nvSpPr>
        <p:spPr>
          <a:xfrm flipH="1">
            <a:off x="10904220" y="5795010"/>
            <a:ext cx="800100" cy="80010"/>
          </a:xfrm>
          <a:prstGeom prst="rect">
            <a:avLst/>
          </a:prstGeom>
          <a:noFill/>
        </p:spPr>
        <p:txBody>
          <a:bodyPr wrap="none" lIns="0" tIns="0" rIns="0" bIns="0" rtlCol="0" anchor="t" anchorCtr="0">
            <a:noAutofit/>
          </a:bodyPr>
          <a:lstStyle/>
          <a:p>
            <a:pPr algn="l"/>
            <a:endParaRPr lang="en-US" sz="2400" dirty="0"/>
          </a:p>
        </p:txBody>
      </p:sp>
    </p:spTree>
    <p:extLst>
      <p:ext uri="{BB962C8B-B14F-4D97-AF65-F5344CB8AC3E}">
        <p14:creationId xmlns:p14="http://schemas.microsoft.com/office/powerpoint/2010/main" val="405411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28A25E-C46E-C844-BB1F-643B243805C6}"/>
              </a:ext>
            </a:extLst>
          </p:cNvPr>
          <p:cNvSpPr>
            <a:spLocks noGrp="1"/>
          </p:cNvSpPr>
          <p:nvPr>
            <p:ph type="ctrTitle"/>
          </p:nvPr>
        </p:nvSpPr>
        <p:spPr/>
        <p:txBody>
          <a:bodyPr/>
          <a:lstStyle/>
          <a:p>
            <a:r>
              <a:rPr lang="en-US" dirty="0"/>
              <a:t>Innovation around delivery</a:t>
            </a:r>
          </a:p>
        </p:txBody>
      </p:sp>
      <p:sp>
        <p:nvSpPr>
          <p:cNvPr id="9" name="Text Placeholder 8">
            <a:extLst>
              <a:ext uri="{FF2B5EF4-FFF2-40B4-BE49-F238E27FC236}">
                <a16:creationId xmlns:a16="http://schemas.microsoft.com/office/drawing/2014/main" id="{03DA287D-0ECB-A244-B11C-53451BDC59ED}"/>
              </a:ext>
            </a:extLst>
          </p:cNvPr>
          <p:cNvSpPr>
            <a:spLocks noGrp="1"/>
          </p:cNvSpPr>
          <p:nvPr>
            <p:ph type="body" sz="quarter" idx="15"/>
          </p:nvPr>
        </p:nvSpPr>
        <p:spPr>
          <a:xfrm>
            <a:off x="479426" y="1592262"/>
            <a:ext cx="8388349" cy="4522787"/>
          </a:xfrm>
        </p:spPr>
        <p:txBody>
          <a:bodyPr/>
          <a:lstStyle/>
          <a:p>
            <a:r>
              <a:rPr lang="en-GB" dirty="0"/>
              <a:t>‘It has enabled us to better understand what print can do that the screen cannot, making us </a:t>
            </a:r>
            <a:r>
              <a:rPr lang="en-GB" b="1" dirty="0"/>
              <a:t>better print publishers </a:t>
            </a:r>
            <a:r>
              <a:rPr lang="en-GB" dirty="0"/>
              <a:t>in the process. </a:t>
            </a:r>
          </a:p>
          <a:p>
            <a:r>
              <a:rPr lang="en-GB" dirty="0"/>
              <a:t>‘It has also encouraged us into areas of digital innovation – such as our successful Stories Aloud initiative, offering free audio readings accessed via a QR code printed on the inside of paperback editions of all of our picture books’</a:t>
            </a:r>
          </a:p>
          <a:p>
            <a:r>
              <a:rPr lang="en-GB" dirty="0"/>
              <a:t>Audio growth 2021 UK – 14% growth - £151m audio downloads</a:t>
            </a:r>
          </a:p>
          <a:p>
            <a:r>
              <a:rPr lang="en-GB" dirty="0"/>
              <a:t>Also innovations in discoverability etc.</a:t>
            </a:r>
            <a:endParaRPr lang="en-US" dirty="0"/>
          </a:p>
        </p:txBody>
      </p:sp>
      <p:sp>
        <p:nvSpPr>
          <p:cNvPr id="6" name="Footer Placeholder 5">
            <a:extLst>
              <a:ext uri="{FF2B5EF4-FFF2-40B4-BE49-F238E27FC236}">
                <a16:creationId xmlns:a16="http://schemas.microsoft.com/office/drawing/2014/main" id="{E32EB55C-139F-9544-B04F-DCFD1910FBF4}"/>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44126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ED45C4-5812-7042-88D3-26ACDB5D5F4C}"/>
              </a:ext>
            </a:extLst>
          </p:cNvPr>
          <p:cNvSpPr>
            <a:spLocks noGrp="1"/>
          </p:cNvSpPr>
          <p:nvPr>
            <p:ph type="ctrTitle"/>
          </p:nvPr>
        </p:nvSpPr>
        <p:spPr/>
        <p:txBody>
          <a:bodyPr/>
          <a:lstStyle/>
          <a:p>
            <a:r>
              <a:rPr lang="en-US" dirty="0"/>
              <a:t>What about content and format innovation?</a:t>
            </a:r>
          </a:p>
        </p:txBody>
      </p:sp>
      <p:sp>
        <p:nvSpPr>
          <p:cNvPr id="4" name="Text Placeholder 3">
            <a:extLst>
              <a:ext uri="{FF2B5EF4-FFF2-40B4-BE49-F238E27FC236}">
                <a16:creationId xmlns:a16="http://schemas.microsoft.com/office/drawing/2014/main" id="{0D990675-679E-1E40-A90F-749EE2804E6C}"/>
              </a:ext>
            </a:extLst>
          </p:cNvPr>
          <p:cNvSpPr>
            <a:spLocks noGrp="1"/>
          </p:cNvSpPr>
          <p:nvPr>
            <p:ph type="body" sz="quarter" idx="15"/>
          </p:nvPr>
        </p:nvSpPr>
        <p:spPr/>
        <p:txBody>
          <a:bodyPr/>
          <a:lstStyle/>
          <a:p>
            <a:r>
              <a:rPr lang="en-US" dirty="0"/>
              <a:t>Lots of content innovation:</a:t>
            </a:r>
          </a:p>
          <a:p>
            <a:r>
              <a:rPr lang="en-US" dirty="0" err="1"/>
              <a:t>Eg</a:t>
            </a:r>
            <a:r>
              <a:rPr lang="en-US" dirty="0"/>
              <a:t> education sector –  Hodder Education</a:t>
            </a:r>
          </a:p>
          <a:p>
            <a:r>
              <a:rPr lang="en-US" dirty="0" err="1"/>
              <a:t>Eg</a:t>
            </a:r>
            <a:r>
              <a:rPr lang="en-US" dirty="0"/>
              <a:t> academic sector – Berg Fashion Library</a:t>
            </a:r>
          </a:p>
          <a:p>
            <a:r>
              <a:rPr lang="en-US" dirty="0" err="1"/>
              <a:t>Eg</a:t>
            </a:r>
            <a:r>
              <a:rPr lang="en-US" dirty="0"/>
              <a:t> professional sector – Westlaw, BMJ</a:t>
            </a:r>
          </a:p>
          <a:p>
            <a:r>
              <a:rPr lang="en-US" dirty="0"/>
              <a:t>Each sector has very different business environments</a:t>
            </a:r>
          </a:p>
          <a:p>
            <a:pPr marL="0" indent="0">
              <a:buNone/>
            </a:pPr>
            <a:endParaRPr lang="en-US" dirty="0"/>
          </a:p>
          <a:p>
            <a:endParaRPr lang="en-US" dirty="0"/>
          </a:p>
          <a:p>
            <a:endParaRPr lang="en-US" dirty="0"/>
          </a:p>
          <a:p>
            <a:pPr marL="0" indent="0">
              <a:buNone/>
            </a:pPr>
            <a:endParaRPr lang="en-US" dirty="0"/>
          </a:p>
        </p:txBody>
      </p:sp>
      <p:sp>
        <p:nvSpPr>
          <p:cNvPr id="5" name="Footer Placeholder 4">
            <a:extLst>
              <a:ext uri="{FF2B5EF4-FFF2-40B4-BE49-F238E27FC236}">
                <a16:creationId xmlns:a16="http://schemas.microsoft.com/office/drawing/2014/main" id="{F119D2E3-D435-7044-BE8E-FD10C780F3C2}"/>
              </a:ext>
            </a:extLst>
          </p:cNvPr>
          <p:cNvSpPr>
            <a:spLocks noGrp="1"/>
          </p:cNvSpPr>
          <p:nvPr>
            <p:ph type="ftr" sz="quarter" idx="3"/>
          </p:nvPr>
        </p:nvSpPr>
        <p:spPr/>
        <p:txBody>
          <a:bodyPr/>
          <a:lstStyle/>
          <a:p>
            <a:pPr algn="r"/>
            <a:r>
              <a:rPr lang="en-GB"/>
              <a:t>By the Book 7 2022 Frania Hall</a:t>
            </a:r>
            <a:endParaRPr lang="en-GB" dirty="0"/>
          </a:p>
        </p:txBody>
      </p:sp>
      <p:pic>
        <p:nvPicPr>
          <p:cNvPr id="6" name="Picture 5">
            <a:extLst>
              <a:ext uri="{FF2B5EF4-FFF2-40B4-BE49-F238E27FC236}">
                <a16:creationId xmlns:a16="http://schemas.microsoft.com/office/drawing/2014/main" id="{74A390C6-F9AD-634E-B4A5-223D265518A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92875" y="1294908"/>
            <a:ext cx="5219700" cy="1193800"/>
          </a:xfrm>
          <a:prstGeom prst="rect">
            <a:avLst/>
          </a:prstGeom>
        </p:spPr>
      </p:pic>
      <p:pic>
        <p:nvPicPr>
          <p:cNvPr id="7" name="Picture 6">
            <a:extLst>
              <a:ext uri="{FF2B5EF4-FFF2-40B4-BE49-F238E27FC236}">
                <a16:creationId xmlns:a16="http://schemas.microsoft.com/office/drawing/2014/main" id="{69C4B570-5DD6-6B41-8B9A-0D2D50AED8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32826" y="3475470"/>
            <a:ext cx="2563712" cy="1144136"/>
          </a:xfrm>
          <a:prstGeom prst="rect">
            <a:avLst/>
          </a:prstGeom>
        </p:spPr>
      </p:pic>
      <p:pic>
        <p:nvPicPr>
          <p:cNvPr id="8" name="Picture 7">
            <a:extLst>
              <a:ext uri="{FF2B5EF4-FFF2-40B4-BE49-F238E27FC236}">
                <a16:creationId xmlns:a16="http://schemas.microsoft.com/office/drawing/2014/main" id="{9FC8D313-C1BB-0E4D-B3AE-A4F719374D3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03820" y="4838701"/>
            <a:ext cx="3594100" cy="876300"/>
          </a:xfrm>
          <a:prstGeom prst="rect">
            <a:avLst/>
          </a:prstGeom>
        </p:spPr>
      </p:pic>
      <p:pic>
        <p:nvPicPr>
          <p:cNvPr id="9" name="Picture 8">
            <a:extLst>
              <a:ext uri="{FF2B5EF4-FFF2-40B4-BE49-F238E27FC236}">
                <a16:creationId xmlns:a16="http://schemas.microsoft.com/office/drawing/2014/main" id="{A722F3AE-52A4-0345-8364-E6780C02191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412365" y="4619606"/>
            <a:ext cx="4522470" cy="1314490"/>
          </a:xfrm>
          <a:prstGeom prst="rect">
            <a:avLst/>
          </a:prstGeom>
        </p:spPr>
      </p:pic>
      <p:pic>
        <p:nvPicPr>
          <p:cNvPr id="10" name="Picture 9">
            <a:extLst>
              <a:ext uri="{FF2B5EF4-FFF2-40B4-BE49-F238E27FC236}">
                <a16:creationId xmlns:a16="http://schemas.microsoft.com/office/drawing/2014/main" id="{7BBEE106-5E0A-CD40-A0A8-2F39218B507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311072" y="2700997"/>
            <a:ext cx="3403610" cy="660402"/>
          </a:xfrm>
          <a:prstGeom prst="rect">
            <a:avLst/>
          </a:prstGeom>
        </p:spPr>
      </p:pic>
    </p:spTree>
    <p:extLst>
      <p:ext uri="{BB962C8B-B14F-4D97-AF65-F5344CB8AC3E}">
        <p14:creationId xmlns:p14="http://schemas.microsoft.com/office/powerpoint/2010/main" val="159246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8CFFDF-B7BA-454B-8800-291C0B833C47}"/>
              </a:ext>
            </a:extLst>
          </p:cNvPr>
          <p:cNvSpPr>
            <a:spLocks noGrp="1"/>
          </p:cNvSpPr>
          <p:nvPr>
            <p:ph type="ctrTitle"/>
          </p:nvPr>
        </p:nvSpPr>
        <p:spPr/>
        <p:txBody>
          <a:bodyPr/>
          <a:lstStyle/>
          <a:p>
            <a:r>
              <a:rPr lang="en-US" dirty="0"/>
              <a:t>What is the day job?</a:t>
            </a:r>
          </a:p>
        </p:txBody>
      </p:sp>
      <p:sp>
        <p:nvSpPr>
          <p:cNvPr id="4" name="Text Placeholder 3">
            <a:extLst>
              <a:ext uri="{FF2B5EF4-FFF2-40B4-BE49-F238E27FC236}">
                <a16:creationId xmlns:a16="http://schemas.microsoft.com/office/drawing/2014/main" id="{3EDBED11-9ABB-CC42-8AE3-C2F50A858525}"/>
              </a:ext>
            </a:extLst>
          </p:cNvPr>
          <p:cNvSpPr>
            <a:spLocks noGrp="1"/>
          </p:cNvSpPr>
          <p:nvPr>
            <p:ph type="body" sz="quarter" idx="15"/>
          </p:nvPr>
        </p:nvSpPr>
        <p:spPr>
          <a:xfrm>
            <a:off x="479426" y="1592263"/>
            <a:ext cx="7025955" cy="4357688"/>
          </a:xfrm>
        </p:spPr>
        <p:txBody>
          <a:bodyPr/>
          <a:lstStyle/>
          <a:p>
            <a:r>
              <a:rPr lang="en-US" dirty="0"/>
              <a:t>Print sales in UK:</a:t>
            </a:r>
          </a:p>
          <a:p>
            <a:r>
              <a:rPr lang="en-GB" b="1" dirty="0"/>
              <a:t>Total</a:t>
            </a:r>
            <a:r>
              <a:rPr lang="en-GB" dirty="0"/>
              <a:t> print up 5% in 2021 to £3.5 billion</a:t>
            </a:r>
            <a:endParaRPr lang="en-US" dirty="0"/>
          </a:p>
          <a:p>
            <a:r>
              <a:rPr lang="en-US" dirty="0"/>
              <a:t>Digital </a:t>
            </a:r>
            <a:r>
              <a:rPr lang="en-US" dirty="0" err="1"/>
              <a:t>ebooks</a:t>
            </a:r>
            <a:r>
              <a:rPr lang="en-US" dirty="0"/>
              <a:t> very successful but:</a:t>
            </a:r>
          </a:p>
          <a:p>
            <a:r>
              <a:rPr lang="en-US" dirty="0"/>
              <a:t>18% of consumer market</a:t>
            </a:r>
          </a:p>
          <a:p>
            <a:r>
              <a:rPr lang="en-US" dirty="0"/>
              <a:t>15% of education market</a:t>
            </a:r>
          </a:p>
          <a:p>
            <a:r>
              <a:rPr lang="en-US" dirty="0"/>
              <a:t>(75% of academic market – digital format)</a:t>
            </a:r>
          </a:p>
          <a:p>
            <a:r>
              <a:rPr lang="en-US" dirty="0"/>
              <a:t>So must not direct activity too far away from this</a:t>
            </a:r>
          </a:p>
          <a:p>
            <a:r>
              <a:rPr lang="en-US" dirty="0"/>
              <a:t>Yet complex digital projects need complex set up</a:t>
            </a:r>
          </a:p>
          <a:p>
            <a:endParaRPr lang="en-US" dirty="0"/>
          </a:p>
        </p:txBody>
      </p:sp>
      <p:sp>
        <p:nvSpPr>
          <p:cNvPr id="5" name="Footer Placeholder 4">
            <a:extLst>
              <a:ext uri="{FF2B5EF4-FFF2-40B4-BE49-F238E27FC236}">
                <a16:creationId xmlns:a16="http://schemas.microsoft.com/office/drawing/2014/main" id="{65502DE3-C9E1-E240-95E1-A61AB71C88C4}"/>
              </a:ext>
            </a:extLst>
          </p:cNvPr>
          <p:cNvSpPr>
            <a:spLocks noGrp="1"/>
          </p:cNvSpPr>
          <p:nvPr>
            <p:ph type="ftr" sz="quarter" idx="3"/>
          </p:nvPr>
        </p:nvSpPr>
        <p:spPr/>
        <p:txBody>
          <a:bodyPr/>
          <a:lstStyle/>
          <a:p>
            <a:pPr algn="r"/>
            <a:r>
              <a:rPr lang="en-GB"/>
              <a:t>By the Book 7 2022 Frania Hall</a:t>
            </a:r>
            <a:endParaRPr lang="en-GB" dirty="0"/>
          </a:p>
        </p:txBody>
      </p:sp>
      <p:pic>
        <p:nvPicPr>
          <p:cNvPr id="10" name="Picture 9" descr="PA stats yearbook - print up 5% digital down 1 % for consumer market">
            <a:extLst>
              <a:ext uri="{FF2B5EF4-FFF2-40B4-BE49-F238E27FC236}">
                <a16:creationId xmlns:a16="http://schemas.microsoft.com/office/drawing/2014/main" id="{E9508E4F-A0C5-2C40-AAAF-0D1ACFA0C6D4}"/>
              </a:ext>
            </a:extLst>
          </p:cNvPr>
          <p:cNvPicPr>
            <a:picLocks noChangeAspect="1"/>
          </p:cNvPicPr>
          <p:nvPr/>
        </p:nvPicPr>
        <p:blipFill>
          <a:blip r:embed="rId2"/>
          <a:stretch>
            <a:fillRect/>
          </a:stretch>
        </p:blipFill>
        <p:spPr>
          <a:xfrm>
            <a:off x="7669530" y="2474008"/>
            <a:ext cx="4269740" cy="1699182"/>
          </a:xfrm>
          <a:prstGeom prst="rect">
            <a:avLst/>
          </a:prstGeom>
        </p:spPr>
      </p:pic>
      <p:sp>
        <p:nvSpPr>
          <p:cNvPr id="11" name="TextBox 10">
            <a:extLst>
              <a:ext uri="{FF2B5EF4-FFF2-40B4-BE49-F238E27FC236}">
                <a16:creationId xmlns:a16="http://schemas.microsoft.com/office/drawing/2014/main" id="{D0C293EA-6721-2F42-A94A-64E6090A7EBC}"/>
              </a:ext>
            </a:extLst>
          </p:cNvPr>
          <p:cNvSpPr txBox="1"/>
          <p:nvPr/>
        </p:nvSpPr>
        <p:spPr>
          <a:xfrm>
            <a:off x="7669530" y="1982517"/>
            <a:ext cx="3669030" cy="491491"/>
          </a:xfrm>
          <a:prstGeom prst="rect">
            <a:avLst/>
          </a:prstGeom>
          <a:noFill/>
        </p:spPr>
        <p:txBody>
          <a:bodyPr wrap="square" lIns="0" tIns="0" rIns="0" bIns="0" rtlCol="0" anchor="t" anchorCtr="0">
            <a:noAutofit/>
          </a:bodyPr>
          <a:lstStyle/>
          <a:p>
            <a:pPr algn="l"/>
            <a:r>
              <a:rPr lang="en-US" sz="2400" dirty="0"/>
              <a:t>Consumer books - 2021</a:t>
            </a:r>
          </a:p>
        </p:txBody>
      </p:sp>
      <p:sp>
        <p:nvSpPr>
          <p:cNvPr id="13" name="TextBox 12">
            <a:extLst>
              <a:ext uri="{FF2B5EF4-FFF2-40B4-BE49-F238E27FC236}">
                <a16:creationId xmlns:a16="http://schemas.microsoft.com/office/drawing/2014/main" id="{FB55411B-DEFA-144B-A4FB-8287609BB247}"/>
              </a:ext>
            </a:extLst>
          </p:cNvPr>
          <p:cNvSpPr txBox="1"/>
          <p:nvPr/>
        </p:nvSpPr>
        <p:spPr>
          <a:xfrm>
            <a:off x="9339897" y="5657850"/>
            <a:ext cx="2124393" cy="365760"/>
          </a:xfrm>
          <a:prstGeom prst="rect">
            <a:avLst/>
          </a:prstGeom>
          <a:noFill/>
        </p:spPr>
        <p:txBody>
          <a:bodyPr wrap="square" lIns="0" tIns="0" rIns="0" bIns="0" rtlCol="0" anchor="t" anchorCtr="0">
            <a:noAutofit/>
          </a:bodyPr>
          <a:lstStyle/>
          <a:p>
            <a:r>
              <a:rPr lang="en-GB" sz="1000" dirty="0">
                <a:hlinkClick r:id="rId3"/>
              </a:rPr>
              <a:t>https://www.publishers.org.uk/publications/publishing-in-2021/</a:t>
            </a:r>
            <a:endParaRPr lang="en-US" sz="1000" dirty="0"/>
          </a:p>
        </p:txBody>
      </p:sp>
    </p:spTree>
    <p:extLst>
      <p:ext uri="{BB962C8B-B14F-4D97-AF65-F5344CB8AC3E}">
        <p14:creationId xmlns:p14="http://schemas.microsoft.com/office/powerpoint/2010/main" val="173316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0D31D90-6531-684E-BE38-2264187329D2}"/>
              </a:ext>
            </a:extLst>
          </p:cNvPr>
          <p:cNvSpPr>
            <a:spLocks noGrp="1"/>
          </p:cNvSpPr>
          <p:nvPr>
            <p:ph type="ctrTitle"/>
          </p:nvPr>
        </p:nvSpPr>
        <p:spPr/>
        <p:txBody>
          <a:bodyPr/>
          <a:lstStyle/>
          <a:p>
            <a:r>
              <a:rPr lang="en-US" dirty="0"/>
              <a:t>Digital challenges</a:t>
            </a:r>
          </a:p>
        </p:txBody>
      </p:sp>
      <p:sp>
        <p:nvSpPr>
          <p:cNvPr id="12" name="Text Placeholder 11">
            <a:extLst>
              <a:ext uri="{FF2B5EF4-FFF2-40B4-BE49-F238E27FC236}">
                <a16:creationId xmlns:a16="http://schemas.microsoft.com/office/drawing/2014/main" id="{F20B1B16-EAD8-CA45-A3D9-4DEFD6586939}"/>
              </a:ext>
            </a:extLst>
          </p:cNvPr>
          <p:cNvSpPr>
            <a:spLocks noGrp="1"/>
          </p:cNvSpPr>
          <p:nvPr>
            <p:ph type="body" sz="quarter" idx="15"/>
          </p:nvPr>
        </p:nvSpPr>
        <p:spPr/>
        <p:txBody>
          <a:bodyPr/>
          <a:lstStyle/>
          <a:p>
            <a:r>
              <a:rPr lang="en-US" dirty="0"/>
              <a:t>Success in audio, </a:t>
            </a:r>
            <a:r>
              <a:rPr lang="en-US" dirty="0" err="1"/>
              <a:t>ebooks</a:t>
            </a:r>
            <a:r>
              <a:rPr lang="en-US" dirty="0"/>
              <a:t>, </a:t>
            </a:r>
            <a:r>
              <a:rPr lang="en-US" dirty="0" err="1"/>
              <a:t>ejournals</a:t>
            </a:r>
            <a:r>
              <a:rPr lang="en-US" dirty="0"/>
              <a:t> – preserving the form of the book/article</a:t>
            </a:r>
          </a:p>
          <a:p>
            <a:r>
              <a:rPr lang="en-US" dirty="0"/>
              <a:t>Difficult and costly to experiment with new content-based projects particularly in consumer arena</a:t>
            </a:r>
          </a:p>
          <a:p>
            <a:r>
              <a:rPr lang="en-US" dirty="0"/>
              <a:t>Why?</a:t>
            </a:r>
          </a:p>
          <a:p>
            <a:r>
              <a:rPr lang="en-US" dirty="0"/>
              <a:t>Business models – pricing and digital sales models</a:t>
            </a:r>
          </a:p>
          <a:p>
            <a:r>
              <a:rPr lang="en-US" dirty="0"/>
              <a:t>Business development models – how digital projects are developed, iterative, ongoing support</a:t>
            </a:r>
          </a:p>
          <a:p>
            <a:r>
              <a:rPr lang="en-US" dirty="0"/>
              <a:t>Structural issues – streamlined workflows</a:t>
            </a:r>
          </a:p>
        </p:txBody>
      </p:sp>
      <p:sp>
        <p:nvSpPr>
          <p:cNvPr id="5" name="Footer Placeholder 4">
            <a:extLst>
              <a:ext uri="{FF2B5EF4-FFF2-40B4-BE49-F238E27FC236}">
                <a16:creationId xmlns:a16="http://schemas.microsoft.com/office/drawing/2014/main" id="{9547D9F9-D29A-374C-9A0D-A32A129E9A92}"/>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180198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09854-CBF1-284F-B78B-93C1FF505E63}"/>
              </a:ext>
            </a:extLst>
          </p:cNvPr>
          <p:cNvSpPr>
            <a:spLocks noGrp="1"/>
          </p:cNvSpPr>
          <p:nvPr>
            <p:ph type="ctrTitle"/>
          </p:nvPr>
        </p:nvSpPr>
        <p:spPr/>
        <p:txBody>
          <a:bodyPr/>
          <a:lstStyle/>
          <a:p>
            <a:r>
              <a:rPr lang="en-US" dirty="0"/>
              <a:t>Traditional development models</a:t>
            </a:r>
          </a:p>
        </p:txBody>
      </p:sp>
      <p:sp>
        <p:nvSpPr>
          <p:cNvPr id="4" name="Text Placeholder 3">
            <a:extLst>
              <a:ext uri="{FF2B5EF4-FFF2-40B4-BE49-F238E27FC236}">
                <a16:creationId xmlns:a16="http://schemas.microsoft.com/office/drawing/2014/main" id="{BD9B61F4-BDA7-AB42-B780-AFDD2DCDA141}"/>
              </a:ext>
            </a:extLst>
          </p:cNvPr>
          <p:cNvSpPr>
            <a:spLocks noGrp="1"/>
          </p:cNvSpPr>
          <p:nvPr>
            <p:ph type="body" sz="quarter" idx="15"/>
          </p:nvPr>
        </p:nvSpPr>
        <p:spPr>
          <a:xfrm>
            <a:off x="479426" y="1592262"/>
            <a:ext cx="10561954" cy="4625657"/>
          </a:xfrm>
        </p:spPr>
        <p:txBody>
          <a:bodyPr/>
          <a:lstStyle/>
          <a:p>
            <a:r>
              <a:rPr lang="en-US" sz="2000" dirty="0"/>
              <a:t>Consumer sector business models to support investment in new talent – HB first</a:t>
            </a:r>
          </a:p>
          <a:p>
            <a:r>
              <a:rPr lang="en-US" sz="2000" dirty="0"/>
              <a:t>Workflows well established, fine-tuned production lines, bureaucratic management processes</a:t>
            </a:r>
          </a:p>
          <a:p>
            <a:r>
              <a:rPr lang="en-US" sz="2000" dirty="0"/>
              <a:t>Traditional value chain - </a:t>
            </a:r>
            <a:r>
              <a:rPr lang="en-GB" sz="2000" dirty="0"/>
              <a:t>‘The publishing value chain has remained relatively consistent since the invention of the printing press’ (Squires &amp; Ray Murray, 2013)</a:t>
            </a:r>
            <a:endParaRPr lang="en-US" sz="2000" dirty="0"/>
          </a:p>
          <a:p>
            <a:r>
              <a:rPr lang="en-US" sz="2000" dirty="0"/>
              <a:t>Final product – rather than on-going iteration and changing relationships</a:t>
            </a:r>
          </a:p>
          <a:p>
            <a:r>
              <a:rPr lang="en-US" sz="2000" dirty="0"/>
              <a:t>Approaches to risk – how to manage demand uncertainty, a level of managed overproduction (Hirsch, Thompson)</a:t>
            </a:r>
          </a:p>
          <a:p>
            <a:r>
              <a:rPr lang="en-US" sz="2000" dirty="0"/>
              <a:t>Work patterns with suppliers – sit within industry boundaries</a:t>
            </a:r>
          </a:p>
          <a:p>
            <a:r>
              <a:rPr lang="en-US" sz="2000" dirty="0"/>
              <a:t>These remain successful for print – but also are legacy business models</a:t>
            </a:r>
          </a:p>
          <a:p>
            <a:endParaRPr lang="en-US" dirty="0"/>
          </a:p>
        </p:txBody>
      </p:sp>
      <p:sp>
        <p:nvSpPr>
          <p:cNvPr id="5" name="Footer Placeholder 4">
            <a:extLst>
              <a:ext uri="{FF2B5EF4-FFF2-40B4-BE49-F238E27FC236}">
                <a16:creationId xmlns:a16="http://schemas.microsoft.com/office/drawing/2014/main" id="{7A15162F-3CF0-654C-8FF0-02E244C27881}"/>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79775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2CC17-BB41-E94F-9DCF-436576B4911B}"/>
              </a:ext>
            </a:extLst>
          </p:cNvPr>
          <p:cNvSpPr>
            <a:spLocks noGrp="1"/>
          </p:cNvSpPr>
          <p:nvPr>
            <p:ph type="ctrTitle"/>
          </p:nvPr>
        </p:nvSpPr>
        <p:spPr/>
        <p:txBody>
          <a:bodyPr/>
          <a:lstStyle/>
          <a:p>
            <a:r>
              <a:rPr lang="en-US" dirty="0"/>
              <a:t>Digital however is key</a:t>
            </a:r>
          </a:p>
        </p:txBody>
      </p:sp>
      <p:sp>
        <p:nvSpPr>
          <p:cNvPr id="4" name="Text Placeholder 3">
            <a:extLst>
              <a:ext uri="{FF2B5EF4-FFF2-40B4-BE49-F238E27FC236}">
                <a16:creationId xmlns:a16="http://schemas.microsoft.com/office/drawing/2014/main" id="{1F6FB904-932B-4842-9F02-896FAEE02551}"/>
              </a:ext>
            </a:extLst>
          </p:cNvPr>
          <p:cNvSpPr>
            <a:spLocks noGrp="1"/>
          </p:cNvSpPr>
          <p:nvPr>
            <p:ph type="body" sz="quarter" idx="15"/>
          </p:nvPr>
        </p:nvSpPr>
        <p:spPr/>
        <p:txBody>
          <a:bodyPr/>
          <a:lstStyle/>
          <a:p>
            <a:r>
              <a:rPr lang="en-US" dirty="0"/>
              <a:t>Gen Z and Millennials consumption patterns – immersive, interactive, personalized (Deloitte 2022)</a:t>
            </a:r>
          </a:p>
          <a:p>
            <a:r>
              <a:rPr lang="en-US" dirty="0"/>
              <a:t>Digital products central to some sectors</a:t>
            </a:r>
          </a:p>
          <a:p>
            <a:r>
              <a:rPr lang="en-US" dirty="0"/>
              <a:t>New author/reader economies aside from publishing</a:t>
            </a:r>
          </a:p>
          <a:p>
            <a:r>
              <a:rPr lang="en-US" dirty="0"/>
              <a:t>New discoverability and content formats –social media and social reading and writing sites</a:t>
            </a:r>
          </a:p>
          <a:p>
            <a:r>
              <a:rPr lang="en-US" dirty="0"/>
              <a:t>Compete (and collaborate) effectively in wider creative sector</a:t>
            </a:r>
          </a:p>
          <a:p>
            <a:endParaRPr lang="en-US" dirty="0"/>
          </a:p>
        </p:txBody>
      </p:sp>
      <p:sp>
        <p:nvSpPr>
          <p:cNvPr id="5" name="Footer Placeholder 4">
            <a:extLst>
              <a:ext uri="{FF2B5EF4-FFF2-40B4-BE49-F238E27FC236}">
                <a16:creationId xmlns:a16="http://schemas.microsoft.com/office/drawing/2014/main" id="{EDBA0EC8-633B-2545-8D78-B3B0D9D3F34A}"/>
              </a:ext>
            </a:extLst>
          </p:cNvPr>
          <p:cNvSpPr>
            <a:spLocks noGrp="1"/>
          </p:cNvSpPr>
          <p:nvPr>
            <p:ph type="ftr" sz="quarter" idx="3"/>
          </p:nvPr>
        </p:nvSpPr>
        <p:spPr/>
        <p:txBody>
          <a:bodyPr/>
          <a:lstStyle/>
          <a:p>
            <a:pPr algn="r"/>
            <a:r>
              <a:rPr lang="en-GB"/>
              <a:t>By the Book 7 2022 Frania Hall</a:t>
            </a:r>
            <a:endParaRPr lang="en-GB" dirty="0"/>
          </a:p>
        </p:txBody>
      </p:sp>
      <p:sp>
        <p:nvSpPr>
          <p:cNvPr id="7" name="TextBox 6">
            <a:extLst>
              <a:ext uri="{FF2B5EF4-FFF2-40B4-BE49-F238E27FC236}">
                <a16:creationId xmlns:a16="http://schemas.microsoft.com/office/drawing/2014/main" id="{CDD2F466-0944-A542-8D6D-03DAE6A4A7A7}"/>
              </a:ext>
            </a:extLst>
          </p:cNvPr>
          <p:cNvSpPr txBox="1"/>
          <p:nvPr/>
        </p:nvSpPr>
        <p:spPr>
          <a:xfrm>
            <a:off x="9544050" y="5275581"/>
            <a:ext cx="1977390" cy="674370"/>
          </a:xfrm>
          <a:prstGeom prst="rect">
            <a:avLst/>
          </a:prstGeom>
          <a:noFill/>
        </p:spPr>
        <p:txBody>
          <a:bodyPr wrap="square" lIns="0" tIns="0" rIns="0" bIns="0" rtlCol="0" anchor="t" anchorCtr="0">
            <a:noAutofit/>
          </a:bodyPr>
          <a:lstStyle/>
          <a:p>
            <a:r>
              <a:rPr lang="en-GB" sz="1000" dirty="0">
                <a:hlinkClick r:id="rId2"/>
              </a:rPr>
              <a:t>https://www2.deloitte.com/content/dam/insights/articles/us175214_tmt-digital-media-trends-2022-report/figures/US175214_Infographic-final.pdf?icid=learn_more_content_click</a:t>
            </a:r>
            <a:endParaRPr lang="en-US" sz="1000" dirty="0"/>
          </a:p>
        </p:txBody>
      </p:sp>
      <p:pic>
        <p:nvPicPr>
          <p:cNvPr id="9" name="Picture 8">
            <a:extLst>
              <a:ext uri="{FF2B5EF4-FFF2-40B4-BE49-F238E27FC236}">
                <a16:creationId xmlns:a16="http://schemas.microsoft.com/office/drawing/2014/main" id="{9565F4E9-5E03-A64E-AB29-1755005FDC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44050" y="619414"/>
            <a:ext cx="2030730" cy="1742098"/>
          </a:xfrm>
          <a:prstGeom prst="rect">
            <a:avLst/>
          </a:prstGeom>
        </p:spPr>
      </p:pic>
    </p:spTree>
    <p:extLst>
      <p:ext uri="{BB962C8B-B14F-4D97-AF65-F5344CB8AC3E}">
        <p14:creationId xmlns:p14="http://schemas.microsoft.com/office/powerpoint/2010/main" val="416630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7D72FE-18A6-C344-9B00-482831A7AA2E}"/>
              </a:ext>
            </a:extLst>
          </p:cNvPr>
          <p:cNvSpPr>
            <a:spLocks noGrp="1"/>
          </p:cNvSpPr>
          <p:nvPr>
            <p:ph type="ctrTitle"/>
          </p:nvPr>
        </p:nvSpPr>
        <p:spPr/>
        <p:txBody>
          <a:bodyPr/>
          <a:lstStyle/>
          <a:p>
            <a:r>
              <a:rPr lang="en-US" dirty="0"/>
              <a:t>Research</a:t>
            </a:r>
          </a:p>
        </p:txBody>
      </p:sp>
      <p:sp>
        <p:nvSpPr>
          <p:cNvPr id="4" name="Text Placeholder 3">
            <a:extLst>
              <a:ext uri="{FF2B5EF4-FFF2-40B4-BE49-F238E27FC236}">
                <a16:creationId xmlns:a16="http://schemas.microsoft.com/office/drawing/2014/main" id="{AE7CAAE0-8CC7-0848-BAA1-FF37CF8E470F}"/>
              </a:ext>
            </a:extLst>
          </p:cNvPr>
          <p:cNvSpPr>
            <a:spLocks noGrp="1"/>
          </p:cNvSpPr>
          <p:nvPr>
            <p:ph type="body" sz="quarter" idx="15"/>
          </p:nvPr>
        </p:nvSpPr>
        <p:spPr>
          <a:xfrm>
            <a:off x="479426" y="1360170"/>
            <a:ext cx="11362054" cy="4869179"/>
          </a:xfrm>
        </p:spPr>
        <p:txBody>
          <a:bodyPr/>
          <a:lstStyle/>
          <a:p>
            <a:r>
              <a:rPr lang="en-US" dirty="0"/>
              <a:t>How to experiment with digital projects effectively</a:t>
            </a:r>
          </a:p>
          <a:p>
            <a:r>
              <a:rPr lang="en-US" dirty="0"/>
              <a:t>Recognition of importance of collaborative activity – outside of publishing sector </a:t>
            </a:r>
          </a:p>
          <a:p>
            <a:r>
              <a:rPr lang="en-US" dirty="0"/>
              <a:t>What are the processes new innovations require while in development?</a:t>
            </a:r>
          </a:p>
          <a:p>
            <a:r>
              <a:rPr lang="en-US" dirty="0"/>
              <a:t>Case studies (interviews, observations, content analysis) exploring formation, operation and outcomes</a:t>
            </a:r>
          </a:p>
          <a:p>
            <a:pPr lvl="1"/>
            <a:r>
              <a:rPr lang="en-US" sz="1400" dirty="0"/>
              <a:t>Consumer game book – with games developer and creatives</a:t>
            </a:r>
          </a:p>
          <a:p>
            <a:pPr lvl="1"/>
            <a:r>
              <a:rPr lang="en-US" sz="1400" dirty="0"/>
              <a:t>Education text – with arts organization</a:t>
            </a:r>
          </a:p>
          <a:p>
            <a:pPr lvl="1"/>
            <a:r>
              <a:rPr lang="en-US" sz="1400" dirty="0"/>
              <a:t>Academic database site – with competitors and developers</a:t>
            </a:r>
            <a:endParaRPr lang="en-US" dirty="0"/>
          </a:p>
          <a:p>
            <a:r>
              <a:rPr lang="en-US" dirty="0"/>
              <a:t>Features of success - themes around vision, autonomy, trust</a:t>
            </a:r>
          </a:p>
          <a:p>
            <a:r>
              <a:rPr lang="en-US" dirty="0"/>
              <a:t>Theories around collaboration and networks</a:t>
            </a:r>
          </a:p>
          <a:p>
            <a:endParaRPr lang="en-US" dirty="0"/>
          </a:p>
        </p:txBody>
      </p:sp>
      <p:sp>
        <p:nvSpPr>
          <p:cNvPr id="5" name="Footer Placeholder 4">
            <a:extLst>
              <a:ext uri="{FF2B5EF4-FFF2-40B4-BE49-F238E27FC236}">
                <a16:creationId xmlns:a16="http://schemas.microsoft.com/office/drawing/2014/main" id="{888B42A9-E4CE-854B-ACF7-8CBD4ABE1E65}"/>
              </a:ext>
            </a:extLst>
          </p:cNvPr>
          <p:cNvSpPr>
            <a:spLocks noGrp="1"/>
          </p:cNvSpPr>
          <p:nvPr>
            <p:ph type="ftr" sz="quarter" idx="3"/>
          </p:nvPr>
        </p:nvSpPr>
        <p:spPr/>
        <p:txBody>
          <a:bodyPr/>
          <a:lstStyle/>
          <a:p>
            <a:pPr algn="r"/>
            <a:r>
              <a:rPr lang="en-GB"/>
              <a:t>By the Book 7 2022 Frania Hall</a:t>
            </a:r>
            <a:endParaRPr lang="en-GB" dirty="0"/>
          </a:p>
        </p:txBody>
      </p:sp>
    </p:spTree>
    <p:extLst>
      <p:ext uri="{BB962C8B-B14F-4D97-AF65-F5344CB8AC3E}">
        <p14:creationId xmlns:p14="http://schemas.microsoft.com/office/powerpoint/2010/main" val="3335745735"/>
      </p:ext>
    </p:extLst>
  </p:cSld>
  <p:clrMapOvr>
    <a:masterClrMapping/>
  </p:clrMapOvr>
</p:sld>
</file>

<file path=ppt/theme/theme1.xml><?xml version="1.0" encoding="utf-8"?>
<a:theme xmlns:a="http://schemas.openxmlformats.org/drawingml/2006/main" name="UAL Theme">
  <a:themeElements>
    <a:clrScheme name="UAL">
      <a:dk1>
        <a:srgbClr val="000000"/>
      </a:dk1>
      <a:lt1>
        <a:srgbClr val="FFFFFF"/>
      </a:lt1>
      <a:dk2>
        <a:srgbClr val="FFD022"/>
      </a:dk2>
      <a:lt2>
        <a:srgbClr val="E71657"/>
      </a:lt2>
      <a:accent1>
        <a:srgbClr val="FF8500"/>
      </a:accent1>
      <a:accent2>
        <a:srgbClr val="9E65FB"/>
      </a:accent2>
      <a:accent3>
        <a:srgbClr val="20BCFF"/>
      </a:accent3>
      <a:accent4>
        <a:srgbClr val="1F4EDC"/>
      </a:accent4>
      <a:accent5>
        <a:srgbClr val="00C73E"/>
      </a:accent5>
      <a:accent6>
        <a:srgbClr val="19A3A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lgn="l">
          <a:defRPr sz="2400" dirty="0" smtClean="0"/>
        </a:defPPr>
      </a:lstStyle>
    </a:txDef>
  </a:objectDefaults>
  <a:extraClrSchemeLst/>
  <a:extLst>
    <a:ext uri="{05A4C25C-085E-4340-85A3-A5531E510DB2}">
      <thm15:themeFamily xmlns:thm15="http://schemas.microsoft.com/office/thememl/2012/main" name="Presentation1" id="{348BC8C4-8836-D34C-A710-F270EF85D1D1}" vid="{9D1847DD-EAA1-844B-81C4-374CEB763E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E6FD8723CC5847A7FE7425C9B8BD82" ma:contentTypeVersion="12" ma:contentTypeDescription="Create a new document." ma:contentTypeScope="" ma:versionID="5c5645eea39d4a1e01d5af50e283fdd2">
  <xsd:schema xmlns:xsd="http://www.w3.org/2001/XMLSchema" xmlns:xs="http://www.w3.org/2001/XMLSchema" xmlns:p="http://schemas.microsoft.com/office/2006/metadata/properties" xmlns:ns2="8a4ba4df-95ed-4241-b54f-04803280e80d" xmlns:ns3="10f681cd-7b05-4387-997a-3889df02cc60" targetNamespace="http://schemas.microsoft.com/office/2006/metadata/properties" ma:root="true" ma:fieldsID="e0fae72e0dfc38515368dd092ff95479" ns2:_="" ns3:_="">
    <xsd:import namespace="8a4ba4df-95ed-4241-b54f-04803280e80d"/>
    <xsd:import namespace="10f681cd-7b05-4387-997a-3889df02c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ba4df-95ed-4241-b54f-04803280e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f681cd-7b05-4387-997a-3889df02cc6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C71C0E-110D-4433-9233-B4A830CD2EFC}">
  <ds:schemaRefs>
    <ds:schemaRef ds:uri="http://schemas.microsoft.com/sharepoint/v3/contenttype/forms"/>
  </ds:schemaRefs>
</ds:datastoreItem>
</file>

<file path=customXml/itemProps2.xml><?xml version="1.0" encoding="utf-8"?>
<ds:datastoreItem xmlns:ds="http://schemas.openxmlformats.org/officeDocument/2006/customXml" ds:itemID="{5229317F-2F4A-42DE-A1C0-3B31ECAA1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ba4df-95ed-4241-b54f-04803280e80d"/>
    <ds:schemaRef ds:uri="10f681cd-7b05-4387-997a-3889df02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392AD9-B980-4FE1-B267-4A29DB51236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UAL Theme</Template>
  <TotalTime>593</TotalTime>
  <Words>1742</Words>
  <Application>Microsoft Office PowerPoint</Application>
  <PresentationFormat>Widescreen</PresentationFormat>
  <Paragraphs>170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 2</vt:lpstr>
      <vt:lpstr>UAL Theme</vt:lpstr>
      <vt:lpstr>      Don’t disrupt the day job: Para-organisations and innovation practices in UK publishing </vt:lpstr>
      <vt:lpstr>Nosy Crow - 2018</vt:lpstr>
      <vt:lpstr>Innovation around delivery</vt:lpstr>
      <vt:lpstr>What about content and format innovation?</vt:lpstr>
      <vt:lpstr>What is the day job?</vt:lpstr>
      <vt:lpstr>Digital challenges</vt:lpstr>
      <vt:lpstr>Traditional development models</vt:lpstr>
      <vt:lpstr>Digital however is key</vt:lpstr>
      <vt:lpstr>Research</vt:lpstr>
      <vt:lpstr>Collaboration theory</vt:lpstr>
      <vt:lpstr>Network theory</vt:lpstr>
      <vt:lpstr>Case studies</vt:lpstr>
      <vt:lpstr>Note on the case studies</vt:lpstr>
      <vt:lpstr>Collaborations – a definition</vt:lpstr>
      <vt:lpstr> A flavour of the collaborations</vt:lpstr>
      <vt:lpstr>Ideal creative collaborations</vt:lpstr>
      <vt:lpstr>How to make these work</vt:lpstr>
      <vt:lpstr>Models for Para-organisations</vt:lpstr>
      <vt:lpstr>Para-organisations</vt:lpstr>
      <vt:lpstr>The para-organization facilitates innovation</vt:lpstr>
      <vt:lpstr>Key theoretical frameworks</vt:lpstr>
      <vt:lpstr>Images</vt:lpstr>
      <vt:lpstr>Thank you  f.hall@lcc.arts.ac.uk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Frania Hall</dc:creator>
  <cp:lastModifiedBy>frania hall</cp:lastModifiedBy>
  <cp:revision>41</cp:revision>
  <dcterms:created xsi:type="dcterms:W3CDTF">2021-12-06T13:26:25Z</dcterms:created>
  <dcterms:modified xsi:type="dcterms:W3CDTF">2024-10-13T14:12:35Z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0x0101009CE6FD8723CC5847A7FE7425C9B8BD82</vt:lpwstr>
  </property>
</Properties>
</file>