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60" r:id="rId4"/>
  </p:sldMasterIdLst>
  <p:notesMasterIdLst>
    <p:notesMasterId r:id="rId60"/>
  </p:notesMasterIdLst>
  <p:handoutMasterIdLst>
    <p:handoutMasterId r:id="rId61"/>
  </p:handoutMasterIdLst>
  <p:sldIdLst>
    <p:sldId id="257" r:id="rId5"/>
    <p:sldId id="348" r:id="rId6"/>
    <p:sldId id="349" r:id="rId7"/>
    <p:sldId id="283" r:id="rId8"/>
    <p:sldId id="284" r:id="rId9"/>
    <p:sldId id="329" r:id="rId10"/>
    <p:sldId id="285" r:id="rId11"/>
    <p:sldId id="288" r:id="rId12"/>
    <p:sldId id="280" r:id="rId13"/>
    <p:sldId id="316" r:id="rId14"/>
    <p:sldId id="318" r:id="rId15"/>
    <p:sldId id="320" r:id="rId16"/>
    <p:sldId id="319" r:id="rId17"/>
    <p:sldId id="351" r:id="rId18"/>
    <p:sldId id="352" r:id="rId19"/>
    <p:sldId id="294" r:id="rId20"/>
    <p:sldId id="295" r:id="rId21"/>
    <p:sldId id="302" r:id="rId22"/>
    <p:sldId id="300" r:id="rId23"/>
    <p:sldId id="321" r:id="rId24"/>
    <p:sldId id="290" r:id="rId25"/>
    <p:sldId id="350" r:id="rId26"/>
    <p:sldId id="353" r:id="rId27"/>
    <p:sldId id="269" r:id="rId28"/>
    <p:sldId id="268" r:id="rId29"/>
    <p:sldId id="322" r:id="rId30"/>
    <p:sldId id="335" r:id="rId31"/>
    <p:sldId id="263" r:id="rId32"/>
    <p:sldId id="261" r:id="rId33"/>
    <p:sldId id="262" r:id="rId34"/>
    <p:sldId id="331" r:id="rId35"/>
    <p:sldId id="325" r:id="rId36"/>
    <p:sldId id="291" r:id="rId37"/>
    <p:sldId id="354" r:id="rId38"/>
    <p:sldId id="338" r:id="rId39"/>
    <p:sldId id="342" r:id="rId40"/>
    <p:sldId id="333" r:id="rId41"/>
    <p:sldId id="304" r:id="rId42"/>
    <p:sldId id="336" r:id="rId43"/>
    <p:sldId id="337" r:id="rId44"/>
    <p:sldId id="307" r:id="rId45"/>
    <p:sldId id="344" r:id="rId46"/>
    <p:sldId id="297" r:id="rId47"/>
    <p:sldId id="303" r:id="rId48"/>
    <p:sldId id="308" r:id="rId49"/>
    <p:sldId id="309" r:id="rId50"/>
    <p:sldId id="306" r:id="rId51"/>
    <p:sldId id="305" r:id="rId52"/>
    <p:sldId id="298" r:id="rId53"/>
    <p:sldId id="299" r:id="rId54"/>
    <p:sldId id="345" r:id="rId55"/>
    <p:sldId id="346" r:id="rId56"/>
    <p:sldId id="311" r:id="rId57"/>
    <p:sldId id="267" r:id="rId58"/>
    <p:sldId id="282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93A4553-4825-AF45-BFF4-93EF22BB856E}">
          <p14:sldIdLst>
            <p14:sldId id="257"/>
            <p14:sldId id="348"/>
            <p14:sldId id="349"/>
            <p14:sldId id="283"/>
            <p14:sldId id="284"/>
            <p14:sldId id="329"/>
            <p14:sldId id="285"/>
            <p14:sldId id="288"/>
          </p14:sldIdLst>
        </p14:section>
        <p14:section name="exploring zine culture" id="{0D0A49E9-A96F-FA42-8A05-89781FEA16F5}">
          <p14:sldIdLst>
            <p14:sldId id="280"/>
            <p14:sldId id="316"/>
            <p14:sldId id="318"/>
            <p14:sldId id="320"/>
            <p14:sldId id="319"/>
            <p14:sldId id="351"/>
            <p14:sldId id="352"/>
            <p14:sldId id="294"/>
            <p14:sldId id="295"/>
            <p14:sldId id="302"/>
            <p14:sldId id="300"/>
            <p14:sldId id="321"/>
            <p14:sldId id="290"/>
          </p14:sldIdLst>
        </p14:section>
        <p14:section name="the research" id="{AE1C939B-DD0B-774B-A5B2-A5A776DD5B19}">
          <p14:sldIdLst>
            <p14:sldId id="350"/>
            <p14:sldId id="353"/>
            <p14:sldId id="269"/>
            <p14:sldId id="268"/>
            <p14:sldId id="322"/>
            <p14:sldId id="335"/>
            <p14:sldId id="263"/>
            <p14:sldId id="261"/>
            <p14:sldId id="262"/>
            <p14:sldId id="331"/>
            <p14:sldId id="325"/>
            <p14:sldId id="291"/>
            <p14:sldId id="354"/>
            <p14:sldId id="338"/>
            <p14:sldId id="342"/>
            <p14:sldId id="333"/>
            <p14:sldId id="304"/>
            <p14:sldId id="336"/>
            <p14:sldId id="337"/>
            <p14:sldId id="307"/>
            <p14:sldId id="344"/>
            <p14:sldId id="297"/>
            <p14:sldId id="303"/>
            <p14:sldId id="308"/>
            <p14:sldId id="309"/>
            <p14:sldId id="306"/>
            <p14:sldId id="305"/>
            <p14:sldId id="298"/>
            <p14:sldId id="299"/>
            <p14:sldId id="345"/>
            <p14:sldId id="346"/>
            <p14:sldId id="311"/>
            <p14:sldId id="267"/>
            <p14:sldId id="28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tthew Heselden" initials="MH" lastIdx="4" clrIdx="0">
    <p:extLst>
      <p:ext uri="{19B8F6BF-5375-455C-9EA6-DF929625EA0E}">
        <p15:presenceInfo xmlns:p15="http://schemas.microsoft.com/office/powerpoint/2012/main" userId="S::m.heselden@arts.ac.uk::cec0677e-25a5-4eed-9fef-b4e71eca8c11" providerId="AD"/>
      </p:ext>
    </p:extLst>
  </p:cmAuthor>
  <p:cmAuthor id="2" name="Stephanie Feather" initials="SF" lastIdx="3" clrIdx="1">
    <p:extLst>
      <p:ext uri="{19B8F6BF-5375-455C-9EA6-DF929625EA0E}">
        <p15:presenceInfo xmlns:p15="http://schemas.microsoft.com/office/powerpoint/2012/main" userId="S::s.feather@arts.ac.uk::27174df1-a550-411e-9b86-4d4953a57290" providerId="AD"/>
      </p:ext>
    </p:extLst>
  </p:cmAuthor>
  <p:cmAuthor id="3" name="Barbara Denton" initials="BD" lastIdx="14" clrIdx="2">
    <p:extLst>
      <p:ext uri="{19B8F6BF-5375-455C-9EA6-DF929625EA0E}">
        <p15:presenceInfo xmlns:p15="http://schemas.microsoft.com/office/powerpoint/2012/main" userId="S-1-5-21-2706140998-3416399097-4274183996-29587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FFFFFF"/>
    <a:srgbClr val="F2692B"/>
    <a:srgbClr val="002F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33"/>
    <p:restoredTop sz="96327"/>
  </p:normalViewPr>
  <p:slideViewPr>
    <p:cSldViewPr snapToGrid="0">
      <p:cViewPr varScale="1">
        <p:scale>
          <a:sx n="66" d="100"/>
          <a:sy n="66" d="100"/>
        </p:scale>
        <p:origin x="50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notesMaster" Target="notesMasters/notesMaster1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372D8D-FB06-49F8-80F3-966BA7A33CAB}" type="datetimeFigureOut">
              <a:rPr lang="en-GB" smtClean="0"/>
              <a:t>13/10/2024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C465D6-E927-4CD6-BB6D-7C5E4BEAA1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8008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192B64-956F-4AA1-9D00-91265D8096D4}" type="datetimeFigureOut">
              <a:rPr lang="en-GB" smtClean="0"/>
              <a:t>13/10/2024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CC1D15-B5DE-4BD5-A4FB-8CE7A139D4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4015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Logo" descr="University of the Arts London logo">
            <a:extLst>
              <a:ext uri="{FF2B5EF4-FFF2-40B4-BE49-F238E27FC236}">
                <a16:creationId xmlns:a16="http://schemas.microsoft.com/office/drawing/2014/main" id="{1025A320-E4CA-354D-A5BF-C16C4A237D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37"/>
          <a:stretch/>
        </p:blipFill>
        <p:spPr>
          <a:xfrm>
            <a:off x="443632" y="279624"/>
            <a:ext cx="1673385" cy="8721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5CDD45-0E24-824E-8528-54480BCF58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0291" y="1620000"/>
            <a:ext cx="11232284" cy="3620215"/>
          </a:xfrm>
        </p:spPr>
        <p:txBody>
          <a:bodyPr anchor="b"/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DB4FFB-A229-AF47-8E60-155F5A2CCF9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0291" y="5625950"/>
            <a:ext cx="11232284" cy="9717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Add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5380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0F8E0B70-5C30-5847-8AEF-774CFAD7E20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/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/>
              <a:t>Optional chapter heading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358CE39-2EA0-9949-BF9D-697281F6194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0575" y="479699"/>
            <a:ext cx="11232000" cy="720000"/>
          </a:xfrm>
        </p:spPr>
        <p:txBody>
          <a:bodyPr anchor="b" anchorCtr="0"/>
          <a:lstStyle>
            <a:lvl1pPr algn="l">
              <a:defRPr sz="38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9BCFD0-067D-6545-8C5D-27D262754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9426" y="1592263"/>
            <a:ext cx="5616574" cy="43576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6A0B221D-7C49-BD4E-B0DD-913726BFFA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3" y="1859622"/>
            <a:ext cx="5040000" cy="3620977"/>
          </a:xfrm>
        </p:spPr>
        <p:txBody>
          <a:bodyPr anchor="ctr"/>
          <a:lstStyle>
            <a:lvl1pPr marL="0" indent="0" algn="l">
              <a:buNone/>
              <a:defRPr sz="3400" b="1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statement text or quote in the space, use 34pt or 24pt text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BF62A9F-E54A-8247-81D9-A2A24B24E7E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0" y="5481950"/>
            <a:ext cx="2230339" cy="468000"/>
          </a:xfrm>
          <a:solidFill>
            <a:schemeClr val="bg1"/>
          </a:solidFill>
        </p:spPr>
        <p:txBody>
          <a:bodyPr anchor="ctr"/>
          <a:lstStyle>
            <a:lvl1pPr marL="0" indent="0">
              <a:buNone/>
              <a:defRPr sz="1800"/>
            </a:lvl1pPr>
            <a:lvl2pPr marL="432000" indent="0">
              <a:buFontTx/>
              <a:buNone/>
              <a:defRPr sz="1200"/>
            </a:lvl2pPr>
          </a:lstStyle>
          <a:p>
            <a:pPr lvl="1"/>
            <a:r>
              <a:rPr lang="en-US" dirty="0"/>
              <a:t> Image credit</a:t>
            </a:r>
            <a:br>
              <a:rPr lang="en-US" dirty="0"/>
            </a:br>
            <a:r>
              <a:rPr lang="en-US" dirty="0"/>
              <a:t> goes here</a:t>
            </a:r>
          </a:p>
        </p:txBody>
      </p:sp>
      <p:sp>
        <p:nvSpPr>
          <p:cNvPr id="11" name="Picture Placeholder 10" descr="Add image here">
            <a:extLst>
              <a:ext uri="{FF2B5EF4-FFF2-40B4-BE49-F238E27FC236}">
                <a16:creationId xmlns:a16="http://schemas.microsoft.com/office/drawing/2014/main" id="{5A57B211-0045-2844-B5DA-1D7E13A68B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592262"/>
            <a:ext cx="5615999" cy="4357688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4FC2831-8571-0047-869E-580ABE877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Logo">
            <a:extLst>
              <a:ext uri="{FF2B5EF4-FFF2-40B4-BE49-F238E27FC236}">
                <a16:creationId xmlns:a16="http://schemas.microsoft.com/office/drawing/2014/main" id="{484A9623-912E-7349-8C59-A548FA9AD3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25"/>
          <a:stretch/>
        </p:blipFill>
        <p:spPr>
          <a:xfrm>
            <a:off x="462898" y="6170212"/>
            <a:ext cx="867454" cy="456367"/>
          </a:xfrm>
          <a:prstGeom prst="rect">
            <a:avLst/>
          </a:prstGeom>
        </p:spPr>
      </p:pic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91D07C53-5F2E-564B-AA5D-C8C104D2E3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/>
              <a:t>Frania Hall, SHARP 2022</a:t>
            </a:r>
            <a:endParaRPr lang="en-GB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3B8BE1E-EB54-5A43-AA5B-AD876ECA32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60193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and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25B82E3E-EE9A-C14D-BE3F-85108C85DB0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0575" y="479699"/>
            <a:ext cx="11232000" cy="720000"/>
          </a:xfrm>
        </p:spPr>
        <p:txBody>
          <a:bodyPr anchor="b" anchorCtr="0"/>
          <a:lstStyle>
            <a:lvl1pPr algn="l">
              <a:defRPr sz="38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55324497-2F38-AD4E-829F-1579C94E9A3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/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 dirty="0"/>
              <a:t>Optional chapter heading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9BCFD0-067D-6545-8C5D-27D262754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80003" y="1592262"/>
            <a:ext cx="5544560" cy="43837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tx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C7B40B0-3203-CF4D-9A88-A624E8DA0C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3" y="1859622"/>
            <a:ext cx="5040000" cy="3798228"/>
          </a:xfrm>
        </p:spPr>
        <p:txBody>
          <a:bodyPr anchor="ctr"/>
          <a:lstStyle>
            <a:lvl1pPr marL="0" indent="0" algn="l">
              <a:buNone/>
              <a:defRPr sz="3400" b="1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statement text or quote in the space, use 34pt or 24pt text</a:t>
            </a:r>
          </a:p>
        </p:txBody>
      </p:sp>
      <p:sp>
        <p:nvSpPr>
          <p:cNvPr id="10" name="Picture Placeholder 3" descr="Add first of three images here">
            <a:extLst>
              <a:ext uri="{FF2B5EF4-FFF2-40B4-BE49-F238E27FC236}">
                <a16:creationId xmlns:a16="http://schemas.microsoft.com/office/drawing/2014/main" id="{7DA10396-CCCF-0340-BB00-412EEECBC0E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67438" y="1592263"/>
            <a:ext cx="5544561" cy="2367736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3" descr="Add second image here">
            <a:extLst>
              <a:ext uri="{FF2B5EF4-FFF2-40B4-BE49-F238E27FC236}">
                <a16:creationId xmlns:a16="http://schemas.microsoft.com/office/drawing/2014/main" id="{4CFF857B-12AB-E04C-A1F6-FC4B79FE185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67438" y="4145976"/>
            <a:ext cx="3636962" cy="180397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6" name="Picture Placeholder 3" descr="Add third image here or remaove if not required">
            <a:extLst>
              <a:ext uri="{FF2B5EF4-FFF2-40B4-BE49-F238E27FC236}">
                <a16:creationId xmlns:a16="http://schemas.microsoft.com/office/drawing/2014/main" id="{8C79CD37-E4DA-FA41-8E9D-41522B86F44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948863" y="4145977"/>
            <a:ext cx="1763136" cy="180397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CFD15CC-2D5D-A34D-A6E7-81613F6D4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Logo">
            <a:extLst>
              <a:ext uri="{FF2B5EF4-FFF2-40B4-BE49-F238E27FC236}">
                <a16:creationId xmlns:a16="http://schemas.microsoft.com/office/drawing/2014/main" id="{14CA43B9-F3D7-A74B-92E3-49015B9DF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25"/>
          <a:stretch/>
        </p:blipFill>
        <p:spPr>
          <a:xfrm>
            <a:off x="462898" y="6170212"/>
            <a:ext cx="867454" cy="456367"/>
          </a:xfrm>
          <a:prstGeom prst="rect">
            <a:avLst/>
          </a:prstGeom>
        </p:spPr>
      </p:pic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C367B92-1561-E34D-BE06-2C6F86B68F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/>
              <a:t>Frania Hall, SHARP 2022</a:t>
            </a:r>
            <a:endParaRPr lang="en-GB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03F0AE9C-EBB9-834E-A3DE-B16392E838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382801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52C96613-2613-8145-BDBC-95527046A26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/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 dirty="0"/>
              <a:t>Optional chapter heading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C99F548-E5CC-0448-82E6-D55920EF41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0575" y="479699"/>
            <a:ext cx="11232000" cy="720000"/>
          </a:xfrm>
        </p:spPr>
        <p:txBody>
          <a:bodyPr anchor="b" anchorCtr="0"/>
          <a:lstStyle>
            <a:lvl1pPr algn="l">
              <a:defRPr sz="38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33DDAB-073B-FE41-A6AF-4E5A138C354A}"/>
              </a:ext>
            </a:extLst>
          </p:cNvPr>
          <p:cNvSpPr txBox="1"/>
          <p:nvPr userDrawn="1"/>
        </p:nvSpPr>
        <p:spPr>
          <a:xfrm>
            <a:off x="479426" y="1601129"/>
            <a:ext cx="971549" cy="45943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/>
            <a:r>
              <a:rPr lang="en-US" sz="2400" b="1" dirty="0"/>
              <a:t>Today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002942C-93EA-4F4E-9FE7-97ED1598FA64}"/>
              </a:ext>
            </a:extLst>
          </p:cNvPr>
          <p:cNvSpPr txBox="1"/>
          <p:nvPr userDrawn="1"/>
        </p:nvSpPr>
        <p:spPr>
          <a:xfrm>
            <a:off x="1442733" y="2121634"/>
            <a:ext cx="3120806" cy="141365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/>
            <a:r>
              <a:rPr lang="en-US" sz="2400" b="1" dirty="0"/>
              <a:t>00 January 2020</a:t>
            </a:r>
          </a:p>
          <a:p>
            <a:pPr algn="l"/>
            <a:r>
              <a:rPr lang="en-US" sz="2400" dirty="0"/>
              <a:t>Key milestone 01 and brief explanation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C29B702-B3DE-0E4B-A032-9DF36505806E}"/>
              </a:ext>
            </a:extLst>
          </p:cNvPr>
          <p:cNvSpPr txBox="1"/>
          <p:nvPr userDrawn="1"/>
        </p:nvSpPr>
        <p:spPr>
          <a:xfrm>
            <a:off x="2236102" y="4159188"/>
            <a:ext cx="3178958" cy="126086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/>
            <a:r>
              <a:rPr lang="en-US" sz="2400" b="1" dirty="0"/>
              <a:t>00 February 2020</a:t>
            </a:r>
          </a:p>
          <a:p>
            <a:pPr algn="l"/>
            <a:r>
              <a:rPr lang="en-US" sz="2400" dirty="0"/>
              <a:t>Key milestone or goals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B9AB991-EC53-7549-843F-B3CDF98CBD5F}"/>
              </a:ext>
            </a:extLst>
          </p:cNvPr>
          <p:cNvSpPr txBox="1"/>
          <p:nvPr userDrawn="1"/>
        </p:nvSpPr>
        <p:spPr>
          <a:xfrm>
            <a:off x="5232400" y="1616529"/>
            <a:ext cx="2700338" cy="41928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/>
            <a:r>
              <a:rPr lang="en-US" sz="2400" b="1" dirty="0"/>
              <a:t>00 March 2020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BED1ECC-0BD9-3743-8D2D-E05823441A35}"/>
              </a:ext>
            </a:extLst>
          </p:cNvPr>
          <p:cNvSpPr txBox="1"/>
          <p:nvPr userDrawn="1"/>
        </p:nvSpPr>
        <p:spPr>
          <a:xfrm>
            <a:off x="5668960" y="4159188"/>
            <a:ext cx="3198816" cy="126086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/>
            <a:r>
              <a:rPr lang="en-US" sz="2400" b="1" dirty="0"/>
              <a:t>00 April 2020</a:t>
            </a:r>
          </a:p>
          <a:p>
            <a:pPr algn="l"/>
            <a:r>
              <a:rPr lang="en-US" sz="2400" dirty="0"/>
              <a:t>Key milestone or goals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73D4268-F8E4-6849-A550-C1431A22F0C8}"/>
              </a:ext>
            </a:extLst>
          </p:cNvPr>
          <p:cNvSpPr txBox="1"/>
          <p:nvPr userDrawn="1"/>
        </p:nvSpPr>
        <p:spPr>
          <a:xfrm>
            <a:off x="6958380" y="2121633"/>
            <a:ext cx="2312230" cy="104218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/>
            <a:r>
              <a:rPr lang="en-US" sz="2400" b="1" dirty="0"/>
              <a:t>00 May 2020</a:t>
            </a:r>
          </a:p>
          <a:p>
            <a:pPr algn="l"/>
            <a:r>
              <a:rPr lang="en-US" sz="2400" dirty="0"/>
              <a:t>Key stakeholder sign off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45C7AD6-27F5-2C4B-908F-E5DAD2F70D7A}"/>
              </a:ext>
            </a:extLst>
          </p:cNvPr>
          <p:cNvSpPr txBox="1"/>
          <p:nvPr userDrawn="1"/>
        </p:nvSpPr>
        <p:spPr>
          <a:xfrm>
            <a:off x="9045208" y="4159188"/>
            <a:ext cx="2700338" cy="126086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/>
            <a:r>
              <a:rPr lang="en-US" sz="2400" b="1" dirty="0"/>
              <a:t>00 June 2020</a:t>
            </a:r>
          </a:p>
          <a:p>
            <a:pPr algn="l"/>
            <a:r>
              <a:rPr lang="en-US" sz="2400" dirty="0"/>
              <a:t>Project delivery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B68505F-017D-C448-8C2E-7EBFF3A15AB8}"/>
              </a:ext>
            </a:extLst>
          </p:cNvPr>
          <p:cNvSpPr txBox="1"/>
          <p:nvPr userDrawn="1"/>
        </p:nvSpPr>
        <p:spPr>
          <a:xfrm>
            <a:off x="9804400" y="1618404"/>
            <a:ext cx="2022743" cy="77496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/>
            <a:r>
              <a:rPr lang="en-US" sz="2400" b="1" dirty="0"/>
              <a:t>00 July 2020</a:t>
            </a:r>
          </a:p>
          <a:p>
            <a:pPr algn="l"/>
            <a:r>
              <a:rPr lang="en-US" sz="2400" dirty="0"/>
              <a:t>Roll out</a:t>
            </a:r>
          </a:p>
        </p:txBody>
      </p:sp>
      <p:cxnSp>
        <p:nvCxnSpPr>
          <p:cNvPr id="9" name="Straight Arrow Connector 8" descr="Arrow representing a timeline through a project">
            <a:extLst>
              <a:ext uri="{FF2B5EF4-FFF2-40B4-BE49-F238E27FC236}">
                <a16:creationId xmlns:a16="http://schemas.microsoft.com/office/drawing/2014/main" id="{E2A73C77-45B4-6F40-9DFA-2549E2C443B6}"/>
              </a:ext>
            </a:extLst>
          </p:cNvPr>
          <p:cNvCxnSpPr/>
          <p:nvPr userDrawn="1"/>
        </p:nvCxnSpPr>
        <p:spPr>
          <a:xfrm>
            <a:off x="0" y="3429000"/>
            <a:ext cx="10741025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DB80CA9-D612-334D-B547-0EA0546D5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479425" y="2068379"/>
            <a:ext cx="2078" cy="1360623"/>
          </a:xfrm>
          <a:prstGeom prst="line">
            <a:avLst/>
          </a:prstGeom>
          <a:ln w="635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BA5457-1215-D54E-B9A3-E70A18F8A7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1450975" y="3267440"/>
            <a:ext cx="0" cy="185601"/>
          </a:xfrm>
          <a:prstGeom prst="line">
            <a:avLst/>
          </a:prstGeom>
          <a:ln w="635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531D2A4-0774-3544-AEBF-B11C2AAA4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2236102" y="3457135"/>
            <a:ext cx="0" cy="671734"/>
          </a:xfrm>
          <a:prstGeom prst="line">
            <a:avLst/>
          </a:prstGeom>
          <a:ln w="635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04AD4E3-1DB3-0745-8BA0-36872B5EB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5248470" y="2068379"/>
            <a:ext cx="0" cy="1352047"/>
          </a:xfrm>
          <a:prstGeom prst="line">
            <a:avLst/>
          </a:prstGeom>
          <a:ln w="635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C7F8EBD-245C-374E-B6EF-34F631DFF0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5668960" y="3428999"/>
            <a:ext cx="0" cy="671734"/>
          </a:xfrm>
          <a:prstGeom prst="line">
            <a:avLst/>
          </a:prstGeom>
          <a:ln w="635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521D648-1B33-B848-9E28-22C1055A06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6959600" y="3249637"/>
            <a:ext cx="0" cy="203404"/>
          </a:xfrm>
          <a:prstGeom prst="line">
            <a:avLst/>
          </a:prstGeom>
          <a:ln w="635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8AD7176-913D-F745-878C-3D30A4B176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9045208" y="3457135"/>
            <a:ext cx="0" cy="671734"/>
          </a:xfrm>
          <a:prstGeom prst="line">
            <a:avLst/>
          </a:prstGeom>
          <a:ln w="635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22E4D0C-D51E-7E41-8739-255B8C76D3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9804400" y="2393372"/>
            <a:ext cx="0" cy="1033332"/>
          </a:xfrm>
          <a:prstGeom prst="line">
            <a:avLst/>
          </a:prstGeom>
          <a:ln w="635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FD903F-4131-8F43-9B3B-E473720103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Logo">
            <a:extLst>
              <a:ext uri="{FF2B5EF4-FFF2-40B4-BE49-F238E27FC236}">
                <a16:creationId xmlns:a16="http://schemas.microsoft.com/office/drawing/2014/main" id="{F99CCB85-D97B-F440-8D23-FE22CAD1E5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25"/>
          <a:stretch/>
        </p:blipFill>
        <p:spPr>
          <a:xfrm>
            <a:off x="462898" y="6170212"/>
            <a:ext cx="867454" cy="456367"/>
          </a:xfrm>
          <a:prstGeom prst="rect">
            <a:avLst/>
          </a:prstGeom>
        </p:spPr>
      </p:pic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0685733F-6C6F-9549-84A0-153D083033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/>
              <a:t>Frania Hall, SHARP 2022</a:t>
            </a:r>
            <a:endParaRPr lang="en-GB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CF0EE21-71A6-114A-A05C-5132C14251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635080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and content 1/2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55324497-2F38-AD4E-829F-1579C94E9A3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/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 dirty="0"/>
              <a:t>Optional chapter heading 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5B82E3E-EE9A-C14D-BE3F-85108C85DB0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0575" y="479699"/>
            <a:ext cx="11232000" cy="720000"/>
          </a:xfrm>
        </p:spPr>
        <p:txBody>
          <a:bodyPr anchor="b" anchorCtr="0"/>
          <a:lstStyle>
            <a:lvl1pPr algn="l">
              <a:defRPr sz="38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C7B40B0-3203-CF4D-9A88-A624E8DA0C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7" y="1592263"/>
            <a:ext cx="4608512" cy="4368673"/>
          </a:xfrm>
        </p:spPr>
        <p:txBody>
          <a:bodyPr anchor="ctr"/>
          <a:lstStyle>
            <a:lvl1pPr marL="0" indent="0" algn="l">
              <a:buNone/>
              <a:defRPr sz="3400" b="1"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statement text or quote in the space, use 34pt or 24pt text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9BCFD0-067D-6545-8C5D-27D262754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24563" y="0"/>
            <a:ext cx="616743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239895-CBF1-9A44-AE0E-97321883F8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24563" y="0"/>
            <a:ext cx="6167437" cy="6858000"/>
          </a:xfrm>
          <a:prstGeom prst="rect">
            <a:avLst/>
          </a:prstGeom>
          <a:solidFill>
            <a:schemeClr val="bg1">
              <a:lumMod val="9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tx1"/>
              </a:solidFill>
            </a:endParaRP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2541D261-763F-C74D-B9EC-20280292EC40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167437" y="1592263"/>
            <a:ext cx="5545137" cy="43576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C566D20-9ED7-F24C-8234-C6723323E5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Logo">
            <a:extLst>
              <a:ext uri="{FF2B5EF4-FFF2-40B4-BE49-F238E27FC236}">
                <a16:creationId xmlns:a16="http://schemas.microsoft.com/office/drawing/2014/main" id="{14CA43B9-F3D7-A74B-92E3-49015B9DF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25"/>
          <a:stretch/>
        </p:blipFill>
        <p:spPr>
          <a:xfrm>
            <a:off x="462898" y="6170212"/>
            <a:ext cx="867454" cy="456367"/>
          </a:xfrm>
          <a:prstGeom prst="rect">
            <a:avLst/>
          </a:prstGeom>
        </p:spPr>
      </p:pic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67B1EEDC-5770-814D-AB47-82F4CC3496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/>
              <a:t>Frania Hall, SHARP 2022</a:t>
            </a:r>
            <a:endParaRPr lang="en-GB" dirty="0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721A1AE5-AD2C-2247-A1E6-B60F43EDA9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7336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and content 1/3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55324497-2F38-AD4E-829F-1579C94E9A3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/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 dirty="0"/>
              <a:t>Optional chapter heading 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5B82E3E-EE9A-C14D-BE3F-85108C85DB0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0575" y="479699"/>
            <a:ext cx="11232000" cy="720000"/>
          </a:xfrm>
        </p:spPr>
        <p:txBody>
          <a:bodyPr anchor="b" anchorCtr="0"/>
          <a:lstStyle>
            <a:lvl1pPr algn="l">
              <a:defRPr sz="38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C7B40B0-3203-CF4D-9A88-A624E8DA0C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7" y="1592263"/>
            <a:ext cx="3636961" cy="4368673"/>
          </a:xfrm>
        </p:spPr>
        <p:txBody>
          <a:bodyPr anchor="ctr"/>
          <a:lstStyle>
            <a:lvl1pPr marL="0" indent="0" algn="l">
              <a:buNone/>
              <a:defRPr sz="3400" b="1"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statement text or quote in the space, use 34pt or 24pt text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5F3EFB-C9F8-E04B-8B93-5D6DF7840D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16388" y="0"/>
            <a:ext cx="80756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9027F85-A326-5B4C-A284-BD4EA17ED9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16388" y="0"/>
            <a:ext cx="8075613" cy="6858000"/>
          </a:xfrm>
          <a:prstGeom prst="rect">
            <a:avLst/>
          </a:prstGeom>
          <a:solidFill>
            <a:schemeClr val="bg1">
              <a:lumMod val="9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schemeClr val="tx1"/>
              </a:solidFill>
            </a:endParaRP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A3A1DA97-7FEA-2F42-8E12-4BABE52A9ADD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5232400" y="1592263"/>
            <a:ext cx="6480174" cy="43576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00EA739-BE1A-6748-96FD-C4F5683CC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Logo">
            <a:extLst>
              <a:ext uri="{FF2B5EF4-FFF2-40B4-BE49-F238E27FC236}">
                <a16:creationId xmlns:a16="http://schemas.microsoft.com/office/drawing/2014/main" id="{14CA43B9-F3D7-A74B-92E3-49015B9DF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25"/>
          <a:stretch/>
        </p:blipFill>
        <p:spPr>
          <a:xfrm>
            <a:off x="462898" y="6170212"/>
            <a:ext cx="867454" cy="456367"/>
          </a:xfrm>
          <a:prstGeom prst="rect">
            <a:avLst/>
          </a:prstGeom>
        </p:spPr>
      </p:pic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C7EDDFB0-8C35-B242-B9C7-9FF8CD6E3E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/>
              <a:t>Frania Hall, SHARP 2022</a:t>
            </a:r>
            <a:endParaRPr lang="en-GB" dirty="0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DE590B1C-3001-3A4C-AE2A-BA95BADFA8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922420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and content 1/2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55324497-2F38-AD4E-829F-1579C94E9A3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/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 dirty="0"/>
              <a:t>Optional chapter heading 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5B82E3E-EE9A-C14D-BE3F-85108C85DB0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426" y="1592263"/>
            <a:ext cx="5545137" cy="4368673"/>
          </a:xfrm>
        </p:spPr>
        <p:txBody>
          <a:bodyPr anchor="t" anchorCtr="0"/>
          <a:lstStyle>
            <a:lvl1pPr algn="l">
              <a:defRPr sz="38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9BCFD0-067D-6545-8C5D-27D262754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24563" y="0"/>
            <a:ext cx="616743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CCDF47-40D6-0E40-9E93-34D45B6FB1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24563" y="0"/>
            <a:ext cx="6167437" cy="6858000"/>
          </a:xfrm>
          <a:prstGeom prst="rect">
            <a:avLst/>
          </a:prstGeom>
          <a:solidFill>
            <a:schemeClr val="bg1">
              <a:lumMod val="9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schemeClr val="tx1"/>
              </a:solidFill>
            </a:endParaRP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D76DD8CF-32FC-E74F-A900-AB93DBD3A1F8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167437" y="1592263"/>
            <a:ext cx="5545137" cy="43576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377C0B9-DA67-F547-AE09-F6A98E6DDF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Logo">
            <a:extLst>
              <a:ext uri="{FF2B5EF4-FFF2-40B4-BE49-F238E27FC236}">
                <a16:creationId xmlns:a16="http://schemas.microsoft.com/office/drawing/2014/main" id="{14CA43B9-F3D7-A74B-92E3-49015B9DF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25"/>
          <a:stretch/>
        </p:blipFill>
        <p:spPr>
          <a:xfrm>
            <a:off x="462898" y="6170212"/>
            <a:ext cx="867454" cy="456367"/>
          </a:xfrm>
          <a:prstGeom prst="rect">
            <a:avLst/>
          </a:prstGeom>
        </p:spPr>
      </p:pic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BFD9081A-76D9-EC44-ADFB-D21AF3669F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/>
              <a:t>Frania Hall, SHARP 2022</a:t>
            </a:r>
            <a:endParaRPr lang="en-GB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A4D06AF0-C632-9540-8FFF-4243777E26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506415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and content 1/3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55324497-2F38-AD4E-829F-1579C94E9A3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/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 dirty="0"/>
              <a:t>Optional chapter heading 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8A1F960-AF27-6F48-B335-BF1BE9804D3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427" y="1592263"/>
            <a:ext cx="3636962" cy="4368673"/>
          </a:xfrm>
        </p:spPr>
        <p:txBody>
          <a:bodyPr anchor="t" anchorCtr="0"/>
          <a:lstStyle>
            <a:lvl1pPr algn="l">
              <a:defRPr sz="38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9BCFD0-067D-6545-8C5D-27D262754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16388" y="0"/>
            <a:ext cx="80756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C93FBF2-1F8B-424F-8A94-A7A44155C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16387" y="0"/>
            <a:ext cx="8075613" cy="6858000"/>
          </a:xfrm>
          <a:prstGeom prst="rect">
            <a:avLst/>
          </a:prstGeom>
          <a:solidFill>
            <a:schemeClr val="bg1">
              <a:lumMod val="9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tx1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BBCDC9-67AD-304F-A641-19C555A78673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259263" y="1592263"/>
            <a:ext cx="7453312" cy="43576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E0A0D21-9030-4D45-A211-D39B6B082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Logo">
            <a:extLst>
              <a:ext uri="{FF2B5EF4-FFF2-40B4-BE49-F238E27FC236}">
                <a16:creationId xmlns:a16="http://schemas.microsoft.com/office/drawing/2014/main" id="{14CA43B9-F3D7-A74B-92E3-49015B9DF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25"/>
          <a:stretch/>
        </p:blipFill>
        <p:spPr>
          <a:xfrm>
            <a:off x="462898" y="6170212"/>
            <a:ext cx="867454" cy="456367"/>
          </a:xfrm>
          <a:prstGeom prst="rect">
            <a:avLst/>
          </a:prstGeom>
        </p:spPr>
      </p:pic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6EB66008-C52E-2B4C-B01E-C5B69D18D8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/>
              <a:t>Frania Hall, SHARP 2022</a:t>
            </a:r>
            <a:endParaRPr lang="en-GB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7D1526E6-C718-F347-8F04-D3C8E284C3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522587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52C96613-2613-8145-BDBC-95527046A26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/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 dirty="0"/>
              <a:t>Optional chapter heading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C99F548-E5CC-0448-82E6-D55920EF41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0575" y="479699"/>
            <a:ext cx="11232000" cy="720000"/>
          </a:xfrm>
        </p:spPr>
        <p:txBody>
          <a:bodyPr anchor="b" anchorCtr="0"/>
          <a:lstStyle>
            <a:lvl1pPr algn="l">
              <a:defRPr sz="38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13" name="Content Placeholder 2" descr="Add chart, table or image here">
            <a:extLst>
              <a:ext uri="{FF2B5EF4-FFF2-40B4-BE49-F238E27FC236}">
                <a16:creationId xmlns:a16="http://schemas.microsoft.com/office/drawing/2014/main" id="{6F5D1C0F-74B3-8A4E-AAC6-F9A9FAAF8A5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78546" y="1592262"/>
            <a:ext cx="11232972" cy="4357687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Add chart/table/photo</a:t>
            </a:r>
            <a:endParaRPr lang="en-GB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272C67CD-2554-614B-9477-42833B528C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5481950"/>
            <a:ext cx="2230339" cy="468000"/>
          </a:xfrm>
          <a:solidFill>
            <a:schemeClr val="bg1"/>
          </a:solidFill>
        </p:spPr>
        <p:txBody>
          <a:bodyPr anchor="ctr"/>
          <a:lstStyle>
            <a:lvl1pPr marL="0" indent="0">
              <a:buNone/>
              <a:defRPr sz="1800"/>
            </a:lvl1pPr>
            <a:lvl2pPr marL="432000" indent="0">
              <a:buFontTx/>
              <a:buNone/>
              <a:defRPr sz="1200"/>
            </a:lvl2pPr>
          </a:lstStyle>
          <a:p>
            <a:pPr lvl="1"/>
            <a:r>
              <a:rPr lang="en-US" dirty="0"/>
              <a:t> Image credit</a:t>
            </a:r>
            <a:br>
              <a:rPr lang="en-US" dirty="0"/>
            </a:br>
            <a:r>
              <a:rPr lang="en-US" dirty="0"/>
              <a:t> goes here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FD903F-4131-8F43-9B3B-E473720103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Logo">
            <a:extLst>
              <a:ext uri="{FF2B5EF4-FFF2-40B4-BE49-F238E27FC236}">
                <a16:creationId xmlns:a16="http://schemas.microsoft.com/office/drawing/2014/main" id="{F99CCB85-D97B-F440-8D23-FE22CAD1E5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25"/>
          <a:stretch/>
        </p:blipFill>
        <p:spPr>
          <a:xfrm>
            <a:off x="462898" y="6170212"/>
            <a:ext cx="867454" cy="456367"/>
          </a:xfrm>
          <a:prstGeom prst="rect">
            <a:avLst/>
          </a:prstGeom>
        </p:spPr>
      </p:pic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0685733F-6C6F-9549-84A0-153D083033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/>
              <a:t>Frania Hall, SHARP 2022</a:t>
            </a:r>
            <a:endParaRPr lang="en-GB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CF0EE21-71A6-114A-A05C-5132C14251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219797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73129248-FBFD-954A-B55D-D93105C099E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/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/>
              <a:t>Optional chapter heading 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09043EE-AABB-3D43-B913-B5AE4336098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0575" y="479699"/>
            <a:ext cx="11232000" cy="720000"/>
          </a:xfrm>
        </p:spPr>
        <p:txBody>
          <a:bodyPr anchor="b" anchorCtr="0"/>
          <a:lstStyle>
            <a:lvl1pPr algn="l">
              <a:defRPr sz="38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14" name="Picture Placeholder 3" descr="Add first image here">
            <a:extLst>
              <a:ext uri="{FF2B5EF4-FFF2-40B4-BE49-F238E27FC236}">
                <a16:creationId xmlns:a16="http://schemas.microsoft.com/office/drawing/2014/main" id="{C7C14F64-0AD7-814E-ADBD-00D172CAC61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0000" y="1592263"/>
            <a:ext cx="5544563" cy="4357688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3" name="Picture Placeholder 3" descr="Add second image here">
            <a:extLst>
              <a:ext uri="{FF2B5EF4-FFF2-40B4-BE49-F238E27FC236}">
                <a16:creationId xmlns:a16="http://schemas.microsoft.com/office/drawing/2014/main" id="{2A65CA6F-7D91-3C47-9C36-79BAEE1D488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67438" y="1592263"/>
            <a:ext cx="5544562" cy="4357688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0695510-C34D-974F-A1F8-C76E12C254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Logo">
            <a:extLst>
              <a:ext uri="{FF2B5EF4-FFF2-40B4-BE49-F238E27FC236}">
                <a16:creationId xmlns:a16="http://schemas.microsoft.com/office/drawing/2014/main" id="{7888F1E8-3996-1744-BDE7-96D3D541D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25"/>
          <a:stretch/>
        </p:blipFill>
        <p:spPr>
          <a:xfrm>
            <a:off x="462898" y="6170212"/>
            <a:ext cx="867454" cy="456367"/>
          </a:xfrm>
          <a:prstGeom prst="rect">
            <a:avLst/>
          </a:prstGeom>
        </p:spPr>
      </p:pic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20DE0675-243B-3445-95CC-DB82EBEEEF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/>
              <a:t>Frania Hall, SHARP 2022</a:t>
            </a:r>
            <a:endParaRPr lang="en-GB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E28472E9-D590-4E4B-8E7C-FE262AB41E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411290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ise content mon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F162B308-0512-BD4B-A204-B0C00FA050D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/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 dirty="0"/>
              <a:t>Optional chapter heading 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D35E84DA-6071-AD49-ADD8-6ED4561CF1C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0575" y="479699"/>
            <a:ext cx="11232000" cy="720000"/>
          </a:xfrm>
        </p:spPr>
        <p:txBody>
          <a:bodyPr anchor="b" anchorCtr="0"/>
          <a:lstStyle>
            <a:lvl1pPr algn="l">
              <a:defRPr sz="38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19" name="Content Placeholder 2" descr="Content box">
            <a:extLst>
              <a:ext uri="{FF2B5EF4-FFF2-40B4-BE49-F238E27FC236}">
                <a16:creationId xmlns:a16="http://schemas.microsoft.com/office/drawing/2014/main" id="{1E65073E-903D-774A-B1F5-49BFBA514392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479424" y="1592262"/>
            <a:ext cx="3636963" cy="2088000"/>
          </a:xfrm>
          <a:solidFill>
            <a:schemeClr val="bg1"/>
          </a:solidFill>
        </p:spPr>
        <p:txBody>
          <a:bodyPr lIns="360000" tIns="360000" rIns="360000" bIns="360000"/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Add content or delete if not required.</a:t>
            </a:r>
            <a:endParaRPr lang="en-GB" dirty="0"/>
          </a:p>
        </p:txBody>
      </p:sp>
      <p:sp>
        <p:nvSpPr>
          <p:cNvPr id="27" name="Content Placeholder 2" descr="Content box">
            <a:extLst>
              <a:ext uri="{FF2B5EF4-FFF2-40B4-BE49-F238E27FC236}">
                <a16:creationId xmlns:a16="http://schemas.microsoft.com/office/drawing/2014/main" id="{3B30A9D2-E284-2E4C-A561-386EF0A682B7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4259262" y="1592262"/>
            <a:ext cx="3673475" cy="2088000"/>
          </a:xfrm>
          <a:solidFill>
            <a:schemeClr val="bg1"/>
          </a:solidFill>
        </p:spPr>
        <p:txBody>
          <a:bodyPr lIns="360000" tIns="360000" rIns="360000" bIns="360000"/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Add content or delete if not required.</a:t>
            </a:r>
            <a:endParaRPr lang="en-GB" dirty="0"/>
          </a:p>
        </p:txBody>
      </p:sp>
      <p:sp>
        <p:nvSpPr>
          <p:cNvPr id="30" name="Content Placeholder 2" descr="Content box">
            <a:extLst>
              <a:ext uri="{FF2B5EF4-FFF2-40B4-BE49-F238E27FC236}">
                <a16:creationId xmlns:a16="http://schemas.microsoft.com/office/drawing/2014/main" id="{F5982CB3-F96D-4847-90D1-78412688D8DB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8075612" y="1592262"/>
            <a:ext cx="3636387" cy="2088000"/>
          </a:xfrm>
          <a:solidFill>
            <a:schemeClr val="bg1"/>
          </a:solidFill>
        </p:spPr>
        <p:txBody>
          <a:bodyPr lIns="360000" tIns="360000" rIns="360000" bIns="360000"/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Add content or delete if not required.</a:t>
            </a:r>
            <a:endParaRPr lang="en-GB" dirty="0"/>
          </a:p>
        </p:txBody>
      </p:sp>
      <p:sp>
        <p:nvSpPr>
          <p:cNvPr id="18" name="Content Placeholder 2" descr="Content box">
            <a:extLst>
              <a:ext uri="{FF2B5EF4-FFF2-40B4-BE49-F238E27FC236}">
                <a16:creationId xmlns:a16="http://schemas.microsoft.com/office/drawing/2014/main" id="{7D56863F-F6CD-E24A-AA3A-95A03E55F183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91501" y="3856869"/>
            <a:ext cx="3637361" cy="2088000"/>
          </a:xfrm>
          <a:solidFill>
            <a:schemeClr val="bg1"/>
          </a:solidFill>
        </p:spPr>
        <p:txBody>
          <a:bodyPr lIns="360000" tIns="360000" rIns="360000" bIns="360000"/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Add content or delete if not required.</a:t>
            </a:r>
            <a:endParaRPr lang="en-GB" dirty="0"/>
          </a:p>
        </p:txBody>
      </p:sp>
      <p:sp>
        <p:nvSpPr>
          <p:cNvPr id="26" name="Content Placeholder 2" descr="Content box">
            <a:extLst>
              <a:ext uri="{FF2B5EF4-FFF2-40B4-BE49-F238E27FC236}">
                <a16:creationId xmlns:a16="http://schemas.microsoft.com/office/drawing/2014/main" id="{C49033BA-802B-9D4E-86E7-1DCABD90524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271736" y="3844862"/>
            <a:ext cx="3661002" cy="2088000"/>
          </a:xfrm>
          <a:solidFill>
            <a:schemeClr val="bg1"/>
          </a:solidFill>
        </p:spPr>
        <p:txBody>
          <a:bodyPr lIns="360000" tIns="360000" rIns="360000" bIns="360000"/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Add content or delete if not required.</a:t>
            </a:r>
            <a:endParaRPr lang="en-GB" dirty="0"/>
          </a:p>
        </p:txBody>
      </p:sp>
      <p:sp>
        <p:nvSpPr>
          <p:cNvPr id="28" name="Content Placeholder 2" descr="Content box">
            <a:extLst>
              <a:ext uri="{FF2B5EF4-FFF2-40B4-BE49-F238E27FC236}">
                <a16:creationId xmlns:a16="http://schemas.microsoft.com/office/drawing/2014/main" id="{12B41031-5953-1A41-9DB9-9AD4FADFC778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075612" y="3856869"/>
            <a:ext cx="3636387" cy="2088000"/>
          </a:xfrm>
          <a:solidFill>
            <a:schemeClr val="bg1"/>
          </a:solidFill>
        </p:spPr>
        <p:txBody>
          <a:bodyPr lIns="360000" tIns="360000" rIns="360000" bIns="360000"/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Add content or delete if not required.</a:t>
            </a:r>
            <a:endParaRPr lang="en-GB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356DA0C-D1BE-D54E-A66F-1F9B0DA3C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Logo">
            <a:extLst>
              <a:ext uri="{FF2B5EF4-FFF2-40B4-BE49-F238E27FC236}">
                <a16:creationId xmlns:a16="http://schemas.microsoft.com/office/drawing/2014/main" id="{0C11A12B-D201-934C-83DE-1B65AE28D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25"/>
          <a:stretch/>
        </p:blipFill>
        <p:spPr>
          <a:xfrm>
            <a:off x="462898" y="6170212"/>
            <a:ext cx="867454" cy="456367"/>
          </a:xfrm>
          <a:prstGeom prst="rect">
            <a:avLst/>
          </a:prstGeom>
        </p:spPr>
      </p:pic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A5E7991D-0B78-C048-8751-2356A80F59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/>
              <a:t>Frania Hall, SHARP 2022</a:t>
            </a:r>
            <a:endParaRPr lang="en-GB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6F30593-54C3-7444-BD6C-62F7EBAC1E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26616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or statement – symbo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CDD45-0E24-824E-8528-54480BCF58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50975" y="2489662"/>
            <a:ext cx="9290050" cy="1878676"/>
          </a:xfrm>
        </p:spPr>
        <p:txBody>
          <a:bodyPr anchor="ctr"/>
          <a:lstStyle>
            <a:lvl1pPr algn="ctr">
              <a:lnSpc>
                <a:spcPct val="110000"/>
              </a:lnSpc>
              <a:defRPr sz="3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Section title, quote or statement text </a:t>
            </a:r>
            <a:br>
              <a:rPr lang="en-US" dirty="0"/>
            </a:br>
            <a:r>
              <a:rPr lang="en-US" dirty="0"/>
              <a:t>2 lines max</a:t>
            </a:r>
            <a:endParaRPr lang="en-GB" dirty="0"/>
          </a:p>
        </p:txBody>
      </p:sp>
      <p:grpSp>
        <p:nvGrpSpPr>
          <p:cNvPr id="7" name="Group 6" descr="Large UAL brand colon symbol">
            <a:extLst>
              <a:ext uri="{FF2B5EF4-FFF2-40B4-BE49-F238E27FC236}">
                <a16:creationId xmlns:a16="http://schemas.microsoft.com/office/drawing/2014/main" id="{E4E37A13-D473-BA40-9527-A26177D3933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 userDrawn="1"/>
        </p:nvGrpSpPr>
        <p:grpSpPr>
          <a:xfrm>
            <a:off x="5156662" y="610986"/>
            <a:ext cx="1878676" cy="5636027"/>
            <a:chOff x="3429000" y="0"/>
            <a:chExt cx="2286000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D045CDF-EA93-134D-B504-A522F08E8F3D}"/>
                </a:ext>
              </a:extLst>
            </p:cNvPr>
            <p:cNvSpPr/>
            <p:nvPr userDrawn="1"/>
          </p:nvSpPr>
          <p:spPr>
            <a:xfrm>
              <a:off x="3429000" y="0"/>
              <a:ext cx="2286000" cy="228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5AC84F8-E839-CA43-A60E-B83570C53937}"/>
                </a:ext>
              </a:extLst>
            </p:cNvPr>
            <p:cNvSpPr/>
            <p:nvPr userDrawn="1"/>
          </p:nvSpPr>
          <p:spPr>
            <a:xfrm>
              <a:off x="3429000" y="4572000"/>
              <a:ext cx="2286000" cy="228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216993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FF6C17C8-51A5-284E-8E96-266EA70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000" y="509953"/>
            <a:ext cx="11232001" cy="68947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GB" noProof="0" dirty="0"/>
              <a:t>Full page image</a:t>
            </a:r>
            <a:endParaRPr lang="en-GB" dirty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0088D9D9-CB9E-2F46-A0E3-379EAB62161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8467" y="0"/>
            <a:ext cx="12200467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 Placeholder 2" descr="Text box with instruction on how to add a full slide image. Delete this box from slide">
            <a:extLst>
              <a:ext uri="{FF2B5EF4-FFF2-40B4-BE49-F238E27FC236}">
                <a16:creationId xmlns:a16="http://schemas.microsoft.com/office/drawing/2014/main" id="{78A0F6EB-7578-CC42-82B5-AFD3AB11FD8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5" y="1592263"/>
            <a:ext cx="5545138" cy="1393825"/>
          </a:xfrm>
          <a:solidFill>
            <a:schemeClr val="bg2"/>
          </a:solidFill>
        </p:spPr>
        <p:txBody>
          <a:bodyPr lIns="72000" tIns="72000" rIns="72000" bIns="72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32000" indent="0">
              <a:buNone/>
              <a:defRPr/>
            </a:lvl2pPr>
            <a:lvl3pPr marL="864000" indent="0">
              <a:buNone/>
              <a:defRPr/>
            </a:lvl3pPr>
            <a:lvl4pPr marL="0" indent="0">
              <a:buNone/>
              <a:defRPr/>
            </a:lvl4pPr>
            <a:lvl5pPr marL="432000" indent="0">
              <a:buNone/>
              <a:defRPr/>
            </a:lvl5pPr>
          </a:lstStyle>
          <a:p>
            <a:pPr lvl="0"/>
            <a:r>
              <a:rPr lang="en-US" dirty="0"/>
              <a:t>Use this slide for full slide images. </a:t>
            </a:r>
            <a:br>
              <a:rPr lang="en-US" dirty="0"/>
            </a:br>
            <a:r>
              <a:rPr lang="en-US" dirty="0"/>
              <a:t>Click on icon to add image. </a:t>
            </a:r>
            <a:br>
              <a:rPr lang="en-US" dirty="0"/>
            </a:br>
            <a:r>
              <a:rPr lang="en-US" dirty="0"/>
              <a:t>Delete this box.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7C82FC-975C-A949-B807-58A6D2759D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8467" y="6220048"/>
            <a:ext cx="2230339" cy="468000"/>
          </a:xfrm>
          <a:solidFill>
            <a:schemeClr val="bg1"/>
          </a:solidFill>
        </p:spPr>
        <p:txBody>
          <a:bodyPr anchor="ctr"/>
          <a:lstStyle>
            <a:lvl1pPr marL="0" indent="0">
              <a:buNone/>
              <a:defRPr sz="1800"/>
            </a:lvl1pPr>
            <a:lvl2pPr marL="432000" indent="0">
              <a:buFontTx/>
              <a:buNone/>
              <a:defRPr sz="1200"/>
            </a:lvl2pPr>
          </a:lstStyle>
          <a:p>
            <a:pPr lvl="1"/>
            <a:r>
              <a:rPr lang="en-US" dirty="0"/>
              <a:t> Image credit</a:t>
            </a:r>
            <a:br>
              <a:rPr lang="en-US" dirty="0"/>
            </a:br>
            <a:r>
              <a:rPr lang="en-US" dirty="0"/>
              <a:t> goes here</a:t>
            </a:r>
          </a:p>
        </p:txBody>
      </p:sp>
    </p:spTree>
    <p:extLst>
      <p:ext uri="{BB962C8B-B14F-4D97-AF65-F5344CB8AC3E}">
        <p14:creationId xmlns:p14="http://schemas.microsoft.com/office/powerpoint/2010/main" val="41692979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– thank you and contact detail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7AA1D43C-71F1-9D4B-BD31-C7E5E8F2A5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575" y="3429000"/>
            <a:ext cx="2699188" cy="84319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Thank you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6882B2-221E-724F-B8AA-2F0E5363E18D}"/>
              </a:ext>
            </a:extLst>
          </p:cNvPr>
          <p:cNvSpPr txBox="1"/>
          <p:nvPr userDrawn="1"/>
        </p:nvSpPr>
        <p:spPr>
          <a:xfrm>
            <a:off x="9012237" y="5610903"/>
            <a:ext cx="2700337" cy="51593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r"/>
            <a:r>
              <a:rPr lang="en-US" sz="2400" b="1" dirty="0" err="1">
                <a:solidFill>
                  <a:schemeClr val="bg1"/>
                </a:solidFill>
              </a:rPr>
              <a:t>arts.ac.uk</a:t>
            </a:r>
            <a:endParaRPr lang="en-US" sz="2400" b="1" dirty="0">
              <a:solidFill>
                <a:schemeClr val="bg1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3991515-FC5A-7B45-B827-6D443E9372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6350">
            <a:solidFill>
              <a:schemeClr val="bg1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Logo">
            <a:extLst>
              <a:ext uri="{FF2B5EF4-FFF2-40B4-BE49-F238E27FC236}">
                <a16:creationId xmlns:a16="http://schemas.microsoft.com/office/drawing/2014/main" id="{A9BEBF17-AA8F-E149-BB46-2622BB6793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37"/>
          <a:stretch/>
        </p:blipFill>
        <p:spPr>
          <a:xfrm>
            <a:off x="461227" y="6167889"/>
            <a:ext cx="872426" cy="45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5158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041E8-E2B6-DA44-A1DB-77A49D3927F6}" type="datetime1">
              <a:rPr lang="en-GB" smtClean="0"/>
              <a:t>13/10/2024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Frania Hall, SHARP 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4DD18-3BAA-4355-818F-276271CC9A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37670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137E8-92D3-9045-BC12-5D4580F2E591}" type="datetime1">
              <a:rPr lang="en-GB" smtClean="0"/>
              <a:t>13/10/2024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Frania Hall, SHARP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4DD18-3BAA-4355-818F-276271CC9A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6386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slide – dark grey"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DB353C-DCFB-A34A-8DF1-AD024339FD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/>
              <a:t>Optional chapter heading 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F92047F7-4CA0-5744-9AC1-E8B42A808F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575" y="1601888"/>
            <a:ext cx="7452164" cy="434806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Add introduction text, chapter break or statement</a:t>
            </a:r>
            <a:endParaRPr lang="en-GB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7638687-87A6-6F46-AAD1-EA4CFA9315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6350">
            <a:solidFill>
              <a:schemeClr val="bg1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Logo">
            <a:extLst>
              <a:ext uri="{FF2B5EF4-FFF2-40B4-BE49-F238E27FC236}">
                <a16:creationId xmlns:a16="http://schemas.microsoft.com/office/drawing/2014/main" id="{45485254-EAB3-1941-9FF6-8945634D20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37"/>
          <a:stretch/>
        </p:blipFill>
        <p:spPr>
          <a:xfrm>
            <a:off x="461227" y="6167889"/>
            <a:ext cx="872426" cy="454708"/>
          </a:xfrm>
          <a:prstGeom prst="rect">
            <a:avLst/>
          </a:prstGeom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FBEFAC4-F7AD-C24D-BE28-358262C777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 algn="r"/>
            <a:r>
              <a:rPr lang="en-GB"/>
              <a:t>Frania Hall, SHARP 2022</a:t>
            </a:r>
            <a:endParaRPr lang="en-GB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9F97D54-560C-9749-BD60-0BBA622B50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3935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slide – light grey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DB353C-DCFB-A34A-8DF1-AD024339FD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/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/>
              <a:t>Optional chapter heading 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ED10ED7-0D2C-2B42-B172-79A652121B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575" y="1601888"/>
            <a:ext cx="7452164" cy="434806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Add introduction text, chapter break or statement</a:t>
            </a:r>
            <a:endParaRPr lang="en-GB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7638687-87A6-6F46-AAD1-EA4CFA9315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Logo">
            <a:extLst>
              <a:ext uri="{FF2B5EF4-FFF2-40B4-BE49-F238E27FC236}">
                <a16:creationId xmlns:a16="http://schemas.microsoft.com/office/drawing/2014/main" id="{482C7099-A104-384F-BDA9-BD7D2989F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25"/>
          <a:stretch/>
        </p:blipFill>
        <p:spPr>
          <a:xfrm>
            <a:off x="462898" y="6170212"/>
            <a:ext cx="867454" cy="456367"/>
          </a:xfrm>
          <a:prstGeom prst="rect">
            <a:avLst/>
          </a:prstGeom>
        </p:spPr>
      </p:pic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7A17EA1-5116-8F40-8702-D94B6BF3A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/>
              <a:t>Frania Hall, SHARP 2022</a:t>
            </a:r>
            <a:endParaRPr lang="en-GB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B408155-3457-2846-9BCF-11FB56DCF3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70975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ing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F7DE77F0-5E8F-F445-AB32-F307362655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/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/>
              <a:t>Optional chapter heading 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36DDD88-F5A8-0D44-B7D8-EAAB62AC4A2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0575" y="479699"/>
            <a:ext cx="11232000" cy="720000"/>
          </a:xfrm>
        </p:spPr>
        <p:txBody>
          <a:bodyPr anchor="b" anchorCtr="0"/>
          <a:lstStyle>
            <a:lvl1pPr algn="l">
              <a:defRPr sz="38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A3A0A6-2360-E749-813F-4C2BB76956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9426" y="1592263"/>
            <a:ext cx="8388349" cy="43576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7768CFC-6AEF-D744-A23B-B3F7B1CC16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Logo">
            <a:extLst>
              <a:ext uri="{FF2B5EF4-FFF2-40B4-BE49-F238E27FC236}">
                <a16:creationId xmlns:a16="http://schemas.microsoft.com/office/drawing/2014/main" id="{565EDE85-0F86-2143-AD89-1533A6A79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25"/>
          <a:stretch/>
        </p:blipFill>
        <p:spPr>
          <a:xfrm>
            <a:off x="462898" y="6170212"/>
            <a:ext cx="867454" cy="456367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F244053C-E493-6C4D-9CEF-16DB2081F0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/>
              <a:t>Frania Hall, SHARP 2022</a:t>
            </a:r>
            <a:endParaRPr lang="en-GB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93710B7-7EB9-FA45-A0FE-45B364844F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542243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4C29ADA-2C74-8848-9D73-1968630AA9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/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 dirty="0"/>
              <a:t>Optional chapter heading 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380B404-1F62-4A41-813F-C9C69982E6F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0575" y="479699"/>
            <a:ext cx="11232000" cy="720000"/>
          </a:xfrm>
        </p:spPr>
        <p:txBody>
          <a:bodyPr anchor="b" anchorCtr="0"/>
          <a:lstStyle>
            <a:lvl1pPr algn="l">
              <a:defRPr sz="38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A3A0A6-2360-E749-813F-4C2BB76956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9426" y="1592263"/>
            <a:ext cx="11232573" cy="4357686"/>
          </a:xfrm>
        </p:spPr>
        <p:txBody>
          <a:bodyPr numCol="2" spcCol="72000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A99F18A-DC93-8D43-B5EA-B3DEB27CA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Logo">
            <a:extLst>
              <a:ext uri="{FF2B5EF4-FFF2-40B4-BE49-F238E27FC236}">
                <a16:creationId xmlns:a16="http://schemas.microsoft.com/office/drawing/2014/main" id="{66794262-2DF4-C04A-8D7B-C6A41ABA88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25"/>
          <a:stretch/>
        </p:blipFill>
        <p:spPr>
          <a:xfrm>
            <a:off x="462898" y="6170212"/>
            <a:ext cx="867454" cy="456367"/>
          </a:xfrm>
          <a:prstGeom prst="rect">
            <a:avLst/>
          </a:prstGeom>
        </p:spPr>
      </p:pic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6999A4BE-B528-B04B-85B9-C6C54914FB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/>
              <a:t>Frania Hall, SHARP 2022</a:t>
            </a:r>
            <a:endParaRPr lang="en-GB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F507F58-E567-5F48-A2BB-D93CE6CA19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58798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4C29ADA-2C74-8848-9D73-1968630AA9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/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 dirty="0"/>
              <a:t>Optional chapter heading 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380B404-1F62-4A41-813F-C9C69982E6F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0575" y="479699"/>
            <a:ext cx="11232000" cy="720000"/>
          </a:xfrm>
        </p:spPr>
        <p:txBody>
          <a:bodyPr anchor="b" anchorCtr="0"/>
          <a:lstStyle>
            <a:lvl1pPr algn="l">
              <a:defRPr sz="38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A3A0A6-2360-E749-813F-4C2BB76956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9426" y="1592263"/>
            <a:ext cx="11232573" cy="4357686"/>
          </a:xfrm>
        </p:spPr>
        <p:txBody>
          <a:bodyPr numCol="3" spcCol="36000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 marL="4320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96CFDA8-D52D-404B-9F32-67F3F898B7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Logo">
            <a:extLst>
              <a:ext uri="{FF2B5EF4-FFF2-40B4-BE49-F238E27FC236}">
                <a16:creationId xmlns:a16="http://schemas.microsoft.com/office/drawing/2014/main" id="{66794262-2DF4-C04A-8D7B-C6A41ABA88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25"/>
          <a:stretch/>
        </p:blipFill>
        <p:spPr>
          <a:xfrm>
            <a:off x="462898" y="6170212"/>
            <a:ext cx="867454" cy="456367"/>
          </a:xfrm>
          <a:prstGeom prst="rect">
            <a:avLst/>
          </a:prstGeom>
        </p:spPr>
      </p:pic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31CFFB53-9114-8B44-A6EB-A212D0D24C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/>
              <a:t>Frania Hall, SHARP 2022</a:t>
            </a:r>
            <a:endParaRPr lang="en-GB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029C99F5-47F2-ED4E-A070-12B5B7C3CD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239701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8EFA127-AF66-DF47-AE0A-5AE59DEEA3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/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 dirty="0"/>
              <a:t>Optional chapter heading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5BF9F6A-185E-D049-AB08-15D7583E12A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0575" y="479699"/>
            <a:ext cx="11232000" cy="720000"/>
          </a:xfrm>
        </p:spPr>
        <p:txBody>
          <a:bodyPr anchor="b" anchorCtr="0"/>
          <a:lstStyle>
            <a:lvl1pPr algn="l">
              <a:defRPr sz="38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A3A0A6-2360-E749-813F-4C2BB76956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9426" y="1592263"/>
            <a:ext cx="5520573" cy="43576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8" name="Content Placeholder 11" descr="Add chart, table or image here">
            <a:extLst>
              <a:ext uri="{FF2B5EF4-FFF2-40B4-BE49-F238E27FC236}">
                <a16:creationId xmlns:a16="http://schemas.microsoft.com/office/drawing/2014/main" id="{A6E03B43-8C85-3146-B22E-4FD9A082F70A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191251" y="1592262"/>
            <a:ext cx="5520267" cy="4357687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Add chart/table/photo</a:t>
            </a:r>
            <a:endParaRPr lang="en-GB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6DD6696-3FA5-8E4E-B7A1-26C67A1C97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Logo">
            <a:extLst>
              <a:ext uri="{FF2B5EF4-FFF2-40B4-BE49-F238E27FC236}">
                <a16:creationId xmlns:a16="http://schemas.microsoft.com/office/drawing/2014/main" id="{4155C6A9-3B61-AD46-82C6-D6E49C910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25"/>
          <a:stretch/>
        </p:blipFill>
        <p:spPr>
          <a:xfrm>
            <a:off x="462898" y="6170212"/>
            <a:ext cx="867454" cy="456367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58FE6DA1-D5C2-9742-9034-655CED4077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 dirty="0"/>
              <a:t> 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0C3FEA33-AC9B-6043-9DDD-CE162D572A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/>
              <a:t>Frania Hall, SHARP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69319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DE77F893-67C0-CE4F-A59D-E2C0A7A456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/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 dirty="0"/>
              <a:t>Optional chapter heading 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F15A368-1733-764C-B16B-70BDFCDA4CD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0575" y="479699"/>
            <a:ext cx="11232000" cy="720000"/>
          </a:xfrm>
        </p:spPr>
        <p:txBody>
          <a:bodyPr anchor="b" anchorCtr="0"/>
          <a:lstStyle>
            <a:lvl1pPr algn="l">
              <a:defRPr sz="38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Add Title</a:t>
            </a:r>
          </a:p>
        </p:txBody>
      </p:sp>
      <p:pic>
        <p:nvPicPr>
          <p:cNvPr id="16" name="Logo">
            <a:extLst>
              <a:ext uri="{FF2B5EF4-FFF2-40B4-BE49-F238E27FC236}">
                <a16:creationId xmlns:a16="http://schemas.microsoft.com/office/drawing/2014/main" id="{725E32CE-9DAF-8843-B91B-5FF1BEC40A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25"/>
          <a:stretch/>
        </p:blipFill>
        <p:spPr>
          <a:xfrm>
            <a:off x="462898" y="6170212"/>
            <a:ext cx="867454" cy="456367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A3A0A6-2360-E749-813F-4C2BB76956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9998" y="1602535"/>
            <a:ext cx="6479602" cy="4347415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5" name="Picture Placeholder 3" descr="Add image here"/>
          <p:cNvSpPr>
            <a:spLocks noGrp="1"/>
          </p:cNvSpPr>
          <p:nvPr>
            <p:ph type="pic" sz="quarter" idx="10"/>
          </p:nvPr>
        </p:nvSpPr>
        <p:spPr>
          <a:xfrm>
            <a:off x="8075613" y="1602536"/>
            <a:ext cx="3636387" cy="208800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8" name="Picture Placeholder 3" descr="Add image here or remove placeholder box if not required">
            <a:extLst>
              <a:ext uri="{FF2B5EF4-FFF2-40B4-BE49-F238E27FC236}">
                <a16:creationId xmlns:a16="http://schemas.microsoft.com/office/drawing/2014/main" id="{856F6CC8-311C-B64C-8916-5A1222AAACF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75613" y="3843729"/>
            <a:ext cx="3636000" cy="208800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331FF65-03E8-8A49-B200-30B7E9B5F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3FCB8051-DAAA-514B-972B-6B1708BD24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/>
              <a:t>Frania Hall, SHARP 2022</a:t>
            </a:r>
            <a:endParaRPr lang="en-GB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3848389-282B-0C4B-90ED-D81CEE670D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395304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42AE4E-44FE-7E4B-AF1A-860913C2F4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 dirty="0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49DCB-2F53-A44C-9480-CDBE29F0F2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/>
              <a:t>Frania Hall, SHARP 2022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85E140-9D5F-0646-BC1E-1FBC73E967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0575" y="1597880"/>
            <a:ext cx="112320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noProof="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78353D-46A7-2448-89A2-82D8D5FD3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509953"/>
            <a:ext cx="11232001" cy="68947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noProof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719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1" r:id="rId1"/>
    <p:sldLayoutId id="2147484098" r:id="rId2"/>
    <p:sldLayoutId id="2147484093" r:id="rId3"/>
    <p:sldLayoutId id="2147484176" r:id="rId4"/>
    <p:sldLayoutId id="2147484175" r:id="rId5"/>
    <p:sldLayoutId id="2147484073" r:id="rId6"/>
    <p:sldLayoutId id="2147484177" r:id="rId7"/>
    <p:sldLayoutId id="2147484174" r:id="rId8"/>
    <p:sldLayoutId id="2147484094" r:id="rId9"/>
    <p:sldLayoutId id="2147484062" r:id="rId10"/>
    <p:sldLayoutId id="2147484095" r:id="rId11"/>
    <p:sldLayoutId id="2147484182" r:id="rId12"/>
    <p:sldLayoutId id="2147484178" r:id="rId13"/>
    <p:sldLayoutId id="2147484179" r:id="rId14"/>
    <p:sldLayoutId id="2147484180" r:id="rId15"/>
    <p:sldLayoutId id="2147484181" r:id="rId16"/>
    <p:sldLayoutId id="2147484074" r:id="rId17"/>
    <p:sldLayoutId id="2147484075" r:id="rId18"/>
    <p:sldLayoutId id="2147484097" r:id="rId19"/>
    <p:sldLayoutId id="2147484082" r:id="rId20"/>
    <p:sldLayoutId id="2147484173" r:id="rId21"/>
    <p:sldLayoutId id="2147484183" r:id="rId22"/>
    <p:sldLayoutId id="2147484184" r:id="rId2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1" kern="1200" spc="-1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2000" indent="-432000" algn="l" defTabSz="1260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Clr>
          <a:schemeClr val="tx1"/>
        </a:buClr>
        <a:buSzPct val="80000"/>
        <a:buFont typeface="Wingdings 2" panose="05020102010507070707" pitchFamily="18" charset="2"/>
        <a:buChar char="¢"/>
        <a:tabLst/>
        <a:defRPr sz="2400" kern="1200" spc="-10" baseline="0">
          <a:solidFill>
            <a:schemeClr val="tx1"/>
          </a:solidFill>
          <a:latin typeface="+mn-lt"/>
          <a:ea typeface="+mn-ea"/>
          <a:cs typeface="+mn-cs"/>
        </a:defRPr>
      </a:lvl1pPr>
      <a:lvl2pPr marL="864000" indent="-432000" algn="l" defTabSz="126000" rtl="0" eaLnBrk="1" latinLnBrk="0" hangingPunct="1">
        <a:lnSpc>
          <a:spcPct val="110000"/>
        </a:lnSpc>
        <a:spcBef>
          <a:spcPts val="0"/>
        </a:spcBef>
        <a:spcAft>
          <a:spcPts val="1000"/>
        </a:spcAft>
        <a:buClr>
          <a:schemeClr val="tx1"/>
        </a:buClr>
        <a:buSzPct val="80000"/>
        <a:buFont typeface="Wingdings 2" panose="05020102010507070707" pitchFamily="18" charset="2"/>
        <a:buChar char=""/>
        <a:tabLst>
          <a:tab pos="126000" algn="l"/>
        </a:tabLst>
        <a:defRPr sz="2400" kern="1200" spc="-10" baseline="0">
          <a:solidFill>
            <a:schemeClr val="tx1"/>
          </a:solidFill>
          <a:latin typeface="+mn-lt"/>
          <a:ea typeface="+mn-ea"/>
          <a:cs typeface="+mn-cs"/>
        </a:defRPr>
      </a:lvl2pPr>
      <a:lvl3pPr marL="864000" indent="-432000" algn="l" defTabSz="126000" rtl="0" eaLnBrk="1" latinLnBrk="0" hangingPunct="1">
        <a:lnSpc>
          <a:spcPct val="110000"/>
        </a:lnSpc>
        <a:spcBef>
          <a:spcPts val="0"/>
        </a:spcBef>
        <a:spcAft>
          <a:spcPts val="1000"/>
        </a:spcAft>
        <a:buClrTx/>
        <a:buSzPct val="80000"/>
        <a:buFont typeface="Wingdings 2" panose="05020102010507070707" pitchFamily="18" charset="2"/>
        <a:buChar char=""/>
        <a:tabLst>
          <a:tab pos="126000" algn="l"/>
        </a:tabLst>
        <a:defRPr sz="2400" kern="1200" spc="-10" baseline="0">
          <a:solidFill>
            <a:schemeClr val="tx1"/>
          </a:solidFill>
          <a:latin typeface="+mn-lt"/>
          <a:ea typeface="+mn-ea"/>
          <a:cs typeface="+mn-cs"/>
        </a:defRPr>
      </a:lvl3pPr>
      <a:lvl4pPr marL="432000" indent="-432000" algn="l" defTabSz="126000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>
          <a:schemeClr val="tx1"/>
        </a:buClr>
        <a:buSzPct val="80000"/>
        <a:buFont typeface="Wingdings 2" panose="05020102010507070707" pitchFamily="18" charset="2"/>
        <a:buChar char="¢"/>
        <a:tabLst/>
        <a:defRPr sz="2400" kern="1200" spc="-10" baseline="0">
          <a:solidFill>
            <a:schemeClr val="tx1"/>
          </a:solidFill>
          <a:latin typeface="+mn-lt"/>
          <a:ea typeface="+mn-ea"/>
          <a:cs typeface="+mn-cs"/>
        </a:defRPr>
      </a:lvl4pPr>
      <a:lvl5pPr marL="864000" indent="-432000" algn="l" defTabSz="126000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>
          <a:schemeClr val="tx1"/>
        </a:buClr>
        <a:buSzPct val="80000"/>
        <a:buFont typeface="Wingdings 2" panose="05020102010507070707" pitchFamily="18" charset="2"/>
        <a:buChar char="¢"/>
        <a:tabLst>
          <a:tab pos="126000" algn="l"/>
        </a:tabLst>
        <a:defRPr sz="2400" kern="1200" spc="-10" baseline="0">
          <a:solidFill>
            <a:schemeClr val="tx1"/>
          </a:solidFill>
          <a:latin typeface="+mn-lt"/>
          <a:ea typeface="+mn-ea"/>
          <a:cs typeface="+mn-cs"/>
        </a:defRPr>
      </a:lvl5pPr>
      <a:lvl6pPr marL="864000" indent="-432000" algn="l" defTabSz="126000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>
          <a:schemeClr val="tx1"/>
        </a:buClr>
        <a:buSzPct val="80000"/>
        <a:buFont typeface="Wingdings 2" panose="05020102010507070707" pitchFamily="18" charset="2"/>
        <a:buChar char="£"/>
        <a:tabLst>
          <a:tab pos="126000" algn="l"/>
        </a:tabLst>
        <a:defRPr sz="2400" kern="1200" spc="-10" baseline="0">
          <a:solidFill>
            <a:schemeClr val="tx1"/>
          </a:solidFill>
          <a:latin typeface="+mn-lt"/>
          <a:ea typeface="+mn-ea"/>
          <a:cs typeface="+mn-cs"/>
        </a:defRPr>
      </a:lvl6pPr>
      <a:lvl7pPr marL="432000" indent="-432000" algn="l" defTabSz="126000" rtl="0" eaLnBrk="1" latinLnBrk="0" hangingPunct="1">
        <a:lnSpc>
          <a:spcPct val="110000"/>
        </a:lnSpc>
        <a:spcBef>
          <a:spcPts val="0"/>
        </a:spcBef>
        <a:buFont typeface="+mj-lt"/>
        <a:buAutoNum type="arabicPeriod"/>
        <a:tabLst>
          <a:tab pos="126000" algn="l"/>
        </a:tabLst>
        <a:defRPr sz="2400" kern="1200" spc="-10" baseline="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1260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None/>
        <a:tabLst>
          <a:tab pos="126000" algn="l"/>
        </a:tabLst>
        <a:defRPr sz="2400" b="1" kern="1200" spc="-10" baseline="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1260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None/>
        <a:tabLst>
          <a:tab pos="126000" algn="l"/>
        </a:tabLst>
        <a:defRPr sz="2400" kern="1200" spc="-1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pos="302" userDrawn="1">
          <p15:clr>
            <a:srgbClr val="F26B43"/>
          </p15:clr>
        </p15:guide>
        <p15:guide id="5" pos="824" userDrawn="1">
          <p15:clr>
            <a:srgbClr val="F26B43"/>
          </p15:clr>
        </p15:guide>
        <p15:guide id="6" pos="914" userDrawn="1">
          <p15:clr>
            <a:srgbClr val="F26B43"/>
          </p15:clr>
        </p15:guide>
        <p15:guide id="7" pos="1413" userDrawn="1">
          <p15:clr>
            <a:srgbClr val="F26B43"/>
          </p15:clr>
        </p15:guide>
        <p15:guide id="8" pos="1504" userDrawn="1">
          <p15:clr>
            <a:srgbClr val="F26B43"/>
          </p15:clr>
        </p15:guide>
        <p15:guide id="9" pos="2003" userDrawn="1">
          <p15:clr>
            <a:srgbClr val="F26B43"/>
          </p15:clr>
        </p15:guide>
        <p15:guide id="10" pos="2094" userDrawn="1">
          <p15:clr>
            <a:srgbClr val="F26B43"/>
          </p15:clr>
        </p15:guide>
        <p15:guide id="11" pos="2593" userDrawn="1">
          <p15:clr>
            <a:srgbClr val="F26B43"/>
          </p15:clr>
        </p15:guide>
        <p15:guide id="12" pos="2683" userDrawn="1">
          <p15:clr>
            <a:srgbClr val="F26B43"/>
          </p15:clr>
        </p15:guide>
        <p15:guide id="13" pos="3205" userDrawn="1">
          <p15:clr>
            <a:srgbClr val="F26B43"/>
          </p15:clr>
        </p15:guide>
        <p15:guide id="14" pos="3296" userDrawn="1">
          <p15:clr>
            <a:srgbClr val="F26B43"/>
          </p15:clr>
        </p15:guide>
        <p15:guide id="15" pos="3795" userDrawn="1">
          <p15:clr>
            <a:srgbClr val="F26B43"/>
          </p15:clr>
        </p15:guide>
        <p15:guide id="16" pos="3885" userDrawn="1">
          <p15:clr>
            <a:srgbClr val="F26B43"/>
          </p15:clr>
        </p15:guide>
        <p15:guide id="17" pos="4384" userDrawn="1">
          <p15:clr>
            <a:srgbClr val="F26B43"/>
          </p15:clr>
        </p15:guide>
        <p15:guide id="18" pos="4475" userDrawn="1">
          <p15:clr>
            <a:srgbClr val="F26B43"/>
          </p15:clr>
        </p15:guide>
        <p15:guide id="19" pos="4997" userDrawn="1">
          <p15:clr>
            <a:srgbClr val="F26B43"/>
          </p15:clr>
        </p15:guide>
        <p15:guide id="20" pos="5087" userDrawn="1">
          <p15:clr>
            <a:srgbClr val="F26B43"/>
          </p15:clr>
        </p15:guide>
        <p15:guide id="21" pos="5586" userDrawn="1">
          <p15:clr>
            <a:srgbClr val="F26B43"/>
          </p15:clr>
        </p15:guide>
        <p15:guide id="22" pos="5677" userDrawn="1">
          <p15:clr>
            <a:srgbClr val="F26B43"/>
          </p15:clr>
        </p15:guide>
        <p15:guide id="23" pos="6176" userDrawn="1">
          <p15:clr>
            <a:srgbClr val="F26B43"/>
          </p15:clr>
        </p15:guide>
        <p15:guide id="24" pos="6267" userDrawn="1">
          <p15:clr>
            <a:srgbClr val="F26B43"/>
          </p15:clr>
        </p15:guide>
        <p15:guide id="25" pos="6766" userDrawn="1">
          <p15:clr>
            <a:srgbClr val="F26B43"/>
          </p15:clr>
        </p15:guide>
        <p15:guide id="26" pos="6856" userDrawn="1">
          <p15:clr>
            <a:srgbClr val="F26B43"/>
          </p15:clr>
        </p15:guide>
        <p15:guide id="27" orient="horz" pos="1003" userDrawn="1">
          <p15:clr>
            <a:srgbClr val="F26B43"/>
          </p15:clr>
        </p15:guide>
        <p15:guide id="28" orient="horz" pos="3748" userDrawn="1">
          <p15:clr>
            <a:srgbClr val="F26B43"/>
          </p15:clr>
        </p15:guide>
        <p15:guide id="29" orient="horz" pos="686" userDrawn="1">
          <p15:clr>
            <a:srgbClr val="F26B43"/>
          </p15:clr>
        </p15:guide>
        <p15:guide id="30" orient="horz" pos="4156" userDrawn="1">
          <p15:clr>
            <a:srgbClr val="F26B43"/>
          </p15:clr>
        </p15:guide>
        <p15:guide id="31" orient="horz" pos="25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lcczinecollection.myblog.arts.ac.uk/" TargetMode="External"/><Relationship Id="rId2" Type="http://schemas.openxmlformats.org/officeDocument/2006/relationships/hyperlink" Target="https://www.arts.ac.uk/students/library-services/special-collections-and-archives/lcc-collections-and-archives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0C226-C8F3-4DBE-969F-66B866BB70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CHANGING ZINE SCENES –  </a:t>
            </a:r>
            <a:br>
              <a:rPr lang="en-GB" dirty="0"/>
            </a:br>
            <a:r>
              <a:rPr lang="en-GB" sz="3600" dirty="0"/>
              <a:t>Creativity, zine forms and new digital practices </a:t>
            </a:r>
            <a:br>
              <a:rPr lang="en-GB" sz="3600" dirty="0"/>
            </a:br>
            <a:r>
              <a:rPr lang="en-GB" sz="3600" dirty="0" err="1"/>
              <a:t>Frania</a:t>
            </a:r>
            <a:r>
              <a:rPr lang="en-GB" sz="3600" dirty="0"/>
              <a:t> Hall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446647-EF95-4665-8FE1-31FBC02423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0291" y="5625950"/>
            <a:ext cx="11232284" cy="97170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GB" dirty="0"/>
              <a:t>SHARP Amsterdam 2022</a:t>
            </a:r>
          </a:p>
        </p:txBody>
      </p:sp>
    </p:spTree>
    <p:extLst>
      <p:ext uri="{BB962C8B-B14F-4D97-AF65-F5344CB8AC3E}">
        <p14:creationId xmlns:p14="http://schemas.microsoft.com/office/powerpoint/2010/main" val="4260357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typologies of </a:t>
            </a:r>
            <a:r>
              <a:rPr lang="en-US" dirty="0" err="1"/>
              <a:t>zines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Activist </a:t>
            </a:r>
            <a:r>
              <a:rPr lang="en-US" dirty="0" err="1"/>
              <a:t>zines</a:t>
            </a:r>
            <a:endParaRPr lang="en-US" dirty="0"/>
          </a:p>
          <a:p>
            <a:pPr lvl="1"/>
            <a:r>
              <a:rPr lang="en-US" dirty="0"/>
              <a:t>Open</a:t>
            </a:r>
          </a:p>
          <a:p>
            <a:pPr lvl="1"/>
            <a:r>
              <a:rPr lang="en-US" dirty="0"/>
              <a:t>Alternative/underground</a:t>
            </a:r>
          </a:p>
          <a:p>
            <a:pPr lvl="1"/>
            <a:r>
              <a:rPr lang="en-US" dirty="0"/>
              <a:t>Immediate</a:t>
            </a:r>
          </a:p>
          <a:p>
            <a:pPr lvl="1"/>
            <a:r>
              <a:rPr lang="en-US" dirty="0"/>
              <a:t>Proactive – to get people thinking</a:t>
            </a:r>
          </a:p>
          <a:p>
            <a:pPr lvl="1"/>
            <a:r>
              <a:rPr lang="en-US" dirty="0"/>
              <a:t>Emotional</a:t>
            </a:r>
          </a:p>
          <a:p>
            <a:pPr lvl="1"/>
            <a:r>
              <a:rPr lang="en-US" dirty="0"/>
              <a:t>Provocative</a:t>
            </a:r>
          </a:p>
          <a:p>
            <a:pPr lvl="1"/>
            <a:r>
              <a:rPr lang="en-US" dirty="0"/>
              <a:t>Characteristics of New social movements (</a:t>
            </a:r>
            <a:r>
              <a:rPr lang="en-US" dirty="0" err="1"/>
              <a:t>Lievrouw</a:t>
            </a:r>
            <a:r>
              <a:rPr lang="en-US" dirty="0"/>
              <a:t>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A9EFEB-360B-FE45-9963-4044BF420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Frania Hall, SHARP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556E3E-A9B9-D044-BAA0-7DA230DED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4DD18-3BAA-4355-818F-276271CC9AC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65489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typologies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5790" y="1428750"/>
            <a:ext cx="9605010" cy="4697414"/>
          </a:xfrm>
        </p:spPr>
        <p:txBody>
          <a:bodyPr>
            <a:normAutofit fontScale="92500"/>
          </a:bodyPr>
          <a:lstStyle/>
          <a:p>
            <a:r>
              <a:rPr lang="en-US" dirty="0"/>
              <a:t>Fanzines</a:t>
            </a:r>
          </a:p>
          <a:p>
            <a:pPr lvl="1"/>
            <a:r>
              <a:rPr lang="en-US" dirty="0" err="1"/>
              <a:t>Eg</a:t>
            </a:r>
            <a:r>
              <a:rPr lang="en-US" dirty="0"/>
              <a:t> music, sports – sharing with like minded people</a:t>
            </a:r>
          </a:p>
          <a:p>
            <a:r>
              <a:rPr lang="en-US" dirty="0"/>
              <a:t>Alternative access to audiences</a:t>
            </a:r>
          </a:p>
          <a:p>
            <a:pPr lvl="1"/>
            <a:r>
              <a:rPr lang="en-US" dirty="0"/>
              <a:t>Can’t access professional markets/gatekeepers, nothing mainstream covers your multiple specific interests</a:t>
            </a:r>
          </a:p>
          <a:p>
            <a:r>
              <a:rPr lang="en-US" dirty="0"/>
              <a:t>Personal stories</a:t>
            </a:r>
          </a:p>
          <a:p>
            <a:pPr lvl="1"/>
            <a:r>
              <a:rPr lang="en-US" dirty="0"/>
              <a:t>Blogs in print</a:t>
            </a:r>
          </a:p>
          <a:p>
            <a:r>
              <a:rPr lang="en-US" dirty="0"/>
              <a:t>Entrepreneurial</a:t>
            </a:r>
          </a:p>
          <a:p>
            <a:pPr lvl="1"/>
            <a:r>
              <a:rPr lang="en-US" dirty="0"/>
              <a:t>Collective interests, subcultures, artistic, creative, longer term plan</a:t>
            </a:r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97E25E-CFB8-E54C-9C72-1B24C6796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Frania Hall, SHARP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918B16-04AB-8E4C-B25B-6007B11A6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4DD18-3BAA-4355-818F-276271CC9AC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04583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Further </a:t>
            </a:r>
            <a:r>
              <a:rPr lang="en-US" dirty="0" err="1"/>
              <a:t>zine</a:t>
            </a:r>
            <a:r>
              <a:rPr lang="en-US" dirty="0"/>
              <a:t> themes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600" dirty="0" err="1"/>
              <a:t>Craftivism</a:t>
            </a:r>
            <a:r>
              <a:rPr lang="en-US" sz="2600" dirty="0"/>
              <a:t> – creativity, inspiration and empowerment of craft, </a:t>
            </a:r>
            <a:r>
              <a:rPr lang="en-GB" sz="2600" dirty="0"/>
              <a:t>empowered by ‘looking at things and saying ‘I can do that’, Rise in ‘how to’ guides </a:t>
            </a:r>
            <a:r>
              <a:rPr lang="en-US" sz="2600" dirty="0"/>
              <a:t>(Levine in Greer, </a:t>
            </a:r>
            <a:r>
              <a:rPr lang="en-US" sz="2600" dirty="0" err="1"/>
              <a:t>Wrekk</a:t>
            </a:r>
            <a:r>
              <a:rPr lang="en-US" sz="2600" dirty="0"/>
              <a:t>)</a:t>
            </a:r>
          </a:p>
          <a:p>
            <a:r>
              <a:rPr lang="en-US" sz="2600" dirty="0"/>
              <a:t>Art/thing of beauty (</a:t>
            </a:r>
            <a:r>
              <a:rPr lang="en-US" sz="2600" dirty="0" err="1"/>
              <a:t>cf</a:t>
            </a:r>
            <a:r>
              <a:rPr lang="en-US" sz="2600" dirty="0"/>
              <a:t> artists’ books) and agenda of creative portfolio &amp; freedom to play/experiment (Zweig, McRobbie)</a:t>
            </a:r>
          </a:p>
          <a:p>
            <a:r>
              <a:rPr lang="en-US" sz="2600" dirty="0"/>
              <a:t>Conscious exposure of voices (diversity agendas) (Brouwer &amp; </a:t>
            </a:r>
            <a:r>
              <a:rPr lang="en-US" sz="2600" dirty="0" err="1"/>
              <a:t>Licona</a:t>
            </a:r>
            <a:r>
              <a:rPr lang="en-US" sz="2600" dirty="0"/>
              <a:t>, </a:t>
            </a:r>
            <a:r>
              <a:rPr lang="en-US" sz="2600" dirty="0" err="1"/>
              <a:t>Ramdarshan</a:t>
            </a:r>
            <a:r>
              <a:rPr lang="en-US" sz="2600" dirty="0"/>
              <a:t>-Bold)</a:t>
            </a:r>
          </a:p>
          <a:p>
            <a:r>
              <a:rPr lang="en-US" sz="2600" dirty="0"/>
              <a:t>Conscious alternative to digital  - new circulations, new community creation (Gamble)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4E71D1-231E-0B40-A3BD-A09F6141A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000" y="6356351"/>
            <a:ext cx="10817920" cy="365125"/>
          </a:xfrm>
        </p:spPr>
        <p:txBody>
          <a:bodyPr/>
          <a:lstStyle/>
          <a:p>
            <a:r>
              <a:rPr lang="en-GB" dirty="0" err="1"/>
              <a:t>Frania</a:t>
            </a:r>
            <a:r>
              <a:rPr lang="en-GB" dirty="0"/>
              <a:t> Hall, SHARP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F855AB-DD48-EB49-99BE-ADBA4411C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4DD18-3BAA-4355-818F-276271CC9AC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94333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Themes/ Characteristics of zine-making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Scissors and glue purposeful DIY energy – punk – take ownership of own culture (</a:t>
            </a:r>
            <a:r>
              <a:rPr lang="en-US" dirty="0" err="1"/>
              <a:t>Triggs</a:t>
            </a:r>
            <a:r>
              <a:rPr lang="en-US" dirty="0"/>
              <a:t>) </a:t>
            </a:r>
          </a:p>
          <a:p>
            <a:r>
              <a:rPr lang="en-US" dirty="0"/>
              <a:t>Conscious (</a:t>
            </a:r>
            <a:r>
              <a:rPr lang="en-US" dirty="0" err="1"/>
              <a:t>mis</a:t>
            </a:r>
            <a:r>
              <a:rPr lang="en-US" dirty="0"/>
              <a:t>)appropriation, </a:t>
            </a:r>
            <a:r>
              <a:rPr lang="en-US" dirty="0" err="1"/>
              <a:t>bricolage</a:t>
            </a:r>
            <a:r>
              <a:rPr lang="en-US" dirty="0"/>
              <a:t> etc. of alternative media (</a:t>
            </a:r>
            <a:r>
              <a:rPr lang="en-US" dirty="0" err="1"/>
              <a:t>Lievrouw</a:t>
            </a:r>
            <a:r>
              <a:rPr lang="en-US" dirty="0"/>
              <a:t>)</a:t>
            </a:r>
          </a:p>
          <a:p>
            <a:r>
              <a:rPr lang="en-US" dirty="0"/>
              <a:t>Crafters’ concern with materials and aesthetic</a:t>
            </a:r>
          </a:p>
          <a:p>
            <a:r>
              <a:rPr lang="en-US" dirty="0"/>
              <a:t>Designers’ concern with visual communication</a:t>
            </a:r>
          </a:p>
          <a:p>
            <a:r>
              <a:rPr lang="en-US" dirty="0"/>
              <a:t>Contingency – it is about content</a:t>
            </a:r>
          </a:p>
          <a:p>
            <a:r>
              <a:rPr lang="en-US" dirty="0"/>
              <a:t>More entrepreneurial aspirations after the professional</a:t>
            </a:r>
          </a:p>
          <a:p>
            <a:r>
              <a:rPr lang="en-US" dirty="0"/>
              <a:t>Fun – having a go – Lo-Fi culture advice</a:t>
            </a:r>
          </a:p>
          <a:p>
            <a:r>
              <a:rPr lang="en-US" dirty="0"/>
              <a:t>Ephemeral </a:t>
            </a:r>
            <a:r>
              <a:rPr lang="en-US" dirty="0" err="1"/>
              <a:t>vs</a:t>
            </a:r>
            <a:r>
              <a:rPr lang="en-US" dirty="0"/>
              <a:t> material (</a:t>
            </a:r>
            <a:r>
              <a:rPr lang="en-US" dirty="0" err="1"/>
              <a:t>Brouwer</a:t>
            </a:r>
            <a:r>
              <a:rPr lang="en-US" dirty="0"/>
              <a:t> &amp; </a:t>
            </a:r>
            <a:r>
              <a:rPr lang="en-US" dirty="0" err="1"/>
              <a:t>Licona</a:t>
            </a:r>
            <a:r>
              <a:rPr lang="en-US" dirty="0"/>
              <a:t>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560DFB-AD20-1943-A1C3-A21DF31A1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Frania Hall, SHARP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7E1981-2BAA-684A-8B2B-93BCBF2EA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4DD18-3BAA-4355-818F-276271CC9AC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28177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00043-0CD1-D747-8D03-13BB18038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D4704-FE7F-7E4E-A22C-2D61D5F6B7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6C3371-AEAF-DA48-910D-7B212CFC6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Frania Hall, SHARP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29D2A0-C039-3544-BA2A-ED860DBC4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4DD18-3BAA-4355-818F-276271CC9ACC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19825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DE6D9-1AFB-DD4A-B711-B38FE7D23E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Digital Age</a:t>
            </a:r>
          </a:p>
        </p:txBody>
      </p:sp>
    </p:spTree>
    <p:extLst>
      <p:ext uri="{BB962C8B-B14F-4D97-AF65-F5344CB8AC3E}">
        <p14:creationId xmlns:p14="http://schemas.microsoft.com/office/powerpoint/2010/main" val="20468671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Early predictions about digital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highlight>
                  <a:srgbClr val="FFFF00"/>
                </a:highlight>
              </a:rPr>
              <a:t>What is the future of zines? One word: computers.”</a:t>
            </a:r>
          </a:p>
          <a:p>
            <a:r>
              <a:rPr lang="en-GB" dirty="0" err="1">
                <a:highlight>
                  <a:srgbClr val="FFFF00"/>
                </a:highlight>
              </a:rPr>
              <a:t>Duncombe</a:t>
            </a:r>
            <a:r>
              <a:rPr lang="en-GB" dirty="0">
                <a:highlight>
                  <a:srgbClr val="FFFF00"/>
                </a:highlight>
              </a:rPr>
              <a:t>, Notes From Underground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DA1476-6822-7940-ADF2-59C9A1F96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Frania Hall, SHARP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A51CA4-E1E9-874B-A2FA-E1FFB47E2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4DD18-3BAA-4355-818F-276271CC9ACC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25128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Mainstream/alternative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“Internet technology has the capacity to erode the </a:t>
            </a:r>
            <a:r>
              <a:rPr lang="en-GB" dirty="0" err="1"/>
              <a:t>binarism</a:t>
            </a:r>
            <a:r>
              <a:rPr lang="en-GB" dirty="0"/>
              <a:t> of alternative and mainstream media and the polarities of powerful and powerless, dominance and resistance.”</a:t>
            </a:r>
          </a:p>
          <a:p>
            <a:endParaRPr lang="en-GB" dirty="0"/>
          </a:p>
          <a:p>
            <a:r>
              <a:rPr lang="en-GB" dirty="0" err="1"/>
              <a:t>Atton</a:t>
            </a:r>
            <a:r>
              <a:rPr lang="en-GB" dirty="0"/>
              <a:t>, Alternative Media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0BA68F-CF34-2F45-B43B-DDC741DE8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Frania Hall, SHARP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EF49A4-4899-1D42-991E-B0DCE7B35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4DD18-3BAA-4355-818F-276271CC9ACC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22712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Self-publishing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‘While a paradigm shift is taking place in mainstream publishing…surely this brings good news for the self-publishing community’ </a:t>
            </a:r>
          </a:p>
          <a:p>
            <a:r>
              <a:rPr lang="en-GB" dirty="0" err="1"/>
              <a:t>Triggs</a:t>
            </a:r>
            <a:r>
              <a:rPr lang="en-GB" dirty="0"/>
              <a:t>, Fanzines.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C2D6D1-4D5C-EE49-A225-C7BFEA6F1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Frania Hall, SHARP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7A54BF-E945-2F4C-BD16-A8C951DEA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4DD18-3BAA-4355-818F-276271CC9ACC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63634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New tools new motivations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‘Everyday creativity …brings together at least one active human mind, and the material or digital world, in the activity of making something which is novel in that context and is a process which invokes a feeling of joy’ </a:t>
            </a:r>
          </a:p>
          <a:p>
            <a:r>
              <a:rPr lang="en-GB" dirty="0" err="1"/>
              <a:t>Gauntlett</a:t>
            </a:r>
            <a:r>
              <a:rPr lang="en-GB" dirty="0"/>
              <a:t>, Making is Connecting</a:t>
            </a:r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D70FA0-6050-DD46-822D-755823652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Frania Hall, SHARP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BAFA5B-0D7F-AF4D-B0E1-22246442B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4DD18-3BAA-4355-818F-276271CC9ACC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96771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D5ECCA-5BCC-2A44-AC3C-028A62C3EA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F19C43C-38D5-944E-B385-B03A2AED98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Zine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ADC4BDF-EB9C-DE4E-B53A-A3168A0F44B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Reflective of an alternative, DIY media zines have given voice to those unrepresented in mainstream media. </a:t>
            </a:r>
          </a:p>
          <a:p>
            <a:r>
              <a:rPr lang="en-GB" dirty="0"/>
              <a:t>The creativity, experimentation and problem solving that can be seen in zine making is also reflective of the diversity and individuality represented by the zines themselves. </a:t>
            </a:r>
          </a:p>
          <a:p>
            <a:r>
              <a:rPr lang="en-GB" dirty="0"/>
              <a:t>A print </a:t>
            </a:r>
            <a:r>
              <a:rPr lang="en-GB"/>
              <a:t>culture impacted </a:t>
            </a:r>
            <a:r>
              <a:rPr lang="en-GB" dirty="0"/>
              <a:t>by digital tools </a:t>
            </a:r>
          </a:p>
          <a:p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3657221-7B63-284A-9A3C-6BD0C59E6F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Frania Hall, SHARP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C0D5DE-89DD-4545-B4A3-BF9CE898C9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704DD18-3BAA-4355-818F-276271CC9AC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7353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Zine culture evidenced in production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2930" y="1340769"/>
            <a:ext cx="9627870" cy="4785395"/>
          </a:xfrm>
        </p:spPr>
        <p:txBody>
          <a:bodyPr>
            <a:normAutofit/>
          </a:bodyPr>
          <a:lstStyle/>
          <a:p>
            <a:r>
              <a:rPr lang="en-GB" dirty="0"/>
              <a:t>Production – huge challenges for early zine makers lead to exciting creative approaches to production; the look and feel was also part of their ‘alternative’ agenda; </a:t>
            </a:r>
          </a:p>
          <a:p>
            <a:r>
              <a:rPr lang="en-GB" dirty="0"/>
              <a:t>as production becomes easier this has changed the way zines look/feel and enabled participants motivated in different ways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137185-A8E6-F947-8D1E-EF942059F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Frania Hall, SHARP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F15E46-B632-5D45-9EE4-7BB74D5DD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4DD18-3BAA-4355-818F-276271CC9ACC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39753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are the digital impacts?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Production/layout – including publishing tools</a:t>
            </a:r>
          </a:p>
          <a:p>
            <a:r>
              <a:rPr lang="en-GB" dirty="0"/>
              <a:t>Different ways to express creativity</a:t>
            </a:r>
          </a:p>
          <a:p>
            <a:r>
              <a:rPr lang="en-GB" dirty="0"/>
              <a:t>Other methods of self—expression and exchange – more individualistic  – Social media, alternative new media</a:t>
            </a:r>
          </a:p>
          <a:p>
            <a:r>
              <a:rPr lang="en-GB" dirty="0"/>
              <a:t>Professionalisation vs DIY - rise of indie magazines</a:t>
            </a:r>
          </a:p>
          <a:p>
            <a:r>
              <a:rPr lang="en-GB" dirty="0"/>
              <a:t>Increased connectivity to collaborate, find like-minded groups</a:t>
            </a:r>
          </a:p>
          <a:p>
            <a:r>
              <a:rPr lang="en-GB" dirty="0"/>
              <a:t>Increased and easy distribution</a:t>
            </a:r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56561F-82C6-2644-8221-403C3F1A3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Frania Hall, SHARP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9FC138-6F90-C946-9335-30801F509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4DD18-3BAA-4355-818F-276271CC9ACC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06073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0156F-48F8-7847-B20F-D2703D6A2F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Research - themes</a:t>
            </a:r>
          </a:p>
        </p:txBody>
      </p:sp>
    </p:spTree>
    <p:extLst>
      <p:ext uri="{BB962C8B-B14F-4D97-AF65-F5344CB8AC3E}">
        <p14:creationId xmlns:p14="http://schemas.microsoft.com/office/powerpoint/2010/main" val="30342693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520D1-7C45-6246-8F94-1C3E30D5F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4F756-52B3-3B42-A431-3317FD462A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How have production methods changed? </a:t>
            </a:r>
          </a:p>
          <a:p>
            <a:r>
              <a:rPr lang="en-GB" dirty="0"/>
              <a:t>How far to they reflect new technologies? </a:t>
            </a:r>
          </a:p>
          <a:p>
            <a:r>
              <a:rPr lang="en-GB" dirty="0"/>
              <a:t>Has that had an impact on how professional they look?</a:t>
            </a:r>
          </a:p>
          <a:p>
            <a:r>
              <a:rPr lang="en-GB" dirty="0"/>
              <a:t>How far has that affected their creativity/experimentation?</a:t>
            </a:r>
          </a:p>
          <a:p>
            <a:r>
              <a:rPr lang="en-GB" dirty="0"/>
              <a:t>How did the ‘print is dead’ rumour fuel zine culture?</a:t>
            </a:r>
          </a:p>
          <a:p>
            <a:r>
              <a:rPr lang="en-GB" b="1" dirty="0"/>
              <a:t>How far do zine makers embrace or react to digital options? And what impact does that have on the zine scene?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AA20DC-F704-9B4D-8157-018923A60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Frania Hall, SHARP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22290C-B5E4-1747-84B2-22E610213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4DD18-3BAA-4355-818F-276271CC9ACC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05964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Creativity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Zines = individual creativity, no boundaries, open to different styles of individual expression, also production problem solving</a:t>
            </a:r>
          </a:p>
          <a:p>
            <a:endParaRPr lang="en-GB" dirty="0"/>
          </a:p>
          <a:p>
            <a:r>
              <a:rPr lang="en-GB" dirty="0"/>
              <a:t>How does creativity manifest itself in modern zine making in comparison to early zines?</a:t>
            </a:r>
          </a:p>
          <a:p>
            <a:r>
              <a:rPr lang="en-GB" dirty="0"/>
              <a:t>What does that say about zine culture as a creative alternative media?</a:t>
            </a:r>
          </a:p>
          <a:p>
            <a:r>
              <a:rPr lang="en-GB" dirty="0"/>
              <a:t>How far is ‘energy’ in zine making reflected in their creativity?</a:t>
            </a:r>
          </a:p>
          <a:p>
            <a:r>
              <a:rPr lang="en-GB" dirty="0"/>
              <a:t>Is there a perceived aesthetic for zines?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CCAA5A-48D6-3343-8F7A-5156C09CB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Frania Hall, SHARP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829EA5-3C90-9A4F-A2F1-B29A37726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4DD18-3BAA-4355-818F-276271CC9ACC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99451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DIY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DIY is at the heart of zine making – desire to express identity</a:t>
            </a:r>
          </a:p>
          <a:p>
            <a:endParaRPr lang="en-GB" dirty="0"/>
          </a:p>
          <a:p>
            <a:r>
              <a:rPr lang="en-GB" dirty="0"/>
              <a:t>How does DIY manifest itself in modern zine making? </a:t>
            </a:r>
          </a:p>
          <a:p>
            <a:r>
              <a:rPr lang="en-GB" dirty="0"/>
              <a:t>How far has connectivity led to a change in zine culture around collaborative working?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D40902-E1B4-354E-B747-95BEE97F2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Frania Hall, SHARP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87AFCF-E86F-BE4F-9735-0E2B7AD83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4DD18-3BAA-4355-818F-276271CC9ACC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39331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Further digital themes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Collaboration</a:t>
            </a:r>
            <a:r>
              <a:rPr lang="en-GB" dirty="0"/>
              <a:t> – zines can be collaborative, though not always</a:t>
            </a:r>
          </a:p>
          <a:p>
            <a:r>
              <a:rPr lang="en-GB" dirty="0"/>
              <a:t>Does internet technology lead to more collaborative zine-making?</a:t>
            </a:r>
          </a:p>
          <a:p>
            <a:endParaRPr lang="en-GB" dirty="0"/>
          </a:p>
          <a:p>
            <a:r>
              <a:rPr lang="en-GB" b="1" dirty="0"/>
              <a:t>Distribution</a:t>
            </a:r>
            <a:r>
              <a:rPr lang="en-GB" dirty="0"/>
              <a:t> – early challenges in distribution are easier to overcome. </a:t>
            </a:r>
          </a:p>
          <a:p>
            <a:r>
              <a:rPr lang="en-GB" dirty="0"/>
              <a:t>How far has technology led to more distribution options for zine-makers? </a:t>
            </a:r>
          </a:p>
          <a:p>
            <a:r>
              <a:rPr lang="en-GB" dirty="0"/>
              <a:t>And do they take them up?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C67E1E-7E5E-F245-8B00-6BBB1C74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Frania Hall, SHARP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9E1797-9802-2E49-9AE2-5A132C5B1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4DD18-3BAA-4355-818F-276271CC9ACC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59149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6664C-F132-9C40-9ED0-AA9A967BE0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Research process </a:t>
            </a:r>
          </a:p>
        </p:txBody>
      </p:sp>
    </p:spTree>
    <p:extLst>
      <p:ext uri="{BB962C8B-B14F-4D97-AF65-F5344CB8AC3E}">
        <p14:creationId xmlns:p14="http://schemas.microsoft.com/office/powerpoint/2010/main" val="4687910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A word on content analysis methodology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‘Inferring features of a non-manifest context from features of a manifest text’ </a:t>
            </a:r>
          </a:p>
          <a:p>
            <a:r>
              <a:rPr lang="en-GB" dirty="0"/>
              <a:t>‘Abductive inferences’</a:t>
            </a:r>
          </a:p>
          <a:p>
            <a:r>
              <a:rPr lang="en-GB" dirty="0"/>
              <a:t>Creating a ‘network of stable correlations - </a:t>
            </a:r>
            <a:r>
              <a:rPr lang="en-GB" dirty="0" err="1"/>
              <a:t>Krippendorf</a:t>
            </a:r>
            <a:endParaRPr lang="en-GB" dirty="0"/>
          </a:p>
          <a:p>
            <a:r>
              <a:rPr lang="en-GB" dirty="0"/>
              <a:t>‘Results need interpretation through an understanding of how the codes … connect to the wider context in which that (object) makes sense’ - Rose</a:t>
            </a:r>
          </a:p>
          <a:p>
            <a:endParaRPr lang="en-GB" dirty="0"/>
          </a:p>
          <a:p>
            <a:r>
              <a:rPr lang="en-GB" b="1" dirty="0"/>
              <a:t>Timeframes for digital development</a:t>
            </a:r>
            <a:r>
              <a:rPr lang="en-GB" dirty="0"/>
              <a:t> – titles grouped into 3 timeframes – reflecting Thompson’s stages of digital development in publishing (2005/2013) – </a:t>
            </a:r>
            <a:r>
              <a:rPr lang="en-GB" dirty="0" err="1"/>
              <a:t>eg</a:t>
            </a:r>
            <a:r>
              <a:rPr lang="en-GB" dirty="0"/>
              <a:t> developments in word processing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4788D1-BFF2-F945-B333-C32F6C3B5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Frania Hall, SHARP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DD88DE-1F92-3449-AD4A-CF7A5696E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4DD18-3BAA-4355-818F-276271CC9ACC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03758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47 zines reviewed (print, UK and US)</a:t>
            </a:r>
          </a:p>
          <a:p>
            <a:r>
              <a:rPr lang="en-GB" dirty="0"/>
              <a:t>Grouped into categories</a:t>
            </a:r>
          </a:p>
          <a:p>
            <a:r>
              <a:rPr lang="en-GB" dirty="0"/>
              <a:t>Representative choices by Special Collections team</a:t>
            </a:r>
          </a:p>
          <a:p>
            <a:r>
              <a:rPr lang="en-GB" dirty="0"/>
              <a:t>Title range – influenced by direction of special collection (</a:t>
            </a:r>
            <a:r>
              <a:rPr lang="en-GB" dirty="0" err="1"/>
              <a:t>ie</a:t>
            </a:r>
            <a:r>
              <a:rPr lang="en-GB" dirty="0"/>
              <a:t> early titles have been bought specifically, less comprehensive) – themes of: Music, Feminism, LGBTQ+, Art, and random.</a:t>
            </a:r>
          </a:p>
          <a:p>
            <a:r>
              <a:rPr lang="en-GB" dirty="0"/>
              <a:t>Date range- based loosely on stages of digital development in publishing (Thompson 4 stages of 2005/2013) – </a:t>
            </a:r>
            <a:r>
              <a:rPr lang="en-GB" dirty="0" err="1"/>
              <a:t>eg</a:t>
            </a:r>
            <a:r>
              <a:rPr lang="en-GB" dirty="0"/>
              <a:t> developments in word processing</a:t>
            </a:r>
          </a:p>
          <a:p>
            <a:r>
              <a:rPr lang="en-GB" dirty="0"/>
              <a:t>Variables – used a large number in order to test which was most useful – testing ways to apply content analysis approaches to zine collections</a:t>
            </a:r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7B7028-97D2-CE47-8628-9898C8C9E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Frania Hall, SHARP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F78E38-2861-8A4E-BC5B-F94A23117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4DD18-3BAA-4355-818F-276271CC9ACC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3752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24AF9FA-2B67-424F-827B-DA88D862DA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A762345-2DF7-BA4F-86AC-FBCFFC31DE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Zine in production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F155A6-4D19-8C4B-96A1-47CA0CA03C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Lowered costs of production with DTP and digital tools have made it much easier to make zines, changing the original aesthetic which is so integral to the zine ethos.</a:t>
            </a:r>
          </a:p>
          <a:p>
            <a:r>
              <a:rPr lang="en-GB" dirty="0"/>
              <a:t>As a print culture, how do creators use digital tools to reflect their passion for the zine form?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F121B5-3E17-CA45-94D1-EFC0B2A71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/>
            <a:r>
              <a:rPr lang="en-GB"/>
              <a:t>Frania Hall, SHARP 2022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CFC0D1-93DE-684E-B928-9F11EA3B72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C19541-5F6E-2C4C-BF21-196C1C8E2E31}" type="slidenum">
              <a:rPr lang="en-GB" smtClean="0"/>
              <a:pPr/>
              <a:t>3</a:t>
            </a:fld>
            <a:r>
              <a:rPr lang="en-GB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56485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Zine topics and timeframes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981200" y="1600201"/>
          <a:ext cx="8229600" cy="496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70s/80s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90s/early 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Late 00 and 2010+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Feminism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Music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LGBT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Other</a:t>
                      </a:r>
                      <a:r>
                        <a:rPr lang="en-GB" baseline="0" dirty="0"/>
                        <a:t> interests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Zines over time 1</a:t>
                      </a:r>
                    </a:p>
                    <a:p>
                      <a:r>
                        <a:rPr lang="en-GB" dirty="0"/>
                        <a:t>Changing topics</a:t>
                      </a:r>
                    </a:p>
                    <a:p>
                      <a:r>
                        <a:rPr lang="en-GB" dirty="0"/>
                        <a:t>Random example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Zines over time 2</a:t>
                      </a:r>
                    </a:p>
                    <a:p>
                      <a:r>
                        <a:rPr lang="en-GB" dirty="0"/>
                        <a:t>1 zine over time</a:t>
                      </a:r>
                    </a:p>
                    <a:p>
                      <a:r>
                        <a:rPr lang="en-GB" dirty="0"/>
                        <a:t>Random</a:t>
                      </a:r>
                      <a:r>
                        <a:rPr lang="en-GB" baseline="0" dirty="0"/>
                        <a:t> examples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91A247-16B0-6D46-A2A9-9722CDD3F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Frania Hall, SHARP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FD3FC0-DE34-B443-A06E-EB40C0E0A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4DD18-3BAA-4355-818F-276271CC9ACC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48113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EB3A8-F4E7-3F45-B781-D8E50269A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Mapping questions to research tables</a:t>
            </a:r>
          </a:p>
        </p:txBody>
      </p:sp>
      <p:pic>
        <p:nvPicPr>
          <p:cNvPr id="7" name="Content Placeholder 6" descr="shot of a mapping table&#10;">
            <a:extLst>
              <a:ext uri="{FF2B5EF4-FFF2-40B4-BE49-F238E27FC236}">
                <a16:creationId xmlns:a16="http://schemas.microsoft.com/office/drawing/2014/main" id="{F80FAE69-A98B-214D-870E-1DA1C3D7BD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5070" y="1598613"/>
            <a:ext cx="11223448" cy="4351337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6CA0A2-EAC6-784B-9C15-F485D0D4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Frania Hall, SHARP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62C474-E043-C94C-A8E2-856C4B8BF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4DD18-3BAA-4355-818F-276271CC9ACC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60428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 collection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7955" y="1700809"/>
            <a:ext cx="8229600" cy="4525963"/>
          </a:xfrm>
        </p:spPr>
        <p:txBody>
          <a:bodyPr>
            <a:normAutofit/>
          </a:bodyPr>
          <a:lstStyle/>
          <a:p>
            <a:r>
              <a:rPr lang="en-GB" dirty="0"/>
              <a:t>Qualitative notes made on each zine with thematic headings </a:t>
            </a:r>
          </a:p>
          <a:p>
            <a:r>
              <a:rPr lang="en-GB" dirty="0"/>
              <a:t>Then tallies made counting occurrences of features/variables (as table) for all the zines</a:t>
            </a:r>
          </a:p>
          <a:p>
            <a:r>
              <a:rPr lang="en-GB" dirty="0"/>
              <a:t>Large number of variable to test which are most telling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4173515"/>
              </p:ext>
            </p:extLst>
          </p:nvPr>
        </p:nvGraphicFramePr>
        <p:xfrm>
          <a:off x="1062990" y="4736835"/>
          <a:ext cx="8378189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49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78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78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602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72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Production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Creativity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DIY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Collaboration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Distribution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D2D27C5-BB34-9649-8489-4553F36D24E8}"/>
              </a:ext>
            </a:extLst>
          </p:cNvPr>
          <p:cNvSpPr txBox="1"/>
          <p:nvPr/>
        </p:nvSpPr>
        <p:spPr>
          <a:xfrm>
            <a:off x="1062989" y="4263389"/>
            <a:ext cx="7331503" cy="47344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/>
            <a:r>
              <a:rPr lang="en-US" sz="2400" dirty="0"/>
              <a:t>5 Data tables - Numbers of variables per table: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2E2849-5CCB-7F48-B6C7-A7B278C84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Frania Hall, SHARP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65CF2A-4456-0B42-899A-1F8084222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4DD18-3BAA-4355-818F-276271CC9ACC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18677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 of variables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Indicators for production </a:t>
            </a:r>
          </a:p>
          <a:p>
            <a:pPr lvl="1"/>
            <a:r>
              <a:rPr lang="en-GB" dirty="0"/>
              <a:t>type of binding (</a:t>
            </a:r>
            <a:r>
              <a:rPr lang="en-GB" dirty="0" err="1"/>
              <a:t>eg</a:t>
            </a:r>
            <a:r>
              <a:rPr lang="en-GB" dirty="0"/>
              <a:t> print shop stapled, hand stapled (top corner/two staples, etc.)</a:t>
            </a:r>
          </a:p>
          <a:p>
            <a:pPr lvl="1"/>
            <a:r>
              <a:rPr lang="en-GB" dirty="0"/>
              <a:t>photo rendering (good, mixed, poor)</a:t>
            </a:r>
          </a:p>
          <a:p>
            <a:pPr lvl="1"/>
            <a:r>
              <a:rPr lang="en-GB" dirty="0"/>
              <a:t>Typefaces – use of single typeface, some use of different type faces, lots of different typefaces etc.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Recognising that these are sometimes planned, sometimes expedient</a:t>
            </a:r>
          </a:p>
          <a:p>
            <a:pPr lvl="1"/>
            <a:r>
              <a:rPr lang="en-GB" dirty="0"/>
              <a:t>Delineating experimentation/creativity vs efforts to be professional</a:t>
            </a:r>
          </a:p>
          <a:p>
            <a:pPr lvl="1"/>
            <a:endParaRPr lang="en-GB" dirty="0"/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2CF5BF-69BF-AA4D-80D3-FA3254D49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Frania Hall, SHARP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7F2549-ECB6-1B40-BFF6-C5C2212AD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4DD18-3BAA-4355-818F-276271CC9ACC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92436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C127D-259C-534A-8506-2EA18CDEA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tallies</a:t>
            </a:r>
          </a:p>
        </p:txBody>
      </p:sp>
      <p:pic>
        <p:nvPicPr>
          <p:cNvPr id="6" name="Content Placeholder 5" descr="shot of a part of a tally sheet&#10;">
            <a:extLst>
              <a:ext uri="{FF2B5EF4-FFF2-40B4-BE49-F238E27FC236}">
                <a16:creationId xmlns:a16="http://schemas.microsoft.com/office/drawing/2014/main" id="{0620D188-4FEF-CB42-A5C3-3D5A6AE45D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1013" y="2365478"/>
            <a:ext cx="11231562" cy="2817606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32B446-642E-8A4F-9F26-F4FBDBDC4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Frania Hall, SHARP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4F1896-29C4-2E4B-BC95-061E929CD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4DD18-3BAA-4355-818F-276271CC9ACC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13951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F3593-B125-4042-8AD0-12A690EAF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Bricolage, mixed typographies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9D27B09-C2D8-6A44-B29C-099CC172FC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2372" y="1602219"/>
            <a:ext cx="2828004" cy="4351337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981281-8928-3148-9390-E2A22A415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Frania Hall, SHARP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049339-644E-8B46-A877-4B3B5DC57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4DD18-3BAA-4355-818F-276271CC9ACC}" type="slidenum">
              <a:rPr lang="en-GB" smtClean="0"/>
              <a:t>35</a:t>
            </a:fld>
            <a:endParaRPr lang="en-GB"/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98DD8509-7FCF-2A40-B17C-5D55C4D5C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0220" y="1602218"/>
            <a:ext cx="6927888" cy="435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3704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C2EFC-AC95-D04F-A445-48EB5832D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Cut and paste Xerox, formal styling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BDBA370-3551-BD4B-8A02-864F38A16B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99850" y="1589223"/>
            <a:ext cx="2398070" cy="4351337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2347C8-3E96-0B42-9908-B02FFA99D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Frania Hall, SHARP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889924-B81A-504D-B80F-31C7544D7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4DD18-3BAA-4355-818F-276271CC9ACC}" type="slidenum">
              <a:rPr lang="en-GB" smtClean="0"/>
              <a:t>36</a:t>
            </a:fld>
            <a:endParaRPr lang="en-GB"/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E0054B6B-889C-C84E-9962-B186ADF465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1750288"/>
            <a:ext cx="7737248" cy="402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2108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4563C-BC53-754D-89C0-F95BA99F72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Findings</a:t>
            </a:r>
          </a:p>
        </p:txBody>
      </p:sp>
    </p:spTree>
    <p:extLst>
      <p:ext uri="{BB962C8B-B14F-4D97-AF65-F5344CB8AC3E}">
        <p14:creationId xmlns:p14="http://schemas.microsoft.com/office/powerpoint/2010/main" val="38824080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Changing to DTP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12776"/>
            <a:ext cx="9296400" cy="4968552"/>
          </a:xfrm>
        </p:spPr>
        <p:txBody>
          <a:bodyPr>
            <a:normAutofit/>
          </a:bodyPr>
          <a:lstStyle/>
          <a:p>
            <a:r>
              <a:rPr lang="en-GB" dirty="0"/>
              <a:t>Phase one –examples are hand typed up and cut and pasted into copies (with differing degrees of care)</a:t>
            </a:r>
          </a:p>
          <a:p>
            <a:r>
              <a:rPr lang="en-GB" dirty="0"/>
              <a:t>Phase two – word processing packages emerge – fewer examples of hand typed cut and paste, standard templates quickly adopted, slightly bland</a:t>
            </a:r>
          </a:p>
          <a:p>
            <a:r>
              <a:rPr lang="en-GB" dirty="0"/>
              <a:t>Phase three – more planned design, professional page makeup, print shop printing – concerted effort to focus on using technology to professionalise work – even where use cut and paste effect</a:t>
            </a:r>
          </a:p>
          <a:p>
            <a:r>
              <a:rPr lang="en-GB" dirty="0"/>
              <a:t>For later titles only – some highly designed –selling the design as integral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19D60B-B052-4D4E-AA74-7B796B172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Frania Hall, SHARP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505FDD-4847-6040-BCF0-61EC95539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4DD18-3BAA-4355-818F-276271CC9ACC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6892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7C7C6E4-E29C-D540-B762-ED32B2E46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3" y="1069686"/>
            <a:ext cx="3060316" cy="53035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D4D97C-4805-B547-97E5-6B8D84246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progression to DTP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4DD5891-00EA-A542-AFE5-589747D693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80052" y="1980566"/>
            <a:ext cx="5124908" cy="302387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BE7A87-F31C-A346-B385-3A03AAB4B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Frania Hall, SHARP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2D311F-BEFE-0A40-88F2-7C59409E9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4DD18-3BAA-4355-818F-276271CC9ACC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7887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891C8F-0B99-584F-8D91-2EECBBE5C1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A2CE95A-54F1-A644-A3CF-E6AFBE66F2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LCC zine collection</a:t>
            </a:r>
          </a:p>
        </p:txBody>
      </p:sp>
      <p:pic>
        <p:nvPicPr>
          <p:cNvPr id="6" name="Picture 5" descr="photos of zines&#10;">
            <a:extLst>
              <a:ext uri="{FF2B5EF4-FFF2-40B4-BE49-F238E27FC236}">
                <a16:creationId xmlns:a16="http://schemas.microsoft.com/office/drawing/2014/main" id="{E5BC3958-CFFA-7747-9B2C-DBA92EB3AB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00" y="1453104"/>
            <a:ext cx="5791200" cy="2476500"/>
          </a:xfrm>
          <a:prstGeom prst="rect">
            <a:avLst/>
          </a:prstGeom>
        </p:spPr>
      </p:pic>
      <p:pic>
        <p:nvPicPr>
          <p:cNvPr id="7" name="Content Placeholder 7" descr="photos of zines">
            <a:extLst>
              <a:ext uri="{FF2B5EF4-FFF2-40B4-BE49-F238E27FC236}">
                <a16:creationId xmlns:a16="http://schemas.microsoft.com/office/drawing/2014/main" id="{790CBCA0-DD6A-594D-9F0F-2156557C94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963" y="471027"/>
            <a:ext cx="4282899" cy="2409131"/>
          </a:xfrm>
          <a:prstGeom prst="rect">
            <a:avLst/>
          </a:prstGeom>
        </p:spPr>
      </p:pic>
      <p:pic>
        <p:nvPicPr>
          <p:cNvPr id="8" name="Picture 7" descr="photos of zines">
            <a:extLst>
              <a:ext uri="{FF2B5EF4-FFF2-40B4-BE49-F238E27FC236}">
                <a16:creationId xmlns:a16="http://schemas.microsoft.com/office/drawing/2014/main" id="{A6E79D16-15CB-6F42-8B2F-F502089CB0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1686" y="2043851"/>
            <a:ext cx="5461000" cy="2476500"/>
          </a:xfrm>
          <a:prstGeom prst="rect">
            <a:avLst/>
          </a:prstGeom>
        </p:spPr>
      </p:pic>
      <p:pic>
        <p:nvPicPr>
          <p:cNvPr id="9" name="Picture 8" descr="photos of zines">
            <a:extLst>
              <a:ext uri="{FF2B5EF4-FFF2-40B4-BE49-F238E27FC236}">
                <a16:creationId xmlns:a16="http://schemas.microsoft.com/office/drawing/2014/main" id="{0A8BF317-E57C-2E40-A8EE-56AF9F81D4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455" y="3029996"/>
            <a:ext cx="5562600" cy="2374900"/>
          </a:xfrm>
          <a:prstGeom prst="rect">
            <a:avLst/>
          </a:prstGeom>
        </p:spPr>
      </p:pic>
      <p:pic>
        <p:nvPicPr>
          <p:cNvPr id="10" name="Picture 9" descr="photos of zines">
            <a:extLst>
              <a:ext uri="{FF2B5EF4-FFF2-40B4-BE49-F238E27FC236}">
                <a16:creationId xmlns:a16="http://schemas.microsoft.com/office/drawing/2014/main" id="{F4341145-5B0A-864D-9C73-573A6868BF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5640" y="4122196"/>
            <a:ext cx="4940300" cy="2489200"/>
          </a:xfrm>
          <a:prstGeom prst="rect">
            <a:avLst/>
          </a:prstGeom>
        </p:spPr>
      </p:pic>
      <p:pic>
        <p:nvPicPr>
          <p:cNvPr id="11" name="Picture 10" descr="photos of zines">
            <a:extLst>
              <a:ext uri="{FF2B5EF4-FFF2-40B4-BE49-F238E27FC236}">
                <a16:creationId xmlns:a16="http://schemas.microsoft.com/office/drawing/2014/main" id="{0ACAD0AC-6AD8-8846-9FB2-C029ECF2BF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1286" y="4198396"/>
            <a:ext cx="4851400" cy="2413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24BB7BB-18E4-8944-8B76-E3AFACE754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/>
            <a:r>
              <a:rPr lang="en-GB"/>
              <a:t>Frania Hall, SHARP 2022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01612F-DA57-8F47-9F01-AE07B75EB9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C19541-5F6E-2C4C-BF21-196C1C8E2E31}" type="slidenum">
              <a:rPr lang="en-GB" smtClean="0"/>
              <a:pPr/>
              <a:t>4</a:t>
            </a:fld>
            <a:r>
              <a:rPr lang="en-GB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7232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886B1-D651-124E-9BB0-1B96C64B2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Cover designs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F7272A-10DB-9448-8592-EDD2ED4CE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Frania Hall, SHARP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F6DDA8-DB94-D948-87D0-96EA068D8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4DD18-3BAA-4355-818F-276271CC9ACC}" type="slidenum">
              <a:rPr lang="en-GB" smtClean="0"/>
              <a:t>40</a:t>
            </a:fld>
            <a:endParaRPr lang="en-GB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212F2AE-7874-9F41-9314-A86F63366F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1769" y="1598613"/>
            <a:ext cx="7030050" cy="435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0447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Word processing and images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Evidenced by increase in use of typefaces</a:t>
            </a:r>
          </a:p>
          <a:p>
            <a:r>
              <a:rPr lang="en-GB" dirty="0"/>
              <a:t>Plus use of wider range of photos suggesting access to photos on internet</a:t>
            </a:r>
          </a:p>
          <a:p>
            <a:r>
              <a:rPr lang="en-GB" dirty="0"/>
              <a:t>Better resolution of images, particularly photos – this improves quite quickly</a:t>
            </a:r>
          </a:p>
          <a:p>
            <a:r>
              <a:rPr lang="en-GB" dirty="0"/>
              <a:t>Professional standard photos in the latest period</a:t>
            </a:r>
          </a:p>
          <a:p>
            <a:r>
              <a:rPr lang="en-GB" dirty="0"/>
              <a:t>Increasing number and variety of images/types</a:t>
            </a:r>
          </a:p>
          <a:p>
            <a:r>
              <a:rPr lang="en-GB" dirty="0"/>
              <a:t>Layout of images more carefully planned</a:t>
            </a:r>
          </a:p>
          <a:p>
            <a:r>
              <a:rPr lang="en-GB" dirty="0"/>
              <a:t>Covers consistently become more designed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C27B9B-9F2F-F942-8F5D-1EAEBFFFF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Frania Hall, SHARP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CCB02B-D654-D14C-86B8-BB878D179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4DD18-3BAA-4355-818F-276271CC9ACC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776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72DDC-6A38-BF46-A4BE-54EC12606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509953"/>
            <a:ext cx="11497141" cy="689471"/>
          </a:xfrm>
        </p:spPr>
        <p:txBody>
          <a:bodyPr/>
          <a:lstStyle/>
          <a:p>
            <a:r>
              <a:rPr lang="en-US" dirty="0"/>
              <a:t>Early text wrap around – DTP experimentation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211AA7-3563-AF44-B7BC-F55670FE8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Frania Hall, SHARP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D12C0D-A824-4A4E-B019-745B2D0F1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4DD18-3BAA-4355-818F-276271CC9ACC}" type="slidenum">
              <a:rPr lang="en-GB" smtClean="0"/>
              <a:t>42</a:t>
            </a:fld>
            <a:endParaRPr lang="en-GB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12B8539-B969-9D4D-AD92-BDEE21D423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9853" y="1598613"/>
            <a:ext cx="6973881" cy="435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2534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Aiming for mainstream – the paradox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Some early zines used typesetters, professional printers, professional binding and distribution –  making use of mainstream approaches </a:t>
            </a:r>
            <a:r>
              <a:rPr lang="en-GB" dirty="0" err="1"/>
              <a:t>eg</a:t>
            </a:r>
            <a:r>
              <a:rPr lang="en-GB" dirty="0"/>
              <a:t> Shocking Pink</a:t>
            </a:r>
          </a:p>
          <a:p>
            <a:r>
              <a:rPr lang="en-GB" dirty="0"/>
              <a:t>Consciously emulate mainstream – </a:t>
            </a:r>
            <a:r>
              <a:rPr lang="en-GB" dirty="0" err="1"/>
              <a:t>eg</a:t>
            </a:r>
            <a:r>
              <a:rPr lang="en-GB" dirty="0"/>
              <a:t> people working on them have different roles (editing, marketing)</a:t>
            </a:r>
          </a:p>
          <a:p>
            <a:r>
              <a:rPr lang="en-GB" dirty="0"/>
              <a:t>Adopt protocols of mainstream </a:t>
            </a:r>
            <a:r>
              <a:rPr lang="en-GB" dirty="0" err="1"/>
              <a:t>eg</a:t>
            </a:r>
            <a:r>
              <a:rPr lang="en-GB" dirty="0"/>
              <a:t> captions, use of newsprint etc. </a:t>
            </a:r>
          </a:p>
          <a:p>
            <a:r>
              <a:rPr lang="en-GB" dirty="0"/>
              <a:t>Only 1 later one used a professional typesetter – the most design-oriented zine</a:t>
            </a:r>
          </a:p>
          <a:p>
            <a:r>
              <a:rPr lang="en-GB" dirty="0"/>
              <a:t>Later digital publishing by-passes the need for these roles, functions - can be more mainstream oneself</a:t>
            </a:r>
          </a:p>
          <a:p>
            <a:r>
              <a:rPr lang="en-GB" dirty="0"/>
              <a:t>However, later examples not trying to mimic mainstream in the same way – instead more be professional within own DTP arena – Zine evolution to its own indie genre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3DC182-8205-264B-B13A-15378C2AF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Frania Hall, SHARP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5F0776-B365-794F-A29D-205448DC5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4DD18-3BAA-4355-818F-276271CC9ACC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91568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Linking old and new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Early zines mimic mainstream in layout, image use, content structures</a:t>
            </a:r>
          </a:p>
          <a:p>
            <a:r>
              <a:rPr lang="en-GB" dirty="0"/>
              <a:t>Recent zines mimic early zines in cut and paste, busy layouts within their word processing package</a:t>
            </a:r>
          </a:p>
          <a:p>
            <a:r>
              <a:rPr lang="en-GB" dirty="0"/>
              <a:t>Some new zines explicitly use new technology to create old-style look (</a:t>
            </a:r>
            <a:r>
              <a:rPr lang="en-GB" dirty="0" err="1"/>
              <a:t>eg</a:t>
            </a:r>
            <a:r>
              <a:rPr lang="en-GB" dirty="0"/>
              <a:t> cut and pasted comments imposed on scans of an old zine)</a:t>
            </a:r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54E64F-3D19-9049-BD83-859636C4A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Frania Hall, SHARP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DFD98B-9AFD-B541-83F9-5FE2D05A0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4DD18-3BAA-4355-818F-276271CC9ACC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16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Where creativity is manifest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Early creativity is reflected in layouts, trying different ways to fit everything in</a:t>
            </a:r>
          </a:p>
          <a:p>
            <a:r>
              <a:rPr lang="en-GB" dirty="0"/>
              <a:t>Middle stage trying for more </a:t>
            </a:r>
            <a:r>
              <a:rPr lang="en-GB" b="1" dirty="0"/>
              <a:t>consistency</a:t>
            </a:r>
            <a:r>
              <a:rPr lang="en-GB" dirty="0"/>
              <a:t> – increasing professionalism</a:t>
            </a:r>
          </a:p>
          <a:p>
            <a:r>
              <a:rPr lang="en-GB" dirty="0"/>
              <a:t>And more careful use of borders, placing of photos (more homogenous)</a:t>
            </a:r>
          </a:p>
          <a:p>
            <a:r>
              <a:rPr lang="en-GB" dirty="0"/>
              <a:t>Later stage more creativity around images (mixing types, planning specifically to use one type of image)</a:t>
            </a:r>
          </a:p>
          <a:p>
            <a:r>
              <a:rPr lang="en-GB" dirty="0"/>
              <a:t>Later creativity also around use of typefaces</a:t>
            </a:r>
          </a:p>
          <a:p>
            <a:r>
              <a:rPr lang="en-GB" dirty="0"/>
              <a:t>Handwritten sections less about expediency but conscious styling</a:t>
            </a:r>
          </a:p>
          <a:p>
            <a:r>
              <a:rPr lang="en-GB" dirty="0"/>
              <a:t>Experiments of different sorts all through – more technical experiments later</a:t>
            </a:r>
          </a:p>
          <a:p>
            <a:r>
              <a:rPr lang="en-GB" dirty="0"/>
              <a:t>Colour options limited but used creatively</a:t>
            </a:r>
          </a:p>
          <a:p>
            <a:r>
              <a:rPr lang="en-GB" dirty="0"/>
              <a:t>But less use of materials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8B6EFE-6F5D-7A4A-B235-268F2307C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Frania Hall, SHARP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BD1EE4-2559-CB46-B7AC-C42869C06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4DD18-3BAA-4355-818F-276271CC9ACC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93980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Early DIY vested in binding, cut and paste solution</a:t>
            </a:r>
          </a:p>
          <a:p>
            <a:r>
              <a:rPr lang="en-GB" dirty="0"/>
              <a:t>Middle DIY more in trying to get the templates to work</a:t>
            </a:r>
          </a:p>
          <a:p>
            <a:r>
              <a:rPr lang="en-GB" dirty="0"/>
              <a:t>Later DIY text less busy/text heavy</a:t>
            </a:r>
          </a:p>
          <a:p>
            <a:r>
              <a:rPr lang="en-GB" dirty="0"/>
              <a:t>Handwritten sections, starts off expedient, becomes more planned</a:t>
            </a:r>
          </a:p>
          <a:p>
            <a:r>
              <a:rPr lang="en-GB" dirty="0"/>
              <a:t>Chaotic-feel remains but from being unplanned, becomes more planned</a:t>
            </a:r>
          </a:p>
          <a:p>
            <a:r>
              <a:rPr lang="en-GB" dirty="0"/>
              <a:t>Later more adoption of specific ways to look DIY (</a:t>
            </a:r>
            <a:r>
              <a:rPr lang="en-GB" dirty="0" err="1"/>
              <a:t>eg</a:t>
            </a:r>
            <a:r>
              <a:rPr lang="en-GB" dirty="0"/>
              <a:t> hand stapling, rough folding, rough photocopying – more rare in early versions)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D9D145-CE5A-8841-9B49-70F360E98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Frania Hall, SHARP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16892B-772A-7D40-8457-D6A2C45AD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4DD18-3BAA-4355-818F-276271CC9ACC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69556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Professionalisation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Middle period ‘parish magazine’ style – less creative, more concentration on making it look like a professional, neat, well-produced magazine</a:t>
            </a:r>
          </a:p>
          <a:p>
            <a:r>
              <a:rPr lang="en-GB" dirty="0"/>
              <a:t>Earlier = distribution is more considered – mimicking mainstream</a:t>
            </a:r>
          </a:p>
          <a:p>
            <a:r>
              <a:rPr lang="en-GB" dirty="0"/>
              <a:t>Later = copyright, barcodes etc.</a:t>
            </a:r>
          </a:p>
          <a:p>
            <a:r>
              <a:rPr lang="en-GB" dirty="0"/>
              <a:t>But an expectation later of what a zine should look like – divergence – highly professional approach, drawing on conscious mimicking of early zine rough and ready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AEF0B4-2FB6-0D4E-9B12-12E1E1F2E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Frania Hall, SHARP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CFAA6E-AF3A-5C49-90BD-F28250D11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4DD18-3BAA-4355-818F-276271CC9ACC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84215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Clear early distribution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4538" y="1340768"/>
            <a:ext cx="9506262" cy="5040560"/>
          </a:xfrm>
        </p:spPr>
        <p:txBody>
          <a:bodyPr>
            <a:normAutofit lnSpcReduction="10000"/>
          </a:bodyPr>
          <a:lstStyle/>
          <a:p>
            <a:r>
              <a:rPr lang="en-GB" dirty="0"/>
              <a:t>Full options to subscribe, buy back issues etc. are clearly stated in earlier zines (no later zines mention subscriptions)</a:t>
            </a:r>
          </a:p>
          <a:p>
            <a:r>
              <a:rPr lang="en-GB" dirty="0"/>
              <a:t>Formal outlets only featured for the 4 early professional zines</a:t>
            </a:r>
          </a:p>
          <a:p>
            <a:r>
              <a:rPr lang="en-GB" dirty="0"/>
              <a:t>Later zines are much less preoccupied with explaining how to get hold of them</a:t>
            </a:r>
          </a:p>
          <a:p>
            <a:r>
              <a:rPr lang="en-GB" dirty="0"/>
              <a:t>Print-focus - No later zines were also available as PDF/Online/e-zines</a:t>
            </a:r>
          </a:p>
          <a:p>
            <a:r>
              <a:rPr lang="en-GB" dirty="0"/>
              <a:t>Addresses main distribution/ email addresses take over from postal addresses</a:t>
            </a:r>
          </a:p>
          <a:p>
            <a:r>
              <a:rPr lang="en-GB" dirty="0"/>
              <a:t>Some websites for later zines suggesting marketing</a:t>
            </a:r>
          </a:p>
          <a:p>
            <a:r>
              <a:rPr lang="en-GB" dirty="0"/>
              <a:t>No explicit marketing activity across any stages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AEE415-5253-E246-8633-1E772D9C5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Frania Hall, SHARP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CACAF4-1426-4143-AF16-4F93EEFE0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4DD18-3BAA-4355-818F-276271CC9ACC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85869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Collaborative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Contributor zines feature earlier/middle</a:t>
            </a:r>
          </a:p>
          <a:p>
            <a:r>
              <a:rPr lang="en-GB" dirty="0"/>
              <a:t>Collectives/cooperatives feature later</a:t>
            </a:r>
          </a:p>
          <a:p>
            <a:r>
              <a:rPr lang="en-GB" dirty="0"/>
              <a:t>Personal zines become more prevalent later</a:t>
            </a:r>
          </a:p>
          <a:p>
            <a:r>
              <a:rPr lang="en-GB" dirty="0"/>
              <a:t>Homogeneity across the music zines (content and style the same – the type of music is the differentiator /plus authorial voice)</a:t>
            </a:r>
          </a:p>
          <a:p>
            <a:r>
              <a:rPr lang="en-GB" dirty="0"/>
              <a:t>No indication of technology/connecting up via social media to collaborate/create</a:t>
            </a:r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4677BE-A042-814C-A682-643B041DE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Frania Hall, SHARP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1C00DA-D899-0646-8DA3-F31405390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4DD18-3BAA-4355-818F-276271CC9ACC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66283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122F6CE-07CA-8E41-A103-57038B6EDF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6EBDC5C-596C-2042-A531-B45EE11E19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LCC zine collection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5B7E1E-8EB5-0041-843C-84B73AB277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https://www.arts.ac.uk/students/library-services/special-collections-and-archives/lcc-collections-and-archives</a:t>
            </a:r>
            <a:endParaRPr lang="en-GB" dirty="0">
              <a:hlinkClick r:id="rId3"/>
            </a:endParaRPr>
          </a:p>
          <a:p>
            <a:r>
              <a:rPr lang="en-GB" dirty="0">
                <a:hlinkClick r:id="rId3"/>
              </a:rPr>
              <a:t>https://lcczinecollection.myblog.arts.ac.uk/</a:t>
            </a:r>
            <a:endParaRPr lang="en-GB" dirty="0"/>
          </a:p>
          <a:p>
            <a:r>
              <a:rPr lang="en-GB" dirty="0"/>
              <a:t>The collection also has over 3000 punk, music and politics fanzines dating from the 1970s onwards</a:t>
            </a:r>
          </a:p>
          <a:p>
            <a:r>
              <a:rPr lang="en-GB" dirty="0"/>
              <a:t>Collection continues to be added to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C7506D-C663-7248-833B-924890CF02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/>
            <a:r>
              <a:rPr lang="en-GB"/>
              <a:t>Frania Hall, SHARP 2022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2A025-EA15-504A-A3DE-44FEACBCCD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C19541-5F6E-2C4C-BF21-196C1C8E2E31}" type="slidenum">
              <a:rPr lang="en-GB" smtClean="0"/>
              <a:pPr/>
              <a:t>5</a:t>
            </a:fld>
            <a:r>
              <a:rPr lang="en-GB"/>
              <a:t> 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3D378E-D89C-2F49-BABC-AB97E7F41F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6880" y="366788"/>
            <a:ext cx="17907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8713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00" y="509953"/>
            <a:ext cx="11392210" cy="689471"/>
          </a:xfrm>
        </p:spPr>
        <p:txBody>
          <a:bodyPr/>
          <a:lstStyle/>
          <a:p>
            <a:r>
              <a:rPr lang="en-GB" dirty="0"/>
              <a:t>Cross-period  - Zine characteristics of form?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/>
              <a:t>(not all zines do this but these are features frequently found across periods)</a:t>
            </a:r>
          </a:p>
          <a:p>
            <a:r>
              <a:rPr lang="en-GB" dirty="0"/>
              <a:t>Cut and paste</a:t>
            </a:r>
          </a:p>
          <a:p>
            <a:r>
              <a:rPr lang="en-GB" dirty="0"/>
              <a:t>Busy design</a:t>
            </a:r>
          </a:p>
          <a:p>
            <a:r>
              <a:rPr lang="en-GB" dirty="0"/>
              <a:t>Text-heavy</a:t>
            </a:r>
          </a:p>
          <a:p>
            <a:r>
              <a:rPr lang="en-GB" dirty="0"/>
              <a:t>Often no clear distribution of any sort</a:t>
            </a:r>
          </a:p>
          <a:p>
            <a:r>
              <a:rPr lang="en-GB" dirty="0"/>
              <a:t>Black and white A5 most popular format</a:t>
            </a:r>
          </a:p>
          <a:p>
            <a:r>
              <a:rPr lang="en-GB" dirty="0"/>
              <a:t>Creativity mostly in text/layout not in format</a:t>
            </a:r>
          </a:p>
          <a:p>
            <a:r>
              <a:rPr lang="en-GB" dirty="0"/>
              <a:t>Print shop printing &amp; standard paper use</a:t>
            </a:r>
          </a:p>
          <a:p>
            <a:r>
              <a:rPr lang="en-GB" dirty="0"/>
              <a:t>Some sort of experimentation</a:t>
            </a:r>
          </a:p>
          <a:p>
            <a:r>
              <a:rPr lang="en-GB" dirty="0"/>
              <a:t>Energetic layout, pride in uniqueness</a:t>
            </a:r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79F85A-E4AB-094C-9621-FB24EA936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9567" y="6356351"/>
            <a:ext cx="10638353" cy="365125"/>
          </a:xfrm>
        </p:spPr>
        <p:txBody>
          <a:bodyPr/>
          <a:lstStyle/>
          <a:p>
            <a:r>
              <a:rPr lang="en-GB" dirty="0" err="1"/>
              <a:t>Frania</a:t>
            </a:r>
            <a:r>
              <a:rPr lang="en-GB" dirty="0"/>
              <a:t> Hall, SHARP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EB5AE9-169C-D34A-8E7E-FE1A8DB73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4DD18-3BAA-4355-818F-276271CC9ACC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3421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B5E83-6E96-B247-A005-C7E9ECF91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- The ’publishing story’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20602-3338-BC41-9F02-09E343D41C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Paradox of seeking the mainstream – challenge of distributing alternative media, mimicking mainstream approaches</a:t>
            </a:r>
          </a:p>
          <a:p>
            <a:r>
              <a:rPr lang="en-US" dirty="0"/>
              <a:t>As mainstream methods become prevalent – drawing back from some of the mainstream methods and protocols, mimicking early zine approaches</a:t>
            </a:r>
          </a:p>
          <a:p>
            <a:r>
              <a:rPr lang="en-US" dirty="0"/>
              <a:t>Mid-term DTP - parish magazine style – consciously normalizing but the least creative</a:t>
            </a:r>
          </a:p>
          <a:p>
            <a:r>
              <a:rPr lang="en-US" dirty="0"/>
              <a:t>Divergence of zine types – the portfolio zine offshoot – individual showcase vs collective identity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8C5777-4F96-A74B-AE44-AF2D76705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Frania Hall, SHARP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FF72B6-BFC3-8F4F-B42C-A0F9A57A8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4DD18-3BAA-4355-818F-276271CC9ACC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71820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2C771-3F06-0940-9584-DA69E9486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5A7BD2-1BC8-C143-9391-EBED42E71F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There are still identifiable aspects of modern zines that reflect the ethos of alternative media and its power to engage audiences</a:t>
            </a:r>
          </a:p>
          <a:p>
            <a:r>
              <a:rPr lang="en-GB" dirty="0"/>
              <a:t>While there is a changing relationship to craft in digital age, zine makers embrace digital options and often reflect characteristics of early zines within their digitally produced zines</a:t>
            </a:r>
          </a:p>
          <a:p>
            <a:r>
              <a:rPr lang="en-GB" dirty="0"/>
              <a:t>Digital is not counter to zine culture but another tool for making</a:t>
            </a:r>
          </a:p>
          <a:p>
            <a:r>
              <a:rPr lang="en-GB" dirty="0"/>
              <a:t>Collaborative working has become more prevalent enabled by digital connectivity– though at times porous boundary with indie magazine</a:t>
            </a:r>
          </a:p>
          <a:p>
            <a:r>
              <a:rPr lang="en-GB" dirty="0"/>
              <a:t>Continuity despite significant change in production methods</a:t>
            </a:r>
          </a:p>
          <a:p>
            <a:endParaRPr lang="en-GB" dirty="0"/>
          </a:p>
          <a:p>
            <a:endParaRPr lang="en-GB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D58755-FBC8-CF44-813F-9C8F14063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Frania Hall, SHARP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CE3C17-B2C6-D143-87E7-8FC1FFB7F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4DD18-3BAA-4355-818F-276271CC9ACC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869212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Next steps -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Go through qualitative data</a:t>
            </a:r>
          </a:p>
          <a:p>
            <a:r>
              <a:rPr lang="en-GB" dirty="0"/>
              <a:t>Assess:</a:t>
            </a:r>
          </a:p>
          <a:p>
            <a:pPr lvl="1"/>
            <a:r>
              <a:rPr lang="en-GB" dirty="0"/>
              <a:t>Genre</a:t>
            </a:r>
          </a:p>
          <a:p>
            <a:pPr lvl="1"/>
            <a:r>
              <a:rPr lang="en-GB" dirty="0"/>
              <a:t>Emerging sense of curation</a:t>
            </a:r>
          </a:p>
          <a:p>
            <a:pPr lvl="1"/>
            <a:r>
              <a:rPr lang="en-GB" dirty="0"/>
              <a:t>Change over time</a:t>
            </a:r>
          </a:p>
          <a:p>
            <a:pPr lvl="1"/>
            <a:r>
              <a:rPr lang="en-GB" dirty="0"/>
              <a:t>Detail </a:t>
            </a:r>
            <a:r>
              <a:rPr lang="en-GB" dirty="0" err="1"/>
              <a:t>professionalisation</a:t>
            </a:r>
            <a:endParaRPr lang="en-GB" dirty="0"/>
          </a:p>
          <a:p>
            <a:pPr lvl="1"/>
            <a:r>
              <a:rPr lang="en-GB" dirty="0"/>
              <a:t>More specific exploration of </a:t>
            </a:r>
            <a:r>
              <a:rPr lang="en-GB" dirty="0" err="1"/>
              <a:t>bricolage</a:t>
            </a:r>
            <a:endParaRPr lang="en-GB" dirty="0"/>
          </a:p>
          <a:p>
            <a:pPr lvl="1"/>
            <a:r>
              <a:rPr lang="en-GB" dirty="0"/>
              <a:t>Unpick transition between zine to indie mag</a:t>
            </a:r>
          </a:p>
          <a:p>
            <a:pPr lvl="1"/>
            <a:r>
              <a:rPr lang="en-GB" dirty="0"/>
              <a:t>And explore zine as self-publishing and self-promotion</a:t>
            </a:r>
          </a:p>
          <a:p>
            <a:pPr lvl="1"/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2407FC-B3A5-1D45-87E4-BC1072CAF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Frania Hall, SHARP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20B479-F57E-434B-A5A4-7781C8618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4DD18-3BAA-4355-818F-276271CC9ACC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23310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GB" dirty="0"/>
              <a:t>Alternative Media, </a:t>
            </a:r>
            <a:r>
              <a:rPr lang="en-GB" dirty="0" err="1"/>
              <a:t>Atton</a:t>
            </a:r>
            <a:endParaRPr lang="en-GB" dirty="0"/>
          </a:p>
          <a:p>
            <a:r>
              <a:rPr lang="en-GB" dirty="0"/>
              <a:t>Notes from Underground, </a:t>
            </a:r>
            <a:r>
              <a:rPr lang="en-GB" dirty="0" err="1"/>
              <a:t>Duncombe</a:t>
            </a:r>
            <a:endParaRPr lang="en-GB" dirty="0"/>
          </a:p>
          <a:p>
            <a:r>
              <a:rPr lang="en-GB" dirty="0"/>
              <a:t>Making is Connecting – </a:t>
            </a:r>
            <a:r>
              <a:rPr lang="en-GB" dirty="0" err="1"/>
              <a:t>Gauntlett</a:t>
            </a:r>
            <a:endParaRPr lang="en-GB" dirty="0"/>
          </a:p>
          <a:p>
            <a:r>
              <a:rPr lang="en-GB" dirty="0"/>
              <a:t>Be Creative – </a:t>
            </a:r>
            <a:r>
              <a:rPr lang="en-GB" dirty="0" err="1"/>
              <a:t>McRobbie</a:t>
            </a:r>
            <a:endParaRPr lang="en-GB" dirty="0"/>
          </a:p>
          <a:p>
            <a:r>
              <a:rPr lang="en-GB" dirty="0"/>
              <a:t>Fanzines – </a:t>
            </a:r>
            <a:r>
              <a:rPr lang="en-GB" dirty="0" err="1"/>
              <a:t>Triggs</a:t>
            </a:r>
            <a:endParaRPr lang="en-GB" dirty="0"/>
          </a:p>
          <a:p>
            <a:r>
              <a:rPr lang="en-GB" dirty="0"/>
              <a:t>How internet revived </a:t>
            </a:r>
            <a:r>
              <a:rPr lang="en-GB" dirty="0" err="1"/>
              <a:t>zine</a:t>
            </a:r>
            <a:r>
              <a:rPr lang="en-GB" dirty="0"/>
              <a:t> scene – Gamble</a:t>
            </a:r>
          </a:p>
          <a:p>
            <a:r>
              <a:rPr lang="en-GB" dirty="0"/>
              <a:t>Scissors and Glue – </a:t>
            </a:r>
            <a:r>
              <a:rPr lang="en-GB" dirty="0" err="1"/>
              <a:t>Triggs</a:t>
            </a:r>
            <a:endParaRPr lang="en-GB" dirty="0"/>
          </a:p>
          <a:p>
            <a:r>
              <a:rPr lang="en-GB" dirty="0"/>
              <a:t>Alternative and Activist Media - </a:t>
            </a:r>
            <a:r>
              <a:rPr lang="en-GB" dirty="0" err="1"/>
              <a:t>Lieuvrow</a:t>
            </a:r>
            <a:r>
              <a:rPr lang="en-GB" dirty="0"/>
              <a:t> </a:t>
            </a:r>
          </a:p>
          <a:p>
            <a:r>
              <a:rPr lang="en-GB" dirty="0"/>
              <a:t>Stolen Sharpie Revolution – </a:t>
            </a:r>
            <a:r>
              <a:rPr lang="en-GB" dirty="0" err="1"/>
              <a:t>Wreek</a:t>
            </a:r>
            <a:endParaRPr lang="en-GB" dirty="0"/>
          </a:p>
          <a:p>
            <a:r>
              <a:rPr lang="en-GB" dirty="0" err="1"/>
              <a:t>Craftivism</a:t>
            </a:r>
            <a:r>
              <a:rPr lang="en-GB" dirty="0"/>
              <a:t> – Greer</a:t>
            </a:r>
          </a:p>
          <a:p>
            <a:r>
              <a:rPr lang="en-GB" dirty="0"/>
              <a:t>Trans(affective)mediation – </a:t>
            </a:r>
            <a:r>
              <a:rPr lang="en-GB" dirty="0" err="1"/>
              <a:t>Brouwer</a:t>
            </a:r>
            <a:r>
              <a:rPr lang="en-GB" dirty="0"/>
              <a:t> &amp; </a:t>
            </a:r>
            <a:r>
              <a:rPr lang="en-GB" dirty="0" err="1"/>
              <a:t>Licona</a:t>
            </a:r>
            <a:endParaRPr lang="en-GB" dirty="0"/>
          </a:p>
          <a:p>
            <a:r>
              <a:rPr lang="en-GB" dirty="0"/>
              <a:t>Artists, Books, </a:t>
            </a:r>
            <a:r>
              <a:rPr lang="en-GB" dirty="0" err="1"/>
              <a:t>Zines</a:t>
            </a:r>
            <a:r>
              <a:rPr lang="en-GB"/>
              <a:t> - Zweig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34638F-5B9B-B44C-A753-CC1D05D7A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000" y="6356351"/>
            <a:ext cx="10817920" cy="365125"/>
          </a:xfrm>
        </p:spPr>
        <p:txBody>
          <a:bodyPr/>
          <a:lstStyle/>
          <a:p>
            <a:r>
              <a:rPr lang="en-GB" dirty="0" err="1"/>
              <a:t>Frania</a:t>
            </a:r>
            <a:r>
              <a:rPr lang="en-GB" dirty="0"/>
              <a:t> Hall, SHARP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DBD4B6-9802-2349-B696-00AE0F593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4DD18-3BAA-4355-818F-276271CC9ACC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19089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496EDCA-F28E-9043-B4E0-DA0F72873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574" y="3669030"/>
            <a:ext cx="4845805" cy="843197"/>
          </a:xfrm>
        </p:spPr>
        <p:txBody>
          <a:bodyPr/>
          <a:lstStyle/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 err="1"/>
              <a:t>f.hall@lcc.arts.ac.uk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1184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Using the special collection at LCC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As an archive loosely planned, has taken different directions at different times</a:t>
            </a:r>
          </a:p>
          <a:p>
            <a:r>
              <a:rPr lang="en-GB" dirty="0"/>
              <a:t>Wide ranging</a:t>
            </a:r>
          </a:p>
          <a:p>
            <a:r>
              <a:rPr lang="en-GB" dirty="0"/>
              <a:t>Personal and pragmatic approaches have made a mark on the collection as well as donations</a:t>
            </a:r>
          </a:p>
          <a:p>
            <a:r>
              <a:rPr lang="en-GB" dirty="0"/>
              <a:t>A flexible taxonomy for it is developing as it is catalogued</a:t>
            </a:r>
          </a:p>
          <a:p>
            <a:r>
              <a:rPr lang="en-GB" dirty="0"/>
              <a:t>Collecting copyright has an impact </a:t>
            </a:r>
          </a:p>
          <a:p>
            <a:r>
              <a:rPr lang="en-GB" dirty="0"/>
              <a:t>Use by researchers for different disciplinary studies </a:t>
            </a:r>
          </a:p>
          <a:p>
            <a:r>
              <a:rPr lang="en-GB" dirty="0"/>
              <a:t>Extensively use for teaching and learning and promoted diversity and self-expression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8E556C-193A-804D-B709-AD9B69E71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500" y="6356351"/>
            <a:ext cx="10726420" cy="365125"/>
          </a:xfrm>
        </p:spPr>
        <p:txBody>
          <a:bodyPr/>
          <a:lstStyle/>
          <a:p>
            <a:r>
              <a:rPr lang="en-GB" dirty="0" err="1"/>
              <a:t>Frania</a:t>
            </a:r>
            <a:r>
              <a:rPr lang="en-GB" dirty="0"/>
              <a:t> Hall, SHARP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1FED1C-B5E9-B645-9C03-4F540E41F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4DD18-3BAA-4355-818F-276271CC9AC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88968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dazed mag issue 1&#10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64" y="315807"/>
            <a:ext cx="2956701" cy="4146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daz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218" y="1227096"/>
            <a:ext cx="2531817" cy="3375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 descr="dazed image&#10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075" y="1906300"/>
            <a:ext cx="2478244" cy="329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 descr="dazed image&#10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211" y="2967403"/>
            <a:ext cx="2232931" cy="2941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dazed websit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181" y="3871332"/>
            <a:ext cx="4734869" cy="2662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56040" y="332656"/>
            <a:ext cx="37444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Zine</a:t>
            </a:r>
            <a:r>
              <a:rPr lang="en-US" sz="3200" dirty="0"/>
              <a:t> or Magazine?</a:t>
            </a:r>
          </a:p>
          <a:p>
            <a:r>
              <a:rPr lang="en-US" sz="3200" dirty="0"/>
              <a:t>Dazed 1991-2022</a:t>
            </a:r>
          </a:p>
        </p:txBody>
      </p:sp>
      <p:pic>
        <p:nvPicPr>
          <p:cNvPr id="3" name="Picture 2" descr="dazed digital">
            <a:extLst>
              <a:ext uri="{FF2B5EF4-FFF2-40B4-BE49-F238E27FC236}">
                <a16:creationId xmlns:a16="http://schemas.microsoft.com/office/drawing/2014/main" id="{A1578553-2EAD-9C43-81F6-DA57D03F60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3790" y="4462580"/>
            <a:ext cx="4579620" cy="217133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5F73AA-18B5-344F-BB57-0039FF0E3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2364" y="6268789"/>
            <a:ext cx="7973696" cy="365125"/>
          </a:xfrm>
        </p:spPr>
        <p:txBody>
          <a:bodyPr/>
          <a:lstStyle/>
          <a:p>
            <a:r>
              <a:rPr lang="en-GB" dirty="0" err="1"/>
              <a:t>Frania</a:t>
            </a:r>
            <a:r>
              <a:rPr lang="en-GB" dirty="0"/>
              <a:t> Hall, SHARP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3F729E-CF22-5749-8F1C-4B17ACF82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4DD18-3BAA-4355-818F-276271CC9AC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24027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Evolution of Zine Culture: Exploring social trends and digital impacts through the LCC archive</a:t>
            </a:r>
          </a:p>
          <a:p>
            <a:r>
              <a:rPr lang="en-GB" dirty="0"/>
              <a:t>What is the impact of the digital environment on DIY production and distribution of zines?</a:t>
            </a:r>
          </a:p>
          <a:p>
            <a:endParaRPr lang="en-GB" dirty="0"/>
          </a:p>
          <a:p>
            <a:r>
              <a:rPr lang="en-GB" dirty="0"/>
              <a:t>Research into FORM rather than CONTENT – what story does it tell?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ACD63F-88E6-FB46-B725-C7A691BD2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5750" y="6617970"/>
            <a:ext cx="11012170" cy="103506"/>
          </a:xfrm>
        </p:spPr>
        <p:txBody>
          <a:bodyPr/>
          <a:lstStyle/>
          <a:p>
            <a:r>
              <a:rPr lang="en-GB" dirty="0" err="1"/>
              <a:t>Frania</a:t>
            </a:r>
            <a:r>
              <a:rPr lang="en-GB" dirty="0"/>
              <a:t> Hall, SHARP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D71F3-7AC4-C94B-BC18-B4C653282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4DD18-3BAA-4355-818F-276271CC9AC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64778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Zine-making: Many Motivations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BB953AE-AAC6-2440-B20E-D41AD2D477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9426" y="1592262"/>
            <a:ext cx="11232573" cy="4602797"/>
          </a:xfrm>
        </p:spPr>
        <p:txBody>
          <a:bodyPr/>
          <a:lstStyle/>
          <a:p>
            <a:r>
              <a:rPr lang="en-GB" dirty="0"/>
              <a:t>Alternative approach to mainstream media</a:t>
            </a:r>
          </a:p>
          <a:p>
            <a:r>
              <a:rPr lang="en-GB" dirty="0"/>
              <a:t>Response to inaccessibility of mainstream media</a:t>
            </a:r>
          </a:p>
          <a:p>
            <a:r>
              <a:rPr lang="en-GB" dirty="0"/>
              <a:t>Activism</a:t>
            </a:r>
          </a:p>
          <a:p>
            <a:r>
              <a:rPr lang="en-GB" dirty="0"/>
              <a:t>Sub-cultures/alternative cultures</a:t>
            </a:r>
          </a:p>
          <a:p>
            <a:r>
              <a:rPr lang="en-GB" dirty="0"/>
              <a:t>Self-expression</a:t>
            </a:r>
          </a:p>
          <a:p>
            <a:r>
              <a:rPr lang="en-GB" dirty="0"/>
              <a:t>Identity exploration</a:t>
            </a:r>
          </a:p>
          <a:p>
            <a:endParaRPr lang="en-GB" dirty="0"/>
          </a:p>
          <a:p>
            <a:r>
              <a:rPr lang="en-GB" dirty="0"/>
              <a:t>Fans</a:t>
            </a:r>
          </a:p>
          <a:p>
            <a:r>
              <a:rPr lang="en-GB" dirty="0"/>
              <a:t>Personal crusades</a:t>
            </a:r>
          </a:p>
          <a:p>
            <a:r>
              <a:rPr lang="en-GB" dirty="0"/>
              <a:t>Semi-professional indie mags</a:t>
            </a:r>
          </a:p>
          <a:p>
            <a:r>
              <a:rPr lang="en-GB" dirty="0"/>
              <a:t>Portfolio – (growth of creative economy)</a:t>
            </a:r>
          </a:p>
          <a:p>
            <a:r>
              <a:rPr lang="en-GB" dirty="0"/>
              <a:t>Place for experimentation/freedom/crafting</a:t>
            </a:r>
          </a:p>
          <a:p>
            <a:r>
              <a:rPr lang="en-GB" dirty="0"/>
              <a:t>All to some extent DIY…</a:t>
            </a:r>
            <a:r>
              <a:rPr lang="en-GB" dirty="0" err="1"/>
              <a:t>ish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0E1ABC-F962-A54E-96AA-3418F7DED7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412480" y="6379211"/>
            <a:ext cx="2885440" cy="365125"/>
          </a:xfrm>
        </p:spPr>
        <p:txBody>
          <a:bodyPr/>
          <a:lstStyle/>
          <a:p>
            <a:r>
              <a:rPr lang="en-GB" dirty="0" err="1"/>
              <a:t>Frania</a:t>
            </a:r>
            <a:r>
              <a:rPr lang="en-GB" dirty="0"/>
              <a:t> Hall, SHARP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0B1EDF-F38D-2645-80FC-310B55034C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704DD18-3BAA-4355-818F-276271CC9AC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0557293"/>
      </p:ext>
    </p:extLst>
  </p:cSld>
  <p:clrMapOvr>
    <a:masterClrMapping/>
  </p:clrMapOvr>
</p:sld>
</file>

<file path=ppt/theme/theme1.xml><?xml version="1.0" encoding="utf-8"?>
<a:theme xmlns:a="http://schemas.openxmlformats.org/drawingml/2006/main" name="UAL Theme">
  <a:themeElements>
    <a:clrScheme name="UAL">
      <a:dk1>
        <a:srgbClr val="000000"/>
      </a:dk1>
      <a:lt1>
        <a:srgbClr val="FFFFFF"/>
      </a:lt1>
      <a:dk2>
        <a:srgbClr val="FFD022"/>
      </a:dk2>
      <a:lt2>
        <a:srgbClr val="E71657"/>
      </a:lt2>
      <a:accent1>
        <a:srgbClr val="FF8500"/>
      </a:accent1>
      <a:accent2>
        <a:srgbClr val="9E65FB"/>
      </a:accent2>
      <a:accent3>
        <a:srgbClr val="20BCFF"/>
      </a:accent3>
      <a:accent4>
        <a:srgbClr val="1F4EDC"/>
      </a:accent4>
      <a:accent5>
        <a:srgbClr val="00C73E"/>
      </a:accent5>
      <a:accent6>
        <a:srgbClr val="19A3A3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 anchor="t" anchorCtr="0">
        <a:noAutofit/>
      </a:bodyPr>
      <a:lstStyle>
        <a:defPPr algn="l">
          <a:defRPr sz="2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348BC8C4-8836-D34C-A710-F270EF85D1D1}" vid="{9D1847DD-EAA1-844B-81C4-374CEB763E7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CE6FD8723CC5847A7FE7425C9B8BD82" ma:contentTypeVersion="12" ma:contentTypeDescription="Create a new document." ma:contentTypeScope="" ma:versionID="5c5645eea39d4a1e01d5af50e283fdd2">
  <xsd:schema xmlns:xsd="http://www.w3.org/2001/XMLSchema" xmlns:xs="http://www.w3.org/2001/XMLSchema" xmlns:p="http://schemas.microsoft.com/office/2006/metadata/properties" xmlns:ns2="8a4ba4df-95ed-4241-b54f-04803280e80d" xmlns:ns3="10f681cd-7b05-4387-997a-3889df02cc60" targetNamespace="http://schemas.microsoft.com/office/2006/metadata/properties" ma:root="true" ma:fieldsID="e0fae72e0dfc38515368dd092ff95479" ns2:_="" ns3:_="">
    <xsd:import namespace="8a4ba4df-95ed-4241-b54f-04803280e80d"/>
    <xsd:import namespace="10f681cd-7b05-4387-997a-3889df02cc6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4ba4df-95ed-4241-b54f-04803280e80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f681cd-7b05-4387-997a-3889df02cc60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A392AD9-B980-4FE1-B267-4A29DB51236C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7FC71C0E-110D-4433-9233-B4A830CD2EF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229317F-2F4A-42DE-A1C0-3B31ECAA102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a4ba4df-95ed-4241-b54f-04803280e80d"/>
    <ds:schemaRef ds:uri="10f681cd-7b05-4387-997a-3889df02cc6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UAL Theme</Template>
  <TotalTime>1538</TotalTime>
  <Words>2863</Words>
  <Application>Microsoft Office PowerPoint</Application>
  <PresentationFormat>Widescreen</PresentationFormat>
  <Paragraphs>397</Paragraphs>
  <Slides>55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9" baseType="lpstr">
      <vt:lpstr>Arial</vt:lpstr>
      <vt:lpstr>Calibri</vt:lpstr>
      <vt:lpstr>Wingdings 2</vt:lpstr>
      <vt:lpstr>UAL Theme</vt:lpstr>
      <vt:lpstr>CHANGING ZINE SCENES –   Creativity, zine forms and new digital practices  Frania Hall</vt:lpstr>
      <vt:lpstr>The Zine</vt:lpstr>
      <vt:lpstr>The Zine in production</vt:lpstr>
      <vt:lpstr>LCC zine collection</vt:lpstr>
      <vt:lpstr>LCC zine collection</vt:lpstr>
      <vt:lpstr>Using the special collection at LCC</vt:lpstr>
      <vt:lpstr>PowerPoint Presentation</vt:lpstr>
      <vt:lpstr>The project</vt:lpstr>
      <vt:lpstr>Zine-making: Many Motivations </vt:lpstr>
      <vt:lpstr>Some typologies of zines</vt:lpstr>
      <vt:lpstr>More typologies</vt:lpstr>
      <vt:lpstr>Further zine themes today</vt:lpstr>
      <vt:lpstr>Themes/ Characteristics of zine-making</vt:lpstr>
      <vt:lpstr>PowerPoint Presentation</vt:lpstr>
      <vt:lpstr>The Digital Age</vt:lpstr>
      <vt:lpstr>Early predictions about digital</vt:lpstr>
      <vt:lpstr>Mainstream/alternative</vt:lpstr>
      <vt:lpstr>Self-publishing</vt:lpstr>
      <vt:lpstr>New tools new motivations</vt:lpstr>
      <vt:lpstr>Zine culture evidenced in production methods</vt:lpstr>
      <vt:lpstr>What are the digital impacts?</vt:lpstr>
      <vt:lpstr>The Research - themes</vt:lpstr>
      <vt:lpstr>Research questions</vt:lpstr>
      <vt:lpstr>Creativity</vt:lpstr>
      <vt:lpstr>DIY</vt:lpstr>
      <vt:lpstr>Further digital themes</vt:lpstr>
      <vt:lpstr>Research process </vt:lpstr>
      <vt:lpstr>A word on content analysis methodology</vt:lpstr>
      <vt:lpstr>Sample</vt:lpstr>
      <vt:lpstr>Zine topics and timeframes</vt:lpstr>
      <vt:lpstr>Mapping questions to research tables</vt:lpstr>
      <vt:lpstr>Data collection methods</vt:lpstr>
      <vt:lpstr>Example of variables</vt:lpstr>
      <vt:lpstr>Example of tallies</vt:lpstr>
      <vt:lpstr>Bricolage, mixed typographies</vt:lpstr>
      <vt:lpstr>Cut and paste Xerox, formal styling</vt:lpstr>
      <vt:lpstr>Findings</vt:lpstr>
      <vt:lpstr>Changing to DTP</vt:lpstr>
      <vt:lpstr>The progression to DTP</vt:lpstr>
      <vt:lpstr>Cover designs</vt:lpstr>
      <vt:lpstr>Word processing and images</vt:lpstr>
      <vt:lpstr>Early text wrap around – DTP experimentation</vt:lpstr>
      <vt:lpstr>Aiming for mainstream – the paradox</vt:lpstr>
      <vt:lpstr>Linking old and new</vt:lpstr>
      <vt:lpstr>Where creativity is manifest</vt:lpstr>
      <vt:lpstr>DIY</vt:lpstr>
      <vt:lpstr>Professionalisation</vt:lpstr>
      <vt:lpstr>Clear early distribution</vt:lpstr>
      <vt:lpstr>Collaborative</vt:lpstr>
      <vt:lpstr>Cross-period  - Zine characteristics of form?</vt:lpstr>
      <vt:lpstr>Summary - The ’publishing story’</vt:lpstr>
      <vt:lpstr>Finally</vt:lpstr>
      <vt:lpstr>Next steps - research</vt:lpstr>
      <vt:lpstr>Refs</vt:lpstr>
      <vt:lpstr>Thank you f.hall@lcc.arts.ac.uk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Frania Hall</dc:creator>
  <cp:lastModifiedBy>frania hall</cp:lastModifiedBy>
  <cp:revision>49</cp:revision>
  <dcterms:created xsi:type="dcterms:W3CDTF">2021-12-06T13:26:25Z</dcterms:created>
  <dcterms:modified xsi:type="dcterms:W3CDTF">2024-10-13T14:33:20Z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0x0101009CE6FD8723CC5847A7FE7425C9B8BD82</vt:lpwstr>
  </property>
</Properties>
</file>