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258" r:id="rId6"/>
    <p:sldId id="257" r:id="rId7"/>
    <p:sldId id="260" r:id="rId8"/>
    <p:sldId id="268" r:id="rId9"/>
    <p:sldId id="270" r:id="rId10"/>
    <p:sldId id="259" r:id="rId11"/>
    <p:sldId id="261" r:id="rId12"/>
    <p:sldId id="262" r:id="rId13"/>
    <p:sldId id="269" r:id="rId14"/>
    <p:sldId id="263" r:id="rId15"/>
    <p:sldId id="264" r:id="rId16"/>
    <p:sldId id="265" r:id="rId17"/>
    <p:sldId id="266" r:id="rId18"/>
    <p:sldId id="26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4F3C91-171A-48D8-9615-2BB4B313ED01}" v="3" dt="2024-10-22T10:27:45.1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3789" autoAdjust="0"/>
  </p:normalViewPr>
  <p:slideViewPr>
    <p:cSldViewPr snapToGrid="0">
      <p:cViewPr varScale="1">
        <p:scale>
          <a:sx n="46" d="100"/>
          <a:sy n="46" d="100"/>
        </p:scale>
        <p:origin x="1444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AEF14-6F21-45A7-8617-81D85E7CD838}" type="datetimeFigureOut">
              <a:rPr lang="en-GB" smtClean="0"/>
              <a:t>12/11/2024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1C254C-0FCC-4EF5-8410-68D174F5DE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96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(QS World University Rankings)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C254C-0FCC-4EF5-8410-68D174F5DE0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110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C254C-0FCC-4EF5-8410-68D174F5DE0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623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Italian fashion writer. Collected hats. </a:t>
            </a:r>
          </a:p>
          <a:p>
            <a:r>
              <a:rPr lang="en-GB" dirty="0"/>
              <a:t>Exhibitions e.g. Milan 2011, V&amp;A 2006</a:t>
            </a:r>
          </a:p>
          <a:p>
            <a:r>
              <a:rPr lang="en-GB" dirty="0"/>
              <a:t>Died 2012. Stored in Milan, curated by experts at UAL (Judith Clark).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C254C-0FCC-4EF5-8410-68D174F5DE0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175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Here’s archive system  - set up in a weird way!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C254C-0FCC-4EF5-8410-68D174F5DE0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680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Data had originally been set up in online database (</a:t>
            </a:r>
            <a:r>
              <a:rPr lang="en-GB" dirty="0" err="1"/>
              <a:t>SQLServer</a:t>
            </a:r>
            <a:r>
              <a:rPr lang="en-GB" dirty="0"/>
              <a:t> I think) in weird configuration, with dimensions separated out into their own table (just height breadth and depth).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C254C-0FCC-4EF5-8410-68D174F5DE0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130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Ten years later - server upgrade needed Costs money that we didn't have, and set up in this weird way, so what to do?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C254C-0FCC-4EF5-8410-68D174F5DE0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467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Figshare is the obvious candidate - data plus multiple images. But it's going to be a long job - 800 hats. Planned to do it manually. Then Anab: can we export it?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C254C-0FCC-4EF5-8410-68D174F5DE0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147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… but once we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C254C-0FCC-4EF5-8410-68D174F5DE0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089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Hats done in </a:t>
            </a:r>
            <a:r>
              <a:rPr lang="en-GB" dirty="0" err="1"/>
              <a:t>portait</a:t>
            </a:r>
            <a:r>
              <a:rPr lang="en-GB" dirty="0"/>
              <a:t> style - they are literally portraits!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C254C-0FCC-4EF5-8410-68D174F5DE0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161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Content-aware fill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C254C-0FCC-4EF5-8410-68D174F5DE0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512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DAB07-F920-5299-B23A-2B66AAD27D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D4B495-DC2E-34D4-BA71-F01D2A12E9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F49AB-06D1-F71A-9E7B-B652526AE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A9C9-4FB7-4EF3-A8E3-DC0B1E065032}" type="datetimeFigureOut">
              <a:rPr lang="en-GB" smtClean="0"/>
              <a:t>12/11/2024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FBB971-196F-A7A5-88A2-8CAD7EC94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0279F-3BD1-84DF-1CFB-A0202A8A9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5D62-9EBD-4B54-89D0-C797B3FA7C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857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70BEF-188E-2363-D9F9-4E0135AF2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3718C7-3ADE-313C-AFEF-F3F5BF1822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B5770-4A6C-32D8-F491-22435D602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A9C9-4FB7-4EF3-A8E3-DC0B1E065032}" type="datetimeFigureOut">
              <a:rPr lang="en-GB" smtClean="0"/>
              <a:t>12/11/2024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8CA60-33A1-FB21-56A3-E9887D97D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E1B96-947E-731C-9D40-4531073AB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5D62-9EBD-4B54-89D0-C797B3FA7C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726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70BE59-ADBA-7F5F-DC90-D3F5A63E6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E0718C-E234-60B6-4758-D56CDAD25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6651D-9304-9E25-5000-E2B42A42B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A9C9-4FB7-4EF3-A8E3-DC0B1E065032}" type="datetimeFigureOut">
              <a:rPr lang="en-GB" smtClean="0"/>
              <a:t>12/11/2024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F7435-9C9D-67F8-1B7F-23D09E63D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550FEB-2903-158F-D60C-C6E291A5F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5D62-9EBD-4B54-89D0-C797B3FA7C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828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1326A-4B4E-B40D-1C2F-6B208C380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93207-D4BD-C90A-D527-640A89016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2AFD9-5574-34B7-F188-AC48FEF87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A9C9-4FB7-4EF3-A8E3-DC0B1E065032}" type="datetimeFigureOut">
              <a:rPr lang="en-GB" smtClean="0"/>
              <a:t>12/11/2024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2D71F5-466C-DE55-73CF-3F7F32252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AC8AA-3FDE-F20E-FAC0-A67A428FD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5D62-9EBD-4B54-89D0-C797B3FA7C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007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EEDAE-7AD1-0CF2-B5BD-B774A32CE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D5B0B6-939D-D81C-AD5D-12F4337B2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35F61-6921-548E-2F99-275C7FE54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A9C9-4FB7-4EF3-A8E3-DC0B1E065032}" type="datetimeFigureOut">
              <a:rPr lang="en-GB" smtClean="0"/>
              <a:t>12/11/2024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BB2459-3225-E5D0-DE87-F4CD012F1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25236E-3D4A-1F90-06A1-CCD1A214C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5D62-9EBD-4B54-89D0-C797B3FA7C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141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022BD-6D5B-A00F-6D36-3988096F5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F9D1F-CFFD-0E5D-39F6-54F3E0B39C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2A40-724D-2F2A-648B-B2755D8AD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C9300B-F6A5-21B6-71C7-89D51573E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A9C9-4FB7-4EF3-A8E3-DC0B1E065032}" type="datetimeFigureOut">
              <a:rPr lang="en-GB" smtClean="0"/>
              <a:t>12/11/2024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22A2E8-B3F6-FF36-213C-FEF876F5F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FECDC0-8244-A065-0CBD-80BE5B01E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5D62-9EBD-4B54-89D0-C797B3FA7C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683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B1C0E-07D4-AB4F-6AEF-243511814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DD218-E232-0031-6CB8-62741278D6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1248B3-CA86-8C73-CB6F-32B36D5A7D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FF518E-7A1D-9CCA-E3E9-2364C358EB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72FF26-2138-243C-67FB-579C8D1330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B0B49A-A50B-E51F-8992-5318EFF93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A9C9-4FB7-4EF3-A8E3-DC0B1E065032}" type="datetimeFigureOut">
              <a:rPr lang="en-GB" smtClean="0"/>
              <a:t>12/11/2024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7AA302-E5B7-3384-9D6D-E8B314165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EFD8C4-548A-922E-908A-6E8BBEB63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5D62-9EBD-4B54-89D0-C797B3FA7C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709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BC407-E0AB-3C0E-6A16-4086570F0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51C2E5-D894-4A38-33A3-FFEF758B8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A9C9-4FB7-4EF3-A8E3-DC0B1E065032}" type="datetimeFigureOut">
              <a:rPr lang="en-GB" smtClean="0"/>
              <a:t>12/11/2024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8398DD-739C-911A-DC9B-611300631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AE23B1-A578-D0A5-57F8-D93B25D19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5D62-9EBD-4B54-89D0-C797B3FA7C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215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25D22A-9073-9AEB-46D5-FE92805BC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A9C9-4FB7-4EF3-A8E3-DC0B1E065032}" type="datetimeFigureOut">
              <a:rPr lang="en-GB" smtClean="0"/>
              <a:t>12/11/2024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755E53-CDA3-5524-475E-8BBBB9A05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A2B8C9-5F40-2F2F-B331-87D3610EB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5D62-9EBD-4B54-89D0-C797B3FA7C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93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A9EB8-B902-AF38-1A12-541C7DAB9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7F48F-9A07-4FCA-2410-4191456CA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FECE93-11BD-0DC3-45DB-39E641633C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517196-2E2B-36C5-DF3A-D147734DE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A9C9-4FB7-4EF3-A8E3-DC0B1E065032}" type="datetimeFigureOut">
              <a:rPr lang="en-GB" smtClean="0"/>
              <a:t>12/11/2024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8B2F15-3AEE-936A-5BAE-F8D09A206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A87E0-657B-B617-0D08-CB29FA15E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5D62-9EBD-4B54-89D0-C797B3FA7C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483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14CB2-354D-3DD6-DA5D-5C60FE3C2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3BB16B-3007-9122-574B-1C1E9C967C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E71A2D-D71E-A3F4-BEFD-D2F2EBF29F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658FC-4693-B58C-5979-167F29CEC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A9C9-4FB7-4EF3-A8E3-DC0B1E065032}" type="datetimeFigureOut">
              <a:rPr lang="en-GB" smtClean="0"/>
              <a:t>12/11/2024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93F228-C641-43DF-F870-42D73292A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946DC1-3950-F7F1-1B7F-B54D63660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5D62-9EBD-4B54-89D0-C797B3FA7C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117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62E1A0-3272-5C07-06A3-10DB5A9CC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81ABC-CE5E-5F7E-4FB6-6E691D645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28CB1-BB3E-DBBD-8BFF-9768DDC8C7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EFA9C9-4FB7-4EF3-A8E3-DC0B1E065032}" type="datetimeFigureOut">
              <a:rPr lang="en-GB" smtClean="0"/>
              <a:t>12/11/2024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CF630-0444-944A-17A7-E048170925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FA61F-D020-30BC-BF43-4AFFFA1233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8A5D62-9EBD-4B54-89D0-C797B3FA7C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873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figshare.arts.ac.uk/piaggi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D86FA-73F7-FA2F-1EAD-F547364B0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143" y="1122363"/>
            <a:ext cx="10885714" cy="2387600"/>
          </a:xfrm>
        </p:spPr>
        <p:txBody>
          <a:bodyPr/>
          <a:lstStyle/>
          <a:p>
            <a:r>
              <a:rPr lang="en-GB" dirty="0"/>
              <a:t>From Outdated to Outstanding: The Piaggi Hat Collection's Journey </a:t>
            </a:r>
            <a:r>
              <a:rPr lang="en-GB"/>
              <a:t>to Figshare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FF33D0-B511-C387-9764-02F0E598B8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Mark Hibbett and Anab Hussen, University of the Arts London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0C9F255-73AC-FF89-D6A4-7D22451D4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315" y="5735637"/>
            <a:ext cx="2970052" cy="84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98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61D81-2A80-2848-72B7-F756A2DBD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Solution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D09340-8A74-A72B-4DCC-CE480654E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80314" cy="4351338"/>
          </a:xfrm>
        </p:spPr>
        <p:txBody>
          <a:bodyPr>
            <a:noAutofit/>
          </a:bodyPr>
          <a:lstStyle/>
          <a:p>
            <a:pPr marL="0" indent="0" algn="l" rtl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FILL IN BACKGROUNDS</a:t>
            </a:r>
            <a:r>
              <a:rPr lang="en-GB" sz="11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 </a:t>
            </a:r>
            <a:endParaRPr lang="en-GB" sz="16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</a:endParaRPr>
          </a:p>
          <a:p>
            <a:pPr marL="0" indent="0" algn="l" rtl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This will create a correctly sized thumbnail image for an item </a:t>
            </a:r>
            <a:endParaRPr lang="en-GB" sz="16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</a:endParaRPr>
          </a:p>
          <a:p>
            <a:pPr algn="l" rtl="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1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Go into "My Data" in Figshare </a:t>
            </a:r>
          </a:p>
          <a:p>
            <a:pPr algn="l" rtl="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1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Click on the title of the item to edit </a:t>
            </a:r>
          </a:p>
          <a:p>
            <a:pPr algn="l" rtl="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1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Click on "Preview item" towards the bottom of the right-hand menu </a:t>
            </a:r>
          </a:p>
          <a:p>
            <a:pPr algn="l" rtl="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1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There will be 2 or more images - click on the "Download file" button for one of the images - by default use the forward-facing one but you can choose a different one if it's more descriptive. </a:t>
            </a:r>
          </a:p>
          <a:p>
            <a:pPr algn="l" rtl="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1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Save it on your laptop somewhere. </a:t>
            </a:r>
          </a:p>
          <a:p>
            <a:pPr algn="l" rtl="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1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Go to photoshop (it takes a while to open, so if you're doing several of these leave it open). </a:t>
            </a:r>
          </a:p>
          <a:p>
            <a:pPr algn="l" rtl="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1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Click "File", "Open" (and "On your computer" if it tries to get you to use the cloud) and open the image you've just saved. </a:t>
            </a:r>
          </a:p>
          <a:p>
            <a:pPr algn="l" rtl="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1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Click "Image" and then "Canvas Size..." </a:t>
            </a:r>
          </a:p>
          <a:p>
            <a:pPr algn="l" rtl="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1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It should say Width 667 and Height 1000. Change Width to 1500 - this will make the image wider, with white stripes on either side of the original picture. </a:t>
            </a:r>
          </a:p>
          <a:p>
            <a:pPr algn="l" rtl="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1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Choose the Magic Wand icon. </a:t>
            </a:r>
          </a:p>
          <a:p>
            <a:pPr algn="l" rtl="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1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Click the left hand side of the image where it's all white. </a:t>
            </a:r>
          </a:p>
          <a:p>
            <a:pPr algn="l" rtl="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1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Press the Shift key on your keyboard - keep it pressed and then click the right hand side of the image. This should select both sides. </a:t>
            </a:r>
          </a:p>
          <a:p>
            <a:pPr algn="l" rtl="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1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Click "Edit" and then "Content-Aware Fill..." (not "Content-Aware Scale"!) </a:t>
            </a:r>
          </a:p>
          <a:p>
            <a:pPr algn="l" rtl="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1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Give photoshop a moment to work it out - the preview image should show a filled-in background. Click "OK" </a:t>
            </a:r>
          </a:p>
          <a:p>
            <a:pPr algn="l" rtl="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1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Click "File", "Export", "Quick Export As PNG" </a:t>
            </a:r>
          </a:p>
          <a:p>
            <a:pPr algn="l" rtl="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1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A new box will come up - click "Save" to save this new thumbnail in the same place as before. </a:t>
            </a:r>
          </a:p>
          <a:p>
            <a:pPr algn="l" rtl="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1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Close the image - if it asks if you want to save changes, say "No" (it's already saved as a PNG) </a:t>
            </a:r>
          </a:p>
          <a:p>
            <a:pPr algn="l" rtl="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1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A warning box will appear. Click "Submit for review" here too. 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600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6A4C611A-87BC-93F1-F312-D42B35064098}"/>
              </a:ext>
            </a:extLst>
          </p:cNvPr>
          <p:cNvSpPr txBox="1">
            <a:spLocks/>
          </p:cNvSpPr>
          <p:nvPr/>
        </p:nvSpPr>
        <p:spPr>
          <a:xfrm>
            <a:off x="7151914" y="1825625"/>
            <a:ext cx="4833258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b="1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</a:rPr>
              <a:t>ADD THUMBNAIL</a:t>
            </a:r>
            <a:r>
              <a:rPr lang="en-GB" sz="110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</a:rPr>
              <a:t> </a:t>
            </a:r>
            <a:endParaRPr lang="en-GB" sz="1600" dirty="0">
              <a:solidFill>
                <a:srgbClr val="000000"/>
              </a:solidFill>
              <a:highlight>
                <a:srgbClr val="FFFFFF"/>
              </a:highlight>
              <a:latin typeface="Calibri" panose="020F0502020204030204" pitchFamily="34" charset="0"/>
            </a:endParaRP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</a:rPr>
              <a:t>This will add the newly created thumbnail to the item you got it from </a:t>
            </a:r>
            <a:endParaRPr lang="en-GB" sz="1600" dirty="0">
              <a:solidFill>
                <a:srgbClr val="000000"/>
              </a:solidFill>
              <a:highlight>
                <a:srgbClr val="FFFFFF"/>
              </a:highlight>
              <a:latin typeface="Calibri" panose="020F0502020204030204" pitchFamily="34" charset="0"/>
            </a:endParaRPr>
          </a:p>
          <a:p>
            <a:pPr fontAlgn="base">
              <a:lnSpc>
                <a:spcPct val="100000"/>
              </a:lnSpc>
              <a:spcBef>
                <a:spcPts val="0"/>
              </a:spcBef>
            </a:pPr>
            <a:r>
              <a:rPr lang="en-GB" sz="110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</a:rPr>
              <a:t>Go back to Figshare. 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</a:pPr>
            <a:r>
              <a:rPr lang="en-GB" sz="110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</a:rPr>
              <a:t>If the preview is open close it to go back to the edit screen for the item. 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</a:pPr>
            <a:r>
              <a:rPr lang="en-GB" sz="110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</a:rPr>
              <a:t>Click "Add custom thumbnail" 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</a:pPr>
            <a:r>
              <a:rPr lang="en-GB" sz="110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</a:rPr>
              <a:t>Click "Choose image" 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</a:pPr>
            <a:r>
              <a:rPr lang="en-GB" sz="110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</a:rPr>
              <a:t>Choose the version of the thumbnail that ends with .</a:t>
            </a:r>
            <a:r>
              <a:rPr lang="en-GB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</a:rPr>
              <a:t>png</a:t>
            </a:r>
            <a:r>
              <a:rPr lang="en-GB" sz="110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</a:rPr>
              <a:t> 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</a:pPr>
            <a:r>
              <a:rPr lang="en-GB" sz="110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</a:rPr>
              <a:t>Click "Close" 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</a:pPr>
            <a:r>
              <a:rPr lang="en-GB" sz="110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</a:rPr>
              <a:t>You're now back at the edit item screen.  Click "Save Changes". 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</a:pPr>
            <a:r>
              <a:rPr lang="en-GB" sz="110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</a:rPr>
              <a:t>Click "Submit for review" 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</a:pPr>
            <a:r>
              <a:rPr lang="en-GB" sz="110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</a:rPr>
              <a:t>A warning box will appear. Click "Submit for review" here too. 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54259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B951D7C9-E111-2571-CDBD-202DD53A721E}"/>
              </a:ext>
            </a:extLst>
          </p:cNvPr>
          <p:cNvGrpSpPr/>
          <p:nvPr/>
        </p:nvGrpSpPr>
        <p:grpSpPr>
          <a:xfrm>
            <a:off x="724808" y="440872"/>
            <a:ext cx="10742385" cy="5976256"/>
            <a:chOff x="559405" y="500743"/>
            <a:chExt cx="10742385" cy="5976256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20DB41F-2515-205F-EF69-5C7B75A17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9405" y="3548742"/>
              <a:ext cx="5205790" cy="2928257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ED2B364-F03E-CE2B-C9FC-9F2D7B957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0" y="3548742"/>
              <a:ext cx="5205790" cy="292825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D20538D-50CD-4F83-F868-703E9E31A8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9405" y="500743"/>
              <a:ext cx="5205790" cy="292825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09C7076-17BA-6469-1E92-7538A11DC8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08914" y="500743"/>
              <a:ext cx="5205790" cy="29282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2195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41DF6-5FB9-D15B-3D3D-AD190F4EE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End result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F005D3-95B2-B2A9-5864-D6EE17A547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619" b="12540"/>
          <a:stretch/>
        </p:blipFill>
        <p:spPr>
          <a:xfrm>
            <a:off x="0" y="1589316"/>
            <a:ext cx="12192000" cy="478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41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066AB-BF15-9F93-C445-519F35216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05A2A-D2C2-40AC-4328-380ED3790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Safely stored</a:t>
            </a:r>
          </a:p>
          <a:p>
            <a:r>
              <a:rPr lang="en-GB" sz="3200" dirty="0"/>
              <a:t>Usage metrics</a:t>
            </a:r>
          </a:p>
          <a:p>
            <a:r>
              <a:rPr lang="en-GB" sz="3200" dirty="0"/>
              <a:t>Tags</a:t>
            </a:r>
          </a:p>
          <a:p>
            <a:endParaRPr lang="en-GB" sz="3200" dirty="0"/>
          </a:p>
          <a:p>
            <a:endParaRPr lang="en-GB" sz="3200" dirty="0"/>
          </a:p>
          <a:p>
            <a:pPr marL="0" indent="0">
              <a:buNone/>
            </a:pPr>
            <a:r>
              <a:rPr lang="en-GB" sz="3200" dirty="0">
                <a:hlinkClick r:id="rId2"/>
              </a:rPr>
              <a:t>https://figshare.arts.ac.uk/piaggi</a:t>
            </a:r>
            <a:endParaRPr lang="en-GB" sz="3200" dirty="0"/>
          </a:p>
          <a:p>
            <a:pPr marL="0" indent="0">
              <a:buNone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512954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76AE8-D8B7-5054-7FA2-7C5CB97A4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6639E-D0CD-560F-A922-5BCDA985C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Imports worked really well</a:t>
            </a:r>
          </a:p>
          <a:p>
            <a:r>
              <a:rPr lang="en-GB" sz="3200" dirty="0"/>
              <a:t>Great that it's discoverable</a:t>
            </a:r>
          </a:p>
          <a:p>
            <a:r>
              <a:rPr lang="en-GB" sz="3200" dirty="0"/>
              <a:t>Assumptions made about screenshots are wrong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006670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AB06F-27BF-3C63-4F07-F9F9AF40B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400" dirty="0"/>
              <a:t>https://figshare.arts.ac.uk/Piaggi</a:t>
            </a:r>
          </a:p>
        </p:txBody>
      </p:sp>
    </p:spTree>
    <p:extLst>
      <p:ext uri="{BB962C8B-B14F-4D97-AF65-F5344CB8AC3E}">
        <p14:creationId xmlns:p14="http://schemas.microsoft.com/office/powerpoint/2010/main" val="2276637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2A93A-498E-381F-B738-9FB543BF8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19283"/>
            <a:ext cx="10515600" cy="1325563"/>
          </a:xfrm>
        </p:spPr>
        <p:txBody>
          <a:bodyPr>
            <a:noAutofit/>
          </a:bodyPr>
          <a:lstStyle/>
          <a:p>
            <a:r>
              <a:rPr lang="en-GB" sz="3200" dirty="0"/>
              <a:t>Europe's largest specialist university for art and design</a:t>
            </a:r>
          </a:p>
          <a:p>
            <a:r>
              <a:rPr lang="en-GB" sz="3200" dirty="0"/>
              <a:t>World Top 2 university for art and design </a:t>
            </a:r>
          </a:p>
          <a:p>
            <a:r>
              <a:rPr lang="en-GB" sz="3200" dirty="0"/>
              <a:t>Six colleges</a:t>
            </a:r>
          </a:p>
          <a:p>
            <a:r>
              <a:rPr lang="en-GB" sz="3200" dirty="0"/>
              <a:t>Teaching-focused</a:t>
            </a:r>
          </a:p>
          <a:p>
            <a:endParaRPr lang="en-GB" sz="32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7763D64-FCD8-D33C-12A0-AADB22106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729" y="884254"/>
            <a:ext cx="7758544" cy="221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855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61D81-2A80-2848-72B7-F756A2DBD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Anna Piaggi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FF1D180-E418-D057-4EBD-76CAF5E86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543" y="1505404"/>
            <a:ext cx="8153400" cy="458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14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61D81-2A80-2848-72B7-F756A2DBD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Old system</a:t>
            </a:r>
          </a:p>
        </p:txBody>
      </p:sp>
      <p:pic>
        <p:nvPicPr>
          <p:cNvPr id="7" name="Picture 6" descr="A group of hats on a mannequin&#10;&#10;Description automatically generated">
            <a:extLst>
              <a:ext uri="{FF2B5EF4-FFF2-40B4-BE49-F238E27FC236}">
                <a16:creationId xmlns:a16="http://schemas.microsoft.com/office/drawing/2014/main" id="{97F4754B-B254-60F1-237D-950CA2A037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06" y="1408115"/>
            <a:ext cx="10515600" cy="537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076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DB6C2-202E-AF81-D170-F2E5B79A6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Existing data</a:t>
            </a:r>
          </a:p>
        </p:txBody>
      </p:sp>
      <p:sp>
        <p:nvSpPr>
          <p:cNvPr id="4" name="Flowchart: Internal Storage 3">
            <a:extLst>
              <a:ext uri="{FF2B5EF4-FFF2-40B4-BE49-F238E27FC236}">
                <a16:creationId xmlns:a16="http://schemas.microsoft.com/office/drawing/2014/main" id="{0035818A-8660-72A7-3854-A747237B897C}"/>
              </a:ext>
            </a:extLst>
          </p:cNvPr>
          <p:cNvSpPr/>
          <p:nvPr/>
        </p:nvSpPr>
        <p:spPr>
          <a:xfrm>
            <a:off x="2296886" y="2177143"/>
            <a:ext cx="2601686" cy="2351314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CB3E41-7E84-B11D-4291-481F6EA815C7}"/>
              </a:ext>
            </a:extLst>
          </p:cNvPr>
          <p:cNvSpPr txBox="1"/>
          <p:nvPr/>
        </p:nvSpPr>
        <p:spPr>
          <a:xfrm>
            <a:off x="3201250" y="2950417"/>
            <a:ext cx="9235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Data</a:t>
            </a:r>
          </a:p>
        </p:txBody>
      </p:sp>
      <p:sp>
        <p:nvSpPr>
          <p:cNvPr id="6" name="Flowchart: Internal Storage 5">
            <a:extLst>
              <a:ext uri="{FF2B5EF4-FFF2-40B4-BE49-F238E27FC236}">
                <a16:creationId xmlns:a16="http://schemas.microsoft.com/office/drawing/2014/main" id="{068C8068-F09C-ADC4-A8A7-6D4C06DD223D}"/>
              </a:ext>
            </a:extLst>
          </p:cNvPr>
          <p:cNvSpPr/>
          <p:nvPr/>
        </p:nvSpPr>
        <p:spPr>
          <a:xfrm>
            <a:off x="6946942" y="758259"/>
            <a:ext cx="2601686" cy="2351314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CDC6F2-C224-C12E-C97C-9D668910B876}"/>
              </a:ext>
            </a:extLst>
          </p:cNvPr>
          <p:cNvSpPr txBox="1"/>
          <p:nvPr/>
        </p:nvSpPr>
        <p:spPr>
          <a:xfrm>
            <a:off x="7605374" y="1531533"/>
            <a:ext cx="1415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Colours</a:t>
            </a:r>
          </a:p>
        </p:txBody>
      </p:sp>
      <p:sp>
        <p:nvSpPr>
          <p:cNvPr id="8" name="Flowchart: Internal Storage 7">
            <a:extLst>
              <a:ext uri="{FF2B5EF4-FFF2-40B4-BE49-F238E27FC236}">
                <a16:creationId xmlns:a16="http://schemas.microsoft.com/office/drawing/2014/main" id="{587873EC-B36B-E679-2368-99BC5BD155B0}"/>
              </a:ext>
            </a:extLst>
          </p:cNvPr>
          <p:cNvSpPr/>
          <p:nvPr/>
        </p:nvSpPr>
        <p:spPr>
          <a:xfrm>
            <a:off x="6946942" y="3748427"/>
            <a:ext cx="2601686" cy="2351314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19FDB2-5E8C-CDE1-E803-A409564E9197}"/>
              </a:ext>
            </a:extLst>
          </p:cNvPr>
          <p:cNvSpPr txBox="1"/>
          <p:nvPr/>
        </p:nvSpPr>
        <p:spPr>
          <a:xfrm>
            <a:off x="7293428" y="4521701"/>
            <a:ext cx="2039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Dimensions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CD19778-B377-1C25-B41F-97B354522724}"/>
              </a:ext>
            </a:extLst>
          </p:cNvPr>
          <p:cNvCxnSpPr>
            <a:endCxn id="6" idx="1"/>
          </p:cNvCxnSpPr>
          <p:nvPr/>
        </p:nvCxnSpPr>
        <p:spPr>
          <a:xfrm flipV="1">
            <a:off x="4898572" y="1933916"/>
            <a:ext cx="2048370" cy="8528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6A41E67-A9A3-BD60-DCF7-5F646D83CF59}"/>
              </a:ext>
            </a:extLst>
          </p:cNvPr>
          <p:cNvCxnSpPr>
            <a:cxnSpLocks/>
          </p:cNvCxnSpPr>
          <p:nvPr/>
        </p:nvCxnSpPr>
        <p:spPr>
          <a:xfrm>
            <a:off x="4898572" y="3614057"/>
            <a:ext cx="2048370" cy="11576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500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61D81-2A80-2848-72B7-F756A2DBD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Old system</a:t>
            </a:r>
          </a:p>
        </p:txBody>
      </p:sp>
      <p:pic>
        <p:nvPicPr>
          <p:cNvPr id="7" name="Picture 6" descr="A group of hats on a mannequin&#10;&#10;Description automatically generated">
            <a:extLst>
              <a:ext uri="{FF2B5EF4-FFF2-40B4-BE49-F238E27FC236}">
                <a16:creationId xmlns:a16="http://schemas.microsoft.com/office/drawing/2014/main" id="{97F4754B-B254-60F1-237D-950CA2A037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06" y="1408115"/>
            <a:ext cx="10515600" cy="537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886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61D81-2A80-2848-72B7-F756A2DBD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Figshare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70719B2-367F-5903-D4D5-7B428F91EC77}"/>
              </a:ext>
            </a:extLst>
          </p:cNvPr>
          <p:cNvGrpSpPr/>
          <p:nvPr/>
        </p:nvGrpSpPr>
        <p:grpSpPr>
          <a:xfrm>
            <a:off x="3407228" y="173718"/>
            <a:ext cx="4833258" cy="6510564"/>
            <a:chOff x="2460171" y="-2863850"/>
            <a:chExt cx="6966858" cy="916667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E1A9D99-B545-7733-CB23-AFE3FB5DFC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1428" r="23929" b="8095"/>
            <a:stretch/>
          </p:blipFill>
          <p:spPr>
            <a:xfrm>
              <a:off x="2612571" y="0"/>
              <a:ext cx="6662058" cy="630282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BFDDE1E-EDC9-3D0A-4EC5-9260EEB0AC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0179" r="22678" b="35555"/>
            <a:stretch/>
          </p:blipFill>
          <p:spPr>
            <a:xfrm>
              <a:off x="2460171" y="-2863850"/>
              <a:ext cx="6966858" cy="4419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1029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61D81-2A80-2848-72B7-F756A2DBD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Exporting the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2A93A-498E-381F-B738-9FB543BF8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Weird format</a:t>
            </a:r>
          </a:p>
          <a:p>
            <a:r>
              <a:rPr lang="en-GB" sz="3200" dirty="0"/>
              <a:t>Reformatting in Access</a:t>
            </a:r>
          </a:p>
          <a:p>
            <a:r>
              <a:rPr lang="en-GB" sz="3200" dirty="0"/>
              <a:t>Add custom fields</a:t>
            </a:r>
          </a:p>
          <a:p>
            <a:r>
              <a:rPr lang="en-GB" sz="3200" dirty="0"/>
              <a:t>Trying in small batches</a:t>
            </a:r>
          </a:p>
          <a:p>
            <a:r>
              <a:rPr lang="en-GB" sz="3200" dirty="0"/>
              <a:t>Figshare worked well for data…</a:t>
            </a:r>
          </a:p>
        </p:txBody>
      </p:sp>
    </p:spTree>
    <p:extLst>
      <p:ext uri="{BB962C8B-B14F-4D97-AF65-F5344CB8AC3E}">
        <p14:creationId xmlns:p14="http://schemas.microsoft.com/office/powerpoint/2010/main" val="1010580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61D81-2A80-2848-72B7-F756A2DBD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Problem</a:t>
            </a: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5A8FF2CE-C0E0-1447-976B-FC1B181F72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3" b="11270"/>
          <a:stretch/>
        </p:blipFill>
        <p:spPr>
          <a:xfrm>
            <a:off x="0" y="1567543"/>
            <a:ext cx="12192000" cy="490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987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7894a40-77a4-4fcb-a6f4-15353c7d47b5" xsi:nil="true"/>
    <lcf76f155ced4ddcb4097134ff3c332f xmlns="7c2a32e5-3308-41e9-8bbd-0079c8ddba7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389DA357E4E468CE46784BE019FEE" ma:contentTypeVersion="10" ma:contentTypeDescription="Create a new document." ma:contentTypeScope="" ma:versionID="77b4756c1472207759489c8b4eda993a">
  <xsd:schema xmlns:xsd="http://www.w3.org/2001/XMLSchema" xmlns:xs="http://www.w3.org/2001/XMLSchema" xmlns:p="http://schemas.microsoft.com/office/2006/metadata/properties" xmlns:ns2="7c2a32e5-3308-41e9-8bbd-0079c8ddba75" xmlns:ns3="77894a40-77a4-4fcb-a6f4-15353c7d47b5" targetNamespace="http://schemas.microsoft.com/office/2006/metadata/properties" ma:root="true" ma:fieldsID="99c515dcb0b861d665cd2efb74148b31" ns2:_="" ns3:_="">
    <xsd:import namespace="7c2a32e5-3308-41e9-8bbd-0079c8ddba75"/>
    <xsd:import namespace="77894a40-77a4-4fcb-a6f4-15353c7d47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2a32e5-3308-41e9-8bbd-0079c8ddba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a4177f9-52a5-4023-b952-3a64f72acb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894a40-77a4-4fcb-a6f4-15353c7d47b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f1dc849-239c-4a1d-a1b7-313cfbbb5bc8}" ma:internalName="TaxCatchAll" ma:showField="CatchAllData" ma:web="77894a40-77a4-4fcb-a6f4-15353c7d4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781244-1B0E-4BED-BB40-6F223BBA23BE}">
  <ds:schemaRefs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documentManagement/types"/>
    <ds:schemaRef ds:uri="7c2a32e5-3308-41e9-8bbd-0079c8ddba75"/>
    <ds:schemaRef ds:uri="http://schemas.openxmlformats.org/package/2006/metadata/core-properties"/>
    <ds:schemaRef ds:uri="77894a40-77a4-4fcb-a6f4-15353c7d47b5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C239452-6406-4B1D-BDEF-4C44BAAF03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2a32e5-3308-41e9-8bbd-0079c8ddba75"/>
    <ds:schemaRef ds:uri="77894a40-77a4-4fcb-a6f4-15353c7d47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37A486-C1BA-439C-A9A9-FCB317E4BA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751</Words>
  <Application>Microsoft Office PowerPoint</Application>
  <PresentationFormat>Widescreen</PresentationFormat>
  <Paragraphs>87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Office Theme</vt:lpstr>
      <vt:lpstr>From Outdated to Outstanding: The Piaggi Hat Collection's Journey to Figshare</vt:lpstr>
      <vt:lpstr>PowerPoint Presentation</vt:lpstr>
      <vt:lpstr>Anna Piaggi</vt:lpstr>
      <vt:lpstr>Old system</vt:lpstr>
      <vt:lpstr>Existing data</vt:lpstr>
      <vt:lpstr>Old system</vt:lpstr>
      <vt:lpstr>Figshare</vt:lpstr>
      <vt:lpstr>Exporting the data</vt:lpstr>
      <vt:lpstr>The Problem</vt:lpstr>
      <vt:lpstr>The Solution</vt:lpstr>
      <vt:lpstr>PowerPoint Presentation</vt:lpstr>
      <vt:lpstr>End result</vt:lpstr>
      <vt:lpstr>Other benefits</vt:lpstr>
      <vt:lpstr>Conclusions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That's a lot of hats</dc:title>
  <dc:creator>Mark Hibbett</dc:creator>
  <cp:lastModifiedBy>Mark Hibbett</cp:lastModifiedBy>
  <cp:revision>5</cp:revision>
  <dcterms:created xsi:type="dcterms:W3CDTF">2024-08-05T12:25:19Z</dcterms:created>
  <dcterms:modified xsi:type="dcterms:W3CDTF">2024-11-12T12:31:53Z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0x010100DEE389DA357E4E468CE46784BE019FEE</vt:lpwstr>
  </property>
  <property fmtid="{D5CDD505-2E9C-101B-9397-08002B2CF9AE}" pid="3" name="MediaServiceImageTags">
    <vt:lpwstr/>
  </property>
</Properties>
</file>