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86" r:id="rId2"/>
    <p:sldId id="294" r:id="rId3"/>
    <p:sldId id="293" r:id="rId4"/>
    <p:sldId id="300" r:id="rId5"/>
    <p:sldId id="258" r:id="rId6"/>
    <p:sldId id="273" r:id="rId7"/>
    <p:sldId id="289" r:id="rId8"/>
    <p:sldId id="299" r:id="rId9"/>
    <p:sldId id="290" r:id="rId10"/>
    <p:sldId id="304" r:id="rId11"/>
    <p:sldId id="292" r:id="rId12"/>
    <p:sldId id="298" r:id="rId13"/>
    <p:sldId id="263" r:id="rId14"/>
    <p:sldId id="261" r:id="rId15"/>
    <p:sldId id="287" r:id="rId16"/>
    <p:sldId id="301" r:id="rId17"/>
    <p:sldId id="302" r:id="rId18"/>
    <p:sldId id="303" r:id="rId19"/>
    <p:sldId id="296" r:id="rId20"/>
    <p:sldId id="295" r:id="rId21"/>
    <p:sldId id="29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67"/>
    <p:restoredTop sz="62538"/>
  </p:normalViewPr>
  <p:slideViewPr>
    <p:cSldViewPr snapToGrid="0" snapToObjects="1">
      <p:cViewPr varScale="1">
        <p:scale>
          <a:sx n="69" d="100"/>
          <a:sy n="69" d="100"/>
        </p:scale>
        <p:origin x="888" y="184"/>
      </p:cViewPr>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BD9A3A-036E-AE49-8D1F-B93B498E60FD}" type="datetimeFigureOut">
              <a:rPr lang="en-US" smtClean="0"/>
              <a:t>4/28/25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9E0261-C8EB-BB45-A17D-35B81658DC60}" type="slidenum">
              <a:rPr lang="en-US" smtClean="0"/>
              <a:t>‹#›</a:t>
            </a:fld>
            <a:endParaRPr lang="en-US"/>
          </a:p>
        </p:txBody>
      </p:sp>
    </p:spTree>
    <p:extLst>
      <p:ext uri="{BB962C8B-B14F-4D97-AF65-F5344CB8AC3E}">
        <p14:creationId xmlns:p14="http://schemas.microsoft.com/office/powerpoint/2010/main" val="2975917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0" dirty="0">
                <a:effectLst/>
                <a:latin typeface="AppleSystemUIFont"/>
                <a:ea typeface="Aptos" panose="020B0004020202020204" pitchFamily="34" charset="0"/>
                <a:cs typeface="AppleSystemUIFont"/>
              </a:rPr>
              <a:t>My area of </a:t>
            </a:r>
            <a:r>
              <a:rPr lang="en-GB" sz="1800" kern="0" dirty="0">
                <a:solidFill>
                  <a:srgbClr val="FF0000"/>
                </a:solidFill>
                <a:effectLst/>
                <a:latin typeface="AppleSystemUIFont"/>
                <a:ea typeface="Aptos" panose="020B0004020202020204" pitchFamily="34" charset="0"/>
                <a:cs typeface="AppleSystemUIFont"/>
              </a:rPr>
              <a:t>expertise</a:t>
            </a:r>
            <a:r>
              <a:rPr lang="en-GB" sz="1800" kern="0" dirty="0">
                <a:effectLst/>
                <a:latin typeface="AppleSystemUIFont"/>
                <a:ea typeface="Aptos" panose="020B0004020202020204" pitchFamily="34" charset="0"/>
                <a:cs typeface="AppleSystemUIFont"/>
              </a:rPr>
              <a:t> and teaching includes the history of photojournalism (see my book ‘Understanding Photojournalism’, and other published work). </a:t>
            </a:r>
            <a:endParaRPr lang="en-US" dirty="0"/>
          </a:p>
        </p:txBody>
      </p:sp>
      <p:sp>
        <p:nvSpPr>
          <p:cNvPr id="4" name="Slide Number Placeholder 3"/>
          <p:cNvSpPr>
            <a:spLocks noGrp="1"/>
          </p:cNvSpPr>
          <p:nvPr>
            <p:ph type="sldNum" sz="quarter" idx="5"/>
          </p:nvPr>
        </p:nvSpPr>
        <p:spPr/>
        <p:txBody>
          <a:bodyPr/>
          <a:lstStyle/>
          <a:p>
            <a:fld id="{169E0261-C8EB-BB45-A17D-35B81658DC60}" type="slidenum">
              <a:rPr lang="en-US" smtClean="0"/>
              <a:t>2</a:t>
            </a:fld>
            <a:endParaRPr lang="en-US"/>
          </a:p>
        </p:txBody>
      </p:sp>
    </p:spTree>
    <p:extLst>
      <p:ext uri="{BB962C8B-B14F-4D97-AF65-F5344CB8AC3E}">
        <p14:creationId xmlns:p14="http://schemas.microsoft.com/office/powerpoint/2010/main" val="1059606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after the practice was thoroughly debunked, people still lined up to have them made. </a:t>
            </a:r>
          </a:p>
          <a:p>
            <a:r>
              <a:rPr lang="en-US" dirty="0"/>
              <a:t>The desire was deeper and stronger than logic. </a:t>
            </a:r>
          </a:p>
          <a:p>
            <a:r>
              <a:rPr lang="en-US" dirty="0"/>
              <a:t>Stronger than truth. </a:t>
            </a:r>
          </a:p>
        </p:txBody>
      </p:sp>
      <p:sp>
        <p:nvSpPr>
          <p:cNvPr id="4" name="Slide Number Placeholder 3"/>
          <p:cNvSpPr>
            <a:spLocks noGrp="1"/>
          </p:cNvSpPr>
          <p:nvPr>
            <p:ph type="sldNum" sz="quarter" idx="5"/>
          </p:nvPr>
        </p:nvSpPr>
        <p:spPr/>
        <p:txBody>
          <a:bodyPr/>
          <a:lstStyle/>
          <a:p>
            <a:fld id="{169E0261-C8EB-BB45-A17D-35B81658DC60}" type="slidenum">
              <a:rPr lang="en-US" smtClean="0"/>
              <a:t>12</a:t>
            </a:fld>
            <a:endParaRPr lang="en-US"/>
          </a:p>
        </p:txBody>
      </p:sp>
    </p:spTree>
    <p:extLst>
      <p:ext uri="{BB962C8B-B14F-4D97-AF65-F5344CB8AC3E}">
        <p14:creationId xmlns:p14="http://schemas.microsoft.com/office/powerpoint/2010/main" val="3648461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buNone/>
            </a:pPr>
            <a:r>
              <a:rPr lang="en-GB" sz="1800" kern="0" dirty="0">
                <a:effectLst/>
                <a:latin typeface="AppleSystemUIFont"/>
                <a:ea typeface="Aptos" panose="020B0004020202020204" pitchFamily="34" charset="0"/>
                <a:cs typeface="AppleSystemUIFont"/>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Symbol" pitchFamily="2" charset="2"/>
              <a:buChar char=""/>
            </a:pPr>
            <a:r>
              <a:rPr lang="en-GB" sz="1800" kern="0" dirty="0">
                <a:solidFill>
                  <a:srgbClr val="FF0000"/>
                </a:solidFill>
                <a:effectLst/>
                <a:latin typeface="AppleSystemUIFont"/>
                <a:ea typeface="Aptos" panose="020B0004020202020204" pitchFamily="34" charset="0"/>
                <a:cs typeface="AppleSystemUIFont"/>
              </a:rPr>
              <a:t>Good</a:t>
            </a:r>
            <a:r>
              <a:rPr lang="en-GB" sz="1800" kern="0" dirty="0">
                <a:effectLst/>
                <a:latin typeface="AppleSystemUIFont"/>
                <a:ea typeface="Aptos" panose="020B0004020202020204" pitchFamily="34" charset="0"/>
                <a:cs typeface="AppleSystemUIFont"/>
              </a:rPr>
              <a:t> and </a:t>
            </a:r>
            <a:r>
              <a:rPr lang="en-GB" sz="1800" kern="0" dirty="0">
                <a:solidFill>
                  <a:srgbClr val="FF0000"/>
                </a:solidFill>
                <a:effectLst/>
                <a:latin typeface="AppleSystemUIFont"/>
                <a:ea typeface="Aptos" panose="020B0004020202020204" pitchFamily="34" charset="0"/>
                <a:cs typeface="AppleSystemUIFont"/>
              </a:rPr>
              <a:t>bad </a:t>
            </a:r>
            <a:r>
              <a:rPr lang="en-GB" sz="1800" kern="0" dirty="0">
                <a:effectLst/>
                <a:latin typeface="AppleSystemUIFont"/>
                <a:ea typeface="Aptos" panose="020B0004020202020204" pitchFamily="34" charset="0"/>
                <a:cs typeface="AppleSystemUIFont"/>
              </a:rPr>
              <a:t>photography, + desire</a:t>
            </a:r>
          </a:p>
          <a:p>
            <a:pPr marL="342900" lvl="0" indent="-342900">
              <a:lnSpc>
                <a:spcPct val="150000"/>
              </a:lnSpc>
              <a:spcAft>
                <a:spcPts val="800"/>
              </a:spcAft>
              <a:buFont typeface="Symbol" pitchFamily="2" charset="2"/>
              <a:buChar char=""/>
            </a:pPr>
            <a:endParaRPr lang="en-GB" sz="1800" kern="0" dirty="0">
              <a:effectLst/>
              <a:latin typeface="AppleSystemUIFont"/>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800"/>
              </a:spcAft>
              <a:buClrTx/>
              <a:buSzTx/>
              <a:buFont typeface="Symbol" pitchFamily="2" charset="2"/>
              <a:buChar char=""/>
              <a:tabLst/>
              <a:defRPr/>
            </a:pPr>
            <a:r>
              <a:rPr lang="en-GB" sz="1800" kern="0" dirty="0">
                <a:effectLst/>
                <a:latin typeface="AppleSystemUIFont"/>
                <a:ea typeface="Aptos" panose="020B0004020202020204" pitchFamily="34" charset="0"/>
                <a:cs typeface="AppleSystemUIFont"/>
              </a:rPr>
              <a:t>The book is partly autobiographical, telling a story of the intertwining of my research on photography with my lived experience of violence. But I am not here to talk about that autobiographical thread, so much as another element of the work which has to do with the binary between conventional photographic epistemology and what might be called embodied seeing.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69E0261-C8EB-BB45-A17D-35B81658DC60}" type="slidenum">
              <a:rPr lang="en-US" smtClean="0"/>
              <a:t>13</a:t>
            </a:fld>
            <a:endParaRPr lang="en-US"/>
          </a:p>
        </p:txBody>
      </p:sp>
    </p:spTree>
    <p:extLst>
      <p:ext uri="{BB962C8B-B14F-4D97-AF65-F5344CB8AC3E}">
        <p14:creationId xmlns:p14="http://schemas.microsoft.com/office/powerpoint/2010/main" val="1241887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0" dirty="0">
                <a:effectLst/>
                <a:latin typeface="AppleSystemUIFont"/>
                <a:ea typeface="Aptos" panose="020B0004020202020204" pitchFamily="34" charset="0"/>
                <a:cs typeface="AppleSystemUIFont"/>
              </a:rPr>
              <a:t>and the uncanny </a:t>
            </a:r>
          </a:p>
          <a:p>
            <a:r>
              <a:rPr lang="en-GB" sz="1200" kern="0" dirty="0">
                <a:effectLst/>
                <a:latin typeface="AppleSystemUIFont"/>
              </a:rPr>
              <a:t>We need to be reassured </a:t>
            </a:r>
            <a:endParaRPr lang="en-US" dirty="0"/>
          </a:p>
        </p:txBody>
      </p:sp>
      <p:sp>
        <p:nvSpPr>
          <p:cNvPr id="4" name="Slide Number Placeholder 3"/>
          <p:cNvSpPr>
            <a:spLocks noGrp="1"/>
          </p:cNvSpPr>
          <p:nvPr>
            <p:ph type="sldNum" sz="quarter" idx="5"/>
          </p:nvPr>
        </p:nvSpPr>
        <p:spPr/>
        <p:txBody>
          <a:bodyPr/>
          <a:lstStyle/>
          <a:p>
            <a:fld id="{169E0261-C8EB-BB45-A17D-35B81658DC60}" type="slidenum">
              <a:rPr lang="en-US" smtClean="0"/>
              <a:t>14</a:t>
            </a:fld>
            <a:endParaRPr lang="en-US"/>
          </a:p>
        </p:txBody>
      </p:sp>
    </p:spTree>
    <p:extLst>
      <p:ext uri="{BB962C8B-B14F-4D97-AF65-F5344CB8AC3E}">
        <p14:creationId xmlns:p14="http://schemas.microsoft.com/office/powerpoint/2010/main" val="53580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dirty="0">
                <a:solidFill>
                  <a:srgbClr val="000000"/>
                </a:solidFill>
                <a:effectLst/>
                <a:latin typeface="AppleSystemUIFont"/>
                <a:ea typeface="Aptos" panose="020B0004020202020204" pitchFamily="34" charset="0"/>
                <a:cs typeface="AppleSystemUIFont"/>
              </a:rPr>
              <a:t>unpack to discuss psychoanalytical framing, along with concepts of both </a:t>
            </a:r>
            <a:r>
              <a:rPr lang="en-GB" sz="1800" i="1" kern="0" dirty="0">
                <a:solidFill>
                  <a:srgbClr val="000000"/>
                </a:solidFill>
                <a:effectLst/>
                <a:latin typeface="AppleSystemUIFont"/>
                <a:ea typeface="Aptos" panose="020B0004020202020204" pitchFamily="34" charset="0"/>
                <a:cs typeface="AppleSystemUIFont"/>
              </a:rPr>
              <a:t>desire </a:t>
            </a:r>
            <a:r>
              <a:rPr lang="en-GB" sz="1800" kern="0" dirty="0">
                <a:solidFill>
                  <a:srgbClr val="000000"/>
                </a:solidFill>
                <a:effectLst/>
                <a:latin typeface="AppleSystemUIFont"/>
                <a:ea typeface="Aptos" panose="020B0004020202020204" pitchFamily="34" charset="0"/>
                <a:cs typeface="AppleSystemUIFont"/>
              </a:rPr>
              <a:t>and </a:t>
            </a:r>
            <a:r>
              <a:rPr lang="en-GB" sz="1800" i="1" kern="0" dirty="0">
                <a:solidFill>
                  <a:srgbClr val="000000"/>
                </a:solidFill>
                <a:effectLst/>
                <a:latin typeface="AppleSystemUIFont"/>
                <a:ea typeface="Aptos" panose="020B0004020202020204" pitchFamily="34" charset="0"/>
                <a:cs typeface="AppleSystemUIFont"/>
              </a:rPr>
              <a:t>panic</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pPr marL="342900" lvl="0" indent="-342900">
              <a:lnSpc>
                <a:spcPct val="150000"/>
              </a:lnSpc>
              <a:spcAft>
                <a:spcPts val="800"/>
              </a:spcAft>
              <a:buFont typeface="Symbol" pitchFamily="2" charset="2"/>
              <a:buChar char=""/>
            </a:pPr>
            <a:r>
              <a:rPr lang="en-GB" sz="1800" kern="0" dirty="0">
                <a:solidFill>
                  <a:srgbClr val="000000"/>
                </a:solidFill>
                <a:effectLst/>
                <a:latin typeface="AppleSystemUIFont"/>
                <a:ea typeface="Aptos" panose="020B0004020202020204" pitchFamily="34" charset="0"/>
                <a:cs typeface="AppleSystemUIFont"/>
              </a:rPr>
              <a:t>Kember takes this discussion of desire so far as to call the photograph – and especially the photojournalistic photograph – a </a:t>
            </a:r>
            <a:r>
              <a:rPr lang="en-GB" sz="1800" i="1" kern="0" dirty="0">
                <a:solidFill>
                  <a:srgbClr val="000000"/>
                </a:solidFill>
                <a:effectLst/>
                <a:latin typeface="AppleSystemUIFont"/>
                <a:ea typeface="Aptos" panose="020B0004020202020204" pitchFamily="34" charset="0"/>
                <a:cs typeface="AppleSystemUIFont"/>
              </a:rPr>
              <a:t>fetish object</a:t>
            </a:r>
            <a:r>
              <a:rPr lang="en-GB" sz="1800" kern="0" dirty="0">
                <a:solidFill>
                  <a:srgbClr val="000000"/>
                </a:solidFill>
                <a:effectLst/>
                <a:latin typeface="AppleSystemUIFont"/>
                <a:ea typeface="Aptos" panose="020B0004020202020204" pitchFamily="34" charset="0"/>
                <a:cs typeface="AppleSystemUIFont"/>
              </a:rPr>
              <a:t> in terms of the social attachment to truth value within it</a:t>
            </a:r>
            <a:endPar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buNone/>
            </a:pPr>
            <a:r>
              <a:rPr lang="en-GB" sz="1800" i="1" kern="0" dirty="0">
                <a:solidFill>
                  <a:srgbClr val="000000"/>
                </a:solidFill>
                <a:effectLst/>
                <a:latin typeface="AppleSystemUIFont"/>
                <a:ea typeface="Aptos" panose="020B0004020202020204" pitchFamily="34" charset="0"/>
                <a:cs typeface="AppleSystemUIFont"/>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Symbol" pitchFamily="2" charset="2"/>
              <a:buChar char=""/>
            </a:pPr>
            <a:r>
              <a:rPr lang="en-GB" sz="1800" kern="0" dirty="0">
                <a:solidFill>
                  <a:srgbClr val="000000"/>
                </a:solidFill>
                <a:effectLst/>
                <a:latin typeface="AppleSystemUIFont"/>
                <a:ea typeface="Aptos" panose="020B0004020202020204" pitchFamily="34" charset="0"/>
                <a:cs typeface="AppleSystemUIFont"/>
              </a:rPr>
              <a:t>For me, too, it functions specifically as a defence against the intolerable uncanny, or even just pure loss/grief. </a:t>
            </a:r>
            <a:endPar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69E0261-C8EB-BB45-A17D-35B81658DC60}" type="slidenum">
              <a:rPr lang="en-US" smtClean="0"/>
              <a:t>18</a:t>
            </a:fld>
            <a:endParaRPr lang="en-US"/>
          </a:p>
        </p:txBody>
      </p:sp>
    </p:spTree>
    <p:extLst>
      <p:ext uri="{BB962C8B-B14F-4D97-AF65-F5344CB8AC3E}">
        <p14:creationId xmlns:p14="http://schemas.microsoft.com/office/powerpoint/2010/main" val="4154076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0" dirty="0">
                <a:effectLst/>
                <a:latin typeface="AppleSystemUIFont"/>
                <a:ea typeface="Aptos" panose="020B0004020202020204" pitchFamily="34" charset="0"/>
                <a:cs typeface="AppleSystemUIFont"/>
              </a:rPr>
              <a:t>Describe the story (per Geoffrey </a:t>
            </a:r>
            <a:r>
              <a:rPr lang="en-GB" sz="1800" kern="0" dirty="0" err="1">
                <a:effectLst/>
                <a:latin typeface="AppleSystemUIFont"/>
                <a:ea typeface="Aptos" panose="020B0004020202020204" pitchFamily="34" charset="0"/>
                <a:cs typeface="AppleSystemUIFont"/>
              </a:rPr>
              <a:t>Batchen</a:t>
            </a:r>
            <a:r>
              <a:rPr lang="en-GB" sz="1800" kern="0" dirty="0">
                <a:effectLst/>
                <a:latin typeface="AppleSystemUIFont"/>
                <a:ea typeface="Aptos" panose="020B0004020202020204" pitchFamily="34" charset="0"/>
                <a:cs typeface="AppleSystemUIFont"/>
              </a:rPr>
              <a:t>)</a:t>
            </a:r>
          </a:p>
          <a:p>
            <a:endParaRPr lang="en-GB" sz="1800" kern="0" dirty="0">
              <a:effectLst/>
              <a:latin typeface="AppleSystemUIFont"/>
              <a:ea typeface="Aptos" panose="020B0004020202020204" pitchFamily="34" charset="0"/>
              <a:cs typeface="AppleSystemUIFont"/>
            </a:endParaRPr>
          </a:p>
          <a:p>
            <a:r>
              <a:rPr lang="en-GB" sz="1800" kern="0" dirty="0">
                <a:effectLst/>
                <a:latin typeface="AppleSystemUIFont"/>
                <a:ea typeface="Aptos" panose="020B0004020202020204" pitchFamily="34" charset="0"/>
                <a:cs typeface="AppleSystemUIFont"/>
              </a:rPr>
              <a:t>anti-photographic again somehow. Embodied. </a:t>
            </a:r>
          </a:p>
          <a:p>
            <a:endParaRPr lang="en-GB" sz="1800" kern="0" dirty="0">
              <a:effectLst/>
              <a:latin typeface="AppleSystemUIFont"/>
            </a:endParaRPr>
          </a:p>
          <a:p>
            <a:r>
              <a:rPr lang="en-GB" sz="1800" kern="0" dirty="0">
                <a:effectLst/>
                <a:latin typeface="AppleSystemUIFont"/>
              </a:rPr>
              <a:t>A kind of spirit photograph, because ghostly, but not. Also about an irrational, unfulfillable desire </a:t>
            </a:r>
          </a:p>
          <a:p>
            <a:endParaRPr lang="en-GB" sz="1800" kern="0" dirty="0">
              <a:effectLst/>
              <a:latin typeface="AppleSystemUIFont"/>
            </a:endParaRPr>
          </a:p>
          <a:p>
            <a:r>
              <a:rPr lang="en-GB" sz="1800" kern="0" dirty="0">
                <a:effectLst/>
                <a:latin typeface="AppleSystemUIFont"/>
              </a:rPr>
              <a:t>And a kind of perverse faith in the power of the photographic image to ‘make it so’ </a:t>
            </a:r>
          </a:p>
          <a:p>
            <a:r>
              <a:rPr lang="en-GB" sz="1800" kern="0" dirty="0">
                <a:effectLst/>
                <a:latin typeface="AppleSystemUIFont"/>
              </a:rPr>
              <a:t>(in the same way as seen with Stalin in the famous photographs edited to ‘disappear’ people.)</a:t>
            </a:r>
            <a:endParaRPr lang="en-US" dirty="0"/>
          </a:p>
        </p:txBody>
      </p:sp>
      <p:sp>
        <p:nvSpPr>
          <p:cNvPr id="4" name="Slide Number Placeholder 3"/>
          <p:cNvSpPr>
            <a:spLocks noGrp="1"/>
          </p:cNvSpPr>
          <p:nvPr>
            <p:ph type="sldNum" sz="quarter" idx="5"/>
          </p:nvPr>
        </p:nvSpPr>
        <p:spPr/>
        <p:txBody>
          <a:bodyPr/>
          <a:lstStyle/>
          <a:p>
            <a:fld id="{169E0261-C8EB-BB45-A17D-35B81658DC60}" type="slidenum">
              <a:rPr lang="en-US" smtClean="0"/>
              <a:t>19</a:t>
            </a:fld>
            <a:endParaRPr lang="en-US"/>
          </a:p>
        </p:txBody>
      </p:sp>
    </p:spTree>
    <p:extLst>
      <p:ext uri="{BB962C8B-B14F-4D97-AF65-F5344CB8AC3E}">
        <p14:creationId xmlns:p14="http://schemas.microsoft.com/office/powerpoint/2010/main" val="553962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0" dirty="0">
                <a:solidFill>
                  <a:srgbClr val="000000"/>
                </a:solidFill>
                <a:effectLst/>
                <a:latin typeface="AppleSystemUIFont"/>
                <a:ea typeface="Aptos" panose="020B0004020202020204" pitchFamily="34" charset="0"/>
                <a:cs typeface="AppleSystemUIFont"/>
              </a:rPr>
              <a:t>Describe the autobiographical nature of the work</a:t>
            </a:r>
            <a:r>
              <a:rPr lang="en-GB" dirty="0">
                <a:effectLst/>
              </a:rPr>
              <a:t> </a:t>
            </a:r>
            <a:endParaRPr lang="en-US" dirty="0"/>
          </a:p>
        </p:txBody>
      </p:sp>
      <p:sp>
        <p:nvSpPr>
          <p:cNvPr id="4" name="Slide Number Placeholder 3"/>
          <p:cNvSpPr>
            <a:spLocks noGrp="1"/>
          </p:cNvSpPr>
          <p:nvPr>
            <p:ph type="sldNum" sz="quarter" idx="5"/>
          </p:nvPr>
        </p:nvSpPr>
        <p:spPr/>
        <p:txBody>
          <a:bodyPr/>
          <a:lstStyle/>
          <a:p>
            <a:fld id="{169E0261-C8EB-BB45-A17D-35B81658DC60}" type="slidenum">
              <a:rPr lang="en-US" smtClean="0"/>
              <a:t>20</a:t>
            </a:fld>
            <a:endParaRPr lang="en-US"/>
          </a:p>
        </p:txBody>
      </p:sp>
    </p:spTree>
    <p:extLst>
      <p:ext uri="{BB962C8B-B14F-4D97-AF65-F5344CB8AC3E}">
        <p14:creationId xmlns:p14="http://schemas.microsoft.com/office/powerpoint/2010/main" val="608151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dirty="0">
                <a:effectLst/>
                <a:latin typeface="AppleSystemUIFont"/>
                <a:ea typeface="Aptos" panose="020B0004020202020204" pitchFamily="34" charset="0"/>
                <a:cs typeface="AppleSystemUIFont"/>
              </a:rPr>
              <a:t>The book is unfolding… I haven’t had a chance to talk about any of the actual arguments is might be building towards, but these include: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0" dirty="0">
              <a:solidFill>
                <a:srgbClr val="FF0000"/>
              </a:solidFill>
              <a:effectLst/>
              <a:latin typeface="AppleSystemUIFont"/>
              <a:ea typeface="Aptos" panose="020B0004020202020204" pitchFamily="34" charset="0"/>
              <a:cs typeface="AppleSystemUIFont"/>
            </a:endParaRP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lang="en-GB" sz="1800" kern="0" dirty="0">
                <a:effectLst/>
                <a:latin typeface="AppleSystemUIFont"/>
                <a:ea typeface="Aptos" panose="020B0004020202020204" pitchFamily="34" charset="0"/>
                <a:cs typeface="AppleSystemUIFont"/>
              </a:rPr>
              <a:t>the gendered contingency of photographic seeing and, </a:t>
            </a: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lang="en-GB" sz="1800" kern="0" dirty="0">
                <a:effectLst/>
                <a:latin typeface="AppleSystemUIFont"/>
                <a:ea typeface="Aptos" panose="020B0004020202020204" pitchFamily="34" charset="0"/>
                <a:cs typeface="AppleSystemUIFont"/>
              </a:rPr>
              <a:t>b) the photographic machine as an apparatus deployed primarily as a form of psychic resistance/defence against the uncanny, and against loss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69E0261-C8EB-BB45-A17D-35B81658DC60}" type="slidenum">
              <a:rPr lang="en-US" smtClean="0"/>
              <a:t>21</a:t>
            </a:fld>
            <a:endParaRPr lang="en-US"/>
          </a:p>
        </p:txBody>
      </p:sp>
    </p:spTree>
    <p:extLst>
      <p:ext uri="{BB962C8B-B14F-4D97-AF65-F5344CB8AC3E}">
        <p14:creationId xmlns:p14="http://schemas.microsoft.com/office/powerpoint/2010/main" val="1338312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0" dirty="0">
                <a:effectLst/>
                <a:latin typeface="AppleSystemUIFont"/>
                <a:ea typeface="Aptos" panose="020B0004020202020204" pitchFamily="34" charset="0"/>
                <a:cs typeface="AppleSystemUIFont"/>
              </a:rPr>
              <a:t>Students always have a strong interest in discussing the </a:t>
            </a:r>
            <a:r>
              <a:rPr lang="en-GB" sz="1800" kern="0" dirty="0">
                <a:solidFill>
                  <a:srgbClr val="FF0000"/>
                </a:solidFill>
                <a:effectLst/>
                <a:latin typeface="AppleSystemUIFont"/>
                <a:ea typeface="Aptos" panose="020B0004020202020204" pitchFamily="34" charset="0"/>
                <a:cs typeface="AppleSystemUIFont"/>
              </a:rPr>
              <a:t>history of image manipulation</a:t>
            </a:r>
            <a:r>
              <a:rPr lang="en-GB" sz="1800" kern="0" dirty="0">
                <a:effectLst/>
                <a:latin typeface="AppleSystemUIFont"/>
                <a:ea typeface="Aptos" panose="020B0004020202020204" pitchFamily="34" charset="0"/>
                <a:cs typeface="AppleSystemUIFont"/>
              </a:rPr>
              <a:t>, and ongoing industry questions regarding digital manipulation and ‘truth’ </a:t>
            </a:r>
          </a:p>
          <a:p>
            <a:endParaRPr lang="en-GB" sz="1800" kern="0" dirty="0">
              <a:effectLst/>
              <a:latin typeface="AppleSystemUIFont"/>
            </a:endParaRPr>
          </a:p>
          <a:p>
            <a:r>
              <a:rPr lang="en-GB" sz="1800" kern="0" dirty="0">
                <a:effectLst/>
                <a:latin typeface="AppleSystemUIFont"/>
              </a:rPr>
              <a:t>Because of my strong interest in psychoanalysis, I am very interested in this desire. </a:t>
            </a:r>
          </a:p>
          <a:p>
            <a:endParaRPr lang="en-GB" sz="1800" kern="0" dirty="0">
              <a:effectLst/>
              <a:latin typeface="AppleSystemUIFont"/>
            </a:endParaRPr>
          </a:p>
          <a:p>
            <a:endParaRPr lang="en-US" dirty="0"/>
          </a:p>
        </p:txBody>
      </p:sp>
      <p:sp>
        <p:nvSpPr>
          <p:cNvPr id="4" name="Slide Number Placeholder 3"/>
          <p:cNvSpPr>
            <a:spLocks noGrp="1"/>
          </p:cNvSpPr>
          <p:nvPr>
            <p:ph type="sldNum" sz="quarter" idx="5"/>
          </p:nvPr>
        </p:nvSpPr>
        <p:spPr/>
        <p:txBody>
          <a:bodyPr/>
          <a:lstStyle/>
          <a:p>
            <a:fld id="{169E0261-C8EB-BB45-A17D-35B81658DC60}" type="slidenum">
              <a:rPr lang="en-US" smtClean="0"/>
              <a:t>3</a:t>
            </a:fld>
            <a:endParaRPr lang="en-US"/>
          </a:p>
        </p:txBody>
      </p:sp>
    </p:spTree>
    <p:extLst>
      <p:ext uri="{BB962C8B-B14F-4D97-AF65-F5344CB8AC3E}">
        <p14:creationId xmlns:p14="http://schemas.microsoft.com/office/powerpoint/2010/main" val="2122636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dirty="0">
                <a:effectLst/>
                <a:latin typeface="AppleSystemUIFont"/>
                <a:ea typeface="Aptos" panose="020B0004020202020204" pitchFamily="34" charset="0"/>
                <a:cs typeface="AppleSystemUIFont"/>
              </a:rPr>
              <a:t>I am interested in the fascination that these concepts hold on professional, social and even psychic levels. It’s this latter, deepest level that I want to discuss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0" dirty="0">
              <a:effectLst/>
              <a:latin typeface="AppleSystemUIFon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dirty="0">
                <a:effectLst/>
                <a:latin typeface="AppleSystemUIFont"/>
                <a:ea typeface="Aptos" panose="020B0004020202020204" pitchFamily="34" charset="0"/>
                <a:cs typeface="AppleSystemUIFont"/>
              </a:rPr>
              <a:t>What I’m interested in is not visual truth in photography, per se, so much as the </a:t>
            </a:r>
            <a:r>
              <a:rPr lang="en-GB" sz="1800" i="1" kern="0" dirty="0">
                <a:effectLst/>
                <a:latin typeface="AppleSystemUIFont"/>
                <a:ea typeface="Aptos" panose="020B0004020202020204" pitchFamily="34" charset="0"/>
                <a:cs typeface="AppleSystemUIFont"/>
              </a:rPr>
              <a:t>desire</a:t>
            </a:r>
            <a:r>
              <a:rPr lang="en-GB" sz="1800" kern="0" dirty="0">
                <a:effectLst/>
                <a:latin typeface="AppleSystemUIFont"/>
                <a:ea typeface="Aptos" panose="020B0004020202020204" pitchFamily="34" charset="0"/>
                <a:cs typeface="AppleSystemUIFont"/>
              </a:rPr>
              <a:t> for visual truth. The depth of </a:t>
            </a:r>
            <a:r>
              <a:rPr lang="en-GB" sz="1800" kern="0" dirty="0">
                <a:solidFill>
                  <a:srgbClr val="000000"/>
                </a:solidFill>
                <a:effectLst/>
                <a:latin typeface="AppleSystemUIFont"/>
                <a:ea typeface="Aptos" panose="020B0004020202020204" pitchFamily="34" charset="0"/>
                <a:cs typeface="AppleSystemUIFont"/>
              </a:rPr>
              <a:t>this desire</a:t>
            </a:r>
            <a:r>
              <a:rPr lang="en-GB" sz="1800" kern="0" dirty="0">
                <a:effectLst/>
                <a:latin typeface="AppleSystemUIFont"/>
                <a:ea typeface="Aptos" panose="020B0004020202020204" pitchFamily="34" charset="0"/>
                <a:cs typeface="AppleSystemUIFont"/>
              </a:rPr>
              <a:t>, and where it comes from.</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0" dirty="0">
              <a:effectLst/>
              <a:latin typeface="AppleSystemUIFont"/>
              <a:ea typeface="Aptos" panose="020B0004020202020204" pitchFamily="34" charset="0"/>
              <a:cs typeface="Times New Roman" panose="02020603050405020304" pitchFamily="18" charset="0"/>
            </a:endParaRPr>
          </a:p>
          <a:p>
            <a:pPr marL="342900" lvl="0" indent="-342900">
              <a:lnSpc>
                <a:spcPct val="150000"/>
              </a:lnSpc>
              <a:spcAft>
                <a:spcPts val="800"/>
              </a:spcAft>
              <a:buFont typeface="Symbol" pitchFamily="2" charset="2"/>
              <a:buChar char=""/>
            </a:pPr>
            <a:r>
              <a:rPr lang="en-GB" sz="1800" kern="0" dirty="0">
                <a:effectLst/>
                <a:latin typeface="AppleSystemUIFont"/>
                <a:ea typeface="Aptos" panose="020B0004020202020204" pitchFamily="34" charset="0"/>
                <a:cs typeface="AppleSystemUIFont"/>
              </a:rPr>
              <a:t>It is what Sarah Kember calls our ‘investments’ in photographic realism, which, as I will discuss, operate at a deep psychic level.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buNone/>
            </a:pPr>
            <a:r>
              <a:rPr lang="en-GB" sz="1800" kern="0" dirty="0">
                <a:effectLst/>
                <a:latin typeface="AppleSystemUIFont"/>
                <a:ea typeface="Aptos" panose="020B0004020202020204" pitchFamily="34" charset="0"/>
                <a:cs typeface="AppleSystemUIFont"/>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Symbol" pitchFamily="2" charset="2"/>
              <a:buChar char=""/>
            </a:pPr>
            <a:r>
              <a:rPr lang="en-GB" sz="1800" kern="0" dirty="0">
                <a:effectLst/>
                <a:latin typeface="AppleSystemUIFont"/>
                <a:ea typeface="Aptos" panose="020B0004020202020204" pitchFamily="34" charset="0"/>
                <a:cs typeface="AppleSystemUIFont"/>
              </a:rPr>
              <a:t>Visual truth remains a deeply held social desire because it makes us feel ‘safe’.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0" dirty="0">
              <a:effectLst/>
              <a:latin typeface="AppleSystemUIFon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dirty="0">
                <a:effectLst/>
                <a:latin typeface="AppleSystemUIFont"/>
                <a:ea typeface="Aptos" panose="020B0004020202020204" pitchFamily="34" charset="0"/>
                <a:cs typeface="AppleSystemUIFont"/>
              </a:rPr>
              <a:t>The title of this panel is a fascinating provocation in this respect, because to me it refers to a ‘paradise’ of visual truth in photography – an idealised space of trustworthy visual representation and/or truth – that has never has existed, but is still endlessly pursued, not necessarily by photographers but by those of us who use, gather, collect and form attachments to images both vernacular and public.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69E0261-C8EB-BB45-A17D-35B81658DC60}" type="slidenum">
              <a:rPr lang="en-US" smtClean="0"/>
              <a:t>4</a:t>
            </a:fld>
            <a:endParaRPr lang="en-US"/>
          </a:p>
        </p:txBody>
      </p:sp>
    </p:spTree>
    <p:extLst>
      <p:ext uri="{BB962C8B-B14F-4D97-AF65-F5344CB8AC3E}">
        <p14:creationId xmlns:p14="http://schemas.microsoft.com/office/powerpoint/2010/main" val="2572992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0" dirty="0">
                <a:effectLst/>
                <a:latin typeface="AppleSystemUIFont"/>
                <a:ea typeface="Aptos" panose="020B0004020202020204" pitchFamily="34" charset="0"/>
                <a:cs typeface="AppleSystemUIFont"/>
              </a:rPr>
              <a:t>This relates to my </a:t>
            </a:r>
            <a:r>
              <a:rPr lang="en-GB" sz="1800" kern="0" dirty="0">
                <a:solidFill>
                  <a:srgbClr val="FF0000"/>
                </a:solidFill>
                <a:effectLst/>
                <a:latin typeface="AppleSystemUIFont"/>
                <a:ea typeface="Aptos" panose="020B0004020202020204" pitchFamily="34" charset="0"/>
                <a:cs typeface="AppleSystemUIFont"/>
              </a:rPr>
              <a:t>prior research </a:t>
            </a:r>
            <a:r>
              <a:rPr lang="en-GB" sz="1800" kern="0" dirty="0">
                <a:effectLst/>
                <a:latin typeface="AppleSystemUIFont"/>
                <a:ea typeface="Aptos" panose="020B0004020202020204" pitchFamily="34" charset="0"/>
                <a:cs typeface="AppleSystemUIFont"/>
              </a:rPr>
              <a:t>on the psychoanalytic significance of the photographic and specifically photojournalistic representation of disaster (9/11 in particular – see my book and related publications). </a:t>
            </a:r>
            <a:endParaRPr lang="en-US" dirty="0"/>
          </a:p>
        </p:txBody>
      </p:sp>
      <p:sp>
        <p:nvSpPr>
          <p:cNvPr id="4" name="Slide Number Placeholder 3"/>
          <p:cNvSpPr>
            <a:spLocks noGrp="1"/>
          </p:cNvSpPr>
          <p:nvPr>
            <p:ph type="sldNum" sz="quarter" idx="5"/>
          </p:nvPr>
        </p:nvSpPr>
        <p:spPr/>
        <p:txBody>
          <a:bodyPr/>
          <a:lstStyle/>
          <a:p>
            <a:fld id="{169E0261-C8EB-BB45-A17D-35B81658DC60}" type="slidenum">
              <a:rPr lang="en-US" smtClean="0"/>
              <a:t>5</a:t>
            </a:fld>
            <a:endParaRPr lang="en-US"/>
          </a:p>
        </p:txBody>
      </p:sp>
    </p:spTree>
    <p:extLst>
      <p:ext uri="{BB962C8B-B14F-4D97-AF65-F5344CB8AC3E}">
        <p14:creationId xmlns:p14="http://schemas.microsoft.com/office/powerpoint/2010/main" val="12267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0" dirty="0">
                <a:effectLst/>
                <a:latin typeface="AppleSystemUIFont"/>
                <a:ea typeface="Aptos" panose="020B0004020202020204" pitchFamily="34" charset="0"/>
                <a:cs typeface="AppleSystemUIFont"/>
              </a:rPr>
              <a:t>This work was, at base, not about </a:t>
            </a:r>
            <a:r>
              <a:rPr lang="en-GB" sz="1800" kern="0" dirty="0">
                <a:solidFill>
                  <a:srgbClr val="FF0000"/>
                </a:solidFill>
                <a:effectLst/>
                <a:latin typeface="AppleSystemUIFont"/>
                <a:ea typeface="Aptos" panose="020B0004020202020204" pitchFamily="34" charset="0"/>
                <a:cs typeface="AppleSystemUIFont"/>
              </a:rPr>
              <a:t>images themselves</a:t>
            </a:r>
            <a:r>
              <a:rPr lang="en-GB" sz="1800" kern="0" dirty="0">
                <a:effectLst/>
                <a:latin typeface="AppleSystemUIFont"/>
                <a:ea typeface="Aptos" panose="020B0004020202020204" pitchFamily="34" charset="0"/>
                <a:cs typeface="AppleSystemUIFont"/>
              </a:rPr>
              <a:t>, but about what people </a:t>
            </a:r>
            <a:r>
              <a:rPr lang="en-GB" sz="1800" i="1" kern="0" dirty="0">
                <a:effectLst/>
                <a:latin typeface="AppleSystemUIFont"/>
                <a:ea typeface="Aptos" panose="020B0004020202020204" pitchFamily="34" charset="0"/>
                <a:cs typeface="AppleSystemUIFont"/>
              </a:rPr>
              <a:t>needed images to be</a:t>
            </a:r>
            <a:r>
              <a:rPr lang="en-GB" sz="1800" kern="0" dirty="0">
                <a:effectLst/>
                <a:latin typeface="AppleSystemUIFont"/>
                <a:ea typeface="Aptos" panose="020B0004020202020204" pitchFamily="34" charset="0"/>
                <a:cs typeface="AppleSystemUIFont"/>
              </a:rPr>
              <a:t> in times of crisis. </a:t>
            </a:r>
            <a:endParaRPr lang="en-US" dirty="0"/>
          </a:p>
        </p:txBody>
      </p:sp>
      <p:sp>
        <p:nvSpPr>
          <p:cNvPr id="4" name="Slide Number Placeholder 3"/>
          <p:cNvSpPr>
            <a:spLocks noGrp="1"/>
          </p:cNvSpPr>
          <p:nvPr>
            <p:ph type="sldNum" sz="quarter" idx="5"/>
          </p:nvPr>
        </p:nvSpPr>
        <p:spPr/>
        <p:txBody>
          <a:bodyPr/>
          <a:lstStyle/>
          <a:p>
            <a:fld id="{169E0261-C8EB-BB45-A17D-35B81658DC60}" type="slidenum">
              <a:rPr lang="en-US" smtClean="0"/>
              <a:t>6</a:t>
            </a:fld>
            <a:endParaRPr lang="en-US"/>
          </a:p>
        </p:txBody>
      </p:sp>
    </p:spTree>
    <p:extLst>
      <p:ext uri="{BB962C8B-B14F-4D97-AF65-F5344CB8AC3E}">
        <p14:creationId xmlns:p14="http://schemas.microsoft.com/office/powerpoint/2010/main" val="1688524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dirty="0">
                <a:effectLst/>
                <a:latin typeface="AppleSystemUIFont"/>
                <a:ea typeface="Aptos" panose="020B0004020202020204" pitchFamily="34" charset="0"/>
                <a:cs typeface="AppleSystemUIFont"/>
              </a:rPr>
              <a:t>This idea of a lost paradise - which cannot have been lost because it never existed - brings me to my current </a:t>
            </a:r>
            <a:r>
              <a:rPr lang="en-GB" sz="1800" kern="0" dirty="0">
                <a:solidFill>
                  <a:srgbClr val="FF0000"/>
                </a:solidFill>
                <a:effectLst/>
                <a:latin typeface="AppleSystemUIFont"/>
                <a:ea typeface="Aptos" panose="020B0004020202020204" pitchFamily="34" charset="0"/>
                <a:cs typeface="AppleSystemUIFont"/>
              </a:rPr>
              <a:t>work in progress</a:t>
            </a:r>
            <a:r>
              <a:rPr lang="en-GB" sz="1800" kern="0" dirty="0">
                <a:effectLst/>
                <a:latin typeface="AppleSystemUIFont"/>
                <a:ea typeface="Aptos" panose="020B0004020202020204" pitchFamily="34" charset="0"/>
                <a:cs typeface="AppleSystemUIFont"/>
              </a:rPr>
              <a:t>, in which I have begun to interrogate and experiment with letting go entirely of my claims to expertise as an academic authority on seeing. In my writing, I move away from the distanced perspective of a) the academic expert, and b) the ideal spectator of the image in general, and towards or even inside of my own body, my own lost paradise and my own fractured perspective.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69E0261-C8EB-BB45-A17D-35B81658DC60}" type="slidenum">
              <a:rPr lang="en-US" smtClean="0"/>
              <a:t>8</a:t>
            </a:fld>
            <a:endParaRPr lang="en-US"/>
          </a:p>
        </p:txBody>
      </p:sp>
    </p:spTree>
    <p:extLst>
      <p:ext uri="{BB962C8B-B14F-4D97-AF65-F5344CB8AC3E}">
        <p14:creationId xmlns:p14="http://schemas.microsoft.com/office/powerpoint/2010/main" val="1741707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0" dirty="0">
                <a:effectLst/>
                <a:latin typeface="AppleSystemUIFont"/>
                <a:ea typeface="Aptos" panose="020B0004020202020204" pitchFamily="34" charset="0"/>
                <a:cs typeface="AppleSystemUIFont"/>
              </a:rPr>
              <a:t>about desire and loss (Cahun because of anti-photographic fragmentation)</a:t>
            </a:r>
          </a:p>
          <a:p>
            <a:endParaRPr lang="en-GB" sz="1800" kern="0" dirty="0">
              <a:effectLst/>
              <a:latin typeface="AppleSystemUI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dirty="0">
                <a:solidFill>
                  <a:srgbClr val="000000"/>
                </a:solidFill>
                <a:effectLst/>
                <a:latin typeface="AppleSystemUIFont"/>
                <a:ea typeface="Aptos" panose="020B0004020202020204" pitchFamily="34" charset="0"/>
                <a:cs typeface="AppleSystemUIFont"/>
              </a:rPr>
              <a:t>The above quote connects these ideas firmly, for me, to </a:t>
            </a:r>
            <a:r>
              <a:rPr lang="en-GB" sz="1800" i="1" kern="0" dirty="0">
                <a:solidFill>
                  <a:srgbClr val="000000"/>
                </a:solidFill>
                <a:effectLst/>
                <a:latin typeface="AppleSystemUIFont"/>
                <a:ea typeface="Aptos" panose="020B0004020202020204" pitchFamily="34" charset="0"/>
                <a:cs typeface="AppleSystemUIFont"/>
              </a:rPr>
              <a:t>love. </a:t>
            </a:r>
            <a:r>
              <a:rPr lang="en-GB" sz="1800" kern="0" dirty="0">
                <a:solidFill>
                  <a:srgbClr val="000000"/>
                </a:solidFill>
                <a:effectLst/>
                <a:latin typeface="AppleSystemUIFont"/>
                <a:ea typeface="Aptos" panose="020B0004020202020204" pitchFamily="34" charset="0"/>
                <a:cs typeface="AppleSystemUIFont"/>
              </a:rPr>
              <a:t>My current work is about love, in a number of ways…</a:t>
            </a:r>
            <a:endPar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69E0261-C8EB-BB45-A17D-35B81658DC60}" type="slidenum">
              <a:rPr lang="en-US" smtClean="0"/>
              <a:t>9</a:t>
            </a:fld>
            <a:endParaRPr lang="en-US"/>
          </a:p>
        </p:txBody>
      </p:sp>
    </p:spTree>
    <p:extLst>
      <p:ext uri="{BB962C8B-B14F-4D97-AF65-F5344CB8AC3E}">
        <p14:creationId xmlns:p14="http://schemas.microsoft.com/office/powerpoint/2010/main" val="3071221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6DB68-37EC-C970-438F-BFAA72D9B3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F19025-A18B-89AE-E81C-1814FA26E7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6219E1-F183-8405-5FCF-C56DED0E1D95}"/>
              </a:ext>
            </a:extLst>
          </p:cNvPr>
          <p:cNvSpPr>
            <a:spLocks noGrp="1"/>
          </p:cNvSpPr>
          <p:nvPr>
            <p:ph type="body" idx="1"/>
          </p:nvPr>
        </p:nvSpPr>
        <p:spPr/>
        <p:txBody>
          <a:bodyPr/>
          <a:lstStyle/>
          <a:p>
            <a:r>
              <a:rPr lang="en-GB" sz="1800" kern="0" dirty="0">
                <a:effectLst/>
                <a:latin typeface="AppleSystemUIFont"/>
                <a:ea typeface="Aptos" panose="020B0004020202020204" pitchFamily="34" charset="0"/>
                <a:cs typeface="AppleSystemUIFont"/>
              </a:rPr>
              <a:t>about desire and loss (Cahun because of anti-photographic fragmentation)</a:t>
            </a:r>
          </a:p>
          <a:p>
            <a:endParaRPr lang="en-GB" sz="1800" kern="0" dirty="0">
              <a:effectLst/>
              <a:latin typeface="AppleSystemUI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dirty="0">
                <a:solidFill>
                  <a:srgbClr val="000000"/>
                </a:solidFill>
                <a:effectLst/>
                <a:latin typeface="AppleSystemUIFont"/>
                <a:ea typeface="Aptos" panose="020B0004020202020204" pitchFamily="34" charset="0"/>
                <a:cs typeface="AppleSystemUIFont"/>
              </a:rPr>
              <a:t>The above quote connects these ideas firmly, for me, to </a:t>
            </a:r>
            <a:r>
              <a:rPr lang="en-GB" sz="1800" i="1" kern="0" dirty="0">
                <a:solidFill>
                  <a:srgbClr val="000000"/>
                </a:solidFill>
                <a:effectLst/>
                <a:latin typeface="AppleSystemUIFont"/>
                <a:ea typeface="Aptos" panose="020B0004020202020204" pitchFamily="34" charset="0"/>
                <a:cs typeface="AppleSystemUIFont"/>
              </a:rPr>
              <a:t>love. </a:t>
            </a:r>
            <a:r>
              <a:rPr lang="en-GB" sz="1800" kern="0" dirty="0">
                <a:solidFill>
                  <a:srgbClr val="000000"/>
                </a:solidFill>
                <a:effectLst/>
                <a:latin typeface="AppleSystemUIFont"/>
                <a:ea typeface="Aptos" panose="020B0004020202020204" pitchFamily="34" charset="0"/>
                <a:cs typeface="AppleSystemUIFont"/>
              </a:rPr>
              <a:t>My current work is about love, in a number of ways…</a:t>
            </a:r>
            <a:endPar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57F68FF5-B0AC-743D-F67F-C082724646D2}"/>
              </a:ext>
            </a:extLst>
          </p:cNvPr>
          <p:cNvSpPr>
            <a:spLocks noGrp="1"/>
          </p:cNvSpPr>
          <p:nvPr>
            <p:ph type="sldNum" sz="quarter" idx="5"/>
          </p:nvPr>
        </p:nvSpPr>
        <p:spPr/>
        <p:txBody>
          <a:bodyPr/>
          <a:lstStyle/>
          <a:p>
            <a:fld id="{169E0261-C8EB-BB45-A17D-35B81658DC60}" type="slidenum">
              <a:rPr lang="en-US" smtClean="0"/>
              <a:t>10</a:t>
            </a:fld>
            <a:endParaRPr lang="en-US"/>
          </a:p>
        </p:txBody>
      </p:sp>
    </p:spTree>
    <p:extLst>
      <p:ext uri="{BB962C8B-B14F-4D97-AF65-F5344CB8AC3E}">
        <p14:creationId xmlns:p14="http://schemas.microsoft.com/office/powerpoint/2010/main" val="1815654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dirty="0">
                <a:effectLst/>
                <a:latin typeface="AppleSystemUIFont"/>
                <a:ea typeface="Aptos" panose="020B0004020202020204" pitchFamily="34" charset="0"/>
                <a:cs typeface="AppleSystemUIFont"/>
              </a:rPr>
              <a:t>Here, </a:t>
            </a:r>
            <a:r>
              <a:rPr lang="en-GB" sz="1800" kern="0" dirty="0">
                <a:solidFill>
                  <a:srgbClr val="FF0000"/>
                </a:solidFill>
                <a:effectLst/>
                <a:latin typeface="AppleSystemUIFont"/>
                <a:ea typeface="Aptos" panose="020B0004020202020204" pitchFamily="34" charset="0"/>
                <a:cs typeface="AppleSystemUIFont"/>
              </a:rPr>
              <a:t>C19th spirit photography </a:t>
            </a:r>
            <a:r>
              <a:rPr lang="en-GB" sz="1800" kern="0" dirty="0">
                <a:effectLst/>
                <a:latin typeface="AppleSystemUIFont"/>
                <a:ea typeface="Aptos" panose="020B0004020202020204" pitchFamily="34" charset="0"/>
                <a:cs typeface="AppleSystemUIFont"/>
              </a:rPr>
              <a:t>as typifying this desire – related to grief, and loss (of a kind of paradise in the form of the loved person).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dirty="0">
                <a:effectLst/>
                <a:latin typeface="AppleSystemUIFont"/>
                <a:ea typeface="Aptos" panose="020B0004020202020204" pitchFamily="34" charset="0"/>
                <a:cs typeface="AppleSystemUIFont"/>
              </a:rPr>
              <a:t>Complex </a:t>
            </a:r>
            <a:r>
              <a:rPr lang="en-GB" sz="1800" kern="0" dirty="0">
                <a:solidFill>
                  <a:srgbClr val="000000"/>
                </a:solidFill>
                <a:effectLst/>
                <a:latin typeface="AppleSystemUIFont"/>
                <a:ea typeface="Aptos" panose="020B0004020202020204" pitchFamily="34" charset="0"/>
                <a:cs typeface="AppleSystemUIFont"/>
              </a:rPr>
              <a:t>forms of desire </a:t>
            </a:r>
            <a:r>
              <a:rPr lang="en-GB" sz="1800" kern="0" dirty="0">
                <a:effectLst/>
                <a:latin typeface="AppleSystemUIFont"/>
                <a:ea typeface="Aptos" panose="020B0004020202020204" pitchFamily="34" charset="0"/>
                <a:cs typeface="AppleSystemUIFont"/>
              </a:rPr>
              <a:t>have been woven into photographic practice from its earliest inception.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69E0261-C8EB-BB45-A17D-35B81658DC60}" type="slidenum">
              <a:rPr lang="en-US" smtClean="0"/>
              <a:t>11</a:t>
            </a:fld>
            <a:endParaRPr lang="en-US"/>
          </a:p>
        </p:txBody>
      </p:sp>
    </p:spTree>
    <p:extLst>
      <p:ext uri="{BB962C8B-B14F-4D97-AF65-F5344CB8AC3E}">
        <p14:creationId xmlns:p14="http://schemas.microsoft.com/office/powerpoint/2010/main" val="1246887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8CA8C-A5F5-2540-B959-36F09E14CC1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E16C093-8EF5-8747-8548-161E21CA43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A74E99E-6424-474C-AEA4-01CB3B835F76}"/>
              </a:ext>
            </a:extLst>
          </p:cNvPr>
          <p:cNvSpPr>
            <a:spLocks noGrp="1"/>
          </p:cNvSpPr>
          <p:nvPr>
            <p:ph type="dt" sz="half" idx="10"/>
          </p:nvPr>
        </p:nvSpPr>
        <p:spPr/>
        <p:txBody>
          <a:bodyPr/>
          <a:lstStyle/>
          <a:p>
            <a:fld id="{9E4BB393-3918-444D-855A-B288A2331105}" type="datetimeFigureOut">
              <a:rPr lang="en-US" smtClean="0"/>
              <a:t>4/28/25</a:t>
            </a:fld>
            <a:endParaRPr lang="en-US"/>
          </a:p>
        </p:txBody>
      </p:sp>
      <p:sp>
        <p:nvSpPr>
          <p:cNvPr id="5" name="Footer Placeholder 4">
            <a:extLst>
              <a:ext uri="{FF2B5EF4-FFF2-40B4-BE49-F238E27FC236}">
                <a16:creationId xmlns:a16="http://schemas.microsoft.com/office/drawing/2014/main" id="{6976797A-C815-5A48-9E4C-48CB64D0E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BE71AE-81BF-AD4D-8192-A12FCEF10C43}"/>
              </a:ext>
            </a:extLst>
          </p:cNvPr>
          <p:cNvSpPr>
            <a:spLocks noGrp="1"/>
          </p:cNvSpPr>
          <p:nvPr>
            <p:ph type="sldNum" sz="quarter" idx="12"/>
          </p:nvPr>
        </p:nvSpPr>
        <p:spPr/>
        <p:txBody>
          <a:bodyPr/>
          <a:lstStyle/>
          <a:p>
            <a:fld id="{4362AC37-EB70-2A4B-A17C-D53976CA8344}" type="slidenum">
              <a:rPr lang="en-US" smtClean="0"/>
              <a:t>‹#›</a:t>
            </a:fld>
            <a:endParaRPr lang="en-US"/>
          </a:p>
        </p:txBody>
      </p:sp>
    </p:spTree>
    <p:extLst>
      <p:ext uri="{BB962C8B-B14F-4D97-AF65-F5344CB8AC3E}">
        <p14:creationId xmlns:p14="http://schemas.microsoft.com/office/powerpoint/2010/main" val="2311818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BF3E-93DD-7E48-B691-30B091410BA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2CCEDCE-9505-3043-B8D5-7D2582CADDD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29B8927-7C5A-DF48-AB40-D98F4BECF973}"/>
              </a:ext>
            </a:extLst>
          </p:cNvPr>
          <p:cNvSpPr>
            <a:spLocks noGrp="1"/>
          </p:cNvSpPr>
          <p:nvPr>
            <p:ph type="dt" sz="half" idx="10"/>
          </p:nvPr>
        </p:nvSpPr>
        <p:spPr/>
        <p:txBody>
          <a:bodyPr/>
          <a:lstStyle/>
          <a:p>
            <a:fld id="{9E4BB393-3918-444D-855A-B288A2331105}" type="datetimeFigureOut">
              <a:rPr lang="en-US" smtClean="0"/>
              <a:t>4/28/25</a:t>
            </a:fld>
            <a:endParaRPr lang="en-US"/>
          </a:p>
        </p:txBody>
      </p:sp>
      <p:sp>
        <p:nvSpPr>
          <p:cNvPr id="5" name="Footer Placeholder 4">
            <a:extLst>
              <a:ext uri="{FF2B5EF4-FFF2-40B4-BE49-F238E27FC236}">
                <a16:creationId xmlns:a16="http://schemas.microsoft.com/office/drawing/2014/main" id="{5FD719EB-E519-3341-9728-A59DFA4F7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CA5BE9-275B-5047-B8E7-33F909CC0DA7}"/>
              </a:ext>
            </a:extLst>
          </p:cNvPr>
          <p:cNvSpPr>
            <a:spLocks noGrp="1"/>
          </p:cNvSpPr>
          <p:nvPr>
            <p:ph type="sldNum" sz="quarter" idx="12"/>
          </p:nvPr>
        </p:nvSpPr>
        <p:spPr/>
        <p:txBody>
          <a:bodyPr/>
          <a:lstStyle/>
          <a:p>
            <a:fld id="{4362AC37-EB70-2A4B-A17C-D53976CA8344}" type="slidenum">
              <a:rPr lang="en-US" smtClean="0"/>
              <a:t>‹#›</a:t>
            </a:fld>
            <a:endParaRPr lang="en-US"/>
          </a:p>
        </p:txBody>
      </p:sp>
    </p:spTree>
    <p:extLst>
      <p:ext uri="{BB962C8B-B14F-4D97-AF65-F5344CB8AC3E}">
        <p14:creationId xmlns:p14="http://schemas.microsoft.com/office/powerpoint/2010/main" val="701765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89FD55-DFCC-004D-92AB-21EE86096CD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D59ED10-197E-5A4C-86CD-EA2A009A8FC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9065096-8202-DF43-A81F-650CC24E7E1D}"/>
              </a:ext>
            </a:extLst>
          </p:cNvPr>
          <p:cNvSpPr>
            <a:spLocks noGrp="1"/>
          </p:cNvSpPr>
          <p:nvPr>
            <p:ph type="dt" sz="half" idx="10"/>
          </p:nvPr>
        </p:nvSpPr>
        <p:spPr/>
        <p:txBody>
          <a:bodyPr/>
          <a:lstStyle/>
          <a:p>
            <a:fld id="{9E4BB393-3918-444D-855A-B288A2331105}" type="datetimeFigureOut">
              <a:rPr lang="en-US" smtClean="0"/>
              <a:t>4/28/25</a:t>
            </a:fld>
            <a:endParaRPr lang="en-US"/>
          </a:p>
        </p:txBody>
      </p:sp>
      <p:sp>
        <p:nvSpPr>
          <p:cNvPr id="5" name="Footer Placeholder 4">
            <a:extLst>
              <a:ext uri="{FF2B5EF4-FFF2-40B4-BE49-F238E27FC236}">
                <a16:creationId xmlns:a16="http://schemas.microsoft.com/office/drawing/2014/main" id="{128214D9-EAAB-FA43-A8F7-ED186513A0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5AEDB7-FAC9-674D-B926-D691B6D93D1D}"/>
              </a:ext>
            </a:extLst>
          </p:cNvPr>
          <p:cNvSpPr>
            <a:spLocks noGrp="1"/>
          </p:cNvSpPr>
          <p:nvPr>
            <p:ph type="sldNum" sz="quarter" idx="12"/>
          </p:nvPr>
        </p:nvSpPr>
        <p:spPr/>
        <p:txBody>
          <a:bodyPr/>
          <a:lstStyle/>
          <a:p>
            <a:fld id="{4362AC37-EB70-2A4B-A17C-D53976CA8344}" type="slidenum">
              <a:rPr lang="en-US" smtClean="0"/>
              <a:t>‹#›</a:t>
            </a:fld>
            <a:endParaRPr lang="en-US"/>
          </a:p>
        </p:txBody>
      </p:sp>
    </p:spTree>
    <p:extLst>
      <p:ext uri="{BB962C8B-B14F-4D97-AF65-F5344CB8AC3E}">
        <p14:creationId xmlns:p14="http://schemas.microsoft.com/office/powerpoint/2010/main" val="3746795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B967-2335-424F-BDF5-1525B1EF070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39FA43E-4F6F-0944-B8CD-E00FB90CA2E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A39F1E7-047C-C742-8A06-FBB0FE225662}"/>
              </a:ext>
            </a:extLst>
          </p:cNvPr>
          <p:cNvSpPr>
            <a:spLocks noGrp="1"/>
          </p:cNvSpPr>
          <p:nvPr>
            <p:ph type="dt" sz="half" idx="10"/>
          </p:nvPr>
        </p:nvSpPr>
        <p:spPr/>
        <p:txBody>
          <a:bodyPr/>
          <a:lstStyle/>
          <a:p>
            <a:fld id="{9E4BB393-3918-444D-855A-B288A2331105}" type="datetimeFigureOut">
              <a:rPr lang="en-US" smtClean="0"/>
              <a:t>4/28/25</a:t>
            </a:fld>
            <a:endParaRPr lang="en-US"/>
          </a:p>
        </p:txBody>
      </p:sp>
      <p:sp>
        <p:nvSpPr>
          <p:cNvPr id="5" name="Footer Placeholder 4">
            <a:extLst>
              <a:ext uri="{FF2B5EF4-FFF2-40B4-BE49-F238E27FC236}">
                <a16:creationId xmlns:a16="http://schemas.microsoft.com/office/drawing/2014/main" id="{00776E1A-7D88-B845-A25D-BD814AD297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6049F2-7CBB-8442-A614-CE25427317CC}"/>
              </a:ext>
            </a:extLst>
          </p:cNvPr>
          <p:cNvSpPr>
            <a:spLocks noGrp="1"/>
          </p:cNvSpPr>
          <p:nvPr>
            <p:ph type="sldNum" sz="quarter" idx="12"/>
          </p:nvPr>
        </p:nvSpPr>
        <p:spPr/>
        <p:txBody>
          <a:bodyPr/>
          <a:lstStyle/>
          <a:p>
            <a:fld id="{4362AC37-EB70-2A4B-A17C-D53976CA8344}" type="slidenum">
              <a:rPr lang="en-US" smtClean="0"/>
              <a:t>‹#›</a:t>
            </a:fld>
            <a:endParaRPr lang="en-US"/>
          </a:p>
        </p:txBody>
      </p:sp>
    </p:spTree>
    <p:extLst>
      <p:ext uri="{BB962C8B-B14F-4D97-AF65-F5344CB8AC3E}">
        <p14:creationId xmlns:p14="http://schemas.microsoft.com/office/powerpoint/2010/main" val="1621226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41016-9456-3D4A-AA2B-0B4F4362F88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EAB151E-1FDB-6946-B6B0-BEEF80DB37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CE46704-C1F0-DC4C-92FF-2900E6D2582A}"/>
              </a:ext>
            </a:extLst>
          </p:cNvPr>
          <p:cNvSpPr>
            <a:spLocks noGrp="1"/>
          </p:cNvSpPr>
          <p:nvPr>
            <p:ph type="dt" sz="half" idx="10"/>
          </p:nvPr>
        </p:nvSpPr>
        <p:spPr/>
        <p:txBody>
          <a:bodyPr/>
          <a:lstStyle/>
          <a:p>
            <a:fld id="{9E4BB393-3918-444D-855A-B288A2331105}" type="datetimeFigureOut">
              <a:rPr lang="en-US" smtClean="0"/>
              <a:t>4/28/25</a:t>
            </a:fld>
            <a:endParaRPr lang="en-US"/>
          </a:p>
        </p:txBody>
      </p:sp>
      <p:sp>
        <p:nvSpPr>
          <p:cNvPr id="5" name="Footer Placeholder 4">
            <a:extLst>
              <a:ext uri="{FF2B5EF4-FFF2-40B4-BE49-F238E27FC236}">
                <a16:creationId xmlns:a16="http://schemas.microsoft.com/office/drawing/2014/main" id="{266D05B1-957D-8345-B7FD-CB7F1F2F1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4CDF83-F74E-4943-B6DA-EC15106810E2}"/>
              </a:ext>
            </a:extLst>
          </p:cNvPr>
          <p:cNvSpPr>
            <a:spLocks noGrp="1"/>
          </p:cNvSpPr>
          <p:nvPr>
            <p:ph type="sldNum" sz="quarter" idx="12"/>
          </p:nvPr>
        </p:nvSpPr>
        <p:spPr/>
        <p:txBody>
          <a:bodyPr/>
          <a:lstStyle/>
          <a:p>
            <a:fld id="{4362AC37-EB70-2A4B-A17C-D53976CA8344}" type="slidenum">
              <a:rPr lang="en-US" smtClean="0"/>
              <a:t>‹#›</a:t>
            </a:fld>
            <a:endParaRPr lang="en-US"/>
          </a:p>
        </p:txBody>
      </p:sp>
    </p:spTree>
    <p:extLst>
      <p:ext uri="{BB962C8B-B14F-4D97-AF65-F5344CB8AC3E}">
        <p14:creationId xmlns:p14="http://schemas.microsoft.com/office/powerpoint/2010/main" val="2503408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1F998-1DBD-3E4B-B975-4F113C410F2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2C406AE-F3F6-C842-8545-19F42468C96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C7CCAB7-6953-DD4B-8C6B-41C565F0BE4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8FBB505-EC98-3541-B83C-061A417DC8F9}"/>
              </a:ext>
            </a:extLst>
          </p:cNvPr>
          <p:cNvSpPr>
            <a:spLocks noGrp="1"/>
          </p:cNvSpPr>
          <p:nvPr>
            <p:ph type="dt" sz="half" idx="10"/>
          </p:nvPr>
        </p:nvSpPr>
        <p:spPr/>
        <p:txBody>
          <a:bodyPr/>
          <a:lstStyle/>
          <a:p>
            <a:fld id="{9E4BB393-3918-444D-855A-B288A2331105}" type="datetimeFigureOut">
              <a:rPr lang="en-US" smtClean="0"/>
              <a:t>4/28/25</a:t>
            </a:fld>
            <a:endParaRPr lang="en-US"/>
          </a:p>
        </p:txBody>
      </p:sp>
      <p:sp>
        <p:nvSpPr>
          <p:cNvPr id="6" name="Footer Placeholder 5">
            <a:extLst>
              <a:ext uri="{FF2B5EF4-FFF2-40B4-BE49-F238E27FC236}">
                <a16:creationId xmlns:a16="http://schemas.microsoft.com/office/drawing/2014/main" id="{2071C753-C0B4-6942-8E1C-E466E40FC1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859FE5-22A2-934C-B6EE-D9505D3BD4F9}"/>
              </a:ext>
            </a:extLst>
          </p:cNvPr>
          <p:cNvSpPr>
            <a:spLocks noGrp="1"/>
          </p:cNvSpPr>
          <p:nvPr>
            <p:ph type="sldNum" sz="quarter" idx="12"/>
          </p:nvPr>
        </p:nvSpPr>
        <p:spPr/>
        <p:txBody>
          <a:bodyPr/>
          <a:lstStyle/>
          <a:p>
            <a:fld id="{4362AC37-EB70-2A4B-A17C-D53976CA8344}" type="slidenum">
              <a:rPr lang="en-US" smtClean="0"/>
              <a:t>‹#›</a:t>
            </a:fld>
            <a:endParaRPr lang="en-US"/>
          </a:p>
        </p:txBody>
      </p:sp>
    </p:spTree>
    <p:extLst>
      <p:ext uri="{BB962C8B-B14F-4D97-AF65-F5344CB8AC3E}">
        <p14:creationId xmlns:p14="http://schemas.microsoft.com/office/powerpoint/2010/main" val="1242613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FC288-EFA8-154C-91C9-6A3D2435761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1D52B59-AFAB-D247-88C6-672AF5713C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394D549-FF69-D647-A35E-9B7824A4FB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7BF30DF-1897-BA48-B1C9-BF4CC74A5C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C31A2CF-FA23-6E40-AED7-2C4C2336A17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4DEE0EB-2BA1-2F4B-83E5-EAEBAFA2F8D5}"/>
              </a:ext>
            </a:extLst>
          </p:cNvPr>
          <p:cNvSpPr>
            <a:spLocks noGrp="1"/>
          </p:cNvSpPr>
          <p:nvPr>
            <p:ph type="dt" sz="half" idx="10"/>
          </p:nvPr>
        </p:nvSpPr>
        <p:spPr/>
        <p:txBody>
          <a:bodyPr/>
          <a:lstStyle/>
          <a:p>
            <a:fld id="{9E4BB393-3918-444D-855A-B288A2331105}" type="datetimeFigureOut">
              <a:rPr lang="en-US" smtClean="0"/>
              <a:t>4/28/25</a:t>
            </a:fld>
            <a:endParaRPr lang="en-US"/>
          </a:p>
        </p:txBody>
      </p:sp>
      <p:sp>
        <p:nvSpPr>
          <p:cNvPr id="8" name="Footer Placeholder 7">
            <a:extLst>
              <a:ext uri="{FF2B5EF4-FFF2-40B4-BE49-F238E27FC236}">
                <a16:creationId xmlns:a16="http://schemas.microsoft.com/office/drawing/2014/main" id="{C0EF26BE-8FF0-1744-8FF7-0C0645911E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5FC354-F3AC-8649-A771-5B262864BB57}"/>
              </a:ext>
            </a:extLst>
          </p:cNvPr>
          <p:cNvSpPr>
            <a:spLocks noGrp="1"/>
          </p:cNvSpPr>
          <p:nvPr>
            <p:ph type="sldNum" sz="quarter" idx="12"/>
          </p:nvPr>
        </p:nvSpPr>
        <p:spPr/>
        <p:txBody>
          <a:bodyPr/>
          <a:lstStyle/>
          <a:p>
            <a:fld id="{4362AC37-EB70-2A4B-A17C-D53976CA8344}" type="slidenum">
              <a:rPr lang="en-US" smtClean="0"/>
              <a:t>‹#›</a:t>
            </a:fld>
            <a:endParaRPr lang="en-US"/>
          </a:p>
        </p:txBody>
      </p:sp>
    </p:spTree>
    <p:extLst>
      <p:ext uri="{BB962C8B-B14F-4D97-AF65-F5344CB8AC3E}">
        <p14:creationId xmlns:p14="http://schemas.microsoft.com/office/powerpoint/2010/main" val="770818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905F1-0183-074D-98F1-1BC6F4FC5D7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F8C222B-471E-EA45-B2D1-95D77ED2EDD0}"/>
              </a:ext>
            </a:extLst>
          </p:cNvPr>
          <p:cNvSpPr>
            <a:spLocks noGrp="1"/>
          </p:cNvSpPr>
          <p:nvPr>
            <p:ph type="dt" sz="half" idx="10"/>
          </p:nvPr>
        </p:nvSpPr>
        <p:spPr/>
        <p:txBody>
          <a:bodyPr/>
          <a:lstStyle/>
          <a:p>
            <a:fld id="{9E4BB393-3918-444D-855A-B288A2331105}" type="datetimeFigureOut">
              <a:rPr lang="en-US" smtClean="0"/>
              <a:t>4/28/25</a:t>
            </a:fld>
            <a:endParaRPr lang="en-US"/>
          </a:p>
        </p:txBody>
      </p:sp>
      <p:sp>
        <p:nvSpPr>
          <p:cNvPr id="4" name="Footer Placeholder 3">
            <a:extLst>
              <a:ext uri="{FF2B5EF4-FFF2-40B4-BE49-F238E27FC236}">
                <a16:creationId xmlns:a16="http://schemas.microsoft.com/office/drawing/2014/main" id="{566E165E-EE4C-314B-A124-BE2F9A6A2D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1EEC6E-1DF6-C44E-A707-BF835EA8DFEC}"/>
              </a:ext>
            </a:extLst>
          </p:cNvPr>
          <p:cNvSpPr>
            <a:spLocks noGrp="1"/>
          </p:cNvSpPr>
          <p:nvPr>
            <p:ph type="sldNum" sz="quarter" idx="12"/>
          </p:nvPr>
        </p:nvSpPr>
        <p:spPr/>
        <p:txBody>
          <a:bodyPr/>
          <a:lstStyle/>
          <a:p>
            <a:fld id="{4362AC37-EB70-2A4B-A17C-D53976CA8344}" type="slidenum">
              <a:rPr lang="en-US" smtClean="0"/>
              <a:t>‹#›</a:t>
            </a:fld>
            <a:endParaRPr lang="en-US"/>
          </a:p>
        </p:txBody>
      </p:sp>
    </p:spTree>
    <p:extLst>
      <p:ext uri="{BB962C8B-B14F-4D97-AF65-F5344CB8AC3E}">
        <p14:creationId xmlns:p14="http://schemas.microsoft.com/office/powerpoint/2010/main" val="2391223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75ED42-A633-1843-A0BA-E0F8DC20E0DA}"/>
              </a:ext>
            </a:extLst>
          </p:cNvPr>
          <p:cNvSpPr>
            <a:spLocks noGrp="1"/>
          </p:cNvSpPr>
          <p:nvPr>
            <p:ph type="dt" sz="half" idx="10"/>
          </p:nvPr>
        </p:nvSpPr>
        <p:spPr/>
        <p:txBody>
          <a:bodyPr/>
          <a:lstStyle/>
          <a:p>
            <a:fld id="{9E4BB393-3918-444D-855A-B288A2331105}" type="datetimeFigureOut">
              <a:rPr lang="en-US" smtClean="0"/>
              <a:t>4/28/25</a:t>
            </a:fld>
            <a:endParaRPr lang="en-US"/>
          </a:p>
        </p:txBody>
      </p:sp>
      <p:sp>
        <p:nvSpPr>
          <p:cNvPr id="3" name="Footer Placeholder 2">
            <a:extLst>
              <a:ext uri="{FF2B5EF4-FFF2-40B4-BE49-F238E27FC236}">
                <a16:creationId xmlns:a16="http://schemas.microsoft.com/office/drawing/2014/main" id="{F8B20122-1744-4842-8667-C5958883F4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9FF8D3-1A0E-0B4D-82FA-F57038B77C8A}"/>
              </a:ext>
            </a:extLst>
          </p:cNvPr>
          <p:cNvSpPr>
            <a:spLocks noGrp="1"/>
          </p:cNvSpPr>
          <p:nvPr>
            <p:ph type="sldNum" sz="quarter" idx="12"/>
          </p:nvPr>
        </p:nvSpPr>
        <p:spPr/>
        <p:txBody>
          <a:bodyPr/>
          <a:lstStyle/>
          <a:p>
            <a:fld id="{4362AC37-EB70-2A4B-A17C-D53976CA8344}" type="slidenum">
              <a:rPr lang="en-US" smtClean="0"/>
              <a:t>‹#›</a:t>
            </a:fld>
            <a:endParaRPr lang="en-US"/>
          </a:p>
        </p:txBody>
      </p:sp>
    </p:spTree>
    <p:extLst>
      <p:ext uri="{BB962C8B-B14F-4D97-AF65-F5344CB8AC3E}">
        <p14:creationId xmlns:p14="http://schemas.microsoft.com/office/powerpoint/2010/main" val="2122051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79AF6-2305-424B-8198-F3E1A93421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F29CF40-86AD-9A4E-9578-D42EBA3FF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88AB9CD-62DD-7343-A779-02A1FDE34C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8F8158F-6FBB-A74F-BD84-4D168A1A1F01}"/>
              </a:ext>
            </a:extLst>
          </p:cNvPr>
          <p:cNvSpPr>
            <a:spLocks noGrp="1"/>
          </p:cNvSpPr>
          <p:nvPr>
            <p:ph type="dt" sz="half" idx="10"/>
          </p:nvPr>
        </p:nvSpPr>
        <p:spPr/>
        <p:txBody>
          <a:bodyPr/>
          <a:lstStyle/>
          <a:p>
            <a:fld id="{9E4BB393-3918-444D-855A-B288A2331105}" type="datetimeFigureOut">
              <a:rPr lang="en-US" smtClean="0"/>
              <a:t>4/28/25</a:t>
            </a:fld>
            <a:endParaRPr lang="en-US"/>
          </a:p>
        </p:txBody>
      </p:sp>
      <p:sp>
        <p:nvSpPr>
          <p:cNvPr id="6" name="Footer Placeholder 5">
            <a:extLst>
              <a:ext uri="{FF2B5EF4-FFF2-40B4-BE49-F238E27FC236}">
                <a16:creationId xmlns:a16="http://schemas.microsoft.com/office/drawing/2014/main" id="{25533E70-9CDA-A041-BE4C-4EB097CB7F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BE0891-F1EC-6147-A793-144A0D59CCBA}"/>
              </a:ext>
            </a:extLst>
          </p:cNvPr>
          <p:cNvSpPr>
            <a:spLocks noGrp="1"/>
          </p:cNvSpPr>
          <p:nvPr>
            <p:ph type="sldNum" sz="quarter" idx="12"/>
          </p:nvPr>
        </p:nvSpPr>
        <p:spPr/>
        <p:txBody>
          <a:bodyPr/>
          <a:lstStyle/>
          <a:p>
            <a:fld id="{4362AC37-EB70-2A4B-A17C-D53976CA8344}" type="slidenum">
              <a:rPr lang="en-US" smtClean="0"/>
              <a:t>‹#›</a:t>
            </a:fld>
            <a:endParaRPr lang="en-US"/>
          </a:p>
        </p:txBody>
      </p:sp>
    </p:spTree>
    <p:extLst>
      <p:ext uri="{BB962C8B-B14F-4D97-AF65-F5344CB8AC3E}">
        <p14:creationId xmlns:p14="http://schemas.microsoft.com/office/powerpoint/2010/main" val="4059859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A1A5F-9615-1D40-A71D-D511836ED21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9811A3B-94EA-FE45-8350-0F523948B8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6BF6A0-B705-8D4C-BE6C-BD2F8C56C2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EA32D94-F272-AA4B-8401-642407ADB168}"/>
              </a:ext>
            </a:extLst>
          </p:cNvPr>
          <p:cNvSpPr>
            <a:spLocks noGrp="1"/>
          </p:cNvSpPr>
          <p:nvPr>
            <p:ph type="dt" sz="half" idx="10"/>
          </p:nvPr>
        </p:nvSpPr>
        <p:spPr/>
        <p:txBody>
          <a:bodyPr/>
          <a:lstStyle/>
          <a:p>
            <a:fld id="{9E4BB393-3918-444D-855A-B288A2331105}" type="datetimeFigureOut">
              <a:rPr lang="en-US" smtClean="0"/>
              <a:t>4/28/25</a:t>
            </a:fld>
            <a:endParaRPr lang="en-US"/>
          </a:p>
        </p:txBody>
      </p:sp>
      <p:sp>
        <p:nvSpPr>
          <p:cNvPr id="6" name="Footer Placeholder 5">
            <a:extLst>
              <a:ext uri="{FF2B5EF4-FFF2-40B4-BE49-F238E27FC236}">
                <a16:creationId xmlns:a16="http://schemas.microsoft.com/office/drawing/2014/main" id="{910AAA42-4649-4E43-8218-99EC3B7093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326D55-8EC6-B44F-A510-13C165573141}"/>
              </a:ext>
            </a:extLst>
          </p:cNvPr>
          <p:cNvSpPr>
            <a:spLocks noGrp="1"/>
          </p:cNvSpPr>
          <p:nvPr>
            <p:ph type="sldNum" sz="quarter" idx="12"/>
          </p:nvPr>
        </p:nvSpPr>
        <p:spPr/>
        <p:txBody>
          <a:bodyPr/>
          <a:lstStyle/>
          <a:p>
            <a:fld id="{4362AC37-EB70-2A4B-A17C-D53976CA8344}" type="slidenum">
              <a:rPr lang="en-US" smtClean="0"/>
              <a:t>‹#›</a:t>
            </a:fld>
            <a:endParaRPr lang="en-US"/>
          </a:p>
        </p:txBody>
      </p:sp>
    </p:spTree>
    <p:extLst>
      <p:ext uri="{BB962C8B-B14F-4D97-AF65-F5344CB8AC3E}">
        <p14:creationId xmlns:p14="http://schemas.microsoft.com/office/powerpoint/2010/main" val="129022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64B9F7-80D4-B84D-A2E8-222E2EF9FC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AC447C4-EA3E-604B-AC5E-25EA5AEF81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56F1706-F8C1-7D40-ACCF-99EFA8CA9E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4BB393-3918-444D-855A-B288A2331105}" type="datetimeFigureOut">
              <a:rPr lang="en-US" smtClean="0"/>
              <a:t>4/28/25</a:t>
            </a:fld>
            <a:endParaRPr lang="en-US"/>
          </a:p>
        </p:txBody>
      </p:sp>
      <p:sp>
        <p:nvSpPr>
          <p:cNvPr id="5" name="Footer Placeholder 4">
            <a:extLst>
              <a:ext uri="{FF2B5EF4-FFF2-40B4-BE49-F238E27FC236}">
                <a16:creationId xmlns:a16="http://schemas.microsoft.com/office/drawing/2014/main" id="{C7AD694A-0472-DF4E-B0A3-1D7FE6F2CC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08C6F0-7A0C-B44C-8D79-C26FBB9B52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62AC37-EB70-2A4B-A17C-D53976CA8344}" type="slidenum">
              <a:rPr lang="en-US" smtClean="0"/>
              <a:t>‹#›</a:t>
            </a:fld>
            <a:endParaRPr lang="en-US"/>
          </a:p>
        </p:txBody>
      </p:sp>
    </p:spTree>
    <p:extLst>
      <p:ext uri="{BB962C8B-B14F-4D97-AF65-F5344CB8AC3E}">
        <p14:creationId xmlns:p14="http://schemas.microsoft.com/office/powerpoint/2010/main" val="3140932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https://www.rct.uk/sites/default/files/styles/rctr-scale-1300-500/public/collection-online/5/a/900005-1561651469.jpg?itok=71IWXTf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https://blogger.googleusercontent.com/img/b/R29vZ2xl/AVvXsEhVrQdCzJyrLMuhOdUbaju4nfBVzuodZTN9hKJ8USj4cc8L5LoocliBoDl3qIeBlbL9ez6I4pILZ57smnoa2tKroCiBe58DSjp-VGhR8l7IVAvJnH9OoEtSPqXD6blsem1FjNmHulUPEiM/s640/Mumler-William-H-Spirit-photograph-c1862-75-Getty-6.jpg" TargetMode="External"/><Relationship Id="rId5" Type="http://schemas.openxmlformats.org/officeDocument/2006/relationships/image" Target="../media/image20.jpeg"/><Relationship Id="rId4" Type="http://schemas.openxmlformats.org/officeDocument/2006/relationships/image" Target="https://blogger.googleusercontent.com/img/b/R29vZ2xl/AVvXsEipnTodiqnrOZZdaLWIO16L8ufTExsswk3nbys-kwvfA4tVndVWMLq89-dqNsDcIdEVe4CKxyhMfJDmg-YeieJqdlLZKEWYn75PKweEw-n1dxgF6_oIjs3U0vgBvxhrAmgfNoIGlYXmVhM/s640/Mumler-William-H-Spirit-photograph-c1862-75-Getty-4.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78D2C9-BBE9-AF4D-A9E0-8BA906D4B4D6}"/>
              </a:ext>
            </a:extLst>
          </p:cNvPr>
          <p:cNvSpPr txBox="1"/>
          <p:nvPr/>
        </p:nvSpPr>
        <p:spPr>
          <a:xfrm>
            <a:off x="449322" y="1273215"/>
            <a:ext cx="9944743" cy="3139321"/>
          </a:xfrm>
          <a:prstGeom prst="rect">
            <a:avLst/>
          </a:prstGeom>
          <a:noFill/>
        </p:spPr>
        <p:txBody>
          <a:bodyPr wrap="square" rtlCol="0">
            <a:spAutoFit/>
          </a:bodyPr>
          <a:lstStyle/>
          <a:p>
            <a:r>
              <a:rPr lang="en-US" sz="5400" i="1" dirty="0">
                <a:solidFill>
                  <a:schemeClr val="bg1"/>
                </a:solidFill>
                <a:latin typeface="Times" pitchFamily="2" charset="0"/>
              </a:rPr>
              <a:t>The Lost Paradise:</a:t>
            </a:r>
          </a:p>
          <a:p>
            <a:r>
              <a:rPr lang="en-US" sz="5400" i="1" dirty="0">
                <a:solidFill>
                  <a:schemeClr val="bg1"/>
                </a:solidFill>
                <a:latin typeface="Times" pitchFamily="2" charset="0"/>
              </a:rPr>
              <a:t>Photography and Desire</a:t>
            </a:r>
          </a:p>
          <a:p>
            <a:endParaRPr lang="en-US" sz="5400" i="1" dirty="0">
              <a:solidFill>
                <a:schemeClr val="bg1"/>
              </a:solidFill>
              <a:latin typeface="Times" pitchFamily="2" charset="0"/>
            </a:endParaRPr>
          </a:p>
          <a:p>
            <a:r>
              <a:rPr lang="en-US" sz="3600" dirty="0">
                <a:solidFill>
                  <a:schemeClr val="bg1"/>
                </a:solidFill>
                <a:latin typeface="Times" pitchFamily="2" charset="0"/>
              </a:rPr>
              <a:t>Dr Jennifer Good</a:t>
            </a:r>
          </a:p>
        </p:txBody>
      </p:sp>
      <p:pic>
        <p:nvPicPr>
          <p:cNvPr id="4" name="Picture 3" descr="A black background with white text&#10;&#10;AI-generated content may be incorrect.">
            <a:extLst>
              <a:ext uri="{FF2B5EF4-FFF2-40B4-BE49-F238E27FC236}">
                <a16:creationId xmlns:a16="http://schemas.microsoft.com/office/drawing/2014/main" id="{FE127AE0-E9AB-B98F-630F-C9BDDB71AD31}"/>
              </a:ext>
            </a:extLst>
          </p:cNvPr>
          <p:cNvPicPr>
            <a:picLocks noChangeAspect="1"/>
          </p:cNvPicPr>
          <p:nvPr/>
        </p:nvPicPr>
        <p:blipFill>
          <a:blip r:embed="rId2"/>
          <a:stretch>
            <a:fillRect/>
          </a:stretch>
        </p:blipFill>
        <p:spPr>
          <a:xfrm>
            <a:off x="264128" y="5787342"/>
            <a:ext cx="3310451" cy="852265"/>
          </a:xfrm>
          <a:prstGeom prst="rect">
            <a:avLst/>
          </a:prstGeom>
        </p:spPr>
      </p:pic>
    </p:spTree>
    <p:extLst>
      <p:ext uri="{BB962C8B-B14F-4D97-AF65-F5344CB8AC3E}">
        <p14:creationId xmlns:p14="http://schemas.microsoft.com/office/powerpoint/2010/main" val="9863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D3EA1-0AE6-7C4E-389D-BBA4DABED732}"/>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BDE3E111-4D63-E1C4-4FDE-BD31EC009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44" y="812072"/>
            <a:ext cx="5514289" cy="40840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38DB2D-63A6-A7DF-DB7C-543F36247A94}"/>
              </a:ext>
            </a:extLst>
          </p:cNvPr>
          <p:cNvSpPr txBox="1"/>
          <p:nvPr/>
        </p:nvSpPr>
        <p:spPr>
          <a:xfrm>
            <a:off x="6528123" y="864430"/>
            <a:ext cx="5150733" cy="4124206"/>
          </a:xfrm>
          <a:prstGeom prst="rect">
            <a:avLst/>
          </a:prstGeom>
          <a:noFill/>
        </p:spPr>
        <p:txBody>
          <a:bodyPr wrap="square" rtlCol="0">
            <a:spAutoFit/>
          </a:bodyPr>
          <a:lstStyle/>
          <a:p>
            <a:r>
              <a:rPr lang="en-GB" sz="2000" dirty="0">
                <a:solidFill>
                  <a:schemeClr val="bg1"/>
                </a:solidFill>
                <a:latin typeface="Times" pitchFamily="2" charset="0"/>
              </a:rPr>
              <a:t>According to these photographs, sometimes I recognized a region of her face, a certain relation of nose and forehead, the movement of her arms, her hands. I never recognized her except in fragments, which is to say that I missed her being, and therefore I missed her altogether. It was not she, yet it was no one else. I would have recognized her among thousands of other women, yet I did not “find” her … </a:t>
            </a:r>
          </a:p>
          <a:p>
            <a:r>
              <a:rPr lang="en-GB" sz="2000" dirty="0">
                <a:solidFill>
                  <a:schemeClr val="accent2">
                    <a:lumMod val="60000"/>
                    <a:lumOff val="40000"/>
                  </a:schemeClr>
                </a:solidFill>
                <a:latin typeface="Times" pitchFamily="2" charset="0"/>
              </a:rPr>
              <a:t>I was struggling among images partially true, and therefore totally false.</a:t>
            </a:r>
          </a:p>
          <a:p>
            <a:endParaRPr lang="en-GB" sz="2400" dirty="0">
              <a:solidFill>
                <a:schemeClr val="bg1"/>
              </a:solidFill>
              <a:latin typeface="Times" pitchFamily="2" charset="0"/>
            </a:endParaRPr>
          </a:p>
          <a:p>
            <a:r>
              <a:rPr lang="en-GB" dirty="0">
                <a:solidFill>
                  <a:schemeClr val="bg1"/>
                </a:solidFill>
                <a:latin typeface="Times" pitchFamily="2" charset="0"/>
              </a:rPr>
              <a:t>Roland Barthes</a:t>
            </a:r>
            <a:endParaRPr lang="en-US" dirty="0">
              <a:solidFill>
                <a:schemeClr val="bg1"/>
              </a:solidFill>
              <a:latin typeface="Times" pitchFamily="2" charset="0"/>
            </a:endParaRPr>
          </a:p>
        </p:txBody>
      </p:sp>
      <p:sp>
        <p:nvSpPr>
          <p:cNvPr id="3" name="TextBox 2">
            <a:extLst>
              <a:ext uri="{FF2B5EF4-FFF2-40B4-BE49-F238E27FC236}">
                <a16:creationId xmlns:a16="http://schemas.microsoft.com/office/drawing/2014/main" id="{2A0380C5-1BCA-9980-A828-D9E53FC4313F}"/>
              </a:ext>
            </a:extLst>
          </p:cNvPr>
          <p:cNvSpPr txBox="1"/>
          <p:nvPr/>
        </p:nvSpPr>
        <p:spPr>
          <a:xfrm>
            <a:off x="513144" y="5058137"/>
            <a:ext cx="3756156" cy="369332"/>
          </a:xfrm>
          <a:prstGeom prst="rect">
            <a:avLst/>
          </a:prstGeom>
          <a:noFill/>
        </p:spPr>
        <p:txBody>
          <a:bodyPr wrap="none" rtlCol="0">
            <a:spAutoFit/>
          </a:bodyPr>
          <a:lstStyle/>
          <a:p>
            <a:r>
              <a:rPr lang="en-US" dirty="0">
                <a:solidFill>
                  <a:schemeClr val="bg1"/>
                </a:solidFill>
                <a:latin typeface="Times" pitchFamily="2" charset="0"/>
              </a:rPr>
              <a:t>Claude </a:t>
            </a:r>
            <a:r>
              <a:rPr lang="en-US" dirty="0" err="1">
                <a:solidFill>
                  <a:schemeClr val="bg1"/>
                </a:solidFill>
                <a:latin typeface="Times" pitchFamily="2" charset="0"/>
              </a:rPr>
              <a:t>Cahun</a:t>
            </a:r>
            <a:r>
              <a:rPr lang="en-US" dirty="0">
                <a:solidFill>
                  <a:schemeClr val="bg1"/>
                </a:solidFill>
                <a:latin typeface="Times" pitchFamily="2" charset="0"/>
              </a:rPr>
              <a:t> &amp; Marcel Moore, 1930 </a:t>
            </a:r>
          </a:p>
        </p:txBody>
      </p:sp>
    </p:spTree>
    <p:extLst>
      <p:ext uri="{BB962C8B-B14F-4D97-AF65-F5344CB8AC3E}">
        <p14:creationId xmlns:p14="http://schemas.microsoft.com/office/powerpoint/2010/main" val="1702342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Ghost photo: ghost photo 2 from the Met exhibition">
            <a:extLst>
              <a:ext uri="{FF2B5EF4-FFF2-40B4-BE49-F238E27FC236}">
                <a16:creationId xmlns:a16="http://schemas.microsoft.com/office/drawing/2014/main" id="{8D0E171D-C9F0-4141-BC36-B7D78BDED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4281" y="0"/>
            <a:ext cx="4003876" cy="68599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30ECF6B-304A-7447-A421-DDC817ACE0AC}"/>
              </a:ext>
            </a:extLst>
          </p:cNvPr>
          <p:cNvSpPr txBox="1"/>
          <p:nvPr/>
        </p:nvSpPr>
        <p:spPr>
          <a:xfrm>
            <a:off x="3646026" y="6123007"/>
            <a:ext cx="2583528" cy="369332"/>
          </a:xfrm>
          <a:prstGeom prst="rect">
            <a:avLst/>
          </a:prstGeom>
          <a:noFill/>
        </p:spPr>
        <p:txBody>
          <a:bodyPr wrap="none" rtlCol="0">
            <a:spAutoFit/>
          </a:bodyPr>
          <a:lstStyle/>
          <a:p>
            <a:r>
              <a:rPr lang="en-US" dirty="0">
                <a:solidFill>
                  <a:schemeClr val="bg1"/>
                </a:solidFill>
                <a:latin typeface="Times" pitchFamily="2" charset="0"/>
              </a:rPr>
              <a:t>William H. </a:t>
            </a:r>
            <a:r>
              <a:rPr lang="en-US" dirty="0" err="1">
                <a:solidFill>
                  <a:schemeClr val="bg1"/>
                </a:solidFill>
                <a:latin typeface="Times" pitchFamily="2" charset="0"/>
              </a:rPr>
              <a:t>Mumler</a:t>
            </a:r>
            <a:r>
              <a:rPr lang="en-US" dirty="0">
                <a:solidFill>
                  <a:schemeClr val="bg1"/>
                </a:solidFill>
                <a:latin typeface="Times" pitchFamily="2" charset="0"/>
              </a:rPr>
              <a:t>, 1872</a:t>
            </a:r>
          </a:p>
        </p:txBody>
      </p:sp>
    </p:spTree>
    <p:extLst>
      <p:ext uri="{BB962C8B-B14F-4D97-AF65-F5344CB8AC3E}">
        <p14:creationId xmlns:p14="http://schemas.microsoft.com/office/powerpoint/2010/main" val="2514120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289B8617-BA97-68C1-5455-ABC69A238E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433" y="0"/>
            <a:ext cx="431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18192E-7F2F-82D6-B8C0-8B4AE9AAA0F6}"/>
              </a:ext>
            </a:extLst>
          </p:cNvPr>
          <p:cNvSpPr txBox="1"/>
          <p:nvPr/>
        </p:nvSpPr>
        <p:spPr>
          <a:xfrm>
            <a:off x="5424348" y="6146155"/>
            <a:ext cx="6451277" cy="307777"/>
          </a:xfrm>
          <a:prstGeom prst="rect">
            <a:avLst/>
          </a:prstGeom>
          <a:noFill/>
        </p:spPr>
        <p:txBody>
          <a:bodyPr wrap="square" rtlCol="0">
            <a:spAutoFit/>
          </a:bodyPr>
          <a:lstStyle/>
          <a:p>
            <a:r>
              <a:rPr lang="en-GB" sz="1400" i="0" dirty="0">
                <a:solidFill>
                  <a:schemeClr val="bg1"/>
                </a:solidFill>
                <a:effectLst/>
                <a:latin typeface="Times New Roman" panose="02020603050405020304" pitchFamily="18" charset="0"/>
                <a:cs typeface="Times New Roman" panose="02020603050405020304" pitchFamily="18" charset="0"/>
              </a:rPr>
              <a:t>Mary Lincoln with the ghost of Abraham Lincoln by William H. </a:t>
            </a:r>
            <a:r>
              <a:rPr lang="en-GB" sz="1400" i="0" dirty="0" err="1">
                <a:solidFill>
                  <a:schemeClr val="bg1"/>
                </a:solidFill>
                <a:effectLst/>
                <a:latin typeface="Times New Roman" panose="02020603050405020304" pitchFamily="18" charset="0"/>
                <a:cs typeface="Times New Roman" panose="02020603050405020304" pitchFamily="18" charset="0"/>
              </a:rPr>
              <a:t>Mumler</a:t>
            </a:r>
            <a:r>
              <a:rPr lang="en-GB" sz="1400" i="0" dirty="0">
                <a:solidFill>
                  <a:schemeClr val="bg1"/>
                </a:solidFill>
                <a:effectLst/>
                <a:latin typeface="Times New Roman" panose="02020603050405020304" pitchFamily="18" charset="0"/>
                <a:cs typeface="Times New Roman" panose="02020603050405020304" pitchFamily="18" charset="0"/>
              </a:rPr>
              <a:t> ca. 1870</a:t>
            </a:r>
            <a:endParaRPr lang="en-US" sz="1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1034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985" y="3736"/>
            <a:ext cx="9274269" cy="6854264"/>
          </a:xfrm>
          <a:prstGeom prst="rect">
            <a:avLst/>
          </a:prstGeom>
        </p:spPr>
      </p:pic>
    </p:spTree>
    <p:extLst>
      <p:ext uri="{BB962C8B-B14F-4D97-AF65-F5344CB8AC3E}">
        <p14:creationId xmlns:p14="http://schemas.microsoft.com/office/powerpoint/2010/main" val="741767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3550" y="518061"/>
            <a:ext cx="4008008" cy="5186363"/>
          </a:xfrm>
          <a:prstGeom prst="rect">
            <a:avLst/>
          </a:prstGeom>
          <a:noFill/>
          <a:ln>
            <a:noFill/>
          </a:ln>
        </p:spPr>
      </p:pic>
      <p:sp>
        <p:nvSpPr>
          <p:cNvPr id="3" name="TextBox 2"/>
          <p:cNvSpPr txBox="1"/>
          <p:nvPr/>
        </p:nvSpPr>
        <p:spPr>
          <a:xfrm>
            <a:off x="7737771" y="5970607"/>
            <a:ext cx="2159566" cy="369332"/>
          </a:xfrm>
          <a:prstGeom prst="rect">
            <a:avLst/>
          </a:prstGeom>
          <a:noFill/>
        </p:spPr>
        <p:txBody>
          <a:bodyPr wrap="none" rtlCol="0">
            <a:spAutoFit/>
          </a:bodyPr>
          <a:lstStyle/>
          <a:p>
            <a:r>
              <a:rPr lang="en-US" dirty="0">
                <a:solidFill>
                  <a:schemeClr val="bg1"/>
                </a:solidFill>
                <a:latin typeface="Times" pitchFamily="2" charset="0"/>
              </a:rPr>
              <a:t>John </a:t>
            </a:r>
            <a:r>
              <a:rPr lang="en-US" dirty="0" err="1">
                <a:solidFill>
                  <a:schemeClr val="bg1"/>
                </a:solidFill>
                <a:latin typeface="Times" pitchFamily="2" charset="0"/>
              </a:rPr>
              <a:t>Baldessari</a:t>
            </a:r>
            <a:r>
              <a:rPr lang="en-US" dirty="0">
                <a:solidFill>
                  <a:schemeClr val="bg1"/>
                </a:solidFill>
                <a:latin typeface="Times" pitchFamily="2" charset="0"/>
              </a:rPr>
              <a:t> 1967</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1325" y="385763"/>
            <a:ext cx="3867987" cy="5797450"/>
          </a:xfrm>
          <a:prstGeom prst="rect">
            <a:avLst/>
          </a:prstGeom>
        </p:spPr>
      </p:pic>
    </p:spTree>
    <p:extLst>
      <p:ext uri="{BB962C8B-B14F-4D97-AF65-F5344CB8AC3E}">
        <p14:creationId xmlns:p14="http://schemas.microsoft.com/office/powerpoint/2010/main" val="485271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5B3362-30F2-2940-874A-513E78BF8495}"/>
              </a:ext>
            </a:extLst>
          </p:cNvPr>
          <p:cNvSpPr txBox="1"/>
          <p:nvPr/>
        </p:nvSpPr>
        <p:spPr>
          <a:xfrm>
            <a:off x="5063918" y="1704134"/>
            <a:ext cx="6387303" cy="2462213"/>
          </a:xfrm>
          <a:prstGeom prst="rect">
            <a:avLst/>
          </a:prstGeom>
          <a:noFill/>
        </p:spPr>
        <p:txBody>
          <a:bodyPr wrap="square" rtlCol="0">
            <a:spAutoFit/>
          </a:bodyPr>
          <a:lstStyle/>
          <a:p>
            <a:r>
              <a:rPr lang="en-GB" sz="2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…f</a:t>
            </a:r>
            <a:r>
              <a:rPr lang="en-GB"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ormal beauty in photography ‘helps us meet our worst fear, the suspicion that life may be chaos and that therefore our suffering is without meaning.’ </a:t>
            </a:r>
            <a:endParaRPr lang="en-GB" sz="2000" dirty="0">
              <a:solidFill>
                <a:schemeClr val="bg1"/>
              </a:solidFill>
              <a:latin typeface="Times New Roman" panose="02020603050405020304" pitchFamily="18" charset="0"/>
              <a:cs typeface="Times New Roman" panose="02020603050405020304" pitchFamily="18" charset="0"/>
            </a:endParaRPr>
          </a:p>
          <a:p>
            <a:endParaRPr lang="en-GB" sz="2000" dirty="0">
              <a:solidFill>
                <a:schemeClr val="bg1"/>
              </a:solidFill>
              <a:latin typeface="Times New Roman" panose="02020603050405020304" pitchFamily="18" charset="0"/>
              <a:cs typeface="Times New Roman" panose="02020603050405020304" pitchFamily="18" charset="0"/>
            </a:endParaRPr>
          </a:p>
          <a:p>
            <a:r>
              <a:rPr lang="en-GB" sz="2000" dirty="0">
                <a:solidFill>
                  <a:schemeClr val="bg1"/>
                </a:solidFill>
                <a:latin typeface="Times New Roman" panose="02020603050405020304" pitchFamily="18" charset="0"/>
                <a:cs typeface="Times New Roman" panose="02020603050405020304" pitchFamily="18" charset="0"/>
              </a:rPr>
              <a:t>Robert Adams</a:t>
            </a:r>
          </a:p>
          <a:p>
            <a:endParaRPr lang="en-GB" dirty="0">
              <a:solidFill>
                <a:schemeClr val="bg1"/>
              </a:solidFill>
              <a:latin typeface="Times New Roman" panose="02020603050405020304" pitchFamily="18" charset="0"/>
              <a:cs typeface="Times New Roman" panose="02020603050405020304" pitchFamily="18" charset="0"/>
            </a:endParaRPr>
          </a:p>
          <a:p>
            <a:endParaRPr lang="en-GB" dirty="0">
              <a:solidFill>
                <a:schemeClr val="bg1"/>
              </a:solidFill>
              <a:latin typeface="Times New Roman" panose="02020603050405020304" pitchFamily="18" charset="0"/>
              <a:cs typeface="Times New Roman" panose="02020603050405020304" pitchFamily="18" charset="0"/>
            </a:endParaRPr>
          </a:p>
          <a:p>
            <a:endParaRPr lang="en-US"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DEC4400-5997-2F40-8891-6D1DA13D4CF9}"/>
              </a:ext>
            </a:extLst>
          </p:cNvPr>
          <p:cNvSpPr txBox="1"/>
          <p:nvPr/>
        </p:nvSpPr>
        <p:spPr>
          <a:xfrm>
            <a:off x="740779" y="1539433"/>
            <a:ext cx="2236766" cy="923330"/>
          </a:xfrm>
          <a:prstGeom prst="rect">
            <a:avLst/>
          </a:prstGeom>
          <a:noFill/>
        </p:spPr>
        <p:txBody>
          <a:bodyPr wrap="none" rtlCol="0">
            <a:spAutoFit/>
          </a:bodyPr>
          <a:lstStyle/>
          <a:p>
            <a:r>
              <a:rPr lang="en-US" sz="5400" i="1" dirty="0">
                <a:solidFill>
                  <a:schemeClr val="bg1"/>
                </a:solidFill>
                <a:latin typeface="Times" pitchFamily="2" charset="0"/>
              </a:rPr>
              <a:t>Desire:</a:t>
            </a:r>
          </a:p>
        </p:txBody>
      </p:sp>
    </p:spTree>
    <p:extLst>
      <p:ext uri="{BB962C8B-B14F-4D97-AF65-F5344CB8AC3E}">
        <p14:creationId xmlns:p14="http://schemas.microsoft.com/office/powerpoint/2010/main" val="781202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6ECEB2-5211-D3AB-795C-63EB96FA07D7}"/>
              </a:ext>
            </a:extLst>
          </p:cNvPr>
          <p:cNvSpPr txBox="1"/>
          <p:nvPr/>
        </p:nvSpPr>
        <p:spPr>
          <a:xfrm>
            <a:off x="6373906" y="489734"/>
            <a:ext cx="5378823" cy="5878532"/>
          </a:xfrm>
          <a:prstGeom prst="rect">
            <a:avLst/>
          </a:prstGeom>
          <a:noFill/>
        </p:spPr>
        <p:txBody>
          <a:bodyPr wrap="square" rtlCol="0">
            <a:spAutoFit/>
          </a:bodyPr>
          <a:lstStyle/>
          <a:p>
            <a:pPr>
              <a:buNone/>
            </a:pPr>
            <a:r>
              <a:rPr lang="en-GB" sz="2000" dirty="0">
                <a:solidFill>
                  <a:schemeClr val="bg1"/>
                </a:solidFill>
                <a:effectLst/>
                <a:latin typeface="Times New Roman" panose="02020603050405020304" pitchFamily="18" charset="0"/>
                <a:cs typeface="Times New Roman" panose="02020603050405020304" pitchFamily="18" charset="0"/>
              </a:rPr>
              <a:t>…the panic over the loss of the real is actually a displacement or projection of a panic over the potential loss of our dominant and as yet unsuccessfully challenged </a:t>
            </a:r>
            <a:r>
              <a:rPr lang="en-GB" sz="2000" i="1" dirty="0">
                <a:solidFill>
                  <a:schemeClr val="bg1"/>
                </a:solidFill>
                <a:effectLst/>
                <a:latin typeface="Times New Roman" panose="02020603050405020304" pitchFamily="18" charset="0"/>
                <a:cs typeface="Times New Roman" panose="02020603050405020304" pitchFamily="18" charset="0"/>
              </a:rPr>
              <a:t>investments</a:t>
            </a:r>
            <a:r>
              <a:rPr lang="en-GB" sz="2000" dirty="0">
                <a:solidFill>
                  <a:schemeClr val="bg1"/>
                </a:solidFill>
                <a:effectLst/>
                <a:latin typeface="Times New Roman" panose="02020603050405020304" pitchFamily="18" charset="0"/>
                <a:cs typeface="Times New Roman" panose="02020603050405020304" pitchFamily="18" charset="0"/>
              </a:rPr>
              <a:t> in the photographic real. </a:t>
            </a:r>
          </a:p>
          <a:p>
            <a:pPr>
              <a:buNone/>
            </a:pPr>
            <a:endParaRPr lang="en-GB" sz="2000" dirty="0">
              <a:solidFill>
                <a:schemeClr val="bg1"/>
              </a:solidFill>
              <a:latin typeface="Times New Roman" panose="02020603050405020304" pitchFamily="18" charset="0"/>
              <a:cs typeface="Times New Roman" panose="02020603050405020304" pitchFamily="18" charset="0"/>
            </a:endParaRPr>
          </a:p>
          <a:p>
            <a:pPr>
              <a:buNone/>
            </a:pPr>
            <a:endParaRPr lang="en-GB" sz="2000" dirty="0">
              <a:solidFill>
                <a:schemeClr val="bg1"/>
              </a:solidFill>
              <a:effectLst/>
              <a:latin typeface="Times New Roman" panose="02020603050405020304" pitchFamily="18" charset="0"/>
              <a:cs typeface="Times New Roman" panose="02020603050405020304" pitchFamily="18" charset="0"/>
            </a:endParaRPr>
          </a:p>
          <a:p>
            <a:pPr>
              <a:buNone/>
            </a:pPr>
            <a:endParaRPr lang="en-GB" sz="2000" dirty="0">
              <a:solidFill>
                <a:schemeClr val="bg1"/>
              </a:solidFill>
              <a:latin typeface="Times New Roman" panose="02020603050405020304" pitchFamily="18" charset="0"/>
              <a:cs typeface="Times New Roman" panose="02020603050405020304" pitchFamily="18" charset="0"/>
            </a:endParaRPr>
          </a:p>
          <a:p>
            <a:pPr>
              <a:buNone/>
            </a:pPr>
            <a:endParaRPr lang="en-GB" sz="2000" dirty="0">
              <a:solidFill>
                <a:schemeClr val="bg1"/>
              </a:solidFill>
              <a:effectLst/>
              <a:latin typeface="Times New Roman" panose="02020603050405020304" pitchFamily="18" charset="0"/>
              <a:cs typeface="Times New Roman" panose="02020603050405020304" pitchFamily="18" charset="0"/>
            </a:endParaRPr>
          </a:p>
          <a:p>
            <a:pPr>
              <a:buNone/>
            </a:pPr>
            <a:endParaRPr lang="en-GB" sz="2000" dirty="0">
              <a:solidFill>
                <a:schemeClr val="bg1"/>
              </a:solidFill>
              <a:latin typeface="Times New Roman" panose="02020603050405020304" pitchFamily="18" charset="0"/>
              <a:cs typeface="Times New Roman" panose="02020603050405020304" pitchFamily="18" charset="0"/>
            </a:endParaRPr>
          </a:p>
          <a:p>
            <a:pPr>
              <a:buNone/>
            </a:pPr>
            <a:endParaRPr lang="en-GB" sz="2000" dirty="0">
              <a:solidFill>
                <a:schemeClr val="bg1"/>
              </a:solidFill>
              <a:effectLst/>
              <a:latin typeface="Times New Roman" panose="02020603050405020304" pitchFamily="18" charset="0"/>
              <a:cs typeface="Times New Roman" panose="02020603050405020304" pitchFamily="18" charset="0"/>
            </a:endParaRPr>
          </a:p>
          <a:p>
            <a:pPr>
              <a:buNone/>
            </a:pPr>
            <a:endParaRPr lang="en-GB" sz="2000" dirty="0">
              <a:solidFill>
                <a:schemeClr val="bg1"/>
              </a:solidFill>
              <a:latin typeface="Times New Roman" panose="02020603050405020304" pitchFamily="18" charset="0"/>
              <a:cs typeface="Times New Roman" panose="02020603050405020304" pitchFamily="18" charset="0"/>
            </a:endParaRPr>
          </a:p>
          <a:p>
            <a:pPr>
              <a:buNone/>
            </a:pPr>
            <a:endParaRPr lang="en-GB" sz="2000" dirty="0">
              <a:solidFill>
                <a:schemeClr val="bg1"/>
              </a:solidFill>
              <a:effectLst/>
              <a:latin typeface="Times New Roman" panose="02020603050405020304" pitchFamily="18" charset="0"/>
              <a:cs typeface="Times New Roman" panose="02020603050405020304" pitchFamily="18" charset="0"/>
            </a:endParaRPr>
          </a:p>
          <a:p>
            <a:pPr>
              <a:buNone/>
            </a:pPr>
            <a:endParaRPr lang="en-GB" sz="2000" dirty="0">
              <a:solidFill>
                <a:schemeClr val="bg1"/>
              </a:solidFill>
              <a:latin typeface="Times New Roman" panose="02020603050405020304" pitchFamily="18" charset="0"/>
              <a:cs typeface="Times New Roman" panose="02020603050405020304" pitchFamily="18" charset="0"/>
            </a:endParaRPr>
          </a:p>
          <a:p>
            <a:pPr>
              <a:buNone/>
            </a:pPr>
            <a:endParaRPr lang="en-GB" sz="2000" dirty="0">
              <a:solidFill>
                <a:schemeClr val="bg1"/>
              </a:solidFill>
              <a:effectLst/>
              <a:latin typeface="Times New Roman" panose="02020603050405020304" pitchFamily="18" charset="0"/>
              <a:cs typeface="Times New Roman" panose="02020603050405020304" pitchFamily="18" charset="0"/>
            </a:endParaRPr>
          </a:p>
          <a:p>
            <a:pPr>
              <a:buNone/>
            </a:pPr>
            <a:br>
              <a:rPr lang="en-GB" sz="2000" dirty="0">
                <a:solidFill>
                  <a:schemeClr val="bg1"/>
                </a:solidFill>
                <a:effectLst/>
                <a:latin typeface="Times New Roman" panose="02020603050405020304" pitchFamily="18" charset="0"/>
                <a:cs typeface="Times New Roman" panose="02020603050405020304" pitchFamily="18" charset="0"/>
              </a:rPr>
            </a:br>
            <a:endParaRPr lang="en-GB" sz="2000" dirty="0">
              <a:solidFill>
                <a:schemeClr val="bg1"/>
              </a:solidFill>
              <a:effectLst/>
              <a:latin typeface="Times New Roman" panose="02020603050405020304" pitchFamily="18" charset="0"/>
              <a:cs typeface="Times New Roman" panose="02020603050405020304" pitchFamily="18" charset="0"/>
            </a:endParaRPr>
          </a:p>
          <a:p>
            <a:r>
              <a:rPr lang="en-GB" dirty="0">
                <a:solidFill>
                  <a:schemeClr val="bg1"/>
                </a:solidFill>
                <a:effectLst/>
                <a:latin typeface="Times New Roman" panose="02020603050405020304" pitchFamily="18" charset="0"/>
                <a:cs typeface="Times New Roman" panose="02020603050405020304" pitchFamily="18" charset="0"/>
              </a:rPr>
              <a:t>- Sarah Kember, ‘The Shadow of the Object: Photography and Realism’, 1996 </a:t>
            </a:r>
          </a:p>
        </p:txBody>
      </p:sp>
      <p:sp>
        <p:nvSpPr>
          <p:cNvPr id="3" name="TextBox 2">
            <a:extLst>
              <a:ext uri="{FF2B5EF4-FFF2-40B4-BE49-F238E27FC236}">
                <a16:creationId xmlns:a16="http://schemas.microsoft.com/office/drawing/2014/main" id="{FBA0D255-8242-1EB8-5DFB-8875DC455837}"/>
              </a:ext>
            </a:extLst>
          </p:cNvPr>
          <p:cNvSpPr txBox="1"/>
          <p:nvPr/>
        </p:nvSpPr>
        <p:spPr>
          <a:xfrm>
            <a:off x="629587" y="489734"/>
            <a:ext cx="2031325" cy="923330"/>
          </a:xfrm>
          <a:prstGeom prst="rect">
            <a:avLst/>
          </a:prstGeom>
          <a:noFill/>
        </p:spPr>
        <p:txBody>
          <a:bodyPr wrap="none" rtlCol="0">
            <a:spAutoFit/>
          </a:bodyPr>
          <a:lstStyle/>
          <a:p>
            <a:r>
              <a:rPr lang="en-US" sz="5400" i="1" dirty="0">
                <a:solidFill>
                  <a:schemeClr val="bg1"/>
                </a:solidFill>
                <a:latin typeface="Times New Roman" panose="02020603050405020304" pitchFamily="18" charset="0"/>
                <a:cs typeface="Times New Roman" panose="02020603050405020304" pitchFamily="18" charset="0"/>
              </a:rPr>
              <a:t>Panic:</a:t>
            </a:r>
          </a:p>
        </p:txBody>
      </p:sp>
    </p:spTree>
    <p:extLst>
      <p:ext uri="{BB962C8B-B14F-4D97-AF65-F5344CB8AC3E}">
        <p14:creationId xmlns:p14="http://schemas.microsoft.com/office/powerpoint/2010/main" val="730612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C3A48-596E-1917-4A98-25770013E8A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B3A56B8-646C-4483-6925-406379B9A759}"/>
              </a:ext>
            </a:extLst>
          </p:cNvPr>
          <p:cNvSpPr txBox="1"/>
          <p:nvPr/>
        </p:nvSpPr>
        <p:spPr>
          <a:xfrm>
            <a:off x="6373906" y="489734"/>
            <a:ext cx="5378823" cy="5878532"/>
          </a:xfrm>
          <a:prstGeom prst="rect">
            <a:avLst/>
          </a:prstGeom>
          <a:noFill/>
        </p:spPr>
        <p:txBody>
          <a:bodyPr wrap="square" rtlCol="0">
            <a:spAutoFit/>
          </a:bodyPr>
          <a:lstStyle/>
          <a:p>
            <a:pPr>
              <a:buNone/>
            </a:pPr>
            <a:r>
              <a:rPr lang="en-GB" sz="2000" dirty="0">
                <a:solidFill>
                  <a:schemeClr val="bg1"/>
                </a:solidFill>
                <a:effectLst/>
                <a:latin typeface="Times New Roman" panose="02020603050405020304" pitchFamily="18" charset="0"/>
                <a:cs typeface="Times New Roman" panose="02020603050405020304" pitchFamily="18" charset="0"/>
              </a:rPr>
              <a:t>…the panic over the loss of the real is actually a displacement or projection of a panic over the potential loss of our dominant and as yet unsuccessfully challenged </a:t>
            </a:r>
            <a:r>
              <a:rPr lang="en-GB" sz="2000" i="1" dirty="0">
                <a:solidFill>
                  <a:schemeClr val="bg1"/>
                </a:solidFill>
                <a:effectLst/>
                <a:latin typeface="Times New Roman" panose="02020603050405020304" pitchFamily="18" charset="0"/>
                <a:cs typeface="Times New Roman" panose="02020603050405020304" pitchFamily="18" charset="0"/>
              </a:rPr>
              <a:t>investments</a:t>
            </a:r>
            <a:r>
              <a:rPr lang="en-GB" sz="2000" dirty="0">
                <a:solidFill>
                  <a:schemeClr val="bg1"/>
                </a:solidFill>
                <a:effectLst/>
                <a:latin typeface="Times New Roman" panose="02020603050405020304" pitchFamily="18" charset="0"/>
                <a:cs typeface="Times New Roman" panose="02020603050405020304" pitchFamily="18" charset="0"/>
              </a:rPr>
              <a:t> in the photographic real. </a:t>
            </a:r>
          </a:p>
          <a:p>
            <a:pPr>
              <a:buNone/>
            </a:pPr>
            <a:endParaRPr lang="en-GB" sz="2000" dirty="0">
              <a:solidFill>
                <a:schemeClr val="bg1"/>
              </a:solidFill>
              <a:latin typeface="Times New Roman" panose="02020603050405020304" pitchFamily="18" charset="0"/>
              <a:cs typeface="Times New Roman" panose="02020603050405020304" pitchFamily="18" charset="0"/>
            </a:endParaRPr>
          </a:p>
          <a:p>
            <a:pPr>
              <a:buNone/>
            </a:pPr>
            <a:r>
              <a:rPr lang="en-GB" sz="2000" dirty="0">
                <a:solidFill>
                  <a:schemeClr val="bg1"/>
                </a:solidFill>
                <a:effectLst/>
                <a:latin typeface="Times New Roman" panose="02020603050405020304" pitchFamily="18" charset="0"/>
                <a:cs typeface="Times New Roman" panose="02020603050405020304" pitchFamily="18" charset="0"/>
              </a:rPr>
              <a:t>These investments are social and psychological. They exist in the terms of power and knowledge and in the terms of desire and subjectivity. </a:t>
            </a:r>
          </a:p>
          <a:p>
            <a:pPr>
              <a:buNone/>
            </a:pPr>
            <a:endParaRPr lang="en-GB" sz="2000" dirty="0">
              <a:solidFill>
                <a:schemeClr val="bg1"/>
              </a:solidFill>
              <a:effectLst/>
              <a:latin typeface="Times New Roman" panose="02020603050405020304" pitchFamily="18" charset="0"/>
              <a:cs typeface="Times New Roman" panose="02020603050405020304" pitchFamily="18" charset="0"/>
            </a:endParaRPr>
          </a:p>
          <a:p>
            <a:pPr>
              <a:buNone/>
            </a:pPr>
            <a:endParaRPr lang="en-GB" sz="2000" dirty="0">
              <a:solidFill>
                <a:schemeClr val="bg1"/>
              </a:solidFill>
              <a:effectLst/>
              <a:latin typeface="Times New Roman" panose="02020603050405020304" pitchFamily="18" charset="0"/>
              <a:cs typeface="Times New Roman" panose="02020603050405020304" pitchFamily="18" charset="0"/>
            </a:endParaRPr>
          </a:p>
          <a:p>
            <a:pPr>
              <a:buNone/>
            </a:pPr>
            <a:endParaRPr lang="en-GB" sz="2000" dirty="0">
              <a:solidFill>
                <a:schemeClr val="bg1"/>
              </a:solidFill>
              <a:latin typeface="Times New Roman" panose="02020603050405020304" pitchFamily="18" charset="0"/>
              <a:cs typeface="Times New Roman" panose="02020603050405020304" pitchFamily="18" charset="0"/>
            </a:endParaRPr>
          </a:p>
          <a:p>
            <a:pPr>
              <a:buNone/>
            </a:pPr>
            <a:endParaRPr lang="en-GB" sz="2000" dirty="0">
              <a:solidFill>
                <a:schemeClr val="bg1"/>
              </a:solidFill>
              <a:effectLst/>
              <a:latin typeface="Times New Roman" panose="02020603050405020304" pitchFamily="18" charset="0"/>
              <a:cs typeface="Times New Roman" panose="02020603050405020304" pitchFamily="18" charset="0"/>
            </a:endParaRPr>
          </a:p>
          <a:p>
            <a:pPr>
              <a:buNone/>
            </a:pPr>
            <a:endParaRPr lang="en-GB" sz="2000" dirty="0">
              <a:solidFill>
                <a:schemeClr val="bg1"/>
              </a:solidFill>
              <a:latin typeface="Times New Roman" panose="02020603050405020304" pitchFamily="18" charset="0"/>
              <a:cs typeface="Times New Roman" panose="02020603050405020304" pitchFamily="18" charset="0"/>
            </a:endParaRPr>
          </a:p>
          <a:p>
            <a:pPr>
              <a:buNone/>
            </a:pPr>
            <a:endParaRPr lang="en-GB" sz="2000" dirty="0">
              <a:solidFill>
                <a:schemeClr val="bg1"/>
              </a:solidFill>
              <a:latin typeface="Times New Roman" panose="02020603050405020304" pitchFamily="18" charset="0"/>
              <a:cs typeface="Times New Roman" panose="02020603050405020304" pitchFamily="18" charset="0"/>
            </a:endParaRPr>
          </a:p>
          <a:p>
            <a:pPr>
              <a:buNone/>
            </a:pPr>
            <a:br>
              <a:rPr lang="en-GB" sz="2000" dirty="0">
                <a:solidFill>
                  <a:schemeClr val="bg1"/>
                </a:solidFill>
                <a:effectLst/>
                <a:latin typeface="Times New Roman" panose="02020603050405020304" pitchFamily="18" charset="0"/>
                <a:cs typeface="Times New Roman" panose="02020603050405020304" pitchFamily="18" charset="0"/>
              </a:rPr>
            </a:br>
            <a:endParaRPr lang="en-GB" sz="2000" dirty="0">
              <a:solidFill>
                <a:schemeClr val="bg1"/>
              </a:solidFill>
              <a:effectLst/>
              <a:latin typeface="Times New Roman" panose="02020603050405020304" pitchFamily="18" charset="0"/>
              <a:cs typeface="Times New Roman" panose="02020603050405020304" pitchFamily="18" charset="0"/>
            </a:endParaRPr>
          </a:p>
          <a:p>
            <a:r>
              <a:rPr lang="en-GB" dirty="0">
                <a:solidFill>
                  <a:schemeClr val="bg1"/>
                </a:solidFill>
                <a:effectLst/>
                <a:latin typeface="Times New Roman" panose="02020603050405020304" pitchFamily="18" charset="0"/>
                <a:cs typeface="Times New Roman" panose="02020603050405020304" pitchFamily="18" charset="0"/>
              </a:rPr>
              <a:t>- Sarah Kember, ‘The Shadow of the Object: Photography and Realism’, 1996 </a:t>
            </a:r>
          </a:p>
        </p:txBody>
      </p:sp>
      <p:sp>
        <p:nvSpPr>
          <p:cNvPr id="3" name="TextBox 2">
            <a:extLst>
              <a:ext uri="{FF2B5EF4-FFF2-40B4-BE49-F238E27FC236}">
                <a16:creationId xmlns:a16="http://schemas.microsoft.com/office/drawing/2014/main" id="{B10B0445-A162-C5DA-0A33-B35D69ED1293}"/>
              </a:ext>
            </a:extLst>
          </p:cNvPr>
          <p:cNvSpPr txBox="1"/>
          <p:nvPr/>
        </p:nvSpPr>
        <p:spPr>
          <a:xfrm>
            <a:off x="629587" y="489734"/>
            <a:ext cx="2031325" cy="923330"/>
          </a:xfrm>
          <a:prstGeom prst="rect">
            <a:avLst/>
          </a:prstGeom>
          <a:noFill/>
        </p:spPr>
        <p:txBody>
          <a:bodyPr wrap="none" rtlCol="0">
            <a:spAutoFit/>
          </a:bodyPr>
          <a:lstStyle/>
          <a:p>
            <a:r>
              <a:rPr lang="en-US" sz="5400" i="1" dirty="0">
                <a:solidFill>
                  <a:schemeClr val="bg1"/>
                </a:solidFill>
                <a:latin typeface="Times New Roman" panose="02020603050405020304" pitchFamily="18" charset="0"/>
                <a:cs typeface="Times New Roman" panose="02020603050405020304" pitchFamily="18" charset="0"/>
              </a:rPr>
              <a:t>Panic:</a:t>
            </a:r>
          </a:p>
        </p:txBody>
      </p:sp>
    </p:spTree>
    <p:extLst>
      <p:ext uri="{BB962C8B-B14F-4D97-AF65-F5344CB8AC3E}">
        <p14:creationId xmlns:p14="http://schemas.microsoft.com/office/powerpoint/2010/main" val="846461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3E99E-99BF-3A3A-1685-341E0C0F2AD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632034E-4F1F-3234-ACC6-75765009E67A}"/>
              </a:ext>
            </a:extLst>
          </p:cNvPr>
          <p:cNvSpPr txBox="1"/>
          <p:nvPr/>
        </p:nvSpPr>
        <p:spPr>
          <a:xfrm>
            <a:off x="6373906" y="489734"/>
            <a:ext cx="5378823" cy="5878532"/>
          </a:xfrm>
          <a:prstGeom prst="rect">
            <a:avLst/>
          </a:prstGeom>
          <a:noFill/>
        </p:spPr>
        <p:txBody>
          <a:bodyPr wrap="square" rtlCol="0">
            <a:spAutoFit/>
          </a:bodyPr>
          <a:lstStyle/>
          <a:p>
            <a:pPr>
              <a:buNone/>
            </a:pPr>
            <a:r>
              <a:rPr lang="en-GB" sz="2000" dirty="0">
                <a:solidFill>
                  <a:schemeClr val="bg1"/>
                </a:solidFill>
                <a:effectLst/>
                <a:latin typeface="Times New Roman" panose="02020603050405020304" pitchFamily="18" charset="0"/>
                <a:cs typeface="Times New Roman" panose="02020603050405020304" pitchFamily="18" charset="0"/>
              </a:rPr>
              <a:t>…the panic over the loss of the real is actually a displacement or projection of a panic over the potential loss of our dominant and as yet unsuccessfully challenged </a:t>
            </a:r>
            <a:r>
              <a:rPr lang="en-GB" sz="2000" i="1" dirty="0">
                <a:solidFill>
                  <a:schemeClr val="bg1"/>
                </a:solidFill>
                <a:effectLst/>
                <a:latin typeface="Times New Roman" panose="02020603050405020304" pitchFamily="18" charset="0"/>
                <a:cs typeface="Times New Roman" panose="02020603050405020304" pitchFamily="18" charset="0"/>
              </a:rPr>
              <a:t>investments</a:t>
            </a:r>
            <a:r>
              <a:rPr lang="en-GB" sz="2000" dirty="0">
                <a:solidFill>
                  <a:schemeClr val="bg1"/>
                </a:solidFill>
                <a:effectLst/>
                <a:latin typeface="Times New Roman" panose="02020603050405020304" pitchFamily="18" charset="0"/>
                <a:cs typeface="Times New Roman" panose="02020603050405020304" pitchFamily="18" charset="0"/>
              </a:rPr>
              <a:t> in the photographic real. </a:t>
            </a:r>
          </a:p>
          <a:p>
            <a:pPr>
              <a:buNone/>
            </a:pPr>
            <a:endParaRPr lang="en-GB" sz="2000" dirty="0">
              <a:solidFill>
                <a:schemeClr val="bg1"/>
              </a:solidFill>
              <a:latin typeface="Times New Roman" panose="02020603050405020304" pitchFamily="18" charset="0"/>
              <a:cs typeface="Times New Roman" panose="02020603050405020304" pitchFamily="18" charset="0"/>
            </a:endParaRPr>
          </a:p>
          <a:p>
            <a:pPr>
              <a:buNone/>
            </a:pPr>
            <a:r>
              <a:rPr lang="en-GB" sz="2000" dirty="0">
                <a:solidFill>
                  <a:schemeClr val="bg1"/>
                </a:solidFill>
                <a:effectLst/>
                <a:latin typeface="Times New Roman" panose="02020603050405020304" pitchFamily="18" charset="0"/>
                <a:cs typeface="Times New Roman" panose="02020603050405020304" pitchFamily="18" charset="0"/>
              </a:rPr>
              <a:t>These investments are social and psychological. They exist in the terms of power and knowledge and in the terms of desire and subjectivity. </a:t>
            </a:r>
          </a:p>
          <a:p>
            <a:pPr>
              <a:buNone/>
            </a:pPr>
            <a:endParaRPr lang="en-GB" sz="2000" dirty="0">
              <a:solidFill>
                <a:schemeClr val="bg1"/>
              </a:solidFill>
              <a:effectLst/>
              <a:latin typeface="Times New Roman" panose="02020603050405020304" pitchFamily="18" charset="0"/>
              <a:cs typeface="Times New Roman" panose="02020603050405020304" pitchFamily="18" charset="0"/>
            </a:endParaRPr>
          </a:p>
          <a:p>
            <a:pPr>
              <a:buNone/>
            </a:pPr>
            <a:r>
              <a:rPr lang="en-GB" sz="2000" dirty="0">
                <a:solidFill>
                  <a:schemeClr val="bg1"/>
                </a:solidFill>
                <a:effectLst/>
                <a:latin typeface="Times New Roman" panose="02020603050405020304" pitchFamily="18" charset="0"/>
                <a:cs typeface="Times New Roman" panose="02020603050405020304" pitchFamily="18" charset="0"/>
              </a:rPr>
              <a:t>…[this </a:t>
            </a:r>
            <a:r>
              <a:rPr lang="en-GB" sz="2000" i="1" dirty="0">
                <a:solidFill>
                  <a:schemeClr val="bg1"/>
                </a:solidFill>
                <a:effectLst/>
                <a:latin typeface="Times New Roman" panose="02020603050405020304" pitchFamily="18" charset="0"/>
                <a:cs typeface="Times New Roman" panose="02020603050405020304" pitchFamily="18" charset="0"/>
              </a:rPr>
              <a:t>panic</a:t>
            </a:r>
            <a:r>
              <a:rPr lang="en-GB" sz="2000" dirty="0">
                <a:solidFill>
                  <a:schemeClr val="bg1"/>
                </a:solidFill>
                <a:effectLst/>
                <a:latin typeface="Times New Roman" panose="02020603050405020304" pitchFamily="18" charset="0"/>
                <a:cs typeface="Times New Roman" panose="02020603050405020304" pitchFamily="18" charset="0"/>
              </a:rPr>
              <a:t>] masks a more fundamental fear about the status of of the self or the subject of photography, and about the way in which the subject uses photography to understand the world and intervene in it. </a:t>
            </a:r>
          </a:p>
          <a:p>
            <a:pPr>
              <a:buNone/>
            </a:pPr>
            <a:br>
              <a:rPr lang="en-GB" sz="2000" dirty="0">
                <a:solidFill>
                  <a:schemeClr val="bg1"/>
                </a:solidFill>
                <a:effectLst/>
                <a:latin typeface="Times New Roman" panose="02020603050405020304" pitchFamily="18" charset="0"/>
                <a:cs typeface="Times New Roman" panose="02020603050405020304" pitchFamily="18" charset="0"/>
              </a:rPr>
            </a:br>
            <a:endParaRPr lang="en-GB" sz="2000" dirty="0">
              <a:solidFill>
                <a:schemeClr val="bg1"/>
              </a:solidFill>
              <a:effectLst/>
              <a:latin typeface="Times New Roman" panose="02020603050405020304" pitchFamily="18" charset="0"/>
              <a:cs typeface="Times New Roman" panose="02020603050405020304" pitchFamily="18" charset="0"/>
            </a:endParaRPr>
          </a:p>
          <a:p>
            <a:r>
              <a:rPr lang="en-GB" dirty="0">
                <a:solidFill>
                  <a:schemeClr val="bg1"/>
                </a:solidFill>
                <a:effectLst/>
                <a:latin typeface="Times New Roman" panose="02020603050405020304" pitchFamily="18" charset="0"/>
                <a:cs typeface="Times New Roman" panose="02020603050405020304" pitchFamily="18" charset="0"/>
              </a:rPr>
              <a:t>- Sarah Kember, ‘The Shadow of the Object: Photography and Realism’, 1996 </a:t>
            </a:r>
          </a:p>
        </p:txBody>
      </p:sp>
      <p:sp>
        <p:nvSpPr>
          <p:cNvPr id="3" name="TextBox 2">
            <a:extLst>
              <a:ext uri="{FF2B5EF4-FFF2-40B4-BE49-F238E27FC236}">
                <a16:creationId xmlns:a16="http://schemas.microsoft.com/office/drawing/2014/main" id="{5B4E4C8E-9F2A-778E-459A-90B8F6E39CF6}"/>
              </a:ext>
            </a:extLst>
          </p:cNvPr>
          <p:cNvSpPr txBox="1"/>
          <p:nvPr/>
        </p:nvSpPr>
        <p:spPr>
          <a:xfrm>
            <a:off x="629587" y="489734"/>
            <a:ext cx="2031325" cy="923330"/>
          </a:xfrm>
          <a:prstGeom prst="rect">
            <a:avLst/>
          </a:prstGeom>
          <a:noFill/>
        </p:spPr>
        <p:txBody>
          <a:bodyPr wrap="none" rtlCol="0">
            <a:spAutoFit/>
          </a:bodyPr>
          <a:lstStyle/>
          <a:p>
            <a:r>
              <a:rPr lang="en-US" sz="5400" i="1" dirty="0">
                <a:solidFill>
                  <a:schemeClr val="bg1"/>
                </a:solidFill>
                <a:latin typeface="Times New Roman" panose="02020603050405020304" pitchFamily="18" charset="0"/>
                <a:cs typeface="Times New Roman" panose="02020603050405020304" pitchFamily="18" charset="0"/>
              </a:rPr>
              <a:t>Panic:</a:t>
            </a:r>
          </a:p>
        </p:txBody>
      </p:sp>
    </p:spTree>
    <p:extLst>
      <p:ext uri="{BB962C8B-B14F-4D97-AF65-F5344CB8AC3E}">
        <p14:creationId xmlns:p14="http://schemas.microsoft.com/office/powerpoint/2010/main" val="1049798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87F53DD-51C5-F70B-5E16-F0A748ECB0D2}"/>
              </a:ext>
            </a:extLst>
          </p:cNvPr>
          <p:cNvSpPr>
            <a:spLocks noChangeArrowheads="1"/>
          </p:cNvSpPr>
          <p:nvPr/>
        </p:nvSpPr>
        <p:spPr bwMode="auto">
          <a:xfrm>
            <a:off x="671331" y="544009"/>
            <a:ext cx="2055496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097" name="Picture 4" descr="William Edward Kilburn (1818-91) - Queen Victoria with the Princess Royal,  the Prince of Wales, Princess Alice, Princess Helena and Prince Alfred">
            <a:extLst>
              <a:ext uri="{FF2B5EF4-FFF2-40B4-BE49-F238E27FC236}">
                <a16:creationId xmlns:a16="http://schemas.microsoft.com/office/drawing/2014/main" id="{C1709B8E-E88E-AADB-622A-A490CE17A7D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74562" y="544009"/>
            <a:ext cx="7130005" cy="56526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4E6F27B-B25A-465A-7898-5FCE7645274B}"/>
              </a:ext>
            </a:extLst>
          </p:cNvPr>
          <p:cNvSpPr txBox="1"/>
          <p:nvPr/>
        </p:nvSpPr>
        <p:spPr>
          <a:xfrm>
            <a:off x="7905509" y="5380890"/>
            <a:ext cx="3935393" cy="815736"/>
          </a:xfrm>
          <a:prstGeom prst="rect">
            <a:avLst/>
          </a:prstGeom>
          <a:noFill/>
        </p:spPr>
        <p:txBody>
          <a:bodyPr wrap="square" rtlCol="0">
            <a:spAutoFit/>
          </a:bodyPr>
          <a:lstStyle/>
          <a:p>
            <a:pPr>
              <a:lnSpc>
                <a:spcPct val="115000"/>
              </a:lnSpc>
              <a:spcBef>
                <a:spcPts val="1800"/>
              </a:spcBef>
              <a:spcAft>
                <a:spcPts val="400"/>
              </a:spcAft>
              <a:buNone/>
            </a:pPr>
            <a:r>
              <a:rPr lang="en-GB" sz="1400" kern="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William Edward Kilburn, ‘Queen Victoria with the Princess Royal, the Prince of Wales, Princess Alice, Princess Helena and Prince Alfred’, 1852</a:t>
            </a:r>
          </a:p>
        </p:txBody>
      </p:sp>
    </p:spTree>
    <p:extLst>
      <p:ext uri="{BB962C8B-B14F-4D97-AF65-F5344CB8AC3E}">
        <p14:creationId xmlns:p14="http://schemas.microsoft.com/office/powerpoint/2010/main" val="4007847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9617B-EFD9-4CB9-E86A-0DD19D63200E}"/>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01EC3AC-4B92-461C-D395-81CB1E8CACBF}"/>
              </a:ext>
            </a:extLst>
          </p:cNvPr>
          <p:cNvPicPr>
            <a:picLocks noChangeAspect="1"/>
          </p:cNvPicPr>
          <p:nvPr/>
        </p:nvPicPr>
        <p:blipFill rotWithShape="1">
          <a:blip r:embed="rId3">
            <a:extLst>
              <a:ext uri="{28A0092B-C50C-407E-A947-70E740481C1C}">
                <a14:useLocalDpi xmlns:a14="http://schemas.microsoft.com/office/drawing/2010/main" val="0"/>
              </a:ext>
            </a:extLst>
          </a:blip>
          <a:srcRect r="1853" b="1213"/>
          <a:stretch/>
        </p:blipFill>
        <p:spPr>
          <a:xfrm>
            <a:off x="578734" y="9752"/>
            <a:ext cx="4712136" cy="6848248"/>
          </a:xfrm>
          <a:prstGeom prst="rect">
            <a:avLst/>
          </a:prstGeom>
        </p:spPr>
      </p:pic>
    </p:spTree>
    <p:extLst>
      <p:ext uri="{BB962C8B-B14F-4D97-AF65-F5344CB8AC3E}">
        <p14:creationId xmlns:p14="http://schemas.microsoft.com/office/powerpoint/2010/main" val="3802638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6259D9-52F2-2F7B-3A6F-726DE814197F}"/>
              </a:ext>
            </a:extLst>
          </p:cNvPr>
          <p:cNvSpPr txBox="1"/>
          <p:nvPr/>
        </p:nvSpPr>
        <p:spPr>
          <a:xfrm>
            <a:off x="6285053" y="1458409"/>
            <a:ext cx="5034988" cy="3970318"/>
          </a:xfrm>
          <a:prstGeom prst="rect">
            <a:avLst/>
          </a:prstGeom>
          <a:noFill/>
        </p:spPr>
        <p:txBody>
          <a:bodyPr wrap="square" rtlCol="0">
            <a:spAutoFit/>
          </a:bodyPr>
          <a:lstStyle/>
          <a:p>
            <a:r>
              <a:rPr lang="en-GB"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Sometimes, in the hallway, the light catches Nora’s portrait in such a way that I can see my own reflection in the glass, like a ghost. It is not so far from one of these composites. My own image, overlaid against hers, a transparent haunting. But that reflection is just a concrete metaphor for how much my own seeing of her there is already a projection of my self. The figures are simply reversed – she is whole, alive, the centre of the picture. I am the ghost that hovers – one of many in the house, I am sure – fleeting and barely there, gone when the light changes or I move down the hall towards her bedroom door. </a:t>
            </a:r>
          </a:p>
          <a:p>
            <a:endParaRPr lang="en-US" dirty="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5671460-92D8-C151-13A2-5DE4FC4CAE5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8" descr="A person in a dress and a child in a white dress&#10;&#10;Description automatically generated">
            <a:extLst>
              <a:ext uri="{FF2B5EF4-FFF2-40B4-BE49-F238E27FC236}">
                <a16:creationId xmlns:a16="http://schemas.microsoft.com/office/drawing/2014/main" id="{32CB64A5-7A3F-A3E8-31FF-0855873258CF}"/>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97921" y="1458408"/>
            <a:ext cx="2238817" cy="36989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5F24E638-B86E-0CA8-BA41-1E8177AFDA80}"/>
              </a:ext>
            </a:extLst>
          </p:cNvPr>
          <p:cNvSpPr>
            <a:spLocks noChangeArrowheads="1"/>
          </p:cNvSpPr>
          <p:nvPr/>
        </p:nvSpPr>
        <p:spPr bwMode="auto">
          <a:xfrm>
            <a:off x="3784922" y="14584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5" name="Picture 7" descr="A person holding a baby&#10;&#10;Description automatically generated">
            <a:extLst>
              <a:ext uri="{FF2B5EF4-FFF2-40B4-BE49-F238E27FC236}">
                <a16:creationId xmlns:a16="http://schemas.microsoft.com/office/drawing/2014/main" id="{0FA58BB6-304D-F42C-054E-8A5A693340E9}"/>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3032005" y="1458408"/>
            <a:ext cx="2277744" cy="3698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291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radiograph&#10;&#10;Description automatically generated">
            <a:extLst>
              <a:ext uri="{FF2B5EF4-FFF2-40B4-BE49-F238E27FC236}">
                <a16:creationId xmlns:a16="http://schemas.microsoft.com/office/drawing/2014/main" id="{523D5C40-B3E0-980E-4E2C-1AF226B94E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1868" y="3487547"/>
            <a:ext cx="7945546" cy="2698248"/>
          </a:xfrm>
          <a:prstGeom prst="rect">
            <a:avLst/>
          </a:prstGeom>
        </p:spPr>
      </p:pic>
      <p:pic>
        <p:nvPicPr>
          <p:cNvPr id="4" name="Picture 3" descr="A diagram of a rectangle with lines and letters&#10;&#10;Description automatically generated">
            <a:extLst>
              <a:ext uri="{FF2B5EF4-FFF2-40B4-BE49-F238E27FC236}">
                <a16:creationId xmlns:a16="http://schemas.microsoft.com/office/drawing/2014/main" id="{CF57228E-8379-64AC-CF70-9774B038FE9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l="1010" r="1393" b="1730"/>
          <a:stretch/>
        </p:blipFill>
        <p:spPr>
          <a:xfrm>
            <a:off x="2071868" y="716284"/>
            <a:ext cx="4499262" cy="2447132"/>
          </a:xfrm>
          <a:prstGeom prst="rect">
            <a:avLst/>
          </a:prstGeom>
        </p:spPr>
      </p:pic>
      <p:pic>
        <p:nvPicPr>
          <p:cNvPr id="5" name="Picture 4" descr="A person looking at a city in the distance&#10;&#10;Description automatically generated">
            <a:extLst>
              <a:ext uri="{FF2B5EF4-FFF2-40B4-BE49-F238E27FC236}">
                <a16:creationId xmlns:a16="http://schemas.microsoft.com/office/drawing/2014/main" id="{14FF7DBC-1A2F-040E-1C2E-7AE86BB9C7D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Lst>
          </a:blip>
          <a:stretch>
            <a:fillRect/>
          </a:stretch>
        </p:blipFill>
        <p:spPr>
          <a:xfrm>
            <a:off x="6760764" y="716284"/>
            <a:ext cx="3256650" cy="2442258"/>
          </a:xfrm>
          <a:prstGeom prst="rect">
            <a:avLst/>
          </a:prstGeom>
        </p:spPr>
      </p:pic>
    </p:spTree>
    <p:extLst>
      <p:ext uri="{BB962C8B-B14F-4D97-AF65-F5344CB8AC3E}">
        <p14:creationId xmlns:p14="http://schemas.microsoft.com/office/powerpoint/2010/main" val="4018229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ge of a book about a person standing in front of a boat&#10;&#10;AI-generated content may be incorrect.">
            <a:extLst>
              <a:ext uri="{FF2B5EF4-FFF2-40B4-BE49-F238E27FC236}">
                <a16:creationId xmlns:a16="http://schemas.microsoft.com/office/drawing/2014/main" id="{04486118-AB42-825D-9AA3-529BCC6F6CEE}"/>
              </a:ext>
            </a:extLst>
          </p:cNvPr>
          <p:cNvPicPr>
            <a:picLocks noChangeAspect="1"/>
          </p:cNvPicPr>
          <p:nvPr/>
        </p:nvPicPr>
        <p:blipFill>
          <a:blip r:embed="rId3"/>
          <a:stretch>
            <a:fillRect/>
          </a:stretch>
        </p:blipFill>
        <p:spPr>
          <a:xfrm>
            <a:off x="1177962" y="0"/>
            <a:ext cx="4801768" cy="6858000"/>
          </a:xfrm>
          <a:prstGeom prst="rect">
            <a:avLst/>
          </a:prstGeom>
        </p:spPr>
      </p:pic>
      <p:pic>
        <p:nvPicPr>
          <p:cNvPr id="5" name="Picture 4" descr="A person holding her face with her hands&#10;&#10;AI-generated content may be incorrect.">
            <a:extLst>
              <a:ext uri="{FF2B5EF4-FFF2-40B4-BE49-F238E27FC236}">
                <a16:creationId xmlns:a16="http://schemas.microsoft.com/office/drawing/2014/main" id="{CBC983D0-2318-CE75-D788-EA40026214FC}"/>
              </a:ext>
            </a:extLst>
          </p:cNvPr>
          <p:cNvPicPr>
            <a:picLocks noChangeAspect="1"/>
          </p:cNvPicPr>
          <p:nvPr/>
        </p:nvPicPr>
        <p:blipFill>
          <a:blip r:embed="rId4"/>
          <a:stretch>
            <a:fillRect/>
          </a:stretch>
        </p:blipFill>
        <p:spPr>
          <a:xfrm>
            <a:off x="6096000" y="0"/>
            <a:ext cx="4767719" cy="6858000"/>
          </a:xfrm>
          <a:prstGeom prst="rect">
            <a:avLst/>
          </a:prstGeom>
        </p:spPr>
      </p:pic>
    </p:spTree>
    <p:extLst>
      <p:ext uri="{BB962C8B-B14F-4D97-AF65-F5344CB8AC3E}">
        <p14:creationId xmlns:p14="http://schemas.microsoft.com/office/powerpoint/2010/main" val="699884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6EC12-B472-DC77-1E14-B9E922280033}"/>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39DBCE1-A7B7-708D-28E9-234B8F388F69}"/>
              </a:ext>
            </a:extLst>
          </p:cNvPr>
          <p:cNvPicPr>
            <a:picLocks noChangeAspect="1"/>
          </p:cNvPicPr>
          <p:nvPr/>
        </p:nvPicPr>
        <p:blipFill rotWithShape="1">
          <a:blip r:embed="rId3">
            <a:extLst>
              <a:ext uri="{28A0092B-C50C-407E-A947-70E740481C1C}">
                <a14:useLocalDpi xmlns:a14="http://schemas.microsoft.com/office/drawing/2010/main" val="0"/>
              </a:ext>
            </a:extLst>
          </a:blip>
          <a:srcRect r="1853" b="1213"/>
          <a:stretch/>
        </p:blipFill>
        <p:spPr>
          <a:xfrm>
            <a:off x="578734" y="9752"/>
            <a:ext cx="4712136" cy="6848248"/>
          </a:xfrm>
          <a:prstGeom prst="rect">
            <a:avLst/>
          </a:prstGeom>
        </p:spPr>
      </p:pic>
      <p:pic>
        <p:nvPicPr>
          <p:cNvPr id="5" name="Picture 4" descr="A close up of a text&#10;&#10;AI-generated content may be incorrect.">
            <a:extLst>
              <a:ext uri="{FF2B5EF4-FFF2-40B4-BE49-F238E27FC236}">
                <a16:creationId xmlns:a16="http://schemas.microsoft.com/office/drawing/2014/main" id="{BF9E5B3B-26DE-5992-F817-B5423A711816}"/>
              </a:ext>
            </a:extLst>
          </p:cNvPr>
          <p:cNvPicPr>
            <a:picLocks noChangeAspect="1"/>
          </p:cNvPicPr>
          <p:nvPr/>
        </p:nvPicPr>
        <p:blipFill>
          <a:blip r:embed="rId4"/>
          <a:srcRect l="105" t="1068"/>
          <a:stretch/>
        </p:blipFill>
        <p:spPr>
          <a:xfrm>
            <a:off x="5843097" y="3429000"/>
            <a:ext cx="5662593" cy="2896907"/>
          </a:xfrm>
          <a:prstGeom prst="rect">
            <a:avLst/>
          </a:prstGeom>
        </p:spPr>
      </p:pic>
    </p:spTree>
    <p:extLst>
      <p:ext uri="{BB962C8B-B14F-4D97-AF65-F5344CB8AC3E}">
        <p14:creationId xmlns:p14="http://schemas.microsoft.com/office/powerpoint/2010/main" val="3585778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11 book cov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964" y="0"/>
            <a:ext cx="4606724" cy="6886820"/>
          </a:xfrm>
          <a:prstGeom prst="rect">
            <a:avLst/>
          </a:prstGeom>
        </p:spPr>
      </p:pic>
      <p:pic>
        <p:nvPicPr>
          <p:cNvPr id="4" name="Picture 3" descr="fig 3.jpg">
            <a:extLst>
              <a:ext uri="{FF2B5EF4-FFF2-40B4-BE49-F238E27FC236}">
                <a16:creationId xmlns:a16="http://schemas.microsoft.com/office/drawing/2014/main" id="{C2E6D7C2-9A50-A7FF-07C1-7DE5D5B971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9112" y="2529212"/>
            <a:ext cx="4803982" cy="3431751"/>
          </a:xfrm>
          <a:prstGeom prst="rect">
            <a:avLst/>
          </a:prstGeom>
        </p:spPr>
      </p:pic>
    </p:spTree>
    <p:extLst>
      <p:ext uri="{BB962C8B-B14F-4D97-AF65-F5344CB8AC3E}">
        <p14:creationId xmlns:p14="http://schemas.microsoft.com/office/powerpoint/2010/main" val="4024070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3" name="Object 2"/>
          <p:cNvGraphicFramePr>
            <a:graphicFrameLocks noChangeAspect="1"/>
          </p:cNvGraphicFramePr>
          <p:nvPr>
            <p:extLst>
              <p:ext uri="{D42A27DB-BD31-4B8C-83A1-F6EECF244321}">
                <p14:modId xmlns:p14="http://schemas.microsoft.com/office/powerpoint/2010/main" val="981405905"/>
              </p:ext>
            </p:extLst>
          </p:nvPr>
        </p:nvGraphicFramePr>
        <p:xfrm>
          <a:off x="450083" y="526791"/>
          <a:ext cx="11291833" cy="5641067"/>
        </p:xfrm>
        <a:graphic>
          <a:graphicData uri="http://schemas.openxmlformats.org/presentationml/2006/ole">
            <mc:AlternateContent xmlns:mc="http://schemas.openxmlformats.org/markup-compatibility/2006">
              <mc:Choice xmlns:v="urn:schemas-microsoft-com:vml" Requires="v">
                <p:oleObj name="Document" r:id="rId3" imgW="4724400" imgH="2362200" progId="Word.Document.8">
                  <p:embed/>
                </p:oleObj>
              </mc:Choice>
              <mc:Fallback>
                <p:oleObj name="Document" r:id="rId3" imgW="4724400" imgH="2362200" progId="Word.Document.8">
                  <p:embed/>
                  <p:pic>
                    <p:nvPicPr>
                      <p:cNvPr id="4403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83" y="526791"/>
                        <a:ext cx="11291833" cy="5641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634225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BFF400-E0E2-7E44-81D1-B5F38124535C}"/>
              </a:ext>
            </a:extLst>
          </p:cNvPr>
          <p:cNvSpPr txBox="1"/>
          <p:nvPr/>
        </p:nvSpPr>
        <p:spPr>
          <a:xfrm>
            <a:off x="678036" y="1446702"/>
            <a:ext cx="2223686" cy="923330"/>
          </a:xfrm>
          <a:prstGeom prst="rect">
            <a:avLst/>
          </a:prstGeom>
          <a:noFill/>
        </p:spPr>
        <p:txBody>
          <a:bodyPr wrap="none" rtlCol="0">
            <a:spAutoFit/>
          </a:bodyPr>
          <a:lstStyle/>
          <a:p>
            <a:r>
              <a:rPr lang="en-US" sz="5400" i="1" dirty="0">
                <a:solidFill>
                  <a:schemeClr val="bg1"/>
                </a:solidFill>
                <a:latin typeface="Times" pitchFamily="2" charset="0"/>
              </a:rPr>
              <a:t>Power:</a:t>
            </a:r>
          </a:p>
        </p:txBody>
      </p:sp>
      <p:sp>
        <p:nvSpPr>
          <p:cNvPr id="3" name="TextBox 2">
            <a:extLst>
              <a:ext uri="{FF2B5EF4-FFF2-40B4-BE49-F238E27FC236}">
                <a16:creationId xmlns:a16="http://schemas.microsoft.com/office/drawing/2014/main" id="{10412315-FC96-CE4E-9D28-B033119C1CD2}"/>
              </a:ext>
            </a:extLst>
          </p:cNvPr>
          <p:cNvSpPr txBox="1"/>
          <p:nvPr/>
        </p:nvSpPr>
        <p:spPr>
          <a:xfrm>
            <a:off x="4398381" y="1585202"/>
            <a:ext cx="7280476" cy="1569660"/>
          </a:xfrm>
          <a:prstGeom prst="rect">
            <a:avLst/>
          </a:prstGeom>
          <a:noFill/>
        </p:spPr>
        <p:txBody>
          <a:bodyPr wrap="square" rtlCol="0">
            <a:spAutoFit/>
          </a:bodyPr>
          <a:lstStyle/>
          <a:p>
            <a:r>
              <a:rPr lang="en-GB" sz="24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Photography: ‘a certain relation to the world that feels like knowledge – and, therefore, like power’. </a:t>
            </a:r>
          </a:p>
          <a:p>
            <a:endParaRPr lang="en-GB" sz="2400" kern="0" dirty="0">
              <a:solidFill>
                <a:schemeClr val="bg1"/>
              </a:solidFill>
              <a:latin typeface="Times New Roman" panose="02020603050405020304" pitchFamily="18" charset="0"/>
              <a:cs typeface="Times New Roman" panose="02020603050405020304" pitchFamily="18" charset="0"/>
            </a:endParaRPr>
          </a:p>
          <a:p>
            <a:r>
              <a:rPr lang="en-GB" sz="2400" kern="0" dirty="0">
                <a:solidFill>
                  <a:schemeClr val="bg1"/>
                </a:solidFill>
                <a:latin typeface="Times New Roman" panose="02020603050405020304" pitchFamily="18" charset="0"/>
                <a:cs typeface="Times New Roman" panose="02020603050405020304" pitchFamily="18" charset="0"/>
              </a:rPr>
              <a:t>Susan Sontag</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2026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25DBC-0EE5-5CB5-AC52-6C8B03E80C09}"/>
            </a:ext>
          </a:extLst>
        </p:cNvPr>
        <p:cNvGrpSpPr/>
        <p:nvPr/>
      </p:nvGrpSpPr>
      <p:grpSpPr>
        <a:xfrm>
          <a:off x="0" y="0"/>
          <a:ext cx="0" cy="0"/>
          <a:chOff x="0" y="0"/>
          <a:chExt cx="0" cy="0"/>
        </a:xfrm>
      </p:grpSpPr>
      <p:pic>
        <p:nvPicPr>
          <p:cNvPr id="2" name="Picture 1" descr="A close-up of a radiograph&#10;&#10;Description automatically generated">
            <a:extLst>
              <a:ext uri="{FF2B5EF4-FFF2-40B4-BE49-F238E27FC236}">
                <a16:creationId xmlns:a16="http://schemas.microsoft.com/office/drawing/2014/main" id="{3D00D933-14C5-7387-26DF-6D75435AEA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1868" y="3487547"/>
            <a:ext cx="7945546" cy="2698248"/>
          </a:xfrm>
          <a:prstGeom prst="rect">
            <a:avLst/>
          </a:prstGeom>
        </p:spPr>
      </p:pic>
      <p:pic>
        <p:nvPicPr>
          <p:cNvPr id="4" name="Picture 3" descr="A diagram of a rectangle with lines and letters&#10;&#10;Description automatically generated">
            <a:extLst>
              <a:ext uri="{FF2B5EF4-FFF2-40B4-BE49-F238E27FC236}">
                <a16:creationId xmlns:a16="http://schemas.microsoft.com/office/drawing/2014/main" id="{1D691FFA-42F6-71BD-F668-706737F5C6B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l="1010" r="1393" b="1730"/>
          <a:stretch/>
        </p:blipFill>
        <p:spPr>
          <a:xfrm>
            <a:off x="2071868" y="716284"/>
            <a:ext cx="4499262" cy="2447132"/>
          </a:xfrm>
          <a:prstGeom prst="rect">
            <a:avLst/>
          </a:prstGeom>
        </p:spPr>
      </p:pic>
      <p:pic>
        <p:nvPicPr>
          <p:cNvPr id="5" name="Picture 4" descr="A person looking at a city in the distance&#10;&#10;Description automatically generated">
            <a:extLst>
              <a:ext uri="{FF2B5EF4-FFF2-40B4-BE49-F238E27FC236}">
                <a16:creationId xmlns:a16="http://schemas.microsoft.com/office/drawing/2014/main" id="{392E037A-9BE1-3BB2-F6BA-48841484355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Lst>
          </a:blip>
          <a:stretch>
            <a:fillRect/>
          </a:stretch>
        </p:blipFill>
        <p:spPr>
          <a:xfrm>
            <a:off x="6760764" y="716284"/>
            <a:ext cx="3256650" cy="2442258"/>
          </a:xfrm>
          <a:prstGeom prst="rect">
            <a:avLst/>
          </a:prstGeom>
        </p:spPr>
      </p:pic>
    </p:spTree>
    <p:extLst>
      <p:ext uri="{BB962C8B-B14F-4D97-AF65-F5344CB8AC3E}">
        <p14:creationId xmlns:p14="http://schemas.microsoft.com/office/powerpoint/2010/main" val="844709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1E9F9ED-EC0D-6847-8C2B-3D7B55383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44" y="812072"/>
            <a:ext cx="5514289" cy="40840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06D0DC8-BBA9-B143-9A63-AC7FB22314AD}"/>
              </a:ext>
            </a:extLst>
          </p:cNvPr>
          <p:cNvSpPr txBox="1"/>
          <p:nvPr/>
        </p:nvSpPr>
        <p:spPr>
          <a:xfrm>
            <a:off x="6528123" y="864430"/>
            <a:ext cx="5150733" cy="4124206"/>
          </a:xfrm>
          <a:prstGeom prst="rect">
            <a:avLst/>
          </a:prstGeom>
          <a:noFill/>
        </p:spPr>
        <p:txBody>
          <a:bodyPr wrap="square" rtlCol="0">
            <a:spAutoFit/>
          </a:bodyPr>
          <a:lstStyle/>
          <a:p>
            <a:r>
              <a:rPr lang="en-GB" sz="2000" dirty="0">
                <a:solidFill>
                  <a:schemeClr val="bg1"/>
                </a:solidFill>
                <a:latin typeface="Times" pitchFamily="2" charset="0"/>
              </a:rPr>
              <a:t>According to these photographs, sometimes I recognized a region of her face, a certain relation of nose and forehead, the movement of her arms, her hands. I never recognized her except in fragments, which is to say that I missed her being, and therefore I missed her altogether. It was not she, yet it was no one else. I would have recognized her among thousands of other women, yet I did not “find” her … </a:t>
            </a:r>
          </a:p>
          <a:p>
            <a:r>
              <a:rPr lang="en-GB" sz="2000" dirty="0">
                <a:solidFill>
                  <a:schemeClr val="bg1"/>
                </a:solidFill>
                <a:latin typeface="Times" pitchFamily="2" charset="0"/>
              </a:rPr>
              <a:t>I was struggling among images partially true, and therefore totally false.</a:t>
            </a:r>
          </a:p>
          <a:p>
            <a:endParaRPr lang="en-GB" sz="2400" dirty="0">
              <a:solidFill>
                <a:schemeClr val="bg1"/>
              </a:solidFill>
              <a:latin typeface="Times" pitchFamily="2" charset="0"/>
            </a:endParaRPr>
          </a:p>
          <a:p>
            <a:r>
              <a:rPr lang="en-GB" dirty="0">
                <a:solidFill>
                  <a:schemeClr val="bg1"/>
                </a:solidFill>
                <a:latin typeface="Times" pitchFamily="2" charset="0"/>
              </a:rPr>
              <a:t>Roland Barthes</a:t>
            </a:r>
            <a:endParaRPr lang="en-US" dirty="0">
              <a:solidFill>
                <a:schemeClr val="bg1"/>
              </a:solidFill>
              <a:latin typeface="Times" pitchFamily="2" charset="0"/>
            </a:endParaRPr>
          </a:p>
        </p:txBody>
      </p:sp>
      <p:sp>
        <p:nvSpPr>
          <p:cNvPr id="3" name="TextBox 2">
            <a:extLst>
              <a:ext uri="{FF2B5EF4-FFF2-40B4-BE49-F238E27FC236}">
                <a16:creationId xmlns:a16="http://schemas.microsoft.com/office/drawing/2014/main" id="{AF88EFB1-1C4D-DA49-8261-B9EC8648EBBD}"/>
              </a:ext>
            </a:extLst>
          </p:cNvPr>
          <p:cNvSpPr txBox="1"/>
          <p:nvPr/>
        </p:nvSpPr>
        <p:spPr>
          <a:xfrm>
            <a:off x="513144" y="5058137"/>
            <a:ext cx="3756156" cy="369332"/>
          </a:xfrm>
          <a:prstGeom prst="rect">
            <a:avLst/>
          </a:prstGeom>
          <a:noFill/>
        </p:spPr>
        <p:txBody>
          <a:bodyPr wrap="none" rtlCol="0">
            <a:spAutoFit/>
          </a:bodyPr>
          <a:lstStyle/>
          <a:p>
            <a:r>
              <a:rPr lang="en-US" dirty="0">
                <a:solidFill>
                  <a:schemeClr val="bg1"/>
                </a:solidFill>
                <a:latin typeface="Times" pitchFamily="2" charset="0"/>
              </a:rPr>
              <a:t>Claude </a:t>
            </a:r>
            <a:r>
              <a:rPr lang="en-US" dirty="0" err="1">
                <a:solidFill>
                  <a:schemeClr val="bg1"/>
                </a:solidFill>
                <a:latin typeface="Times" pitchFamily="2" charset="0"/>
              </a:rPr>
              <a:t>Cahun</a:t>
            </a:r>
            <a:r>
              <a:rPr lang="en-US" dirty="0">
                <a:solidFill>
                  <a:schemeClr val="bg1"/>
                </a:solidFill>
                <a:latin typeface="Times" pitchFamily="2" charset="0"/>
              </a:rPr>
              <a:t> &amp; Marcel Moore, 1930 </a:t>
            </a:r>
          </a:p>
        </p:txBody>
      </p:sp>
    </p:spTree>
    <p:extLst>
      <p:ext uri="{BB962C8B-B14F-4D97-AF65-F5344CB8AC3E}">
        <p14:creationId xmlns:p14="http://schemas.microsoft.com/office/powerpoint/2010/main" val="42197398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6645</TotalTime>
  <Words>1602</Words>
  <Application>Microsoft Macintosh PowerPoint</Application>
  <PresentationFormat>Widescreen</PresentationFormat>
  <Paragraphs>129</Paragraphs>
  <Slides>21</Slides>
  <Notes>16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1" baseType="lpstr">
      <vt:lpstr>AppleSystemUIFont</vt:lpstr>
      <vt:lpstr>Aptos</vt:lpstr>
      <vt:lpstr>Arial</vt:lpstr>
      <vt:lpstr>Calibri</vt:lpstr>
      <vt:lpstr>Calibri Light</vt:lpstr>
      <vt:lpstr>Symbol</vt:lpstr>
      <vt:lpstr>Times</vt:lpstr>
      <vt:lpstr>Times New Roman</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Good</dc:creator>
  <cp:lastModifiedBy>Jennifer Good</cp:lastModifiedBy>
  <cp:revision>30</cp:revision>
  <dcterms:created xsi:type="dcterms:W3CDTF">2021-05-11T09:25:42Z</dcterms:created>
  <dcterms:modified xsi:type="dcterms:W3CDTF">2025-04-30T13:48:45Z</dcterms:modified>
</cp:coreProperties>
</file>