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17"/>
  </p:notesMasterIdLst>
  <p:sldIdLst>
    <p:sldId id="272" r:id="rId2"/>
    <p:sldId id="296" r:id="rId3"/>
    <p:sldId id="273" r:id="rId4"/>
    <p:sldId id="282" r:id="rId5"/>
    <p:sldId id="295" r:id="rId6"/>
    <p:sldId id="297" r:id="rId7"/>
    <p:sldId id="299" r:id="rId8"/>
    <p:sldId id="298" r:id="rId9"/>
    <p:sldId id="300" r:id="rId10"/>
    <p:sldId id="305" r:id="rId11"/>
    <p:sldId id="306" r:id="rId12"/>
    <p:sldId id="301" r:id="rId13"/>
    <p:sldId id="302" r:id="rId14"/>
    <p:sldId id="303" r:id="rId15"/>
    <p:sldId id="30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p:restoredTop sz="84082"/>
  </p:normalViewPr>
  <p:slideViewPr>
    <p:cSldViewPr snapToGrid="0" snapToObjects="1">
      <p:cViewPr varScale="1">
        <p:scale>
          <a:sx n="107" d="100"/>
          <a:sy n="107" d="100"/>
        </p:scale>
        <p:origin x="2200"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3F325-ECA3-5148-B13F-750933F38A57}" type="datetimeFigureOut">
              <a:rPr lang="en-US" smtClean="0"/>
              <a:t>7/21/25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95BB9-1553-E14C-B6E5-029AE2457123}" type="slidenum">
              <a:rPr lang="en-US" smtClean="0"/>
              <a:t>‹#›</a:t>
            </a:fld>
            <a:endParaRPr lang="en-US"/>
          </a:p>
        </p:txBody>
      </p:sp>
    </p:spTree>
    <p:extLst>
      <p:ext uri="{BB962C8B-B14F-4D97-AF65-F5344CB8AC3E}">
        <p14:creationId xmlns:p14="http://schemas.microsoft.com/office/powerpoint/2010/main" val="38264795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95BB9-1553-E14C-B6E5-029AE2457123}" type="slidenum">
              <a:rPr lang="en-US" smtClean="0"/>
              <a:t>1</a:t>
            </a:fld>
            <a:endParaRPr lang="en-US"/>
          </a:p>
        </p:txBody>
      </p:sp>
    </p:spTree>
    <p:extLst>
      <p:ext uri="{BB962C8B-B14F-4D97-AF65-F5344CB8AC3E}">
        <p14:creationId xmlns:p14="http://schemas.microsoft.com/office/powerpoint/2010/main" val="224198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Session Two has the theme “What do we mean by meaning?”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slide shows the morning part.  The discussion and prompts (including the Xu Bing exploration) were led by Erika Tan, MA Fine Art course leader.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Xu Bing’s work is deliberately designed to trick the viewer.  At first glance, we are easily fooled into believing it is Chinese script – a closer look shows that it is actually English.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Students rarely get the chance to have these discussions surrounding language in class.  Yet language is a great source of fascination, intellectual stimulation and creative possibility – and on a social barrier-breaking level, it provides a valuable way in which students can learn from and get to know one another. </a:t>
            </a:r>
          </a:p>
        </p:txBody>
      </p:sp>
      <p:sp>
        <p:nvSpPr>
          <p:cNvPr id="4" name="Slide Number Placeholder 3"/>
          <p:cNvSpPr>
            <a:spLocks noGrp="1"/>
          </p:cNvSpPr>
          <p:nvPr>
            <p:ph type="sldNum" sz="quarter" idx="10"/>
          </p:nvPr>
        </p:nvSpPr>
        <p:spPr/>
        <p:txBody>
          <a:bodyPr/>
          <a:lstStyle/>
          <a:p>
            <a:fld id="{93895BB9-1553-E14C-B6E5-029AE2457123}" type="slidenum">
              <a:rPr lang="en-US" smtClean="0"/>
              <a:t>10</a:t>
            </a:fld>
            <a:endParaRPr lang="en-US"/>
          </a:p>
        </p:txBody>
      </p:sp>
    </p:spTree>
    <p:extLst>
      <p:ext uri="{BB962C8B-B14F-4D97-AF65-F5344CB8AC3E}">
        <p14:creationId xmlns:p14="http://schemas.microsoft.com/office/powerpoint/2010/main" val="187736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was the afternoon part.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Students brought in an object that had some kind of personal/ cultural significance to them (e.g. </a:t>
            </a:r>
            <a:r>
              <a:rPr lang="en-US" dirty="0" err="1"/>
              <a:t>jewellery</a:t>
            </a:r>
            <a:r>
              <a:rPr lang="en-US" dirty="0"/>
              <a:t>), and pooled the objects on a table.  Everyone would choose an object and consider their own interpretation of what it might mean (without knowing the context, and possibly not even who it belonged to).  They then found the object’s “rightful owner” and would compare their interpretations.  Followed by whole-class discussion.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One student offered himself(!) as his chosen object.  He was a UK student, wearing a garment of his Ghanaian heritage – led to a thought-provoking conversation.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After this, students went to their studio space and created an artistic response to their own object.  This could be partially informed by the discussions they had, and other students’ interpretations of their object.  This was followed by a final whole-class discussion on what they had created, and why.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(Example: </a:t>
            </a:r>
            <a:r>
              <a:rPr lang="en-US" dirty="0" err="1"/>
              <a:t>fibreglass</a:t>
            </a:r>
            <a:r>
              <a:rPr lang="en-US" dirty="0"/>
              <a:t> piece – looks inviting and fluffy, but is not advisable to touch.  This was an artistic interpretation of the student’s grandmother, who was kind but very “don’t mess with me” tough – hence the apparent paradox.  The item he’d brought in was the grandmother’s apron – you can see part of it it in the top right of the picture. This led to a fascinating discussion.  A lovely way of getting students to open up to each other.</a:t>
            </a:r>
          </a:p>
        </p:txBody>
      </p:sp>
      <p:sp>
        <p:nvSpPr>
          <p:cNvPr id="4" name="Slide Number Placeholder 3"/>
          <p:cNvSpPr>
            <a:spLocks noGrp="1"/>
          </p:cNvSpPr>
          <p:nvPr>
            <p:ph type="sldNum" sz="quarter" idx="10"/>
          </p:nvPr>
        </p:nvSpPr>
        <p:spPr/>
        <p:txBody>
          <a:bodyPr/>
          <a:lstStyle/>
          <a:p>
            <a:fld id="{93895BB9-1553-E14C-B6E5-029AE2457123}" type="slidenum">
              <a:rPr lang="en-US" smtClean="0"/>
              <a:t>11</a:t>
            </a:fld>
            <a:endParaRPr lang="en-US"/>
          </a:p>
        </p:txBody>
      </p:sp>
    </p:spTree>
    <p:extLst>
      <p:ext uri="{BB962C8B-B14F-4D97-AF65-F5344CB8AC3E}">
        <p14:creationId xmlns:p14="http://schemas.microsoft.com/office/powerpoint/2010/main" val="92355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my email to the student beforehand: “</a:t>
            </a:r>
            <a:r>
              <a:rPr lang="en-GB" b="0" i="0" dirty="0">
                <a:solidFill>
                  <a:srgbClr val="000000"/>
                </a:solidFill>
                <a:effectLst/>
                <a:latin typeface="Calibri" panose="020F0502020204030204" pitchFamily="34" charset="0"/>
              </a:rPr>
              <a:t>This kind of linguistic experimentation might be very new to some, and possibly even overwhelming at first.  Some might still feel wary of any kind of playfulness when it comes to language, after years of being told that there is a "right" and "wrong" way of handling lexis and grammar and syntax.”  But also very liberating to explore the possibilities of language together.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Calibri" panose="020F0502020204030204" pitchFamily="34" charset="0"/>
              </a:rPr>
              <a:t>The facilitator was a Year Two student, who couldn’t make it due to flooding.  But it would have been great to try it!</a:t>
            </a:r>
            <a:endParaRPr lang="en-US" dirty="0"/>
          </a:p>
        </p:txBody>
      </p:sp>
      <p:sp>
        <p:nvSpPr>
          <p:cNvPr id="4" name="Slide Number Placeholder 3"/>
          <p:cNvSpPr>
            <a:spLocks noGrp="1"/>
          </p:cNvSpPr>
          <p:nvPr>
            <p:ph type="sldNum" sz="quarter" idx="10"/>
          </p:nvPr>
        </p:nvSpPr>
        <p:spPr/>
        <p:txBody>
          <a:bodyPr/>
          <a:lstStyle/>
          <a:p>
            <a:fld id="{93895BB9-1553-E14C-B6E5-029AE2457123}" type="slidenum">
              <a:rPr lang="en-US" smtClean="0"/>
              <a:t>12</a:t>
            </a:fld>
            <a:endParaRPr lang="en-US"/>
          </a:p>
        </p:txBody>
      </p:sp>
    </p:spTree>
    <p:extLst>
      <p:ext uri="{BB962C8B-B14F-4D97-AF65-F5344CB8AC3E}">
        <p14:creationId xmlns:p14="http://schemas.microsoft.com/office/powerpoint/2010/main" val="318527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inspire the students to take a similarly exploratory, playful approach to language – without fear of ”getting it wrong.”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Ellie Day’s work relates to psychogeography: her paintings are a visual representation of chatter/ small fragments of conversation as “urban noise.”  This led to my observations about the pleasures of eavesdropping, e.g. on the bus.  This is actually an effective way of tuning one’s ears into the language, and using one’s imagination to fill in the gaps.</a:t>
            </a:r>
          </a:p>
        </p:txBody>
      </p:sp>
      <p:sp>
        <p:nvSpPr>
          <p:cNvPr id="4" name="Slide Number Placeholder 3"/>
          <p:cNvSpPr>
            <a:spLocks noGrp="1"/>
          </p:cNvSpPr>
          <p:nvPr>
            <p:ph type="sldNum" sz="quarter" idx="10"/>
          </p:nvPr>
        </p:nvSpPr>
        <p:spPr/>
        <p:txBody>
          <a:bodyPr/>
          <a:lstStyle/>
          <a:p>
            <a:fld id="{93895BB9-1553-E14C-B6E5-029AE2457123}" type="slidenum">
              <a:rPr lang="en-US" smtClean="0"/>
              <a:t>13</a:t>
            </a:fld>
            <a:endParaRPr lang="en-US"/>
          </a:p>
        </p:txBody>
      </p:sp>
    </p:spTree>
    <p:extLst>
      <p:ext uri="{BB962C8B-B14F-4D97-AF65-F5344CB8AC3E}">
        <p14:creationId xmlns:p14="http://schemas.microsoft.com/office/powerpoint/2010/main" val="3996622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Cohort?  MA Fine Art are, by definition, mature (as Postgrads) and intense/ introspective. BA Journalism, by contrast, had less to say when I tried a Name Exploration Padlet with them.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can work with students of less “arty” subject disciplines – can still be creative and curious!  Regardless of subject, students often want to get to know one another – they just need a platform.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Timetabling pressures/ constraints?   Need an enthusiastic course leader who’s on board with this – so scheduling this is seen as a benefit and not an imposition.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Temptation to overpack: tried to have a “reflecting on silence” component – but this was less successful.  Too much?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Spoken vs. non-spoken communication – what counts as “active participation/ engagement”?</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3895BB9-1553-E14C-B6E5-029AE2457123}" type="slidenum">
              <a:rPr lang="en-US" smtClean="0"/>
              <a:t>14</a:t>
            </a:fld>
            <a:endParaRPr lang="en-US"/>
          </a:p>
        </p:txBody>
      </p:sp>
    </p:spTree>
    <p:extLst>
      <p:ext uri="{BB962C8B-B14F-4D97-AF65-F5344CB8AC3E}">
        <p14:creationId xmlns:p14="http://schemas.microsoft.com/office/powerpoint/2010/main" val="1004315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3895BB9-1553-E14C-B6E5-029AE2457123}" type="slidenum">
              <a:rPr lang="en-US" smtClean="0"/>
              <a:t>15</a:t>
            </a:fld>
            <a:endParaRPr lang="en-US"/>
          </a:p>
        </p:txBody>
      </p:sp>
    </p:spTree>
    <p:extLst>
      <p:ext uri="{BB962C8B-B14F-4D97-AF65-F5344CB8AC3E}">
        <p14:creationId xmlns:p14="http://schemas.microsoft.com/office/powerpoint/2010/main" val="425987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Language-Art Project is inclusive.  All are welcome. Annual exhibition (online).</a:t>
            </a:r>
          </a:p>
          <a:p>
            <a:endParaRPr lang="en-US" dirty="0"/>
          </a:p>
          <a:p>
            <a:r>
              <a:rPr lang="en-US" dirty="0"/>
              <a:t>Why language?  Satisfying intellectually, socially, creatively.  People are often inherently interested and curious about language – we all have it, yet we all have a unique experience of it!  So both a commonality and a point of difference/ interest. Unites!</a:t>
            </a:r>
          </a:p>
          <a:p>
            <a:endParaRPr lang="en-US" dirty="0"/>
          </a:p>
          <a:p>
            <a:r>
              <a:rPr lang="en-US" dirty="0"/>
              <a:t>Erika Tan, course leader for MA Fine Art – wanted something similar embedded in her course.  To generate a sense of “who’s in the room.”  This became our working title, then our definitive title.</a:t>
            </a:r>
          </a:p>
        </p:txBody>
      </p:sp>
      <p:sp>
        <p:nvSpPr>
          <p:cNvPr id="4" name="Slide Number Placeholder 3"/>
          <p:cNvSpPr>
            <a:spLocks noGrp="1"/>
          </p:cNvSpPr>
          <p:nvPr>
            <p:ph type="sldNum" sz="quarter" idx="10"/>
          </p:nvPr>
        </p:nvSpPr>
        <p:spPr/>
        <p:txBody>
          <a:bodyPr/>
          <a:lstStyle/>
          <a:p>
            <a:fld id="{93895BB9-1553-E14C-B6E5-029AE2457123}" type="slidenum">
              <a:rPr lang="en-US" smtClean="0"/>
              <a:t>2</a:t>
            </a:fld>
            <a:endParaRPr lang="en-US"/>
          </a:p>
        </p:txBody>
      </p:sp>
    </p:spTree>
    <p:extLst>
      <p:ext uri="{BB962C8B-B14F-4D97-AF65-F5344CB8AC3E}">
        <p14:creationId xmlns:p14="http://schemas.microsoft.com/office/powerpoint/2010/main" val="97857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4">
                    <a:lumMod val="75000"/>
                  </a:schemeClr>
                </a:solidFill>
              </a:rPr>
              <a:t>Bringing a Year One cohort together, at the very outset of their studies, for adventures in identity, culture, language and (mis-)understanding.</a:t>
            </a:r>
            <a:endParaRPr lang="en-US" b="1" dirty="0"/>
          </a:p>
        </p:txBody>
      </p:sp>
      <p:sp>
        <p:nvSpPr>
          <p:cNvPr id="4" name="Slide Number Placeholder 3"/>
          <p:cNvSpPr>
            <a:spLocks noGrp="1"/>
          </p:cNvSpPr>
          <p:nvPr>
            <p:ph type="sldNum" sz="quarter" idx="10"/>
          </p:nvPr>
        </p:nvSpPr>
        <p:spPr/>
        <p:txBody>
          <a:bodyPr/>
          <a:lstStyle/>
          <a:p>
            <a:fld id="{93895BB9-1553-E14C-B6E5-029AE2457123}" type="slidenum">
              <a:rPr lang="en-US" smtClean="0"/>
              <a:t>3</a:t>
            </a:fld>
            <a:endParaRPr lang="en-US"/>
          </a:p>
        </p:txBody>
      </p:sp>
    </p:spTree>
    <p:extLst>
      <p:ext uri="{BB962C8B-B14F-4D97-AF65-F5344CB8AC3E}">
        <p14:creationId xmlns:p14="http://schemas.microsoft.com/office/powerpoint/2010/main" val="330375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Mixed nationalities, e.g. Chinese, Japanese, Polish, UK, 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93895BB9-1553-E14C-B6E5-029AE2457123}" type="slidenum">
              <a:rPr lang="en-US" smtClean="0"/>
              <a:t>4</a:t>
            </a:fld>
            <a:endParaRPr lang="en-US"/>
          </a:p>
        </p:txBody>
      </p:sp>
    </p:spTree>
    <p:extLst>
      <p:ext uri="{BB962C8B-B14F-4D97-AF65-F5344CB8AC3E}">
        <p14:creationId xmlns:p14="http://schemas.microsoft.com/office/powerpoint/2010/main" val="330375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morning activity.</a:t>
            </a:r>
          </a:p>
        </p:txBody>
      </p:sp>
      <p:sp>
        <p:nvSpPr>
          <p:cNvPr id="4" name="Slide Number Placeholder 3"/>
          <p:cNvSpPr>
            <a:spLocks noGrp="1"/>
          </p:cNvSpPr>
          <p:nvPr>
            <p:ph type="sldNum" sz="quarter" idx="10"/>
          </p:nvPr>
        </p:nvSpPr>
        <p:spPr/>
        <p:txBody>
          <a:bodyPr/>
          <a:lstStyle/>
          <a:p>
            <a:fld id="{93895BB9-1553-E14C-B6E5-029AE2457123}" type="slidenum">
              <a:rPr lang="en-US" smtClean="0"/>
              <a:t>5</a:t>
            </a:fld>
            <a:endParaRPr lang="en-US"/>
          </a:p>
        </p:txBody>
      </p:sp>
    </p:spTree>
    <p:extLst>
      <p:ext uri="{BB962C8B-B14F-4D97-AF65-F5344CB8AC3E}">
        <p14:creationId xmlns:p14="http://schemas.microsoft.com/office/powerpoint/2010/main" val="313250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cross-section of reflections on name and cultural identity: black American, trans, Chinese (these names are multi-faceted!), Polish…</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was followed by discussion.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strike="noStrike" dirty="0">
              <a:effectLst/>
              <a:latin typeface="Helvetica"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effectLst/>
                <a:latin typeface="Helvetica" pitchFamily="2" charset="0"/>
              </a:rPr>
              <a:t>Erika Tan, MA Fine Art course leader: “</a:t>
            </a:r>
            <a:r>
              <a:rPr lang="en-GB" b="0" i="0" u="none" strike="noStrike" dirty="0">
                <a:effectLst/>
                <a:latin typeface="Helvetica" pitchFamily="2" charset="0"/>
              </a:rPr>
              <a:t>The Padlet really worked well. I think the ability to put ideas up </a:t>
            </a:r>
            <a:r>
              <a:rPr lang="en-GB" b="1" i="0" u="none" strike="noStrike" dirty="0">
                <a:effectLst/>
                <a:latin typeface="Helvetica" pitchFamily="2" charset="0"/>
              </a:rPr>
              <a:t>anonymously</a:t>
            </a:r>
            <a:r>
              <a:rPr lang="en-GB" b="0" i="0" u="none" strike="noStrike" dirty="0">
                <a:effectLst/>
                <a:latin typeface="Helvetica" pitchFamily="2" charset="0"/>
              </a:rPr>
              <a:t> helps solicit such an interesting range of responses.”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u="none" strike="noStrike" dirty="0">
                <a:effectLst/>
                <a:latin typeface="Helvetica" pitchFamily="2" charset="0"/>
              </a:rPr>
              <a:t>And then they can get involved in the open discussion as and when they feel ready – less pressure?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i="0" u="none" strike="noStrike" dirty="0">
              <a:effectLst/>
              <a:latin typeface="Helvetica"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u="none" strike="noStrike" dirty="0">
                <a:effectLst/>
                <a:latin typeface="Helvetica" pitchFamily="2" charset="0"/>
              </a:rPr>
              <a:t>Then onto the afternoon activity…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i="0" u="none" strike="noStrike" dirty="0">
              <a:effectLst/>
              <a:latin typeface="Helvetica"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0" i="0" u="none" strike="noStrike" dirty="0">
              <a:effectLst/>
              <a:latin typeface="Helvetica" pitchFamily="2" charset="0"/>
            </a:endParaRPr>
          </a:p>
          <a:p>
            <a:endParaRPr lang="en-US" dirty="0"/>
          </a:p>
        </p:txBody>
      </p:sp>
      <p:sp>
        <p:nvSpPr>
          <p:cNvPr id="4" name="Slide Number Placeholder 3"/>
          <p:cNvSpPr>
            <a:spLocks noGrp="1"/>
          </p:cNvSpPr>
          <p:nvPr>
            <p:ph type="sldNum" sz="quarter" idx="10"/>
          </p:nvPr>
        </p:nvSpPr>
        <p:spPr/>
        <p:txBody>
          <a:bodyPr/>
          <a:lstStyle/>
          <a:p>
            <a:fld id="{93895BB9-1553-E14C-B6E5-029AE2457123}" type="slidenum">
              <a:rPr lang="en-US" smtClean="0"/>
              <a:t>6</a:t>
            </a:fld>
            <a:endParaRPr lang="en-US"/>
          </a:p>
        </p:txBody>
      </p:sp>
    </p:spTree>
    <p:extLst>
      <p:ext uri="{BB962C8B-B14F-4D97-AF65-F5344CB8AC3E}">
        <p14:creationId xmlns:p14="http://schemas.microsoft.com/office/powerpoint/2010/main" val="376709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afternoon activity.</a:t>
            </a:r>
          </a:p>
          <a:p>
            <a:endParaRPr lang="en-US" dirty="0"/>
          </a:p>
          <a:p>
            <a:r>
              <a:rPr lang="en-US" dirty="0"/>
              <a:t>Students created a visualization (some kind of artistic representation) of their name.  These could be as straightforward or enigmatic, with as much or as little textual explanation, as they wished.  </a:t>
            </a:r>
          </a:p>
          <a:p>
            <a:endParaRPr lang="en-US" dirty="0"/>
          </a:p>
          <a:p>
            <a:r>
              <a:rPr lang="en-US" dirty="0"/>
              <a:t>Students then wandered round the class and looked at each other’s pieces.</a:t>
            </a:r>
          </a:p>
          <a:p>
            <a:r>
              <a:rPr lang="en-US" dirty="0"/>
              <a:t>The whole-class discussion. “Any that particularly struck you, and why?”  Students might respond e.g. ”I really liked Hannah’s one because...”  And then I would invite the creator to add further comment, if they wished.</a:t>
            </a:r>
          </a:p>
        </p:txBody>
      </p:sp>
      <p:sp>
        <p:nvSpPr>
          <p:cNvPr id="4" name="Slide Number Placeholder 3"/>
          <p:cNvSpPr>
            <a:spLocks noGrp="1"/>
          </p:cNvSpPr>
          <p:nvPr>
            <p:ph type="sldNum" sz="quarter" idx="10"/>
          </p:nvPr>
        </p:nvSpPr>
        <p:spPr/>
        <p:txBody>
          <a:bodyPr/>
          <a:lstStyle/>
          <a:p>
            <a:fld id="{93895BB9-1553-E14C-B6E5-029AE2457123}" type="slidenum">
              <a:rPr lang="en-US" smtClean="0"/>
              <a:t>7</a:t>
            </a:fld>
            <a:endParaRPr lang="en-US"/>
          </a:p>
        </p:txBody>
      </p:sp>
    </p:spTree>
    <p:extLst>
      <p:ext uri="{BB962C8B-B14F-4D97-AF65-F5344CB8AC3E}">
        <p14:creationId xmlns:p14="http://schemas.microsoft.com/office/powerpoint/2010/main" val="413078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student also put it on the Padlet.</a:t>
            </a:r>
          </a:p>
        </p:txBody>
      </p:sp>
      <p:sp>
        <p:nvSpPr>
          <p:cNvPr id="4" name="Slide Number Placeholder 3"/>
          <p:cNvSpPr>
            <a:spLocks noGrp="1"/>
          </p:cNvSpPr>
          <p:nvPr>
            <p:ph type="sldNum" sz="quarter" idx="10"/>
          </p:nvPr>
        </p:nvSpPr>
        <p:spPr/>
        <p:txBody>
          <a:bodyPr/>
          <a:lstStyle/>
          <a:p>
            <a:fld id="{93895BB9-1553-E14C-B6E5-029AE2457123}" type="slidenum">
              <a:rPr lang="en-US" smtClean="0"/>
              <a:t>8</a:t>
            </a:fld>
            <a:endParaRPr lang="en-US"/>
          </a:p>
        </p:txBody>
      </p:sp>
    </p:spTree>
    <p:extLst>
      <p:ext uri="{BB962C8B-B14F-4D97-AF65-F5344CB8AC3E}">
        <p14:creationId xmlns:p14="http://schemas.microsoft.com/office/powerpoint/2010/main" val="79768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was also some very happy feedback from students during the day, saying they liked the session.</a:t>
            </a:r>
          </a:p>
        </p:txBody>
      </p:sp>
      <p:sp>
        <p:nvSpPr>
          <p:cNvPr id="4" name="Slide Number Placeholder 3"/>
          <p:cNvSpPr>
            <a:spLocks noGrp="1"/>
          </p:cNvSpPr>
          <p:nvPr>
            <p:ph type="sldNum" sz="quarter" idx="10"/>
          </p:nvPr>
        </p:nvSpPr>
        <p:spPr/>
        <p:txBody>
          <a:bodyPr/>
          <a:lstStyle/>
          <a:p>
            <a:fld id="{93895BB9-1553-E14C-B6E5-029AE2457123}" type="slidenum">
              <a:rPr lang="en-US" smtClean="0"/>
              <a:t>9</a:t>
            </a:fld>
            <a:endParaRPr lang="en-US"/>
          </a:p>
        </p:txBody>
      </p:sp>
    </p:spTree>
    <p:extLst>
      <p:ext uri="{BB962C8B-B14F-4D97-AF65-F5344CB8AC3E}">
        <p14:creationId xmlns:p14="http://schemas.microsoft.com/office/powerpoint/2010/main" val="1835862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955146DE-60D8-CE4E-A5A5-589F2E4EE553}" type="datetimeFigureOut">
              <a:rPr lang="en-US" smtClean="0"/>
              <a:t>7/21/25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5" name="Date Placeholder 4"/>
          <p:cNvSpPr>
            <a:spLocks noGrp="1"/>
          </p:cNvSpPr>
          <p:nvPr>
            <p:ph type="dt" sz="half" idx="10"/>
          </p:nvPr>
        </p:nvSpPr>
        <p:spPr/>
        <p:txBody>
          <a:bodyPr/>
          <a:lstStyle/>
          <a:p>
            <a:fld id="{955146DE-60D8-CE4E-A5A5-589F2E4EE553}" type="datetimeFigureOut">
              <a:rPr lang="en-US" smtClean="0"/>
              <a:t>7/21/25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955146DE-60D8-CE4E-A5A5-589F2E4EE553}" type="datetimeFigureOut">
              <a:rPr lang="en-US" smtClean="0"/>
              <a:t>7/21/25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955146DE-60D8-CE4E-A5A5-589F2E4EE553}" type="datetimeFigureOut">
              <a:rPr lang="en-US" smtClean="0"/>
              <a:t>7/21/25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GB"/>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955146DE-60D8-CE4E-A5A5-589F2E4EE553}" type="datetimeFigureOut">
              <a:rPr lang="en-US" smtClean="0"/>
              <a:t>7/21/25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955146DE-60D8-CE4E-A5A5-589F2E4EE553}" type="datetimeFigureOut">
              <a:rPr lang="en-US" smtClean="0"/>
              <a:t>7/21/25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55146DE-60D8-CE4E-A5A5-589F2E4EE553}" type="datetimeFigureOut">
              <a:rPr lang="en-US" smtClean="0"/>
              <a:t>7/21/25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GB"/>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955146DE-60D8-CE4E-A5A5-589F2E4EE553}" type="datetimeFigureOut">
              <a:rPr lang="en-US" smtClean="0"/>
              <a:t>7/21/25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GB"/>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GB"/>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GB"/>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955146DE-60D8-CE4E-A5A5-589F2E4EE553}" type="datetimeFigureOut">
              <a:rPr lang="en-US" smtClean="0"/>
              <a:t>7/21/25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GB"/>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GB"/>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GB"/>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955146DE-60D8-CE4E-A5A5-589F2E4EE553}" type="datetimeFigureOut">
              <a:rPr lang="en-US" smtClean="0"/>
              <a:t>7/21/25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GB"/>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GB"/>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955146DE-60D8-CE4E-A5A5-589F2E4EE553}" type="datetimeFigureOut">
              <a:rPr lang="en-US" smtClean="0"/>
              <a:t>7/21/25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955146DE-60D8-CE4E-A5A5-589F2E4EE553}" type="datetimeFigureOut">
              <a:rPr lang="en-US" smtClean="0"/>
              <a:t>7/21/25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GB"/>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955146DE-60D8-CE4E-A5A5-589F2E4EE553}" type="datetimeFigureOut">
              <a:rPr lang="en-US" smtClean="0"/>
              <a:t>7/21/25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955146DE-60D8-CE4E-A5A5-589F2E4EE553}" type="datetimeFigureOut">
              <a:rPr lang="en-US" smtClean="0"/>
              <a:t>7/21/25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955146DE-60D8-CE4E-A5A5-589F2E4EE553}" type="datetimeFigureOut">
              <a:rPr lang="en-US" smtClean="0"/>
              <a:t>7/21/25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GB"/>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GB"/>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GB"/>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GB"/>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955146DE-60D8-CE4E-A5A5-589F2E4EE553}" type="datetimeFigureOut">
              <a:rPr lang="en-US" smtClean="0"/>
              <a:t>7/21/25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a:prstGeom prst="rect">
            <a:avLst/>
          </a:prstGeom>
        </p:spPr>
        <p:txBody>
          <a:bodyPr/>
          <a:lstStyle/>
          <a:p>
            <a:fld id="{4BC564FA-EB1A-7343-BD58-2060E2B4C215}"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955146DE-60D8-CE4E-A5A5-589F2E4EE553}" type="datetimeFigureOut">
              <a:rPr lang="en-US" smtClean="0"/>
              <a:t>7/21/25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GB"/>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955146DE-60D8-CE4E-A5A5-589F2E4EE553}" type="datetimeFigureOut">
              <a:rPr lang="en-US" smtClean="0"/>
              <a:t>7/21/25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955146DE-60D8-CE4E-A5A5-589F2E4EE553}" type="datetimeFigureOut">
              <a:rPr lang="en-US" smtClean="0"/>
              <a:t>7/21/25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955146DE-60D8-CE4E-A5A5-589F2E4EE553}" type="datetimeFigureOut">
              <a:rPr lang="en-US" smtClean="0"/>
              <a:t>7/21/25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5800" y="242234"/>
            <a:ext cx="554038" cy="365125"/>
          </a:xfrm>
          <a:prstGeom prst="rect">
            <a:avLst/>
          </a:prstGeom>
        </p:spPr>
        <p:txBody>
          <a:bodyPr/>
          <a:lstStyle/>
          <a:p>
            <a:fld id="{4BC564FA-EB1A-7343-BD58-2060E2B4C215}"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accent6">
                <a:lumMod val="60000"/>
                <a:lumOff val="40000"/>
                <a:alpha val="72000"/>
              </a:schemeClr>
            </a:gs>
            <a:gs pos="100000">
              <a:srgbClr val="000000"/>
            </a:gs>
            <a:gs pos="77000">
              <a:schemeClr val="bg2">
                <a:alpha val="22000"/>
              </a:schemeClr>
            </a:gs>
            <a:gs pos="93000">
              <a:schemeClr val="bg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GB" dirty="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955146DE-60D8-CE4E-A5A5-589F2E4EE553}" type="datetimeFigureOut">
              <a:rPr lang="en-US" smtClean="0"/>
              <a:t>7/21/25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stagram.com/p/Ce0wsR7oFJ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rts.ac.uk/study-at-ual/language-centre/language-art-projec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7556313" cy="1116106"/>
          </a:xfrm>
        </p:spPr>
        <p:txBody>
          <a:bodyPr/>
          <a:lstStyle/>
          <a:p>
            <a:pPr algn="ctr"/>
            <a:r>
              <a:rPr lang="en-US" sz="4000" b="1" i="1" dirty="0">
                <a:solidFill>
                  <a:srgbClr val="FF0000"/>
                </a:solidFill>
                <a:cs typeface="Cambria"/>
              </a:rPr>
              <a:t>“Who’s in the Room?”</a:t>
            </a:r>
            <a:br>
              <a:rPr lang="en-US" b="1" i="1" dirty="0">
                <a:solidFill>
                  <a:srgbClr val="FF0000"/>
                </a:solidFill>
                <a:cs typeface="Cambria"/>
              </a:rPr>
            </a:br>
            <a:r>
              <a:rPr lang="en-US" i="1" dirty="0">
                <a:solidFill>
                  <a:srgbClr val="FF0000"/>
                </a:solidFill>
                <a:cs typeface="Cambria"/>
              </a:rPr>
              <a:t>Crossing cultures, collaborating</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a:p>
            <a:pPr marL="0" indent="0">
              <a:buNone/>
            </a:pPr>
            <a:endParaRPr lang="en-US" dirty="0"/>
          </a:p>
        </p:txBody>
      </p:sp>
      <p:sp>
        <p:nvSpPr>
          <p:cNvPr id="5" name="TextBox 4">
            <a:extLst>
              <a:ext uri="{FF2B5EF4-FFF2-40B4-BE49-F238E27FC236}">
                <a16:creationId xmlns:a16="http://schemas.microsoft.com/office/drawing/2014/main" id="{1EC14DD4-8ECE-5ADF-2FD9-3842CE03FDB6}"/>
              </a:ext>
            </a:extLst>
          </p:cNvPr>
          <p:cNvSpPr txBox="1"/>
          <p:nvPr/>
        </p:nvSpPr>
        <p:spPr>
          <a:xfrm>
            <a:off x="3455393" y="2345521"/>
            <a:ext cx="5488121" cy="3046988"/>
          </a:xfrm>
          <a:prstGeom prst="rect">
            <a:avLst/>
          </a:prstGeom>
          <a:noFill/>
        </p:spPr>
        <p:txBody>
          <a:bodyPr wrap="square" rtlCol="0">
            <a:spAutoFit/>
          </a:bodyPr>
          <a:lstStyle/>
          <a:p>
            <a:r>
              <a:rPr lang="en-US" sz="2400" dirty="0"/>
              <a:t>Karen Amanda Harris</a:t>
            </a:r>
          </a:p>
          <a:p>
            <a:endParaRPr lang="en-US" sz="2400" dirty="0"/>
          </a:p>
          <a:p>
            <a:r>
              <a:rPr lang="en-US" sz="2400" dirty="0"/>
              <a:t>Intercultural Communications Trainer</a:t>
            </a:r>
          </a:p>
          <a:p>
            <a:r>
              <a:rPr lang="en-US" sz="2400" dirty="0"/>
              <a:t>Language Development Tutor</a:t>
            </a:r>
          </a:p>
          <a:p>
            <a:endParaRPr lang="en-US" sz="2400" dirty="0"/>
          </a:p>
          <a:p>
            <a:r>
              <a:rPr lang="en-US" sz="2400" dirty="0"/>
              <a:t>University of the Arts London</a:t>
            </a:r>
          </a:p>
          <a:p>
            <a:endParaRPr lang="en-US" sz="2400" dirty="0"/>
          </a:p>
          <a:p>
            <a:r>
              <a:rPr lang="en-US" sz="2400" dirty="0" err="1"/>
              <a:t>k.harris@arts.ac.uk</a:t>
            </a:r>
            <a:endParaRPr lang="en-US" sz="2400" dirty="0"/>
          </a:p>
        </p:txBody>
      </p:sp>
      <p:pic>
        <p:nvPicPr>
          <p:cNvPr id="6" name="Picture 5"/>
          <p:cNvPicPr>
            <a:picLocks noChangeAspect="1"/>
          </p:cNvPicPr>
          <p:nvPr/>
        </p:nvPicPr>
        <p:blipFill>
          <a:blip r:embed="rId3"/>
          <a:srcRect/>
          <a:stretch/>
        </p:blipFill>
        <p:spPr>
          <a:xfrm>
            <a:off x="634109" y="1981200"/>
            <a:ext cx="2694307" cy="3590544"/>
          </a:xfrm>
          <a:prstGeom prst="rect">
            <a:avLst/>
          </a:prstGeom>
        </p:spPr>
      </p:pic>
    </p:spTree>
    <p:extLst>
      <p:ext uri="{BB962C8B-B14F-4D97-AF65-F5344CB8AC3E}">
        <p14:creationId xmlns:p14="http://schemas.microsoft.com/office/powerpoint/2010/main" val="207320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8071738" cy="762202"/>
          </a:xfrm>
        </p:spPr>
        <p:txBody>
          <a:bodyPr/>
          <a:lstStyle/>
          <a:p>
            <a:r>
              <a:rPr lang="en-US" i="1" dirty="0">
                <a:solidFill>
                  <a:srgbClr val="632523"/>
                </a:solidFill>
                <a:cs typeface="Cambria"/>
              </a:rPr>
              <a:t>Session Two a) Language adventures</a:t>
            </a:r>
            <a:br>
              <a:rPr lang="en-US" i="1" dirty="0">
                <a:solidFill>
                  <a:srgbClr val="632523"/>
                </a:solidFill>
                <a:cs typeface="Cambria"/>
              </a:rPr>
            </a:br>
            <a:br>
              <a:rPr lang="en-US" i="1" dirty="0">
                <a:solidFill>
                  <a:srgbClr val="632523"/>
                </a:solidFill>
                <a:cs typeface="Cambria"/>
              </a:rPr>
            </a:br>
            <a:br>
              <a:rPr lang="en-US" i="1" dirty="0">
                <a:solidFill>
                  <a:srgbClr val="632523"/>
                </a:solidFill>
                <a:cs typeface="Cambria"/>
              </a:rPr>
            </a:br>
            <a:endParaRPr lang="en-US" dirty="0">
              <a:solidFill>
                <a:srgbClr val="632523"/>
              </a:solidFill>
            </a:endParaRPr>
          </a:p>
        </p:txBody>
      </p:sp>
      <p:sp>
        <p:nvSpPr>
          <p:cNvPr id="6" name="TextBox 5">
            <a:extLst>
              <a:ext uri="{FF2B5EF4-FFF2-40B4-BE49-F238E27FC236}">
                <a16:creationId xmlns:a16="http://schemas.microsoft.com/office/drawing/2014/main" id="{E9C55548-0BE0-111F-8DF1-EF86056FE605}"/>
              </a:ext>
            </a:extLst>
          </p:cNvPr>
          <p:cNvSpPr txBox="1"/>
          <p:nvPr/>
        </p:nvSpPr>
        <p:spPr>
          <a:xfrm>
            <a:off x="735212" y="1601817"/>
            <a:ext cx="3799131" cy="3785652"/>
          </a:xfrm>
          <a:prstGeom prst="rect">
            <a:avLst/>
          </a:prstGeom>
          <a:noFill/>
        </p:spPr>
        <p:txBody>
          <a:bodyPr wrap="square" rtlCol="0">
            <a:spAutoFit/>
          </a:bodyPr>
          <a:lstStyle/>
          <a:p>
            <a:pPr fontAlgn="base"/>
            <a:r>
              <a:rPr lang="en-US" sz="2400" dirty="0"/>
              <a:t>Discussing language and:</a:t>
            </a:r>
          </a:p>
          <a:p>
            <a:pPr fontAlgn="base"/>
            <a:endParaRPr lang="en-US" sz="2400" dirty="0"/>
          </a:p>
          <a:p>
            <a:pPr marL="342900" indent="-342900" fontAlgn="base">
              <a:buFont typeface="Arial" panose="020B0604020202020204" pitchFamily="34" charset="0"/>
              <a:buChar char="•"/>
            </a:pPr>
            <a:r>
              <a:rPr lang="en-US" sz="2400" dirty="0"/>
              <a:t>perception vs. reality</a:t>
            </a:r>
          </a:p>
          <a:p>
            <a:pPr marL="342900" indent="-342900" fontAlgn="base">
              <a:buFont typeface="Arial" panose="020B0604020202020204" pitchFamily="34" charset="0"/>
              <a:buChar char="•"/>
            </a:pPr>
            <a:endParaRPr lang="en-US" sz="2400" dirty="0"/>
          </a:p>
          <a:p>
            <a:pPr marL="342900" indent="-342900" fontAlgn="base">
              <a:buFont typeface="Arial" panose="020B0604020202020204" pitchFamily="34" charset="0"/>
              <a:buChar char="•"/>
            </a:pPr>
            <a:r>
              <a:rPr lang="en-US" sz="2400" dirty="0"/>
              <a:t>the liminal zone of understanding/not understanding </a:t>
            </a:r>
          </a:p>
          <a:p>
            <a:pPr marL="342900" indent="-342900" fontAlgn="base">
              <a:buFont typeface="Arial" panose="020B0604020202020204" pitchFamily="34" charset="0"/>
              <a:buChar char="•"/>
            </a:pPr>
            <a:endParaRPr lang="en-US" sz="2400" dirty="0"/>
          </a:p>
          <a:p>
            <a:pPr marL="342900" indent="-342900" fontAlgn="base">
              <a:buFont typeface="Arial" panose="020B0604020202020204" pitchFamily="34" charset="0"/>
              <a:buChar char="•"/>
            </a:pPr>
            <a:r>
              <a:rPr lang="en-US" sz="2400" dirty="0"/>
              <a:t>pleasures and challenges.</a:t>
            </a:r>
          </a:p>
        </p:txBody>
      </p:sp>
      <p:pic>
        <p:nvPicPr>
          <p:cNvPr id="4" name="Picture 3" descr="Diagram&#10;&#10;Description automatically generated with medium confidence">
            <a:extLst>
              <a:ext uri="{FF2B5EF4-FFF2-40B4-BE49-F238E27FC236}">
                <a16:creationId xmlns:a16="http://schemas.microsoft.com/office/drawing/2014/main" id="{5AAF83E0-7BB1-356E-EC7D-1985CFFFF7A6}"/>
              </a:ext>
            </a:extLst>
          </p:cNvPr>
          <p:cNvPicPr>
            <a:picLocks noChangeAspect="1"/>
          </p:cNvPicPr>
          <p:nvPr/>
        </p:nvPicPr>
        <p:blipFill>
          <a:blip r:embed="rId3"/>
          <a:stretch>
            <a:fillRect/>
          </a:stretch>
        </p:blipFill>
        <p:spPr>
          <a:xfrm>
            <a:off x="4768948" y="1601817"/>
            <a:ext cx="3619500" cy="3810000"/>
          </a:xfrm>
          <a:prstGeom prst="rect">
            <a:avLst/>
          </a:prstGeom>
        </p:spPr>
      </p:pic>
      <p:sp>
        <p:nvSpPr>
          <p:cNvPr id="5" name="TextBox 4">
            <a:extLst>
              <a:ext uri="{FF2B5EF4-FFF2-40B4-BE49-F238E27FC236}">
                <a16:creationId xmlns:a16="http://schemas.microsoft.com/office/drawing/2014/main" id="{3C0171AD-438C-E83A-BD50-12A1C0DE7680}"/>
              </a:ext>
            </a:extLst>
          </p:cNvPr>
          <p:cNvSpPr txBox="1"/>
          <p:nvPr/>
        </p:nvSpPr>
        <p:spPr>
          <a:xfrm>
            <a:off x="872197" y="5626020"/>
            <a:ext cx="7698015" cy="369332"/>
          </a:xfrm>
          <a:prstGeom prst="rect">
            <a:avLst/>
          </a:prstGeom>
          <a:noFill/>
        </p:spPr>
        <p:txBody>
          <a:bodyPr wrap="square" rtlCol="0">
            <a:spAutoFit/>
          </a:bodyPr>
          <a:lstStyle/>
          <a:p>
            <a:pPr algn="r"/>
            <a:r>
              <a:rPr lang="en-GB" i="1" dirty="0">
                <a:solidFill>
                  <a:srgbClr val="0C64C0"/>
                </a:solidFill>
                <a:latin typeface="inherit"/>
              </a:rPr>
              <a:t>An Introduction to Square Word Calligraphy </a:t>
            </a:r>
            <a:r>
              <a:rPr lang="en-GB" sz="1800" b="0" i="0" dirty="0">
                <a:solidFill>
                  <a:srgbClr val="0C64C0"/>
                </a:solidFill>
                <a:effectLst/>
                <a:latin typeface="inherit"/>
              </a:rPr>
              <a:t>by Xu Bing (1994-6)</a:t>
            </a:r>
            <a:endParaRPr lang="en-US" dirty="0"/>
          </a:p>
        </p:txBody>
      </p:sp>
    </p:spTree>
    <p:extLst>
      <p:ext uri="{BB962C8B-B14F-4D97-AF65-F5344CB8AC3E}">
        <p14:creationId xmlns:p14="http://schemas.microsoft.com/office/powerpoint/2010/main" val="1535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8071738" cy="762202"/>
          </a:xfrm>
        </p:spPr>
        <p:txBody>
          <a:bodyPr/>
          <a:lstStyle/>
          <a:p>
            <a:r>
              <a:rPr lang="en-US" i="1" dirty="0">
                <a:solidFill>
                  <a:srgbClr val="632523"/>
                </a:solidFill>
                <a:cs typeface="Cambria"/>
              </a:rPr>
              <a:t>Session Two b) Object analysis</a:t>
            </a:r>
            <a:br>
              <a:rPr lang="en-US" i="1" dirty="0">
                <a:solidFill>
                  <a:srgbClr val="632523"/>
                </a:solidFill>
                <a:cs typeface="Cambria"/>
              </a:rPr>
            </a:br>
            <a:br>
              <a:rPr lang="en-US" i="1" dirty="0">
                <a:solidFill>
                  <a:srgbClr val="632523"/>
                </a:solidFill>
                <a:cs typeface="Cambria"/>
              </a:rPr>
            </a:br>
            <a:br>
              <a:rPr lang="en-US" i="1" dirty="0">
                <a:solidFill>
                  <a:srgbClr val="632523"/>
                </a:solidFill>
                <a:cs typeface="Cambria"/>
              </a:rPr>
            </a:br>
            <a:endParaRPr lang="en-US" dirty="0">
              <a:solidFill>
                <a:srgbClr val="632523"/>
              </a:solidFill>
            </a:endParaRPr>
          </a:p>
        </p:txBody>
      </p:sp>
      <p:sp>
        <p:nvSpPr>
          <p:cNvPr id="6" name="TextBox 5">
            <a:extLst>
              <a:ext uri="{FF2B5EF4-FFF2-40B4-BE49-F238E27FC236}">
                <a16:creationId xmlns:a16="http://schemas.microsoft.com/office/drawing/2014/main" id="{E9C55548-0BE0-111F-8DF1-EF86056FE605}"/>
              </a:ext>
            </a:extLst>
          </p:cNvPr>
          <p:cNvSpPr txBox="1"/>
          <p:nvPr/>
        </p:nvSpPr>
        <p:spPr>
          <a:xfrm>
            <a:off x="573788" y="1231980"/>
            <a:ext cx="3563509" cy="5262979"/>
          </a:xfrm>
          <a:prstGeom prst="rect">
            <a:avLst/>
          </a:prstGeom>
          <a:noFill/>
        </p:spPr>
        <p:txBody>
          <a:bodyPr wrap="square" rtlCol="0">
            <a:spAutoFit/>
          </a:bodyPr>
          <a:lstStyle/>
          <a:p>
            <a:pPr fontAlgn="base"/>
            <a:endParaRPr lang="en-US" sz="2400" dirty="0"/>
          </a:p>
          <a:p>
            <a:pPr fontAlgn="base"/>
            <a:r>
              <a:rPr lang="en-US" sz="2400" dirty="0">
                <a:solidFill>
                  <a:srgbClr val="FF0000"/>
                </a:solidFill>
              </a:rPr>
              <a:t>“There’s no such thing as a boring object!”</a:t>
            </a:r>
          </a:p>
          <a:p>
            <a:pPr fontAlgn="base"/>
            <a:endParaRPr lang="en-US" sz="2400" dirty="0"/>
          </a:p>
          <a:p>
            <a:pPr fontAlgn="base"/>
            <a:r>
              <a:rPr lang="en-US" sz="2400" dirty="0"/>
              <a:t>This experiment shows how different layers of meaning can co-exist.  </a:t>
            </a:r>
          </a:p>
          <a:p>
            <a:pPr fontAlgn="base"/>
            <a:endParaRPr lang="en-US" sz="2400" dirty="0"/>
          </a:p>
          <a:p>
            <a:pPr fontAlgn="base"/>
            <a:r>
              <a:rPr lang="en-US" sz="2400" dirty="0"/>
              <a:t>Each individual brings a unique interpretation, creating a shimmering multidimensional richness.</a:t>
            </a:r>
          </a:p>
          <a:p>
            <a:pPr fontAlgn="base"/>
            <a:endParaRPr lang="en-US" sz="2400" dirty="0"/>
          </a:p>
        </p:txBody>
      </p:sp>
      <p:pic>
        <p:nvPicPr>
          <p:cNvPr id="7" name="Picture 6" descr="A picture containing text, person, indoor, people&#10;&#10;Description automatically generated">
            <a:extLst>
              <a:ext uri="{FF2B5EF4-FFF2-40B4-BE49-F238E27FC236}">
                <a16:creationId xmlns:a16="http://schemas.microsoft.com/office/drawing/2014/main" id="{3435AE03-C77C-013E-F8A1-A7458C9637D4}"/>
              </a:ext>
            </a:extLst>
          </p:cNvPr>
          <p:cNvPicPr>
            <a:picLocks noChangeAspect="1"/>
          </p:cNvPicPr>
          <p:nvPr/>
        </p:nvPicPr>
        <p:blipFill>
          <a:blip r:embed="rId3"/>
          <a:srcRect l="-144" t="11408" r="-144" b="-10258"/>
          <a:stretch>
            <a:fillRect/>
          </a:stretch>
        </p:blipFill>
        <p:spPr>
          <a:xfrm>
            <a:off x="4534343" y="1843943"/>
            <a:ext cx="3932141" cy="4761476"/>
          </a:xfrm>
          <a:prstGeom prst="rect">
            <a:avLst/>
          </a:prstGeom>
        </p:spPr>
      </p:pic>
    </p:spTree>
    <p:extLst>
      <p:ext uri="{BB962C8B-B14F-4D97-AF65-F5344CB8AC3E}">
        <p14:creationId xmlns:p14="http://schemas.microsoft.com/office/powerpoint/2010/main" val="174331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8071738" cy="762202"/>
          </a:xfrm>
        </p:spPr>
        <p:txBody>
          <a:bodyPr/>
          <a:lstStyle/>
          <a:p>
            <a:r>
              <a:rPr lang="en-US" i="1" dirty="0">
                <a:solidFill>
                  <a:srgbClr val="632523"/>
                </a:solidFill>
                <a:cs typeface="Cambria"/>
              </a:rPr>
              <a:t>Session Three: The best laid plans…</a:t>
            </a:r>
            <a:br>
              <a:rPr lang="en-US" i="1" dirty="0">
                <a:solidFill>
                  <a:srgbClr val="632523"/>
                </a:solidFill>
                <a:cs typeface="Cambria"/>
              </a:rPr>
            </a:br>
            <a:br>
              <a:rPr lang="en-US" i="1" dirty="0">
                <a:solidFill>
                  <a:srgbClr val="632523"/>
                </a:solidFill>
                <a:cs typeface="Cambria"/>
              </a:rPr>
            </a:br>
            <a:br>
              <a:rPr lang="en-US" i="1" dirty="0">
                <a:solidFill>
                  <a:srgbClr val="632523"/>
                </a:solidFill>
                <a:cs typeface="Cambria"/>
              </a:rPr>
            </a:br>
            <a:endParaRPr lang="en-US" dirty="0">
              <a:solidFill>
                <a:srgbClr val="632523"/>
              </a:solidFill>
            </a:endParaRPr>
          </a:p>
        </p:txBody>
      </p:sp>
      <p:sp>
        <p:nvSpPr>
          <p:cNvPr id="6" name="TextBox 5">
            <a:extLst>
              <a:ext uri="{FF2B5EF4-FFF2-40B4-BE49-F238E27FC236}">
                <a16:creationId xmlns:a16="http://schemas.microsoft.com/office/drawing/2014/main" id="{E9C55548-0BE0-111F-8DF1-EF86056FE605}"/>
              </a:ext>
            </a:extLst>
          </p:cNvPr>
          <p:cNvSpPr txBox="1"/>
          <p:nvPr/>
        </p:nvSpPr>
        <p:spPr>
          <a:xfrm>
            <a:off x="932161" y="1089852"/>
            <a:ext cx="7204364" cy="4401205"/>
          </a:xfrm>
          <a:prstGeom prst="rect">
            <a:avLst/>
          </a:prstGeom>
          <a:noFill/>
        </p:spPr>
        <p:txBody>
          <a:bodyPr wrap="square" rtlCol="0">
            <a:spAutoFit/>
          </a:bodyPr>
          <a:lstStyle/>
          <a:p>
            <a:pPr fontAlgn="base"/>
            <a:endParaRPr lang="en-US" sz="2400" dirty="0"/>
          </a:p>
          <a:p>
            <a:pPr fontAlgn="base"/>
            <a:r>
              <a:rPr lang="en-US" sz="2400" dirty="0"/>
              <a:t>What </a:t>
            </a:r>
            <a:r>
              <a:rPr lang="en-US" sz="2400" i="1" dirty="0"/>
              <a:t>should</a:t>
            </a:r>
            <a:r>
              <a:rPr lang="en-US" sz="2400" dirty="0"/>
              <a:t> have happened:</a:t>
            </a:r>
          </a:p>
          <a:p>
            <a:pPr fontAlgn="base"/>
            <a:r>
              <a:rPr lang="en-US" sz="2400" dirty="0"/>
              <a:t>-Playfulness with language: </a:t>
            </a:r>
            <a:r>
              <a:rPr lang="en-US" sz="2400" b="1" dirty="0">
                <a:solidFill>
                  <a:srgbClr val="FF0000"/>
                </a:solidFill>
              </a:rPr>
              <a:t>experimental poetry </a:t>
            </a:r>
          </a:p>
          <a:p>
            <a:pPr fontAlgn="base"/>
            <a:endParaRPr lang="en-US" sz="2400" dirty="0"/>
          </a:p>
          <a:p>
            <a:pPr marL="342900" indent="-342900" fontAlgn="base">
              <a:buFont typeface="Arial" panose="020B0604020202020204" pitchFamily="34" charset="0"/>
              <a:buChar char="•"/>
            </a:pPr>
            <a:r>
              <a:rPr lang="en-US" sz="2400" dirty="0"/>
              <a:t>Take a phrase/ sentence (just a few words).</a:t>
            </a:r>
          </a:p>
          <a:p>
            <a:pPr marL="342900" indent="-342900" fontAlgn="base">
              <a:buFont typeface="Arial" panose="020B0604020202020204" pitchFamily="34" charset="0"/>
              <a:buChar char="•"/>
            </a:pPr>
            <a:r>
              <a:rPr lang="en-US" sz="2400" dirty="0"/>
              <a:t>Change the emotions by playing with its punctuation and creating the rest of the verse around it.  </a:t>
            </a:r>
          </a:p>
          <a:p>
            <a:pPr marL="342900" indent="-342900" fontAlgn="base">
              <a:buFont typeface="Arial" panose="020B0604020202020204" pitchFamily="34" charset="0"/>
              <a:buChar char="•"/>
            </a:pPr>
            <a:r>
              <a:rPr lang="en-US" sz="2400" dirty="0"/>
              <a:t>To sound joyful, sad, doubtful, reflective, etc.</a:t>
            </a:r>
          </a:p>
          <a:p>
            <a:pPr marL="342900" indent="-342900" fontAlgn="base">
              <a:buFont typeface="Arial" panose="020B0604020202020204" pitchFamily="34" charset="0"/>
              <a:buChar char="•"/>
            </a:pPr>
            <a:r>
              <a:rPr lang="en-US" sz="2400" dirty="0"/>
              <a:t>Compare/ contrast/ combine.</a:t>
            </a:r>
          </a:p>
          <a:p>
            <a:pPr fontAlgn="base"/>
            <a:endParaRPr lang="en-US" sz="2400" dirty="0"/>
          </a:p>
          <a:p>
            <a:pPr fontAlgn="base"/>
            <a:r>
              <a:rPr lang="en-US" sz="1600" dirty="0"/>
              <a:t> </a:t>
            </a:r>
            <a:endParaRPr lang="en-US" dirty="0"/>
          </a:p>
        </p:txBody>
      </p:sp>
      <p:sp>
        <p:nvSpPr>
          <p:cNvPr id="3" name="TextBox 2">
            <a:extLst>
              <a:ext uri="{FF2B5EF4-FFF2-40B4-BE49-F238E27FC236}">
                <a16:creationId xmlns:a16="http://schemas.microsoft.com/office/drawing/2014/main" id="{FC39F8A6-81E8-7F4E-1E52-B6302B6CD682}"/>
              </a:ext>
            </a:extLst>
          </p:cNvPr>
          <p:cNvSpPr txBox="1"/>
          <p:nvPr/>
        </p:nvSpPr>
        <p:spPr>
          <a:xfrm flipH="1">
            <a:off x="1007472" y="5015344"/>
            <a:ext cx="7204362" cy="830997"/>
          </a:xfrm>
          <a:prstGeom prst="rect">
            <a:avLst/>
          </a:prstGeom>
          <a:noFill/>
        </p:spPr>
        <p:txBody>
          <a:bodyPr wrap="square" rtlCol="0">
            <a:spAutoFit/>
          </a:bodyPr>
          <a:lstStyle/>
          <a:p>
            <a:endParaRPr lang="en-US" sz="2400" dirty="0"/>
          </a:p>
          <a:p>
            <a:r>
              <a:rPr lang="en-US" sz="2400" b="1" dirty="0"/>
              <a:t>But</a:t>
            </a:r>
            <a:r>
              <a:rPr lang="en-US" sz="2400" dirty="0"/>
              <a:t> it didn’t happen. Unforeseen circumstances!</a:t>
            </a:r>
          </a:p>
        </p:txBody>
      </p:sp>
    </p:spTree>
    <p:extLst>
      <p:ext uri="{BB962C8B-B14F-4D97-AF65-F5344CB8AC3E}">
        <p14:creationId xmlns:p14="http://schemas.microsoft.com/office/powerpoint/2010/main" val="25040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8071738" cy="762202"/>
          </a:xfrm>
        </p:spPr>
        <p:txBody>
          <a:bodyPr/>
          <a:lstStyle/>
          <a:p>
            <a:r>
              <a:rPr lang="en-US" i="1" dirty="0">
                <a:solidFill>
                  <a:srgbClr val="632523"/>
                </a:solidFill>
                <a:cs typeface="Cambria"/>
              </a:rPr>
              <a:t>So instead…</a:t>
            </a:r>
            <a:br>
              <a:rPr lang="en-US" i="1" dirty="0">
                <a:solidFill>
                  <a:srgbClr val="632523"/>
                </a:solidFill>
                <a:cs typeface="Cambria"/>
              </a:rPr>
            </a:br>
            <a:br>
              <a:rPr lang="en-US" i="1" dirty="0">
                <a:solidFill>
                  <a:srgbClr val="632523"/>
                </a:solidFill>
                <a:cs typeface="Cambria"/>
              </a:rPr>
            </a:br>
            <a:br>
              <a:rPr lang="en-US" i="1" dirty="0">
                <a:solidFill>
                  <a:srgbClr val="632523"/>
                </a:solidFill>
                <a:cs typeface="Cambria"/>
              </a:rPr>
            </a:br>
            <a:endParaRPr lang="en-US" dirty="0">
              <a:solidFill>
                <a:srgbClr val="632523"/>
              </a:solidFill>
            </a:endParaRPr>
          </a:p>
        </p:txBody>
      </p:sp>
      <p:sp>
        <p:nvSpPr>
          <p:cNvPr id="6" name="TextBox 5">
            <a:extLst>
              <a:ext uri="{FF2B5EF4-FFF2-40B4-BE49-F238E27FC236}">
                <a16:creationId xmlns:a16="http://schemas.microsoft.com/office/drawing/2014/main" id="{E9C55548-0BE0-111F-8DF1-EF86056FE605}"/>
              </a:ext>
            </a:extLst>
          </p:cNvPr>
          <p:cNvSpPr txBox="1"/>
          <p:nvPr/>
        </p:nvSpPr>
        <p:spPr>
          <a:xfrm>
            <a:off x="932161" y="1089852"/>
            <a:ext cx="7204364" cy="3662541"/>
          </a:xfrm>
          <a:prstGeom prst="rect">
            <a:avLst/>
          </a:prstGeom>
          <a:noFill/>
        </p:spPr>
        <p:txBody>
          <a:bodyPr wrap="square" rtlCol="0">
            <a:spAutoFit/>
          </a:bodyPr>
          <a:lstStyle/>
          <a:p>
            <a:pPr fontAlgn="base"/>
            <a:endParaRPr lang="en-US" sz="2400" dirty="0"/>
          </a:p>
          <a:p>
            <a:pPr fontAlgn="base"/>
            <a:r>
              <a:rPr lang="en-US" sz="2400" dirty="0"/>
              <a:t>An alumna and a Year Two student gave talks on their own language-based artwork.</a:t>
            </a:r>
          </a:p>
          <a:p>
            <a:pPr fontAlgn="base"/>
            <a:endParaRPr lang="en-US" sz="2400" dirty="0"/>
          </a:p>
          <a:p>
            <a:pPr fontAlgn="base"/>
            <a:r>
              <a:rPr lang="en-US" sz="2400" i="1" dirty="0"/>
              <a:t>“I wander through passing conversations that are sitting in the atmosphere.” </a:t>
            </a:r>
            <a:r>
              <a:rPr lang="en-US" sz="2400" dirty="0"/>
              <a:t>–Ellie Day,  </a:t>
            </a:r>
            <a:r>
              <a:rPr lang="en-US" sz="2400" dirty="0" err="1"/>
              <a:t>Yr</a:t>
            </a:r>
            <a:r>
              <a:rPr lang="en-US" sz="2400" dirty="0"/>
              <a:t> 2 student.</a:t>
            </a:r>
            <a:endParaRPr lang="en-US" sz="2400" i="1" dirty="0"/>
          </a:p>
          <a:p>
            <a:pPr algn="r" fontAlgn="base"/>
            <a:endParaRPr lang="en-US" sz="2400" dirty="0"/>
          </a:p>
          <a:p>
            <a:pPr fontAlgn="base"/>
            <a:endParaRPr lang="en-US" sz="2400" dirty="0"/>
          </a:p>
          <a:p>
            <a:pPr fontAlgn="base"/>
            <a:endParaRPr lang="en-US" sz="2400" i="1" dirty="0"/>
          </a:p>
          <a:p>
            <a:pPr fontAlgn="base"/>
            <a:r>
              <a:rPr lang="en-US" sz="1600" dirty="0"/>
              <a:t> </a:t>
            </a:r>
            <a:endParaRPr lang="en-US" dirty="0"/>
          </a:p>
        </p:txBody>
      </p:sp>
      <p:sp>
        <p:nvSpPr>
          <p:cNvPr id="8" name="TextBox 7">
            <a:extLst>
              <a:ext uri="{FF2B5EF4-FFF2-40B4-BE49-F238E27FC236}">
                <a16:creationId xmlns:a16="http://schemas.microsoft.com/office/drawing/2014/main" id="{3CF0E722-D8BC-E8D3-80F9-99F43438561E}"/>
              </a:ext>
            </a:extLst>
          </p:cNvPr>
          <p:cNvSpPr txBox="1"/>
          <p:nvPr/>
        </p:nvSpPr>
        <p:spPr>
          <a:xfrm>
            <a:off x="4718833" y="4752393"/>
            <a:ext cx="5177930" cy="646331"/>
          </a:xfrm>
          <a:prstGeom prst="rect">
            <a:avLst/>
          </a:prstGeom>
          <a:noFill/>
        </p:spPr>
        <p:txBody>
          <a:bodyPr wrap="square" rtlCol="0">
            <a:spAutoFit/>
          </a:bodyPr>
          <a:lstStyle/>
          <a:p>
            <a:r>
              <a:rPr lang="en-GB" sz="1800" b="0" i="0" dirty="0">
                <a:solidFill>
                  <a:srgbClr val="0C64C0"/>
                </a:solidFill>
                <a:effectLst/>
                <a:latin typeface="inherit"/>
              </a:rPr>
              <a:t>Artwork by Ellie Day (2022)</a:t>
            </a:r>
          </a:p>
          <a:p>
            <a:endParaRPr lang="en-US" dirty="0"/>
          </a:p>
        </p:txBody>
      </p:sp>
      <p:sp>
        <p:nvSpPr>
          <p:cNvPr id="3" name="TextBox 2">
            <a:extLst>
              <a:ext uri="{FF2B5EF4-FFF2-40B4-BE49-F238E27FC236}">
                <a16:creationId xmlns:a16="http://schemas.microsoft.com/office/drawing/2014/main" id="{08566D32-7F8A-D30D-3F09-99773C7B3906}"/>
              </a:ext>
            </a:extLst>
          </p:cNvPr>
          <p:cNvSpPr txBox="1"/>
          <p:nvPr/>
        </p:nvSpPr>
        <p:spPr>
          <a:xfrm>
            <a:off x="1025274" y="4106062"/>
            <a:ext cx="2917334" cy="1477328"/>
          </a:xfrm>
          <a:prstGeom prst="rect">
            <a:avLst/>
          </a:prstGeom>
          <a:noFill/>
        </p:spPr>
        <p:txBody>
          <a:bodyPr wrap="square" rtlCol="0">
            <a:spAutoFit/>
          </a:bodyPr>
          <a:lstStyle/>
          <a:p>
            <a:r>
              <a:rPr lang="en-GB" dirty="0"/>
              <a:t> </a:t>
            </a:r>
          </a:p>
          <a:p>
            <a:r>
              <a:rPr lang="en-GB" i="1" dirty="0">
                <a:solidFill>
                  <a:srgbClr val="00B050"/>
                </a:solidFill>
              </a:rPr>
              <a:t>Image removed.</a:t>
            </a:r>
          </a:p>
          <a:p>
            <a:r>
              <a:rPr lang="en-GB" i="1" dirty="0">
                <a:solidFill>
                  <a:srgbClr val="00B050"/>
                </a:solidFill>
              </a:rPr>
              <a:t> </a:t>
            </a:r>
          </a:p>
          <a:p>
            <a:r>
              <a:rPr lang="en-GB" i="1" dirty="0">
                <a:solidFill>
                  <a:srgbClr val="00B050"/>
                </a:solidFill>
              </a:rPr>
              <a:t>Click </a:t>
            </a:r>
            <a:r>
              <a:rPr lang="en-GB" i="1" u="sng" dirty="0">
                <a:solidFill>
                  <a:srgbClr val="00B050"/>
                </a:solidFill>
                <a:hlinkClick r:id="rId3">
                  <a:extLst>
                    <a:ext uri="{A12FA001-AC4F-418D-AE19-62706E023703}">
                      <ahyp:hlinkClr xmlns:ahyp="http://schemas.microsoft.com/office/drawing/2018/hyperlinkcolor" val="tx"/>
                    </a:ext>
                  </a:extLst>
                </a:hlinkClick>
              </a:rPr>
              <a:t>here</a:t>
            </a:r>
            <a:r>
              <a:rPr lang="en-GB" i="1" dirty="0">
                <a:solidFill>
                  <a:srgbClr val="00B050"/>
                </a:solidFill>
              </a:rPr>
              <a:t> for image link.</a:t>
            </a:r>
          </a:p>
          <a:p>
            <a:endParaRPr lang="en-US" dirty="0"/>
          </a:p>
        </p:txBody>
      </p:sp>
    </p:spTree>
    <p:extLst>
      <p:ext uri="{BB962C8B-B14F-4D97-AF65-F5344CB8AC3E}">
        <p14:creationId xmlns:p14="http://schemas.microsoft.com/office/powerpoint/2010/main" val="2315576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8071738" cy="762202"/>
          </a:xfrm>
        </p:spPr>
        <p:txBody>
          <a:bodyPr/>
          <a:lstStyle/>
          <a:p>
            <a:r>
              <a:rPr lang="en-US" i="1" dirty="0">
                <a:solidFill>
                  <a:srgbClr val="632523"/>
                </a:solidFill>
                <a:cs typeface="Cambria"/>
              </a:rPr>
              <a:t>Reflections and future considerations</a:t>
            </a:r>
            <a:br>
              <a:rPr lang="en-US" i="1" dirty="0">
                <a:solidFill>
                  <a:srgbClr val="632523"/>
                </a:solidFill>
                <a:cs typeface="Cambria"/>
              </a:rPr>
            </a:br>
            <a:br>
              <a:rPr lang="en-US" i="1" dirty="0">
                <a:solidFill>
                  <a:srgbClr val="632523"/>
                </a:solidFill>
                <a:cs typeface="Cambria"/>
              </a:rPr>
            </a:br>
            <a:br>
              <a:rPr lang="en-US" i="1" dirty="0">
                <a:solidFill>
                  <a:srgbClr val="632523"/>
                </a:solidFill>
                <a:cs typeface="Cambria"/>
              </a:rPr>
            </a:br>
            <a:endParaRPr lang="en-US" dirty="0">
              <a:solidFill>
                <a:srgbClr val="632523"/>
              </a:solidFill>
            </a:endParaRPr>
          </a:p>
        </p:txBody>
      </p:sp>
      <p:sp>
        <p:nvSpPr>
          <p:cNvPr id="6" name="TextBox 5">
            <a:extLst>
              <a:ext uri="{FF2B5EF4-FFF2-40B4-BE49-F238E27FC236}">
                <a16:creationId xmlns:a16="http://schemas.microsoft.com/office/drawing/2014/main" id="{E9C55548-0BE0-111F-8DF1-EF86056FE605}"/>
              </a:ext>
            </a:extLst>
          </p:cNvPr>
          <p:cNvSpPr txBox="1"/>
          <p:nvPr/>
        </p:nvSpPr>
        <p:spPr>
          <a:xfrm>
            <a:off x="932160" y="1089852"/>
            <a:ext cx="7638051" cy="5539978"/>
          </a:xfrm>
          <a:prstGeom prst="rect">
            <a:avLst/>
          </a:prstGeom>
          <a:noFill/>
        </p:spPr>
        <p:txBody>
          <a:bodyPr wrap="square" rtlCol="0">
            <a:spAutoFit/>
          </a:bodyPr>
          <a:lstStyle/>
          <a:p>
            <a:pPr algn="r" fontAlgn="base"/>
            <a:endParaRPr lang="en-US" sz="2400" dirty="0"/>
          </a:p>
          <a:p>
            <a:pPr marL="342900" indent="-342900" fontAlgn="base">
              <a:buFont typeface="Arial" panose="020B0604020202020204" pitchFamily="34" charset="0"/>
              <a:buChar char="•"/>
            </a:pPr>
            <a:r>
              <a:rPr lang="en-US" sz="2400" dirty="0"/>
              <a:t>Cohort? (Undergrad vs. postgrad/ subject discipline…?)</a:t>
            </a:r>
          </a:p>
          <a:p>
            <a:pPr marL="342900" indent="-342900" fontAlgn="base">
              <a:buFont typeface="Arial" panose="020B0604020202020204" pitchFamily="34" charset="0"/>
              <a:buChar char="•"/>
            </a:pPr>
            <a:endParaRPr lang="en-US" sz="2400" dirty="0"/>
          </a:p>
          <a:p>
            <a:pPr marL="342900" indent="-342900" fontAlgn="base">
              <a:buFont typeface="Arial" panose="020B0604020202020204" pitchFamily="34" charset="0"/>
              <a:buChar char="•"/>
            </a:pPr>
            <a:r>
              <a:rPr lang="en-US" sz="2400" dirty="0"/>
              <a:t>Timetabling constraints?</a:t>
            </a:r>
          </a:p>
          <a:p>
            <a:pPr marL="342900" indent="-342900" fontAlgn="base">
              <a:buFont typeface="Arial" panose="020B0604020202020204" pitchFamily="34" charset="0"/>
              <a:buChar char="•"/>
            </a:pPr>
            <a:endParaRPr lang="en-US" sz="2400" dirty="0"/>
          </a:p>
          <a:p>
            <a:pPr marL="342900" indent="-342900" fontAlgn="base">
              <a:buFont typeface="Arial" panose="020B0604020202020204" pitchFamily="34" charset="0"/>
              <a:buChar char="•"/>
            </a:pPr>
            <a:r>
              <a:rPr lang="en-US" sz="2400" dirty="0"/>
              <a:t>Temptation to overpack the session?</a:t>
            </a:r>
          </a:p>
          <a:p>
            <a:pPr marL="342900" indent="-342900" fontAlgn="base">
              <a:buFont typeface="Arial" panose="020B0604020202020204" pitchFamily="34" charset="0"/>
              <a:buChar char="•"/>
            </a:pPr>
            <a:endParaRPr lang="en-US" sz="2400" i="1" dirty="0"/>
          </a:p>
          <a:p>
            <a:pPr marL="342900" indent="-342900" fontAlgn="base">
              <a:buFont typeface="Arial" panose="020B0604020202020204" pitchFamily="34" charset="0"/>
              <a:buChar char="•"/>
            </a:pPr>
            <a:r>
              <a:rPr lang="en-US" sz="2400" dirty="0"/>
              <a:t>Spoken vs. non-spoken communication (e.g. Padlet)</a:t>
            </a:r>
          </a:p>
          <a:p>
            <a:pPr fontAlgn="base"/>
            <a:endParaRPr lang="en-US" sz="2400" dirty="0"/>
          </a:p>
          <a:p>
            <a:pPr fontAlgn="base"/>
            <a:endParaRPr lang="en-US" sz="2400" dirty="0"/>
          </a:p>
          <a:p>
            <a:pPr fontAlgn="base"/>
            <a:r>
              <a:rPr lang="en-US" sz="2400" dirty="0">
                <a:solidFill>
                  <a:srgbClr val="7030A0"/>
                </a:solidFill>
              </a:rPr>
              <a:t>Ultimately, “Who’s in the Room?” is about using language and storytelling to surmount barriers.</a:t>
            </a:r>
            <a:endParaRPr lang="en-US" sz="1600" dirty="0">
              <a:solidFill>
                <a:srgbClr val="7030A0"/>
              </a:solidFill>
            </a:endParaRPr>
          </a:p>
          <a:p>
            <a:pPr fontAlgn="base"/>
            <a:endParaRPr lang="en-US" dirty="0"/>
          </a:p>
        </p:txBody>
      </p:sp>
    </p:spTree>
    <p:extLst>
      <p:ext uri="{BB962C8B-B14F-4D97-AF65-F5344CB8AC3E}">
        <p14:creationId xmlns:p14="http://schemas.microsoft.com/office/powerpoint/2010/main" val="8216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7"/>
            <a:ext cx="8071738" cy="777131"/>
          </a:xfrm>
        </p:spPr>
        <p:txBody>
          <a:bodyPr/>
          <a:lstStyle/>
          <a:p>
            <a:r>
              <a:rPr lang="en-US" i="1" dirty="0">
                <a:solidFill>
                  <a:srgbClr val="632523"/>
                </a:solidFill>
                <a:cs typeface="Cambria"/>
              </a:rPr>
              <a:t>Thank you for listening!</a:t>
            </a:r>
            <a:br>
              <a:rPr lang="en-US" i="1" dirty="0">
                <a:solidFill>
                  <a:srgbClr val="632523"/>
                </a:solidFill>
                <a:cs typeface="Cambria"/>
              </a:rPr>
            </a:br>
            <a:br>
              <a:rPr lang="en-US" i="1" dirty="0">
                <a:solidFill>
                  <a:srgbClr val="632523"/>
                </a:solidFill>
                <a:cs typeface="Cambria"/>
              </a:rPr>
            </a:br>
            <a:br>
              <a:rPr lang="en-US" i="1" dirty="0">
                <a:solidFill>
                  <a:srgbClr val="632523"/>
                </a:solidFill>
                <a:cs typeface="Cambria"/>
              </a:rPr>
            </a:br>
            <a:endParaRPr lang="en-US" dirty="0">
              <a:solidFill>
                <a:srgbClr val="632523"/>
              </a:solidFill>
            </a:endParaRPr>
          </a:p>
        </p:txBody>
      </p:sp>
      <p:sp>
        <p:nvSpPr>
          <p:cNvPr id="6" name="TextBox 5">
            <a:extLst>
              <a:ext uri="{FF2B5EF4-FFF2-40B4-BE49-F238E27FC236}">
                <a16:creationId xmlns:a16="http://schemas.microsoft.com/office/drawing/2014/main" id="{E9C55548-0BE0-111F-8DF1-EF86056FE605}"/>
              </a:ext>
            </a:extLst>
          </p:cNvPr>
          <p:cNvSpPr txBox="1"/>
          <p:nvPr/>
        </p:nvSpPr>
        <p:spPr>
          <a:xfrm>
            <a:off x="932160" y="1089852"/>
            <a:ext cx="7638051" cy="1200329"/>
          </a:xfrm>
          <a:prstGeom prst="rect">
            <a:avLst/>
          </a:prstGeom>
          <a:noFill/>
        </p:spPr>
        <p:txBody>
          <a:bodyPr wrap="square" rtlCol="0">
            <a:spAutoFit/>
          </a:bodyPr>
          <a:lstStyle/>
          <a:p>
            <a:pPr fontAlgn="base"/>
            <a:endParaRPr lang="en-US" dirty="0"/>
          </a:p>
          <a:p>
            <a:pPr fontAlgn="base"/>
            <a:endParaRPr lang="en-US" dirty="0"/>
          </a:p>
          <a:p>
            <a:pPr fontAlgn="base"/>
            <a:endParaRPr lang="en-US" dirty="0"/>
          </a:p>
          <a:p>
            <a:pPr fontAlgn="base"/>
            <a:endParaRPr lang="en-US" dirty="0"/>
          </a:p>
        </p:txBody>
      </p:sp>
      <p:pic>
        <p:nvPicPr>
          <p:cNvPr id="4" name="Picture 3">
            <a:extLst>
              <a:ext uri="{FF2B5EF4-FFF2-40B4-BE49-F238E27FC236}">
                <a16:creationId xmlns:a16="http://schemas.microsoft.com/office/drawing/2014/main" id="{72DC7287-B289-29DA-2A8C-13AAAEF6DF89}"/>
              </a:ext>
            </a:extLst>
          </p:cNvPr>
          <p:cNvPicPr>
            <a:picLocks noChangeAspect="1"/>
          </p:cNvPicPr>
          <p:nvPr/>
        </p:nvPicPr>
        <p:blipFill>
          <a:blip r:embed="rId3"/>
          <a:stretch>
            <a:fillRect/>
          </a:stretch>
        </p:blipFill>
        <p:spPr>
          <a:xfrm>
            <a:off x="2717800" y="1384300"/>
            <a:ext cx="3475182" cy="3832221"/>
          </a:xfrm>
          <a:prstGeom prst="rect">
            <a:avLst/>
          </a:prstGeom>
        </p:spPr>
      </p:pic>
      <p:sp>
        <p:nvSpPr>
          <p:cNvPr id="5" name="TextBox 4">
            <a:extLst>
              <a:ext uri="{FF2B5EF4-FFF2-40B4-BE49-F238E27FC236}">
                <a16:creationId xmlns:a16="http://schemas.microsoft.com/office/drawing/2014/main" id="{9FF0C4BD-BC3B-FA28-9385-2D43B68555B3}"/>
              </a:ext>
            </a:extLst>
          </p:cNvPr>
          <p:cNvSpPr txBox="1"/>
          <p:nvPr/>
        </p:nvSpPr>
        <p:spPr>
          <a:xfrm>
            <a:off x="1327725" y="5537315"/>
            <a:ext cx="6816437" cy="461665"/>
          </a:xfrm>
          <a:prstGeom prst="rect">
            <a:avLst/>
          </a:prstGeom>
          <a:noFill/>
        </p:spPr>
        <p:txBody>
          <a:bodyPr wrap="square" rtlCol="0">
            <a:spAutoFit/>
          </a:bodyPr>
          <a:lstStyle/>
          <a:p>
            <a:pPr algn="r"/>
            <a:r>
              <a:rPr lang="en-US" sz="2400" dirty="0" err="1"/>
              <a:t>k.harris@arts.ac.uk</a:t>
            </a:r>
            <a:endParaRPr lang="en-US" sz="2400" dirty="0"/>
          </a:p>
        </p:txBody>
      </p:sp>
    </p:spTree>
    <p:extLst>
      <p:ext uri="{BB962C8B-B14F-4D97-AF65-F5344CB8AC3E}">
        <p14:creationId xmlns:p14="http://schemas.microsoft.com/office/powerpoint/2010/main" val="321864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7888036" cy="735567"/>
          </a:xfrm>
        </p:spPr>
        <p:txBody>
          <a:bodyPr/>
          <a:lstStyle/>
          <a:p>
            <a:r>
              <a:rPr lang="en-US" i="1" dirty="0">
                <a:solidFill>
                  <a:srgbClr val="632523"/>
                </a:solidFill>
              </a:rPr>
              <a:t>Inspiration: UAL Language-Art Project</a:t>
            </a:r>
            <a:br>
              <a:rPr lang="en-US" i="1" dirty="0">
                <a:solidFill>
                  <a:srgbClr val="632523"/>
                </a:solidFill>
              </a:rPr>
            </a:br>
            <a:br>
              <a:rPr lang="en-US" i="1" dirty="0">
                <a:solidFill>
                  <a:srgbClr val="632523"/>
                </a:solidFill>
              </a:rPr>
            </a:br>
            <a:br>
              <a:rPr lang="en-GB" sz="3600" b="0" i="0" dirty="0">
                <a:effectLst/>
              </a:rPr>
            </a:br>
            <a:br>
              <a:rPr lang="en-US" i="1" dirty="0">
                <a:solidFill>
                  <a:srgbClr val="632523"/>
                </a:solidFill>
              </a:rPr>
            </a:br>
            <a:endParaRPr lang="en-US" i="1" dirty="0">
              <a:solidFill>
                <a:srgbClr val="632523"/>
              </a:solidFill>
            </a:endParaRPr>
          </a:p>
        </p:txBody>
      </p:sp>
      <p:sp>
        <p:nvSpPr>
          <p:cNvPr id="3" name="Content Placeholder 2"/>
          <p:cNvSpPr>
            <a:spLocks noGrp="1"/>
          </p:cNvSpPr>
          <p:nvPr>
            <p:ph idx="1"/>
          </p:nvPr>
        </p:nvSpPr>
        <p:spPr>
          <a:xfrm>
            <a:off x="498473" y="2833403"/>
            <a:ext cx="7556313" cy="4144963"/>
          </a:xfrm>
        </p:spPr>
        <p:txBody>
          <a:bodyPr/>
          <a:lstStyle/>
          <a:p>
            <a:endParaRPr lang="en-US" dirty="0"/>
          </a:p>
          <a:p>
            <a:pPr marL="0" indent="0">
              <a:buNone/>
            </a:pPr>
            <a:endParaRPr lang="en-US" dirty="0"/>
          </a:p>
        </p:txBody>
      </p:sp>
      <p:sp>
        <p:nvSpPr>
          <p:cNvPr id="5" name="TextBox 4">
            <a:extLst>
              <a:ext uri="{FF2B5EF4-FFF2-40B4-BE49-F238E27FC236}">
                <a16:creationId xmlns:a16="http://schemas.microsoft.com/office/drawing/2014/main" id="{1EC14DD4-8ECE-5ADF-2FD9-3842CE03FDB6}"/>
              </a:ext>
            </a:extLst>
          </p:cNvPr>
          <p:cNvSpPr txBox="1"/>
          <p:nvPr/>
        </p:nvSpPr>
        <p:spPr>
          <a:xfrm>
            <a:off x="498472" y="2533982"/>
            <a:ext cx="3390776" cy="3046988"/>
          </a:xfrm>
          <a:prstGeom prst="rect">
            <a:avLst/>
          </a:prstGeom>
          <a:noFill/>
        </p:spPr>
        <p:txBody>
          <a:bodyPr wrap="square" rtlCol="0">
            <a:spAutoFit/>
          </a:bodyPr>
          <a:lstStyle/>
          <a:p>
            <a:endParaRPr lang="en-GB" sz="2400" b="0" i="0" dirty="0">
              <a:effectLst/>
            </a:endParaRPr>
          </a:p>
          <a:p>
            <a:r>
              <a:rPr lang="en-GB" sz="2400" b="0" i="0" dirty="0">
                <a:effectLst/>
              </a:rPr>
              <a:t>They discuss all things linguistic, and create language-themed art.</a:t>
            </a:r>
          </a:p>
          <a:p>
            <a:endParaRPr lang="en-GB" sz="2400" dirty="0">
              <a:hlinkClick r:id="rId3"/>
            </a:endParaRPr>
          </a:p>
          <a:p>
            <a:r>
              <a:rPr lang="en-GB" sz="1600" dirty="0">
                <a:hlinkClick r:id="rId3"/>
              </a:rPr>
              <a:t>https://www.arts.ac.uk/study-at-ual/language-centre/language-art-project</a:t>
            </a:r>
            <a:endParaRPr lang="en-GB" sz="1600" dirty="0"/>
          </a:p>
          <a:p>
            <a:endParaRPr lang="en-GB" sz="2400" dirty="0"/>
          </a:p>
        </p:txBody>
      </p:sp>
      <p:pic>
        <p:nvPicPr>
          <p:cNvPr id="6" name="Picture 5"/>
          <p:cNvPicPr>
            <a:picLocks noChangeAspect="1"/>
          </p:cNvPicPr>
          <p:nvPr/>
        </p:nvPicPr>
        <p:blipFill>
          <a:blip r:embed="rId4"/>
          <a:srcRect/>
          <a:stretch/>
        </p:blipFill>
        <p:spPr>
          <a:xfrm>
            <a:off x="4003964" y="2833404"/>
            <a:ext cx="4641564" cy="2600485"/>
          </a:xfrm>
          <a:prstGeom prst="rect">
            <a:avLst/>
          </a:prstGeom>
        </p:spPr>
      </p:pic>
      <p:sp>
        <p:nvSpPr>
          <p:cNvPr id="4" name="TextBox 3">
            <a:extLst>
              <a:ext uri="{FF2B5EF4-FFF2-40B4-BE49-F238E27FC236}">
                <a16:creationId xmlns:a16="http://schemas.microsoft.com/office/drawing/2014/main" id="{1E8658D3-C4D4-3772-779E-854953195890}"/>
              </a:ext>
            </a:extLst>
          </p:cNvPr>
          <p:cNvSpPr txBox="1"/>
          <p:nvPr/>
        </p:nvSpPr>
        <p:spPr>
          <a:xfrm>
            <a:off x="498472" y="1349839"/>
            <a:ext cx="8022073" cy="1384995"/>
          </a:xfrm>
          <a:prstGeom prst="rect">
            <a:avLst/>
          </a:prstGeom>
          <a:noFill/>
        </p:spPr>
        <p:txBody>
          <a:bodyPr wrap="square" rtlCol="0">
            <a:spAutoFit/>
          </a:bodyPr>
          <a:lstStyle/>
          <a:p>
            <a:r>
              <a:rPr lang="en-US" sz="2400" dirty="0"/>
              <a:t>This b</a:t>
            </a:r>
            <a:r>
              <a:rPr lang="en-US" sz="2400" dirty="0">
                <a:solidFill>
                  <a:schemeClr val="tx1"/>
                </a:solidFill>
              </a:rPr>
              <a:t>rings </a:t>
            </a:r>
            <a:r>
              <a:rPr lang="en-GB" sz="2400" i="0" dirty="0">
                <a:solidFill>
                  <a:schemeClr val="tx1"/>
                </a:solidFill>
                <a:effectLst/>
              </a:rPr>
              <a:t>students together in a spirit of curiosity, friendship, and eagerness to learn from one another.  </a:t>
            </a:r>
            <a:br>
              <a:rPr lang="en-GB" sz="2800" b="0" i="0" dirty="0">
                <a:effectLst/>
              </a:rPr>
            </a:br>
            <a:br>
              <a:rPr lang="en-US" i="1" dirty="0">
                <a:solidFill>
                  <a:srgbClr val="632523"/>
                </a:solidFill>
              </a:rPr>
            </a:br>
            <a:endParaRPr lang="en-US" dirty="0"/>
          </a:p>
        </p:txBody>
      </p:sp>
      <p:sp>
        <p:nvSpPr>
          <p:cNvPr id="7" name="TextBox 6">
            <a:extLst>
              <a:ext uri="{FF2B5EF4-FFF2-40B4-BE49-F238E27FC236}">
                <a16:creationId xmlns:a16="http://schemas.microsoft.com/office/drawing/2014/main" id="{E4B53A3D-BDFA-869B-1A0D-95E59505DDAA}"/>
              </a:ext>
            </a:extLst>
          </p:cNvPr>
          <p:cNvSpPr txBox="1"/>
          <p:nvPr/>
        </p:nvSpPr>
        <p:spPr>
          <a:xfrm>
            <a:off x="4003964" y="5508161"/>
            <a:ext cx="4516581" cy="646331"/>
          </a:xfrm>
          <a:prstGeom prst="rect">
            <a:avLst/>
          </a:prstGeom>
          <a:noFill/>
        </p:spPr>
        <p:txBody>
          <a:bodyPr wrap="square" rtlCol="0">
            <a:spAutoFit/>
          </a:bodyPr>
          <a:lstStyle/>
          <a:p>
            <a:r>
              <a:rPr lang="en-GB" sz="1800" b="0" i="1" dirty="0">
                <a:solidFill>
                  <a:srgbClr val="0C64C0"/>
                </a:solidFill>
                <a:effectLst/>
                <a:latin typeface="inherit"/>
              </a:rPr>
              <a:t>The March of Letters</a:t>
            </a:r>
            <a:r>
              <a:rPr lang="en-GB" sz="1800" b="0" i="0" dirty="0">
                <a:solidFill>
                  <a:srgbClr val="0C64C0"/>
                </a:solidFill>
                <a:effectLst/>
                <a:latin typeface="inherit"/>
              </a:rPr>
              <a:t> by </a:t>
            </a:r>
            <a:r>
              <a:rPr lang="en-GB" sz="1800" b="0" i="0" dirty="0" err="1">
                <a:solidFill>
                  <a:srgbClr val="0C64C0"/>
                </a:solidFill>
                <a:effectLst/>
                <a:latin typeface="inherit"/>
              </a:rPr>
              <a:t>Nibras</a:t>
            </a:r>
            <a:r>
              <a:rPr lang="en-GB" sz="1800" b="0" i="0" dirty="0">
                <a:solidFill>
                  <a:srgbClr val="0C64C0"/>
                </a:solidFill>
                <a:effectLst/>
                <a:latin typeface="inherit"/>
              </a:rPr>
              <a:t> Al-Salman </a:t>
            </a:r>
          </a:p>
          <a:p>
            <a:r>
              <a:rPr lang="en-GB" sz="1800" b="0" i="0" dirty="0">
                <a:solidFill>
                  <a:srgbClr val="0C64C0"/>
                </a:solidFill>
                <a:effectLst/>
                <a:latin typeface="inherit"/>
              </a:rPr>
              <a:t>(UAL Language-Art Project 2021) </a:t>
            </a:r>
            <a:endParaRPr lang="en-US" dirty="0"/>
          </a:p>
        </p:txBody>
      </p:sp>
    </p:spTree>
    <p:extLst>
      <p:ext uri="{BB962C8B-B14F-4D97-AF65-F5344CB8AC3E}">
        <p14:creationId xmlns:p14="http://schemas.microsoft.com/office/powerpoint/2010/main" val="245777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7556313" cy="1116106"/>
          </a:xfrm>
        </p:spPr>
        <p:txBody>
          <a:bodyPr/>
          <a:lstStyle/>
          <a:p>
            <a:r>
              <a:rPr lang="en-US" i="1" dirty="0">
                <a:solidFill>
                  <a:srgbClr val="632523"/>
                </a:solidFill>
                <a:cs typeface="Cambria"/>
              </a:rPr>
              <a:t>What is it?</a:t>
            </a:r>
            <a:br>
              <a:rPr lang="en-US" i="1" dirty="0">
                <a:solidFill>
                  <a:srgbClr val="632523"/>
                </a:solidFill>
                <a:cs typeface="Cambria"/>
              </a:rPr>
            </a:br>
            <a:endParaRPr lang="en-US" dirty="0">
              <a:solidFill>
                <a:srgbClr val="632523"/>
              </a:solidFill>
            </a:endParaRPr>
          </a:p>
        </p:txBody>
      </p:sp>
      <p:sp>
        <p:nvSpPr>
          <p:cNvPr id="3" name="Content Placeholder 2"/>
          <p:cNvSpPr>
            <a:spLocks noGrp="1"/>
          </p:cNvSpPr>
          <p:nvPr>
            <p:ph idx="1"/>
          </p:nvPr>
        </p:nvSpPr>
        <p:spPr>
          <a:xfrm>
            <a:off x="498474" y="1304144"/>
            <a:ext cx="8147052" cy="5308931"/>
          </a:xfrm>
        </p:spPr>
        <p:txBody>
          <a:bodyPr>
            <a:noAutofit/>
          </a:bodyPr>
          <a:lstStyle/>
          <a:p>
            <a:pPr marL="0" indent="0">
              <a:buNone/>
            </a:pPr>
            <a:r>
              <a:rPr lang="en-US" sz="2400" dirty="0">
                <a:solidFill>
                  <a:schemeClr val="tx1"/>
                </a:solidFill>
              </a:rPr>
              <a:t>A pilot project at UAL: Intercultural Communications Training + MA Fine Art (Year One)</a:t>
            </a:r>
          </a:p>
          <a:p>
            <a:pPr marL="0" indent="0">
              <a:buNone/>
            </a:pPr>
            <a:r>
              <a:rPr lang="en-GB" sz="2400" b="1" dirty="0">
                <a:solidFill>
                  <a:schemeClr val="accent4"/>
                </a:solidFill>
              </a:rPr>
              <a:t>Format: </a:t>
            </a:r>
            <a:r>
              <a:rPr lang="en-GB" sz="2400" dirty="0">
                <a:solidFill>
                  <a:schemeClr val="accent4"/>
                </a:solidFill>
              </a:rPr>
              <a:t>2.5 days of workshops in the Autumn term (spread through Sept/ Oct/ Nov).  Timetabled into the course schedule.</a:t>
            </a:r>
          </a:p>
          <a:p>
            <a:pPr marL="0" indent="0">
              <a:buNone/>
            </a:pPr>
            <a:endParaRPr lang="en-GB" sz="2400" dirty="0">
              <a:solidFill>
                <a:schemeClr val="accent4"/>
              </a:solidFill>
            </a:endParaRPr>
          </a:p>
          <a:p>
            <a:pPr marL="0" indent="0">
              <a:buNone/>
            </a:pPr>
            <a:r>
              <a:rPr lang="en-GB" sz="2400" b="1" dirty="0">
                <a:solidFill>
                  <a:schemeClr val="accent4">
                    <a:lumMod val="75000"/>
                  </a:schemeClr>
                </a:solidFill>
              </a:rPr>
              <a:t>Rationale: </a:t>
            </a:r>
          </a:p>
          <a:p>
            <a:pPr>
              <a:buFont typeface="Arial" panose="020B0604020202020204" pitchFamily="34" charset="0"/>
              <a:buChar char="•"/>
            </a:pPr>
            <a:r>
              <a:rPr lang="en-GB" sz="2400" dirty="0">
                <a:solidFill>
                  <a:schemeClr val="accent4">
                    <a:lumMod val="75000"/>
                  </a:schemeClr>
                </a:solidFill>
              </a:rPr>
              <a:t>To get a sense of “who’s in the room.” </a:t>
            </a:r>
          </a:p>
          <a:p>
            <a:pPr>
              <a:buFont typeface="Arial" panose="020B0604020202020204" pitchFamily="34" charset="0"/>
              <a:buChar char="•"/>
            </a:pPr>
            <a:r>
              <a:rPr lang="en-GB" sz="2400" dirty="0">
                <a:solidFill>
                  <a:schemeClr val="accent4">
                    <a:lumMod val="75000"/>
                  </a:schemeClr>
                </a:solidFill>
              </a:rPr>
              <a:t>Adventures in identity, culture, language, understanding and (mis-)interpretation.</a:t>
            </a:r>
          </a:p>
        </p:txBody>
      </p:sp>
    </p:spTree>
    <p:extLst>
      <p:ext uri="{BB962C8B-B14F-4D97-AF65-F5344CB8AC3E}">
        <p14:creationId xmlns:p14="http://schemas.microsoft.com/office/powerpoint/2010/main" val="391891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7556313" cy="1116106"/>
          </a:xfrm>
        </p:spPr>
        <p:txBody>
          <a:bodyPr/>
          <a:lstStyle/>
          <a:p>
            <a:r>
              <a:rPr lang="en-US" i="1" dirty="0">
                <a:solidFill>
                  <a:srgbClr val="632523"/>
                </a:solidFill>
                <a:cs typeface="Cambria"/>
              </a:rPr>
              <a:t>Who was actually in the room?</a:t>
            </a:r>
            <a:br>
              <a:rPr lang="en-US" i="1" dirty="0">
                <a:solidFill>
                  <a:srgbClr val="632523"/>
                </a:solidFill>
                <a:cs typeface="Cambria"/>
              </a:rPr>
            </a:br>
            <a:endParaRPr lang="en-US" dirty="0">
              <a:solidFill>
                <a:srgbClr val="632523"/>
              </a:solidFill>
            </a:endParaRPr>
          </a:p>
        </p:txBody>
      </p:sp>
      <p:sp>
        <p:nvSpPr>
          <p:cNvPr id="3" name="Content Placeholder 2"/>
          <p:cNvSpPr>
            <a:spLocks noGrp="1"/>
          </p:cNvSpPr>
          <p:nvPr>
            <p:ph idx="1"/>
          </p:nvPr>
        </p:nvSpPr>
        <p:spPr>
          <a:xfrm>
            <a:off x="498474" y="1025236"/>
            <a:ext cx="4073526" cy="5587839"/>
          </a:xfrm>
        </p:spPr>
        <p:txBody>
          <a:bodyPr>
            <a:noAutofit/>
          </a:bodyPr>
          <a:lstStyle/>
          <a:p>
            <a:endParaRPr lang="en-US" sz="2400" b="1" dirty="0">
              <a:solidFill>
                <a:schemeClr val="tx1"/>
              </a:solidFill>
            </a:endParaRPr>
          </a:p>
          <a:p>
            <a:r>
              <a:rPr lang="en-US" sz="2400" b="1" dirty="0">
                <a:solidFill>
                  <a:schemeClr val="tx1"/>
                </a:solidFill>
              </a:rPr>
              <a:t>MA Fine Art (Year One).  </a:t>
            </a:r>
            <a:r>
              <a:rPr lang="en-US" sz="2400" dirty="0">
                <a:solidFill>
                  <a:schemeClr val="tx1"/>
                </a:solidFill>
              </a:rPr>
              <a:t>Over 30 students, mixed nationalities.</a:t>
            </a:r>
            <a:endParaRPr lang="en-US" sz="2400" b="1" dirty="0">
              <a:solidFill>
                <a:schemeClr val="tx1"/>
              </a:solidFill>
            </a:endParaRPr>
          </a:p>
          <a:p>
            <a:r>
              <a:rPr lang="en-US" sz="2400" b="1" dirty="0">
                <a:solidFill>
                  <a:schemeClr val="tx1"/>
                </a:solidFill>
              </a:rPr>
              <a:t>Facilitators: </a:t>
            </a:r>
            <a:r>
              <a:rPr lang="en-US" sz="2400" dirty="0">
                <a:solidFill>
                  <a:schemeClr val="tx1"/>
                </a:solidFill>
              </a:rPr>
              <a:t>Intercultural Communications Trainer; MA Fine Art course leader; postgraduate ambassador. </a:t>
            </a:r>
          </a:p>
          <a:p>
            <a:pPr marL="0" indent="0">
              <a:buNone/>
            </a:pPr>
            <a:r>
              <a:rPr lang="en-US" sz="2400" dirty="0">
                <a:solidFill>
                  <a:schemeClr val="tx1"/>
                </a:solidFill>
              </a:rPr>
              <a:t>  (Also: a MAFA lecturer; two Year Two students.)</a:t>
            </a:r>
          </a:p>
        </p:txBody>
      </p:sp>
      <p:pic>
        <p:nvPicPr>
          <p:cNvPr id="6" name="Picture 5" descr="A group of people standing around a table&#10;&#10;AI-generated content may be incorrect.">
            <a:extLst>
              <a:ext uri="{FF2B5EF4-FFF2-40B4-BE49-F238E27FC236}">
                <a16:creationId xmlns:a16="http://schemas.microsoft.com/office/drawing/2014/main" id="{40FAC060-52D1-5A29-1541-27BF1FA6D985}"/>
              </a:ext>
            </a:extLst>
          </p:cNvPr>
          <p:cNvPicPr>
            <a:picLocks noChangeAspect="1"/>
          </p:cNvPicPr>
          <p:nvPr/>
        </p:nvPicPr>
        <p:blipFill>
          <a:blip r:embed="rId3"/>
          <a:stretch>
            <a:fillRect/>
          </a:stretch>
        </p:blipFill>
        <p:spPr>
          <a:xfrm>
            <a:off x="4949826" y="1699738"/>
            <a:ext cx="3695700" cy="4432300"/>
          </a:xfrm>
          <a:prstGeom prst="rect">
            <a:avLst/>
          </a:prstGeom>
        </p:spPr>
      </p:pic>
    </p:spTree>
    <p:extLst>
      <p:ext uri="{BB962C8B-B14F-4D97-AF65-F5344CB8AC3E}">
        <p14:creationId xmlns:p14="http://schemas.microsoft.com/office/powerpoint/2010/main" val="217404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7556313" cy="1116106"/>
          </a:xfrm>
        </p:spPr>
        <p:txBody>
          <a:bodyPr/>
          <a:lstStyle/>
          <a:p>
            <a:r>
              <a:rPr lang="en-US" i="1" dirty="0">
                <a:solidFill>
                  <a:srgbClr val="632523"/>
                </a:solidFill>
                <a:cs typeface="Cambria"/>
              </a:rPr>
              <a:t>Session One: What’s in a name?</a:t>
            </a:r>
            <a:br>
              <a:rPr lang="en-US" i="1" dirty="0">
                <a:solidFill>
                  <a:srgbClr val="632523"/>
                </a:solidFill>
                <a:cs typeface="Cambria"/>
              </a:rPr>
            </a:br>
            <a:br>
              <a:rPr lang="en-US" i="1" dirty="0">
                <a:solidFill>
                  <a:srgbClr val="632523"/>
                </a:solidFill>
                <a:cs typeface="Cambria"/>
              </a:rPr>
            </a:br>
            <a:br>
              <a:rPr lang="en-US" i="1" dirty="0">
                <a:solidFill>
                  <a:srgbClr val="632523"/>
                </a:solidFill>
                <a:cs typeface="Cambria"/>
              </a:rPr>
            </a:br>
            <a:endParaRPr lang="en-US" dirty="0">
              <a:solidFill>
                <a:srgbClr val="632523"/>
              </a:solidFill>
            </a:endParaRPr>
          </a:p>
        </p:txBody>
      </p:sp>
      <p:sp>
        <p:nvSpPr>
          <p:cNvPr id="3" name="Content Placeholder 2"/>
          <p:cNvSpPr>
            <a:spLocks noGrp="1"/>
          </p:cNvSpPr>
          <p:nvPr>
            <p:ph idx="1"/>
          </p:nvPr>
        </p:nvSpPr>
        <p:spPr>
          <a:xfrm>
            <a:off x="498474" y="1304144"/>
            <a:ext cx="7023990" cy="5308931"/>
          </a:xfrm>
        </p:spPr>
        <p:txBody>
          <a:bodyPr>
            <a:noAutofit/>
          </a:bodyPr>
          <a:lstStyle/>
          <a:p>
            <a:pPr marL="0" indent="0">
              <a:buNone/>
            </a:pPr>
            <a:r>
              <a:rPr lang="en-US" sz="2400" b="1" dirty="0">
                <a:solidFill>
                  <a:schemeClr val="tx1"/>
                </a:solidFill>
              </a:rPr>
              <a:t>Padlet activity: </a:t>
            </a:r>
            <a:r>
              <a:rPr lang="en-US" sz="2400" dirty="0">
                <a:solidFill>
                  <a:schemeClr val="tx1"/>
                </a:solidFill>
              </a:rPr>
              <a:t>Juliet versus Tony </a:t>
            </a:r>
          </a:p>
        </p:txBody>
      </p:sp>
      <p:pic>
        <p:nvPicPr>
          <p:cNvPr id="10" name="Picture 9" descr="Graphical user interface, website&#10;&#10;Description automatically generated">
            <a:extLst>
              <a:ext uri="{FF2B5EF4-FFF2-40B4-BE49-F238E27FC236}">
                <a16:creationId xmlns:a16="http://schemas.microsoft.com/office/drawing/2014/main" id="{FA100C4C-8F14-AB54-8311-5DBD659CDFEF}"/>
              </a:ext>
            </a:extLst>
          </p:cNvPr>
          <p:cNvPicPr>
            <a:picLocks noChangeAspect="1"/>
          </p:cNvPicPr>
          <p:nvPr/>
        </p:nvPicPr>
        <p:blipFill>
          <a:blip r:embed="rId3"/>
          <a:stretch>
            <a:fillRect/>
          </a:stretch>
        </p:blipFill>
        <p:spPr>
          <a:xfrm>
            <a:off x="585216" y="1817278"/>
            <a:ext cx="7984996" cy="4570944"/>
          </a:xfrm>
          <a:prstGeom prst="rect">
            <a:avLst/>
          </a:prstGeom>
        </p:spPr>
      </p:pic>
    </p:spTree>
    <p:extLst>
      <p:ext uri="{BB962C8B-B14F-4D97-AF65-F5344CB8AC3E}">
        <p14:creationId xmlns:p14="http://schemas.microsoft.com/office/powerpoint/2010/main" val="345322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8071738" cy="895884"/>
          </a:xfrm>
        </p:spPr>
        <p:txBody>
          <a:bodyPr/>
          <a:lstStyle/>
          <a:p>
            <a:r>
              <a:rPr lang="en-US" i="1" dirty="0">
                <a:solidFill>
                  <a:srgbClr val="632523"/>
                </a:solidFill>
                <a:cs typeface="Cambria"/>
              </a:rPr>
              <a:t>Sample responses...</a:t>
            </a:r>
            <a:br>
              <a:rPr lang="en-US" i="1" dirty="0">
                <a:solidFill>
                  <a:srgbClr val="632523"/>
                </a:solidFill>
                <a:cs typeface="Cambria"/>
              </a:rPr>
            </a:br>
            <a:br>
              <a:rPr lang="en-US" i="1" dirty="0">
                <a:solidFill>
                  <a:srgbClr val="632523"/>
                </a:solidFill>
                <a:cs typeface="Cambria"/>
              </a:rPr>
            </a:br>
            <a:r>
              <a:rPr lang="en-US" i="1" dirty="0">
                <a:solidFill>
                  <a:srgbClr val="632523"/>
                </a:solidFill>
                <a:cs typeface="Cambria"/>
              </a:rPr>
              <a:t>(</a:t>
            </a:r>
            <a:r>
              <a:rPr lang="en-US" sz="2400" i="1" dirty="0">
                <a:solidFill>
                  <a:srgbClr val="632523"/>
                </a:solidFill>
                <a:cs typeface="Cambria"/>
              </a:rPr>
              <a:t>From Padlet activity, with names redacted.)</a:t>
            </a:r>
            <a:endParaRPr lang="en-US" dirty="0">
              <a:solidFill>
                <a:srgbClr val="632523"/>
              </a:solidFill>
            </a:endParaRPr>
          </a:p>
        </p:txBody>
      </p:sp>
      <p:pic>
        <p:nvPicPr>
          <p:cNvPr id="7" name="Content Placeholder 6" descr="Screens screenshot of a phone&#10;&#10;AI-generated content may be incorrect.">
            <a:extLst>
              <a:ext uri="{FF2B5EF4-FFF2-40B4-BE49-F238E27FC236}">
                <a16:creationId xmlns:a16="http://schemas.microsoft.com/office/drawing/2014/main" id="{87BEC29C-1431-D0F5-2417-C601EA4669B1}"/>
              </a:ext>
            </a:extLst>
          </p:cNvPr>
          <p:cNvPicPr>
            <a:picLocks noGrp="1" noChangeAspect="1"/>
          </p:cNvPicPr>
          <p:nvPr>
            <p:ph idx="1"/>
          </p:nvPr>
        </p:nvPicPr>
        <p:blipFill>
          <a:blip r:embed="rId3"/>
          <a:stretch>
            <a:fillRect/>
          </a:stretch>
        </p:blipFill>
        <p:spPr>
          <a:xfrm>
            <a:off x="581603" y="2290007"/>
            <a:ext cx="7024688" cy="3774792"/>
          </a:xfrm>
        </p:spPr>
      </p:pic>
    </p:spTree>
    <p:extLst>
      <p:ext uri="{BB962C8B-B14F-4D97-AF65-F5344CB8AC3E}">
        <p14:creationId xmlns:p14="http://schemas.microsoft.com/office/powerpoint/2010/main" val="337541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8035926" cy="1116106"/>
          </a:xfrm>
        </p:spPr>
        <p:txBody>
          <a:bodyPr/>
          <a:lstStyle/>
          <a:p>
            <a:r>
              <a:rPr lang="en-US" i="1" dirty="0">
                <a:solidFill>
                  <a:srgbClr val="632523"/>
                </a:solidFill>
                <a:cs typeface="Cambria"/>
              </a:rPr>
              <a:t>Name </a:t>
            </a:r>
            <a:r>
              <a:rPr lang="en-US" i="1" dirty="0" err="1">
                <a:solidFill>
                  <a:srgbClr val="632523"/>
                </a:solidFill>
                <a:cs typeface="Cambria"/>
              </a:rPr>
              <a:t>visualisations</a:t>
            </a:r>
            <a:br>
              <a:rPr lang="en-US" i="1" dirty="0">
                <a:solidFill>
                  <a:srgbClr val="632523"/>
                </a:solidFill>
                <a:cs typeface="Cambria"/>
              </a:rPr>
            </a:br>
            <a:br>
              <a:rPr lang="en-US" i="1" dirty="0">
                <a:solidFill>
                  <a:srgbClr val="632523"/>
                </a:solidFill>
                <a:cs typeface="Cambria"/>
              </a:rPr>
            </a:br>
            <a:br>
              <a:rPr lang="en-US" i="1" dirty="0">
                <a:solidFill>
                  <a:srgbClr val="632523"/>
                </a:solidFill>
                <a:cs typeface="Cambria"/>
              </a:rPr>
            </a:br>
            <a:endParaRPr lang="en-US" dirty="0">
              <a:solidFill>
                <a:srgbClr val="632523"/>
              </a:solidFill>
            </a:endParaRPr>
          </a:p>
        </p:txBody>
      </p:sp>
      <p:sp>
        <p:nvSpPr>
          <p:cNvPr id="3" name="Content Placeholder 2"/>
          <p:cNvSpPr>
            <a:spLocks noGrp="1"/>
          </p:cNvSpPr>
          <p:nvPr>
            <p:ph idx="1"/>
          </p:nvPr>
        </p:nvSpPr>
        <p:spPr>
          <a:xfrm>
            <a:off x="4572000" y="5003835"/>
            <a:ext cx="4214152" cy="2112844"/>
          </a:xfrm>
        </p:spPr>
        <p:txBody>
          <a:bodyPr>
            <a:noAutofit/>
          </a:bodyPr>
          <a:lstStyle/>
          <a:p>
            <a:pPr marL="0" indent="0">
              <a:buNone/>
            </a:pPr>
            <a:r>
              <a:rPr lang="en-US" sz="2400" b="1" dirty="0" err="1">
                <a:solidFill>
                  <a:schemeClr val="tx1"/>
                </a:solidFill>
              </a:rPr>
              <a:t>Visualising</a:t>
            </a:r>
            <a:r>
              <a:rPr lang="en-US" sz="2400" b="1" dirty="0">
                <a:solidFill>
                  <a:schemeClr val="tx1"/>
                </a:solidFill>
              </a:rPr>
              <a:t> one’s name; inviting responses </a:t>
            </a:r>
          </a:p>
          <a:p>
            <a:pPr marL="0" indent="0">
              <a:buNone/>
            </a:pPr>
            <a:r>
              <a:rPr lang="en-US" sz="2400" dirty="0">
                <a:solidFill>
                  <a:schemeClr val="tx1"/>
                </a:solidFill>
              </a:rPr>
              <a:t>(names shown redacted)</a:t>
            </a:r>
          </a:p>
        </p:txBody>
      </p:sp>
      <p:pic>
        <p:nvPicPr>
          <p:cNvPr id="9" name="Picture 8">
            <a:extLst>
              <a:ext uri="{FF2B5EF4-FFF2-40B4-BE49-F238E27FC236}">
                <a16:creationId xmlns:a16="http://schemas.microsoft.com/office/drawing/2014/main" id="{B2EB5D57-2412-4344-41B9-01193B755D82}"/>
              </a:ext>
            </a:extLst>
          </p:cNvPr>
          <p:cNvPicPr>
            <a:picLocks noChangeAspect="1"/>
          </p:cNvPicPr>
          <p:nvPr/>
        </p:nvPicPr>
        <p:blipFill>
          <a:blip r:embed="rId3"/>
          <a:srcRect/>
          <a:stretch/>
        </p:blipFill>
        <p:spPr>
          <a:xfrm>
            <a:off x="612485" y="1162006"/>
            <a:ext cx="3661259" cy="5143500"/>
          </a:xfrm>
          <a:prstGeom prst="rect">
            <a:avLst/>
          </a:prstGeom>
        </p:spPr>
      </p:pic>
      <p:pic>
        <p:nvPicPr>
          <p:cNvPr id="12" name="Picture 11">
            <a:extLst>
              <a:ext uri="{FF2B5EF4-FFF2-40B4-BE49-F238E27FC236}">
                <a16:creationId xmlns:a16="http://schemas.microsoft.com/office/drawing/2014/main" id="{1B410508-5602-8D5E-F310-CBDCBFF8A266}"/>
              </a:ext>
            </a:extLst>
          </p:cNvPr>
          <p:cNvPicPr>
            <a:picLocks noChangeAspect="1"/>
          </p:cNvPicPr>
          <p:nvPr/>
        </p:nvPicPr>
        <p:blipFill>
          <a:blip r:embed="rId4"/>
          <a:srcRect/>
          <a:stretch/>
        </p:blipFill>
        <p:spPr>
          <a:xfrm>
            <a:off x="3702537" y="1162006"/>
            <a:ext cx="4933108" cy="3149600"/>
          </a:xfrm>
          <a:prstGeom prst="rect">
            <a:avLst/>
          </a:prstGeom>
        </p:spPr>
      </p:pic>
    </p:spTree>
    <p:extLst>
      <p:ext uri="{BB962C8B-B14F-4D97-AF65-F5344CB8AC3E}">
        <p14:creationId xmlns:p14="http://schemas.microsoft.com/office/powerpoint/2010/main" val="1768364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8071738" cy="762202"/>
          </a:xfrm>
        </p:spPr>
        <p:txBody>
          <a:bodyPr/>
          <a:lstStyle/>
          <a:p>
            <a:r>
              <a:rPr lang="en-US" i="1" dirty="0">
                <a:solidFill>
                  <a:srgbClr val="632523"/>
                </a:solidFill>
                <a:cs typeface="Cambria"/>
              </a:rPr>
              <a:t>Another name </a:t>
            </a:r>
            <a:r>
              <a:rPr lang="en-US" i="1" dirty="0" err="1">
                <a:solidFill>
                  <a:srgbClr val="632523"/>
                </a:solidFill>
                <a:cs typeface="Cambria"/>
              </a:rPr>
              <a:t>visualisation</a:t>
            </a:r>
            <a:br>
              <a:rPr lang="en-US" i="1" dirty="0">
                <a:solidFill>
                  <a:srgbClr val="632523"/>
                </a:solidFill>
                <a:cs typeface="Cambria"/>
              </a:rPr>
            </a:br>
            <a:br>
              <a:rPr lang="en-US" i="1" dirty="0">
                <a:solidFill>
                  <a:srgbClr val="632523"/>
                </a:solidFill>
                <a:cs typeface="Cambria"/>
              </a:rPr>
            </a:br>
            <a:br>
              <a:rPr lang="en-US" i="1" dirty="0">
                <a:solidFill>
                  <a:srgbClr val="632523"/>
                </a:solidFill>
                <a:cs typeface="Cambria"/>
              </a:rPr>
            </a:br>
            <a:endParaRPr lang="en-US" dirty="0">
              <a:solidFill>
                <a:srgbClr val="632523"/>
              </a:solidFill>
            </a:endParaRPr>
          </a:p>
        </p:txBody>
      </p:sp>
      <p:pic>
        <p:nvPicPr>
          <p:cNvPr id="5" name="Picture 4">
            <a:extLst>
              <a:ext uri="{FF2B5EF4-FFF2-40B4-BE49-F238E27FC236}">
                <a16:creationId xmlns:a16="http://schemas.microsoft.com/office/drawing/2014/main" id="{AB3DE0DA-FB6F-9D1F-2575-5DA0DBA10848}"/>
              </a:ext>
            </a:extLst>
          </p:cNvPr>
          <p:cNvPicPr>
            <a:picLocks noChangeAspect="1"/>
          </p:cNvPicPr>
          <p:nvPr/>
        </p:nvPicPr>
        <p:blipFill>
          <a:blip r:embed="rId3"/>
          <a:srcRect/>
          <a:stretch/>
        </p:blipFill>
        <p:spPr>
          <a:xfrm>
            <a:off x="3798039" y="2061356"/>
            <a:ext cx="4439633" cy="3272644"/>
          </a:xfrm>
          <a:prstGeom prst="rect">
            <a:avLst/>
          </a:prstGeom>
        </p:spPr>
      </p:pic>
      <p:pic>
        <p:nvPicPr>
          <p:cNvPr id="7" name="Picture 6">
            <a:extLst>
              <a:ext uri="{FF2B5EF4-FFF2-40B4-BE49-F238E27FC236}">
                <a16:creationId xmlns:a16="http://schemas.microsoft.com/office/drawing/2014/main" id="{FD2F6D4A-F91D-B32F-CC87-D329B73D8EA0}"/>
              </a:ext>
            </a:extLst>
          </p:cNvPr>
          <p:cNvPicPr>
            <a:picLocks noChangeAspect="1"/>
          </p:cNvPicPr>
          <p:nvPr/>
        </p:nvPicPr>
        <p:blipFill>
          <a:blip r:embed="rId4"/>
          <a:srcRect/>
          <a:stretch/>
        </p:blipFill>
        <p:spPr>
          <a:xfrm>
            <a:off x="917866" y="1408744"/>
            <a:ext cx="2628900" cy="4486824"/>
          </a:xfrm>
          <a:prstGeom prst="rect">
            <a:avLst/>
          </a:prstGeom>
          <a:solidFill>
            <a:schemeClr val="accent1"/>
          </a:solidFill>
        </p:spPr>
      </p:pic>
      <p:sp>
        <p:nvSpPr>
          <p:cNvPr id="3" name="TextBox 2">
            <a:extLst>
              <a:ext uri="{FF2B5EF4-FFF2-40B4-BE49-F238E27FC236}">
                <a16:creationId xmlns:a16="http://schemas.microsoft.com/office/drawing/2014/main" id="{965D9793-0312-3C61-94C9-F44A6A4CCDCB}"/>
              </a:ext>
            </a:extLst>
          </p:cNvPr>
          <p:cNvSpPr txBox="1"/>
          <p:nvPr/>
        </p:nvSpPr>
        <p:spPr>
          <a:xfrm>
            <a:off x="4892634" y="5526236"/>
            <a:ext cx="2660073" cy="369332"/>
          </a:xfrm>
          <a:prstGeom prst="rect">
            <a:avLst/>
          </a:prstGeom>
          <a:noFill/>
        </p:spPr>
        <p:txBody>
          <a:bodyPr wrap="square" rtlCol="0">
            <a:spAutoFit/>
          </a:bodyPr>
          <a:lstStyle/>
          <a:p>
            <a:r>
              <a:rPr lang="en-US" dirty="0"/>
              <a:t>(name shown redacted)</a:t>
            </a:r>
          </a:p>
        </p:txBody>
      </p:sp>
    </p:spTree>
    <p:extLst>
      <p:ext uri="{BB962C8B-B14F-4D97-AF65-F5344CB8AC3E}">
        <p14:creationId xmlns:p14="http://schemas.microsoft.com/office/powerpoint/2010/main" val="7754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9778"/>
            <a:ext cx="8071738" cy="762202"/>
          </a:xfrm>
        </p:spPr>
        <p:txBody>
          <a:bodyPr/>
          <a:lstStyle/>
          <a:p>
            <a:r>
              <a:rPr lang="en-US" i="1" dirty="0">
                <a:solidFill>
                  <a:srgbClr val="632523"/>
                </a:solidFill>
                <a:cs typeface="Cambria"/>
              </a:rPr>
              <a:t>Session One: Verdict</a:t>
            </a:r>
            <a:br>
              <a:rPr lang="en-US" i="1" dirty="0">
                <a:solidFill>
                  <a:srgbClr val="632523"/>
                </a:solidFill>
                <a:cs typeface="Cambria"/>
              </a:rPr>
            </a:br>
            <a:br>
              <a:rPr lang="en-US" i="1" dirty="0">
                <a:solidFill>
                  <a:srgbClr val="632523"/>
                </a:solidFill>
                <a:cs typeface="Cambria"/>
              </a:rPr>
            </a:br>
            <a:br>
              <a:rPr lang="en-US" i="1" dirty="0">
                <a:solidFill>
                  <a:srgbClr val="632523"/>
                </a:solidFill>
                <a:cs typeface="Cambria"/>
              </a:rPr>
            </a:br>
            <a:endParaRPr lang="en-US" dirty="0">
              <a:solidFill>
                <a:srgbClr val="632523"/>
              </a:solidFill>
            </a:endParaRPr>
          </a:p>
        </p:txBody>
      </p:sp>
      <p:sp>
        <p:nvSpPr>
          <p:cNvPr id="6" name="TextBox 5">
            <a:extLst>
              <a:ext uri="{FF2B5EF4-FFF2-40B4-BE49-F238E27FC236}">
                <a16:creationId xmlns:a16="http://schemas.microsoft.com/office/drawing/2014/main" id="{E9C55548-0BE0-111F-8DF1-EF86056FE605}"/>
              </a:ext>
            </a:extLst>
          </p:cNvPr>
          <p:cNvSpPr txBox="1"/>
          <p:nvPr/>
        </p:nvSpPr>
        <p:spPr>
          <a:xfrm>
            <a:off x="969818" y="1601817"/>
            <a:ext cx="7204364" cy="4062651"/>
          </a:xfrm>
          <a:prstGeom prst="rect">
            <a:avLst/>
          </a:prstGeom>
          <a:noFill/>
        </p:spPr>
        <p:txBody>
          <a:bodyPr wrap="square" rtlCol="0">
            <a:spAutoFit/>
          </a:bodyPr>
          <a:lstStyle/>
          <a:p>
            <a:pPr fontAlgn="base"/>
            <a:endParaRPr lang="en-US" sz="2400" dirty="0"/>
          </a:p>
          <a:p>
            <a:pPr fontAlgn="base"/>
            <a:r>
              <a:rPr lang="en-GB" sz="2400" b="0" i="1" u="none" strike="noStrike" dirty="0">
                <a:effectLst/>
              </a:rPr>
              <a:t>“Thanks so much for yesterday’s session. There was such good energy in the room!</a:t>
            </a:r>
          </a:p>
          <a:p>
            <a:pPr fontAlgn="base"/>
            <a:endParaRPr lang="en-GB" sz="2400" b="0" i="1" u="none" strike="noStrike" dirty="0">
              <a:effectLst/>
            </a:endParaRPr>
          </a:p>
          <a:p>
            <a:pPr fontAlgn="base"/>
            <a:r>
              <a:rPr lang="en-GB" sz="2400" b="0" i="1" u="none" strike="noStrike" dirty="0">
                <a:effectLst/>
              </a:rPr>
              <a:t>I think Marc and I enjoyed very much being able to stand back a little and see the group working in this way and how you facilitated the discussions.”</a:t>
            </a:r>
          </a:p>
          <a:p>
            <a:pPr fontAlgn="base"/>
            <a:endParaRPr lang="en-GB" sz="2400" i="1" dirty="0"/>
          </a:p>
          <a:p>
            <a:pPr algn="r" fontAlgn="base"/>
            <a:r>
              <a:rPr lang="en-US" sz="2400" dirty="0"/>
              <a:t>Erika Tan, course leader.</a:t>
            </a:r>
          </a:p>
          <a:p>
            <a:pPr fontAlgn="base"/>
            <a:endParaRPr lang="en-GB" sz="2400" b="0" i="1" u="none" strike="noStrike" dirty="0">
              <a:effectLst/>
            </a:endParaRPr>
          </a:p>
          <a:p>
            <a:endParaRPr lang="en-US" dirty="0"/>
          </a:p>
        </p:txBody>
      </p:sp>
    </p:spTree>
    <p:extLst>
      <p:ext uri="{BB962C8B-B14F-4D97-AF65-F5344CB8AC3E}">
        <p14:creationId xmlns:p14="http://schemas.microsoft.com/office/powerpoint/2010/main" val="3198284782"/>
      </p:ext>
    </p:extLst>
  </p:cSld>
  <p:clrMapOvr>
    <a:masterClrMapping/>
  </p:clrMapOvr>
</p:sld>
</file>

<file path=ppt/theme/theme1.xml><?xml version="1.0" encoding="utf-8"?>
<a:theme xmlns:a="http://schemas.openxmlformats.org/drawingml/2006/main" name="Advant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1968</TotalTime>
  <Words>1772</Words>
  <Application>Microsoft Macintosh PowerPoint</Application>
  <PresentationFormat>On-screen Show (4:3)</PresentationFormat>
  <Paragraphs>175</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vt:lpstr>
      <vt:lpstr>Helvetica</vt:lpstr>
      <vt:lpstr>inherit</vt:lpstr>
      <vt:lpstr>Rockwell</vt:lpstr>
      <vt:lpstr>Wingdings</vt:lpstr>
      <vt:lpstr>Advantage</vt:lpstr>
      <vt:lpstr>“Who’s in the Room?” Crossing cultures, collaborating</vt:lpstr>
      <vt:lpstr>Inspiration: UAL Language-Art Project    </vt:lpstr>
      <vt:lpstr>What is it? </vt:lpstr>
      <vt:lpstr>Who was actually in the room? </vt:lpstr>
      <vt:lpstr>Session One: What’s in a name?   </vt:lpstr>
      <vt:lpstr>Sample responses...  (From Padlet activity, with names redacted.)</vt:lpstr>
      <vt:lpstr>Name visualisations   </vt:lpstr>
      <vt:lpstr>Another name visualisation   </vt:lpstr>
      <vt:lpstr>Session One: Verdict   </vt:lpstr>
      <vt:lpstr>Session Two a) Language adventures   </vt:lpstr>
      <vt:lpstr>Session Two b) Object analysis   </vt:lpstr>
      <vt:lpstr>Session Three: The best laid plans…   </vt:lpstr>
      <vt:lpstr>So instead…   </vt:lpstr>
      <vt:lpstr>Reflections and future considerations   </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Mathematical Art Statement:  multidisciplinary magic</dc:title>
  <dc:creator>Karen Harris</dc:creator>
  <cp:lastModifiedBy>Karen Harris</cp:lastModifiedBy>
  <cp:revision>143</cp:revision>
  <cp:lastPrinted>2022-07-11T16:08:34Z</cp:lastPrinted>
  <dcterms:created xsi:type="dcterms:W3CDTF">2021-08-17T20:48:12Z</dcterms:created>
  <dcterms:modified xsi:type="dcterms:W3CDTF">2025-07-21T14:47:15Z</dcterms:modified>
</cp:coreProperties>
</file>