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12"/>
  </p:notesMasterIdLst>
  <p:sldIdLst>
    <p:sldId id="256" r:id="rId2"/>
    <p:sldId id="258" r:id="rId3"/>
    <p:sldId id="259" r:id="rId4"/>
    <p:sldId id="272" r:id="rId5"/>
    <p:sldId id="271" r:id="rId6"/>
    <p:sldId id="270" r:id="rId7"/>
    <p:sldId id="269" r:id="rId8"/>
    <p:sldId id="262" r:id="rId9"/>
    <p:sldId id="261" r:id="rId10"/>
    <p:sldId id="26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snapToObjects="1">
      <p:cViewPr varScale="1">
        <p:scale>
          <a:sx n="106" d="100"/>
          <a:sy n="106" d="100"/>
        </p:scale>
        <p:origin x="180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3F325-ECA3-5148-B13F-750933F38A57}" type="datetimeFigureOut">
              <a:rPr lang="en-US" smtClean="0"/>
              <a:t>9/22/21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95BB9-1553-E14C-B6E5-029AE2457123}" type="slidenum">
              <a:rPr lang="en-US" smtClean="0"/>
              <a:t>‹#›</a:t>
            </a:fld>
            <a:endParaRPr lang="en-US"/>
          </a:p>
        </p:txBody>
      </p:sp>
    </p:spTree>
    <p:extLst>
      <p:ext uri="{BB962C8B-B14F-4D97-AF65-F5344CB8AC3E}">
        <p14:creationId xmlns:p14="http://schemas.microsoft.com/office/powerpoint/2010/main" val="38264795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95BB9-1553-E14C-B6E5-029AE2457123}" type="slidenum">
              <a:rPr lang="en-US" smtClean="0"/>
              <a:t>2</a:t>
            </a:fld>
            <a:endParaRPr lang="en-US"/>
          </a:p>
        </p:txBody>
      </p:sp>
    </p:spTree>
    <p:extLst>
      <p:ext uri="{BB962C8B-B14F-4D97-AF65-F5344CB8AC3E}">
        <p14:creationId xmlns:p14="http://schemas.microsoft.com/office/powerpoint/2010/main" val="3229530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95BB9-1553-E14C-B6E5-029AE2457123}" type="slidenum">
              <a:rPr lang="en-US" smtClean="0"/>
              <a:t>3</a:t>
            </a:fld>
            <a:endParaRPr lang="en-US"/>
          </a:p>
        </p:txBody>
      </p:sp>
    </p:spTree>
    <p:extLst>
      <p:ext uri="{BB962C8B-B14F-4D97-AF65-F5344CB8AC3E}">
        <p14:creationId xmlns:p14="http://schemas.microsoft.com/office/powerpoint/2010/main" val="224198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95BB9-1553-E14C-B6E5-029AE2457123}" type="slidenum">
              <a:rPr lang="en-US" smtClean="0"/>
              <a:t>4</a:t>
            </a:fld>
            <a:endParaRPr lang="en-US"/>
          </a:p>
        </p:txBody>
      </p:sp>
    </p:spTree>
    <p:extLst>
      <p:ext uri="{BB962C8B-B14F-4D97-AF65-F5344CB8AC3E}">
        <p14:creationId xmlns:p14="http://schemas.microsoft.com/office/powerpoint/2010/main" val="224198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895BB9-1553-E14C-B6E5-029AE2457123}" type="slidenum">
              <a:rPr lang="en-US" smtClean="0"/>
              <a:t>5</a:t>
            </a:fld>
            <a:endParaRPr lang="en-US"/>
          </a:p>
        </p:txBody>
      </p:sp>
    </p:spTree>
    <p:extLst>
      <p:ext uri="{BB962C8B-B14F-4D97-AF65-F5344CB8AC3E}">
        <p14:creationId xmlns:p14="http://schemas.microsoft.com/office/powerpoint/2010/main" val="180983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895BB9-1553-E14C-B6E5-029AE2457123}" type="slidenum">
              <a:rPr lang="en-US" smtClean="0"/>
              <a:t>6</a:t>
            </a:fld>
            <a:endParaRPr lang="en-US"/>
          </a:p>
        </p:txBody>
      </p:sp>
    </p:spTree>
    <p:extLst>
      <p:ext uri="{BB962C8B-B14F-4D97-AF65-F5344CB8AC3E}">
        <p14:creationId xmlns:p14="http://schemas.microsoft.com/office/powerpoint/2010/main" val="180983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895BB9-1553-E14C-B6E5-029AE2457123}" type="slidenum">
              <a:rPr lang="en-US" smtClean="0"/>
              <a:t>7</a:t>
            </a:fld>
            <a:endParaRPr lang="en-US"/>
          </a:p>
        </p:txBody>
      </p:sp>
    </p:spTree>
    <p:extLst>
      <p:ext uri="{BB962C8B-B14F-4D97-AF65-F5344CB8AC3E}">
        <p14:creationId xmlns:p14="http://schemas.microsoft.com/office/powerpoint/2010/main" val="1809837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895BB9-1553-E14C-B6E5-029AE2457123}" type="slidenum">
              <a:rPr lang="en-US" smtClean="0"/>
              <a:t>8</a:t>
            </a:fld>
            <a:endParaRPr lang="en-US"/>
          </a:p>
        </p:txBody>
      </p:sp>
    </p:spTree>
    <p:extLst>
      <p:ext uri="{BB962C8B-B14F-4D97-AF65-F5344CB8AC3E}">
        <p14:creationId xmlns:p14="http://schemas.microsoft.com/office/powerpoint/2010/main" val="180983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895BB9-1553-E14C-B6E5-029AE2457123}" type="slidenum">
              <a:rPr lang="en-US" smtClean="0"/>
              <a:t>9</a:t>
            </a:fld>
            <a:endParaRPr lang="en-US"/>
          </a:p>
        </p:txBody>
      </p:sp>
    </p:spTree>
    <p:extLst>
      <p:ext uri="{BB962C8B-B14F-4D97-AF65-F5344CB8AC3E}">
        <p14:creationId xmlns:p14="http://schemas.microsoft.com/office/powerpoint/2010/main" val="180983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955146DE-60D8-CE4E-A5A5-589F2E4EE553}" type="datetimeFigureOut">
              <a:rPr lang="en-US" smtClean="0"/>
              <a:t>9/22/21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5" name="Date Placeholder 4"/>
          <p:cNvSpPr>
            <a:spLocks noGrp="1"/>
          </p:cNvSpPr>
          <p:nvPr>
            <p:ph type="dt" sz="half" idx="10"/>
          </p:nvPr>
        </p:nvSpPr>
        <p:spPr/>
        <p:txBody>
          <a:bodyPr/>
          <a:lstStyle/>
          <a:p>
            <a:fld id="{955146DE-60D8-CE4E-A5A5-589F2E4EE553}" type="datetimeFigureOut">
              <a:rPr lang="en-US" smtClean="0"/>
              <a:t>9/22/21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955146DE-60D8-CE4E-A5A5-589F2E4EE553}" type="datetimeFigureOut">
              <a:rPr lang="en-US" smtClean="0"/>
              <a:t>9/22/21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955146DE-60D8-CE4E-A5A5-589F2E4EE553}" type="datetimeFigureOut">
              <a:rPr lang="en-US" smtClean="0"/>
              <a:t>9/22/21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GB"/>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955146DE-60D8-CE4E-A5A5-589F2E4EE553}" type="datetimeFigureOut">
              <a:rPr lang="en-US" smtClean="0"/>
              <a:t>9/22/21</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955146DE-60D8-CE4E-A5A5-589F2E4EE553}" type="datetimeFigureOut">
              <a:rPr lang="en-US" smtClean="0"/>
              <a:t>9/22/21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55146DE-60D8-CE4E-A5A5-589F2E4EE553}" type="datetimeFigureOut">
              <a:rPr lang="en-US" smtClean="0"/>
              <a:t>9/22/21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GB"/>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955146DE-60D8-CE4E-A5A5-589F2E4EE553}" type="datetimeFigureOut">
              <a:rPr lang="en-US" smtClean="0"/>
              <a:t>9/22/21</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GB"/>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GB"/>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GB"/>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955146DE-60D8-CE4E-A5A5-589F2E4EE553}" type="datetimeFigureOut">
              <a:rPr lang="en-US" smtClean="0"/>
              <a:t>9/22/21</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GB"/>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GB"/>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GB"/>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955146DE-60D8-CE4E-A5A5-589F2E4EE553}" type="datetimeFigureOut">
              <a:rPr lang="en-US" smtClean="0"/>
              <a:t>9/22/21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GB"/>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GB"/>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955146DE-60D8-CE4E-A5A5-589F2E4EE553}" type="datetimeFigureOut">
              <a:rPr lang="en-US" smtClean="0"/>
              <a:t>9/22/21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955146DE-60D8-CE4E-A5A5-589F2E4EE553}" type="datetimeFigureOut">
              <a:rPr lang="en-US" smtClean="0"/>
              <a:t>9/22/21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GB"/>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955146DE-60D8-CE4E-A5A5-589F2E4EE553}" type="datetimeFigureOut">
              <a:rPr lang="en-US" smtClean="0"/>
              <a:t>9/22/21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955146DE-60D8-CE4E-A5A5-589F2E4EE553}" type="datetimeFigureOut">
              <a:rPr lang="en-US" smtClean="0"/>
              <a:t>9/22/21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955146DE-60D8-CE4E-A5A5-589F2E4EE553}" type="datetimeFigureOut">
              <a:rPr lang="en-US" smtClean="0"/>
              <a:t>9/22/21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GB"/>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GB"/>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GB"/>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GB"/>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955146DE-60D8-CE4E-A5A5-589F2E4EE553}" type="datetimeFigureOut">
              <a:rPr lang="en-US" smtClean="0"/>
              <a:t>9/22/21</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a:prstGeom prst="rect">
            <a:avLst/>
          </a:prstGeom>
        </p:spPr>
        <p:txBody>
          <a:bodyPr/>
          <a:lstStyle/>
          <a:p>
            <a:fld id="{4BC564FA-EB1A-7343-BD58-2060E2B4C215}"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955146DE-60D8-CE4E-A5A5-589F2E4EE553}" type="datetimeFigureOut">
              <a:rPr lang="en-US" smtClean="0"/>
              <a:t>9/22/21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GB"/>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955146DE-60D8-CE4E-A5A5-589F2E4EE553}" type="datetimeFigureOut">
              <a:rPr lang="en-US" smtClean="0"/>
              <a:t>9/22/21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955146DE-60D8-CE4E-A5A5-589F2E4EE553}" type="datetimeFigureOut">
              <a:rPr lang="en-US" smtClean="0"/>
              <a:t>9/22/21</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955146DE-60D8-CE4E-A5A5-589F2E4EE553}" type="datetimeFigureOut">
              <a:rPr lang="en-US" smtClean="0"/>
              <a:t>9/22/21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accent6">
                <a:lumMod val="60000"/>
                <a:lumOff val="40000"/>
                <a:alpha val="72000"/>
              </a:schemeClr>
            </a:gs>
            <a:gs pos="100000">
              <a:srgbClr val="000000"/>
            </a:gs>
            <a:gs pos="77000">
              <a:schemeClr val="bg2">
                <a:alpha val="22000"/>
              </a:schemeClr>
            </a:gs>
            <a:gs pos="93000">
              <a:schemeClr val="bg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GB" dirty="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955146DE-60D8-CE4E-A5A5-589F2E4EE553}" type="datetimeFigureOut">
              <a:rPr lang="en-US" smtClean="0"/>
              <a:t>9/22/21</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mailto:karen@scarletfruit.com" TargetMode="External"/><Relationship Id="rId2" Type="http://schemas.openxmlformats.org/officeDocument/2006/relationships/hyperlink" Target="mailto:k.harris@arts.ac.uk"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scarletfruit.com/" TargetMode="External"/><Relationship Id="rId4" Type="http://schemas.openxmlformats.org/officeDocument/2006/relationships/hyperlink" Target="https://scarletfruit.com/mathematical-galle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674" y="4624668"/>
            <a:ext cx="8563526" cy="933450"/>
          </a:xfrm>
        </p:spPr>
        <p:txBody>
          <a:bodyPr>
            <a:noAutofit/>
          </a:bodyPr>
          <a:lstStyle/>
          <a:p>
            <a:r>
              <a:rPr lang="en-US" i="1" dirty="0">
                <a:solidFill>
                  <a:srgbClr val="632523"/>
                </a:solidFill>
                <a:cs typeface="Cambria"/>
              </a:rPr>
              <a:t>The Mathematical Art Statement: </a:t>
            </a:r>
            <a:br>
              <a:rPr lang="en-US" i="1" dirty="0">
                <a:solidFill>
                  <a:srgbClr val="632523"/>
                </a:solidFill>
                <a:cs typeface="Cambria"/>
              </a:rPr>
            </a:br>
            <a:r>
              <a:rPr lang="en-US" i="1" dirty="0">
                <a:solidFill>
                  <a:srgbClr val="632523"/>
                </a:solidFill>
                <a:cs typeface="Cambria"/>
              </a:rPr>
              <a:t>multidisciplinary magic</a:t>
            </a:r>
          </a:p>
        </p:txBody>
      </p:sp>
      <p:sp>
        <p:nvSpPr>
          <p:cNvPr id="3" name="Subtitle 2"/>
          <p:cNvSpPr>
            <a:spLocks noGrp="1"/>
          </p:cNvSpPr>
          <p:nvPr>
            <p:ph type="subTitle" idx="1"/>
          </p:nvPr>
        </p:nvSpPr>
        <p:spPr/>
        <p:txBody>
          <a:bodyPr>
            <a:normAutofit/>
          </a:bodyPr>
          <a:lstStyle/>
          <a:p>
            <a:pPr algn="r"/>
            <a:endParaRPr lang="en-US" sz="1800" dirty="0">
              <a:solidFill>
                <a:srgbClr val="000090"/>
              </a:solidFill>
            </a:endParaRPr>
          </a:p>
          <a:p>
            <a:pPr algn="r"/>
            <a:r>
              <a:rPr lang="en-US" sz="1800" dirty="0">
                <a:solidFill>
                  <a:srgbClr val="632523"/>
                </a:solidFill>
              </a:rPr>
              <a:t>Karen Amanda Harris</a:t>
            </a:r>
          </a:p>
        </p:txBody>
      </p:sp>
      <p:pic>
        <p:nvPicPr>
          <p:cNvPr id="6" name="Picture 5" descr="Crystal Toru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08013" y="2352976"/>
            <a:ext cx="2113993" cy="2083364"/>
          </a:xfrm>
          <a:prstGeom prst="rect">
            <a:avLst/>
          </a:prstGeom>
        </p:spPr>
      </p:pic>
      <p:pic>
        <p:nvPicPr>
          <p:cNvPr id="9" name="Picture 8" descr="Architectural Abstraction.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08013" y="227031"/>
            <a:ext cx="2113993" cy="2102561"/>
          </a:xfrm>
          <a:prstGeom prst="rect">
            <a:avLst/>
          </a:prstGeom>
        </p:spPr>
      </p:pic>
      <p:pic>
        <p:nvPicPr>
          <p:cNvPr id="12" name="Picture 11" descr="Arrow.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08876" y="227031"/>
            <a:ext cx="2099244" cy="2102561"/>
          </a:xfrm>
          <a:prstGeom prst="rect">
            <a:avLst/>
          </a:prstGeom>
        </p:spPr>
      </p:pic>
      <p:pic>
        <p:nvPicPr>
          <p:cNvPr id="13" name="Picture 12" descr="Infinite Corridor.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21028" y="2352977"/>
            <a:ext cx="2087092" cy="2083364"/>
          </a:xfrm>
          <a:prstGeom prst="rect">
            <a:avLst/>
          </a:prstGeom>
        </p:spPr>
      </p:pic>
      <p:pic>
        <p:nvPicPr>
          <p:cNvPr id="15" name="Picture 14" descr="Just Triangles.jpg"/>
          <p:cNvPicPr>
            <a:picLocks noChangeAspect="1"/>
          </p:cNvPicPr>
          <p:nvPr/>
        </p:nvPicPr>
        <p:blipFill rotWithShape="1">
          <a:blip r:embed="rId6" cstate="screen">
            <a:extLst>
              <a:ext uri="{28A0092B-C50C-407E-A947-70E740481C1C}">
                <a14:useLocalDpi xmlns:a14="http://schemas.microsoft.com/office/drawing/2010/main"/>
              </a:ext>
            </a:extLst>
          </a:blip>
          <a:srcRect b="-281"/>
          <a:stretch/>
        </p:blipFill>
        <p:spPr>
          <a:xfrm>
            <a:off x="275674" y="181941"/>
            <a:ext cx="4261505" cy="4254400"/>
          </a:xfrm>
          <a:prstGeom prst="rect">
            <a:avLst/>
          </a:prstGeom>
        </p:spPr>
      </p:pic>
    </p:spTree>
    <p:extLst>
      <p:ext uri="{BB962C8B-B14F-4D97-AF65-F5344CB8AC3E}">
        <p14:creationId xmlns:p14="http://schemas.microsoft.com/office/powerpoint/2010/main" val="50103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2">
                    <a:lumMod val="50000"/>
                  </a:schemeClr>
                </a:solidFill>
                <a:cs typeface="Cambria"/>
              </a:rPr>
              <a:t>Ultimately, the purpose is</a:t>
            </a:r>
            <a:r>
              <a:rPr lang="mr-IN" i="1" dirty="0">
                <a:solidFill>
                  <a:schemeClr val="accent2">
                    <a:lumMod val="50000"/>
                  </a:schemeClr>
                </a:solidFill>
                <a:cs typeface="Cambria"/>
              </a:rPr>
              <a:t>…</a:t>
            </a:r>
            <a:endParaRPr lang="en-US" dirty="0">
              <a:solidFill>
                <a:schemeClr val="accent2">
                  <a:lumMod val="50000"/>
                </a:schemeClr>
              </a:solidFill>
            </a:endParaRPr>
          </a:p>
        </p:txBody>
      </p:sp>
      <p:sp>
        <p:nvSpPr>
          <p:cNvPr id="3" name="Content Placeholder 2"/>
          <p:cNvSpPr>
            <a:spLocks noGrp="1"/>
          </p:cNvSpPr>
          <p:nvPr>
            <p:ph idx="1"/>
          </p:nvPr>
        </p:nvSpPr>
        <p:spPr>
          <a:xfrm>
            <a:off x="498474" y="1486536"/>
            <a:ext cx="7556313" cy="4639628"/>
          </a:xfrm>
        </p:spPr>
        <p:txBody>
          <a:bodyPr>
            <a:normAutofit/>
          </a:bodyPr>
          <a:lstStyle/>
          <a:p>
            <a:pPr marL="0" indent="0">
              <a:buNone/>
            </a:pPr>
            <a:r>
              <a:rPr lang="mr-IN" dirty="0"/>
              <a:t>…</a:t>
            </a:r>
            <a:r>
              <a:rPr lang="en-US" dirty="0"/>
              <a:t>to intrigue non-mathematicians of all ages, so they might explore for themselves the infinite possibilities that come from a ruler, compasses, curiosity and imagination. </a:t>
            </a:r>
            <a:endParaRPr lang="en-US" sz="1400" dirty="0"/>
          </a:p>
          <a:p>
            <a:pPr marL="0" indent="0" algn="r">
              <a:buNone/>
            </a:pPr>
            <a:endParaRPr lang="en-US" sz="1400" dirty="0">
              <a:solidFill>
                <a:schemeClr val="tx1"/>
              </a:solidFill>
            </a:endParaRPr>
          </a:p>
          <a:p>
            <a:pPr marL="0" indent="0" algn="r">
              <a:buNone/>
            </a:pPr>
            <a:endParaRPr lang="en-US" sz="1400" dirty="0">
              <a:solidFill>
                <a:schemeClr val="tx1"/>
              </a:solidFill>
            </a:endParaRPr>
          </a:p>
          <a:p>
            <a:pPr marL="0" indent="0" algn="r">
              <a:lnSpc>
                <a:spcPct val="10000"/>
              </a:lnSpc>
              <a:buNone/>
            </a:pPr>
            <a:endParaRPr lang="en-US" sz="1400" dirty="0">
              <a:solidFill>
                <a:schemeClr val="tx1"/>
              </a:solidFill>
            </a:endParaRPr>
          </a:p>
          <a:p>
            <a:pPr marL="0" indent="0" algn="r">
              <a:lnSpc>
                <a:spcPct val="10000"/>
              </a:lnSpc>
              <a:buNone/>
            </a:pPr>
            <a:endParaRPr lang="en-US" sz="1400" dirty="0">
              <a:solidFill>
                <a:schemeClr val="tx1"/>
              </a:solidFill>
            </a:endParaRPr>
          </a:p>
          <a:p>
            <a:pPr marL="0" indent="0" algn="r">
              <a:lnSpc>
                <a:spcPct val="10000"/>
              </a:lnSpc>
              <a:buNone/>
            </a:pPr>
            <a:r>
              <a:rPr lang="en-US" sz="1400" dirty="0">
                <a:solidFill>
                  <a:schemeClr val="tx1"/>
                </a:solidFill>
              </a:rPr>
              <a:t>Karen Amanda Harris</a:t>
            </a:r>
          </a:p>
          <a:p>
            <a:pPr marL="0" indent="0" algn="r">
              <a:lnSpc>
                <a:spcPct val="10000"/>
              </a:lnSpc>
              <a:buNone/>
            </a:pPr>
            <a:r>
              <a:rPr lang="en-US" sz="1400" dirty="0">
                <a:hlinkClick r:id="rId2"/>
              </a:rPr>
              <a:t>k.harris@arts.ac.uk</a:t>
            </a:r>
            <a:endParaRPr lang="en-US" sz="1400" dirty="0"/>
          </a:p>
          <a:p>
            <a:pPr marL="0" indent="0" algn="r">
              <a:lnSpc>
                <a:spcPct val="10000"/>
              </a:lnSpc>
              <a:buNone/>
            </a:pPr>
            <a:r>
              <a:rPr lang="en-US" sz="1400" dirty="0">
                <a:hlinkClick r:id="rId3"/>
              </a:rPr>
              <a:t>karen@scarletfruit.com</a:t>
            </a:r>
            <a:r>
              <a:rPr lang="en-US" sz="1400" dirty="0">
                <a:solidFill>
                  <a:srgbClr val="000000"/>
                </a:solidFill>
                <a:hlinkClick r:id="rId4"/>
              </a:rPr>
              <a:t> </a:t>
            </a:r>
          </a:p>
          <a:p>
            <a:pPr marL="0" indent="0" algn="r">
              <a:lnSpc>
                <a:spcPct val="10000"/>
              </a:lnSpc>
              <a:buNone/>
            </a:pPr>
            <a:r>
              <a:rPr lang="en-US" sz="1400" dirty="0">
                <a:hlinkClick r:id="rId5"/>
              </a:rPr>
              <a:t>https://scarletfruit.com/</a:t>
            </a:r>
            <a:endParaRPr lang="en-US" sz="1400" dirty="0"/>
          </a:p>
          <a:p>
            <a:pPr marL="0" indent="0">
              <a:lnSpc>
                <a:spcPct val="10000"/>
              </a:lnSpc>
              <a:buNone/>
            </a:pPr>
            <a:endParaRPr lang="en-US" sz="1200" dirty="0">
              <a:solidFill>
                <a:srgbClr val="000000"/>
              </a:solidFill>
            </a:endParaRPr>
          </a:p>
          <a:p>
            <a:pPr marL="0" indent="0">
              <a:buNone/>
            </a:pPr>
            <a:r>
              <a:rPr lang="en-US" sz="1200" dirty="0">
                <a:solidFill>
                  <a:srgbClr val="000000"/>
                </a:solidFill>
              </a:rPr>
              <a:t>All images and descriptions in these slides can be seen at </a:t>
            </a:r>
            <a:r>
              <a:rPr lang="en-US" sz="1200" dirty="0">
                <a:hlinkClick r:id="rId4"/>
              </a:rPr>
              <a:t>https://scarletfruit.com/mathematical-gallery</a:t>
            </a:r>
            <a:endParaRPr lang="en-US" sz="1200" dirty="0"/>
          </a:p>
          <a:p>
            <a:pPr marL="0" indent="0">
              <a:buNone/>
            </a:pPr>
            <a:endParaRPr lang="en-US" dirty="0"/>
          </a:p>
        </p:txBody>
      </p:sp>
      <p:pic>
        <p:nvPicPr>
          <p:cNvPr id="7" name="Picture 6" descr="Tangerine Glitter.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90087" y="3073414"/>
            <a:ext cx="2885059" cy="2020632"/>
          </a:xfrm>
          <a:prstGeom prst="rect">
            <a:avLst/>
          </a:prstGeom>
        </p:spPr>
      </p:pic>
    </p:spTree>
    <p:extLst>
      <p:ext uri="{BB962C8B-B14F-4D97-AF65-F5344CB8AC3E}">
        <p14:creationId xmlns:p14="http://schemas.microsoft.com/office/powerpoint/2010/main" val="373155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2">
                    <a:lumMod val="50000"/>
                  </a:schemeClr>
                </a:solidFill>
                <a:cs typeface="Cambria"/>
              </a:rPr>
              <a:t>Background</a:t>
            </a:r>
            <a:endParaRPr lang="en-US" b="1" dirty="0">
              <a:solidFill>
                <a:schemeClr val="accent2">
                  <a:lumMod val="50000"/>
                </a:schemeClr>
              </a:solidFill>
            </a:endParaRPr>
          </a:p>
        </p:txBody>
      </p:sp>
      <p:sp>
        <p:nvSpPr>
          <p:cNvPr id="3" name="Content Placeholder 2"/>
          <p:cNvSpPr>
            <a:spLocks noGrp="1"/>
          </p:cNvSpPr>
          <p:nvPr>
            <p:ph idx="1"/>
          </p:nvPr>
        </p:nvSpPr>
        <p:spPr>
          <a:xfrm>
            <a:off x="498474" y="1981200"/>
            <a:ext cx="7556313" cy="4144963"/>
          </a:xfrm>
        </p:spPr>
        <p:txBody>
          <a:bodyPr/>
          <a:lstStyle/>
          <a:p>
            <a:r>
              <a:rPr lang="en-US" dirty="0">
                <a:solidFill>
                  <a:srgbClr val="000090"/>
                </a:solidFill>
              </a:rPr>
              <a:t>MEd (Applied Linguistics)</a:t>
            </a:r>
          </a:p>
          <a:p>
            <a:r>
              <a:rPr lang="en-US" dirty="0">
                <a:solidFill>
                  <a:srgbClr val="000090"/>
                </a:solidFill>
              </a:rPr>
              <a:t>Language Centre, University of the Arts London</a:t>
            </a:r>
          </a:p>
          <a:p>
            <a:r>
              <a:rPr lang="en-US" dirty="0">
                <a:solidFill>
                  <a:srgbClr val="000090"/>
                </a:solidFill>
              </a:rPr>
              <a:t>Working at the intersection of language, art, culture and communication</a:t>
            </a:r>
          </a:p>
          <a:p>
            <a:r>
              <a:rPr lang="en-US" dirty="0">
                <a:solidFill>
                  <a:srgbClr val="000090"/>
                </a:solidFill>
              </a:rPr>
              <a:t>Mathematical artist (non-digital)</a:t>
            </a:r>
            <a:endParaRPr lang="en-US" dirty="0"/>
          </a:p>
        </p:txBody>
      </p:sp>
      <p:pic>
        <p:nvPicPr>
          <p:cNvPr id="4" name="Picture 3" descr="In the Temple of the Heartshaped Deity_1_The Templ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4337" y="4667118"/>
            <a:ext cx="2071479" cy="1459045"/>
          </a:xfrm>
          <a:prstGeom prst="rect">
            <a:avLst/>
          </a:prstGeom>
        </p:spPr>
      </p:pic>
      <p:pic>
        <p:nvPicPr>
          <p:cNvPr id="5" name="Picture 4" descr="In the Temple of the Heartshaped Deity_2_The Deity.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5816" y="4667118"/>
            <a:ext cx="2071479" cy="1459045"/>
          </a:xfrm>
          <a:prstGeom prst="rect">
            <a:avLst/>
          </a:prstGeom>
        </p:spPr>
      </p:pic>
    </p:spTree>
    <p:extLst>
      <p:ext uri="{BB962C8B-B14F-4D97-AF65-F5344CB8AC3E}">
        <p14:creationId xmlns:p14="http://schemas.microsoft.com/office/powerpoint/2010/main" val="147827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7556313" cy="1116106"/>
          </a:xfrm>
        </p:spPr>
        <p:txBody>
          <a:bodyPr/>
          <a:lstStyle/>
          <a:p>
            <a:r>
              <a:rPr lang="en-US" i="1" dirty="0">
                <a:solidFill>
                  <a:srgbClr val="632523"/>
                </a:solidFill>
                <a:cs typeface="Cambria"/>
              </a:rPr>
              <a:t>An artist statement to inspire non-mathematicians</a:t>
            </a:r>
            <a:r>
              <a:rPr lang="mr-IN" i="1" dirty="0">
                <a:solidFill>
                  <a:srgbClr val="632523"/>
                </a:solidFill>
                <a:cs typeface="Cambria"/>
              </a:rPr>
              <a:t>…</a:t>
            </a:r>
            <a:endParaRPr lang="en-US" dirty="0">
              <a:solidFill>
                <a:srgbClr val="632523"/>
              </a:solidFill>
            </a:endParaRPr>
          </a:p>
        </p:txBody>
      </p:sp>
      <p:sp>
        <p:nvSpPr>
          <p:cNvPr id="3" name="Content Placeholder 2"/>
          <p:cNvSpPr>
            <a:spLocks noGrp="1"/>
          </p:cNvSpPr>
          <p:nvPr>
            <p:ph idx="1"/>
          </p:nvPr>
        </p:nvSpPr>
        <p:spPr/>
        <p:txBody>
          <a:bodyPr/>
          <a:lstStyle/>
          <a:p>
            <a:r>
              <a:rPr lang="en-US" dirty="0"/>
              <a:t>short (100-150 words) and balanced </a:t>
            </a:r>
          </a:p>
          <a:p>
            <a:r>
              <a:rPr lang="en-US" dirty="0"/>
              <a:t>non-technical description of </a:t>
            </a:r>
            <a:r>
              <a:rPr lang="en-US" dirty="0">
                <a:solidFill>
                  <a:srgbClr val="3366FF"/>
                </a:solidFill>
              </a:rPr>
              <a:t>the creative process</a:t>
            </a:r>
            <a:r>
              <a:rPr lang="en-US" dirty="0"/>
              <a:t>, and </a:t>
            </a:r>
            <a:r>
              <a:rPr lang="en-US" dirty="0">
                <a:solidFill>
                  <a:srgbClr val="FF0000"/>
                </a:solidFill>
              </a:rPr>
              <a:t>the </a:t>
            </a:r>
            <a:r>
              <a:rPr lang="en-US" dirty="0" err="1">
                <a:solidFill>
                  <a:srgbClr val="FF0000"/>
                </a:solidFill>
              </a:rPr>
              <a:t>maths</a:t>
            </a:r>
            <a:endParaRPr lang="en-US" dirty="0">
              <a:solidFill>
                <a:srgbClr val="FF0000"/>
              </a:solidFill>
            </a:endParaRPr>
          </a:p>
          <a:p>
            <a:r>
              <a:rPr lang="en-US" dirty="0"/>
              <a:t>emphasis on </a:t>
            </a:r>
            <a:r>
              <a:rPr lang="en-US" dirty="0">
                <a:solidFill>
                  <a:srgbClr val="008000"/>
                </a:solidFill>
              </a:rPr>
              <a:t>the mystical/ magical/ surreal </a:t>
            </a:r>
            <a:r>
              <a:rPr lang="en-US" dirty="0" err="1">
                <a:solidFill>
                  <a:srgbClr val="008000"/>
                </a:solidFill>
              </a:rPr>
              <a:t>splendour</a:t>
            </a:r>
            <a:r>
              <a:rPr lang="en-US" dirty="0">
                <a:solidFill>
                  <a:srgbClr val="008000"/>
                </a:solidFill>
              </a:rPr>
              <a:t> of the geometric world</a:t>
            </a:r>
            <a:r>
              <a:rPr lang="en-US" dirty="0"/>
              <a:t>. </a:t>
            </a:r>
          </a:p>
          <a:p>
            <a:pPr marL="0" indent="0">
              <a:buNone/>
            </a:pPr>
            <a:endParaRPr lang="en-US" dirty="0"/>
          </a:p>
          <a:p>
            <a:pPr marL="0" indent="0">
              <a:buNone/>
            </a:pPr>
            <a:endParaRPr lang="en-US" dirty="0"/>
          </a:p>
        </p:txBody>
      </p:sp>
      <p:pic>
        <p:nvPicPr>
          <p:cNvPr id="4" name="Picture 3" descr="Golden-Pincered Robot Cra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6694" y="4480545"/>
            <a:ext cx="2321073" cy="1645618"/>
          </a:xfrm>
          <a:prstGeom prst="rect">
            <a:avLst/>
          </a:prstGeom>
        </p:spPr>
      </p:pic>
    </p:spTree>
    <p:extLst>
      <p:ext uri="{BB962C8B-B14F-4D97-AF65-F5344CB8AC3E}">
        <p14:creationId xmlns:p14="http://schemas.microsoft.com/office/powerpoint/2010/main" val="300846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7556313" cy="1116106"/>
          </a:xfrm>
        </p:spPr>
        <p:txBody>
          <a:bodyPr/>
          <a:lstStyle/>
          <a:p>
            <a:r>
              <a:rPr lang="en-US" i="1" dirty="0">
                <a:solidFill>
                  <a:srgbClr val="632523"/>
                </a:solidFill>
                <a:cs typeface="Cambria"/>
              </a:rPr>
              <a:t>In this talk</a:t>
            </a:r>
            <a:r>
              <a:rPr lang="mr-IN" i="1" dirty="0">
                <a:solidFill>
                  <a:srgbClr val="632523"/>
                </a:solidFill>
                <a:cs typeface="Cambria"/>
              </a:rPr>
              <a:t>…</a:t>
            </a:r>
            <a:endParaRPr lang="en-US" dirty="0">
              <a:solidFill>
                <a:srgbClr val="632523"/>
              </a:solidFill>
            </a:endParaRPr>
          </a:p>
        </p:txBody>
      </p:sp>
      <p:sp>
        <p:nvSpPr>
          <p:cNvPr id="3" name="Content Placeholder 2"/>
          <p:cNvSpPr>
            <a:spLocks noGrp="1"/>
          </p:cNvSpPr>
          <p:nvPr>
            <p:ph idx="1"/>
          </p:nvPr>
        </p:nvSpPr>
        <p:spPr/>
        <p:txBody>
          <a:bodyPr/>
          <a:lstStyle/>
          <a:p>
            <a:pPr marL="0" indent="0">
              <a:buNone/>
            </a:pPr>
            <a:r>
              <a:rPr lang="mr-IN" dirty="0"/>
              <a:t>…</a:t>
            </a:r>
            <a:r>
              <a:rPr lang="en-GB" dirty="0"/>
              <a:t> I have colour-coded the key elements in my artist statements.</a:t>
            </a:r>
            <a:endParaRPr lang="en-US" dirty="0"/>
          </a:p>
          <a:p>
            <a:endParaRPr lang="en-US" dirty="0"/>
          </a:p>
          <a:p>
            <a:r>
              <a:rPr lang="en-US" dirty="0">
                <a:solidFill>
                  <a:srgbClr val="008000"/>
                </a:solidFill>
              </a:rPr>
              <a:t>Green = sense of wonder, intrigue, magic</a:t>
            </a:r>
          </a:p>
          <a:p>
            <a:r>
              <a:rPr lang="en-US" dirty="0">
                <a:solidFill>
                  <a:srgbClr val="3366FF"/>
                </a:solidFill>
              </a:rPr>
              <a:t>Blue = the technique</a:t>
            </a:r>
          </a:p>
          <a:p>
            <a:r>
              <a:rPr lang="en-US" dirty="0">
                <a:solidFill>
                  <a:srgbClr val="FF0000"/>
                </a:solidFill>
              </a:rPr>
              <a:t>Red = the </a:t>
            </a:r>
            <a:r>
              <a:rPr lang="en-US" dirty="0" err="1">
                <a:solidFill>
                  <a:srgbClr val="FF0000"/>
                </a:solidFill>
              </a:rPr>
              <a:t>maths</a:t>
            </a:r>
            <a:r>
              <a:rPr lang="en-US" dirty="0">
                <a:solidFill>
                  <a:srgbClr val="FF0000"/>
                </a:solidFill>
              </a:rPr>
              <a:t>!</a:t>
            </a:r>
          </a:p>
          <a:p>
            <a:endParaRPr lang="en-US" dirty="0"/>
          </a:p>
          <a:p>
            <a:pPr marL="0" indent="0">
              <a:buNone/>
            </a:pPr>
            <a:endParaRPr lang="en-US" dirty="0"/>
          </a:p>
        </p:txBody>
      </p:sp>
    </p:spTree>
    <p:extLst>
      <p:ext uri="{BB962C8B-B14F-4D97-AF65-F5344CB8AC3E}">
        <p14:creationId xmlns:p14="http://schemas.microsoft.com/office/powerpoint/2010/main" val="207320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7556313" cy="1116106"/>
          </a:xfrm>
        </p:spPr>
        <p:txBody>
          <a:bodyPr/>
          <a:lstStyle/>
          <a:p>
            <a:r>
              <a:rPr lang="en-US" sz="2400" i="1" dirty="0">
                <a:solidFill>
                  <a:srgbClr val="000000"/>
                </a:solidFill>
                <a:cs typeface="Cambria"/>
              </a:rPr>
              <a:t>Spirit of the Silver Web (2020)</a:t>
            </a:r>
            <a:br>
              <a:rPr lang="en-GB" i="1" dirty="0">
                <a:solidFill>
                  <a:srgbClr val="000000"/>
                </a:solidFill>
                <a:cs typeface="Cambria"/>
              </a:rPr>
            </a:br>
            <a:endParaRPr lang="en-US" dirty="0">
              <a:solidFill>
                <a:srgbClr val="000000"/>
              </a:solidFill>
            </a:endParaRPr>
          </a:p>
        </p:txBody>
      </p:sp>
      <p:sp>
        <p:nvSpPr>
          <p:cNvPr id="3" name="Content Placeholder 2"/>
          <p:cNvSpPr>
            <a:spLocks noGrp="1"/>
          </p:cNvSpPr>
          <p:nvPr>
            <p:ph idx="1"/>
          </p:nvPr>
        </p:nvSpPr>
        <p:spPr>
          <a:xfrm>
            <a:off x="498474" y="1132130"/>
            <a:ext cx="7556313" cy="4994033"/>
          </a:xfrm>
        </p:spPr>
        <p:txBody>
          <a:bodyPr>
            <a:normAutofit/>
          </a:bodyPr>
          <a:lstStyle/>
          <a:p>
            <a:pPr marL="0" indent="0">
              <a:buNone/>
            </a:pPr>
            <a:r>
              <a:rPr lang="en-GB" sz="1400" dirty="0">
                <a:solidFill>
                  <a:srgbClr val="3366FF"/>
                </a:solidFill>
              </a:rPr>
              <a:t>This is an A3 piece on watercolour paper: using </a:t>
            </a:r>
            <a:r>
              <a:rPr lang="en-GB" sz="1400" dirty="0" err="1">
                <a:solidFill>
                  <a:srgbClr val="3366FF"/>
                </a:solidFill>
              </a:rPr>
              <a:t>Promarker</a:t>
            </a:r>
            <a:r>
              <a:rPr lang="en-GB" sz="1400" dirty="0">
                <a:solidFill>
                  <a:srgbClr val="3366FF"/>
                </a:solidFill>
              </a:rPr>
              <a:t>, ink liner, gel pen and glitter nail varnish. It's one example of how I explore geometric possibilities -using ruler and compasses- to create vivid dreamscapes that are part abstract, part figurative. The division into colour sections, and the use of metallic gel pen to create a delicate net-like "webbing", add further sophistication, uniqueness and visual excitement. </a:t>
            </a:r>
          </a:p>
          <a:p>
            <a:pPr marL="0" indent="0">
              <a:buNone/>
            </a:pPr>
            <a:r>
              <a:rPr lang="en-GB" sz="1400" dirty="0">
                <a:solidFill>
                  <a:srgbClr val="FF0000"/>
                </a:solidFill>
              </a:rPr>
              <a:t>At the centre is an equilateral triangle, surrounded by a square in a pentagon in a hexagon in an octagon (sorry, but no heptagon!) in a decagon in a dodecagon. The vertices of the inner and outer polygons are connected in a strict pattern to create the web's structure. </a:t>
            </a:r>
            <a:r>
              <a:rPr lang="en-GB" sz="1400" dirty="0">
                <a:solidFill>
                  <a:srgbClr val="3366FF"/>
                </a:solidFill>
              </a:rPr>
              <a:t>At the heart of the web, outlined in black, is the red-eyed spider - </a:t>
            </a:r>
            <a:r>
              <a:rPr lang="en-GB" sz="1400" dirty="0">
                <a:solidFill>
                  <a:srgbClr val="008000"/>
                </a:solidFill>
              </a:rPr>
              <a:t>its form emerging ghostlike from the lines of its silk. </a:t>
            </a:r>
          </a:p>
          <a:p>
            <a:pPr marL="0" indent="0">
              <a:buNone/>
            </a:pPr>
            <a:r>
              <a:rPr lang="en-GB" sz="1400" dirty="0">
                <a:solidFill>
                  <a:srgbClr val="008000"/>
                </a:solidFill>
              </a:rPr>
              <a:t>The spider in this case did not create the web; the web created the spider.</a:t>
            </a:r>
          </a:p>
          <a:p>
            <a:pPr marL="0" indent="0">
              <a:buNone/>
            </a:pPr>
            <a:endParaRPr lang="en-US" sz="1900" dirty="0">
              <a:solidFill>
                <a:srgbClr val="FF0000"/>
              </a:solidFill>
            </a:endParaRPr>
          </a:p>
        </p:txBody>
      </p:sp>
      <p:pic>
        <p:nvPicPr>
          <p:cNvPr id="4" name="Picture 3" descr="Spirit of the Silver We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8551" y="4250577"/>
            <a:ext cx="2658281" cy="1875586"/>
          </a:xfrm>
          <a:prstGeom prst="rect">
            <a:avLst/>
          </a:prstGeom>
        </p:spPr>
      </p:pic>
    </p:spTree>
    <p:extLst>
      <p:ext uri="{BB962C8B-B14F-4D97-AF65-F5344CB8AC3E}">
        <p14:creationId xmlns:p14="http://schemas.microsoft.com/office/powerpoint/2010/main" val="662633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7556313" cy="1116106"/>
          </a:xfrm>
        </p:spPr>
        <p:txBody>
          <a:bodyPr/>
          <a:lstStyle/>
          <a:p>
            <a:r>
              <a:rPr lang="en-US" sz="2400" i="1" dirty="0">
                <a:solidFill>
                  <a:srgbClr val="000000"/>
                </a:solidFill>
                <a:cs typeface="Cambria"/>
              </a:rPr>
              <a:t>Sarcophagus (2018)</a:t>
            </a:r>
            <a:br>
              <a:rPr lang="en-GB" i="1" dirty="0">
                <a:solidFill>
                  <a:srgbClr val="595959"/>
                </a:solidFill>
                <a:cs typeface="Cambria"/>
              </a:rPr>
            </a:br>
            <a:endParaRPr lang="en-US" dirty="0">
              <a:solidFill>
                <a:srgbClr val="595959"/>
              </a:solidFill>
            </a:endParaRPr>
          </a:p>
        </p:txBody>
      </p:sp>
      <p:sp>
        <p:nvSpPr>
          <p:cNvPr id="3" name="Content Placeholder 2"/>
          <p:cNvSpPr>
            <a:spLocks noGrp="1"/>
          </p:cNvSpPr>
          <p:nvPr>
            <p:ph idx="1"/>
          </p:nvPr>
        </p:nvSpPr>
        <p:spPr>
          <a:xfrm>
            <a:off x="498474" y="1132130"/>
            <a:ext cx="7556313" cy="4994033"/>
          </a:xfrm>
        </p:spPr>
        <p:txBody>
          <a:bodyPr>
            <a:normAutofit/>
          </a:bodyPr>
          <a:lstStyle/>
          <a:p>
            <a:pPr marL="0" indent="0">
              <a:buNone/>
            </a:pPr>
            <a:r>
              <a:rPr lang="en-GB" sz="1400" b="1" dirty="0">
                <a:solidFill>
                  <a:srgbClr val="000000"/>
                </a:solidFill>
              </a:rPr>
              <a:t>First paragraph only </a:t>
            </a:r>
            <a:r>
              <a:rPr lang="mr-IN" sz="1400" b="1" dirty="0">
                <a:solidFill>
                  <a:srgbClr val="000000"/>
                </a:solidFill>
              </a:rPr>
              <a:t>–</a:t>
            </a:r>
            <a:r>
              <a:rPr lang="en-GB" sz="1400" b="1" dirty="0">
                <a:solidFill>
                  <a:srgbClr val="000000"/>
                </a:solidFill>
              </a:rPr>
              <a:t> just the mystical part!</a:t>
            </a:r>
          </a:p>
          <a:p>
            <a:pPr marL="0" indent="0">
              <a:buNone/>
            </a:pPr>
            <a:r>
              <a:rPr lang="en-GB" sz="1400" dirty="0">
                <a:solidFill>
                  <a:srgbClr val="008000"/>
                </a:solidFill>
              </a:rPr>
              <a:t>Science fiction and mathematical exploration are profoundly connected. Especially intriguing is mathematical art which hints at a complex narrative beneath its surface. A 2D image, while technically motionless, might contain the tantalising promise of release from its static confines - with potential for backstory, movement and transformation.</a:t>
            </a:r>
          </a:p>
          <a:p>
            <a:pPr marL="0" indent="0">
              <a:buNone/>
            </a:pPr>
            <a:r>
              <a:rPr lang="en-GB" sz="1400" dirty="0">
                <a:solidFill>
                  <a:srgbClr val="000000"/>
                </a:solidFill>
              </a:rPr>
              <a:t>(</a:t>
            </a:r>
            <a:r>
              <a:rPr lang="mr-IN" sz="1400" dirty="0">
                <a:solidFill>
                  <a:srgbClr val="000000"/>
                </a:solidFill>
              </a:rPr>
              <a:t>…</a:t>
            </a:r>
            <a:r>
              <a:rPr lang="en-GB" sz="1400" dirty="0">
                <a:solidFill>
                  <a:srgbClr val="000000"/>
                </a:solidFill>
              </a:rPr>
              <a:t>)</a:t>
            </a:r>
          </a:p>
          <a:p>
            <a:pPr marL="0" indent="0">
              <a:buNone/>
            </a:pPr>
            <a:endParaRPr lang="en-US" sz="1900" dirty="0">
              <a:solidFill>
                <a:srgbClr val="FF0000"/>
              </a:solidFill>
            </a:endParaRPr>
          </a:p>
        </p:txBody>
      </p:sp>
      <p:pic>
        <p:nvPicPr>
          <p:cNvPr id="5" name="Picture 4" descr="Sarcophagu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7478" y="3060621"/>
            <a:ext cx="4365246" cy="3065542"/>
          </a:xfrm>
          <a:prstGeom prst="rect">
            <a:avLst/>
          </a:prstGeom>
        </p:spPr>
      </p:pic>
    </p:spTree>
    <p:extLst>
      <p:ext uri="{BB962C8B-B14F-4D97-AF65-F5344CB8AC3E}">
        <p14:creationId xmlns:p14="http://schemas.microsoft.com/office/powerpoint/2010/main" val="50399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7556313" cy="1116106"/>
          </a:xfrm>
        </p:spPr>
        <p:txBody>
          <a:bodyPr/>
          <a:lstStyle/>
          <a:p>
            <a:r>
              <a:rPr lang="en-US" sz="2400" i="1" dirty="0">
                <a:solidFill>
                  <a:srgbClr val="000000"/>
                </a:solidFill>
                <a:cs typeface="Cambria"/>
              </a:rPr>
              <a:t>No Curve (2018)</a:t>
            </a:r>
            <a:br>
              <a:rPr lang="en-GB" i="1" dirty="0">
                <a:solidFill>
                  <a:srgbClr val="000000"/>
                </a:solidFill>
                <a:cs typeface="Cambria"/>
              </a:rPr>
            </a:br>
            <a:endParaRPr lang="en-US" dirty="0">
              <a:solidFill>
                <a:srgbClr val="000000"/>
              </a:solidFill>
            </a:endParaRPr>
          </a:p>
        </p:txBody>
      </p:sp>
      <p:sp>
        <p:nvSpPr>
          <p:cNvPr id="3" name="Content Placeholder 2"/>
          <p:cNvSpPr>
            <a:spLocks noGrp="1"/>
          </p:cNvSpPr>
          <p:nvPr>
            <p:ph idx="1"/>
          </p:nvPr>
        </p:nvSpPr>
        <p:spPr>
          <a:xfrm>
            <a:off x="498474" y="1132130"/>
            <a:ext cx="7556313" cy="4994033"/>
          </a:xfrm>
        </p:spPr>
        <p:txBody>
          <a:bodyPr>
            <a:normAutofit/>
          </a:bodyPr>
          <a:lstStyle/>
          <a:p>
            <a:pPr marL="0" indent="0">
              <a:buNone/>
            </a:pPr>
            <a:r>
              <a:rPr lang="en-GB" sz="1400" b="1" dirty="0">
                <a:solidFill>
                  <a:srgbClr val="000000"/>
                </a:solidFill>
              </a:rPr>
              <a:t>First paragraph only</a:t>
            </a:r>
          </a:p>
          <a:p>
            <a:pPr marL="0" indent="0">
              <a:buNone/>
            </a:pPr>
            <a:r>
              <a:rPr lang="en-GB" sz="1400" dirty="0">
                <a:solidFill>
                  <a:schemeClr val="tx1"/>
                </a:solidFill>
              </a:rPr>
              <a:t>The apparent complexity of this design derives from a conceptually simple process: </a:t>
            </a:r>
            <a:r>
              <a:rPr lang="en-GB" sz="1400" dirty="0">
                <a:solidFill>
                  <a:srgbClr val="660066"/>
                </a:solidFill>
              </a:rPr>
              <a:t>connecting points on the x and y axes at regular intervals (1,0 to 0,9; 2,0 to 0,8; 3,0 to 0,7...), applying and reflecting this throughout the image in a consistent pattern. </a:t>
            </a:r>
            <a:r>
              <a:rPr lang="en-GB" sz="1400" dirty="0">
                <a:solidFill>
                  <a:srgbClr val="008000"/>
                </a:solidFill>
              </a:rPr>
              <a:t>The result is an illusion of three-dimensionality, with a central area that looms from its squeezed surroundings.</a:t>
            </a:r>
          </a:p>
          <a:p>
            <a:pPr marL="0" indent="0">
              <a:buNone/>
            </a:pPr>
            <a:r>
              <a:rPr lang="en-GB" sz="1400" dirty="0">
                <a:solidFill>
                  <a:srgbClr val="000000"/>
                </a:solidFill>
              </a:rPr>
              <a:t>(</a:t>
            </a:r>
            <a:r>
              <a:rPr lang="mr-IN" sz="1400" dirty="0">
                <a:solidFill>
                  <a:srgbClr val="000000"/>
                </a:solidFill>
              </a:rPr>
              <a:t>…</a:t>
            </a:r>
            <a:r>
              <a:rPr lang="en-GB" sz="1400" dirty="0">
                <a:solidFill>
                  <a:srgbClr val="000000"/>
                </a:solidFill>
              </a:rPr>
              <a:t>)</a:t>
            </a:r>
          </a:p>
          <a:p>
            <a:pPr marL="0" indent="0">
              <a:buNone/>
            </a:pPr>
            <a:endParaRPr lang="en-US" sz="1900" dirty="0">
              <a:solidFill>
                <a:srgbClr val="FF0000"/>
              </a:solidFill>
            </a:endParaRPr>
          </a:p>
        </p:txBody>
      </p:sp>
      <p:pic>
        <p:nvPicPr>
          <p:cNvPr id="4" name="Picture 3" descr="No Curv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0089" y="3441402"/>
            <a:ext cx="2674952" cy="2684761"/>
          </a:xfrm>
          <a:prstGeom prst="rect">
            <a:avLst/>
          </a:prstGeom>
        </p:spPr>
      </p:pic>
    </p:spTree>
    <p:extLst>
      <p:ext uri="{BB962C8B-B14F-4D97-AF65-F5344CB8AC3E}">
        <p14:creationId xmlns:p14="http://schemas.microsoft.com/office/powerpoint/2010/main" val="123790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7556313" cy="1116106"/>
          </a:xfrm>
        </p:spPr>
        <p:txBody>
          <a:bodyPr/>
          <a:lstStyle/>
          <a:p>
            <a:r>
              <a:rPr lang="en-US" sz="2400" i="1" dirty="0">
                <a:solidFill>
                  <a:srgbClr val="000000"/>
                </a:solidFill>
                <a:cs typeface="Cambria"/>
              </a:rPr>
              <a:t>Nine-Eyed Pyramid (2019)</a:t>
            </a:r>
            <a:br>
              <a:rPr lang="en-GB" i="1" dirty="0">
                <a:solidFill>
                  <a:srgbClr val="000000"/>
                </a:solidFill>
                <a:cs typeface="Cambria"/>
              </a:rPr>
            </a:br>
            <a:endParaRPr lang="en-US" dirty="0">
              <a:solidFill>
                <a:srgbClr val="000000"/>
              </a:solidFill>
            </a:endParaRPr>
          </a:p>
        </p:txBody>
      </p:sp>
      <p:sp>
        <p:nvSpPr>
          <p:cNvPr id="3" name="Content Placeholder 2"/>
          <p:cNvSpPr>
            <a:spLocks noGrp="1"/>
          </p:cNvSpPr>
          <p:nvPr>
            <p:ph idx="1"/>
          </p:nvPr>
        </p:nvSpPr>
        <p:spPr>
          <a:xfrm>
            <a:off x="498474" y="1132130"/>
            <a:ext cx="7556313" cy="4994033"/>
          </a:xfrm>
        </p:spPr>
        <p:txBody>
          <a:bodyPr>
            <a:normAutofit/>
          </a:bodyPr>
          <a:lstStyle/>
          <a:p>
            <a:pPr marL="0" indent="0">
              <a:buNone/>
            </a:pPr>
            <a:r>
              <a:rPr lang="en-GB" sz="1400" b="1" dirty="0">
                <a:solidFill>
                  <a:schemeClr val="tx1"/>
                </a:solidFill>
              </a:rPr>
              <a:t>Final paragraph: combining the elements </a:t>
            </a:r>
          </a:p>
          <a:p>
            <a:pPr marL="0" indent="0">
              <a:buNone/>
            </a:pPr>
            <a:r>
              <a:rPr lang="en-GB" sz="1400" dirty="0">
                <a:solidFill>
                  <a:schemeClr val="tx1"/>
                </a:solidFill>
              </a:rPr>
              <a:t>(</a:t>
            </a:r>
            <a:r>
              <a:rPr lang="mr-IN" sz="1400" dirty="0">
                <a:solidFill>
                  <a:schemeClr val="tx1"/>
                </a:solidFill>
              </a:rPr>
              <a:t>…</a:t>
            </a:r>
            <a:r>
              <a:rPr lang="en-GB" sz="1400" dirty="0">
                <a:solidFill>
                  <a:schemeClr val="tx1"/>
                </a:solidFill>
              </a:rPr>
              <a:t>)</a:t>
            </a:r>
          </a:p>
          <a:p>
            <a:pPr marL="0" indent="0">
              <a:buNone/>
            </a:pPr>
            <a:r>
              <a:rPr lang="en-GB" sz="1400" dirty="0">
                <a:solidFill>
                  <a:schemeClr val="tx1"/>
                </a:solidFill>
              </a:rPr>
              <a:t>The angled spectrum in the centre </a:t>
            </a:r>
            <a:r>
              <a:rPr lang="en-GB" sz="1400" dirty="0">
                <a:solidFill>
                  <a:srgbClr val="008000"/>
                </a:solidFill>
              </a:rPr>
              <a:t>suggests an almost-staircase</a:t>
            </a:r>
            <a:r>
              <a:rPr lang="en-GB" sz="1400" dirty="0">
                <a:solidFill>
                  <a:schemeClr val="tx1"/>
                </a:solidFill>
              </a:rPr>
              <a:t>. </a:t>
            </a:r>
            <a:r>
              <a:rPr lang="en-GB" sz="1400" dirty="0">
                <a:solidFill>
                  <a:srgbClr val="3366FF"/>
                </a:solidFill>
              </a:rPr>
              <a:t>Deliberately flouting the rules of spacing in perspective drawing, </a:t>
            </a:r>
            <a:r>
              <a:rPr lang="en-GB" sz="1400" dirty="0">
                <a:solidFill>
                  <a:srgbClr val="008000"/>
                </a:solidFill>
              </a:rPr>
              <a:t>it teasingly flits </a:t>
            </a:r>
            <a:r>
              <a:rPr lang="en-GB" sz="1400" dirty="0">
                <a:solidFill>
                  <a:srgbClr val="FF0000"/>
                </a:solidFill>
              </a:rPr>
              <a:t>between the 2- and 3- dimensional</a:t>
            </a:r>
            <a:r>
              <a:rPr lang="en-GB" sz="1400" dirty="0">
                <a:solidFill>
                  <a:schemeClr val="tx1"/>
                </a:solidFill>
              </a:rPr>
              <a:t>.</a:t>
            </a:r>
          </a:p>
          <a:p>
            <a:pPr marL="0" indent="0">
              <a:buNone/>
            </a:pPr>
            <a:endParaRPr lang="en-US" sz="1900" dirty="0">
              <a:solidFill>
                <a:srgbClr val="FF0000"/>
              </a:solidFill>
            </a:endParaRPr>
          </a:p>
        </p:txBody>
      </p:sp>
      <p:pic>
        <p:nvPicPr>
          <p:cNvPr id="4" name="Picture 3" descr="Nine-Eyed Pyrami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5082" y="2879019"/>
            <a:ext cx="4615073" cy="3247144"/>
          </a:xfrm>
          <a:prstGeom prst="rect">
            <a:avLst/>
          </a:prstGeom>
        </p:spPr>
      </p:pic>
    </p:spTree>
    <p:extLst>
      <p:ext uri="{BB962C8B-B14F-4D97-AF65-F5344CB8AC3E}">
        <p14:creationId xmlns:p14="http://schemas.microsoft.com/office/powerpoint/2010/main" val="1169534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7556313" cy="1116106"/>
          </a:xfrm>
        </p:spPr>
        <p:txBody>
          <a:bodyPr/>
          <a:lstStyle/>
          <a:p>
            <a:r>
              <a:rPr lang="en-US" sz="2400" i="1" dirty="0">
                <a:solidFill>
                  <a:srgbClr val="000000"/>
                </a:solidFill>
                <a:cs typeface="Cambria"/>
              </a:rPr>
              <a:t>Broken Sphere (2016)</a:t>
            </a:r>
            <a:br>
              <a:rPr lang="en-GB" sz="2400" i="1" dirty="0">
                <a:solidFill>
                  <a:srgbClr val="000000"/>
                </a:solidFill>
                <a:cs typeface="Cambria"/>
              </a:rPr>
            </a:br>
            <a:endParaRPr lang="en-US" sz="2400" dirty="0">
              <a:solidFill>
                <a:srgbClr val="000000"/>
              </a:solidFill>
            </a:endParaRPr>
          </a:p>
        </p:txBody>
      </p:sp>
      <p:sp>
        <p:nvSpPr>
          <p:cNvPr id="3" name="Content Placeholder 2"/>
          <p:cNvSpPr>
            <a:spLocks noGrp="1"/>
          </p:cNvSpPr>
          <p:nvPr>
            <p:ph idx="1"/>
          </p:nvPr>
        </p:nvSpPr>
        <p:spPr>
          <a:xfrm>
            <a:off x="498474" y="1132130"/>
            <a:ext cx="7556313" cy="4994033"/>
          </a:xfrm>
        </p:spPr>
        <p:txBody>
          <a:bodyPr>
            <a:normAutofit/>
          </a:bodyPr>
          <a:lstStyle/>
          <a:p>
            <a:pPr marL="0" indent="0">
              <a:buNone/>
            </a:pPr>
            <a:r>
              <a:rPr lang="en-GB" sz="1400" dirty="0">
                <a:solidFill>
                  <a:schemeClr val="tx1"/>
                </a:solidFill>
              </a:rPr>
              <a:t>I </a:t>
            </a:r>
            <a:r>
              <a:rPr lang="en-GB" sz="1400" dirty="0">
                <a:solidFill>
                  <a:srgbClr val="FF0000"/>
                </a:solidFill>
              </a:rPr>
              <a:t>started with a circle</a:t>
            </a:r>
            <a:r>
              <a:rPr lang="en-GB" sz="1400" dirty="0">
                <a:solidFill>
                  <a:schemeClr val="tx1"/>
                </a:solidFill>
              </a:rPr>
              <a:t>, and </a:t>
            </a:r>
            <a:r>
              <a:rPr lang="en-GB" sz="1400" dirty="0">
                <a:solidFill>
                  <a:srgbClr val="008000"/>
                </a:solidFill>
              </a:rPr>
              <a:t>played with it. I was curious </a:t>
            </a:r>
            <a:r>
              <a:rPr lang="en-GB" sz="1400" dirty="0">
                <a:solidFill>
                  <a:schemeClr val="tx1"/>
                </a:solidFill>
              </a:rPr>
              <a:t>to know what would happen if I </a:t>
            </a:r>
            <a:r>
              <a:rPr lang="en-GB" sz="1400" dirty="0">
                <a:solidFill>
                  <a:srgbClr val="3366FF"/>
                </a:solidFill>
              </a:rPr>
              <a:t>connected point to point to point to point to point </a:t>
            </a:r>
            <a:r>
              <a:rPr lang="en-GB" sz="1400" dirty="0">
                <a:solidFill>
                  <a:schemeClr val="tx1"/>
                </a:solidFill>
              </a:rPr>
              <a:t>... and so on. This finally transformed into </a:t>
            </a:r>
            <a:r>
              <a:rPr lang="en-GB" sz="1400" dirty="0">
                <a:solidFill>
                  <a:srgbClr val="FF0000"/>
                </a:solidFill>
              </a:rPr>
              <a:t>a sphere, containing multitudinous triangles, quadrilaterals and arrows</a:t>
            </a:r>
            <a:r>
              <a:rPr lang="en-GB" sz="1400" dirty="0">
                <a:solidFill>
                  <a:schemeClr val="tx1"/>
                </a:solidFill>
              </a:rPr>
              <a:t>. </a:t>
            </a:r>
            <a:r>
              <a:rPr lang="en-GB" sz="1400" dirty="0">
                <a:solidFill>
                  <a:srgbClr val="008000"/>
                </a:solidFill>
              </a:rPr>
              <a:t>And then I wondered: what if </a:t>
            </a:r>
            <a:r>
              <a:rPr lang="en-GB" sz="1400" dirty="0">
                <a:solidFill>
                  <a:srgbClr val="3366FF"/>
                </a:solidFill>
              </a:rPr>
              <a:t>I extend the lines further</a:t>
            </a:r>
            <a:r>
              <a:rPr lang="en-GB" sz="1400" dirty="0">
                <a:solidFill>
                  <a:schemeClr val="tx1"/>
                </a:solidFill>
              </a:rPr>
              <a:t>, and </a:t>
            </a:r>
            <a:r>
              <a:rPr lang="en-GB" sz="1400" dirty="0">
                <a:solidFill>
                  <a:srgbClr val="008000"/>
                </a:solidFill>
              </a:rPr>
              <a:t>turn the sphere into a planet, caught in a network of golden threads, glittering in space</a:t>
            </a:r>
            <a:r>
              <a:rPr lang="en-GB" sz="1400" dirty="0">
                <a:solidFill>
                  <a:schemeClr val="tx1"/>
                </a:solidFill>
              </a:rPr>
              <a:t>?</a:t>
            </a:r>
          </a:p>
          <a:p>
            <a:pPr marL="0" indent="0">
              <a:buNone/>
            </a:pPr>
            <a:r>
              <a:rPr lang="en-GB" sz="1400" dirty="0">
                <a:solidFill>
                  <a:srgbClr val="3366FF"/>
                </a:solidFill>
              </a:rPr>
              <a:t>The "brokenness" of the sphere, with the fragments flying outwards, brings movement to the image. If it had remained whole, with every section neatly coloured and no shards, it would have been static and lifeless.</a:t>
            </a:r>
          </a:p>
          <a:p>
            <a:pPr marL="0" indent="0">
              <a:buNone/>
            </a:pPr>
            <a:r>
              <a:rPr lang="en-GB" sz="1400" dirty="0">
                <a:solidFill>
                  <a:srgbClr val="008000"/>
                </a:solidFill>
              </a:rPr>
              <a:t>The viewer is left to ponder what lies outside the boundaries. Where does the golden net finish - and how?</a:t>
            </a:r>
          </a:p>
          <a:p>
            <a:pPr marL="0" indent="0">
              <a:buNone/>
            </a:pPr>
            <a:endParaRPr lang="en-US" sz="1900" dirty="0">
              <a:solidFill>
                <a:srgbClr val="FF0000"/>
              </a:solidFill>
            </a:endParaRPr>
          </a:p>
        </p:txBody>
      </p:sp>
      <p:pic>
        <p:nvPicPr>
          <p:cNvPr id="5" name="Picture 4" descr="Broken Spher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1638" y="3988938"/>
            <a:ext cx="3022567" cy="2137225"/>
          </a:xfrm>
          <a:prstGeom prst="rect">
            <a:avLst/>
          </a:prstGeom>
        </p:spPr>
      </p:pic>
    </p:spTree>
    <p:extLst>
      <p:ext uri="{BB962C8B-B14F-4D97-AF65-F5344CB8AC3E}">
        <p14:creationId xmlns:p14="http://schemas.microsoft.com/office/powerpoint/2010/main" val="1523784715"/>
      </p:ext>
    </p:extLst>
  </p:cSld>
  <p:clrMapOvr>
    <a:masterClrMapping/>
  </p:clrMapOvr>
</p:sld>
</file>

<file path=ppt/theme/theme1.xml><?xml version="1.0" encoding="utf-8"?>
<a:theme xmlns:a="http://schemas.openxmlformats.org/drawingml/2006/main" name="Advant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402</TotalTime>
  <Words>734</Words>
  <Application>Microsoft Macintosh PowerPoint</Application>
  <PresentationFormat>On-screen Show (4:3)</PresentationFormat>
  <Paragraphs>58</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Rockwell</vt:lpstr>
      <vt:lpstr>Wingdings</vt:lpstr>
      <vt:lpstr>Advantage</vt:lpstr>
      <vt:lpstr>The Mathematical Art Statement:  multidisciplinary magic</vt:lpstr>
      <vt:lpstr>Background</vt:lpstr>
      <vt:lpstr>An artist statement to inspire non-mathematicians…</vt:lpstr>
      <vt:lpstr>In this talk…</vt:lpstr>
      <vt:lpstr>Spirit of the Silver Web (2020) </vt:lpstr>
      <vt:lpstr>Sarcophagus (2018) </vt:lpstr>
      <vt:lpstr>No Curve (2018) </vt:lpstr>
      <vt:lpstr>Nine-Eyed Pyramid (2019) </vt:lpstr>
      <vt:lpstr>Broken Sphere (2016) </vt:lpstr>
      <vt:lpstr>Ultimately, the purpose 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Mathematical Art Statement:  multidisciplinary magic</dc:title>
  <dc:creator>Karen Harris</dc:creator>
  <cp:lastModifiedBy>Karen Harris</cp:lastModifiedBy>
  <cp:revision>45</cp:revision>
  <cp:lastPrinted>2021-08-18T00:47:08Z</cp:lastPrinted>
  <dcterms:created xsi:type="dcterms:W3CDTF">2021-08-17T20:48:12Z</dcterms:created>
  <dcterms:modified xsi:type="dcterms:W3CDTF">2021-09-22T17:16:13Z</dcterms:modified>
</cp:coreProperties>
</file>