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7"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wmf"/><Relationship Id="rId7" Type="http://schemas.openxmlformats.org/officeDocument/2006/relationships/image" Target="../media/image14.pn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b="1" dirty="0" smtClean="0">
                <a:ln w="1905"/>
                <a:solidFill>
                  <a:schemeClr val="tx2"/>
                </a:solidFill>
                <a:effectLst>
                  <a:innerShdw blurRad="69850" dist="43180" dir="5400000">
                    <a:srgbClr val="000000">
                      <a:alpha val="65000"/>
                    </a:srgbClr>
                  </a:innerShdw>
                </a:effectLst>
              </a:rPr>
              <a:t>Comics and the Linearity of Time</a:t>
            </a:r>
            <a:endParaRPr lang="en-GB" sz="8000" b="1" dirty="0">
              <a:ln w="1905"/>
              <a:solidFill>
                <a:schemeClr val="tx2"/>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447800" y="4419600"/>
            <a:ext cx="6400800" cy="1219200"/>
          </a:xfrm>
        </p:spPr>
        <p:txBody>
          <a:bodyPr/>
          <a:lstStyle/>
          <a:p>
            <a:r>
              <a:rPr lang="en-GB" b="1" dirty="0" smtClean="0">
                <a:ln w="1905"/>
                <a:solidFill>
                  <a:schemeClr val="tx2"/>
                </a:solidFill>
                <a:effectLst>
                  <a:innerShdw blurRad="69850" dist="43180" dir="5400000">
                    <a:srgbClr val="000000">
                      <a:alpha val="65000"/>
                    </a:srgbClr>
                  </a:innerShdw>
                </a:effectLst>
              </a:rPr>
              <a:t>Ian Hague</a:t>
            </a:r>
          </a:p>
          <a:p>
            <a:r>
              <a:rPr lang="en-GB" b="1" dirty="0" smtClean="0">
                <a:ln w="1905"/>
                <a:solidFill>
                  <a:schemeClr val="tx2"/>
                </a:solidFill>
                <a:effectLst>
                  <a:innerShdw blurRad="69850" dist="43180" dir="5400000">
                    <a:srgbClr val="000000">
                      <a:alpha val="65000"/>
                    </a:srgbClr>
                  </a:innerShdw>
                </a:effectLst>
              </a:rPr>
              <a:t>University of Chichester</a:t>
            </a:r>
            <a:endParaRPr lang="en-GB" b="1" dirty="0">
              <a:ln w="1905"/>
              <a:solidFill>
                <a:schemeClr val="tx2"/>
              </a:soli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56547" y="2334081"/>
            <a:ext cx="8668512" cy="1996440"/>
          </a:xfrm>
          <a:prstGeom prst="rect">
            <a:avLst/>
          </a:prstGeom>
        </p:spPr>
        <p:txBody>
          <a:bodyPr vert="horz" lIns="91440" tIns="45720" rIns="91440" bIns="45720" rtlCol="0">
            <a:noAutofit/>
          </a:bodyPr>
          <a:lstStyle/>
          <a:p>
            <a:pPr indent="-342900">
              <a:spcBef>
                <a:spcPct val="20000"/>
              </a:spcBef>
            </a:pPr>
            <a:r>
              <a:rPr lang="en-GB" sz="4000" b="1" dirty="0" smtClean="0">
                <a:ln w="1905"/>
                <a:solidFill>
                  <a:schemeClr val="tx2"/>
                </a:solidFill>
                <a:effectLst>
                  <a:innerShdw blurRad="69850" dist="43180" dir="5400000">
                    <a:srgbClr val="000000">
                      <a:alpha val="65000"/>
                    </a:srgbClr>
                  </a:innerShdw>
                </a:effectLst>
              </a:rPr>
              <a:t>Choice of Moment: </a:t>
            </a:r>
            <a:r>
              <a:rPr lang="en-GB" sz="4000" dirty="0" smtClean="0">
                <a:ln w="1905"/>
                <a:solidFill>
                  <a:schemeClr val="tx2"/>
                </a:solidFill>
                <a:effectLst>
                  <a:innerShdw blurRad="69850" dist="43180" dir="5400000">
                    <a:srgbClr val="000000">
                      <a:alpha val="65000"/>
                    </a:srgbClr>
                  </a:innerShdw>
                </a:effectLst>
              </a:rPr>
              <a:t>‘“Connecting the dots”, showing the moments that matter and cutting those that don’t.’ (37)</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3" name="Subtitle 2"/>
          <p:cNvSpPr txBox="1">
            <a:spLocks/>
          </p:cNvSpPr>
          <p:nvPr/>
        </p:nvSpPr>
        <p:spPr>
          <a:xfrm>
            <a:off x="544531" y="5989834"/>
            <a:ext cx="8316006" cy="688368"/>
          </a:xfrm>
          <a:prstGeom prst="rect">
            <a:avLst/>
          </a:prstGeom>
        </p:spPr>
        <p:txBody>
          <a:bodyPr vert="horz" lIns="91440" tIns="45720" rIns="91440" bIns="45720" rtlCol="0">
            <a:noAutofit/>
          </a:bodyPr>
          <a:lstStyle/>
          <a:p>
            <a:pPr indent="-342900" algn="r">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McCloud, Scott</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Making Comics: Storytelling Secrets of Comics, </a:t>
            </a:r>
            <a:r>
              <a:rPr kumimoji="0" lang="en-GB" sz="2000" i="1" u="none" strike="noStrike" kern="1200" cap="none" spc="0" normalizeH="0" noProof="0" dirty="0" err="1" smtClean="0">
                <a:ln w="1905"/>
                <a:solidFill>
                  <a:schemeClr val="tx2"/>
                </a:solidFill>
                <a:effectLst>
                  <a:innerShdw blurRad="69850" dist="43180" dir="5400000">
                    <a:srgbClr val="000000">
                      <a:alpha val="65000"/>
                    </a:srgbClr>
                  </a:innerShdw>
                </a:effectLst>
                <a:uLnTx/>
                <a:uFillTx/>
                <a:latin typeface="+mn-lt"/>
                <a:ea typeface="+mn-ea"/>
                <a:cs typeface="+mn-cs"/>
              </a:rPr>
              <a:t>Manga</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and Graphic Novels </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2006)</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6" name="Picture 9" descr="C:\Documents and Settings\IHague\Local Settings\Temporary Internet Files\Content.IE5\KAS0V0NB\MCj04239900000[1].wmf"/>
          <p:cNvPicPr>
            <a:picLocks noChangeAspect="1" noChangeArrowheads="1"/>
          </p:cNvPicPr>
          <p:nvPr/>
        </p:nvPicPr>
        <p:blipFill>
          <a:blip r:embed="rId2" cstate="print"/>
          <a:srcRect/>
          <a:stretch>
            <a:fillRect/>
          </a:stretch>
        </p:blipFill>
        <p:spPr bwMode="auto">
          <a:xfrm>
            <a:off x="5172787" y="1828800"/>
            <a:ext cx="3971214" cy="4545462"/>
          </a:xfrm>
          <a:prstGeom prst="rect">
            <a:avLst/>
          </a:prstGeom>
          <a:noFill/>
        </p:spPr>
      </p:pic>
      <p:sp>
        <p:nvSpPr>
          <p:cNvPr id="6" name="Rectangle 5"/>
          <p:cNvSpPr/>
          <p:nvPr/>
        </p:nvSpPr>
        <p:spPr>
          <a:xfrm>
            <a:off x="0" y="5791200"/>
            <a:ext cx="9144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5867400"/>
            <a:ext cx="9144000" cy="990600"/>
          </a:xfrm>
          <a:prstGeom prst="rect">
            <a:avLst/>
          </a:prstGeom>
          <a:gradFill>
            <a:gsLst>
              <a:gs pos="0">
                <a:srgbClr val="DDEBCF"/>
              </a:gs>
              <a:gs pos="50000">
                <a:srgbClr val="9CB86E"/>
              </a:gs>
              <a:gs pos="100000">
                <a:srgbClr val="156B1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C:\Documents and Settings\IHague\Local Settings\Temporary Internet Files\Content.IE5\OJG26DG7\MCj04370990000[1].png"/>
          <p:cNvPicPr>
            <a:picLocks noChangeAspect="1" noChangeArrowheads="1"/>
          </p:cNvPicPr>
          <p:nvPr/>
        </p:nvPicPr>
        <p:blipFill>
          <a:blip r:embed="rId3" cstate="print"/>
          <a:srcRect/>
          <a:stretch>
            <a:fillRect/>
          </a:stretch>
        </p:blipFill>
        <p:spPr bwMode="auto">
          <a:xfrm>
            <a:off x="-2819400" y="3962400"/>
            <a:ext cx="2743200" cy="2743200"/>
          </a:xfrm>
          <a:prstGeom prst="rect">
            <a:avLst/>
          </a:prstGeom>
          <a:noFill/>
        </p:spPr>
      </p:pic>
      <p:sp>
        <p:nvSpPr>
          <p:cNvPr id="17" name="Sun 16"/>
          <p:cNvSpPr/>
          <p:nvPr/>
        </p:nvSpPr>
        <p:spPr>
          <a:xfrm>
            <a:off x="7162800" y="152400"/>
            <a:ext cx="1524000" cy="15240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3" name="Picture 9" descr="C:\Documents and Settings\IHague\Local Settings\Temporary Internet Files\Content.IE5\KAS0V0NB\MCj04239900000[1].wmf"/>
          <p:cNvPicPr>
            <a:picLocks noChangeAspect="1" noChangeArrowheads="1"/>
          </p:cNvPicPr>
          <p:nvPr/>
        </p:nvPicPr>
        <p:blipFill>
          <a:blip r:embed="rId2" cstate="print"/>
          <a:srcRect/>
          <a:stretch>
            <a:fillRect/>
          </a:stretch>
        </p:blipFill>
        <p:spPr bwMode="auto">
          <a:xfrm>
            <a:off x="380999" y="1676400"/>
            <a:ext cx="4237507" cy="4850262"/>
          </a:xfrm>
          <a:prstGeom prst="rect">
            <a:avLst/>
          </a:prstGeom>
          <a:noFill/>
        </p:spPr>
      </p:pic>
      <p:sp>
        <p:nvSpPr>
          <p:cNvPr id="22" name="Cloud 21"/>
          <p:cNvSpPr/>
          <p:nvPr/>
        </p:nvSpPr>
        <p:spPr>
          <a:xfrm>
            <a:off x="3657600" y="609600"/>
            <a:ext cx="1295400" cy="10668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loud 22"/>
          <p:cNvSpPr/>
          <p:nvPr/>
        </p:nvSpPr>
        <p:spPr>
          <a:xfrm>
            <a:off x="381000" y="685800"/>
            <a:ext cx="1600200" cy="8382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6" name="Picture 12" descr="C:\Documents and Settings\IHague\Local Settings\Temporary Internet Files\Content.IE5\DKFNS0CA\MCj04174440000[1].wmf"/>
          <p:cNvPicPr>
            <a:picLocks noChangeAspect="1" noChangeArrowheads="1"/>
          </p:cNvPicPr>
          <p:nvPr/>
        </p:nvPicPr>
        <p:blipFill>
          <a:blip r:embed="rId4" cstate="print"/>
          <a:srcRect/>
          <a:stretch>
            <a:fillRect/>
          </a:stretch>
        </p:blipFill>
        <p:spPr bwMode="auto">
          <a:xfrm>
            <a:off x="6705600" y="6248400"/>
            <a:ext cx="308746" cy="381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38728E-6 L 1.41666 1.38728E-6 " pathEditMode="relative" rAng="0" ptsTypes="AA">
                                      <p:cBhvr>
                                        <p:cTn id="6" dur="3000" fill="hold"/>
                                        <p:tgtEl>
                                          <p:spTgt spid="1034"/>
                                        </p:tgtEl>
                                        <p:attrNameLst>
                                          <p:attrName>ppt_x</p:attrName>
                                          <p:attrName>ppt_y</p:attrName>
                                        </p:attrNameLst>
                                      </p:cBhvr>
                                      <p:rCtr x="708"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1.38728E-6 L 1.40833 1.38728E-6 " pathEditMode="relative" rAng="0" ptsTypes="AA">
                                      <p:cBhvr>
                                        <p:cTn id="10" dur="3000" fill="hold"/>
                                        <p:tgtEl>
                                          <p:spTgt spid="1034"/>
                                        </p:tgtEl>
                                        <p:attrNameLst>
                                          <p:attrName>ppt_x</p:attrName>
                                          <p:attrName>ppt_y</p:attrName>
                                        </p:attrNameLst>
                                      </p:cBhvr>
                                      <p:rCtr x="7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C:\Documents and Settings\IHague\Local Settings\Temporary Internet Files\Content.IE5\D5UMJ2JN\MCj02412570000[1].wmf"/>
          <p:cNvPicPr>
            <a:picLocks noChangeAspect="1" noChangeArrowheads="1"/>
          </p:cNvPicPr>
          <p:nvPr/>
        </p:nvPicPr>
        <p:blipFill>
          <a:blip r:embed="rId2" cstate="print"/>
          <a:srcRect/>
          <a:stretch>
            <a:fillRect/>
          </a:stretch>
        </p:blipFill>
        <p:spPr bwMode="auto">
          <a:xfrm>
            <a:off x="228601" y="3733800"/>
            <a:ext cx="2783565" cy="2804770"/>
          </a:xfrm>
          <a:prstGeom prst="rect">
            <a:avLst/>
          </a:prstGeom>
          <a:noFill/>
        </p:spPr>
      </p:pic>
      <p:pic>
        <p:nvPicPr>
          <p:cNvPr id="2072" name="Picture 24" descr="C:\Documents and Settings\IHague\Local Settings\Temporary Internet Files\Content.IE5\VD8EVZ7E\MCj04239940000[1].wmf"/>
          <p:cNvPicPr>
            <a:picLocks noChangeAspect="1" noChangeArrowheads="1"/>
          </p:cNvPicPr>
          <p:nvPr/>
        </p:nvPicPr>
        <p:blipFill>
          <a:blip r:embed="rId3" cstate="print"/>
          <a:srcRect/>
          <a:stretch>
            <a:fillRect/>
          </a:stretch>
        </p:blipFill>
        <p:spPr bwMode="auto">
          <a:xfrm>
            <a:off x="6153214" y="3597668"/>
            <a:ext cx="2990786" cy="3041650"/>
          </a:xfrm>
          <a:prstGeom prst="rect">
            <a:avLst/>
          </a:prstGeom>
          <a:noFill/>
        </p:spPr>
      </p:pic>
      <p:sp>
        <p:nvSpPr>
          <p:cNvPr id="27" name="Cloud Callout 26"/>
          <p:cNvSpPr/>
          <p:nvPr/>
        </p:nvSpPr>
        <p:spPr>
          <a:xfrm>
            <a:off x="304800" y="152400"/>
            <a:ext cx="3810000" cy="2819400"/>
          </a:xfrm>
          <a:prstGeom prst="cloudCallout">
            <a:avLst>
              <a:gd name="adj1" fmla="val -6738"/>
              <a:gd name="adj2" fmla="val 733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Scene 1A.bmp"/>
          <p:cNvPicPr>
            <a:picLocks noChangeAspect="1"/>
          </p:cNvPicPr>
          <p:nvPr/>
        </p:nvPicPr>
        <p:blipFill>
          <a:blip r:embed="rId4" cstate="print"/>
          <a:stretch>
            <a:fillRect/>
          </a:stretch>
        </p:blipFill>
        <p:spPr>
          <a:xfrm>
            <a:off x="985508" y="609600"/>
            <a:ext cx="2443492" cy="1828801"/>
          </a:xfrm>
          <a:prstGeom prst="rect">
            <a:avLst/>
          </a:prstGeom>
        </p:spPr>
      </p:pic>
      <p:pic>
        <p:nvPicPr>
          <p:cNvPr id="31" name="Picture 10" descr="C:\Documents and Settings\IHague\Local Settings\Temporary Internet Files\Content.IE5\OJG26DG7\MCj04370990000[1].png"/>
          <p:cNvPicPr>
            <a:picLocks noChangeAspect="1" noChangeArrowheads="1"/>
          </p:cNvPicPr>
          <p:nvPr/>
        </p:nvPicPr>
        <p:blipFill>
          <a:blip r:embed="rId5" cstate="print"/>
          <a:srcRect/>
          <a:stretch>
            <a:fillRect/>
          </a:stretch>
        </p:blipFill>
        <p:spPr bwMode="auto">
          <a:xfrm>
            <a:off x="457200" y="1691640"/>
            <a:ext cx="701040" cy="701040"/>
          </a:xfrm>
          <a:prstGeom prst="rect">
            <a:avLst/>
          </a:prstGeom>
          <a:noFill/>
        </p:spPr>
      </p:pic>
      <p:sp>
        <p:nvSpPr>
          <p:cNvPr id="37" name="Right Arrow 36"/>
          <p:cNvSpPr/>
          <p:nvPr/>
        </p:nvSpPr>
        <p:spPr>
          <a:xfrm rot="18651267">
            <a:off x="947632" y="4633319"/>
            <a:ext cx="3469377" cy="62310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7"/>
          <p:cNvSpPr/>
          <p:nvPr/>
        </p:nvSpPr>
        <p:spPr>
          <a:xfrm rot="2351875">
            <a:off x="4890862" y="4411357"/>
            <a:ext cx="3437521" cy="65082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loud Callout 38"/>
          <p:cNvSpPr/>
          <p:nvPr/>
        </p:nvSpPr>
        <p:spPr>
          <a:xfrm>
            <a:off x="5183313" y="171236"/>
            <a:ext cx="3810000" cy="2819400"/>
          </a:xfrm>
          <a:prstGeom prst="cloudCallout">
            <a:avLst>
              <a:gd name="adj1" fmla="val 7824"/>
              <a:gd name="adj2" fmla="val 729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Scene 1A.bmp"/>
          <p:cNvPicPr>
            <a:picLocks noChangeAspect="1"/>
          </p:cNvPicPr>
          <p:nvPr/>
        </p:nvPicPr>
        <p:blipFill>
          <a:blip r:embed="rId4" cstate="print"/>
          <a:stretch>
            <a:fillRect/>
          </a:stretch>
        </p:blipFill>
        <p:spPr>
          <a:xfrm>
            <a:off x="5864021" y="628436"/>
            <a:ext cx="2443492" cy="1828801"/>
          </a:xfrm>
          <a:prstGeom prst="rect">
            <a:avLst/>
          </a:prstGeom>
        </p:spPr>
      </p:pic>
      <p:pic>
        <p:nvPicPr>
          <p:cNvPr id="42" name="Picture 10" descr="C:\Documents and Settings\IHague\Local Settings\Temporary Internet Files\Content.IE5\OJG26DG7\MCj04370990000[1].png"/>
          <p:cNvPicPr>
            <a:picLocks noChangeAspect="1" noChangeArrowheads="1"/>
          </p:cNvPicPr>
          <p:nvPr/>
        </p:nvPicPr>
        <p:blipFill>
          <a:blip r:embed="rId5" cstate="print"/>
          <a:srcRect/>
          <a:stretch>
            <a:fillRect/>
          </a:stretch>
        </p:blipFill>
        <p:spPr bwMode="auto">
          <a:xfrm>
            <a:off x="5335713" y="1710476"/>
            <a:ext cx="701040" cy="701040"/>
          </a:xfrm>
          <a:prstGeom prst="rect">
            <a:avLst/>
          </a:prstGeom>
          <a:noFill/>
        </p:spPr>
      </p:pic>
      <p:pic>
        <p:nvPicPr>
          <p:cNvPr id="41" name="Picture 25" descr="C:\Documents and Settings\IHague\Local Settings\Temporary Internet Files\Content.IE5\VD8EVZ7E\MCj04239900000[1].wmf"/>
          <p:cNvPicPr>
            <a:picLocks noChangeAspect="1" noChangeArrowheads="1"/>
          </p:cNvPicPr>
          <p:nvPr/>
        </p:nvPicPr>
        <p:blipFill>
          <a:blip r:embed="rId6" cstate="print"/>
          <a:srcRect/>
          <a:stretch>
            <a:fillRect/>
          </a:stretch>
        </p:blipFill>
        <p:spPr bwMode="auto">
          <a:xfrm>
            <a:off x="5945313" y="1085636"/>
            <a:ext cx="1143000" cy="1308281"/>
          </a:xfrm>
          <a:prstGeom prst="rect">
            <a:avLst/>
          </a:prstGeom>
          <a:noFill/>
        </p:spPr>
      </p:pic>
      <p:pic>
        <p:nvPicPr>
          <p:cNvPr id="2073" name="Picture 25" descr="C:\Documents and Settings\IHague\Local Settings\Temporary Internet Files\Content.IE5\VD8EVZ7E\MCj04239900000[1].wmf"/>
          <p:cNvPicPr>
            <a:picLocks noChangeAspect="1" noChangeArrowheads="1"/>
          </p:cNvPicPr>
          <p:nvPr/>
        </p:nvPicPr>
        <p:blipFill>
          <a:blip r:embed="rId6" cstate="print"/>
          <a:srcRect/>
          <a:stretch>
            <a:fillRect/>
          </a:stretch>
        </p:blipFill>
        <p:spPr bwMode="auto">
          <a:xfrm>
            <a:off x="1066800" y="1066800"/>
            <a:ext cx="1143000" cy="1308281"/>
          </a:xfrm>
          <a:prstGeom prst="rect">
            <a:avLst/>
          </a:prstGeom>
          <a:noFill/>
        </p:spPr>
      </p:pic>
      <p:grpSp>
        <p:nvGrpSpPr>
          <p:cNvPr id="19" name="Group 18"/>
          <p:cNvGrpSpPr/>
          <p:nvPr/>
        </p:nvGrpSpPr>
        <p:grpSpPr>
          <a:xfrm>
            <a:off x="762000" y="1447800"/>
            <a:ext cx="7761532" cy="1816856"/>
            <a:chOff x="685800" y="1447800"/>
            <a:chExt cx="7761532" cy="1816856"/>
          </a:xfrm>
        </p:grpSpPr>
        <p:pic>
          <p:nvPicPr>
            <p:cNvPr id="15" name="Picture 14" descr="Scene 2A.bmp"/>
            <p:cNvPicPr>
              <a:picLocks noChangeAspect="1"/>
            </p:cNvPicPr>
            <p:nvPr/>
          </p:nvPicPr>
          <p:blipFill>
            <a:blip r:embed="rId7" cstate="print"/>
            <a:stretch>
              <a:fillRect/>
            </a:stretch>
          </p:blipFill>
          <p:spPr>
            <a:xfrm>
              <a:off x="685800" y="1447800"/>
              <a:ext cx="2427532" cy="1816856"/>
            </a:xfrm>
            <a:prstGeom prst="rect">
              <a:avLst/>
            </a:prstGeom>
            <a:ln w="63500">
              <a:solidFill>
                <a:schemeClr val="tx1"/>
              </a:solidFill>
              <a:miter lim="800000"/>
            </a:ln>
          </p:spPr>
        </p:pic>
        <p:pic>
          <p:nvPicPr>
            <p:cNvPr id="16" name="Picture 15" descr="Scene 2B.bmp"/>
            <p:cNvPicPr>
              <a:picLocks noChangeAspect="1"/>
            </p:cNvPicPr>
            <p:nvPr/>
          </p:nvPicPr>
          <p:blipFill>
            <a:blip r:embed="rId8" cstate="print"/>
            <a:stretch>
              <a:fillRect/>
            </a:stretch>
          </p:blipFill>
          <p:spPr>
            <a:xfrm>
              <a:off x="3352800" y="1447800"/>
              <a:ext cx="2427532" cy="1816856"/>
            </a:xfrm>
            <a:prstGeom prst="rect">
              <a:avLst/>
            </a:prstGeom>
            <a:ln w="63500">
              <a:solidFill>
                <a:schemeClr val="tx1"/>
              </a:solidFill>
              <a:miter lim="800000"/>
            </a:ln>
          </p:spPr>
        </p:pic>
        <p:pic>
          <p:nvPicPr>
            <p:cNvPr id="17" name="Picture 16" descr="Scene 2C.bmp"/>
            <p:cNvPicPr>
              <a:picLocks noChangeAspect="1"/>
            </p:cNvPicPr>
            <p:nvPr/>
          </p:nvPicPr>
          <p:blipFill>
            <a:blip r:embed="rId9" cstate="print"/>
            <a:stretch>
              <a:fillRect/>
            </a:stretch>
          </p:blipFill>
          <p:spPr>
            <a:xfrm>
              <a:off x="6019800" y="1447800"/>
              <a:ext cx="2427532" cy="1816856"/>
            </a:xfrm>
            <a:prstGeom prst="rect">
              <a:avLst/>
            </a:prstGeom>
            <a:ln w="63500">
              <a:solidFill>
                <a:schemeClr val="tx1"/>
              </a:solidFill>
              <a:miter lim="800000"/>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10" presetClass="entr" presetSubtype="0" fill="hold" nodeType="withEffect">
                                  <p:stCondLst>
                                    <p:cond delay="0"/>
                                  </p:stCondLst>
                                  <p:childTnLst>
                                    <p:set>
                                      <p:cBhvr>
                                        <p:cTn id="9" dur="1" fill="hold">
                                          <p:stCondLst>
                                            <p:cond delay="0"/>
                                          </p:stCondLst>
                                        </p:cTn>
                                        <p:tgtEl>
                                          <p:spTgt spid="2072"/>
                                        </p:tgtEl>
                                        <p:attrNameLst>
                                          <p:attrName>style.visibility</p:attrName>
                                        </p:attrNameLst>
                                      </p:cBhvr>
                                      <p:to>
                                        <p:strVal val="visible"/>
                                      </p:to>
                                    </p:set>
                                    <p:animEffect transition="in" filter="fade">
                                      <p:cBhvr>
                                        <p:cTn id="10" dur="500"/>
                                        <p:tgtEl>
                                          <p:spTgt spid="207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2073"/>
                                        </p:tgtEl>
                                        <p:attrNameLst>
                                          <p:attrName>style.visibility</p:attrName>
                                        </p:attrNameLst>
                                      </p:cBhvr>
                                      <p:to>
                                        <p:strVal val="visible"/>
                                      </p:to>
                                    </p:set>
                                    <p:animEffect transition="in" filter="fade">
                                      <p:cBhvr>
                                        <p:cTn id="21" dur="1000"/>
                                        <p:tgtEl>
                                          <p:spTgt spid="207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63" presetClass="path" presetSubtype="0" accel="50000" decel="50000" fill="hold" nodeType="withEffect">
                                  <p:stCondLst>
                                    <p:cond delay="0"/>
                                  </p:stCondLst>
                                  <p:childTnLst>
                                    <p:animMotion origin="layout" path="M 0.01823 -0.00093 L 0.28559 4.81481E-6 " pathEditMode="relative" rAng="0" ptsTypes="AA">
                                      <p:cBhvr>
                                        <p:cTn id="27" dur="3000" fill="hold"/>
                                        <p:tgtEl>
                                          <p:spTgt spid="31"/>
                                        </p:tgtEl>
                                        <p:attrNameLst>
                                          <p:attrName>ppt_x</p:attrName>
                                          <p:attrName>ppt_y</p:attrName>
                                        </p:attrNameLst>
                                      </p:cBhvr>
                                      <p:rCtr x="134" y="0"/>
                                    </p:animMotion>
                                  </p:childTnLst>
                                </p:cTn>
                              </p:par>
                            </p:childTnLst>
                          </p:cTn>
                        </p:par>
                        <p:par>
                          <p:cTn id="28" fill="hold">
                            <p:stCondLst>
                              <p:cond delay="5500"/>
                            </p:stCondLst>
                            <p:childTnLst>
                              <p:par>
                                <p:cTn id="29" presetID="10" presetClass="exit" presetSubtype="0" fill="hold" nodeType="afterEffect">
                                  <p:stCondLst>
                                    <p:cond delay="0"/>
                                  </p:stCondLst>
                                  <p:childTnLst>
                                    <p:animEffect transition="out" filter="fade">
                                      <p:cBhvr>
                                        <p:cTn id="30" dur="1000"/>
                                        <p:tgtEl>
                                          <p:spTgt spid="31"/>
                                        </p:tgtEl>
                                      </p:cBhvr>
                                    </p:animEffect>
                                    <p:set>
                                      <p:cBhvr>
                                        <p:cTn id="31" dur="1" fill="hold">
                                          <p:stCondLst>
                                            <p:cond delay="999"/>
                                          </p:stCondLst>
                                        </p:cTn>
                                        <p:tgtEl>
                                          <p:spTgt spid="31"/>
                                        </p:tgtEl>
                                        <p:attrNameLst>
                                          <p:attrName>style.visibility</p:attrName>
                                        </p:attrNameLst>
                                      </p:cBhvr>
                                      <p:to>
                                        <p:strVal val="hidden"/>
                                      </p:to>
                                    </p:set>
                                  </p:childTnLst>
                                </p:cTn>
                              </p:par>
                            </p:childTnLst>
                          </p:cTn>
                        </p:par>
                        <p:par>
                          <p:cTn id="32" fill="hold">
                            <p:stCondLst>
                              <p:cond delay="6500"/>
                            </p:stCondLst>
                            <p:childTnLst>
                              <p:par>
                                <p:cTn id="33" presetID="10" presetClass="exit" presetSubtype="0" fill="hold" nodeType="afterEffect">
                                  <p:stCondLst>
                                    <p:cond delay="0"/>
                                  </p:stCondLst>
                                  <p:childTnLst>
                                    <p:animEffect transition="out" filter="fade">
                                      <p:cBhvr>
                                        <p:cTn id="34" dur="1000"/>
                                        <p:tgtEl>
                                          <p:spTgt spid="30"/>
                                        </p:tgtEl>
                                      </p:cBhvr>
                                    </p:animEffect>
                                    <p:set>
                                      <p:cBhvr>
                                        <p:cTn id="35" dur="1" fill="hold">
                                          <p:stCondLst>
                                            <p:cond delay="999"/>
                                          </p:stCondLst>
                                        </p:cTn>
                                        <p:tgtEl>
                                          <p:spTgt spid="3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2073"/>
                                        </p:tgtEl>
                                      </p:cBhvr>
                                    </p:animEffect>
                                    <p:set>
                                      <p:cBhvr>
                                        <p:cTn id="38" dur="1" fill="hold">
                                          <p:stCondLst>
                                            <p:cond delay="999"/>
                                          </p:stCondLst>
                                        </p:cTn>
                                        <p:tgtEl>
                                          <p:spTgt spid="207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27"/>
                                        </p:tgtEl>
                                      </p:cBhvr>
                                    </p:animEffect>
                                    <p:set>
                                      <p:cBhvr>
                                        <p:cTn id="41" dur="1" fill="hold">
                                          <p:stCondLst>
                                            <p:cond delay="999"/>
                                          </p:stCondLst>
                                        </p:cTn>
                                        <p:tgtEl>
                                          <p:spTgt spid="27"/>
                                        </p:tgtEl>
                                        <p:attrNameLst>
                                          <p:attrName>style.visibility</p:attrName>
                                        </p:attrNameLst>
                                      </p:cBhvr>
                                      <p:to>
                                        <p:strVal val="hidden"/>
                                      </p:to>
                                    </p:set>
                                  </p:childTnLst>
                                </p:cTn>
                              </p:par>
                            </p:childTnLst>
                          </p:cTn>
                        </p:par>
                        <p:par>
                          <p:cTn id="42" fill="hold">
                            <p:stCondLst>
                              <p:cond delay="7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childTnLst>
                                </p:cTn>
                              </p:par>
                            </p:childTnLst>
                          </p:cTn>
                        </p:par>
                        <p:par>
                          <p:cTn id="46" fill="hold">
                            <p:stCondLst>
                              <p:cond delay="8500"/>
                            </p:stCondLst>
                            <p:childTnLst>
                              <p:par>
                                <p:cTn id="47" presetID="10"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childTnLst>
                          </p:cTn>
                        </p:par>
                        <p:par>
                          <p:cTn id="50" fill="hold">
                            <p:stCondLst>
                              <p:cond delay="10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childTnLst>
                                </p:cTn>
                              </p:par>
                            </p:childTnLst>
                          </p:cTn>
                        </p:par>
                        <p:par>
                          <p:cTn id="54" fill="hold">
                            <p:stCondLst>
                              <p:cond delay="11500"/>
                            </p:stCondLst>
                            <p:childTnLst>
                              <p:par>
                                <p:cTn id="55" presetID="10" presetClass="exit" presetSubtype="0" fill="hold" grpId="1" nodeType="afterEffect">
                                  <p:stCondLst>
                                    <p:cond delay="0"/>
                                  </p:stCondLst>
                                  <p:childTnLst>
                                    <p:animEffect transition="out" filter="fade">
                                      <p:cBhvr>
                                        <p:cTn id="56" dur="3000"/>
                                        <p:tgtEl>
                                          <p:spTgt spid="37"/>
                                        </p:tgtEl>
                                      </p:cBhvr>
                                    </p:animEffect>
                                    <p:set>
                                      <p:cBhvr>
                                        <p:cTn id="57" dur="1" fill="hold">
                                          <p:stCondLst>
                                            <p:cond delay="2999"/>
                                          </p:stCondLst>
                                        </p:cTn>
                                        <p:tgtEl>
                                          <p:spTgt spid="3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3000"/>
                                        <p:tgtEl>
                                          <p:spTgt spid="19"/>
                                        </p:tgtEl>
                                      </p:cBhvr>
                                    </p:animEffect>
                                    <p:set>
                                      <p:cBhvr>
                                        <p:cTn id="60" dur="1" fill="hold">
                                          <p:stCondLst>
                                            <p:cond delay="29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3000"/>
                                        <p:tgtEl>
                                          <p:spTgt spid="38"/>
                                        </p:tgtEl>
                                      </p:cBhvr>
                                    </p:animEffect>
                                    <p:set>
                                      <p:cBhvr>
                                        <p:cTn id="63" dur="1" fill="hold">
                                          <p:stCondLst>
                                            <p:cond delay="2999"/>
                                          </p:stCondLst>
                                        </p:cTn>
                                        <p:tgtEl>
                                          <p:spTgt spid="38"/>
                                        </p:tgtEl>
                                        <p:attrNameLst>
                                          <p:attrName>style.visibility</p:attrName>
                                        </p:attrNameLst>
                                      </p:cBhvr>
                                      <p:to>
                                        <p:strVal val="hidden"/>
                                      </p:to>
                                    </p:set>
                                  </p:childTnLst>
                                </p:cTn>
                              </p:par>
                            </p:childTnLst>
                          </p:cTn>
                        </p:par>
                        <p:par>
                          <p:cTn id="64" fill="hold">
                            <p:stCondLst>
                              <p:cond delay="1450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childTnLst>
                                </p:cTn>
                              </p:par>
                            </p:childTnLst>
                          </p:cTn>
                        </p:par>
                        <p:par>
                          <p:cTn id="68" fill="hold">
                            <p:stCondLst>
                              <p:cond delay="155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childTnLst>
                                </p:cTn>
                              </p:par>
                            </p:childTnLst>
                          </p:cTn>
                        </p:par>
                        <p:par>
                          <p:cTn id="75" fill="hold">
                            <p:stCondLst>
                              <p:cond delay="16500"/>
                            </p:stCondLst>
                            <p:childTnLst>
                              <p:par>
                                <p:cTn id="76" presetID="10" presetClass="entr" presetSubtype="0"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1000"/>
                                        <p:tgtEl>
                                          <p:spTgt spid="42"/>
                                        </p:tgtEl>
                                      </p:cBhvr>
                                    </p:animEffect>
                                  </p:childTnLst>
                                </p:cTn>
                              </p:par>
                              <p:par>
                                <p:cTn id="79" presetID="63" presetClass="path" presetSubtype="0" accel="50000" decel="50000" fill="hold" nodeType="withEffect">
                                  <p:stCondLst>
                                    <p:cond delay="0"/>
                                  </p:stCondLst>
                                  <p:childTnLst>
                                    <p:animMotion origin="layout" path="M 0.01823 -0.00093 L 0.28559 4.81481E-6 " pathEditMode="relative" rAng="0" ptsTypes="AA">
                                      <p:cBhvr>
                                        <p:cTn id="80" dur="3000" fill="hold"/>
                                        <p:tgtEl>
                                          <p:spTgt spid="42"/>
                                        </p:tgtEl>
                                        <p:attrNameLst>
                                          <p:attrName>ppt_x</p:attrName>
                                          <p:attrName>ppt_y</p:attrName>
                                        </p:attrNameLst>
                                      </p:cBhvr>
                                      <p:rCtr x="134" y="0"/>
                                    </p:animMotion>
                                  </p:childTnLst>
                                </p:cTn>
                              </p:par>
                            </p:childTnLst>
                          </p:cTn>
                        </p:par>
                        <p:par>
                          <p:cTn id="81" fill="hold">
                            <p:stCondLst>
                              <p:cond delay="19500"/>
                            </p:stCondLst>
                            <p:childTnLst>
                              <p:par>
                                <p:cTn id="82" presetID="10" presetClass="exit" presetSubtype="0" fill="hold" nodeType="afterEffect">
                                  <p:stCondLst>
                                    <p:cond delay="0"/>
                                  </p:stCondLst>
                                  <p:childTnLst>
                                    <p:animEffect transition="out" filter="fade">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20500"/>
                            </p:stCondLst>
                            <p:childTnLst>
                              <p:par>
                                <p:cTn id="86" presetID="10" presetClass="exit" presetSubtype="0" fill="hold" nodeType="afterEffect">
                                  <p:stCondLst>
                                    <p:cond delay="0"/>
                                  </p:stCondLst>
                                  <p:childTnLst>
                                    <p:animEffect transition="out" filter="fade">
                                      <p:cBhvr>
                                        <p:cTn id="87" dur="1000"/>
                                        <p:tgtEl>
                                          <p:spTgt spid="40"/>
                                        </p:tgtEl>
                                      </p:cBhvr>
                                    </p:animEffect>
                                    <p:set>
                                      <p:cBhvr>
                                        <p:cTn id="88" dur="1" fill="hold">
                                          <p:stCondLst>
                                            <p:cond delay="999"/>
                                          </p:stCondLst>
                                        </p:cTn>
                                        <p:tgtEl>
                                          <p:spTgt spid="4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41"/>
                                        </p:tgtEl>
                                      </p:cBhvr>
                                    </p:animEffect>
                                    <p:set>
                                      <p:cBhvr>
                                        <p:cTn id="91" dur="1" fill="hold">
                                          <p:stCondLst>
                                            <p:cond delay="999"/>
                                          </p:stCondLst>
                                        </p:cTn>
                                        <p:tgtEl>
                                          <p:spTgt spid="4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00"/>
                                        <p:tgtEl>
                                          <p:spTgt spid="39"/>
                                        </p:tgtEl>
                                      </p:cBhvr>
                                    </p:animEffect>
                                    <p:set>
                                      <p:cBhvr>
                                        <p:cTn id="94"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7" grpId="0" animBg="1"/>
      <p:bldP spid="37" grpId="1" animBg="1"/>
      <p:bldP spid="38" grpId="0" animBg="1"/>
      <p:bldP spid="38" grpId="1" animBg="1"/>
      <p:bldP spid="39" grpId="0" animBg="1"/>
      <p:bldP spid="3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11280" y="2546796"/>
            <a:ext cx="8539537" cy="1472184"/>
          </a:xfrm>
          <a:prstGeom prst="rect">
            <a:avLst/>
          </a:prstGeom>
        </p:spPr>
        <p:txBody>
          <a:bodyPr vert="horz" lIns="91440" tIns="45720" rIns="91440" bIns="45720" rtlCol="0">
            <a:noAutofit/>
          </a:bodyPr>
          <a:lstStyle/>
          <a:p>
            <a:pPr indent="-342900">
              <a:spcBef>
                <a:spcPct val="20000"/>
              </a:spcBef>
            </a:pPr>
            <a:r>
              <a:rPr lang="en-GB" sz="4000" b="1" dirty="0" smtClean="0">
                <a:ln w="1905"/>
                <a:solidFill>
                  <a:schemeClr val="tx2"/>
                </a:solidFill>
                <a:effectLst>
                  <a:innerShdw blurRad="69850" dist="43180" dir="5400000">
                    <a:srgbClr val="000000">
                      <a:alpha val="65000"/>
                    </a:srgbClr>
                  </a:innerShdw>
                </a:effectLst>
              </a:rPr>
              <a:t>Closure: </a:t>
            </a:r>
            <a:r>
              <a:rPr lang="en-GB" sz="4000" dirty="0" smtClean="0">
                <a:ln w="1905"/>
                <a:solidFill>
                  <a:schemeClr val="tx2"/>
                </a:solidFill>
                <a:effectLst>
                  <a:innerShdw blurRad="69850" dist="43180" dir="5400000">
                    <a:srgbClr val="000000">
                      <a:alpha val="65000"/>
                    </a:srgbClr>
                  </a:innerShdw>
                </a:effectLst>
              </a:rPr>
              <a:t>‘...</a:t>
            </a:r>
            <a:r>
              <a:rPr lang="en-GB" sz="4000" i="1" dirty="0" smtClean="0">
                <a:ln w="1905"/>
                <a:solidFill>
                  <a:schemeClr val="tx2"/>
                </a:solidFill>
                <a:effectLst>
                  <a:innerShdw blurRad="69850" dist="43180" dir="5400000">
                    <a:srgbClr val="000000">
                      <a:alpha val="65000"/>
                    </a:srgbClr>
                  </a:innerShdw>
                </a:effectLst>
              </a:rPr>
              <a:t>observing the parts </a:t>
            </a:r>
            <a:r>
              <a:rPr lang="en-GB" sz="4000" dirty="0" smtClean="0">
                <a:ln w="1905"/>
                <a:solidFill>
                  <a:schemeClr val="tx2"/>
                </a:solidFill>
                <a:effectLst>
                  <a:innerShdw blurRad="69850" dist="43180" dir="5400000">
                    <a:srgbClr val="000000">
                      <a:alpha val="65000"/>
                    </a:srgbClr>
                  </a:innerShdw>
                </a:effectLst>
              </a:rPr>
              <a:t>but </a:t>
            </a:r>
            <a:r>
              <a:rPr lang="en-GB" sz="4000" i="1" dirty="0" smtClean="0">
                <a:ln w="1905"/>
                <a:solidFill>
                  <a:schemeClr val="tx2"/>
                </a:solidFill>
                <a:effectLst>
                  <a:innerShdw blurRad="69850" dist="43180" dir="5400000">
                    <a:srgbClr val="000000">
                      <a:alpha val="65000"/>
                    </a:srgbClr>
                  </a:innerShdw>
                </a:effectLst>
              </a:rPr>
              <a:t>perceiving the whole</a:t>
            </a:r>
            <a:r>
              <a:rPr lang="en-GB" sz="4000" dirty="0" smtClean="0">
                <a:ln w="1905"/>
                <a:solidFill>
                  <a:schemeClr val="tx2"/>
                </a:solidFill>
                <a:effectLst>
                  <a:innerShdw blurRad="69850" dist="43180" dir="5400000">
                    <a:srgbClr val="000000">
                      <a:alpha val="65000"/>
                    </a:srgbClr>
                  </a:innerShdw>
                </a:effectLst>
              </a:rPr>
              <a:t>...’ (63)</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pic>
        <p:nvPicPr>
          <p:cNvPr id="9" name="Picture 8" descr="Understanding Comics (49, Midtones -100, Brightness +10).jpg"/>
          <p:cNvPicPr>
            <a:picLocks noChangeAspect="1"/>
          </p:cNvPicPr>
          <p:nvPr/>
        </p:nvPicPr>
        <p:blipFill>
          <a:blip r:embed="rId2" cstate="print"/>
          <a:stretch>
            <a:fillRect/>
          </a:stretch>
        </p:blipFill>
        <p:spPr>
          <a:xfrm>
            <a:off x="231909" y="1145304"/>
            <a:ext cx="8693151" cy="4224980"/>
          </a:xfrm>
          <a:prstGeom prst="rect">
            <a:avLst/>
          </a:prstGeom>
        </p:spPr>
      </p:pic>
      <p:sp>
        <p:nvSpPr>
          <p:cNvPr id="4" name="Subtitle 2"/>
          <p:cNvSpPr txBox="1">
            <a:spLocks/>
          </p:cNvSpPr>
          <p:nvPr/>
        </p:nvSpPr>
        <p:spPr>
          <a:xfrm>
            <a:off x="2057400" y="6099048"/>
            <a:ext cx="6803136" cy="457200"/>
          </a:xfrm>
          <a:prstGeom prst="rect">
            <a:avLst/>
          </a:prstGeom>
        </p:spPr>
        <p:txBody>
          <a:bodyPr vert="horz" lIns="91440" tIns="45720" rIns="91440" bIns="45720" rtlCol="0">
            <a:no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McCloud, Scott</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Understanding Comics: The Invisible Art </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1993)</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6" name="Subtitle 2"/>
          <p:cNvSpPr txBox="1">
            <a:spLocks/>
          </p:cNvSpPr>
          <p:nvPr/>
        </p:nvSpPr>
        <p:spPr>
          <a:xfrm>
            <a:off x="7947095" y="5245608"/>
            <a:ext cx="1059745" cy="734568"/>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(49)</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644" y="328494"/>
            <a:ext cx="8349405" cy="3170099"/>
          </a:xfrm>
          <a:prstGeom prst="rect">
            <a:avLst/>
          </a:prstGeom>
        </p:spPr>
        <p:txBody>
          <a:bodyPr wrap="square">
            <a:spAutoFit/>
          </a:bodyPr>
          <a:lstStyle/>
          <a:p>
            <a:r>
              <a:rPr lang="en-GB" sz="4000" dirty="0" smtClean="0">
                <a:ln w="1905"/>
                <a:solidFill>
                  <a:schemeClr val="tx2"/>
                </a:solidFill>
                <a:effectLst>
                  <a:innerShdw blurRad="69850" dist="43180" dir="5400000">
                    <a:srgbClr val="000000">
                      <a:alpha val="65000"/>
                    </a:srgbClr>
                  </a:innerShdw>
                </a:effectLst>
              </a:rPr>
              <a:t>‘[. . .] in comics word and image approach each other: words can be visually inflected, reading as pictures, while pictures can become as abstract and symbolic as words.’ (36)</a:t>
            </a:r>
            <a:endParaRPr lang="en-GB" sz="4000" dirty="0">
              <a:ln w="1905"/>
              <a:solidFill>
                <a:schemeClr val="tx2"/>
              </a:solidFill>
              <a:effectLst>
                <a:innerShdw blurRad="69850" dist="43180" dir="5400000">
                  <a:srgbClr val="000000">
                    <a:alpha val="65000"/>
                  </a:srgbClr>
                </a:innerShdw>
              </a:effectLst>
            </a:endParaRPr>
          </a:p>
        </p:txBody>
      </p:sp>
      <p:sp>
        <p:nvSpPr>
          <p:cNvPr id="8" name="Rectangle 7"/>
          <p:cNvSpPr/>
          <p:nvPr/>
        </p:nvSpPr>
        <p:spPr>
          <a:xfrm>
            <a:off x="256032" y="4521926"/>
            <a:ext cx="8154333" cy="1323439"/>
          </a:xfrm>
          <a:prstGeom prst="rect">
            <a:avLst/>
          </a:prstGeom>
        </p:spPr>
        <p:txBody>
          <a:bodyPr wrap="square">
            <a:spAutoFit/>
          </a:bodyPr>
          <a:lstStyle/>
          <a:p>
            <a:r>
              <a:rPr lang="en-GB" sz="4000" dirty="0" smtClean="0">
                <a:ln w="1905"/>
                <a:solidFill>
                  <a:schemeClr val="tx2"/>
                </a:solidFill>
                <a:effectLst>
                  <a:innerShdw blurRad="69850" dist="43180" dir="5400000">
                    <a:srgbClr val="000000">
                      <a:alpha val="65000"/>
                    </a:srgbClr>
                  </a:innerShdw>
                </a:effectLst>
              </a:rPr>
              <a:t>‘[. . .] comic art is a form of writing.’ (33)</a:t>
            </a:r>
            <a:endParaRPr lang="en-GB" sz="4000" dirty="0">
              <a:ln w="1905"/>
              <a:solidFill>
                <a:schemeClr val="tx2"/>
              </a:solidFill>
              <a:effectLst>
                <a:innerShdw blurRad="69850" dist="43180" dir="5400000">
                  <a:srgbClr val="000000">
                    <a:alpha val="65000"/>
                  </a:srgbClr>
                </a:innerShdw>
              </a:effectLst>
            </a:endParaRPr>
          </a:p>
        </p:txBody>
      </p:sp>
      <p:sp>
        <p:nvSpPr>
          <p:cNvPr id="9" name="Rectangle 8"/>
          <p:cNvSpPr/>
          <p:nvPr/>
        </p:nvSpPr>
        <p:spPr>
          <a:xfrm>
            <a:off x="373774" y="2089203"/>
            <a:ext cx="8330184" cy="2554545"/>
          </a:xfrm>
          <a:prstGeom prst="rect">
            <a:avLst/>
          </a:prstGeom>
        </p:spPr>
        <p:txBody>
          <a:bodyPr wrap="square">
            <a:spAutoFit/>
          </a:bodyPr>
          <a:lstStyle/>
          <a:p>
            <a:r>
              <a:rPr lang="en-GB" sz="4000" dirty="0" smtClean="0">
                <a:ln w="1905"/>
                <a:solidFill>
                  <a:schemeClr val="tx2"/>
                </a:solidFill>
                <a:effectLst>
                  <a:innerShdw blurRad="69850" dist="43180" dir="5400000">
                    <a:srgbClr val="000000">
                      <a:alpha val="65000"/>
                    </a:srgbClr>
                  </a:innerShdw>
                </a:effectLst>
              </a:rPr>
              <a:t>‘[Comics] involve a tension between the experience of reading in sequence and the format or shape of the object being read’ (52)</a:t>
            </a:r>
            <a:endParaRPr lang="en-GB" sz="4000" dirty="0">
              <a:ln w="1905"/>
              <a:solidFill>
                <a:schemeClr val="tx2"/>
              </a:solidFill>
              <a:effectLst>
                <a:innerShdw blurRad="69850" dist="43180" dir="5400000">
                  <a:srgbClr val="000000">
                    <a:alpha val="65000"/>
                  </a:srgbClr>
                </a:innerShdw>
              </a:effectLst>
            </a:endParaRPr>
          </a:p>
        </p:txBody>
      </p:sp>
      <p:sp>
        <p:nvSpPr>
          <p:cNvPr id="5" name="Subtitle 2"/>
          <p:cNvSpPr txBox="1">
            <a:spLocks/>
          </p:cNvSpPr>
          <p:nvPr/>
        </p:nvSpPr>
        <p:spPr>
          <a:xfrm>
            <a:off x="1627632" y="6099048"/>
            <a:ext cx="7232904" cy="457200"/>
          </a:xfrm>
          <a:prstGeom prst="rect">
            <a:avLst/>
          </a:prstGeom>
        </p:spPr>
        <p:txBody>
          <a:bodyPr vert="horz" lIns="91440" tIns="45720" rIns="91440" bIns="45720" rtlCol="0">
            <a:no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Hatfield,</a:t>
            </a:r>
            <a:r>
              <a:rPr kumimoji="0" lang="en-GB" sz="2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Charles</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Alternative Comics: An Emerging Literature </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2005)</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TEMP\Local Settings\Temporary Internet Files\Content.IE5\C6HVIQD9\MCj02219370000[1].wmf"/>
          <p:cNvPicPr>
            <a:picLocks noChangeAspect="1" noChangeArrowheads="1"/>
          </p:cNvPicPr>
          <p:nvPr/>
        </p:nvPicPr>
        <p:blipFill>
          <a:blip r:embed="rId2" cstate="print"/>
          <a:srcRect/>
          <a:stretch>
            <a:fillRect/>
          </a:stretch>
        </p:blipFill>
        <p:spPr bwMode="auto">
          <a:xfrm>
            <a:off x="5215288" y="381000"/>
            <a:ext cx="3124200" cy="3124200"/>
          </a:xfrm>
          <a:prstGeom prst="rect">
            <a:avLst/>
          </a:prstGeom>
          <a:noFill/>
        </p:spPr>
      </p:pic>
      <p:sp>
        <p:nvSpPr>
          <p:cNvPr id="13" name="Rounded Rectangle 12"/>
          <p:cNvSpPr/>
          <p:nvPr/>
        </p:nvSpPr>
        <p:spPr>
          <a:xfrm>
            <a:off x="5225143" y="370114"/>
            <a:ext cx="3124200" cy="3124200"/>
          </a:xfrm>
          <a:prstGeom prst="roundRect">
            <a:avLst>
              <a:gd name="adj" fmla="val 11789"/>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685800" y="4191000"/>
            <a:ext cx="7761532" cy="1816856"/>
            <a:chOff x="685800" y="1447800"/>
            <a:chExt cx="7761532" cy="1816856"/>
          </a:xfrm>
        </p:grpSpPr>
        <p:pic>
          <p:nvPicPr>
            <p:cNvPr id="9" name="Picture 8" descr="Scene 2A.bmp"/>
            <p:cNvPicPr>
              <a:picLocks noChangeAspect="1"/>
            </p:cNvPicPr>
            <p:nvPr/>
          </p:nvPicPr>
          <p:blipFill>
            <a:blip r:embed="rId3" cstate="print"/>
            <a:stretch>
              <a:fillRect/>
            </a:stretch>
          </p:blipFill>
          <p:spPr>
            <a:xfrm>
              <a:off x="685800" y="1447800"/>
              <a:ext cx="2427532" cy="1816856"/>
            </a:xfrm>
            <a:prstGeom prst="rect">
              <a:avLst/>
            </a:prstGeom>
            <a:ln w="63500">
              <a:solidFill>
                <a:schemeClr val="tx1"/>
              </a:solidFill>
              <a:miter lim="800000"/>
            </a:ln>
          </p:spPr>
        </p:pic>
        <p:pic>
          <p:nvPicPr>
            <p:cNvPr id="10" name="Picture 9" descr="Scene 2B.bmp"/>
            <p:cNvPicPr>
              <a:picLocks noChangeAspect="1"/>
            </p:cNvPicPr>
            <p:nvPr/>
          </p:nvPicPr>
          <p:blipFill>
            <a:blip r:embed="rId4" cstate="print"/>
            <a:stretch>
              <a:fillRect/>
            </a:stretch>
          </p:blipFill>
          <p:spPr>
            <a:xfrm>
              <a:off x="3352800" y="1447800"/>
              <a:ext cx="2427532" cy="1816856"/>
            </a:xfrm>
            <a:prstGeom prst="rect">
              <a:avLst/>
            </a:prstGeom>
            <a:ln w="63500">
              <a:solidFill>
                <a:schemeClr val="tx1"/>
              </a:solidFill>
              <a:miter lim="800000"/>
            </a:ln>
          </p:spPr>
        </p:pic>
        <p:pic>
          <p:nvPicPr>
            <p:cNvPr id="11" name="Picture 10" descr="Scene 2C.bmp"/>
            <p:cNvPicPr>
              <a:picLocks noChangeAspect="1"/>
            </p:cNvPicPr>
            <p:nvPr/>
          </p:nvPicPr>
          <p:blipFill>
            <a:blip r:embed="rId5" cstate="print"/>
            <a:stretch>
              <a:fillRect/>
            </a:stretch>
          </p:blipFill>
          <p:spPr>
            <a:xfrm>
              <a:off x="6019800" y="1447800"/>
              <a:ext cx="2427532" cy="1816856"/>
            </a:xfrm>
            <a:prstGeom prst="rect">
              <a:avLst/>
            </a:prstGeom>
            <a:ln w="63500">
              <a:solidFill>
                <a:schemeClr val="tx1"/>
              </a:solidFill>
              <a:miter lim="800000"/>
            </a:ln>
          </p:spPr>
        </p:pic>
      </p:grpSp>
      <p:sp>
        <p:nvSpPr>
          <p:cNvPr id="20" name="Rectangle 19"/>
          <p:cNvSpPr/>
          <p:nvPr/>
        </p:nvSpPr>
        <p:spPr>
          <a:xfrm>
            <a:off x="620486" y="4114801"/>
            <a:ext cx="7913914" cy="1981200"/>
          </a:xfrm>
          <a:prstGeom prst="rect">
            <a:avLst/>
          </a:prstGeom>
          <a:solidFill>
            <a:srgbClr val="C0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descr="C:\Documents and Settings\TEMP\Local Settings\Temporary Internet Files\Content.IE5\UZU58BE7\MCj03391980000[1].wmf"/>
          <p:cNvPicPr>
            <a:picLocks noChangeAspect="1" noChangeArrowheads="1"/>
          </p:cNvPicPr>
          <p:nvPr/>
        </p:nvPicPr>
        <p:blipFill>
          <a:blip r:embed="rId6" cstate="print">
            <a:biLevel thresh="50000"/>
          </a:blip>
          <a:srcRect/>
          <a:stretch>
            <a:fillRect/>
          </a:stretch>
        </p:blipFill>
        <p:spPr bwMode="auto">
          <a:xfrm>
            <a:off x="685800" y="381000"/>
            <a:ext cx="3124200" cy="3124200"/>
          </a:xfrm>
          <a:prstGeom prst="rect">
            <a:avLst/>
          </a:prstGeom>
          <a:noFill/>
        </p:spPr>
      </p:pic>
      <p:sp>
        <p:nvSpPr>
          <p:cNvPr id="12" name="Rounded Rectangle 11"/>
          <p:cNvSpPr/>
          <p:nvPr/>
        </p:nvSpPr>
        <p:spPr>
          <a:xfrm>
            <a:off x="685800" y="381000"/>
            <a:ext cx="3124200" cy="3124200"/>
          </a:xfrm>
          <a:prstGeom prst="roundRect">
            <a:avLst>
              <a:gd name="adj" fmla="val 12835"/>
            </a:avLst>
          </a:prstGeom>
          <a:solidFill>
            <a:srgbClr val="C0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09600" y="4114800"/>
            <a:ext cx="2590800" cy="1981200"/>
          </a:xfrm>
          <a:prstGeom prst="rect">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500"/>
                                        <p:tgtEl>
                                          <p:spTgt spid="205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00"/>
                            </p:stCondLst>
                            <p:childTnLst>
                              <p:par>
                                <p:cTn id="41" presetID="63" presetClass="path" presetSubtype="0" accel="50000" decel="50000" fill="hold" grpId="2" nodeType="afterEffect">
                                  <p:stCondLst>
                                    <p:cond delay="0"/>
                                  </p:stCondLst>
                                  <p:childTnLst>
                                    <p:animMotion origin="layout" path="M 0.00104 -4.44444E-6 L 0.58281 0.00047 " pathEditMode="relative" rAng="0" ptsTypes="AA">
                                      <p:cBhvr>
                                        <p:cTn id="42" dur="3000" fill="hold"/>
                                        <p:tgtEl>
                                          <p:spTgt spid="14"/>
                                        </p:tgtEl>
                                        <p:attrNameLst>
                                          <p:attrName>ppt_x</p:attrName>
                                          <p:attrName>ppt_y</p:attrName>
                                        </p:attrNameLst>
                                      </p:cBhvr>
                                      <p:rCtr x="291" y="0"/>
                                    </p:animMotion>
                                  </p:childTnLst>
                                </p:cTn>
                              </p:par>
                            </p:childTnLst>
                          </p:cTn>
                        </p:par>
                        <p:par>
                          <p:cTn id="43" fill="hold">
                            <p:stCondLst>
                              <p:cond delay="3500"/>
                            </p:stCondLst>
                            <p:childTnLst>
                              <p:par>
                                <p:cTn id="44" presetID="10" presetClass="exit" presetSubtype="0" fill="hold" grpId="1" nodeType="afterEffect">
                                  <p:stCondLst>
                                    <p:cond delay="0"/>
                                  </p:stCondLst>
                                  <p:childTnLst>
                                    <p:animEffect transition="out" filter="fade">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500"/>
                            </p:stCondLst>
                            <p:childTnLst>
                              <p:par>
                                <p:cTn id="48" presetID="10" presetClass="exit" presetSubtype="0" fill="hold" grpId="1"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35" presetClass="path" presetSubtype="0" accel="50000" decel="50000" fill="hold" grpId="6" nodeType="afterEffect">
                                  <p:stCondLst>
                                    <p:cond delay="0"/>
                                  </p:stCondLst>
                                  <p:childTnLst>
                                    <p:animMotion origin="layout" path="M 0.57969 -4.44444E-6 L 0.00104 -4.44444E-6 " pathEditMode="relative" rAng="0" ptsTypes="AA">
                                      <p:cBhvr>
                                        <p:cTn id="53" dur="2000" fill="hold"/>
                                        <p:tgtEl>
                                          <p:spTgt spid="14"/>
                                        </p:tgtEl>
                                        <p:attrNameLst>
                                          <p:attrName>ppt_x</p:attrName>
                                          <p:attrName>ppt_y</p:attrName>
                                        </p:attrNameLst>
                                      </p:cBhvr>
                                      <p:rCtr x="-289" y="0"/>
                                    </p:animMotion>
                                  </p:childTnLst>
                                </p:cTn>
                              </p:par>
                            </p:childTnLst>
                          </p:cTn>
                        </p:par>
                        <p:par>
                          <p:cTn id="54" fill="hold">
                            <p:stCondLst>
                              <p:cond delay="7000"/>
                            </p:stCondLst>
                            <p:childTnLst>
                              <p:par>
                                <p:cTn id="55" presetID="10" presetClass="exit" presetSubtype="0" fill="hold" grpId="5" nodeType="afterEffect">
                                  <p:stCondLst>
                                    <p:cond delay="0"/>
                                  </p:stCondLst>
                                  <p:childTnLst>
                                    <p:animEffect transition="out" filter="fade">
                                      <p:cBhvr>
                                        <p:cTn id="56" dur="1000"/>
                                        <p:tgtEl>
                                          <p:spTgt spid="14"/>
                                        </p:tgtEl>
                                      </p:cBhvr>
                                    </p:animEffect>
                                    <p:set>
                                      <p:cBhvr>
                                        <p:cTn id="57" dur="1" fill="hold">
                                          <p:stCondLst>
                                            <p:cond delay="9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2"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2"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par>
                          <p:cTn id="71" fill="hold">
                            <p:stCondLst>
                              <p:cond delay="500"/>
                            </p:stCondLst>
                            <p:childTnLst>
                              <p:par>
                                <p:cTn id="72" presetID="10" presetClass="entr" presetSubtype="0" fill="hold" grpId="3"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1000"/>
                            </p:stCondLst>
                            <p:childTnLst>
                              <p:par>
                                <p:cTn id="76" presetID="63" presetClass="path" presetSubtype="0" accel="50000" decel="50000" fill="hold" grpId="4" nodeType="afterEffect">
                                  <p:stCondLst>
                                    <p:cond delay="0"/>
                                  </p:stCondLst>
                                  <p:childTnLst>
                                    <p:animMotion origin="layout" path="M 0.00104 -4.44444E-6 L 0.58438 -4.44444E-6 " pathEditMode="relative" rAng="0" ptsTypes="AA">
                                      <p:cBhvr>
                                        <p:cTn id="77" dur="2000" fill="hold"/>
                                        <p:tgtEl>
                                          <p:spTgt spid="14"/>
                                        </p:tgtEl>
                                        <p:attrNameLst>
                                          <p:attrName>ppt_x</p:attrName>
                                          <p:attrName>ppt_y</p:attrName>
                                        </p:attrNameLst>
                                      </p:cBhvr>
                                      <p:rCtr x="292" y="0"/>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3" nodeType="click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10" presetClass="exit" presetSubtype="0" fill="hold" grpId="3"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xit" presetSubtype="0" fill="hold" grpId="7" nodeType="withEffect">
                                  <p:stCondLst>
                                    <p:cond delay="0"/>
                                  </p:stCondLst>
                                  <p:childTnLst>
                                    <p:animEffect transition="out" filter="fade">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ntr" presetSubtype="0" fill="hold" grpId="4"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4"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20" grpId="0" animBg="1"/>
      <p:bldP spid="20" grpId="1" animBg="1"/>
      <p:bldP spid="20" grpId="2" animBg="1"/>
      <p:bldP spid="20" grpId="3" animBg="1"/>
      <p:bldP spid="12" grpId="0" animBg="1"/>
      <p:bldP spid="12" grpId="1" animBg="1"/>
      <p:bldP spid="12" grpId="2" animBg="1"/>
      <p:bldP spid="12" grpId="3" animBg="1"/>
      <p:bldP spid="12" grpId="4" animBg="1"/>
      <p:bldP spid="14" grpId="0" animBg="1"/>
      <p:bldP spid="14" grpId="1" animBg="1"/>
      <p:bldP spid="14" grpId="2" animBg="1"/>
      <p:bldP spid="14" grpId="3" animBg="1"/>
      <p:bldP spid="14" grpId="4" animBg="1"/>
      <p:bldP spid="14" grpId="5" animBg="1"/>
      <p:bldP spid="14" grpId="6" animBg="1"/>
      <p:bldP spid="14" grpId="7"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derstanding Comics (79 C).JPG"/>
          <p:cNvPicPr>
            <a:picLocks noChangeAspect="1"/>
          </p:cNvPicPr>
          <p:nvPr/>
        </p:nvPicPr>
        <p:blipFill>
          <a:blip r:embed="rId2" cstate="print"/>
          <a:stretch>
            <a:fillRect/>
          </a:stretch>
        </p:blipFill>
        <p:spPr>
          <a:xfrm>
            <a:off x="304414" y="2653048"/>
            <a:ext cx="3713794" cy="1692362"/>
          </a:xfrm>
          <a:prstGeom prst="rect">
            <a:avLst/>
          </a:prstGeom>
        </p:spPr>
      </p:pic>
      <p:grpSp>
        <p:nvGrpSpPr>
          <p:cNvPr id="15" name="Group 14"/>
          <p:cNvGrpSpPr/>
          <p:nvPr/>
        </p:nvGrpSpPr>
        <p:grpSpPr>
          <a:xfrm>
            <a:off x="283335" y="2627290"/>
            <a:ext cx="3773510" cy="1738648"/>
            <a:chOff x="283335" y="2627290"/>
            <a:chExt cx="3773510" cy="1738648"/>
          </a:xfrm>
        </p:grpSpPr>
        <p:pic>
          <p:nvPicPr>
            <p:cNvPr id="6" name="Picture 5" descr="Understanding Comics (79 C).JPG"/>
            <p:cNvPicPr>
              <a:picLocks noChangeAspect="1"/>
            </p:cNvPicPr>
            <p:nvPr/>
          </p:nvPicPr>
          <p:blipFill>
            <a:blip r:embed="rId2" cstate="print"/>
            <a:stretch>
              <a:fillRect/>
            </a:stretch>
          </p:blipFill>
          <p:spPr>
            <a:xfrm>
              <a:off x="311429" y="2647818"/>
              <a:ext cx="3713794" cy="1692362"/>
            </a:xfrm>
            <a:prstGeom prst="rect">
              <a:avLst/>
            </a:prstGeom>
          </p:spPr>
        </p:pic>
        <p:sp>
          <p:nvSpPr>
            <p:cNvPr id="14" name="Rectangle 13"/>
            <p:cNvSpPr/>
            <p:nvPr/>
          </p:nvSpPr>
          <p:spPr>
            <a:xfrm>
              <a:off x="283335" y="2627290"/>
              <a:ext cx="3773510" cy="173864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descr="Understanding Comics (79 B).JPG"/>
          <p:cNvPicPr>
            <a:picLocks noChangeAspect="1"/>
          </p:cNvPicPr>
          <p:nvPr/>
        </p:nvPicPr>
        <p:blipFill>
          <a:blip r:embed="rId3" cstate="print"/>
          <a:stretch>
            <a:fillRect/>
          </a:stretch>
        </p:blipFill>
        <p:spPr>
          <a:xfrm>
            <a:off x="4964941" y="596623"/>
            <a:ext cx="3651023" cy="1720058"/>
          </a:xfrm>
          <a:prstGeom prst="rect">
            <a:avLst/>
          </a:prstGeom>
        </p:spPr>
      </p:pic>
      <p:pic>
        <p:nvPicPr>
          <p:cNvPr id="7" name="Picture 6" descr="Understanding Comics (79 D).JPG"/>
          <p:cNvPicPr>
            <a:picLocks noChangeAspect="1"/>
          </p:cNvPicPr>
          <p:nvPr/>
        </p:nvPicPr>
        <p:blipFill>
          <a:blip r:embed="rId4" cstate="print"/>
          <a:stretch>
            <a:fillRect/>
          </a:stretch>
        </p:blipFill>
        <p:spPr>
          <a:xfrm>
            <a:off x="4982672" y="2556854"/>
            <a:ext cx="3607535" cy="1811150"/>
          </a:xfrm>
          <a:prstGeom prst="rect">
            <a:avLst/>
          </a:prstGeom>
        </p:spPr>
      </p:pic>
      <p:pic>
        <p:nvPicPr>
          <p:cNvPr id="9" name="Picture 8" descr="Understanding Comics (79 F).JPG"/>
          <p:cNvPicPr>
            <a:picLocks noChangeAspect="1"/>
          </p:cNvPicPr>
          <p:nvPr/>
        </p:nvPicPr>
        <p:blipFill>
          <a:blip r:embed="rId5" cstate="print"/>
          <a:stretch>
            <a:fillRect/>
          </a:stretch>
        </p:blipFill>
        <p:spPr>
          <a:xfrm>
            <a:off x="4959637" y="4546242"/>
            <a:ext cx="3858705" cy="1803041"/>
          </a:xfrm>
          <a:prstGeom prst="rect">
            <a:avLst/>
          </a:prstGeom>
        </p:spPr>
      </p:pic>
      <p:sp>
        <p:nvSpPr>
          <p:cNvPr id="16" name="Rectangle 15"/>
          <p:cNvSpPr/>
          <p:nvPr/>
        </p:nvSpPr>
        <p:spPr>
          <a:xfrm>
            <a:off x="4919729" y="553792"/>
            <a:ext cx="3928057" cy="583412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Understanding Comics (79 A).JPG"/>
          <p:cNvPicPr>
            <a:picLocks noChangeAspect="1"/>
          </p:cNvPicPr>
          <p:nvPr/>
        </p:nvPicPr>
        <p:blipFill>
          <a:blip r:embed="rId6" cstate="print"/>
          <a:stretch>
            <a:fillRect/>
          </a:stretch>
        </p:blipFill>
        <p:spPr>
          <a:xfrm>
            <a:off x="314582" y="541651"/>
            <a:ext cx="3766566" cy="1699271"/>
          </a:xfrm>
          <a:prstGeom prst="rect">
            <a:avLst/>
          </a:prstGeom>
        </p:spPr>
      </p:pic>
      <p:sp>
        <p:nvSpPr>
          <p:cNvPr id="22" name="Rectangle 21"/>
          <p:cNvSpPr/>
          <p:nvPr/>
        </p:nvSpPr>
        <p:spPr>
          <a:xfrm>
            <a:off x="270456" y="489397"/>
            <a:ext cx="3850783" cy="17772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Understanding Comics (79 E).JPG"/>
          <p:cNvPicPr>
            <a:picLocks noChangeAspect="1"/>
          </p:cNvPicPr>
          <p:nvPr/>
        </p:nvPicPr>
        <p:blipFill>
          <a:blip r:embed="rId7" cstate="print"/>
          <a:stretch>
            <a:fillRect/>
          </a:stretch>
        </p:blipFill>
        <p:spPr>
          <a:xfrm>
            <a:off x="286256" y="4557677"/>
            <a:ext cx="3750154" cy="1778729"/>
          </a:xfrm>
          <a:prstGeom prst="rect">
            <a:avLst/>
          </a:prstGeom>
        </p:spPr>
      </p:pic>
      <p:sp>
        <p:nvSpPr>
          <p:cNvPr id="17" name="Rectangle 16"/>
          <p:cNvSpPr/>
          <p:nvPr/>
        </p:nvSpPr>
        <p:spPr>
          <a:xfrm>
            <a:off x="231820" y="4507606"/>
            <a:ext cx="3837904" cy="185455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717442" y="2524259"/>
            <a:ext cx="991673" cy="1596981"/>
          </a:xfrm>
          <a:prstGeom prst="rect">
            <a:avLst/>
          </a:prstGeom>
          <a:solidFill>
            <a:srgbClr val="0070C0">
              <a:alpha val="7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28173" y="2534990"/>
            <a:ext cx="2062768" cy="1599128"/>
          </a:xfrm>
          <a:prstGeom prst="rect">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730321" y="2416933"/>
            <a:ext cx="2240924" cy="1781579"/>
          </a:xfrm>
          <a:prstGeom prst="rect">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43200" y="2421227"/>
            <a:ext cx="1159099" cy="1751528"/>
          </a:xfrm>
          <a:prstGeom prst="rect">
            <a:avLst/>
          </a:prstGeom>
          <a:solidFill>
            <a:schemeClr val="accent1">
              <a:alpha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1.11111E-6 -2.15541E-6 L 0.2625 0.28423 " pathEditMode="relative" rAng="0" ptsTypes="AA">
                                      <p:cBhvr>
                                        <p:cTn id="36" dur="2000" fill="hold"/>
                                        <p:tgtEl>
                                          <p:spTgt spid="4"/>
                                        </p:tgtEl>
                                        <p:attrNameLst>
                                          <p:attrName>ppt_x</p:attrName>
                                          <p:attrName>ppt_y</p:attrName>
                                        </p:attrNameLst>
                                      </p:cBhvr>
                                      <p:rCtr x="131" y="142"/>
                                    </p:animMotion>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500"/>
                            </p:stCondLst>
                            <p:childTnLst>
                              <p:par>
                                <p:cTn id="52" presetID="63" presetClass="path" presetSubtype="0" accel="50000" decel="50000" fill="hold" grpId="0" nodeType="afterEffect">
                                  <p:stCondLst>
                                    <p:cond delay="0"/>
                                  </p:stCondLst>
                                  <p:childTnLst>
                                    <p:animMotion origin="layout" path="M 0.00035 0.00093 L 0.12083 0.00093 " pathEditMode="relative" rAng="0" ptsTypes="AA">
                                      <p:cBhvr>
                                        <p:cTn id="53" dur="2000" fill="hold"/>
                                        <p:tgtEl>
                                          <p:spTgt spid="19"/>
                                        </p:tgtEl>
                                        <p:attrNameLst>
                                          <p:attrName>ppt_x</p:attrName>
                                          <p:attrName>ppt_y</p:attrName>
                                        </p:attrNameLst>
                                      </p:cBhvr>
                                      <p:rCtr x="60" y="0"/>
                                    </p:animMotion>
                                  </p:childTnLst>
                                </p:cTn>
                              </p:par>
                            </p:childTnLst>
                          </p:cTn>
                        </p:par>
                        <p:par>
                          <p:cTn id="54" fill="hold">
                            <p:stCondLst>
                              <p:cond delay="2500"/>
                            </p:stCondLst>
                            <p:childTnLst>
                              <p:par>
                                <p:cTn id="55" presetID="10" presetClass="exit" presetSubtype="0" fill="hold" grpId="2" nodeType="after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2"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par>
                          <p:cTn id="68" fill="hold">
                            <p:stCondLst>
                              <p:cond delay="500"/>
                            </p:stCondLst>
                            <p:childTnLst>
                              <p:par>
                                <p:cTn id="69" presetID="35" presetClass="path" presetSubtype="0" accel="50000" decel="50000" fill="hold" nodeType="afterEffect">
                                  <p:stCondLst>
                                    <p:cond delay="0"/>
                                  </p:stCondLst>
                                  <p:childTnLst>
                                    <p:animMotion origin="layout" path="M 0.2625 0.28423 L 0.00121 -0.00092 " pathEditMode="relative" rAng="0" ptsTypes="AA">
                                      <p:cBhvr>
                                        <p:cTn id="70" dur="2000" fill="hold"/>
                                        <p:tgtEl>
                                          <p:spTgt spid="4"/>
                                        </p:tgtEl>
                                        <p:attrNameLst>
                                          <p:attrName>ppt_x</p:attrName>
                                          <p:attrName>ppt_y</p:attrName>
                                        </p:attrNameLst>
                                      </p:cBhvr>
                                      <p:rCtr x="-131" y="-143"/>
                                    </p:animMotion>
                                  </p:childTnLst>
                                </p:cTn>
                              </p:par>
                              <p:par>
                                <p:cTn id="71" presetID="10" presetClass="exit" presetSubtype="0" fill="hold" grpId="1"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par>
                          <p:cTn id="80" fill="hold">
                            <p:stCondLst>
                              <p:cond delay="2500"/>
                            </p:stCondLst>
                            <p:childTnLst>
                              <p:par>
                                <p:cTn id="81" presetID="56" presetClass="path" presetSubtype="0" accel="50000" decel="50000" fill="hold" nodeType="afterEffect">
                                  <p:stCondLst>
                                    <p:cond delay="0"/>
                                  </p:stCondLst>
                                  <p:childTnLst>
                                    <p:animMotion origin="layout" path="M 1.38889E-6 -2.22017E-7 L 0.26823 -0.31614 " pathEditMode="relative" rAng="0" ptsTypes="AA">
                                      <p:cBhvr>
                                        <p:cTn id="82" dur="2000" fill="hold"/>
                                        <p:tgtEl>
                                          <p:spTgt spid="8"/>
                                        </p:tgtEl>
                                        <p:attrNameLst>
                                          <p:attrName>ppt_x</p:attrName>
                                          <p:attrName>ppt_y</p:attrName>
                                        </p:attrNameLst>
                                      </p:cBhvr>
                                      <p:rCtr x="134" y="-158"/>
                                    </p:animMotion>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23"/>
                                        </p:tgtEl>
                                      </p:cBhvr>
                                    </p:animEffect>
                                    <p:set>
                                      <p:cBhvr>
                                        <p:cTn id="101" dur="1" fill="hold">
                                          <p:stCondLst>
                                            <p:cond delay="499"/>
                                          </p:stCondLst>
                                        </p:cTn>
                                        <p:tgtEl>
                                          <p:spTgt spid="23"/>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1"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par>
                          <p:cTn id="106" fill="hold">
                            <p:stCondLst>
                              <p:cond delay="1000"/>
                            </p:stCondLst>
                            <p:childTnLst>
                              <p:par>
                                <p:cTn id="107" presetID="63" presetClass="path" presetSubtype="0" accel="50000" decel="50000" fill="hold" grpId="0" nodeType="afterEffect">
                                  <p:stCondLst>
                                    <p:cond delay="0"/>
                                  </p:stCondLst>
                                  <p:childTnLst>
                                    <p:animMotion origin="layout" path="M 0.0066 0.00093 L 0.1158 0.00093 " pathEditMode="relative" rAng="0" ptsTypes="AA">
                                      <p:cBhvr>
                                        <p:cTn id="108" dur="2000" fill="hold"/>
                                        <p:tgtEl>
                                          <p:spTgt spid="24"/>
                                        </p:tgtEl>
                                        <p:attrNameLst>
                                          <p:attrName>ppt_x</p:attrName>
                                          <p:attrName>ppt_y</p:attrName>
                                        </p:attrNameLst>
                                      </p:cBhvr>
                                      <p:rCtr x="55" y="0"/>
                                    </p:animMotion>
                                  </p:childTnLst>
                                </p:cTn>
                              </p:par>
                            </p:childTnLst>
                          </p:cTn>
                        </p:par>
                        <p:par>
                          <p:cTn id="109" fill="hold">
                            <p:stCondLst>
                              <p:cond delay="3000"/>
                            </p:stCondLst>
                            <p:childTnLst>
                              <p:par>
                                <p:cTn id="110" presetID="10" presetClass="exit" presetSubtype="0" fill="hold" grpId="2" nodeType="afterEffect">
                                  <p:stCondLst>
                                    <p:cond delay="0"/>
                                  </p:stCondLst>
                                  <p:childTnLst>
                                    <p:animEffect transition="out" filter="fade">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22" grpId="0" animBg="1"/>
      <p:bldP spid="17" grpId="0" animBg="1"/>
      <p:bldP spid="17" grpId="1" animBg="1"/>
      <p:bldP spid="19" grpId="0" animBg="1"/>
      <p:bldP spid="19" grpId="1" animBg="1"/>
      <p:bldP spid="19" grpId="2" animBg="1"/>
      <p:bldP spid="20" grpId="1" animBg="1"/>
      <p:bldP spid="20" grpId="2" animBg="1"/>
      <p:bldP spid="23" grpId="0" animBg="1"/>
      <p:bldP spid="23" grpId="1" animBg="1"/>
      <p:bldP spid="24" grpId="0" animBg="1"/>
      <p:bldP spid="24" grpId="1" animBg="1"/>
      <p:bldP spid="2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TEMP\Local Settings\Temporary Internet Files\Content.IE5\UZU58BE7\MCj03391980000[1].wmf"/>
          <p:cNvPicPr>
            <a:picLocks noChangeAspect="1" noChangeArrowheads="1"/>
          </p:cNvPicPr>
          <p:nvPr/>
        </p:nvPicPr>
        <p:blipFill>
          <a:blip r:embed="rId2" cstate="print">
            <a:biLevel thresh="50000"/>
          </a:blip>
          <a:srcRect/>
          <a:stretch>
            <a:fillRect/>
          </a:stretch>
        </p:blipFill>
        <p:spPr bwMode="auto">
          <a:xfrm>
            <a:off x="642257" y="1807026"/>
            <a:ext cx="3124200" cy="3124200"/>
          </a:xfrm>
          <a:prstGeom prst="rect">
            <a:avLst/>
          </a:prstGeom>
          <a:noFill/>
        </p:spPr>
      </p:pic>
      <p:pic>
        <p:nvPicPr>
          <p:cNvPr id="5" name="Picture 4" descr="C:\Documents and Settings\TEMP\Local Settings\Temporary Internet Files\Content.IE5\C6HVIQD9\MCj02219370000[1].wmf"/>
          <p:cNvPicPr>
            <a:picLocks noChangeAspect="1" noChangeArrowheads="1"/>
          </p:cNvPicPr>
          <p:nvPr/>
        </p:nvPicPr>
        <p:blipFill>
          <a:blip r:embed="rId3" cstate="print"/>
          <a:srcRect/>
          <a:stretch>
            <a:fillRect/>
          </a:stretch>
        </p:blipFill>
        <p:spPr bwMode="auto">
          <a:xfrm>
            <a:off x="5171745" y="1807026"/>
            <a:ext cx="3124200" cy="3124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r I (Auto Corrected).JPG"/>
          <p:cNvPicPr>
            <a:picLocks noChangeAspect="1"/>
          </p:cNvPicPr>
          <p:nvPr/>
        </p:nvPicPr>
        <p:blipFill>
          <a:blip r:embed="rId2" cstate="print"/>
          <a:stretch>
            <a:fillRect/>
          </a:stretch>
        </p:blipFill>
        <p:spPr>
          <a:xfrm>
            <a:off x="4686300" y="178459"/>
            <a:ext cx="4263390" cy="5655633"/>
          </a:xfrm>
          <a:prstGeom prst="rect">
            <a:avLst/>
          </a:prstGeom>
        </p:spPr>
      </p:pic>
      <p:pic>
        <p:nvPicPr>
          <p:cNvPr id="5" name="Picture 4" descr="Mr O (Auto Corrected).JPG"/>
          <p:cNvPicPr>
            <a:picLocks noChangeAspect="1"/>
          </p:cNvPicPr>
          <p:nvPr/>
        </p:nvPicPr>
        <p:blipFill>
          <a:blip r:embed="rId3" cstate="print"/>
          <a:stretch>
            <a:fillRect/>
          </a:stretch>
        </p:blipFill>
        <p:spPr>
          <a:xfrm>
            <a:off x="194310" y="182880"/>
            <a:ext cx="4218133" cy="5646420"/>
          </a:xfrm>
          <a:prstGeom prst="rect">
            <a:avLst/>
          </a:prstGeom>
        </p:spPr>
      </p:pic>
      <p:sp>
        <p:nvSpPr>
          <p:cNvPr id="6" name="Rectangle 5"/>
          <p:cNvSpPr/>
          <p:nvPr/>
        </p:nvSpPr>
        <p:spPr>
          <a:xfrm>
            <a:off x="1823756" y="5829300"/>
            <a:ext cx="908014" cy="646331"/>
          </a:xfrm>
          <a:prstGeom prst="rect">
            <a:avLst/>
          </a:prstGeom>
        </p:spPr>
        <p:txBody>
          <a:bodyPr wrap="square">
            <a:spAutoFit/>
          </a:bodyPr>
          <a:lstStyle/>
          <a:p>
            <a:pPr algn="ctr"/>
            <a:r>
              <a:rPr lang="en-GB" b="1" i="1" dirty="0" smtClean="0">
                <a:ln w="1905"/>
                <a:solidFill>
                  <a:schemeClr val="tx2"/>
                </a:solidFill>
                <a:effectLst>
                  <a:innerShdw blurRad="69850" dist="43180" dir="5400000">
                    <a:srgbClr val="000000">
                      <a:alpha val="65000"/>
                    </a:srgbClr>
                  </a:innerShdw>
                </a:effectLst>
              </a:rPr>
              <a:t>Mr. O</a:t>
            </a:r>
            <a:r>
              <a:rPr lang="en-GB" b="1" dirty="0" smtClean="0">
                <a:ln w="1905"/>
                <a:solidFill>
                  <a:schemeClr val="tx2"/>
                </a:solidFill>
                <a:effectLst>
                  <a:innerShdw blurRad="69850" dist="43180" dir="5400000">
                    <a:srgbClr val="000000">
                      <a:alpha val="65000"/>
                    </a:srgbClr>
                  </a:innerShdw>
                </a:effectLst>
              </a:rPr>
              <a:t> (2004)</a:t>
            </a:r>
            <a:endParaRPr lang="en-GB" i="1" dirty="0"/>
          </a:p>
        </p:txBody>
      </p:sp>
      <p:sp>
        <p:nvSpPr>
          <p:cNvPr id="7" name="Rectangle 6"/>
          <p:cNvSpPr/>
          <p:nvPr/>
        </p:nvSpPr>
        <p:spPr>
          <a:xfrm>
            <a:off x="6353846" y="5833110"/>
            <a:ext cx="908014" cy="646331"/>
          </a:xfrm>
          <a:prstGeom prst="rect">
            <a:avLst/>
          </a:prstGeom>
        </p:spPr>
        <p:txBody>
          <a:bodyPr wrap="square">
            <a:spAutoFit/>
          </a:bodyPr>
          <a:lstStyle/>
          <a:p>
            <a:pPr algn="ctr"/>
            <a:r>
              <a:rPr lang="en-GB" b="1" i="1" dirty="0" smtClean="0">
                <a:ln w="1905"/>
                <a:solidFill>
                  <a:schemeClr val="tx2"/>
                </a:solidFill>
                <a:effectLst>
                  <a:innerShdw blurRad="69850" dist="43180" dir="5400000">
                    <a:srgbClr val="000000">
                      <a:alpha val="65000"/>
                    </a:srgbClr>
                  </a:innerShdw>
                </a:effectLst>
              </a:rPr>
              <a:t>Mr. I</a:t>
            </a:r>
            <a:r>
              <a:rPr lang="en-GB" b="1" dirty="0" smtClean="0">
                <a:ln w="1905"/>
                <a:solidFill>
                  <a:schemeClr val="tx2"/>
                </a:solidFill>
                <a:effectLst>
                  <a:innerShdw blurRad="69850" dist="43180" dir="5400000">
                    <a:srgbClr val="000000">
                      <a:alpha val="65000"/>
                    </a:srgbClr>
                  </a:innerShdw>
                </a:effectLst>
              </a:rPr>
              <a:t> (2007)</a:t>
            </a:r>
            <a:endParaRPr lang="en-GB"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chmen Chapter 4, Page 1 (Auto Corrected).JPG"/>
          <p:cNvPicPr>
            <a:picLocks noChangeAspect="1"/>
          </p:cNvPicPr>
          <p:nvPr/>
        </p:nvPicPr>
        <p:blipFill>
          <a:blip r:embed="rId2" cstate="print"/>
          <a:stretch>
            <a:fillRect/>
          </a:stretch>
        </p:blipFill>
        <p:spPr>
          <a:xfrm>
            <a:off x="2399311" y="0"/>
            <a:ext cx="4345378" cy="6858000"/>
          </a:xfrm>
          <a:prstGeom prst="rect">
            <a:avLst/>
          </a:prstGeom>
        </p:spPr>
      </p:pic>
      <p:sp>
        <p:nvSpPr>
          <p:cNvPr id="5" name="Rectangle 4"/>
          <p:cNvSpPr/>
          <p:nvPr/>
        </p:nvSpPr>
        <p:spPr>
          <a:xfrm>
            <a:off x="6807236" y="6474559"/>
            <a:ext cx="2325334" cy="369332"/>
          </a:xfrm>
          <a:prstGeom prst="rect">
            <a:avLst/>
          </a:prstGeom>
          <a:noFill/>
        </p:spPr>
        <p:txBody>
          <a:bodyPr wrap="square">
            <a:spAutoFit/>
          </a:bodyPr>
          <a:lstStyle/>
          <a:p>
            <a:pPr algn="ctr"/>
            <a:r>
              <a:rPr lang="en-GB" b="1" i="1" dirty="0" smtClean="0">
                <a:ln w="1905"/>
                <a:solidFill>
                  <a:schemeClr val="tx2"/>
                </a:solidFill>
                <a:effectLst>
                  <a:innerShdw blurRad="69850" dist="43180" dir="5400000">
                    <a:srgbClr val="000000">
                      <a:alpha val="65000"/>
                    </a:srgbClr>
                  </a:innerShdw>
                </a:effectLst>
              </a:rPr>
              <a:t>Watchmen </a:t>
            </a:r>
            <a:r>
              <a:rPr lang="en-GB" b="1" dirty="0" smtClean="0">
                <a:ln w="1905"/>
                <a:solidFill>
                  <a:schemeClr val="tx2"/>
                </a:solidFill>
                <a:effectLst>
                  <a:innerShdw blurRad="69850" dist="43180" dir="5400000">
                    <a:srgbClr val="000000">
                      <a:alpha val="65000"/>
                    </a:srgbClr>
                  </a:innerShdw>
                </a:effectLst>
              </a:rPr>
              <a:t>(1986)</a:t>
            </a:r>
            <a:endParaRPr lang="en-GB" i="1" dirty="0"/>
          </a:p>
        </p:txBody>
      </p:sp>
      <p:sp>
        <p:nvSpPr>
          <p:cNvPr id="6" name="Rectangle 5"/>
          <p:cNvSpPr/>
          <p:nvPr/>
        </p:nvSpPr>
        <p:spPr>
          <a:xfrm>
            <a:off x="3863340" y="2297430"/>
            <a:ext cx="1417320" cy="2251710"/>
          </a:xfrm>
          <a:prstGeom prst="rect">
            <a:avLst/>
          </a:prstGeom>
          <a:solidFill>
            <a:srgbClr val="0070C0">
              <a:alpha val="7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44290" y="11430"/>
            <a:ext cx="1417320" cy="2251710"/>
          </a:xfrm>
          <a:prstGeom prst="rect">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22570" y="4583430"/>
            <a:ext cx="1417320" cy="2251710"/>
          </a:xfrm>
          <a:prstGeom prst="rect">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ics and Sequential Art.jpg"/>
          <p:cNvPicPr>
            <a:picLocks noChangeAspect="1"/>
          </p:cNvPicPr>
          <p:nvPr/>
        </p:nvPicPr>
        <p:blipFill>
          <a:blip r:embed="rId2" cstate="print"/>
          <a:stretch>
            <a:fillRect/>
          </a:stretch>
        </p:blipFill>
        <p:spPr>
          <a:xfrm>
            <a:off x="685800" y="164068"/>
            <a:ext cx="3581400" cy="4490784"/>
          </a:xfrm>
          <a:prstGeom prst="rect">
            <a:avLst/>
          </a:prstGeom>
        </p:spPr>
      </p:pic>
      <p:pic>
        <p:nvPicPr>
          <p:cNvPr id="6" name="Picture 5" descr="Graphic Storytelling &amp; Visual Narrative.jpg"/>
          <p:cNvPicPr>
            <a:picLocks noChangeAspect="1"/>
          </p:cNvPicPr>
          <p:nvPr/>
        </p:nvPicPr>
        <p:blipFill>
          <a:blip r:embed="rId3" cstate="print"/>
          <a:stretch>
            <a:fillRect/>
          </a:stretch>
        </p:blipFill>
        <p:spPr>
          <a:xfrm>
            <a:off x="2667000" y="1154668"/>
            <a:ext cx="3581400" cy="4476750"/>
          </a:xfrm>
          <a:prstGeom prst="rect">
            <a:avLst/>
          </a:prstGeom>
        </p:spPr>
      </p:pic>
      <p:pic>
        <p:nvPicPr>
          <p:cNvPr id="5" name="Picture 4" descr="Expressive Anatomy.jpg"/>
          <p:cNvPicPr>
            <a:picLocks noChangeAspect="1"/>
          </p:cNvPicPr>
          <p:nvPr/>
        </p:nvPicPr>
        <p:blipFill>
          <a:blip r:embed="rId4" cstate="print"/>
          <a:stretch>
            <a:fillRect/>
          </a:stretch>
        </p:blipFill>
        <p:spPr>
          <a:xfrm>
            <a:off x="4800600" y="2069068"/>
            <a:ext cx="3581400" cy="4476750"/>
          </a:xfrm>
          <a:prstGeom prst="rect">
            <a:avLst/>
          </a:prstGeom>
        </p:spPr>
      </p:pic>
      <p:sp>
        <p:nvSpPr>
          <p:cNvPr id="17" name="Rectangle 16"/>
          <p:cNvSpPr/>
          <p:nvPr/>
        </p:nvSpPr>
        <p:spPr>
          <a:xfrm>
            <a:off x="2057400" y="4583668"/>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1985</a:t>
            </a:r>
            <a:endParaRPr lang="en-GB" sz="2000" dirty="0"/>
          </a:p>
        </p:txBody>
      </p:sp>
      <p:sp>
        <p:nvSpPr>
          <p:cNvPr id="18" name="Rectangle 17"/>
          <p:cNvSpPr/>
          <p:nvPr/>
        </p:nvSpPr>
        <p:spPr>
          <a:xfrm>
            <a:off x="4114800" y="5574268"/>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1996</a:t>
            </a:r>
            <a:endParaRPr lang="en-GB" sz="2000" dirty="0"/>
          </a:p>
        </p:txBody>
      </p:sp>
      <p:sp>
        <p:nvSpPr>
          <p:cNvPr id="19" name="Rectangle 18"/>
          <p:cNvSpPr/>
          <p:nvPr/>
        </p:nvSpPr>
        <p:spPr>
          <a:xfrm>
            <a:off x="6281456" y="6488668"/>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2008</a:t>
            </a:r>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TEMP\Local Settings\Temporary Internet Files\Content.IE5\UZU58BE7\MCj03391980000[1].wmf"/>
          <p:cNvPicPr>
            <a:picLocks noChangeAspect="1" noChangeArrowheads="1"/>
          </p:cNvPicPr>
          <p:nvPr/>
        </p:nvPicPr>
        <p:blipFill>
          <a:blip r:embed="rId2" cstate="print">
            <a:biLevel thresh="50000"/>
          </a:blip>
          <a:srcRect/>
          <a:stretch>
            <a:fillRect/>
          </a:stretch>
        </p:blipFill>
        <p:spPr bwMode="auto">
          <a:xfrm>
            <a:off x="642257" y="1807026"/>
            <a:ext cx="3124200" cy="3124200"/>
          </a:xfrm>
          <a:prstGeom prst="rect">
            <a:avLst/>
          </a:prstGeom>
          <a:noFill/>
        </p:spPr>
      </p:pic>
      <p:pic>
        <p:nvPicPr>
          <p:cNvPr id="5" name="Picture 4" descr="C:\Documents and Settings\TEMP\Local Settings\Temporary Internet Files\Content.IE5\C6HVIQD9\MCj02219370000[1].wmf"/>
          <p:cNvPicPr>
            <a:picLocks noChangeAspect="1" noChangeArrowheads="1"/>
          </p:cNvPicPr>
          <p:nvPr/>
        </p:nvPicPr>
        <p:blipFill>
          <a:blip r:embed="rId3" cstate="print"/>
          <a:srcRect/>
          <a:stretch>
            <a:fillRect/>
          </a:stretch>
        </p:blipFill>
        <p:spPr bwMode="auto">
          <a:xfrm>
            <a:off x="5171745" y="1807026"/>
            <a:ext cx="3124200" cy="3124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derstanding Comics.jpg"/>
          <p:cNvPicPr>
            <a:picLocks noChangeAspect="1"/>
          </p:cNvPicPr>
          <p:nvPr/>
        </p:nvPicPr>
        <p:blipFill>
          <a:blip r:embed="rId2" cstate="print"/>
          <a:stretch>
            <a:fillRect/>
          </a:stretch>
        </p:blipFill>
        <p:spPr>
          <a:xfrm>
            <a:off x="990600" y="152400"/>
            <a:ext cx="2971800" cy="4488872"/>
          </a:xfrm>
          <a:prstGeom prst="rect">
            <a:avLst/>
          </a:prstGeom>
        </p:spPr>
      </p:pic>
      <p:pic>
        <p:nvPicPr>
          <p:cNvPr id="13" name="Picture 12" descr="Reinventing Comics.jpg"/>
          <p:cNvPicPr>
            <a:picLocks noChangeAspect="1"/>
          </p:cNvPicPr>
          <p:nvPr/>
        </p:nvPicPr>
        <p:blipFill>
          <a:blip r:embed="rId3" cstate="print"/>
          <a:stretch>
            <a:fillRect/>
          </a:stretch>
        </p:blipFill>
        <p:spPr>
          <a:xfrm>
            <a:off x="2971800" y="1143000"/>
            <a:ext cx="2900069" cy="4495800"/>
          </a:xfrm>
          <a:prstGeom prst="rect">
            <a:avLst/>
          </a:prstGeom>
        </p:spPr>
      </p:pic>
      <p:pic>
        <p:nvPicPr>
          <p:cNvPr id="14" name="Picture 13" descr="Making Comics.jpg"/>
          <p:cNvPicPr>
            <a:picLocks noChangeAspect="1"/>
          </p:cNvPicPr>
          <p:nvPr/>
        </p:nvPicPr>
        <p:blipFill>
          <a:blip r:embed="rId4" cstate="print"/>
          <a:stretch>
            <a:fillRect/>
          </a:stretch>
        </p:blipFill>
        <p:spPr>
          <a:xfrm>
            <a:off x="5105400" y="2057400"/>
            <a:ext cx="2962510" cy="4495800"/>
          </a:xfrm>
          <a:prstGeom prst="rect">
            <a:avLst/>
          </a:prstGeom>
        </p:spPr>
      </p:pic>
      <p:sp>
        <p:nvSpPr>
          <p:cNvPr id="15" name="Rectangle 14"/>
          <p:cNvSpPr/>
          <p:nvPr/>
        </p:nvSpPr>
        <p:spPr>
          <a:xfrm>
            <a:off x="2166656" y="4572000"/>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1993</a:t>
            </a:r>
            <a:endParaRPr lang="en-GB" sz="2000" dirty="0"/>
          </a:p>
        </p:txBody>
      </p:sp>
      <p:sp>
        <p:nvSpPr>
          <p:cNvPr id="16" name="Rectangle 15"/>
          <p:cNvSpPr/>
          <p:nvPr/>
        </p:nvSpPr>
        <p:spPr>
          <a:xfrm>
            <a:off x="4114800" y="5574268"/>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2000</a:t>
            </a:r>
            <a:endParaRPr lang="en-GB" sz="2000" dirty="0"/>
          </a:p>
        </p:txBody>
      </p:sp>
      <p:sp>
        <p:nvSpPr>
          <p:cNvPr id="17" name="Rectangle 16"/>
          <p:cNvSpPr/>
          <p:nvPr/>
        </p:nvSpPr>
        <p:spPr>
          <a:xfrm>
            <a:off x="6281456" y="6488668"/>
            <a:ext cx="704039" cy="400110"/>
          </a:xfrm>
          <a:prstGeom prst="rect">
            <a:avLst/>
          </a:prstGeom>
        </p:spPr>
        <p:txBody>
          <a:bodyPr wrap="none">
            <a:spAutoFit/>
          </a:bodyPr>
          <a:lstStyle/>
          <a:p>
            <a:pPr algn="ctr"/>
            <a:r>
              <a:rPr lang="en-GB" sz="2000" b="1" dirty="0" smtClean="0">
                <a:ln w="1905"/>
                <a:solidFill>
                  <a:schemeClr val="tx2"/>
                </a:solidFill>
                <a:effectLst>
                  <a:innerShdw blurRad="69850" dist="43180" dir="5400000">
                    <a:srgbClr val="000000">
                      <a:alpha val="65000"/>
                    </a:srgbClr>
                  </a:innerShdw>
                </a:effectLst>
              </a:rPr>
              <a:t>2006</a:t>
            </a:r>
            <a:endParaRPr lang="en-GB"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02336" y="805870"/>
            <a:ext cx="8284464" cy="1450848"/>
          </a:xfrm>
          <a:prstGeom prst="rect">
            <a:avLst/>
          </a:prstGeom>
        </p:spPr>
        <p:txBody>
          <a:bodyPr vert="horz" lIns="91440" tIns="45720" rIns="91440" bIns="45720" rtlCol="0">
            <a:normAutofit/>
          </a:bodyPr>
          <a:lstStyle/>
          <a:p>
            <a:pPr indent="-342900">
              <a:spcBef>
                <a:spcPct val="20000"/>
              </a:spcBef>
            </a:pPr>
            <a:r>
              <a:rPr kumimoji="0" lang="en-GB" sz="4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Sequential</a:t>
            </a:r>
            <a:r>
              <a:rPr kumimoji="0" lang="en-GB" sz="4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Art: </a:t>
            </a:r>
            <a:r>
              <a:rPr kumimoji="0" lang="en-GB" sz="4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 train of images deployed in sequence.’ (6)</a:t>
            </a:r>
            <a:endParaRPr kumimoji="0" lang="en-GB" sz="4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6" name="Subtitle 2"/>
          <p:cNvSpPr txBox="1">
            <a:spLocks/>
          </p:cNvSpPr>
          <p:nvPr/>
        </p:nvSpPr>
        <p:spPr>
          <a:xfrm>
            <a:off x="356616" y="3384478"/>
            <a:ext cx="8482584" cy="2301240"/>
          </a:xfrm>
          <a:prstGeom prst="rect">
            <a:avLst/>
          </a:prstGeom>
        </p:spPr>
        <p:txBody>
          <a:bodyPr vert="horz" lIns="91440" tIns="45720" rIns="91440" bIns="45720" rtlCol="0">
            <a:noAutofit/>
          </a:bodyPr>
          <a:lstStyle/>
          <a:p>
            <a:pPr indent="-342900">
              <a:spcBef>
                <a:spcPct val="20000"/>
              </a:spcBef>
            </a:pPr>
            <a:r>
              <a:rPr kumimoji="0" lang="en-GB" sz="4000" b="1" i="0" u="none" strike="noStrike" kern="120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Comics</a:t>
            </a:r>
            <a:r>
              <a:rPr kumimoji="0" lang="en-GB" sz="4000" b="1" i="0" u="none" strike="noStrike" kern="120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4000" i="0" u="none" strike="noStrike" kern="120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lang="en-GB" sz="4000" dirty="0" smtClean="0">
                <a:ln w="1905"/>
                <a:solidFill>
                  <a:schemeClr val="tx2"/>
                </a:solidFill>
                <a:effectLst>
                  <a:innerShdw blurRad="69850" dist="43180" dir="5400000">
                    <a:srgbClr val="000000">
                      <a:alpha val="65000"/>
                    </a:srgbClr>
                  </a:innerShdw>
                </a:effectLst>
              </a:rPr>
              <a:t>The printed arrangement of art and balloons in sequence, particularly as in comic books</a:t>
            </a:r>
            <a:r>
              <a:rPr kumimoji="0" lang="en-GB" sz="4000" i="0" u="none" strike="noStrike" kern="120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(6)</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7" name="Rectangle 6"/>
          <p:cNvSpPr/>
          <p:nvPr/>
        </p:nvSpPr>
        <p:spPr>
          <a:xfrm>
            <a:off x="4191000" y="4070278"/>
            <a:ext cx="4572000" cy="369332"/>
          </a:xfrm>
          <a:prstGeom prst="rect">
            <a:avLst/>
          </a:prstGeom>
        </p:spPr>
        <p:txBody>
          <a:bodyPr>
            <a:spAutoFit/>
          </a:bodyPr>
          <a:lstStyle/>
          <a:p>
            <a:endParaRPr lang="en-GB" dirty="0"/>
          </a:p>
        </p:txBody>
      </p:sp>
      <p:sp>
        <p:nvSpPr>
          <p:cNvPr id="10" name="Subtitle 2"/>
          <p:cNvSpPr txBox="1">
            <a:spLocks/>
          </p:cNvSpPr>
          <p:nvPr/>
        </p:nvSpPr>
        <p:spPr>
          <a:xfrm>
            <a:off x="283464" y="1494718"/>
            <a:ext cx="8427720" cy="3267456"/>
          </a:xfrm>
          <a:prstGeom prst="rect">
            <a:avLst/>
          </a:prstGeom>
        </p:spPr>
        <p:txBody>
          <a:bodyPr vert="horz" lIns="91440" tIns="45720" rIns="91440" bIns="45720" rtlCol="0">
            <a:noAutofit/>
          </a:bodyPr>
          <a:lstStyle/>
          <a:p>
            <a:pPr indent="-342900">
              <a:spcBef>
                <a:spcPct val="20000"/>
              </a:spcBef>
            </a:pPr>
            <a:r>
              <a:rPr lang="en-GB" sz="4000" dirty="0" smtClean="0">
                <a:solidFill>
                  <a:schemeClr val="tx2"/>
                </a:solidFill>
              </a:rPr>
              <a:t>‘</a:t>
            </a:r>
            <a:r>
              <a:rPr lang="en-GB" sz="4000" dirty="0" smtClean="0">
                <a:ln w="1905"/>
                <a:solidFill>
                  <a:schemeClr val="tx2"/>
                </a:solidFill>
                <a:effectLst>
                  <a:innerShdw blurRad="69850" dist="43180" dir="5400000">
                    <a:srgbClr val="000000">
                      <a:alpha val="65000"/>
                    </a:srgbClr>
                  </a:innerShdw>
                </a:effectLst>
              </a:rPr>
              <a:t>The graphic novel, as we know it today, consists of a combination of text, either narrative or dialogue (balloons) integrated with sequentially deployed art.’ (136)</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8" name="Subtitle 2"/>
          <p:cNvSpPr txBox="1">
            <a:spLocks/>
          </p:cNvSpPr>
          <p:nvPr/>
        </p:nvSpPr>
        <p:spPr>
          <a:xfrm>
            <a:off x="2438400" y="5943600"/>
            <a:ext cx="6422136" cy="438912"/>
          </a:xfrm>
          <a:prstGeom prst="rect">
            <a:avLst/>
          </a:prstGeom>
        </p:spPr>
        <p:txBody>
          <a:bodyPr vert="horz" lIns="91440" tIns="45720" rIns="91440" bIns="45720" rtlCol="0">
            <a:norm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Eisner,</a:t>
            </a:r>
            <a:r>
              <a:rPr kumimoji="0" lang="en-GB" sz="2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Will</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Graphic Storytelling and Visual Narrative</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(1996)</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02920" y="1200912"/>
            <a:ext cx="8174736" cy="1972056"/>
          </a:xfrm>
          <a:prstGeom prst="rect">
            <a:avLst/>
          </a:prstGeom>
        </p:spPr>
        <p:txBody>
          <a:bodyPr vert="horz" lIns="91440" tIns="45720" rIns="91440" bIns="45720" rtlCol="0">
            <a:noAutofit/>
          </a:bodyPr>
          <a:lstStyle/>
          <a:p>
            <a:pPr indent="-342900">
              <a:spcBef>
                <a:spcPct val="20000"/>
              </a:spcBef>
            </a:pPr>
            <a:r>
              <a:rPr kumimoji="0" lang="en-GB" sz="4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Iconic Solidarity</a:t>
            </a:r>
            <a:r>
              <a:rPr kumimoji="0" lang="en-GB" sz="4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4000" i="0" u="none" strike="noStrike" kern="120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lang="en-GB" sz="4000" dirty="0" smtClean="0">
                <a:ln w="1905"/>
                <a:solidFill>
                  <a:schemeClr val="tx2"/>
                </a:solidFill>
                <a:effectLst>
                  <a:innerShdw blurRad="69850" dist="43180" dir="5400000">
                    <a:srgbClr val="000000">
                      <a:alpha val="65000"/>
                    </a:srgbClr>
                  </a:innerShdw>
                </a:effectLst>
              </a:rPr>
              <a:t>the relational play of a plurality of interdependent images’ (17)</a:t>
            </a:r>
            <a:endParaRPr kumimoji="0" lang="en-GB" sz="4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7" name="Subtitle 2"/>
          <p:cNvSpPr txBox="1">
            <a:spLocks/>
          </p:cNvSpPr>
          <p:nvPr/>
        </p:nvSpPr>
        <p:spPr>
          <a:xfrm>
            <a:off x="512064" y="3886200"/>
            <a:ext cx="7641336" cy="1216152"/>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‘the unique ontological foundation of comics’ (17)</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4" name="Subtitle 2"/>
          <p:cNvSpPr txBox="1">
            <a:spLocks/>
          </p:cNvSpPr>
          <p:nvPr/>
        </p:nvSpPr>
        <p:spPr>
          <a:xfrm>
            <a:off x="3557016" y="5943600"/>
            <a:ext cx="5303520" cy="438912"/>
          </a:xfrm>
          <a:prstGeom prst="rect">
            <a:avLst/>
          </a:prstGeom>
        </p:spPr>
        <p:txBody>
          <a:bodyPr vert="horz" lIns="91440" tIns="45720" rIns="91440" bIns="45720" rtlCol="0">
            <a:normAutofit fontScale="92500"/>
          </a:bodyPr>
          <a:lstStyle/>
          <a:p>
            <a:pPr indent="-342900">
              <a:spcBef>
                <a:spcPct val="20000"/>
              </a:spcBef>
            </a:pPr>
            <a:r>
              <a:rPr kumimoji="0" lang="en-GB" sz="2000" b="1" i="0" u="none" strike="noStrike" kern="1200" cap="none" spc="0" normalizeH="0" baseline="0" noProof="0" dirty="0" err="1" smtClean="0">
                <a:ln w="1905"/>
                <a:solidFill>
                  <a:schemeClr val="tx2"/>
                </a:solidFill>
                <a:effectLst>
                  <a:innerShdw blurRad="69850" dist="43180" dir="5400000">
                    <a:srgbClr val="000000">
                      <a:alpha val="65000"/>
                    </a:srgbClr>
                  </a:innerShdw>
                </a:effectLst>
                <a:uLnTx/>
                <a:uFillTx/>
                <a:latin typeface="+mn-lt"/>
                <a:ea typeface="+mn-ea"/>
                <a:cs typeface="+mn-cs"/>
              </a:rPr>
              <a:t>Groensteen</a:t>
            </a: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 Thierry</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The System of Comics </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(2007)</a:t>
            </a:r>
            <a:endParaRPr kumimoji="0" lang="en-GB" sz="200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84048" y="1935480"/>
            <a:ext cx="8418576" cy="2746248"/>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‘[Sequential Art] is studied here within the framework of its application to comic books and comic strips, where it is universally employed.’ (5)</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3" name="Subtitle 2"/>
          <p:cNvSpPr txBox="1">
            <a:spLocks/>
          </p:cNvSpPr>
          <p:nvPr/>
        </p:nvSpPr>
        <p:spPr>
          <a:xfrm>
            <a:off x="3602736" y="5943600"/>
            <a:ext cx="5257800" cy="438912"/>
          </a:xfrm>
          <a:prstGeom prst="rect">
            <a:avLst/>
          </a:prstGeom>
        </p:spPr>
        <p:txBody>
          <a:bodyPr vert="horz" lIns="91440" tIns="45720" rIns="91440" bIns="45720" rtlCol="0">
            <a:norm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Eisner,</a:t>
            </a:r>
            <a:r>
              <a:rPr kumimoji="0" lang="en-GB" sz="2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Will</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Comics and Sequential Art </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(1985)</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1752" y="2072640"/>
            <a:ext cx="8680704" cy="2554224"/>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‘Juxtaposed pictorial and other images in deliberate sequence, intended to convey information and/or produce an aesthetic response in the viewer.’ (9)</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3" name="Subtitle 2"/>
          <p:cNvSpPr txBox="1">
            <a:spLocks/>
          </p:cNvSpPr>
          <p:nvPr/>
        </p:nvSpPr>
        <p:spPr>
          <a:xfrm>
            <a:off x="2057400" y="5925312"/>
            <a:ext cx="6803136" cy="457200"/>
          </a:xfrm>
          <a:prstGeom prst="rect">
            <a:avLst/>
          </a:prstGeom>
        </p:spPr>
        <p:txBody>
          <a:bodyPr vert="horz" lIns="91440" tIns="45720" rIns="91440" bIns="45720" rtlCol="0">
            <a:no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McCloud, Scott</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Understanding Comics: The Invisible Art </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1993)</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484632" y="131475"/>
            <a:ext cx="7687056" cy="3733800"/>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 . .] editing is an operation that takes place after the filming, and it consists of an intervention on a material that has already been elaborated; the page layout, on the contrary, generally is invented at the same time that the drawings are realized on paper, or even before the scenario is drawn.’ (101)</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grpSp>
        <p:nvGrpSpPr>
          <p:cNvPr id="6" name="Group 5"/>
          <p:cNvGrpSpPr/>
          <p:nvPr/>
        </p:nvGrpSpPr>
        <p:grpSpPr>
          <a:xfrm>
            <a:off x="457200" y="222915"/>
            <a:ext cx="7589520" cy="4815840"/>
            <a:chOff x="457200" y="551688"/>
            <a:chExt cx="7589520" cy="4815840"/>
          </a:xfrm>
        </p:grpSpPr>
        <p:sp>
          <p:nvSpPr>
            <p:cNvPr id="9" name="Rectangle 8"/>
            <p:cNvSpPr/>
            <p:nvPr/>
          </p:nvSpPr>
          <p:spPr>
            <a:xfrm>
              <a:off x="457200" y="551688"/>
              <a:ext cx="7589520" cy="422299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5968" y="4857723"/>
              <a:ext cx="5419344" cy="5098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Subtitle 2"/>
          <p:cNvSpPr txBox="1">
            <a:spLocks/>
          </p:cNvSpPr>
          <p:nvPr/>
        </p:nvSpPr>
        <p:spPr>
          <a:xfrm>
            <a:off x="3547872" y="6016752"/>
            <a:ext cx="5303520" cy="438912"/>
          </a:xfrm>
          <a:prstGeom prst="rect">
            <a:avLst/>
          </a:prstGeom>
        </p:spPr>
        <p:txBody>
          <a:bodyPr vert="horz" lIns="91440" tIns="45720" rIns="91440" bIns="45720" rtlCol="0">
            <a:normAutofit fontScale="92500"/>
          </a:bodyPr>
          <a:lstStyle/>
          <a:p>
            <a:pPr indent="-342900">
              <a:spcBef>
                <a:spcPct val="20000"/>
              </a:spcBef>
            </a:pPr>
            <a:r>
              <a:rPr kumimoji="0" lang="en-GB" sz="2000" b="1" i="0" u="none" strike="noStrike" kern="1200" cap="none" spc="0" normalizeH="0" baseline="0" noProof="0" dirty="0" err="1" smtClean="0">
                <a:ln w="1905"/>
                <a:solidFill>
                  <a:schemeClr val="tx2"/>
                </a:solidFill>
                <a:effectLst>
                  <a:innerShdw blurRad="69850" dist="43180" dir="5400000">
                    <a:srgbClr val="000000">
                      <a:alpha val="65000"/>
                    </a:srgbClr>
                  </a:innerShdw>
                </a:effectLst>
                <a:uLnTx/>
                <a:uFillTx/>
                <a:latin typeface="+mn-lt"/>
                <a:ea typeface="+mn-ea"/>
                <a:cs typeface="+mn-cs"/>
              </a:rPr>
              <a:t>Groensteen</a:t>
            </a: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 Thierry</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The System of Comics </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(2007)</a:t>
            </a:r>
            <a:endParaRPr kumimoji="0" lang="en-GB" sz="200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00" y="4419600"/>
            <a:ext cx="4572000" cy="369332"/>
          </a:xfrm>
          <a:prstGeom prst="rect">
            <a:avLst/>
          </a:prstGeom>
        </p:spPr>
        <p:txBody>
          <a:bodyPr>
            <a:spAutoFit/>
          </a:bodyPr>
          <a:lstStyle/>
          <a:p>
            <a:endParaRPr lang="en-GB" dirty="0"/>
          </a:p>
        </p:txBody>
      </p:sp>
      <p:sp>
        <p:nvSpPr>
          <p:cNvPr id="10" name="Subtitle 2"/>
          <p:cNvSpPr txBox="1">
            <a:spLocks/>
          </p:cNvSpPr>
          <p:nvPr/>
        </p:nvSpPr>
        <p:spPr>
          <a:xfrm>
            <a:off x="389802" y="368226"/>
            <a:ext cx="8400288" cy="5474173"/>
          </a:xfrm>
          <a:prstGeom prst="rect">
            <a:avLst/>
          </a:prstGeom>
        </p:spPr>
        <p:txBody>
          <a:bodyPr vert="horz" lIns="91440" tIns="45720" rIns="91440" bIns="45720" rtlCol="0">
            <a:noAutofit/>
          </a:bodyPr>
          <a:lstStyle/>
          <a:p>
            <a:pPr indent="-342900">
              <a:spcBef>
                <a:spcPct val="20000"/>
              </a:spcBef>
            </a:pPr>
            <a:r>
              <a:rPr lang="en-GB" sz="4000" dirty="0" smtClean="0">
                <a:ln w="1905"/>
                <a:solidFill>
                  <a:schemeClr val="tx2"/>
                </a:solidFill>
                <a:effectLst>
                  <a:innerShdw blurRad="69850" dist="43180" dir="5400000">
                    <a:srgbClr val="000000">
                      <a:alpha val="65000"/>
                    </a:srgbClr>
                  </a:innerShdw>
                </a:effectLst>
              </a:rPr>
              <a:t>‘In visual narration the task of the author/artist is to record a continued flow of experience and show it as it may be seen from the reader’s eyes. This is done by arbitrarily breaking up the flow of uninterrupted experience into segments of “frozen” scenes and enclosing them by a frame or panel.’ (39)</a:t>
            </a:r>
            <a:endParaRPr kumimoji="0" lang="en-GB" sz="4000" i="0" u="none" strike="noStrike" kern="120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
        <p:nvSpPr>
          <p:cNvPr id="4" name="Subtitle 2"/>
          <p:cNvSpPr txBox="1">
            <a:spLocks/>
          </p:cNvSpPr>
          <p:nvPr/>
        </p:nvSpPr>
        <p:spPr>
          <a:xfrm>
            <a:off x="3602736" y="6135624"/>
            <a:ext cx="5257800" cy="438912"/>
          </a:xfrm>
          <a:prstGeom prst="rect">
            <a:avLst/>
          </a:prstGeom>
        </p:spPr>
        <p:txBody>
          <a:bodyPr vert="horz" lIns="91440" tIns="45720" rIns="91440" bIns="45720" rtlCol="0">
            <a:normAutofit/>
          </a:bodyPr>
          <a:lstStyle/>
          <a:p>
            <a:pPr indent="-342900">
              <a:spcBef>
                <a:spcPct val="20000"/>
              </a:spcBef>
            </a:pPr>
            <a:r>
              <a:rPr kumimoji="0" lang="en-GB" sz="2000" b="1" i="0" u="none" strike="noStrike" kern="1200" cap="none" spc="0" normalizeH="0" baseline="0" noProof="0" dirty="0" smtClean="0">
                <a:ln w="1905"/>
                <a:solidFill>
                  <a:schemeClr val="tx2"/>
                </a:solidFill>
                <a:effectLst>
                  <a:innerShdw blurRad="69850" dist="43180" dir="5400000">
                    <a:srgbClr val="000000">
                      <a:alpha val="65000"/>
                    </a:srgbClr>
                  </a:innerShdw>
                </a:effectLst>
                <a:uLnTx/>
                <a:uFillTx/>
                <a:latin typeface="+mn-lt"/>
                <a:ea typeface="+mn-ea"/>
                <a:cs typeface="+mn-cs"/>
              </a:rPr>
              <a:t>Eisner,</a:t>
            </a:r>
            <a:r>
              <a:rPr kumimoji="0" lang="en-GB" sz="2000" b="1"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Will</a:t>
            </a:r>
            <a:r>
              <a:rPr kumimoji="0" lang="en-GB" sz="2000" i="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 </a:t>
            </a:r>
            <a:r>
              <a:rPr kumimoji="0" lang="en-GB" sz="2000" i="1"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Comics and Sequential Art </a:t>
            </a:r>
            <a:r>
              <a:rPr kumimoji="0" lang="en-GB" sz="2000" u="none" strike="noStrike" kern="1200" cap="none" spc="0" normalizeH="0" noProof="0" dirty="0" smtClean="0">
                <a:ln w="1905"/>
                <a:solidFill>
                  <a:schemeClr val="tx2"/>
                </a:solidFill>
                <a:effectLst>
                  <a:innerShdw blurRad="69850" dist="43180" dir="5400000">
                    <a:srgbClr val="000000">
                      <a:alpha val="65000"/>
                    </a:srgbClr>
                  </a:innerShdw>
                </a:effectLst>
                <a:uLnTx/>
                <a:uFillTx/>
                <a:latin typeface="+mn-lt"/>
                <a:ea typeface="+mn-ea"/>
                <a:cs typeface="+mn-cs"/>
              </a:rPr>
              <a:t>(1985)</a:t>
            </a:r>
            <a:endParaRPr kumimoji="0" lang="en-GB" sz="2000"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542</Words>
  <Application>Microsoft Office PowerPoint</Application>
  <PresentationFormat>On-screen Show (4:3)</PresentationFormat>
  <Paragraphs>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Comics and the Linearity of Time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Comics and the Linearity of Time</dc:title>
  <dc:creator/>
  <cp:lastModifiedBy>Ian Hague</cp:lastModifiedBy>
  <cp:revision>90</cp:revision>
  <dcterms:created xsi:type="dcterms:W3CDTF">2006-08-16T00:00:00Z</dcterms:created>
  <dcterms:modified xsi:type="dcterms:W3CDTF">2009-06-26T21:52:53Z</dcterms:modified>
</cp:coreProperties>
</file>