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Futura LT CondensedExtraBold" pitchFamily="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1319A-5A59-467C-81DA-A9D0A7F8BC52}" type="datetimeFigureOut">
              <a:rPr lang="en-GB" smtClean="0"/>
              <a:t>27/08/2012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57B9-311C-4032-8884-271195645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2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57B9-311C-4032-8884-2711956453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8956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Futura LT CondensedExtraBold" pitchFamily="2" charset="0"/>
              </a:rPr>
              <a:t>COMICS AND THE SENSES</a:t>
            </a:r>
            <a:endParaRPr lang="en-GB" sz="9600" dirty="0">
              <a:latin typeface="Futura LT CondensedExtraBold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IAN HAGUE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DEPARTMENT OF HISTORY, UNIVERSITY OF CHICHESTER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I.HAGUE@CHI.AC.UK</a:t>
            </a:r>
            <a:endParaRPr lang="en-GB" sz="2800" dirty="0">
              <a:solidFill>
                <a:schemeClr val="tx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REFERENCES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btitle 1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1066800"/>
          </a:xfrm>
        </p:spPr>
        <p:txBody>
          <a:bodyPr anchor="ctr">
            <a:noAutofit/>
          </a:bodyPr>
          <a:lstStyle/>
          <a:p>
            <a:pPr algn="just"/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SABIN, ROGER. “THE CRISIS IN MODERN AMERICAN AND BRITISH COMICS, AND THE POSSIBILITIES OF THE INTERNET AS A SOLUTION.” </a:t>
            </a:r>
            <a:r>
              <a:rPr lang="en-GB" sz="1600" i="1" dirty="0" smtClean="0">
                <a:solidFill>
                  <a:schemeClr val="bg1"/>
                </a:solidFill>
                <a:latin typeface="Futura LT CondensedExtraBold" pitchFamily="2" charset="0"/>
              </a:rPr>
              <a:t>COMICS AND CULTURE: ANALYTICAL AND THEORETICAL APPROACHES TO READING COMICS</a:t>
            </a:r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. COPENHAGEN: MUSEUM TUSCULANUM PRESS &amp; UNIVERSITY OF COPENHAGEN, 2000. 43-57.</a:t>
            </a:r>
            <a:endParaRPr lang="en-GB" sz="1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0" y="1295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GIBSON, MEL. “WHAT YOU READ AND WHERE YOU READ IT, HOW YOU GET IT, HOW YOU KEEP IT: CHILDREN, COMICS AND HISTORICAL CULTURAL PRACTICE.” </a:t>
            </a:r>
            <a:r>
              <a:rPr lang="en-GB" sz="1600" i="1" dirty="0" smtClean="0">
                <a:solidFill>
                  <a:schemeClr val="bg1"/>
                </a:solidFill>
                <a:latin typeface="Futura LT CondensedExtraBold" pitchFamily="2" charset="0"/>
              </a:rPr>
              <a:t>POPULAR NARRATIVE MEDIA</a:t>
            </a:r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 1.2 (2008): 151-167.</a:t>
            </a:r>
            <a:endParaRPr lang="en-GB" sz="1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127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 smtClean="0">
                <a:solidFill>
                  <a:schemeClr val="bg1"/>
                </a:solidFill>
                <a:latin typeface="Futura LT CondensedExtraBold" pitchFamily="2" charset="0"/>
              </a:rPr>
              <a:t>McCLOUD</a:t>
            </a:r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, SCOTT. </a:t>
            </a:r>
            <a:r>
              <a:rPr lang="en-GB" sz="1600" i="1" dirty="0" smtClean="0">
                <a:solidFill>
                  <a:schemeClr val="bg1"/>
                </a:solidFill>
                <a:latin typeface="Futura LT CondensedExtraBold" pitchFamily="2" charset="0"/>
              </a:rPr>
              <a:t>UNDERSTANDING COMICS: THE INVISIBLE ART</a:t>
            </a:r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. NEW YORK: HARPERPERENNIAL, 1993 (1994).</a:t>
            </a:r>
            <a:endParaRPr lang="en-GB" sz="1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8956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Futura LT CondensedExtraBold" pitchFamily="2" charset="0"/>
              </a:rPr>
              <a:t>COMICS AND THE SENSES</a:t>
            </a:r>
            <a:endParaRPr lang="en-GB" sz="9600" dirty="0">
              <a:latin typeface="Futura LT CondensedExtraBold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IAN HAGUE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DEPARTMENT OF HISTORY, UNIVERSITY OF CHICHESTER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Futura LT CondensedExtraBold" pitchFamily="2" charset="0"/>
              </a:rPr>
              <a:t>I.HAGUE@CHI.AC.UK</a:t>
            </a:r>
            <a:endParaRPr lang="en-GB" sz="2800" dirty="0">
              <a:solidFill>
                <a:schemeClr val="tx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TWO QUESTIONS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ubtitle 1"/>
          <p:cNvSpPr txBox="1">
            <a:spLocks/>
          </p:cNvSpPr>
          <p:nvPr/>
        </p:nvSpPr>
        <p:spPr>
          <a:xfrm>
            <a:off x="0" y="1981200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WHAT ARE COMICS?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4" name="Subtitle 1"/>
          <p:cNvSpPr txBox="1">
            <a:spLocks/>
          </p:cNvSpPr>
          <p:nvPr/>
        </p:nvSpPr>
        <p:spPr>
          <a:xfrm>
            <a:off x="0" y="3733800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HOW DO COMICS WORK?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A VISUAL MEDIUM?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D:\Academic\My Work\Conference Papers &amp; Talks\2010 - Beyond the Visual (Contemporary Comics)\PowerPoint\Images\Mc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7642"/>
            <a:ext cx="27780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:\Academic\My Work\Conference Papers &amp; Talks\2011 - Hearing Comics (Joint International Conference)\PowerPoint\Images\Whoopee &amp; Wow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97" y="1066800"/>
            <a:ext cx="3322637" cy="22733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Academic\My Work\Conference Papers &amp; Talks\2011 - Hearing Comics (Joint International Conference)\PowerPoint\Images\FF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2383936" cy="249988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D:\Academic\My Work\Conference Papers &amp; Talks\2011 - Hearing Comics (Joint International Conference)\PowerPoint\Images\Tinti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00" y="3428999"/>
            <a:ext cx="2409584" cy="249988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51736" y="518160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Futura LT CondensedExtraBold" pitchFamily="2" charset="0"/>
              </a:rPr>
              <a:t>McCloud 1993, 89</a:t>
            </a:r>
            <a:endParaRPr lang="en-GB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MULTISENSORY COMICS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3500" y="1210776"/>
            <a:ext cx="77934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700" dirty="0" smtClean="0">
                <a:solidFill>
                  <a:schemeClr val="bg1"/>
                </a:solidFill>
                <a:latin typeface="Futura LT CondensedExtraBold" pitchFamily="2" charset="0"/>
              </a:rPr>
              <a:t>IT’S EASY TO FORGET THAT WE READ – OR RATHER ‘USE’ – COMICS IN A VERY PHYSICAL WAY (WE TEND TO THINK OF THEM AS BEING TWO-DIMENSIONAL, BUT IN FACT THEY EXIST IN THREE DIMENSIONS). THEY CAN BE BENT, ROLLED-UP, ROUGHLY OPENED OR WHATEVER. THEY CAN BE HELD IN DIFFERENT WAYS: CRADLED IN YOUR HAND OR GRIPPED AT THE EDGES. WE KNOW HOW FAR INTO A COMIC WE’VE READ BECAUSE WE CAN FEEL HOW MANY PAGES ARE LEFT. THERE ARE ALSO SMELLS: OF DUST, GLUE AND PAPER. COMPARED TO THIS VERY SENSUAL EXPERIENCE, CLICKING A MOUSE JUST ISN’T THE SAME. </a:t>
            </a:r>
          </a:p>
          <a:p>
            <a:pPr algn="r"/>
            <a:r>
              <a:rPr lang="en-GB" sz="1700" dirty="0" smtClean="0">
                <a:solidFill>
                  <a:schemeClr val="bg1"/>
                </a:solidFill>
                <a:latin typeface="Futura LT CondensedExtraBold" pitchFamily="2" charset="0"/>
              </a:rPr>
              <a:t>(SABIN 2000, 52)</a:t>
            </a:r>
            <a:endParaRPr lang="en-GB" sz="17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8200" y="4191000"/>
            <a:ext cx="804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700" dirty="0" smtClean="0">
                <a:solidFill>
                  <a:schemeClr val="bg1"/>
                </a:solidFill>
                <a:latin typeface="Futura LT CondensedExtraBold" pitchFamily="2" charset="0"/>
              </a:rPr>
              <a:t>PATTERNS EMERGED IN INTERVIEW REGARDING MEMORIES OF COMICS [. . . .] READERS OFTEN WANTED TO CHECK DETAILS, TESTING MEMORY AGAINST OUTSIDE SOURCES. FURTHER DISCUSSION INCLUDED TITLES AND NARRATIVES ALONGSIDE PHYSICAL ASPECTS OF THE TEXTS, INCLUDING PAPER QUALITY, FEEL, SCENT AND SIZE.</a:t>
            </a:r>
          </a:p>
          <a:p>
            <a:pPr algn="r"/>
            <a:r>
              <a:rPr lang="en-GB" sz="1700" dirty="0" smtClean="0">
                <a:solidFill>
                  <a:schemeClr val="bg1"/>
                </a:solidFill>
                <a:latin typeface="Futura LT CondensedExtraBold" pitchFamily="2" charset="0"/>
              </a:rPr>
              <a:t>(GIBSON 2008, 151-152)</a:t>
            </a:r>
            <a:endParaRPr lang="en-GB" sz="17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A NEW APPROACH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btitle 1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685800"/>
          </a:xfrm>
        </p:spPr>
        <p:txBody>
          <a:bodyPr anchor="ctr"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SIGHT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0" y="201168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HEARING</a:t>
            </a:r>
            <a:endParaRPr lang="en-GB" sz="24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2" name="Subtitle 1"/>
          <p:cNvSpPr txBox="1">
            <a:spLocks/>
          </p:cNvSpPr>
          <p:nvPr/>
        </p:nvSpPr>
        <p:spPr>
          <a:xfrm>
            <a:off x="0" y="280416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TOUCH</a:t>
            </a:r>
            <a:endParaRPr lang="en-GB" sz="24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3" name="Subtitle 1"/>
          <p:cNvSpPr txBox="1">
            <a:spLocks/>
          </p:cNvSpPr>
          <p:nvPr/>
        </p:nvSpPr>
        <p:spPr>
          <a:xfrm>
            <a:off x="0" y="355854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SMELL</a:t>
            </a:r>
            <a:endParaRPr lang="en-GB" sz="24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4" name="Subtitle 1"/>
          <p:cNvSpPr txBox="1">
            <a:spLocks/>
          </p:cNvSpPr>
          <p:nvPr/>
        </p:nvSpPr>
        <p:spPr>
          <a:xfrm>
            <a:off x="0" y="431292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TASTE</a:t>
            </a:r>
            <a:endParaRPr lang="en-GB" sz="24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5" name="Subtitle 1"/>
          <p:cNvSpPr txBox="1">
            <a:spLocks/>
          </p:cNvSpPr>
          <p:nvPr/>
        </p:nvSpPr>
        <p:spPr>
          <a:xfrm>
            <a:off x="0" y="506730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CASE STUDY: ALAN MOORE</a:t>
            </a:r>
            <a:endParaRPr lang="en-GB" sz="24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HEARING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Ian\Desktop\Johnny-Cash-I-See-a-Darkness-digital-iPhone-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38" y="1145869"/>
            <a:ext cx="2295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1"/>
          <p:cNvSpPr txBox="1">
            <a:spLocks/>
          </p:cNvSpPr>
          <p:nvPr/>
        </p:nvSpPr>
        <p:spPr>
          <a:xfrm>
            <a:off x="5475000" y="4841569"/>
            <a:ext cx="35166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 smtClean="0">
                <a:solidFill>
                  <a:schemeClr val="bg1"/>
                </a:solidFill>
                <a:latin typeface="Futura LT CondensedExtraBold" pitchFamily="2" charset="0"/>
              </a:rPr>
              <a:t>JOHNNY CASH: I SEE A DARKNESS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REINHARD KLEIST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ADAPTED BY AVE COMICS</a:t>
            </a:r>
            <a:endParaRPr lang="en-GB" sz="1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pic>
        <p:nvPicPr>
          <p:cNvPr id="21" name="Picture 4" descr="D:\Academic\My Work\Conference Papers &amp; Talks\2010 - Beyond the Visual (Contemporary Comics)\PowerPoint\Images\1968-2008 N'Effacez Pas Nos Tra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" y="1373810"/>
            <a:ext cx="3200400" cy="33915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1"/>
          <p:cNvSpPr txBox="1">
            <a:spLocks/>
          </p:cNvSpPr>
          <p:nvPr/>
        </p:nvSpPr>
        <p:spPr>
          <a:xfrm>
            <a:off x="334000" y="4841569"/>
            <a:ext cx="408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 smtClean="0">
                <a:solidFill>
                  <a:schemeClr val="bg1"/>
                </a:solidFill>
                <a:latin typeface="Futura LT CondensedExtraBold" pitchFamily="2" charset="0"/>
              </a:rPr>
              <a:t>1968-2008… N’EFFACEZ PAS NOS TRACES!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DOMINIQUE GRANGE/TARDI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Futura LT CondensedExtraBold" pitchFamily="2" charset="0"/>
              </a:rPr>
              <a:t>CASTERMAN</a:t>
            </a:r>
            <a:endParaRPr lang="en-GB" sz="1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TASTE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31" y="1371600"/>
            <a:ext cx="2751069" cy="37073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476327" cy="37073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" y="1473200"/>
            <a:ext cx="3504106" cy="350410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9349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TASTE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3" descr="D:\Academic\My Work\Conference Papers &amp; Talks\2010 - Beyond the Visual (Contemporary Comics)\PowerPoint\Images\The Art of Ph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895600" cy="401998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Academic\My Work\Conference Papers &amp; Talks\2010 - Beyond the Visual (Contemporary Comics)\PowerPoint\Images\The Art of Pho (Cove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" y="1143000"/>
            <a:ext cx="3098346" cy="401998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Academic\My Work\Conference Papers &amp; Talks\2010 - Beyond the Visual (Contemporary Comics)\PowerPoint\Images\The Art of Ph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0" y="1143000"/>
            <a:ext cx="2895600" cy="401998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Futura LT CondensedExtraBold" pitchFamily="2" charset="0"/>
              </a:rPr>
              <a:t>GOING FORWARDS</a:t>
            </a:r>
            <a:endParaRPr lang="en-GB" sz="60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3800" y="6258900"/>
            <a:ext cx="360000" cy="36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98200" y="6258900"/>
            <a:ext cx="360000" cy="36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6600" y="6258900"/>
            <a:ext cx="360000" cy="360000"/>
          </a:xfrm>
          <a:prstGeom prst="rect">
            <a:avLst/>
          </a:prstGeom>
          <a:solidFill>
            <a:srgbClr val="C000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1000" y="6258900"/>
            <a:ext cx="360000" cy="360000"/>
          </a:xfrm>
          <a:prstGeom prst="rect">
            <a:avLst/>
          </a:prstGeom>
          <a:solidFill>
            <a:srgbClr val="66330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09400" y="6258900"/>
            <a:ext cx="360000" cy="360000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0200" y="6258900"/>
            <a:ext cx="360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74600" y="6258900"/>
            <a:ext cx="360000" cy="3600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000" y="6258900"/>
            <a:ext cx="360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27400" y="6258900"/>
            <a:ext cx="360000" cy="36000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btitle 1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685800"/>
          </a:xfrm>
        </p:spPr>
        <p:txBody>
          <a:bodyPr anchor="ctr">
            <a:normAutofit fontScale="92500"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BETTER UNDERSTANDING OF EXISTING COMICS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0" y="19050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TRACKING DEVELOPMENT OF PUBLISHING IN DIGITAL ERA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  <p:sp>
        <p:nvSpPr>
          <p:cNvPr id="21" name="Subtitle 1"/>
          <p:cNvSpPr txBox="1">
            <a:spLocks/>
          </p:cNvSpPr>
          <p:nvPr/>
        </p:nvSpPr>
        <p:spPr>
          <a:xfrm>
            <a:off x="0" y="3429000"/>
            <a:ext cx="914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Futura LT CondensedExtraBold" pitchFamily="2" charset="0"/>
              </a:rPr>
              <a:t>DEVELOPING COMICS AND OTHER IMAGE FORMS IN WAYS THAT ARE MORE ACCESSIBLE TO VISUALLY IMPAIRED USERS</a:t>
            </a:r>
            <a:endParaRPr lang="en-GB" sz="3600" dirty="0">
              <a:solidFill>
                <a:schemeClr val="bg1"/>
              </a:solidFill>
              <a:latin typeface="Futura LT Condensed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407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Futura LT CondensedExtraBold</vt:lpstr>
      <vt:lpstr>Calibri</vt:lpstr>
      <vt:lpstr>Office Theme</vt:lpstr>
      <vt:lpstr>COMICS AND THE SENSES</vt:lpstr>
      <vt:lpstr>TWO QUESTIONS</vt:lpstr>
      <vt:lpstr>A VISUAL MEDIUM?</vt:lpstr>
      <vt:lpstr>MULTISENSORY COMICS</vt:lpstr>
      <vt:lpstr>A NEW APPROACH</vt:lpstr>
      <vt:lpstr>HEARING</vt:lpstr>
      <vt:lpstr>TASTE</vt:lpstr>
      <vt:lpstr>TASTE</vt:lpstr>
      <vt:lpstr>GOING FORWARDS</vt:lpstr>
      <vt:lpstr>REFERENCES</vt:lpstr>
      <vt:lpstr>COMICS AND THE SENSES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Comics and the Senses</dc:title>
  <dc:creator>Ian</dc:creator>
  <cp:lastModifiedBy>Ian Hague</cp:lastModifiedBy>
  <cp:revision>22</cp:revision>
  <dcterms:created xsi:type="dcterms:W3CDTF">2006-08-16T00:00:00Z</dcterms:created>
  <dcterms:modified xsi:type="dcterms:W3CDTF">2012-08-27T21:59:28Z</dcterms:modified>
</cp:coreProperties>
</file>