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4" r:id="rId7"/>
    <p:sldId id="262" r:id="rId8"/>
    <p:sldId id="263"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39C"/>
    <a:srgbClr val="FFFAB0"/>
    <a:srgbClr val="CAB4D8"/>
    <a:srgbClr val="FDC789"/>
    <a:srgbClr val="24B1F9"/>
    <a:srgbClr val="FB8A2A"/>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80" autoAdjust="0"/>
  </p:normalViewPr>
  <p:slideViewPr>
    <p:cSldViewPr>
      <p:cViewPr>
        <p:scale>
          <a:sx n="66" d="100"/>
          <a:sy n="66" d="100"/>
        </p:scale>
        <p:origin x="-128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286000"/>
          </a:xfrm>
        </p:spPr>
        <p:txBody>
          <a:bodyPr>
            <a:noAutofit/>
          </a:bodyPr>
          <a:lstStyle/>
          <a:p>
            <a:r>
              <a:rPr lang="en-GB" sz="4800" dirty="0">
                <a:latin typeface="American Purpose Casual 01" pitchFamily="2" charset="0"/>
              </a:rPr>
              <a:t>Eye Like Comics: </a:t>
            </a:r>
            <a:r>
              <a:rPr lang="en-GB" sz="4800" dirty="0" err="1">
                <a:latin typeface="American Purpose Casual 01" pitchFamily="2" charset="0"/>
              </a:rPr>
              <a:t>Ocularcentrism</a:t>
            </a:r>
            <a:r>
              <a:rPr lang="en-GB" sz="4800" dirty="0">
                <a:latin typeface="American Purpose Casual 01" pitchFamily="2" charset="0"/>
              </a:rPr>
              <a:t> and the Ideal Perspective in Comics</a:t>
            </a:r>
          </a:p>
        </p:txBody>
      </p:sp>
      <p:sp>
        <p:nvSpPr>
          <p:cNvPr id="3" name="Subtitle 2"/>
          <p:cNvSpPr>
            <a:spLocks noGrp="1"/>
          </p:cNvSpPr>
          <p:nvPr>
            <p:ph type="subTitle" idx="1"/>
          </p:nvPr>
        </p:nvSpPr>
        <p:spPr>
          <a:xfrm>
            <a:off x="1295400" y="3505200"/>
            <a:ext cx="6400800" cy="3048000"/>
          </a:xfrm>
        </p:spPr>
        <p:txBody>
          <a:bodyPr>
            <a:normAutofit fontScale="25000" lnSpcReduction="20000"/>
          </a:bodyPr>
          <a:lstStyle/>
          <a:p>
            <a:r>
              <a:rPr lang="en-GB" sz="12800" dirty="0" smtClean="0">
                <a:latin typeface="American Purpose Casual 01" pitchFamily="2" charset="0"/>
                <a:cs typeface="Arial" pitchFamily="34" charset="0"/>
              </a:rPr>
              <a:t>Ian Hague</a:t>
            </a:r>
          </a:p>
          <a:p>
            <a:endParaRPr lang="en-GB" sz="12800" dirty="0">
              <a:latin typeface="American Purpose Casual 01" pitchFamily="2" charset="0"/>
              <a:cs typeface="Arial" pitchFamily="34" charset="0"/>
            </a:endParaRPr>
          </a:p>
          <a:p>
            <a:pPr algn="l"/>
            <a:r>
              <a:rPr lang="en-GB" sz="8000" b="1" dirty="0">
                <a:latin typeface="American Purpose Casual 01" pitchFamily="2" charset="0"/>
                <a:cs typeface="Arial" pitchFamily="34" charset="0"/>
              </a:rPr>
              <a:t>Department of History, University of Chichester</a:t>
            </a:r>
          </a:p>
          <a:p>
            <a:pPr algn="l"/>
            <a:r>
              <a:rPr lang="en-GB" sz="8000" b="1" dirty="0">
                <a:latin typeface="American Purpose Casual 01" pitchFamily="2" charset="0"/>
                <a:cs typeface="Arial" pitchFamily="34" charset="0"/>
              </a:rPr>
              <a:t>Director, Comics Forum</a:t>
            </a:r>
          </a:p>
          <a:p>
            <a:pPr algn="l"/>
            <a:endParaRPr lang="en-GB" sz="8000" b="1" dirty="0">
              <a:latin typeface="American Purpose Casual 01" pitchFamily="2" charset="0"/>
              <a:cs typeface="Arial" pitchFamily="34" charset="0"/>
            </a:endParaRPr>
          </a:p>
          <a:p>
            <a:pPr algn="l"/>
            <a:r>
              <a:rPr lang="en-GB" sz="8000" b="1" dirty="0">
                <a:latin typeface="American Purpose Casual 01" pitchFamily="2" charset="0"/>
                <a:cs typeface="Arial" pitchFamily="34" charset="0"/>
              </a:rPr>
              <a:t>I.Hague@chi.ac.uk</a:t>
            </a:r>
          </a:p>
          <a:p>
            <a:pPr algn="l"/>
            <a:endParaRPr lang="en-GB" sz="8000" b="1" dirty="0">
              <a:latin typeface="American Purpose Casual 01" pitchFamily="2" charset="0"/>
              <a:cs typeface="Arial" pitchFamily="34" charset="0"/>
            </a:endParaRPr>
          </a:p>
          <a:p>
            <a:pPr algn="l"/>
            <a:r>
              <a:rPr lang="en-GB" sz="8000" b="1" dirty="0" smtClean="0">
                <a:latin typeface="American Purpose Casual 01" pitchFamily="2" charset="0"/>
                <a:cs typeface="Arial" pitchFamily="34" charset="0"/>
              </a:rPr>
              <a:t>comicsforum.org</a:t>
            </a:r>
            <a:endParaRPr lang="en-GB" sz="8000" b="1" dirty="0">
              <a:latin typeface="American Purpose Casual 01" pitchFamily="2" charset="0"/>
              <a:cs typeface="Arial" pitchFamily="34" charset="0"/>
            </a:endParaRPr>
          </a:p>
          <a:p>
            <a:endParaRPr lang="en-GB" dirty="0"/>
          </a:p>
        </p:txBody>
      </p:sp>
    </p:spTree>
    <p:extLst>
      <p:ext uri="{BB962C8B-B14F-4D97-AF65-F5344CB8AC3E}">
        <p14:creationId xmlns:p14="http://schemas.microsoft.com/office/powerpoint/2010/main" val="241941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14086"/>
            <a:ext cx="2912400" cy="4570185"/>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‘Patterns emerged in interview regarding memories of comics [. . . .] readers often wanted to check details, testing memory against outside sources. Further discussion included titles and narratives alongside physical aspects of the texts, including paper quality, feel, scent and size.</a:t>
            </a:r>
            <a:r>
              <a:rPr lang="en-GB" i="1" dirty="0">
                <a:solidFill>
                  <a:schemeClr val="tx1"/>
                </a:solidFill>
              </a:rPr>
              <a:t>’</a:t>
            </a:r>
          </a:p>
          <a:p>
            <a:endParaRPr lang="en-GB" sz="1400" i="1" dirty="0">
              <a:solidFill>
                <a:schemeClr val="tx1"/>
              </a:solidFill>
            </a:endParaRPr>
          </a:p>
          <a:p>
            <a:pPr algn="r"/>
            <a:r>
              <a:rPr lang="en-GB" sz="1400" dirty="0">
                <a:solidFill>
                  <a:schemeClr val="tx1"/>
                </a:solidFill>
              </a:rPr>
              <a:t>‘What you read and where you read it, how you get it, how you keep it: Children, comics and historical cultural practice’ in </a:t>
            </a:r>
            <a:r>
              <a:rPr lang="en-GB" sz="1400" i="1" dirty="0">
                <a:solidFill>
                  <a:schemeClr val="tx1"/>
                </a:solidFill>
              </a:rPr>
              <a:t>Popular Narrative Media</a:t>
            </a:r>
            <a:r>
              <a:rPr lang="en-GB" sz="1400" dirty="0">
                <a:solidFill>
                  <a:schemeClr val="tx1"/>
                </a:solidFill>
              </a:rPr>
              <a:t> 1.2 (2008), p.151-152</a:t>
            </a:r>
            <a:r>
              <a:rPr lang="en-GB" sz="1200" dirty="0">
                <a:solidFill>
                  <a:schemeClr val="tx1"/>
                </a:solidFill>
              </a:rPr>
              <a:t>.</a:t>
            </a:r>
          </a:p>
        </p:txBody>
      </p:sp>
      <p:sp>
        <p:nvSpPr>
          <p:cNvPr id="3" name="Rectangle 2"/>
          <p:cNvSpPr/>
          <p:nvPr/>
        </p:nvSpPr>
        <p:spPr>
          <a:xfrm>
            <a:off x="3112643" y="212271"/>
            <a:ext cx="2912400" cy="2211903"/>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‘What sort of music should I listen to when I’m reading comics?’</a:t>
            </a:r>
          </a:p>
          <a:p>
            <a:endParaRPr lang="en-GB" sz="1200" dirty="0">
              <a:solidFill>
                <a:schemeClr val="tx1"/>
              </a:solidFill>
            </a:endParaRPr>
          </a:p>
          <a:p>
            <a:pPr algn="r"/>
            <a:r>
              <a:rPr lang="en-GB" sz="1400" dirty="0">
                <a:solidFill>
                  <a:schemeClr val="tx1"/>
                </a:solidFill>
              </a:rPr>
              <a:t>Adam Fisher, untitled letter, </a:t>
            </a:r>
            <a:r>
              <a:rPr lang="en-GB" sz="1400" i="1" dirty="0">
                <a:solidFill>
                  <a:schemeClr val="tx1"/>
                </a:solidFill>
              </a:rPr>
              <a:t>The Mighty World of Marvel</a:t>
            </a:r>
            <a:r>
              <a:rPr lang="en-GB" sz="1400" dirty="0">
                <a:solidFill>
                  <a:schemeClr val="tx1"/>
                </a:solidFill>
              </a:rPr>
              <a:t> v.4 #12 (2010), p.75.</a:t>
            </a:r>
          </a:p>
        </p:txBody>
      </p:sp>
      <p:sp>
        <p:nvSpPr>
          <p:cNvPr id="5" name="Rectangle 4"/>
          <p:cNvSpPr/>
          <p:nvPr/>
        </p:nvSpPr>
        <p:spPr>
          <a:xfrm>
            <a:off x="6149085" y="212271"/>
            <a:ext cx="2912400" cy="4572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‘I did lose interest [in Marvel Comics] in the early ‘80’s as the print quality went downhill (anyone remember </a:t>
            </a:r>
            <a:r>
              <a:rPr lang="en-GB" sz="2000" i="1" dirty="0">
                <a:solidFill>
                  <a:schemeClr val="tx1"/>
                </a:solidFill>
              </a:rPr>
              <a:t>The Mighty Thor Weekly</a:t>
            </a:r>
            <a:r>
              <a:rPr lang="en-GB" sz="2000" dirty="0">
                <a:solidFill>
                  <a:schemeClr val="tx1"/>
                </a:solidFill>
              </a:rPr>
              <a:t>? The colours were all over the place!, or The Hulk comic or Spider-Man comic on poor quality newsprint?)’</a:t>
            </a:r>
          </a:p>
          <a:p>
            <a:endParaRPr lang="en-GB" sz="1200" dirty="0">
              <a:solidFill>
                <a:schemeClr val="tx1"/>
              </a:solidFill>
            </a:endParaRPr>
          </a:p>
          <a:p>
            <a:pPr algn="r"/>
            <a:r>
              <a:rPr lang="en-GB" sz="1400" dirty="0">
                <a:solidFill>
                  <a:schemeClr val="tx1"/>
                </a:solidFill>
              </a:rPr>
              <a:t>Mark Williams, untitled letter, </a:t>
            </a:r>
            <a:r>
              <a:rPr lang="en-GB" sz="1400" i="1" dirty="0">
                <a:solidFill>
                  <a:schemeClr val="tx1"/>
                </a:solidFill>
              </a:rPr>
              <a:t>Astonishing Spider-Man</a:t>
            </a:r>
            <a:r>
              <a:rPr lang="en-GB" sz="1400" dirty="0">
                <a:solidFill>
                  <a:schemeClr val="tx1"/>
                </a:solidFill>
              </a:rPr>
              <a:t> v.2 #9 (2007), p.75.</a:t>
            </a:r>
          </a:p>
        </p:txBody>
      </p:sp>
      <p:sp>
        <p:nvSpPr>
          <p:cNvPr id="6" name="Rectangle 5"/>
          <p:cNvSpPr/>
          <p:nvPr/>
        </p:nvSpPr>
        <p:spPr>
          <a:xfrm>
            <a:off x="3112643" y="2572368"/>
            <a:ext cx="2912400" cy="2211903"/>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 love the sweet, delicious scent of comic books […]’</a:t>
            </a:r>
          </a:p>
          <a:p>
            <a:endParaRPr lang="en-GB" sz="1200" dirty="0">
              <a:solidFill>
                <a:schemeClr val="tx1"/>
              </a:solidFill>
            </a:endParaRPr>
          </a:p>
          <a:p>
            <a:pPr algn="r"/>
            <a:r>
              <a:rPr lang="en-GB" sz="1400" dirty="0">
                <a:solidFill>
                  <a:schemeClr val="tx1"/>
                </a:solidFill>
              </a:rPr>
              <a:t>Bill Reed, ‘365 Reasons to Love Comics #342’, </a:t>
            </a:r>
            <a:r>
              <a:rPr lang="en-GB" sz="1400" i="1" dirty="0">
                <a:solidFill>
                  <a:schemeClr val="tx1"/>
                </a:solidFill>
              </a:rPr>
              <a:t>Comic Book Resources</a:t>
            </a:r>
            <a:r>
              <a:rPr lang="en-GB" sz="1400" dirty="0">
                <a:solidFill>
                  <a:schemeClr val="tx1"/>
                </a:solidFill>
              </a:rPr>
              <a:t> website (2007).</a:t>
            </a:r>
          </a:p>
        </p:txBody>
      </p:sp>
      <p:sp>
        <p:nvSpPr>
          <p:cNvPr id="7" name="Rectangle 6"/>
          <p:cNvSpPr/>
          <p:nvPr/>
        </p:nvSpPr>
        <p:spPr>
          <a:xfrm>
            <a:off x="76200" y="4847772"/>
            <a:ext cx="8985285" cy="1781628"/>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‘Just finished RASL Volume 2 graphic novel and I love the way you put a story together. Stupid question... Do you ever think of a soundtrack to your work? I had trouble with this volume of material.’</a:t>
            </a:r>
          </a:p>
          <a:p>
            <a:endParaRPr lang="en-GB" sz="1200" dirty="0">
              <a:solidFill>
                <a:schemeClr val="tx1"/>
              </a:solidFill>
            </a:endParaRPr>
          </a:p>
          <a:p>
            <a:pPr algn="r"/>
            <a:r>
              <a:rPr lang="en-GB" sz="1400" dirty="0">
                <a:solidFill>
                  <a:schemeClr val="tx1"/>
                </a:solidFill>
              </a:rPr>
              <a:t>Jason </a:t>
            </a:r>
            <a:r>
              <a:rPr lang="en-GB" sz="1400" dirty="0" err="1">
                <a:solidFill>
                  <a:schemeClr val="tx1"/>
                </a:solidFill>
              </a:rPr>
              <a:t>Warzecha</a:t>
            </a:r>
            <a:r>
              <a:rPr lang="en-GB" sz="1400" dirty="0">
                <a:solidFill>
                  <a:schemeClr val="tx1"/>
                </a:solidFill>
              </a:rPr>
              <a:t>, untitled letter, </a:t>
            </a:r>
            <a:r>
              <a:rPr lang="en-GB" sz="1400" i="1" dirty="0">
                <a:solidFill>
                  <a:schemeClr val="tx1"/>
                </a:solidFill>
              </a:rPr>
              <a:t>RASL</a:t>
            </a:r>
            <a:r>
              <a:rPr lang="en-GB" sz="1400" dirty="0">
                <a:solidFill>
                  <a:schemeClr val="tx1"/>
                </a:solidFill>
              </a:rPr>
              <a:t> #8 (2010), </a:t>
            </a:r>
            <a:r>
              <a:rPr lang="en-GB" sz="1400" dirty="0" err="1">
                <a:solidFill>
                  <a:schemeClr val="tx1"/>
                </a:solidFill>
              </a:rPr>
              <a:t>n.p</a:t>
            </a:r>
            <a:r>
              <a:rPr lang="en-GB" sz="1400" dirty="0">
                <a:solidFill>
                  <a:schemeClr val="tx1"/>
                </a:solidFill>
              </a:rPr>
              <a:t>.</a:t>
            </a:r>
          </a:p>
        </p:txBody>
      </p:sp>
    </p:spTree>
    <p:extLst>
      <p:ext uri="{BB962C8B-B14F-4D97-AF65-F5344CB8AC3E}">
        <p14:creationId xmlns:p14="http://schemas.microsoft.com/office/powerpoint/2010/main" val="15900622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400" y="228600"/>
            <a:ext cx="4168000" cy="3126000"/>
          </a:xfrm>
          <a:prstGeom prst="rect">
            <a:avLst/>
          </a:prstGeom>
          <a:ln w="31750">
            <a:solidFill>
              <a:schemeClr val="tx1"/>
            </a:solidFill>
            <a:miter lim="800000"/>
          </a:ln>
        </p:spPr>
      </p:pic>
      <p:pic>
        <p:nvPicPr>
          <p:cNvPr id="5" name="Picture 2" descr="D:\Academic\My Work\Conference Papers &amp; Talks\2010 - Beyond the Visual (Contemporary Comics)\PowerPoint\Images\Antique Bakery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942318"/>
            <a:ext cx="1068854" cy="1499068"/>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6" name="Picture 3" descr="D:\Academic\My Work\Conference Papers &amp; Talks\2010 - Beyond the Visual (Contemporary Comics)\PowerPoint\Images\Buster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0167" y="119716"/>
            <a:ext cx="2285483" cy="3080684"/>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7" name="Picture 4" descr="D:\Academic\My Work\Conference Papers &amp; Talks\2010 - Beyond the Visual (Contemporary Comics)\PowerPoint\Images\1968-2008 N'Effacez Pas Nos Trac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728" y="152400"/>
            <a:ext cx="1996439" cy="2115686"/>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0" y="2286000"/>
            <a:ext cx="1588148" cy="2449587"/>
          </a:xfrm>
          <a:prstGeom prst="rect">
            <a:avLst/>
          </a:prstGeom>
          <a:ln w="31750">
            <a:solidFill>
              <a:schemeClr val="tx1"/>
            </a:solidFill>
            <a:miter lim="800000"/>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0" y="2438400"/>
            <a:ext cx="2514600" cy="1885950"/>
          </a:xfrm>
          <a:prstGeom prst="rect">
            <a:avLst/>
          </a:prstGeom>
          <a:ln w="31750">
            <a:solidFill>
              <a:schemeClr val="tx1"/>
            </a:solidFill>
            <a:miter lim="800000"/>
          </a:ln>
        </p:spPr>
      </p:pic>
      <p:sp>
        <p:nvSpPr>
          <p:cNvPr id="10" name="Rectangle 9"/>
          <p:cNvSpPr/>
          <p:nvPr/>
        </p:nvSpPr>
        <p:spPr>
          <a:xfrm>
            <a:off x="76200" y="4847772"/>
            <a:ext cx="8985285" cy="1934028"/>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‘We reject the notion print is dead.</a:t>
            </a:r>
          </a:p>
          <a:p>
            <a:endParaRPr lang="en-GB" dirty="0">
              <a:solidFill>
                <a:schemeClr val="tx1"/>
              </a:solidFill>
            </a:endParaRPr>
          </a:p>
          <a:p>
            <a:r>
              <a:rPr lang="en-GB" dirty="0">
                <a:solidFill>
                  <a:schemeClr val="tx1"/>
                </a:solidFill>
              </a:rPr>
              <a:t>True, the screen promises endless possibilities but we vow to create beautiful work you can hold, and beautiful work you cannot. We are committed to producing gorgeous, tactile Comics [sic] that readers will cherish.’</a:t>
            </a:r>
          </a:p>
          <a:p>
            <a:endParaRPr lang="en-GB" dirty="0">
              <a:solidFill>
                <a:schemeClr val="tx1"/>
              </a:solidFill>
            </a:endParaRPr>
          </a:p>
          <a:p>
            <a:pPr algn="r"/>
            <a:r>
              <a:rPr lang="en-GB" sz="1200" dirty="0">
                <a:solidFill>
                  <a:schemeClr val="tx1"/>
                </a:solidFill>
              </a:rPr>
              <a:t>Tom Humberstone, </a:t>
            </a:r>
            <a:r>
              <a:rPr lang="en-GB" sz="1200" i="1" dirty="0">
                <a:solidFill>
                  <a:schemeClr val="tx1"/>
                </a:solidFill>
              </a:rPr>
              <a:t>Solipsistic Pop</a:t>
            </a:r>
            <a:r>
              <a:rPr lang="en-GB" sz="1200" dirty="0">
                <a:solidFill>
                  <a:schemeClr val="tx1"/>
                </a:solidFill>
              </a:rPr>
              <a:t> #1 (2009), </a:t>
            </a:r>
            <a:r>
              <a:rPr lang="en-GB" sz="1200" dirty="0" err="1">
                <a:solidFill>
                  <a:schemeClr val="tx1"/>
                </a:solidFill>
              </a:rPr>
              <a:t>n.p</a:t>
            </a:r>
            <a:r>
              <a:rPr lang="en-GB" sz="1200" dirty="0">
                <a:solidFill>
                  <a:schemeClr val="tx1"/>
                </a:solidFill>
              </a:rPr>
              <a:t>.</a:t>
            </a:r>
          </a:p>
        </p:txBody>
      </p:sp>
    </p:spTree>
    <p:extLst>
      <p:ext uri="{BB962C8B-B14F-4D97-AF65-F5344CB8AC3E}">
        <p14:creationId xmlns:p14="http://schemas.microsoft.com/office/powerpoint/2010/main" val="13041748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286000"/>
          </a:xfrm>
        </p:spPr>
        <p:txBody>
          <a:bodyPr>
            <a:noAutofit/>
          </a:bodyPr>
          <a:lstStyle/>
          <a:p>
            <a:r>
              <a:rPr lang="en-GB" sz="4800" dirty="0">
                <a:latin typeface="American Purpose Casual 01" pitchFamily="2" charset="0"/>
              </a:rPr>
              <a:t>Eye Like Comics: </a:t>
            </a:r>
            <a:r>
              <a:rPr lang="en-GB" sz="4800" dirty="0" err="1">
                <a:latin typeface="American Purpose Casual 01" pitchFamily="2" charset="0"/>
              </a:rPr>
              <a:t>Ocularcentrism</a:t>
            </a:r>
            <a:r>
              <a:rPr lang="en-GB" sz="4800" dirty="0">
                <a:latin typeface="American Purpose Casual 01" pitchFamily="2" charset="0"/>
              </a:rPr>
              <a:t> and the Ideal Perspective in Comics</a:t>
            </a:r>
          </a:p>
        </p:txBody>
      </p:sp>
      <p:sp>
        <p:nvSpPr>
          <p:cNvPr id="3" name="Subtitle 2"/>
          <p:cNvSpPr>
            <a:spLocks noGrp="1"/>
          </p:cNvSpPr>
          <p:nvPr>
            <p:ph type="subTitle" idx="1"/>
          </p:nvPr>
        </p:nvSpPr>
        <p:spPr>
          <a:xfrm>
            <a:off x="1295400" y="3505200"/>
            <a:ext cx="6400800" cy="3048000"/>
          </a:xfrm>
        </p:spPr>
        <p:txBody>
          <a:bodyPr>
            <a:normAutofit fontScale="25000" lnSpcReduction="20000"/>
          </a:bodyPr>
          <a:lstStyle/>
          <a:p>
            <a:r>
              <a:rPr lang="en-GB" sz="12800" dirty="0" smtClean="0">
                <a:latin typeface="American Purpose Casual 01" pitchFamily="2" charset="0"/>
                <a:cs typeface="Arial" pitchFamily="34" charset="0"/>
              </a:rPr>
              <a:t>Ian Hague</a:t>
            </a:r>
          </a:p>
          <a:p>
            <a:endParaRPr lang="en-GB" sz="12800" dirty="0">
              <a:latin typeface="American Purpose Casual 01" pitchFamily="2" charset="0"/>
              <a:cs typeface="Arial" pitchFamily="34" charset="0"/>
            </a:endParaRPr>
          </a:p>
          <a:p>
            <a:pPr algn="l"/>
            <a:r>
              <a:rPr lang="en-GB" sz="8000" b="1" dirty="0">
                <a:latin typeface="American Purpose Casual 01" pitchFamily="2" charset="0"/>
                <a:cs typeface="Arial" pitchFamily="34" charset="0"/>
              </a:rPr>
              <a:t>Department of History, University of Chichester</a:t>
            </a:r>
          </a:p>
          <a:p>
            <a:pPr algn="l"/>
            <a:r>
              <a:rPr lang="en-GB" sz="8000" b="1" dirty="0">
                <a:latin typeface="American Purpose Casual 01" pitchFamily="2" charset="0"/>
                <a:cs typeface="Arial" pitchFamily="34" charset="0"/>
              </a:rPr>
              <a:t>Director, Comics Forum</a:t>
            </a:r>
          </a:p>
          <a:p>
            <a:pPr algn="l"/>
            <a:endParaRPr lang="en-GB" sz="8000" b="1" dirty="0">
              <a:latin typeface="American Purpose Casual 01" pitchFamily="2" charset="0"/>
              <a:cs typeface="Arial" pitchFamily="34" charset="0"/>
            </a:endParaRPr>
          </a:p>
          <a:p>
            <a:pPr algn="l"/>
            <a:r>
              <a:rPr lang="en-GB" sz="8000" b="1" dirty="0">
                <a:latin typeface="American Purpose Casual 01" pitchFamily="2" charset="0"/>
                <a:cs typeface="Arial" pitchFamily="34" charset="0"/>
              </a:rPr>
              <a:t>I.Hague@chi.ac.uk</a:t>
            </a:r>
          </a:p>
          <a:p>
            <a:pPr algn="l"/>
            <a:endParaRPr lang="en-GB" sz="8000" b="1" dirty="0">
              <a:latin typeface="American Purpose Casual 01" pitchFamily="2" charset="0"/>
              <a:cs typeface="Arial" pitchFamily="34" charset="0"/>
            </a:endParaRPr>
          </a:p>
          <a:p>
            <a:pPr algn="l"/>
            <a:r>
              <a:rPr lang="en-GB" sz="8000" b="1" dirty="0" smtClean="0">
                <a:latin typeface="American Purpose Casual 01" pitchFamily="2" charset="0"/>
                <a:cs typeface="Arial" pitchFamily="34" charset="0"/>
              </a:rPr>
              <a:t>comicsforum.org</a:t>
            </a:r>
            <a:endParaRPr lang="en-GB" sz="8000" b="1" dirty="0">
              <a:latin typeface="American Purpose Casual 01" pitchFamily="2" charset="0"/>
              <a:cs typeface="Arial" pitchFamily="34" charset="0"/>
            </a:endParaRPr>
          </a:p>
          <a:p>
            <a:endParaRPr lang="en-GB" dirty="0"/>
          </a:p>
        </p:txBody>
      </p:sp>
    </p:spTree>
    <p:extLst>
      <p:ext uri="{BB962C8B-B14F-4D97-AF65-F5344CB8AC3E}">
        <p14:creationId xmlns:p14="http://schemas.microsoft.com/office/powerpoint/2010/main" val="15687306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 y="76200"/>
            <a:ext cx="2912364"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solidFill>
                <a:latin typeface="American Purpose Casual 01" pitchFamily="2" charset="0"/>
              </a:rPr>
              <a:t>Approaches to comics</a:t>
            </a:r>
            <a:endParaRPr lang="en-GB" sz="4400" dirty="0">
              <a:solidFill>
                <a:schemeClr val="tx1"/>
              </a:solidFill>
              <a:latin typeface="American Purpose Casual 01" pitchFamily="2" charset="0"/>
            </a:endParaRPr>
          </a:p>
        </p:txBody>
      </p:sp>
      <p:sp>
        <p:nvSpPr>
          <p:cNvPr id="18" name="Rectangle 17"/>
          <p:cNvSpPr/>
          <p:nvPr/>
        </p:nvSpPr>
        <p:spPr>
          <a:xfrm>
            <a:off x="6172200" y="4648200"/>
            <a:ext cx="2908807"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merican Purpose Casual 01" pitchFamily="2" charset="0"/>
              </a:rPr>
              <a:t>Contains material adapted from :</a:t>
            </a:r>
            <a:r>
              <a:rPr lang="en-GB" dirty="0" smtClean="0">
                <a:solidFill>
                  <a:schemeClr val="tx1"/>
                </a:solidFill>
                <a:latin typeface="American Purpose Casual 01" pitchFamily="2" charset="0"/>
              </a:rPr>
              <a:t>A </a:t>
            </a:r>
            <a:r>
              <a:rPr lang="en-GB" dirty="0">
                <a:solidFill>
                  <a:schemeClr val="tx1"/>
                </a:solidFill>
                <a:latin typeface="American Purpose Casual 01" pitchFamily="2" charset="0"/>
              </a:rPr>
              <a:t>Framework for Studying Comic Art, </a:t>
            </a:r>
            <a:r>
              <a:rPr lang="en-GB" dirty="0" smtClean="0">
                <a:solidFill>
                  <a:schemeClr val="tx1"/>
                </a:solidFill>
                <a:latin typeface="American Purpose Casual 01" pitchFamily="2" charset="0"/>
              </a:rPr>
              <a:t>Matthew </a:t>
            </a:r>
            <a:r>
              <a:rPr lang="en-GB" dirty="0">
                <a:solidFill>
                  <a:schemeClr val="tx1"/>
                </a:solidFill>
                <a:latin typeface="American Purpose Casual 01" pitchFamily="2" charset="0"/>
              </a:rPr>
              <a:t>Lombard et </a:t>
            </a:r>
            <a:r>
              <a:rPr lang="en-GB" dirty="0" smtClean="0">
                <a:solidFill>
                  <a:schemeClr val="tx1"/>
                </a:solidFill>
                <a:latin typeface="American Purpose Casual 01" pitchFamily="2" charset="0"/>
              </a:rPr>
              <a:t>al; in </a:t>
            </a:r>
            <a:r>
              <a:rPr lang="en-GB" dirty="0">
                <a:solidFill>
                  <a:schemeClr val="tx1"/>
                </a:solidFill>
                <a:latin typeface="American Purpose Casual 01" pitchFamily="2" charset="0"/>
              </a:rPr>
              <a:t>the </a:t>
            </a:r>
            <a:r>
              <a:rPr lang="en-GB" i="1" dirty="0">
                <a:solidFill>
                  <a:schemeClr val="tx1"/>
                </a:solidFill>
                <a:latin typeface="American Purpose Casual 01" pitchFamily="2" charset="0"/>
              </a:rPr>
              <a:t>International Journal of Comic Art</a:t>
            </a:r>
            <a:r>
              <a:rPr lang="en-GB" dirty="0">
                <a:solidFill>
                  <a:schemeClr val="tx1"/>
                </a:solidFill>
                <a:latin typeface="American Purpose Casual 01" pitchFamily="2" charset="0"/>
              </a:rPr>
              <a:t>, 1.1 </a:t>
            </a:r>
            <a:r>
              <a:rPr lang="en-GB" dirty="0" smtClean="0">
                <a:solidFill>
                  <a:schemeClr val="tx1"/>
                </a:solidFill>
                <a:latin typeface="American Purpose Casual 01" pitchFamily="2" charset="0"/>
              </a:rPr>
              <a:t>, 1999, </a:t>
            </a:r>
            <a:r>
              <a:rPr lang="en-GB" dirty="0">
                <a:solidFill>
                  <a:schemeClr val="tx1"/>
                </a:solidFill>
                <a:latin typeface="American Purpose Casual 01" pitchFamily="2" charset="0"/>
              </a:rPr>
              <a:t>pp.17-32.</a:t>
            </a:r>
          </a:p>
        </p:txBody>
      </p:sp>
      <p:grpSp>
        <p:nvGrpSpPr>
          <p:cNvPr id="3" name="Group 2"/>
          <p:cNvGrpSpPr/>
          <p:nvPr/>
        </p:nvGrpSpPr>
        <p:grpSpPr>
          <a:xfrm>
            <a:off x="3124200" y="76200"/>
            <a:ext cx="2912364" cy="2160000"/>
            <a:chOff x="3124200" y="76200"/>
            <a:chExt cx="2912364" cy="2160000"/>
          </a:xfrm>
        </p:grpSpPr>
        <p:sp>
          <p:nvSpPr>
            <p:cNvPr id="19" name="Rectangle 18"/>
            <p:cNvSpPr/>
            <p:nvPr/>
          </p:nvSpPr>
          <p:spPr>
            <a:xfrm>
              <a:off x="3124200" y="76200"/>
              <a:ext cx="2912364"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2" name="Picture 4" descr="C:\Users\Ian\AppData\Local\Microsoft\Windows\Temporary Internet Files\Content.IE5\GCJCRRTG\MC9003235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839" y="326419"/>
              <a:ext cx="1205086" cy="165956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464433" y="1747343"/>
              <a:ext cx="2231898"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art &amp; aesthetics</a:t>
              </a:r>
              <a:endParaRPr lang="en-GB" sz="2000" dirty="0">
                <a:solidFill>
                  <a:schemeClr val="tx1"/>
                </a:solidFill>
                <a:latin typeface="American Purpose Casual 01" pitchFamily="2" charset="0"/>
              </a:endParaRPr>
            </a:p>
          </p:txBody>
        </p:sp>
      </p:grpSp>
      <p:grpSp>
        <p:nvGrpSpPr>
          <p:cNvPr id="2" name="Group 1"/>
          <p:cNvGrpSpPr/>
          <p:nvPr/>
        </p:nvGrpSpPr>
        <p:grpSpPr>
          <a:xfrm>
            <a:off x="6172200" y="76200"/>
            <a:ext cx="2908807" cy="2160000"/>
            <a:chOff x="6172200" y="76200"/>
            <a:chExt cx="2908807" cy="2160000"/>
          </a:xfrm>
        </p:grpSpPr>
        <p:sp>
          <p:nvSpPr>
            <p:cNvPr id="20" name="Rectangle 19"/>
            <p:cNvSpPr/>
            <p:nvPr/>
          </p:nvSpPr>
          <p:spPr>
            <a:xfrm>
              <a:off x="6172200" y="76200"/>
              <a:ext cx="2908807"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3" name="Picture 5" descr="C:\Users\Ian\AppData\Local\Microsoft\Windows\Temporary Internet Files\Content.IE5\SL32YZ4I\MC900054870[1].wmf"/>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6600393" y="505511"/>
              <a:ext cx="2052420" cy="130137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255003" y="1747343"/>
              <a:ext cx="2743200"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Business and economics</a:t>
              </a:r>
              <a:endParaRPr lang="en-GB" sz="2000" dirty="0">
                <a:solidFill>
                  <a:schemeClr val="tx1"/>
                </a:solidFill>
                <a:latin typeface="American Purpose Casual 01" pitchFamily="2" charset="0"/>
              </a:endParaRPr>
            </a:p>
          </p:txBody>
        </p:sp>
      </p:grpSp>
      <p:grpSp>
        <p:nvGrpSpPr>
          <p:cNvPr id="9" name="Group 8"/>
          <p:cNvGrpSpPr/>
          <p:nvPr/>
        </p:nvGrpSpPr>
        <p:grpSpPr>
          <a:xfrm>
            <a:off x="76200" y="2362200"/>
            <a:ext cx="2912364" cy="2160000"/>
            <a:chOff x="76200" y="2362200"/>
            <a:chExt cx="2912364" cy="2160000"/>
          </a:xfrm>
        </p:grpSpPr>
        <p:sp>
          <p:nvSpPr>
            <p:cNvPr id="12" name="Rectangle 11"/>
            <p:cNvSpPr/>
            <p:nvPr/>
          </p:nvSpPr>
          <p:spPr>
            <a:xfrm>
              <a:off x="76200" y="2362200"/>
              <a:ext cx="2912364"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050" name="Picture 2" descr="C:\Users\Ian\AppData\Local\Microsoft\Windows\Temporary Internet Files\Content.IE5\SL32YZ4I\MC900030400[1].wmf"/>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546544" y="2719093"/>
              <a:ext cx="1971675" cy="145732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433" y="4034327"/>
              <a:ext cx="2231898"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historical</a:t>
              </a:r>
              <a:endParaRPr lang="en-GB" sz="2000" dirty="0">
                <a:solidFill>
                  <a:schemeClr val="tx1"/>
                </a:solidFill>
                <a:latin typeface="American Purpose Casual 01" pitchFamily="2" charset="0"/>
              </a:endParaRPr>
            </a:p>
          </p:txBody>
        </p:sp>
      </p:grpSp>
      <p:grpSp>
        <p:nvGrpSpPr>
          <p:cNvPr id="6" name="Group 5"/>
          <p:cNvGrpSpPr/>
          <p:nvPr/>
        </p:nvGrpSpPr>
        <p:grpSpPr>
          <a:xfrm>
            <a:off x="3124200" y="2362200"/>
            <a:ext cx="2912364" cy="2160000"/>
            <a:chOff x="3124200" y="2362200"/>
            <a:chExt cx="2912364" cy="2160000"/>
          </a:xfrm>
        </p:grpSpPr>
        <p:sp>
          <p:nvSpPr>
            <p:cNvPr id="13" name="Rectangle 12"/>
            <p:cNvSpPr/>
            <p:nvPr/>
          </p:nvSpPr>
          <p:spPr>
            <a:xfrm>
              <a:off x="3124200" y="2362200"/>
              <a:ext cx="2912364"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4" name="Picture 8" descr="C:\Users\Ian\AppData\Local\Microsoft\Windows\Temporary Internet Files\Content.IE5\LMP9IIDG\MC9003291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6832" y="2550025"/>
              <a:ext cx="927100" cy="179546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464433" y="4034327"/>
              <a:ext cx="2231898"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Health-medical</a:t>
              </a:r>
              <a:endParaRPr lang="en-GB" sz="2000" dirty="0">
                <a:solidFill>
                  <a:schemeClr val="tx1"/>
                </a:solidFill>
                <a:latin typeface="American Purpose Casual 01" pitchFamily="2" charset="0"/>
              </a:endParaRPr>
            </a:p>
          </p:txBody>
        </p:sp>
      </p:grpSp>
      <p:grpSp>
        <p:nvGrpSpPr>
          <p:cNvPr id="5" name="Group 4"/>
          <p:cNvGrpSpPr/>
          <p:nvPr/>
        </p:nvGrpSpPr>
        <p:grpSpPr>
          <a:xfrm>
            <a:off x="6172200" y="2362200"/>
            <a:ext cx="2908807" cy="2160000"/>
            <a:chOff x="6172200" y="2362200"/>
            <a:chExt cx="2908807" cy="2160000"/>
          </a:xfrm>
        </p:grpSpPr>
        <p:sp>
          <p:nvSpPr>
            <p:cNvPr id="14" name="Rectangle 13"/>
            <p:cNvSpPr/>
            <p:nvPr/>
          </p:nvSpPr>
          <p:spPr>
            <a:xfrm>
              <a:off x="6172200" y="2362200"/>
              <a:ext cx="2908807"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5" name="Picture 7" descr="C:\Users\Ian\AppData\Local\Microsoft\Windows\Temporary Internet Files\Content.IE5\GCJCRRTG\MC900379067[1].wmf"/>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7031981" y="2640523"/>
              <a:ext cx="1189243" cy="160335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510654" y="4034327"/>
              <a:ext cx="2231898"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philosophical</a:t>
              </a:r>
              <a:endParaRPr lang="en-GB" sz="2000" dirty="0">
                <a:solidFill>
                  <a:schemeClr val="tx1"/>
                </a:solidFill>
                <a:latin typeface="American Purpose Casual 01" pitchFamily="2" charset="0"/>
              </a:endParaRPr>
            </a:p>
          </p:txBody>
        </p:sp>
      </p:grpSp>
      <p:grpSp>
        <p:nvGrpSpPr>
          <p:cNvPr id="7" name="Group 6"/>
          <p:cNvGrpSpPr/>
          <p:nvPr/>
        </p:nvGrpSpPr>
        <p:grpSpPr>
          <a:xfrm>
            <a:off x="76200" y="4648200"/>
            <a:ext cx="2912364" cy="2160000"/>
            <a:chOff x="76200" y="4648200"/>
            <a:chExt cx="2912364" cy="2160000"/>
          </a:xfrm>
        </p:grpSpPr>
        <p:sp>
          <p:nvSpPr>
            <p:cNvPr id="15" name="Rectangle 14"/>
            <p:cNvSpPr/>
            <p:nvPr/>
          </p:nvSpPr>
          <p:spPr>
            <a:xfrm>
              <a:off x="76200" y="4648200"/>
              <a:ext cx="2912364"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6" name="Picture 2" descr="C:\Users\Ian\AppData\Local\Microsoft\Windows\Temporary Internet Files\Content.IE5\SL32YZ4I\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696" y="4902172"/>
              <a:ext cx="1647144" cy="164714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16432" y="6313552"/>
              <a:ext cx="2231898"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psychological</a:t>
              </a:r>
              <a:endParaRPr lang="en-GB" sz="2000" dirty="0">
                <a:solidFill>
                  <a:schemeClr val="tx1"/>
                </a:solidFill>
                <a:latin typeface="American Purpose Casual 01" pitchFamily="2" charset="0"/>
              </a:endParaRPr>
            </a:p>
          </p:txBody>
        </p:sp>
      </p:grpSp>
      <p:grpSp>
        <p:nvGrpSpPr>
          <p:cNvPr id="8" name="Group 7"/>
          <p:cNvGrpSpPr/>
          <p:nvPr/>
        </p:nvGrpSpPr>
        <p:grpSpPr>
          <a:xfrm>
            <a:off x="3124200" y="4648200"/>
            <a:ext cx="2912364" cy="2160000"/>
            <a:chOff x="3124200" y="4648200"/>
            <a:chExt cx="2912364" cy="2160000"/>
          </a:xfrm>
        </p:grpSpPr>
        <p:sp>
          <p:nvSpPr>
            <p:cNvPr id="16" name="Rectangle 15"/>
            <p:cNvSpPr/>
            <p:nvPr/>
          </p:nvSpPr>
          <p:spPr>
            <a:xfrm>
              <a:off x="3124200" y="4648200"/>
              <a:ext cx="2912364"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pic>
          <p:nvPicPr>
            <p:cNvPr id="27" name="Picture 3" descr="C:\Users\Ian\AppData\Local\Microsoft\Windows\Temporary Internet Files\Content.IE5\IE5WCNWV\MC90007870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4082" y="4904628"/>
              <a:ext cx="1752600" cy="164468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464433" y="6313552"/>
              <a:ext cx="2231898" cy="4191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sociological</a:t>
              </a:r>
              <a:endParaRPr lang="en-GB" sz="2000" dirty="0">
                <a:solidFill>
                  <a:schemeClr val="tx1"/>
                </a:solidFill>
                <a:latin typeface="American Purpose Casual 01" pitchFamily="2" charset="0"/>
              </a:endParaRPr>
            </a:p>
          </p:txBody>
        </p:sp>
      </p:grpSp>
      <p:sp>
        <p:nvSpPr>
          <p:cNvPr id="41" name="Rectangle 40"/>
          <p:cNvSpPr/>
          <p:nvPr/>
        </p:nvSpPr>
        <p:spPr>
          <a:xfrm>
            <a:off x="413816" y="3619500"/>
            <a:ext cx="2231898" cy="419100"/>
          </a:xfrm>
          <a:prstGeom prst="rect">
            <a:avLst/>
          </a:prstGeom>
          <a:solidFill>
            <a:schemeClr val="bg1"/>
          </a:solidFill>
          <a:ln w="317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historiographer</a:t>
            </a:r>
            <a:endParaRPr lang="en-GB" sz="2000" dirty="0">
              <a:solidFill>
                <a:schemeClr val="tx1"/>
              </a:solidFill>
              <a:latin typeface="American Purpose Casual 01" pitchFamily="2" charset="0"/>
            </a:endParaRPr>
          </a:p>
        </p:txBody>
      </p:sp>
      <p:sp>
        <p:nvSpPr>
          <p:cNvPr id="42" name="Rectangle 41"/>
          <p:cNvSpPr/>
          <p:nvPr/>
        </p:nvSpPr>
        <p:spPr>
          <a:xfrm>
            <a:off x="416432" y="2718109"/>
            <a:ext cx="2231898" cy="419100"/>
          </a:xfrm>
          <a:prstGeom prst="rect">
            <a:avLst/>
          </a:prstGeom>
          <a:solidFill>
            <a:schemeClr val="bg1"/>
          </a:solidFill>
          <a:ln w="317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Art historian</a:t>
            </a:r>
            <a:endParaRPr lang="en-GB" sz="2000" dirty="0">
              <a:solidFill>
                <a:schemeClr val="tx1"/>
              </a:solidFill>
              <a:latin typeface="American Purpose Casual 01" pitchFamily="2" charset="0"/>
            </a:endParaRPr>
          </a:p>
        </p:txBody>
      </p:sp>
      <p:sp>
        <p:nvSpPr>
          <p:cNvPr id="43" name="Rectangle 42"/>
          <p:cNvSpPr/>
          <p:nvPr/>
        </p:nvSpPr>
        <p:spPr>
          <a:xfrm>
            <a:off x="413816" y="3162300"/>
            <a:ext cx="2231898" cy="419100"/>
          </a:xfrm>
          <a:prstGeom prst="rect">
            <a:avLst/>
          </a:prstGeom>
          <a:solidFill>
            <a:schemeClr val="bg1"/>
          </a:solidFill>
          <a:ln w="317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Cultural historian</a:t>
            </a:r>
            <a:endParaRPr lang="en-GB" sz="2000" dirty="0">
              <a:solidFill>
                <a:schemeClr val="tx1"/>
              </a:solidFill>
              <a:latin typeface="American Purpose Casual 01" pitchFamily="2" charset="0"/>
            </a:endParaRPr>
          </a:p>
        </p:txBody>
      </p:sp>
    </p:spTree>
    <p:extLst>
      <p:ext uri="{BB962C8B-B14F-4D97-AF65-F5344CB8AC3E}">
        <p14:creationId xmlns:p14="http://schemas.microsoft.com/office/powerpoint/2010/main" val="305538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1" grpId="0" animBg="1"/>
      <p:bldP spid="41" grpId="1" animBg="1"/>
      <p:bldP spid="42" grpId="0" animBg="1"/>
      <p:bldP spid="42" grpId="1" animBg="1"/>
      <p:bldP spid="43" grpId="0" animBg="1"/>
      <p:bldP spid="4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American Purpose Casual 01" pitchFamily="2" charset="0"/>
              </a:rPr>
              <a:t>Formalist approaches to comics</a:t>
            </a:r>
            <a:endParaRPr lang="en-GB" sz="4800" dirty="0">
              <a:latin typeface="American Purpose Casual 01" pitchFamily="2" charset="0"/>
            </a:endParaRPr>
          </a:p>
        </p:txBody>
      </p:sp>
      <p:grpSp>
        <p:nvGrpSpPr>
          <p:cNvPr id="16" name="Group 15"/>
          <p:cNvGrpSpPr/>
          <p:nvPr/>
        </p:nvGrpSpPr>
        <p:grpSpPr>
          <a:xfrm>
            <a:off x="76200" y="1766114"/>
            <a:ext cx="5504542" cy="2160000"/>
            <a:chOff x="171486" y="1766114"/>
            <a:chExt cx="5504542" cy="2160000"/>
          </a:xfrm>
        </p:grpSpPr>
        <p:sp>
          <p:nvSpPr>
            <p:cNvPr id="10" name="Rectangle 9"/>
            <p:cNvSpPr/>
            <p:nvPr/>
          </p:nvSpPr>
          <p:spPr>
            <a:xfrm>
              <a:off x="171486" y="1766114"/>
              <a:ext cx="5504542"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5" name="Title 1"/>
            <p:cNvSpPr txBox="1">
              <a:spLocks/>
            </p:cNvSpPr>
            <p:nvPr/>
          </p:nvSpPr>
          <p:spPr>
            <a:xfrm>
              <a:off x="228600" y="2120400"/>
              <a:ext cx="5257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American Purpose Casual 01" pitchFamily="2" charset="0"/>
                </a:rPr>
                <a:t>The definitional project</a:t>
              </a:r>
              <a:endParaRPr lang="en-GB" sz="4000" dirty="0">
                <a:latin typeface="American Purpose Casual 01" pitchFamily="2" charset="0"/>
              </a:endParaRPr>
            </a:p>
          </p:txBody>
        </p:sp>
        <p:sp>
          <p:nvSpPr>
            <p:cNvPr id="7" name="Title 1"/>
            <p:cNvSpPr txBox="1">
              <a:spLocks/>
            </p:cNvSpPr>
            <p:nvPr/>
          </p:nvSpPr>
          <p:spPr>
            <a:xfrm>
              <a:off x="1869186" y="2846114"/>
              <a:ext cx="3200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American Purpose Casual 01" pitchFamily="2" charset="0"/>
                </a:rPr>
                <a:t>What are comics?</a:t>
              </a:r>
              <a:endParaRPr lang="en-GB" sz="3200" dirty="0">
                <a:latin typeface="American Purpose Casual 01" pitchFamily="2" charset="0"/>
              </a:endParaRPr>
            </a:p>
          </p:txBody>
        </p:sp>
      </p:grpSp>
      <p:grpSp>
        <p:nvGrpSpPr>
          <p:cNvPr id="17" name="Group 16"/>
          <p:cNvGrpSpPr/>
          <p:nvPr/>
        </p:nvGrpSpPr>
        <p:grpSpPr>
          <a:xfrm>
            <a:off x="76200" y="4127315"/>
            <a:ext cx="5533101" cy="2160000"/>
            <a:chOff x="222285" y="4127315"/>
            <a:chExt cx="5533101" cy="2160000"/>
          </a:xfrm>
        </p:grpSpPr>
        <p:sp>
          <p:nvSpPr>
            <p:cNvPr id="12" name="Rectangle 11"/>
            <p:cNvSpPr/>
            <p:nvPr/>
          </p:nvSpPr>
          <p:spPr>
            <a:xfrm>
              <a:off x="222285" y="4127315"/>
              <a:ext cx="5453743"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6" name="Title 1"/>
            <p:cNvSpPr txBox="1">
              <a:spLocks/>
            </p:cNvSpPr>
            <p:nvPr/>
          </p:nvSpPr>
          <p:spPr>
            <a:xfrm>
              <a:off x="304800" y="4419600"/>
              <a:ext cx="5105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American Purpose Casual 01" pitchFamily="2" charset="0"/>
                </a:rPr>
                <a:t>The mechanical project</a:t>
              </a:r>
              <a:endParaRPr lang="en-GB" sz="4000" dirty="0">
                <a:latin typeface="American Purpose Casual 01" pitchFamily="2" charset="0"/>
              </a:endParaRPr>
            </a:p>
          </p:txBody>
        </p:sp>
        <p:sp>
          <p:nvSpPr>
            <p:cNvPr id="8" name="Title 1"/>
            <p:cNvSpPr txBox="1">
              <a:spLocks/>
            </p:cNvSpPr>
            <p:nvPr/>
          </p:nvSpPr>
          <p:spPr>
            <a:xfrm>
              <a:off x="1869186" y="5154201"/>
              <a:ext cx="3886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American Purpose Casual 01" pitchFamily="2" charset="0"/>
                </a:rPr>
                <a:t>How do comics work?</a:t>
              </a:r>
              <a:endParaRPr lang="en-GB" sz="3200" dirty="0">
                <a:latin typeface="American Purpose Casual 01" pitchFamily="2" charset="0"/>
              </a:endParaRPr>
            </a:p>
          </p:txBody>
        </p:sp>
      </p:grpSp>
    </p:spTree>
    <p:extLst>
      <p:ext uri="{BB962C8B-B14F-4D97-AF65-F5344CB8AC3E}">
        <p14:creationId xmlns:p14="http://schemas.microsoft.com/office/powerpoint/2010/main" val="35572349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012946" y="2352850"/>
            <a:ext cx="2574000" cy="2160000"/>
          </a:xfrm>
          <a:prstGeom prst="rect">
            <a:avLst/>
          </a:prstGeom>
          <a:solidFill>
            <a:srgbClr val="A2D39C"/>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 . .] “</a:t>
            </a:r>
            <a:r>
              <a:rPr lang="en-GB" sz="1200" dirty="0" err="1">
                <a:solidFill>
                  <a:schemeClr val="tx1"/>
                </a:solidFill>
              </a:rPr>
              <a:t>comicness</a:t>
            </a:r>
            <a:r>
              <a:rPr lang="en-GB" sz="1200" dirty="0">
                <a:solidFill>
                  <a:schemeClr val="tx1"/>
                </a:solidFill>
              </a:rPr>
              <a:t>” might usefully be </a:t>
            </a:r>
            <a:r>
              <a:rPr lang="en-GB" sz="1200" dirty="0" err="1">
                <a:solidFill>
                  <a:schemeClr val="tx1"/>
                </a:solidFill>
              </a:rPr>
              <a:t>reconceptualized</a:t>
            </a:r>
            <a:r>
              <a:rPr lang="en-GB" sz="1200" dirty="0">
                <a:solidFill>
                  <a:schemeClr val="tx1"/>
                </a:solidFill>
              </a:rPr>
              <a:t> from being an immutable attribute of texts to being considered as a historically contingent and evolving set of reading protocols that are applied to texts, that to be a comic means to be read as a comic.’ </a:t>
            </a:r>
          </a:p>
          <a:p>
            <a:endParaRPr lang="en-GB" sz="1200" dirty="0">
              <a:solidFill>
                <a:schemeClr val="tx1"/>
              </a:solidFill>
            </a:endParaRPr>
          </a:p>
          <a:p>
            <a:r>
              <a:rPr lang="en-GB" sz="1200" dirty="0">
                <a:solidFill>
                  <a:schemeClr val="tx1"/>
                </a:solidFill>
              </a:rPr>
              <a:t>Joseph </a:t>
            </a:r>
            <a:r>
              <a:rPr lang="en-GB" sz="1200" dirty="0" err="1">
                <a:solidFill>
                  <a:schemeClr val="tx1"/>
                </a:solidFill>
              </a:rPr>
              <a:t>Witek</a:t>
            </a:r>
            <a:r>
              <a:rPr lang="en-GB" sz="1200" dirty="0">
                <a:solidFill>
                  <a:schemeClr val="tx1"/>
                </a:solidFill>
              </a:rPr>
              <a:t> ‘The Arrow and the Grid’ in A Comics Studies Reader (2009), p.149.</a:t>
            </a:r>
          </a:p>
        </p:txBody>
      </p:sp>
      <p:sp>
        <p:nvSpPr>
          <p:cNvPr id="33" name="Rectangle 32"/>
          <p:cNvSpPr/>
          <p:nvPr/>
        </p:nvSpPr>
        <p:spPr>
          <a:xfrm>
            <a:off x="3389260" y="4594400"/>
            <a:ext cx="2630916" cy="2160000"/>
          </a:xfrm>
          <a:prstGeom prst="rect">
            <a:avLst/>
          </a:prstGeom>
          <a:solidFill>
            <a:srgbClr val="CAB4D8"/>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‘Comic Strip: A serially published, episodic, open-ended dramatic narrative or series of linked anecdotes about recurrent identified characters, told in successive drawings regularly enclosing ballooned dialogue or its equivalent and generally minimal narrative text.’</a:t>
            </a:r>
          </a:p>
          <a:p>
            <a:endParaRPr lang="en-GB" sz="1200" i="1" dirty="0">
              <a:solidFill>
                <a:schemeClr val="tx1"/>
              </a:solidFill>
            </a:endParaRPr>
          </a:p>
          <a:p>
            <a:pPr algn="r"/>
            <a:r>
              <a:rPr lang="en-GB" sz="1200" dirty="0">
                <a:solidFill>
                  <a:schemeClr val="tx1"/>
                </a:solidFill>
              </a:rPr>
              <a:t>Bill Blackbeard, ‘</a:t>
            </a:r>
            <a:r>
              <a:rPr lang="en-GB" sz="1200" dirty="0" err="1">
                <a:solidFill>
                  <a:schemeClr val="tx1"/>
                </a:solidFill>
              </a:rPr>
              <a:t>Mislabeled</a:t>
            </a:r>
            <a:r>
              <a:rPr lang="en-GB" sz="1200" dirty="0">
                <a:solidFill>
                  <a:schemeClr val="tx1"/>
                </a:solidFill>
              </a:rPr>
              <a:t> Books’ in </a:t>
            </a:r>
            <a:r>
              <a:rPr lang="en-GB" sz="1200" i="1" dirty="0" err="1">
                <a:solidFill>
                  <a:schemeClr val="tx1"/>
                </a:solidFill>
              </a:rPr>
              <a:t>Funnyworld</a:t>
            </a:r>
            <a:r>
              <a:rPr lang="en-GB" sz="1200" dirty="0">
                <a:solidFill>
                  <a:schemeClr val="tx1"/>
                </a:solidFill>
              </a:rPr>
              <a:t> #16 (1974), p.41.</a:t>
            </a:r>
            <a:endParaRPr lang="en-GB" sz="1200" i="1" dirty="0">
              <a:solidFill>
                <a:schemeClr val="tx1"/>
              </a:solidFill>
            </a:endParaRPr>
          </a:p>
        </p:txBody>
      </p:sp>
      <p:sp>
        <p:nvSpPr>
          <p:cNvPr id="34" name="Rectangle 33"/>
          <p:cNvSpPr/>
          <p:nvPr/>
        </p:nvSpPr>
        <p:spPr>
          <a:xfrm>
            <a:off x="32804" y="2352850"/>
            <a:ext cx="1900501" cy="2160000"/>
          </a:xfrm>
          <a:prstGeom prst="rect">
            <a:avLst/>
          </a:prstGeom>
          <a:solidFill>
            <a:srgbClr val="CAB4D8"/>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‘[j]</a:t>
            </a:r>
            <a:r>
              <a:rPr lang="en-GB" sz="1200" dirty="0" err="1">
                <a:solidFill>
                  <a:schemeClr val="tx1"/>
                </a:solidFill>
              </a:rPr>
              <a:t>uxtaposed</a:t>
            </a:r>
            <a:r>
              <a:rPr lang="en-GB" sz="1200" dirty="0">
                <a:solidFill>
                  <a:schemeClr val="tx1"/>
                </a:solidFill>
              </a:rPr>
              <a:t> pictorial and other images in deliberate sequence, intended to convey information and/or produce an aesthetic response in the viewer’</a:t>
            </a:r>
          </a:p>
          <a:p>
            <a:endParaRPr lang="en-GB" sz="1200" dirty="0">
              <a:solidFill>
                <a:schemeClr val="tx1"/>
              </a:solidFill>
            </a:endParaRPr>
          </a:p>
          <a:p>
            <a:pPr algn="r"/>
            <a:r>
              <a:rPr lang="en-GB" sz="1200" dirty="0">
                <a:solidFill>
                  <a:schemeClr val="tx1"/>
                </a:solidFill>
              </a:rPr>
              <a:t>Scott McCloud, </a:t>
            </a:r>
            <a:r>
              <a:rPr lang="en-GB" sz="1200" i="1" dirty="0">
                <a:solidFill>
                  <a:schemeClr val="tx1"/>
                </a:solidFill>
              </a:rPr>
              <a:t>Understanding Comics: The Invisible Art</a:t>
            </a:r>
            <a:r>
              <a:rPr lang="en-GB" sz="1200" dirty="0">
                <a:solidFill>
                  <a:schemeClr val="tx1"/>
                </a:solidFill>
              </a:rPr>
              <a:t> (1993), p.9.</a:t>
            </a:r>
          </a:p>
        </p:txBody>
      </p:sp>
      <p:sp>
        <p:nvSpPr>
          <p:cNvPr id="35" name="Rectangle 34"/>
          <p:cNvSpPr/>
          <p:nvPr/>
        </p:nvSpPr>
        <p:spPr>
          <a:xfrm>
            <a:off x="5276187" y="111300"/>
            <a:ext cx="3810000" cy="2160000"/>
          </a:xfrm>
          <a:prstGeom prst="rect">
            <a:avLst/>
          </a:prstGeom>
          <a:solidFill>
            <a:srgbClr val="A2D39C"/>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rPr>
              <a:t>‘[As well as] internal characteristics that define what a comic is, something else is involved in their definition. It is hard to state without sounding tautological: </a:t>
            </a:r>
            <a:r>
              <a:rPr lang="en-GB" sz="1200" i="1" dirty="0" smtClean="0">
                <a:solidFill>
                  <a:schemeClr val="tx1"/>
                </a:solidFill>
              </a:rPr>
              <a:t>a comic is what has been produced under the definition of a ‘comic’.</a:t>
            </a:r>
            <a:r>
              <a:rPr lang="en-GB" sz="1200" dirty="0" smtClean="0">
                <a:solidFill>
                  <a:schemeClr val="tx1"/>
                </a:solidFill>
              </a:rPr>
              <a:t> There has been a historical process whereby public arguments about comics, and what is acceptable under that name, have become in their turn powerful determinants of what is produced.’</a:t>
            </a:r>
          </a:p>
          <a:p>
            <a:endParaRPr lang="en-GB" sz="1200" dirty="0" smtClean="0">
              <a:solidFill>
                <a:schemeClr val="tx1"/>
              </a:solidFill>
            </a:endParaRPr>
          </a:p>
          <a:p>
            <a:pPr algn="r"/>
            <a:r>
              <a:rPr lang="en-GB" sz="1200" dirty="0" smtClean="0">
                <a:solidFill>
                  <a:schemeClr val="tx1"/>
                </a:solidFill>
              </a:rPr>
              <a:t>Martin Barker, </a:t>
            </a:r>
            <a:r>
              <a:rPr lang="en-GB" sz="1200" i="1" dirty="0" smtClean="0">
                <a:solidFill>
                  <a:schemeClr val="tx1"/>
                </a:solidFill>
              </a:rPr>
              <a:t>Comics: power, ideology and the critics</a:t>
            </a:r>
            <a:r>
              <a:rPr lang="en-GB" sz="1200" dirty="0" smtClean="0">
                <a:solidFill>
                  <a:schemeClr val="tx1"/>
                </a:solidFill>
              </a:rPr>
              <a:t> (1989), p.8.</a:t>
            </a:r>
            <a:endParaRPr lang="en-GB" sz="1200" dirty="0">
              <a:solidFill>
                <a:schemeClr val="tx1"/>
              </a:solidFill>
            </a:endParaRPr>
          </a:p>
        </p:txBody>
      </p:sp>
      <p:sp>
        <p:nvSpPr>
          <p:cNvPr id="36" name="Rectangle 35"/>
          <p:cNvSpPr/>
          <p:nvPr/>
        </p:nvSpPr>
        <p:spPr>
          <a:xfrm>
            <a:off x="32804" y="4594400"/>
            <a:ext cx="3257219" cy="2160000"/>
          </a:xfrm>
          <a:prstGeom prst="rect">
            <a:avLst/>
          </a:prstGeom>
          <a:solidFill>
            <a:srgbClr val="FFFAB0"/>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‘This work is intended to consider and examine the unique aesthetics of Sequential Art as a means of creative expression, a distinct discipline, an art and literary form that deals with the arrangement of pictures or images and words to narrate a story or </a:t>
            </a:r>
            <a:r>
              <a:rPr lang="en-GB" sz="1200" dirty="0" err="1">
                <a:solidFill>
                  <a:schemeClr val="tx1"/>
                </a:solidFill>
              </a:rPr>
              <a:t>dramatise</a:t>
            </a:r>
            <a:r>
              <a:rPr lang="en-GB" sz="1200" dirty="0">
                <a:solidFill>
                  <a:schemeClr val="tx1"/>
                </a:solidFill>
              </a:rPr>
              <a:t> an idea. It is studied here within the framework of its application to comic books and comic strips, where it is universally employed.’</a:t>
            </a:r>
          </a:p>
          <a:p>
            <a:endParaRPr lang="en-GB" sz="1200" dirty="0">
              <a:solidFill>
                <a:schemeClr val="tx1"/>
              </a:solidFill>
            </a:endParaRPr>
          </a:p>
          <a:p>
            <a:pPr algn="r"/>
            <a:r>
              <a:rPr lang="en-GB" sz="1200" dirty="0">
                <a:solidFill>
                  <a:schemeClr val="tx1"/>
                </a:solidFill>
              </a:rPr>
              <a:t>Will Eisner, </a:t>
            </a:r>
            <a:r>
              <a:rPr lang="en-GB" sz="1200" i="1" dirty="0">
                <a:solidFill>
                  <a:schemeClr val="tx1"/>
                </a:solidFill>
              </a:rPr>
              <a:t>Comics and Sequential Art</a:t>
            </a:r>
            <a:r>
              <a:rPr lang="en-GB" sz="1200" dirty="0">
                <a:solidFill>
                  <a:schemeClr val="tx1"/>
                </a:solidFill>
              </a:rPr>
              <a:t> (1985), p.5.</a:t>
            </a:r>
          </a:p>
        </p:txBody>
      </p:sp>
      <p:sp>
        <p:nvSpPr>
          <p:cNvPr id="37" name="Rectangle 36"/>
          <p:cNvSpPr/>
          <p:nvPr/>
        </p:nvSpPr>
        <p:spPr>
          <a:xfrm>
            <a:off x="4666587" y="2352850"/>
            <a:ext cx="4419600" cy="2160000"/>
          </a:xfrm>
          <a:prstGeom prst="rect">
            <a:avLst/>
          </a:prstGeom>
          <a:solidFill>
            <a:srgbClr val="CAB4D8"/>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‘For our present work, I would propose a definition in which a “comic strip” of any period, in any country, </a:t>
            </a:r>
            <a:r>
              <a:rPr lang="en-GB" sz="1200" dirty="0" err="1">
                <a:solidFill>
                  <a:schemeClr val="tx1"/>
                </a:solidFill>
              </a:rPr>
              <a:t>fulfills</a:t>
            </a:r>
            <a:r>
              <a:rPr lang="en-GB" sz="1200" dirty="0">
                <a:solidFill>
                  <a:schemeClr val="tx1"/>
                </a:solidFill>
              </a:rPr>
              <a:t> [sic] the following conditions: 1) There must be a sequence of separate images; 2) There must be a preponderance of image over text; 3) The medium in which the strip appears and for which it was originally intended must be reproductive, that is, in printed form, a mass medium; 4) The sequence must tell a story which is both moral and topical.’</a:t>
            </a:r>
          </a:p>
          <a:p>
            <a:endParaRPr lang="en-GB" sz="1200" dirty="0">
              <a:solidFill>
                <a:schemeClr val="tx1"/>
              </a:solidFill>
            </a:endParaRPr>
          </a:p>
          <a:p>
            <a:pPr algn="r"/>
            <a:r>
              <a:rPr lang="en-GB" sz="1200" dirty="0">
                <a:solidFill>
                  <a:schemeClr val="tx1"/>
                </a:solidFill>
              </a:rPr>
              <a:t>David </a:t>
            </a:r>
            <a:r>
              <a:rPr lang="en-GB" sz="1200" dirty="0" err="1">
                <a:solidFill>
                  <a:schemeClr val="tx1"/>
                </a:solidFill>
              </a:rPr>
              <a:t>Kunzle</a:t>
            </a:r>
            <a:r>
              <a:rPr lang="en-GB" sz="1200" dirty="0">
                <a:solidFill>
                  <a:schemeClr val="tx1"/>
                </a:solidFill>
              </a:rPr>
              <a:t>, </a:t>
            </a:r>
            <a:r>
              <a:rPr lang="en-GB" sz="1200" i="1" dirty="0">
                <a:solidFill>
                  <a:schemeClr val="tx1"/>
                </a:solidFill>
              </a:rPr>
              <a:t>The Early Comic Strip: Narrative Strips and Picture Stories in the European Broadsheet from c.1450 to 1825</a:t>
            </a:r>
            <a:r>
              <a:rPr lang="en-GB" sz="1200" dirty="0">
                <a:solidFill>
                  <a:schemeClr val="tx1"/>
                </a:solidFill>
              </a:rPr>
              <a:t> (1973), p.2.</a:t>
            </a:r>
          </a:p>
        </p:txBody>
      </p:sp>
      <p:sp>
        <p:nvSpPr>
          <p:cNvPr id="38" name="Rectangle 37"/>
          <p:cNvSpPr/>
          <p:nvPr/>
        </p:nvSpPr>
        <p:spPr>
          <a:xfrm>
            <a:off x="6119413" y="4594400"/>
            <a:ext cx="2966774" cy="2160000"/>
          </a:xfrm>
          <a:prstGeom prst="rect">
            <a:avLst/>
          </a:prstGeom>
          <a:solidFill>
            <a:srgbClr val="FFFAB0"/>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‘If one wishes to provide the basis of a reasonable definition for the totality of the historical manifestations of the medium, and also for all other productions unrealized at this time but theoretically conceivable, one must recognise the relational play of a plurality of interdependent images as the unique ontological foundation of comics.’</a:t>
            </a:r>
          </a:p>
          <a:p>
            <a:endParaRPr lang="en-GB" sz="1200" dirty="0">
              <a:solidFill>
                <a:schemeClr val="tx1"/>
              </a:solidFill>
            </a:endParaRPr>
          </a:p>
          <a:p>
            <a:pPr algn="r"/>
            <a:r>
              <a:rPr lang="en-GB" sz="1200" dirty="0">
                <a:solidFill>
                  <a:schemeClr val="tx1"/>
                </a:solidFill>
              </a:rPr>
              <a:t>Thierry </a:t>
            </a:r>
            <a:r>
              <a:rPr lang="en-GB" sz="1200" dirty="0" err="1">
                <a:solidFill>
                  <a:schemeClr val="tx1"/>
                </a:solidFill>
              </a:rPr>
              <a:t>Groensteen</a:t>
            </a:r>
            <a:r>
              <a:rPr lang="en-GB" sz="1200" dirty="0">
                <a:solidFill>
                  <a:schemeClr val="tx1"/>
                </a:solidFill>
              </a:rPr>
              <a:t>, </a:t>
            </a:r>
            <a:r>
              <a:rPr lang="en-GB" sz="1200" i="1" dirty="0">
                <a:solidFill>
                  <a:schemeClr val="tx1"/>
                </a:solidFill>
              </a:rPr>
              <a:t>The System of Comics</a:t>
            </a:r>
            <a:r>
              <a:rPr lang="en-GB" sz="1200" dirty="0">
                <a:solidFill>
                  <a:schemeClr val="tx1"/>
                </a:solidFill>
              </a:rPr>
              <a:t> (2007), p.17.</a:t>
            </a:r>
          </a:p>
        </p:txBody>
      </p:sp>
      <p:grpSp>
        <p:nvGrpSpPr>
          <p:cNvPr id="2" name="Group 1"/>
          <p:cNvGrpSpPr/>
          <p:nvPr/>
        </p:nvGrpSpPr>
        <p:grpSpPr>
          <a:xfrm>
            <a:off x="32804" y="111300"/>
            <a:ext cx="5148000" cy="2160000"/>
            <a:chOff x="32804" y="111300"/>
            <a:chExt cx="5148000" cy="2160000"/>
          </a:xfrm>
        </p:grpSpPr>
        <p:sp>
          <p:nvSpPr>
            <p:cNvPr id="29" name="Rectangle 28"/>
            <p:cNvSpPr/>
            <p:nvPr/>
          </p:nvSpPr>
          <p:spPr>
            <a:xfrm>
              <a:off x="32804" y="111300"/>
              <a:ext cx="5148000" cy="2160000"/>
            </a:xfrm>
            <a:prstGeom prst="rect">
              <a:avLst/>
            </a:prstGeom>
            <a:solidFill>
              <a:srgbClr val="6DCFF6"/>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39" name="Rectangle 38"/>
            <p:cNvSpPr/>
            <p:nvPr/>
          </p:nvSpPr>
          <p:spPr>
            <a:xfrm>
              <a:off x="811575" y="442500"/>
              <a:ext cx="3592050" cy="1080000"/>
            </a:xfrm>
            <a:prstGeom prst="rect">
              <a:avLst/>
            </a:prstGeom>
            <a:solidFill>
              <a:schemeClr val="bg1"/>
            </a:solidFill>
            <a:ln w="31750" cmpd="sng">
              <a:solidFill>
                <a:srgbClr val="FB8A2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n>
                    <a:solidFill>
                      <a:schemeClr val="tx1"/>
                    </a:solidFill>
                  </a:ln>
                  <a:solidFill>
                    <a:srgbClr val="24B1F9"/>
                  </a:solidFill>
                  <a:latin typeface="American Purpose Casual 01" pitchFamily="2" charset="0"/>
                </a:rPr>
                <a:t>Defining comics</a:t>
              </a:r>
              <a:endParaRPr lang="en-GB" sz="4000" dirty="0">
                <a:ln>
                  <a:solidFill>
                    <a:schemeClr val="tx1"/>
                  </a:solidFill>
                </a:ln>
                <a:solidFill>
                  <a:srgbClr val="24B1F9"/>
                </a:solidFill>
                <a:latin typeface="American Purpose Casual 01" pitchFamily="2" charset="0"/>
              </a:endParaRPr>
            </a:p>
          </p:txBody>
        </p:sp>
      </p:grpSp>
      <p:sp>
        <p:nvSpPr>
          <p:cNvPr id="11" name="Rectangle 10"/>
          <p:cNvSpPr/>
          <p:nvPr/>
        </p:nvSpPr>
        <p:spPr>
          <a:xfrm>
            <a:off x="228600" y="5005600"/>
            <a:ext cx="2903031" cy="1337600"/>
          </a:xfrm>
          <a:prstGeom prst="rect">
            <a:avLst/>
          </a:prstGeom>
          <a:solidFill>
            <a:schemeClr val="bg1"/>
          </a:solidFill>
          <a:ln w="31750" cmpd="sng">
            <a:solidFill>
              <a:srgbClr val="FB8A2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n>
                  <a:solidFill>
                    <a:schemeClr val="tx1"/>
                  </a:solidFill>
                </a:ln>
                <a:solidFill>
                  <a:srgbClr val="24B1F9"/>
                </a:solidFill>
                <a:latin typeface="American Purpose Casual 01" pitchFamily="2" charset="0"/>
              </a:rPr>
              <a:t>Elemental definitions</a:t>
            </a:r>
            <a:endParaRPr lang="en-GB" sz="4000" dirty="0">
              <a:ln>
                <a:solidFill>
                  <a:schemeClr val="tx1"/>
                </a:solidFill>
              </a:ln>
              <a:solidFill>
                <a:srgbClr val="24B1F9"/>
              </a:solidFill>
              <a:latin typeface="American Purpose Casual 01" pitchFamily="2" charset="0"/>
            </a:endParaRPr>
          </a:p>
        </p:txBody>
      </p:sp>
      <p:sp>
        <p:nvSpPr>
          <p:cNvPr id="12" name="Rectangle 11"/>
          <p:cNvSpPr/>
          <p:nvPr/>
        </p:nvSpPr>
        <p:spPr>
          <a:xfrm>
            <a:off x="5562600" y="2764050"/>
            <a:ext cx="2903031" cy="1337600"/>
          </a:xfrm>
          <a:prstGeom prst="rect">
            <a:avLst/>
          </a:prstGeom>
          <a:solidFill>
            <a:schemeClr val="bg1"/>
          </a:solidFill>
          <a:ln w="31750" cmpd="sng">
            <a:solidFill>
              <a:srgbClr val="FB8A2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n>
                  <a:solidFill>
                    <a:schemeClr val="tx1"/>
                  </a:solidFill>
                </a:ln>
                <a:solidFill>
                  <a:srgbClr val="24B1F9"/>
                </a:solidFill>
                <a:latin typeface="American Purpose Casual 01" pitchFamily="2" charset="0"/>
              </a:rPr>
              <a:t>Social definitions</a:t>
            </a:r>
            <a:endParaRPr lang="en-GB" sz="4000" dirty="0">
              <a:ln>
                <a:solidFill>
                  <a:schemeClr val="tx1"/>
                </a:solidFill>
              </a:ln>
              <a:solidFill>
                <a:srgbClr val="24B1F9"/>
              </a:solidFill>
              <a:latin typeface="American Purpose Casual 01" pitchFamily="2" charset="0"/>
            </a:endParaRPr>
          </a:p>
        </p:txBody>
      </p:sp>
      <p:sp>
        <p:nvSpPr>
          <p:cNvPr id="13" name="Rectangle 12"/>
          <p:cNvSpPr/>
          <p:nvPr/>
        </p:nvSpPr>
        <p:spPr>
          <a:xfrm>
            <a:off x="228601" y="2764050"/>
            <a:ext cx="5334000" cy="1337600"/>
          </a:xfrm>
          <a:prstGeom prst="rect">
            <a:avLst/>
          </a:prstGeom>
          <a:solidFill>
            <a:schemeClr val="bg1"/>
          </a:solidFill>
          <a:ln w="31750" cmpd="sng">
            <a:solidFill>
              <a:srgbClr val="FB8A2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n>
                  <a:solidFill>
                    <a:schemeClr val="tx1"/>
                  </a:solidFill>
                </a:ln>
                <a:solidFill>
                  <a:srgbClr val="24B1F9"/>
                </a:solidFill>
                <a:latin typeface="American Purpose Casual 01" pitchFamily="2" charset="0"/>
              </a:rPr>
              <a:t>Knowingly incomplete definitions</a:t>
            </a:r>
            <a:endParaRPr lang="en-GB" sz="4000" dirty="0">
              <a:ln>
                <a:solidFill>
                  <a:schemeClr val="tx1"/>
                </a:solidFill>
              </a:ln>
              <a:solidFill>
                <a:srgbClr val="24B1F9"/>
              </a:solidFill>
              <a:latin typeface="American Purpose Casual 01" pitchFamily="2" charset="0"/>
            </a:endParaRPr>
          </a:p>
        </p:txBody>
      </p:sp>
    </p:spTree>
    <p:extLst>
      <p:ext uri="{BB962C8B-B14F-4D97-AF65-F5344CB8AC3E}">
        <p14:creationId xmlns:p14="http://schemas.microsoft.com/office/powerpoint/2010/main" val="1703053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5"/>
                                        </p:tgtEl>
                                        <p:attrNameLst>
                                          <p:attrName>ppt_w</p:attrName>
                                        </p:attrNameLst>
                                      </p:cBhvr>
                                      <p:tavLst>
                                        <p:tav tm="0">
                                          <p:val>
                                            <p:strVal val="ppt_w"/>
                                          </p:val>
                                        </p:tav>
                                        <p:tav tm="100000">
                                          <p:val>
                                            <p:fltVal val="0"/>
                                          </p:val>
                                        </p:tav>
                                      </p:tavLst>
                                    </p:anim>
                                    <p:anim calcmode="lin" valueType="num">
                                      <p:cBhvr>
                                        <p:cTn id="7" dur="500"/>
                                        <p:tgtEl>
                                          <p:spTgt spid="35"/>
                                        </p:tgtEl>
                                        <p:attrNameLst>
                                          <p:attrName>ppt_h</p:attrName>
                                        </p:attrNameLst>
                                      </p:cBhvr>
                                      <p:tavLst>
                                        <p:tav tm="0">
                                          <p:val>
                                            <p:strVal val="ppt_h"/>
                                          </p:val>
                                        </p:tav>
                                        <p:tav tm="100000">
                                          <p:val>
                                            <p:fltVal val="0"/>
                                          </p:val>
                                        </p:tav>
                                      </p:tavLst>
                                    </p:anim>
                                    <p:animEffect transition="out" filter="fade">
                                      <p:cBhvr>
                                        <p:cTn id="8" dur="500"/>
                                        <p:tgtEl>
                                          <p:spTgt spid="35"/>
                                        </p:tgtEl>
                                      </p:cBhvr>
                                    </p:animEffect>
                                    <p:set>
                                      <p:cBhvr>
                                        <p:cTn id="9" dur="1" fill="hold">
                                          <p:stCondLst>
                                            <p:cond delay="499"/>
                                          </p:stCondLst>
                                        </p:cTn>
                                        <p:tgtEl>
                                          <p:spTgt spid="35"/>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31"/>
                                        </p:tgtEl>
                                        <p:attrNameLst>
                                          <p:attrName>ppt_w</p:attrName>
                                        </p:attrNameLst>
                                      </p:cBhvr>
                                      <p:tavLst>
                                        <p:tav tm="0">
                                          <p:val>
                                            <p:strVal val="ppt_w"/>
                                          </p:val>
                                        </p:tav>
                                        <p:tav tm="100000">
                                          <p:val>
                                            <p:fltVal val="0"/>
                                          </p:val>
                                        </p:tav>
                                      </p:tavLst>
                                    </p:anim>
                                    <p:anim calcmode="lin" valueType="num">
                                      <p:cBhvr>
                                        <p:cTn id="12" dur="500"/>
                                        <p:tgtEl>
                                          <p:spTgt spid="31"/>
                                        </p:tgtEl>
                                        <p:attrNameLst>
                                          <p:attrName>ppt_h</p:attrName>
                                        </p:attrNameLst>
                                      </p:cBhvr>
                                      <p:tavLst>
                                        <p:tav tm="0">
                                          <p:val>
                                            <p:strVal val="ppt_h"/>
                                          </p:val>
                                        </p:tav>
                                        <p:tav tm="100000">
                                          <p:val>
                                            <p:fltVal val="0"/>
                                          </p:val>
                                        </p:tav>
                                      </p:tavLst>
                                    </p:anim>
                                    <p:animEffect transition="out" filter="fade">
                                      <p:cBhvr>
                                        <p:cTn id="13" dur="500"/>
                                        <p:tgtEl>
                                          <p:spTgt spid="31"/>
                                        </p:tgtEl>
                                      </p:cBhvr>
                                    </p:animEffect>
                                    <p:set>
                                      <p:cBhvr>
                                        <p:cTn id="14" dur="1" fill="hold">
                                          <p:stCondLst>
                                            <p:cond delay="499"/>
                                          </p:stCondLst>
                                        </p:cTn>
                                        <p:tgtEl>
                                          <p:spTgt spid="31"/>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36"/>
                                        </p:tgtEl>
                                        <p:attrNameLst>
                                          <p:attrName>ppt_w</p:attrName>
                                        </p:attrNameLst>
                                      </p:cBhvr>
                                      <p:tavLst>
                                        <p:tav tm="0">
                                          <p:val>
                                            <p:strVal val="ppt_w"/>
                                          </p:val>
                                        </p:tav>
                                        <p:tav tm="100000">
                                          <p:val>
                                            <p:fltVal val="0"/>
                                          </p:val>
                                        </p:tav>
                                      </p:tavLst>
                                    </p:anim>
                                    <p:anim calcmode="lin" valueType="num">
                                      <p:cBhvr>
                                        <p:cTn id="17" dur="500"/>
                                        <p:tgtEl>
                                          <p:spTgt spid="36"/>
                                        </p:tgtEl>
                                        <p:attrNameLst>
                                          <p:attrName>ppt_h</p:attrName>
                                        </p:attrNameLst>
                                      </p:cBhvr>
                                      <p:tavLst>
                                        <p:tav tm="0">
                                          <p:val>
                                            <p:strVal val="ppt_h"/>
                                          </p:val>
                                        </p:tav>
                                        <p:tav tm="100000">
                                          <p:val>
                                            <p:fltVal val="0"/>
                                          </p:val>
                                        </p:tav>
                                      </p:tavLst>
                                    </p:anim>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38"/>
                                        </p:tgtEl>
                                        <p:attrNameLst>
                                          <p:attrName>ppt_w</p:attrName>
                                        </p:attrNameLst>
                                      </p:cBhvr>
                                      <p:tavLst>
                                        <p:tav tm="0">
                                          <p:val>
                                            <p:strVal val="ppt_w"/>
                                          </p:val>
                                        </p:tav>
                                        <p:tav tm="100000">
                                          <p:val>
                                            <p:fltVal val="0"/>
                                          </p:val>
                                        </p:tav>
                                      </p:tavLst>
                                    </p:anim>
                                    <p:anim calcmode="lin" valueType="num">
                                      <p:cBhvr>
                                        <p:cTn id="22" dur="500"/>
                                        <p:tgtEl>
                                          <p:spTgt spid="38"/>
                                        </p:tgtEl>
                                        <p:attrNameLst>
                                          <p:attrName>ppt_h</p:attrName>
                                        </p:attrNameLst>
                                      </p:cBhvr>
                                      <p:tavLst>
                                        <p:tav tm="0">
                                          <p:val>
                                            <p:strVal val="ppt_h"/>
                                          </p:val>
                                        </p:tav>
                                        <p:tav tm="100000">
                                          <p:val>
                                            <p:fltVal val="0"/>
                                          </p:val>
                                        </p:tav>
                                      </p:tavLst>
                                    </p:anim>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2"/>
                                        </p:tgtEl>
                                        <p:attrNameLst>
                                          <p:attrName>ppt_w</p:attrName>
                                        </p:attrNameLst>
                                      </p:cBhvr>
                                      <p:tavLst>
                                        <p:tav tm="0">
                                          <p:val>
                                            <p:strVal val="ppt_w"/>
                                          </p:val>
                                        </p:tav>
                                        <p:tav tm="100000">
                                          <p:val>
                                            <p:fltVal val="0"/>
                                          </p:val>
                                        </p:tav>
                                      </p:tavLst>
                                    </p:anim>
                                    <p:anim calcmode="lin" valueType="num">
                                      <p:cBhvr>
                                        <p:cTn id="27" dur="500"/>
                                        <p:tgtEl>
                                          <p:spTgt spid="2"/>
                                        </p:tgtEl>
                                        <p:attrNameLst>
                                          <p:attrName>ppt_h</p:attrName>
                                        </p:attrNameLst>
                                      </p:cBhvr>
                                      <p:tavLst>
                                        <p:tav tm="0">
                                          <p:val>
                                            <p:strVal val="ppt_h"/>
                                          </p:val>
                                        </p:tav>
                                        <p:tav tm="100000">
                                          <p:val>
                                            <p:fltVal val="0"/>
                                          </p:val>
                                        </p:tav>
                                      </p:tavLst>
                                    </p:anim>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1"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par>
                                <p:cTn id="42" presetID="53" presetClass="entr" presetSubtype="16" fill="hold" grpId="1"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xit" presetSubtype="32" fill="hold" grpId="0" nodeType="withEffect">
                                  <p:stCondLst>
                                    <p:cond delay="0"/>
                                  </p:stCondLst>
                                  <p:childTnLst>
                                    <p:anim calcmode="lin" valueType="num">
                                      <p:cBhvr>
                                        <p:cTn id="53" dur="500"/>
                                        <p:tgtEl>
                                          <p:spTgt spid="37"/>
                                        </p:tgtEl>
                                        <p:attrNameLst>
                                          <p:attrName>ppt_w</p:attrName>
                                        </p:attrNameLst>
                                      </p:cBhvr>
                                      <p:tavLst>
                                        <p:tav tm="0">
                                          <p:val>
                                            <p:strVal val="ppt_w"/>
                                          </p:val>
                                        </p:tav>
                                        <p:tav tm="100000">
                                          <p:val>
                                            <p:fltVal val="0"/>
                                          </p:val>
                                        </p:tav>
                                      </p:tavLst>
                                    </p:anim>
                                    <p:anim calcmode="lin" valueType="num">
                                      <p:cBhvr>
                                        <p:cTn id="54" dur="500"/>
                                        <p:tgtEl>
                                          <p:spTgt spid="37"/>
                                        </p:tgtEl>
                                        <p:attrNameLst>
                                          <p:attrName>ppt_h</p:attrName>
                                        </p:attrNameLst>
                                      </p:cBhvr>
                                      <p:tavLst>
                                        <p:tav tm="0">
                                          <p:val>
                                            <p:strVal val="ppt_h"/>
                                          </p:val>
                                        </p:tav>
                                        <p:tav tm="100000">
                                          <p:val>
                                            <p:fltVal val="0"/>
                                          </p:val>
                                        </p:tav>
                                      </p:tavLst>
                                    </p:anim>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par>
                                <p:cTn id="57" presetID="53" presetClass="exit" presetSubtype="32" fill="hold" grpId="0" nodeType="withEffect">
                                  <p:stCondLst>
                                    <p:cond delay="0"/>
                                  </p:stCondLst>
                                  <p:childTnLst>
                                    <p:anim calcmode="lin" valueType="num">
                                      <p:cBhvr>
                                        <p:cTn id="58" dur="500"/>
                                        <p:tgtEl>
                                          <p:spTgt spid="33"/>
                                        </p:tgtEl>
                                        <p:attrNameLst>
                                          <p:attrName>ppt_w</p:attrName>
                                        </p:attrNameLst>
                                      </p:cBhvr>
                                      <p:tavLst>
                                        <p:tav tm="0">
                                          <p:val>
                                            <p:strVal val="ppt_w"/>
                                          </p:val>
                                        </p:tav>
                                        <p:tav tm="100000">
                                          <p:val>
                                            <p:fltVal val="0"/>
                                          </p:val>
                                        </p:tav>
                                      </p:tavLst>
                                    </p:anim>
                                    <p:anim calcmode="lin" valueType="num">
                                      <p:cBhvr>
                                        <p:cTn id="59" dur="500"/>
                                        <p:tgtEl>
                                          <p:spTgt spid="33"/>
                                        </p:tgtEl>
                                        <p:attrNameLst>
                                          <p:attrName>ppt_h</p:attrName>
                                        </p:attrNameLst>
                                      </p:cBhvr>
                                      <p:tavLst>
                                        <p:tav tm="0">
                                          <p:val>
                                            <p:strVal val="ppt_h"/>
                                          </p:val>
                                        </p:tav>
                                        <p:tav tm="100000">
                                          <p:val>
                                            <p:fltVal val="0"/>
                                          </p:val>
                                        </p:tav>
                                      </p:tavLst>
                                    </p:anim>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53" presetClass="exit" presetSubtype="32" fill="hold" grpId="0" nodeType="withEffect">
                                  <p:stCondLst>
                                    <p:cond delay="0"/>
                                  </p:stCondLst>
                                  <p:childTnLst>
                                    <p:anim calcmode="lin" valueType="num">
                                      <p:cBhvr>
                                        <p:cTn id="63" dur="500"/>
                                        <p:tgtEl>
                                          <p:spTgt spid="34"/>
                                        </p:tgtEl>
                                        <p:attrNameLst>
                                          <p:attrName>ppt_w</p:attrName>
                                        </p:attrNameLst>
                                      </p:cBhvr>
                                      <p:tavLst>
                                        <p:tav tm="0">
                                          <p:val>
                                            <p:strVal val="ppt_w"/>
                                          </p:val>
                                        </p:tav>
                                        <p:tav tm="100000">
                                          <p:val>
                                            <p:fltVal val="0"/>
                                          </p:val>
                                        </p:tav>
                                      </p:tavLst>
                                    </p:anim>
                                    <p:anim calcmode="lin" valueType="num">
                                      <p:cBhvr>
                                        <p:cTn id="64" dur="500"/>
                                        <p:tgtEl>
                                          <p:spTgt spid="34"/>
                                        </p:tgtEl>
                                        <p:attrNameLst>
                                          <p:attrName>ppt_h</p:attrName>
                                        </p:attrNameLst>
                                      </p:cBhvr>
                                      <p:tavLst>
                                        <p:tav tm="0">
                                          <p:val>
                                            <p:strVal val="ppt_h"/>
                                          </p:val>
                                        </p:tav>
                                        <p:tav tm="100000">
                                          <p:val>
                                            <p:fltVal val="0"/>
                                          </p:val>
                                        </p:tav>
                                      </p:tavLst>
                                    </p:anim>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par>
                                <p:cTn id="67" presetID="53" presetClass="exit" presetSubtype="32" fill="hold" grpId="1" nodeType="withEffect">
                                  <p:stCondLst>
                                    <p:cond delay="0"/>
                                  </p:stCondLst>
                                  <p:childTnLst>
                                    <p:anim calcmode="lin" valueType="num">
                                      <p:cBhvr>
                                        <p:cTn id="68" dur="500"/>
                                        <p:tgtEl>
                                          <p:spTgt spid="11"/>
                                        </p:tgtEl>
                                        <p:attrNameLst>
                                          <p:attrName>ppt_w</p:attrName>
                                        </p:attrNameLst>
                                      </p:cBhvr>
                                      <p:tavLst>
                                        <p:tav tm="0">
                                          <p:val>
                                            <p:strVal val="ppt_w"/>
                                          </p:val>
                                        </p:tav>
                                        <p:tav tm="100000">
                                          <p:val>
                                            <p:fltVal val="0"/>
                                          </p:val>
                                        </p:tav>
                                      </p:tavLst>
                                    </p:anim>
                                    <p:anim calcmode="lin" valueType="num">
                                      <p:cBhvr>
                                        <p:cTn id="69" dur="500"/>
                                        <p:tgtEl>
                                          <p:spTgt spid="11"/>
                                        </p:tgtEl>
                                        <p:attrNameLst>
                                          <p:attrName>ppt_h</p:attrName>
                                        </p:attrNameLst>
                                      </p:cBhvr>
                                      <p:tavLst>
                                        <p:tav tm="0">
                                          <p:val>
                                            <p:strVal val="ppt_h"/>
                                          </p:val>
                                        </p:tav>
                                        <p:tav tm="100000">
                                          <p:val>
                                            <p:fltVal val="0"/>
                                          </p:val>
                                        </p:tav>
                                      </p:tavLst>
                                    </p:anim>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1"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par>
                                <p:cTn id="89" presetID="53" presetClass="exit" presetSubtype="32" fill="hold" grpId="2" nodeType="withEffect">
                                  <p:stCondLst>
                                    <p:cond delay="0"/>
                                  </p:stCondLst>
                                  <p:childTnLst>
                                    <p:anim calcmode="lin" valueType="num">
                                      <p:cBhvr>
                                        <p:cTn id="90" dur="500"/>
                                        <p:tgtEl>
                                          <p:spTgt spid="36"/>
                                        </p:tgtEl>
                                        <p:attrNameLst>
                                          <p:attrName>ppt_w</p:attrName>
                                        </p:attrNameLst>
                                      </p:cBhvr>
                                      <p:tavLst>
                                        <p:tav tm="0">
                                          <p:val>
                                            <p:strVal val="ppt_w"/>
                                          </p:val>
                                        </p:tav>
                                        <p:tav tm="100000">
                                          <p:val>
                                            <p:fltVal val="0"/>
                                          </p:val>
                                        </p:tav>
                                      </p:tavLst>
                                    </p:anim>
                                    <p:anim calcmode="lin" valueType="num">
                                      <p:cBhvr>
                                        <p:cTn id="91" dur="500"/>
                                        <p:tgtEl>
                                          <p:spTgt spid="36"/>
                                        </p:tgtEl>
                                        <p:attrNameLst>
                                          <p:attrName>ppt_h</p:attrName>
                                        </p:attrNameLst>
                                      </p:cBhvr>
                                      <p:tavLst>
                                        <p:tav tm="0">
                                          <p:val>
                                            <p:strVal val="ppt_h"/>
                                          </p:val>
                                        </p:tav>
                                        <p:tav tm="100000">
                                          <p:val>
                                            <p:fltVal val="0"/>
                                          </p:val>
                                        </p:tav>
                                      </p:tavLst>
                                    </p:anim>
                                    <p:animEffect transition="out" filter="fade">
                                      <p:cBhvr>
                                        <p:cTn id="92" dur="500"/>
                                        <p:tgtEl>
                                          <p:spTgt spid="36"/>
                                        </p:tgtEl>
                                      </p:cBhvr>
                                    </p:animEffect>
                                    <p:set>
                                      <p:cBhvr>
                                        <p:cTn id="93" dur="1" fill="hold">
                                          <p:stCondLst>
                                            <p:cond delay="499"/>
                                          </p:stCondLst>
                                        </p:cTn>
                                        <p:tgtEl>
                                          <p:spTgt spid="36"/>
                                        </p:tgtEl>
                                        <p:attrNameLst>
                                          <p:attrName>style.visibility</p:attrName>
                                        </p:attrNameLst>
                                      </p:cBhvr>
                                      <p:to>
                                        <p:strVal val="hidden"/>
                                      </p:to>
                                    </p:set>
                                  </p:childTnLst>
                                </p:cTn>
                              </p:par>
                              <p:par>
                                <p:cTn id="94" presetID="53" presetClass="exit" presetSubtype="32" fill="hold" grpId="2" nodeType="withEffect">
                                  <p:stCondLst>
                                    <p:cond delay="0"/>
                                  </p:stCondLst>
                                  <p:childTnLst>
                                    <p:anim calcmode="lin" valueType="num">
                                      <p:cBhvr>
                                        <p:cTn id="95" dur="500"/>
                                        <p:tgtEl>
                                          <p:spTgt spid="38"/>
                                        </p:tgtEl>
                                        <p:attrNameLst>
                                          <p:attrName>ppt_w</p:attrName>
                                        </p:attrNameLst>
                                      </p:cBhvr>
                                      <p:tavLst>
                                        <p:tav tm="0">
                                          <p:val>
                                            <p:strVal val="ppt_w"/>
                                          </p:val>
                                        </p:tav>
                                        <p:tav tm="100000">
                                          <p:val>
                                            <p:fltVal val="0"/>
                                          </p:val>
                                        </p:tav>
                                      </p:tavLst>
                                    </p:anim>
                                    <p:anim calcmode="lin" valueType="num">
                                      <p:cBhvr>
                                        <p:cTn id="96" dur="500"/>
                                        <p:tgtEl>
                                          <p:spTgt spid="38"/>
                                        </p:tgtEl>
                                        <p:attrNameLst>
                                          <p:attrName>ppt_h</p:attrName>
                                        </p:attrNameLst>
                                      </p:cBhvr>
                                      <p:tavLst>
                                        <p:tav tm="0">
                                          <p:val>
                                            <p:strVal val="ppt_h"/>
                                          </p:val>
                                        </p:tav>
                                        <p:tav tm="100000">
                                          <p:val>
                                            <p:fltVal val="0"/>
                                          </p:val>
                                        </p:tav>
                                      </p:tavLst>
                                    </p:anim>
                                    <p:animEffect transition="out" filter="fade">
                                      <p:cBhvr>
                                        <p:cTn id="97" dur="500"/>
                                        <p:tgtEl>
                                          <p:spTgt spid="38"/>
                                        </p:tgtEl>
                                      </p:cBhvr>
                                    </p:animEffect>
                                    <p:set>
                                      <p:cBhvr>
                                        <p:cTn id="98" dur="1" fill="hold">
                                          <p:stCondLst>
                                            <p:cond delay="499"/>
                                          </p:stCondLst>
                                        </p:cTn>
                                        <p:tgtEl>
                                          <p:spTgt spid="38"/>
                                        </p:tgtEl>
                                        <p:attrNameLst>
                                          <p:attrName>style.visibility</p:attrName>
                                        </p:attrNameLst>
                                      </p:cBhvr>
                                      <p:to>
                                        <p:strVal val="hidden"/>
                                      </p:to>
                                    </p:set>
                                  </p:childTnLst>
                                </p:cTn>
                              </p:par>
                              <p:par>
                                <p:cTn id="99" presetID="53" presetClass="exit" presetSubtype="32" fill="hold" grpId="1" nodeType="withEffect">
                                  <p:stCondLst>
                                    <p:cond delay="0"/>
                                  </p:stCondLst>
                                  <p:childTnLst>
                                    <p:anim calcmode="lin" valueType="num">
                                      <p:cBhvr>
                                        <p:cTn id="100" dur="500"/>
                                        <p:tgtEl>
                                          <p:spTgt spid="13"/>
                                        </p:tgtEl>
                                        <p:attrNameLst>
                                          <p:attrName>ppt_w</p:attrName>
                                        </p:attrNameLst>
                                      </p:cBhvr>
                                      <p:tavLst>
                                        <p:tav tm="0">
                                          <p:val>
                                            <p:strVal val="ppt_w"/>
                                          </p:val>
                                        </p:tav>
                                        <p:tav tm="100000">
                                          <p:val>
                                            <p:fltVal val="0"/>
                                          </p:val>
                                        </p:tav>
                                      </p:tavLst>
                                    </p:anim>
                                    <p:anim calcmode="lin" valueType="num">
                                      <p:cBhvr>
                                        <p:cTn id="101" dur="500"/>
                                        <p:tgtEl>
                                          <p:spTgt spid="13"/>
                                        </p:tgtEl>
                                        <p:attrNameLst>
                                          <p:attrName>ppt_h</p:attrName>
                                        </p:attrNameLst>
                                      </p:cBhvr>
                                      <p:tavLst>
                                        <p:tav tm="0">
                                          <p:val>
                                            <p:strVal val="ppt_h"/>
                                          </p:val>
                                        </p:tav>
                                        <p:tav tm="100000">
                                          <p:val>
                                            <p:fltVal val="0"/>
                                          </p:val>
                                        </p:tav>
                                      </p:tavLst>
                                    </p:anim>
                                    <p:animEffect transition="out" filter="fade">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4" grpId="0" animBg="1"/>
      <p:bldP spid="35" grpId="0" animBg="1"/>
      <p:bldP spid="35" grpId="1" animBg="1"/>
      <p:bldP spid="36" grpId="0" animBg="1"/>
      <p:bldP spid="36" grpId="1" animBg="1"/>
      <p:bldP spid="36" grpId="2" animBg="1"/>
      <p:bldP spid="37" grpId="0" animBg="1"/>
      <p:bldP spid="38" grpId="0" animBg="1"/>
      <p:bldP spid="38" grpId="1" animBg="1"/>
      <p:bldP spid="38" grpId="2" animBg="1"/>
      <p:bldP spid="11" grpId="0" animBg="1"/>
      <p:bldP spid="11" grpId="1" animBg="1"/>
      <p:bldP spid="12" grpId="0"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American Purpose Casual 01" pitchFamily="2" charset="0"/>
              </a:rPr>
              <a:t>Formalist approaches to comics</a:t>
            </a:r>
            <a:endParaRPr lang="en-GB" sz="4800" dirty="0">
              <a:latin typeface="American Purpose Casual 01" pitchFamily="2" charset="0"/>
            </a:endParaRPr>
          </a:p>
        </p:txBody>
      </p:sp>
      <p:grpSp>
        <p:nvGrpSpPr>
          <p:cNvPr id="16" name="Group 15"/>
          <p:cNvGrpSpPr/>
          <p:nvPr/>
        </p:nvGrpSpPr>
        <p:grpSpPr>
          <a:xfrm>
            <a:off x="76200" y="1766114"/>
            <a:ext cx="5504542" cy="2160000"/>
            <a:chOff x="171486" y="1766114"/>
            <a:chExt cx="5504542" cy="2160000"/>
          </a:xfrm>
        </p:grpSpPr>
        <p:sp>
          <p:nvSpPr>
            <p:cNvPr id="10" name="Rectangle 9"/>
            <p:cNvSpPr/>
            <p:nvPr/>
          </p:nvSpPr>
          <p:spPr>
            <a:xfrm>
              <a:off x="171486" y="1766114"/>
              <a:ext cx="5504542"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5" name="Title 1"/>
            <p:cNvSpPr txBox="1">
              <a:spLocks/>
            </p:cNvSpPr>
            <p:nvPr/>
          </p:nvSpPr>
          <p:spPr>
            <a:xfrm>
              <a:off x="228600" y="2120400"/>
              <a:ext cx="5257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American Purpose Casual 01" pitchFamily="2" charset="0"/>
                </a:rPr>
                <a:t>The definitional project</a:t>
              </a:r>
              <a:endParaRPr lang="en-GB" sz="4000" dirty="0">
                <a:latin typeface="American Purpose Casual 01" pitchFamily="2" charset="0"/>
              </a:endParaRPr>
            </a:p>
          </p:txBody>
        </p:sp>
        <p:sp>
          <p:nvSpPr>
            <p:cNvPr id="7" name="Title 1"/>
            <p:cNvSpPr txBox="1">
              <a:spLocks/>
            </p:cNvSpPr>
            <p:nvPr/>
          </p:nvSpPr>
          <p:spPr>
            <a:xfrm>
              <a:off x="1869186" y="2846114"/>
              <a:ext cx="3200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American Purpose Casual 01" pitchFamily="2" charset="0"/>
                </a:rPr>
                <a:t>What are comics?</a:t>
              </a:r>
              <a:endParaRPr lang="en-GB" sz="3200" dirty="0">
                <a:latin typeface="American Purpose Casual 01" pitchFamily="2" charset="0"/>
              </a:endParaRPr>
            </a:p>
          </p:txBody>
        </p:sp>
      </p:grpSp>
      <p:grpSp>
        <p:nvGrpSpPr>
          <p:cNvPr id="17" name="Group 16"/>
          <p:cNvGrpSpPr/>
          <p:nvPr/>
        </p:nvGrpSpPr>
        <p:grpSpPr>
          <a:xfrm>
            <a:off x="76200" y="4127315"/>
            <a:ext cx="5533101" cy="2160000"/>
            <a:chOff x="222285" y="4127315"/>
            <a:chExt cx="5533101" cy="2160000"/>
          </a:xfrm>
        </p:grpSpPr>
        <p:sp>
          <p:nvSpPr>
            <p:cNvPr id="12" name="Rectangle 11"/>
            <p:cNvSpPr/>
            <p:nvPr/>
          </p:nvSpPr>
          <p:spPr>
            <a:xfrm>
              <a:off x="222285" y="4127315"/>
              <a:ext cx="5453743"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6" name="Title 1"/>
            <p:cNvSpPr txBox="1">
              <a:spLocks/>
            </p:cNvSpPr>
            <p:nvPr/>
          </p:nvSpPr>
          <p:spPr>
            <a:xfrm>
              <a:off x="304800" y="4419600"/>
              <a:ext cx="5105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American Purpose Casual 01" pitchFamily="2" charset="0"/>
                </a:rPr>
                <a:t>The mechanical project</a:t>
              </a:r>
              <a:endParaRPr lang="en-GB" sz="4000" dirty="0">
                <a:latin typeface="American Purpose Casual 01" pitchFamily="2" charset="0"/>
              </a:endParaRPr>
            </a:p>
          </p:txBody>
        </p:sp>
        <p:sp>
          <p:nvSpPr>
            <p:cNvPr id="8" name="Title 1"/>
            <p:cNvSpPr txBox="1">
              <a:spLocks/>
            </p:cNvSpPr>
            <p:nvPr/>
          </p:nvSpPr>
          <p:spPr>
            <a:xfrm>
              <a:off x="1869186" y="5154201"/>
              <a:ext cx="3886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American Purpose Casual 01" pitchFamily="2" charset="0"/>
                </a:rPr>
                <a:t>How do comics work?</a:t>
              </a:r>
              <a:endParaRPr lang="en-GB" sz="3200" dirty="0">
                <a:latin typeface="American Purpose Casual 01" pitchFamily="2" charset="0"/>
              </a:endParaRPr>
            </a:p>
          </p:txBody>
        </p:sp>
      </p:grpSp>
      <p:grpSp>
        <p:nvGrpSpPr>
          <p:cNvPr id="2" name="Group 1"/>
          <p:cNvGrpSpPr/>
          <p:nvPr/>
        </p:nvGrpSpPr>
        <p:grpSpPr>
          <a:xfrm>
            <a:off x="5736300" y="1766114"/>
            <a:ext cx="3255300" cy="1378043"/>
            <a:chOff x="5736300" y="1766114"/>
            <a:chExt cx="3255300" cy="1378043"/>
          </a:xfrm>
        </p:grpSpPr>
        <p:sp>
          <p:nvSpPr>
            <p:cNvPr id="19" name="Rectangle 18"/>
            <p:cNvSpPr/>
            <p:nvPr/>
          </p:nvSpPr>
          <p:spPr>
            <a:xfrm>
              <a:off x="5736300" y="1766114"/>
              <a:ext cx="3255300" cy="596086"/>
            </a:xfrm>
            <a:prstGeom prst="rect">
              <a:avLst/>
            </a:prstGeom>
            <a:solidFill>
              <a:srgbClr val="CAB4D8"/>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ELEMENTAL DEFINITIONS</a:t>
              </a:r>
              <a:endParaRPr lang="en-GB" sz="2000" dirty="0">
                <a:solidFill>
                  <a:schemeClr val="tx1"/>
                </a:solidFill>
                <a:latin typeface="American Purpose Casual 01" pitchFamily="2" charset="0"/>
              </a:endParaRPr>
            </a:p>
          </p:txBody>
        </p:sp>
        <p:sp>
          <p:nvSpPr>
            <p:cNvPr id="24" name="Rectangle 23"/>
            <p:cNvSpPr/>
            <p:nvPr/>
          </p:nvSpPr>
          <p:spPr>
            <a:xfrm>
              <a:off x="5736300" y="2548071"/>
              <a:ext cx="3255300" cy="596086"/>
            </a:xfrm>
            <a:prstGeom prst="rect">
              <a:avLst/>
            </a:prstGeom>
            <a:solidFill>
              <a:srgbClr val="FFFAB0"/>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KNOWINGLY INCOMPLETE DEFINITIONS</a:t>
              </a:r>
              <a:endParaRPr lang="en-GB" sz="2000" dirty="0">
                <a:solidFill>
                  <a:schemeClr val="tx1"/>
                </a:solidFill>
                <a:latin typeface="American Purpose Casual 01" pitchFamily="2" charset="0"/>
              </a:endParaRPr>
            </a:p>
          </p:txBody>
        </p:sp>
      </p:grpSp>
      <p:sp>
        <p:nvSpPr>
          <p:cNvPr id="25" name="Rectangle 24"/>
          <p:cNvSpPr/>
          <p:nvPr/>
        </p:nvSpPr>
        <p:spPr>
          <a:xfrm>
            <a:off x="5736300" y="3330028"/>
            <a:ext cx="3255300" cy="596086"/>
          </a:xfrm>
          <a:prstGeom prst="rect">
            <a:avLst/>
          </a:prstGeom>
          <a:solidFill>
            <a:srgbClr val="A2D39C"/>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SOCIAL DEFINITIONS</a:t>
            </a:r>
            <a:endParaRPr lang="en-GB" sz="2000" dirty="0">
              <a:solidFill>
                <a:schemeClr val="tx1"/>
              </a:solidFill>
              <a:latin typeface="American Purpose Casual 01" pitchFamily="2" charset="0"/>
            </a:endParaRPr>
          </a:p>
        </p:txBody>
      </p:sp>
    </p:spTree>
    <p:extLst>
      <p:ext uri="{BB962C8B-B14F-4D97-AF65-F5344CB8AC3E}">
        <p14:creationId xmlns:p14="http://schemas.microsoft.com/office/powerpoint/2010/main" val="31134317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E-6 -6.6474E-6 L -5E-6 0.34404 " pathEditMode="relative" ptsTypes="AA">
                                      <p:cBhvr>
                                        <p:cTn id="14"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578758"/>
            <a:ext cx="8763000" cy="3697514"/>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 </a:t>
            </a:r>
            <a:r>
              <a:rPr lang="en-GB" sz="2000" dirty="0">
                <a:solidFill>
                  <a:schemeClr val="tx1"/>
                </a:solidFill>
              </a:rPr>
              <a:t>. .] the more intricate a modern science becomes and the better it understands itself methodologically, the more resolutely it will turn its back on the ontological problems of its own sphere of influence and eliminate them from the realm where it has achieved some insight. The more highly developed it becomes and the more scientific, the more it will become a formally closed system of partial laws. It will then find that the world lying beyond its confines, and in particular the material base which it is its task to understand, </a:t>
            </a:r>
            <a:r>
              <a:rPr lang="en-GB" sz="2000" i="1" dirty="0">
                <a:solidFill>
                  <a:schemeClr val="tx1"/>
                </a:solidFill>
              </a:rPr>
              <a:t>its own concrete underlying reality </a:t>
            </a:r>
            <a:r>
              <a:rPr lang="en-GB" sz="2000" dirty="0">
                <a:solidFill>
                  <a:schemeClr val="tx1"/>
                </a:solidFill>
              </a:rPr>
              <a:t>lies, methodologically and in principle, </a:t>
            </a:r>
            <a:r>
              <a:rPr lang="en-GB" sz="2000" i="1" dirty="0">
                <a:solidFill>
                  <a:schemeClr val="tx1"/>
                </a:solidFill>
              </a:rPr>
              <a:t>beyond its grasp</a:t>
            </a:r>
            <a:r>
              <a:rPr lang="en-GB" sz="2000" dirty="0" smtClean="0">
                <a:solidFill>
                  <a:schemeClr val="tx1"/>
                </a:solidFill>
              </a:rPr>
              <a:t>.’</a:t>
            </a:r>
            <a:endParaRPr lang="en-GB" sz="2000" dirty="0">
              <a:solidFill>
                <a:schemeClr val="tx1"/>
              </a:solidFill>
            </a:endParaRPr>
          </a:p>
          <a:p>
            <a:endParaRPr lang="en-GB" sz="2000" dirty="0">
              <a:solidFill>
                <a:schemeClr val="tx1"/>
              </a:solidFill>
            </a:endParaRPr>
          </a:p>
          <a:p>
            <a:pPr algn="r"/>
            <a:r>
              <a:rPr lang="en-GB" sz="1400" dirty="0">
                <a:solidFill>
                  <a:schemeClr val="tx1"/>
                </a:solidFill>
              </a:rPr>
              <a:t>Georg </a:t>
            </a:r>
            <a:r>
              <a:rPr lang="en-GB" sz="1400" dirty="0" err="1">
                <a:solidFill>
                  <a:schemeClr val="tx1"/>
                </a:solidFill>
              </a:rPr>
              <a:t>Lukács</a:t>
            </a:r>
            <a:r>
              <a:rPr lang="en-GB" sz="1400" dirty="0">
                <a:solidFill>
                  <a:schemeClr val="tx1"/>
                </a:solidFill>
              </a:rPr>
              <a:t>, </a:t>
            </a:r>
            <a:r>
              <a:rPr lang="en-GB" sz="1400" i="1" dirty="0">
                <a:solidFill>
                  <a:schemeClr val="tx1"/>
                </a:solidFill>
              </a:rPr>
              <a:t>History and Class Consciousness: Studies in Marxist Dialectics</a:t>
            </a:r>
            <a:r>
              <a:rPr lang="en-GB" sz="1400" dirty="0">
                <a:solidFill>
                  <a:schemeClr val="tx1"/>
                </a:solidFill>
              </a:rPr>
              <a:t> (1968 [1971]), p.104.</a:t>
            </a:r>
          </a:p>
        </p:txBody>
      </p:sp>
      <p:sp>
        <p:nvSpPr>
          <p:cNvPr id="5" name="Rectangle 4"/>
          <p:cNvSpPr/>
          <p:nvPr/>
        </p:nvSpPr>
        <p:spPr>
          <a:xfrm>
            <a:off x="190500" y="4464958"/>
            <a:ext cx="8763000" cy="1859642"/>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‘What </a:t>
            </a:r>
            <a:r>
              <a:rPr lang="en-GB" sz="2000" dirty="0">
                <a:solidFill>
                  <a:schemeClr val="tx1"/>
                </a:solidFill>
              </a:rPr>
              <a:t>the speakers of a language think it worthwhile to say depends on their opportunities for expression, what modes of discourse are generally available to them</a:t>
            </a:r>
            <a:r>
              <a:rPr lang="en-GB" sz="2000" dirty="0" smtClean="0">
                <a:solidFill>
                  <a:schemeClr val="tx1"/>
                </a:solidFill>
              </a:rPr>
              <a:t>.’</a:t>
            </a:r>
            <a:endParaRPr lang="en-GB" sz="2000" dirty="0">
              <a:solidFill>
                <a:schemeClr val="tx1"/>
              </a:solidFill>
            </a:endParaRPr>
          </a:p>
          <a:p>
            <a:endParaRPr lang="en-GB" sz="1400" dirty="0">
              <a:solidFill>
                <a:schemeClr val="tx1"/>
              </a:solidFill>
            </a:endParaRPr>
          </a:p>
          <a:p>
            <a:pPr algn="r"/>
            <a:r>
              <a:rPr lang="en-GB" sz="1400" dirty="0">
                <a:solidFill>
                  <a:schemeClr val="tx1"/>
                </a:solidFill>
              </a:rPr>
              <a:t>Walter Benjamin, </a:t>
            </a:r>
            <a:r>
              <a:rPr lang="en-GB" sz="1400" dirty="0" smtClean="0">
                <a:solidFill>
                  <a:schemeClr val="tx1"/>
                </a:solidFill>
              </a:rPr>
              <a:t>‘A State </a:t>
            </a:r>
            <a:r>
              <a:rPr lang="en-GB" sz="1400" dirty="0">
                <a:solidFill>
                  <a:schemeClr val="tx1"/>
                </a:solidFill>
              </a:rPr>
              <a:t>Monopoly on </a:t>
            </a:r>
            <a:r>
              <a:rPr lang="en-GB" sz="1400" dirty="0" smtClean="0">
                <a:solidFill>
                  <a:schemeClr val="tx1"/>
                </a:solidFill>
              </a:rPr>
              <a:t>Pornography’ in </a:t>
            </a:r>
            <a:r>
              <a:rPr lang="en-GB" sz="1400" i="1" dirty="0">
                <a:solidFill>
                  <a:schemeClr val="tx1"/>
                </a:solidFill>
              </a:rPr>
              <a:t>Walter Benjamin: Selected Writings</a:t>
            </a:r>
            <a:r>
              <a:rPr lang="en-GB" sz="1400" dirty="0">
                <a:solidFill>
                  <a:schemeClr val="tx1"/>
                </a:solidFill>
              </a:rPr>
              <a:t> </a:t>
            </a:r>
            <a:r>
              <a:rPr lang="en-GB" sz="1400" i="1" dirty="0">
                <a:solidFill>
                  <a:schemeClr val="tx1"/>
                </a:solidFill>
              </a:rPr>
              <a:t>Volume 2, part 1, </a:t>
            </a:r>
            <a:r>
              <a:rPr lang="en-GB" sz="1400" i="1" dirty="0" smtClean="0">
                <a:solidFill>
                  <a:schemeClr val="tx1"/>
                </a:solidFill>
              </a:rPr>
              <a:t>1927-1930,</a:t>
            </a:r>
            <a:r>
              <a:rPr lang="en-GB" sz="1400" dirty="0" smtClean="0">
                <a:solidFill>
                  <a:schemeClr val="tx1"/>
                </a:solidFill>
              </a:rPr>
              <a:t> 2005, </a:t>
            </a:r>
            <a:r>
              <a:rPr lang="en-GB" sz="1400" dirty="0">
                <a:solidFill>
                  <a:schemeClr val="tx1"/>
                </a:solidFill>
              </a:rPr>
              <a:t>pp.72-73</a:t>
            </a:r>
          </a:p>
          <a:p>
            <a:endParaRPr lang="en-GB" sz="1400" dirty="0">
              <a:solidFill>
                <a:schemeClr val="tx1"/>
              </a:solidFill>
            </a:endParaRPr>
          </a:p>
        </p:txBody>
      </p:sp>
    </p:spTree>
    <p:extLst>
      <p:ext uri="{BB962C8B-B14F-4D97-AF65-F5344CB8AC3E}">
        <p14:creationId xmlns:p14="http://schemas.microsoft.com/office/powerpoint/2010/main" val="31744935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American Purpose Casual 01" pitchFamily="2" charset="0"/>
              </a:rPr>
              <a:t>Formalist approaches to comics</a:t>
            </a:r>
            <a:endParaRPr lang="en-GB" sz="4800" dirty="0">
              <a:latin typeface="American Purpose Casual 01" pitchFamily="2" charset="0"/>
            </a:endParaRPr>
          </a:p>
        </p:txBody>
      </p:sp>
      <p:grpSp>
        <p:nvGrpSpPr>
          <p:cNvPr id="16" name="Group 15"/>
          <p:cNvGrpSpPr/>
          <p:nvPr/>
        </p:nvGrpSpPr>
        <p:grpSpPr>
          <a:xfrm>
            <a:off x="76200" y="1766114"/>
            <a:ext cx="5504542" cy="2160000"/>
            <a:chOff x="171486" y="1766114"/>
            <a:chExt cx="5504542" cy="2160000"/>
          </a:xfrm>
        </p:grpSpPr>
        <p:sp>
          <p:nvSpPr>
            <p:cNvPr id="10" name="Rectangle 9"/>
            <p:cNvSpPr/>
            <p:nvPr/>
          </p:nvSpPr>
          <p:spPr>
            <a:xfrm>
              <a:off x="171486" y="1766114"/>
              <a:ext cx="5504542"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5" name="Title 1"/>
            <p:cNvSpPr txBox="1">
              <a:spLocks/>
            </p:cNvSpPr>
            <p:nvPr/>
          </p:nvSpPr>
          <p:spPr>
            <a:xfrm>
              <a:off x="228600" y="2120400"/>
              <a:ext cx="5257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American Purpose Casual 01" pitchFamily="2" charset="0"/>
                </a:rPr>
                <a:t>The definitional project</a:t>
              </a:r>
              <a:endParaRPr lang="en-GB" sz="4000" dirty="0">
                <a:latin typeface="American Purpose Casual 01" pitchFamily="2" charset="0"/>
              </a:endParaRPr>
            </a:p>
          </p:txBody>
        </p:sp>
        <p:sp>
          <p:nvSpPr>
            <p:cNvPr id="7" name="Title 1"/>
            <p:cNvSpPr txBox="1">
              <a:spLocks/>
            </p:cNvSpPr>
            <p:nvPr/>
          </p:nvSpPr>
          <p:spPr>
            <a:xfrm>
              <a:off x="1869186" y="2846114"/>
              <a:ext cx="3200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American Purpose Casual 01" pitchFamily="2" charset="0"/>
                </a:rPr>
                <a:t>What are comics?</a:t>
              </a:r>
              <a:endParaRPr lang="en-GB" sz="3200" dirty="0">
                <a:latin typeface="American Purpose Casual 01" pitchFamily="2" charset="0"/>
              </a:endParaRPr>
            </a:p>
          </p:txBody>
        </p:sp>
      </p:grpSp>
      <p:grpSp>
        <p:nvGrpSpPr>
          <p:cNvPr id="17" name="Group 16"/>
          <p:cNvGrpSpPr/>
          <p:nvPr/>
        </p:nvGrpSpPr>
        <p:grpSpPr>
          <a:xfrm>
            <a:off x="76200" y="4127315"/>
            <a:ext cx="5533101" cy="2160000"/>
            <a:chOff x="222285" y="4127315"/>
            <a:chExt cx="5533101" cy="2160000"/>
          </a:xfrm>
        </p:grpSpPr>
        <p:sp>
          <p:nvSpPr>
            <p:cNvPr id="12" name="Rectangle 11"/>
            <p:cNvSpPr/>
            <p:nvPr/>
          </p:nvSpPr>
          <p:spPr>
            <a:xfrm>
              <a:off x="222285" y="4127315"/>
              <a:ext cx="5453743" cy="2160000"/>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American Purpose Casual 01" pitchFamily="2" charset="0"/>
              </a:endParaRPr>
            </a:p>
          </p:txBody>
        </p:sp>
        <p:sp>
          <p:nvSpPr>
            <p:cNvPr id="6" name="Title 1"/>
            <p:cNvSpPr txBox="1">
              <a:spLocks/>
            </p:cNvSpPr>
            <p:nvPr/>
          </p:nvSpPr>
          <p:spPr>
            <a:xfrm>
              <a:off x="304800" y="4419600"/>
              <a:ext cx="5105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American Purpose Casual 01" pitchFamily="2" charset="0"/>
                </a:rPr>
                <a:t>The mechanical project</a:t>
              </a:r>
              <a:endParaRPr lang="en-GB" sz="4000" dirty="0">
                <a:latin typeface="American Purpose Casual 01" pitchFamily="2" charset="0"/>
              </a:endParaRPr>
            </a:p>
          </p:txBody>
        </p:sp>
        <p:sp>
          <p:nvSpPr>
            <p:cNvPr id="8" name="Title 1"/>
            <p:cNvSpPr txBox="1">
              <a:spLocks/>
            </p:cNvSpPr>
            <p:nvPr/>
          </p:nvSpPr>
          <p:spPr>
            <a:xfrm>
              <a:off x="1869186" y="5154201"/>
              <a:ext cx="3886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American Purpose Casual 01" pitchFamily="2" charset="0"/>
                </a:rPr>
                <a:t>How do comics work?</a:t>
              </a:r>
              <a:endParaRPr lang="en-GB" sz="3200" dirty="0">
                <a:latin typeface="American Purpose Casual 01" pitchFamily="2" charset="0"/>
              </a:endParaRPr>
            </a:p>
          </p:txBody>
        </p:sp>
      </p:grpSp>
      <p:grpSp>
        <p:nvGrpSpPr>
          <p:cNvPr id="2" name="Group 1"/>
          <p:cNvGrpSpPr/>
          <p:nvPr/>
        </p:nvGrpSpPr>
        <p:grpSpPr>
          <a:xfrm>
            <a:off x="5736300" y="4127315"/>
            <a:ext cx="3255300" cy="1378043"/>
            <a:chOff x="5736300" y="1766114"/>
            <a:chExt cx="3255300" cy="1378043"/>
          </a:xfrm>
        </p:grpSpPr>
        <p:sp>
          <p:nvSpPr>
            <p:cNvPr id="19" name="Rectangle 18"/>
            <p:cNvSpPr/>
            <p:nvPr/>
          </p:nvSpPr>
          <p:spPr>
            <a:xfrm>
              <a:off x="5736300" y="1766114"/>
              <a:ext cx="3255300" cy="596086"/>
            </a:xfrm>
            <a:prstGeom prst="rect">
              <a:avLst/>
            </a:prstGeom>
            <a:solidFill>
              <a:srgbClr val="CAB4D8"/>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ELEMENTAL DEFINITIONS</a:t>
              </a:r>
              <a:endParaRPr lang="en-GB" sz="2000" dirty="0">
                <a:solidFill>
                  <a:schemeClr val="tx1"/>
                </a:solidFill>
                <a:latin typeface="American Purpose Casual 01" pitchFamily="2" charset="0"/>
              </a:endParaRPr>
            </a:p>
          </p:txBody>
        </p:sp>
        <p:sp>
          <p:nvSpPr>
            <p:cNvPr id="24" name="Rectangle 23"/>
            <p:cNvSpPr/>
            <p:nvPr/>
          </p:nvSpPr>
          <p:spPr>
            <a:xfrm>
              <a:off x="5736300" y="2548071"/>
              <a:ext cx="3255300" cy="596086"/>
            </a:xfrm>
            <a:prstGeom prst="rect">
              <a:avLst/>
            </a:prstGeom>
            <a:solidFill>
              <a:srgbClr val="FFFAB0"/>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KNOWINGLY INCOMPLETE DEFINITIONS</a:t>
              </a:r>
              <a:endParaRPr lang="en-GB" sz="2000" dirty="0">
                <a:solidFill>
                  <a:schemeClr val="tx1"/>
                </a:solidFill>
                <a:latin typeface="American Purpose Casual 01" pitchFamily="2" charset="0"/>
              </a:endParaRPr>
            </a:p>
          </p:txBody>
        </p:sp>
      </p:grpSp>
      <p:sp>
        <p:nvSpPr>
          <p:cNvPr id="25" name="Rectangle 24"/>
          <p:cNvSpPr/>
          <p:nvPr/>
        </p:nvSpPr>
        <p:spPr>
          <a:xfrm>
            <a:off x="5736300" y="3330028"/>
            <a:ext cx="3255300" cy="596086"/>
          </a:xfrm>
          <a:prstGeom prst="rect">
            <a:avLst/>
          </a:prstGeom>
          <a:solidFill>
            <a:srgbClr val="A2D39C"/>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merican Purpose Casual 01" pitchFamily="2" charset="0"/>
              </a:rPr>
              <a:t>SOCIAL DEFINITIONS</a:t>
            </a:r>
            <a:endParaRPr lang="en-GB" sz="2000" dirty="0">
              <a:solidFill>
                <a:schemeClr val="tx1"/>
              </a:solidFill>
              <a:latin typeface="American Purpose Casual 01" pitchFamily="2" charset="0"/>
            </a:endParaRPr>
          </a:p>
        </p:txBody>
      </p:sp>
    </p:spTree>
    <p:extLst>
      <p:ext uri="{BB962C8B-B14F-4D97-AF65-F5344CB8AC3E}">
        <p14:creationId xmlns:p14="http://schemas.microsoft.com/office/powerpoint/2010/main" val="33002482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5.20231E-6 L -1.66667E-6 0.34405 " pathEditMode="relative" ptsTypes="AA">
                                      <p:cBhvr>
                                        <p:cTn id="6"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cademic\My Work\Conference Papers &amp; Talks\2010 - Beyond the Visual (Contemporary Comics)\PowerPoint\Images\Mc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663826"/>
            <a:ext cx="4800600" cy="55303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6324600"/>
            <a:ext cx="5943600" cy="443685"/>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dirty="0">
                <a:solidFill>
                  <a:schemeClr val="tx1"/>
                </a:solidFill>
              </a:rPr>
              <a:t>Scott McCloud, </a:t>
            </a:r>
            <a:r>
              <a:rPr lang="en-GB" sz="1600" i="1" dirty="0">
                <a:solidFill>
                  <a:schemeClr val="tx1"/>
                </a:solidFill>
              </a:rPr>
              <a:t>Understanding Comics: The Invisible Art</a:t>
            </a:r>
            <a:r>
              <a:rPr lang="en-GB" sz="1600" dirty="0">
                <a:solidFill>
                  <a:schemeClr val="tx1"/>
                </a:solidFill>
              </a:rPr>
              <a:t> </a:t>
            </a:r>
            <a:r>
              <a:rPr lang="en-GB" sz="1600" dirty="0" smtClean="0">
                <a:solidFill>
                  <a:schemeClr val="tx1"/>
                </a:solidFill>
              </a:rPr>
              <a:t>, 1993, </a:t>
            </a:r>
            <a:r>
              <a:rPr lang="en-GB" sz="1600" dirty="0">
                <a:solidFill>
                  <a:schemeClr val="tx1"/>
                </a:solidFill>
              </a:rPr>
              <a:t>p.89.</a:t>
            </a:r>
          </a:p>
        </p:txBody>
      </p:sp>
    </p:spTree>
    <p:extLst>
      <p:ext uri="{BB962C8B-B14F-4D97-AF65-F5344CB8AC3E}">
        <p14:creationId xmlns:p14="http://schemas.microsoft.com/office/powerpoint/2010/main" val="2289802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1580243"/>
            <a:ext cx="8763000" cy="3697514"/>
          </a:xfrm>
          <a:prstGeom prst="rect">
            <a:avLst/>
          </a:prstGeom>
          <a:solidFill>
            <a:schemeClr val="bg1"/>
          </a:solidFill>
          <a:ln w="317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‘It’s </a:t>
            </a:r>
            <a:r>
              <a:rPr lang="en-GB" sz="2000" dirty="0">
                <a:solidFill>
                  <a:schemeClr val="tx1"/>
                </a:solidFill>
              </a:rPr>
              <a:t>easy to forget that we read </a:t>
            </a:r>
            <a:r>
              <a:rPr lang="en-GB" sz="2000" dirty="0" smtClean="0">
                <a:solidFill>
                  <a:schemeClr val="tx1"/>
                </a:solidFill>
              </a:rPr>
              <a:t>- or </a:t>
            </a:r>
            <a:r>
              <a:rPr lang="en-GB" sz="2000" dirty="0">
                <a:solidFill>
                  <a:schemeClr val="tx1"/>
                </a:solidFill>
              </a:rPr>
              <a:t>rather ‘use’ – comics in a very physical way (we tend to think of them as being two-dimensional, but in fact they exist in three dimensions). They can be bent, rolled-up, roughly opened or whatever. They can be held in different ways: cradled in your hand or gripped at the edges. We know how far into a comic we’ve read because we can feel how many pages are left. There are also smells: of dust, glue and paper. Compared to this very sensual experience, clicking a mouse just </a:t>
            </a:r>
            <a:r>
              <a:rPr lang="en-GB" sz="2000" dirty="0" smtClean="0">
                <a:solidFill>
                  <a:schemeClr val="tx1"/>
                </a:solidFill>
              </a:rPr>
              <a:t>isn’t </a:t>
            </a:r>
            <a:r>
              <a:rPr lang="en-GB" sz="2000" dirty="0">
                <a:solidFill>
                  <a:schemeClr val="tx1"/>
                </a:solidFill>
              </a:rPr>
              <a:t>the same</a:t>
            </a:r>
            <a:r>
              <a:rPr lang="en-GB" sz="2000" dirty="0" smtClean="0">
                <a:solidFill>
                  <a:schemeClr val="tx1"/>
                </a:solidFill>
              </a:rPr>
              <a:t>.’</a:t>
            </a:r>
            <a:endParaRPr lang="en-GB" sz="2000" dirty="0">
              <a:solidFill>
                <a:schemeClr val="tx1"/>
              </a:solidFill>
            </a:endParaRPr>
          </a:p>
          <a:p>
            <a:endParaRPr lang="en-GB" sz="2000" dirty="0">
              <a:solidFill>
                <a:schemeClr val="tx1"/>
              </a:solidFill>
            </a:endParaRPr>
          </a:p>
          <a:p>
            <a:pPr algn="r"/>
            <a:r>
              <a:rPr lang="en-GB" sz="1400" dirty="0">
                <a:solidFill>
                  <a:schemeClr val="tx1"/>
                </a:solidFill>
              </a:rPr>
              <a:t>Roger Sabin, ‘The Crisis in Modern American and British Comics, and the Possibilities of the Internet as a Solution’ in </a:t>
            </a:r>
            <a:r>
              <a:rPr lang="en-GB" sz="1400" i="1" dirty="0">
                <a:solidFill>
                  <a:schemeClr val="tx1"/>
                </a:solidFill>
              </a:rPr>
              <a:t>Comics and Culture: Analytical and Theoretical Approaches to Reading Comics</a:t>
            </a:r>
            <a:r>
              <a:rPr lang="en-GB" sz="1400" dirty="0">
                <a:solidFill>
                  <a:schemeClr val="tx1"/>
                </a:solidFill>
              </a:rPr>
              <a:t> (2000), p.52.</a:t>
            </a:r>
            <a:endParaRPr lang="en-GB" sz="1400" i="1" dirty="0">
              <a:solidFill>
                <a:schemeClr val="tx1"/>
              </a:solidFill>
            </a:endParaRPr>
          </a:p>
        </p:txBody>
      </p:sp>
    </p:spTree>
    <p:extLst>
      <p:ext uri="{BB962C8B-B14F-4D97-AF65-F5344CB8AC3E}">
        <p14:creationId xmlns:p14="http://schemas.microsoft.com/office/powerpoint/2010/main" val="14349129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319</TotalTime>
  <Words>1416</Words>
  <Application>Microsoft Office PowerPoint</Application>
  <PresentationFormat>On-screen Show (4:3)</PresentationFormat>
  <Paragraphs>106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Eye Like Comics: Ocularcentrism and the Ideal Perspective in Comics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Eye Like Comics: Ocularcentrism and the Ideal Perspective in Comics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Like Comics: Ocularcentrism and the Ideal Perspective in Comics</dc:title>
  <dc:creator>Ian</dc:creator>
  <cp:lastModifiedBy>Ian Hague</cp:lastModifiedBy>
  <cp:revision>28</cp:revision>
  <dcterms:created xsi:type="dcterms:W3CDTF">2006-08-16T00:00:00Z</dcterms:created>
  <dcterms:modified xsi:type="dcterms:W3CDTF">2012-09-26T12:42:10Z</dcterms:modified>
</cp:coreProperties>
</file>