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70" d="100"/>
          <a:sy n="70" d="100"/>
        </p:scale>
        <p:origin x="-1392" y="-2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hdphoto" Target="../media/hdphoto10.wdp"/><Relationship Id="rId3" Type="http://schemas.microsoft.com/office/2007/relationships/hdphoto" Target="../media/hdphoto5.wdp"/><Relationship Id="rId7" Type="http://schemas.microsoft.com/office/2007/relationships/hdphoto" Target="../media/hdphoto7.wdp"/><Relationship Id="rId12"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jpe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0.jpeg"/><Relationship Id="rId4" Type="http://schemas.openxmlformats.org/officeDocument/2006/relationships/image" Target="../media/image7.jpeg"/><Relationship Id="rId9" Type="http://schemas.microsoft.com/office/2007/relationships/hdphoto" Target="../media/hdphoto8.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2228850"/>
            <a:ext cx="7772400" cy="18478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latin typeface="Franklin Gothic Heavy" pitchFamily="34" charset="0"/>
            </a:endParaRPr>
          </a:p>
        </p:txBody>
      </p:sp>
      <p:sp>
        <p:nvSpPr>
          <p:cNvPr id="7" name="Title 5"/>
          <p:cNvSpPr>
            <a:spLocks noGrp="1"/>
          </p:cNvSpPr>
          <p:nvPr>
            <p:ph type="subTitle" idx="1"/>
          </p:nvPr>
        </p:nvSpPr>
        <p:spPr>
          <a:xfrm>
            <a:off x="228600" y="1828800"/>
            <a:ext cx="8648700" cy="4724400"/>
          </a:xfrm>
          <a:solidFill>
            <a:schemeClr val="tx1"/>
          </a:solidFill>
        </p:spPr>
        <p:txBody>
          <a:bodyPr>
            <a:normAutofit fontScale="97500"/>
          </a:bodyPr>
          <a:lstStyle/>
          <a:p>
            <a:r>
              <a:rPr lang="en-GB" sz="6000" dirty="0" smtClean="0">
                <a:solidFill>
                  <a:schemeClr val="bg1"/>
                </a:solidFill>
                <a:latin typeface="Franklin Gothic Heavy" pitchFamily="34" charset="0"/>
              </a:rPr>
              <a:t>‘I DO LOVE THE SMELL OF THAT OLD NEWSPRINT’: SMELL AND NOSTALGIA IN COMICS</a:t>
            </a:r>
            <a:endParaRPr lang="en-GB" sz="6000" dirty="0">
              <a:solidFill>
                <a:schemeClr val="bg1"/>
              </a:solidFill>
              <a:latin typeface="Franklin Gothic Heavy" pitchFamily="34" charset="0"/>
            </a:endParaRPr>
          </a:p>
        </p:txBody>
      </p:sp>
      <p:sp>
        <p:nvSpPr>
          <p:cNvPr id="6" name="Title 5"/>
          <p:cNvSpPr>
            <a:spLocks noGrp="1"/>
          </p:cNvSpPr>
          <p:nvPr>
            <p:ph type="ctrTitle"/>
          </p:nvPr>
        </p:nvSpPr>
        <p:spPr>
          <a:xfrm>
            <a:off x="152400" y="228600"/>
            <a:ext cx="3200400" cy="1676400"/>
          </a:xfrm>
          <a:solidFill>
            <a:srgbClr val="FE0000"/>
          </a:solidFill>
        </p:spPr>
        <p:txBody>
          <a:bodyPr>
            <a:normAutofit fontScale="90000"/>
          </a:bodyPr>
          <a:lstStyle/>
          <a:p>
            <a:r>
              <a:rPr lang="en-GB" dirty="0" smtClean="0">
                <a:solidFill>
                  <a:schemeClr val="bg1"/>
                </a:solidFill>
                <a:latin typeface="Franklin Gothic Heavy" pitchFamily="34" charset="0"/>
              </a:rPr>
              <a:t>IAN</a:t>
            </a:r>
            <a:br>
              <a:rPr lang="en-GB" dirty="0" smtClean="0">
                <a:solidFill>
                  <a:schemeClr val="bg1"/>
                </a:solidFill>
                <a:latin typeface="Franklin Gothic Heavy" pitchFamily="34" charset="0"/>
              </a:rPr>
            </a:br>
            <a:r>
              <a:rPr lang="en-GB" sz="8000" dirty="0" smtClean="0">
                <a:solidFill>
                  <a:schemeClr val="bg1"/>
                </a:solidFill>
                <a:latin typeface="Franklin Gothic Heavy" pitchFamily="34" charset="0"/>
              </a:rPr>
              <a:t>Hague</a:t>
            </a:r>
            <a:endParaRPr lang="en-GB" sz="8000" dirty="0">
              <a:solidFill>
                <a:schemeClr val="bg1"/>
              </a:solidFill>
              <a:latin typeface="Franklin Gothic Heavy" pitchFamily="34" charset="0"/>
            </a:endParaRPr>
          </a:p>
        </p:txBody>
      </p:sp>
      <p:sp>
        <p:nvSpPr>
          <p:cNvPr id="8" name="Title 5"/>
          <p:cNvSpPr txBox="1">
            <a:spLocks/>
          </p:cNvSpPr>
          <p:nvPr/>
        </p:nvSpPr>
        <p:spPr>
          <a:xfrm>
            <a:off x="3276600" y="228600"/>
            <a:ext cx="5486400" cy="1676400"/>
          </a:xfrm>
          <a:prstGeom prst="rect">
            <a:avLst/>
          </a:prstGeom>
          <a:solidFill>
            <a:srgbClr val="FE00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Franklin Gothic Heavy" pitchFamily="34" charset="0"/>
              </a:rPr>
              <a:t>I.HAGUE@CHI.AC.UK</a:t>
            </a:r>
            <a:endParaRPr lang="en-GB" sz="6000" dirty="0">
              <a:solidFill>
                <a:schemeClr val="bg1"/>
              </a:solidFill>
              <a:latin typeface="Franklin Gothic Heavy" pitchFamily="34" charset="0"/>
            </a:endParaRPr>
          </a:p>
        </p:txBody>
      </p:sp>
    </p:spTree>
    <p:extLst>
      <p:ext uri="{BB962C8B-B14F-4D97-AF65-F5344CB8AC3E}">
        <p14:creationId xmlns:p14="http://schemas.microsoft.com/office/powerpoint/2010/main" val="137262911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217944"/>
            <a:ext cx="5253251" cy="2677656"/>
          </a:xfrm>
          <a:prstGeom prst="rect">
            <a:avLst/>
          </a:prstGeom>
        </p:spPr>
        <p:txBody>
          <a:bodyPr wrap="square">
            <a:spAutoFit/>
          </a:bodyPr>
          <a:lstStyle/>
          <a:p>
            <a:pPr algn="just"/>
            <a:r>
              <a:rPr lang="en-GB" sz="2800" dirty="0" smtClean="0">
                <a:latin typeface="Franklin Gothic Heavy" pitchFamily="34" charset="0"/>
              </a:rPr>
              <a:t>‘REPRODUCED 25 PER CENT BIGGER THAN THE ORIGINALS SO YOU CAN FEEL EVERY BULLET HIT, EVERY CRASHING WAVE AND EVERY NERVE-SHATTERING EXPLOSION’</a:t>
            </a:r>
            <a:endParaRPr lang="en-GB" sz="2600" dirty="0">
              <a:latin typeface="Franklin Gothic Heavy" pitchFamily="34" charset="0"/>
            </a:endParaRPr>
          </a:p>
        </p:txBody>
      </p:sp>
      <p:sp>
        <p:nvSpPr>
          <p:cNvPr id="7" name="Rectangle 6"/>
          <p:cNvSpPr/>
          <p:nvPr/>
        </p:nvSpPr>
        <p:spPr>
          <a:xfrm>
            <a:off x="3048000" y="6407079"/>
            <a:ext cx="6015251" cy="369332"/>
          </a:xfrm>
          <a:prstGeom prst="rect">
            <a:avLst/>
          </a:prstGeom>
        </p:spPr>
        <p:txBody>
          <a:bodyPr wrap="square">
            <a:spAutoFit/>
          </a:bodyPr>
          <a:lstStyle/>
          <a:p>
            <a:pPr lvl="0"/>
            <a:r>
              <a:rPr lang="en-GB" dirty="0">
                <a:solidFill>
                  <a:prstClr val="black"/>
                </a:solidFill>
                <a:latin typeface="Franklin Gothic Demi Cond" pitchFamily="34" charset="0"/>
              </a:rPr>
              <a:t>All quotations from </a:t>
            </a:r>
            <a:r>
              <a:rPr lang="en-GB" dirty="0" smtClean="0">
                <a:solidFill>
                  <a:prstClr val="black"/>
                </a:solidFill>
                <a:latin typeface="Franklin Gothic Demi Cond" pitchFamily="34" charset="0"/>
              </a:rPr>
              <a:t>www.carltonbooks </a:t>
            </a:r>
            <a:r>
              <a:rPr lang="en-GB" dirty="0">
                <a:solidFill>
                  <a:prstClr val="black"/>
                </a:solidFill>
                <a:latin typeface="Franklin Gothic Demi Cond" pitchFamily="34" charset="0"/>
              </a:rPr>
              <a:t>.co.uk (accessed July 2011)</a:t>
            </a:r>
          </a:p>
        </p:txBody>
      </p:sp>
      <p:pic>
        <p:nvPicPr>
          <p:cNvPr id="2050" name="Picture 2" descr="C:\Users\Ian\Desktop\Against All Odds.jpg"/>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152400" y="167185"/>
            <a:ext cx="3657600" cy="478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68540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cademic\My Work\Conference Papers &amp; Talks\2011 - 'Comics is [not] a mono-sensory medium' - multisensory aspects of comics and graphic novels\Media\1963 #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1422780" y="4128447"/>
            <a:ext cx="1174435" cy="1811177"/>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tretch>
            <a:fillRect/>
          </a:stretch>
        </p:blipFill>
        <p:spPr>
          <a:xfrm>
            <a:off x="82961" y="4128447"/>
            <a:ext cx="1179047" cy="1783308"/>
          </a:xfrm>
          <a:prstGeom prst="rect">
            <a:avLst/>
          </a:prstGeom>
          <a:ln w="38100">
            <a:noFill/>
          </a:ln>
        </p:spPr>
      </p:pic>
      <p:pic>
        <p:nvPicPr>
          <p:cNvPr id="3" name="Picture 2"/>
          <p:cNvPicPr>
            <a:picLocks noChangeAspect="1"/>
          </p:cNvPicPr>
          <p:nvPr/>
        </p:nvPicPr>
        <p:blipFill>
          <a:blip r:embed="rId6" cstate="print">
            <a:extLst>
              <a:ext uri="{BEBA8EAE-BF5A-486C-A8C5-ECC9F3942E4B}">
                <a14:imgProps xmlns:a14="http://schemas.microsoft.com/office/drawing/2010/main">
                  <a14:imgLayer r:embed="rId7">
                    <a14:imgEffect>
                      <a14:artisticFilmGrain/>
                    </a14:imgEffect>
                  </a14:imgLayer>
                </a14:imgProps>
              </a:ext>
              <a:ext uri="{28A0092B-C50C-407E-A947-70E740481C1C}">
                <a14:useLocalDpi xmlns:a14="http://schemas.microsoft.com/office/drawing/2010/main" val="0"/>
              </a:ext>
            </a:extLst>
          </a:blip>
          <a:stretch>
            <a:fillRect/>
          </a:stretch>
        </p:blipFill>
        <p:spPr>
          <a:xfrm>
            <a:off x="76200" y="102677"/>
            <a:ext cx="2521015" cy="3907574"/>
          </a:xfrm>
          <a:prstGeom prst="rect">
            <a:avLst/>
          </a:prstGeom>
          <a:ln w="38100">
            <a:noFill/>
          </a:ln>
        </p:spPr>
      </p:pic>
      <p:pic>
        <p:nvPicPr>
          <p:cNvPr id="4" name="Picture 3"/>
          <p:cNvPicPr>
            <a:picLocks noChangeAspect="1"/>
          </p:cNvPicPr>
          <p:nvPr/>
        </p:nvPicPr>
        <p:blipFill>
          <a:blip r:embed="rId8" cstate="print">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tretch>
            <a:fillRect/>
          </a:stretch>
        </p:blipFill>
        <p:spPr>
          <a:xfrm>
            <a:off x="2774376" y="111776"/>
            <a:ext cx="1188024" cy="1796886"/>
          </a:xfrm>
          <a:prstGeom prst="rect">
            <a:avLst/>
          </a:prstGeom>
          <a:ln w="38100">
            <a:noFill/>
          </a:ln>
        </p:spPr>
      </p:pic>
      <p:pic>
        <p:nvPicPr>
          <p:cNvPr id="5" name="Picture 4"/>
          <p:cNvPicPr>
            <a:picLocks noChangeAspect="1"/>
          </p:cNvPicPr>
          <p:nvPr/>
        </p:nvPicPr>
        <p:blipFill>
          <a:blip r:embed="rId10" cstate="print">
            <a:extLst>
              <a:ext uri="{BEBA8EAE-BF5A-486C-A8C5-ECC9F3942E4B}">
                <a14:imgProps xmlns:a14="http://schemas.microsoft.com/office/drawing/2010/main">
                  <a14:imgLayer r:embed="rId11">
                    <a14:imgEffect>
                      <a14:artisticFilmGrain/>
                    </a14:imgEffect>
                  </a14:imgLayer>
                </a14:imgProps>
              </a:ext>
              <a:ext uri="{28A0092B-C50C-407E-A947-70E740481C1C}">
                <a14:useLocalDpi xmlns:a14="http://schemas.microsoft.com/office/drawing/2010/main" val="0"/>
              </a:ext>
            </a:extLst>
          </a:blip>
          <a:stretch>
            <a:fillRect/>
          </a:stretch>
        </p:blipFill>
        <p:spPr>
          <a:xfrm>
            <a:off x="4114800" y="111776"/>
            <a:ext cx="1174435" cy="1796886"/>
          </a:xfrm>
          <a:prstGeom prst="rect">
            <a:avLst/>
          </a:prstGeom>
          <a:ln w="38100">
            <a:noFill/>
          </a:ln>
        </p:spPr>
      </p:pic>
      <p:pic>
        <p:nvPicPr>
          <p:cNvPr id="6" name="Picture 5"/>
          <p:cNvPicPr>
            <a:picLocks noChangeAspect="1"/>
          </p:cNvPicPr>
          <p:nvPr/>
        </p:nvPicPr>
        <p:blipFill>
          <a:blip r:embed="rId12" cstate="print">
            <a:extLst>
              <a:ext uri="{BEBA8EAE-BF5A-486C-A8C5-ECC9F3942E4B}">
                <a14:imgProps xmlns:a14="http://schemas.microsoft.com/office/drawing/2010/main">
                  <a14:imgLayer r:embed="rId13">
                    <a14:imgEffect>
                      <a14:artisticFilmGrain/>
                    </a14:imgEffect>
                  </a14:imgLayer>
                </a14:imgProps>
              </a:ext>
              <a:ext uri="{28A0092B-C50C-407E-A947-70E740481C1C}">
                <a14:useLocalDpi xmlns:a14="http://schemas.microsoft.com/office/drawing/2010/main" val="0"/>
              </a:ext>
            </a:extLst>
          </a:blip>
          <a:stretch>
            <a:fillRect/>
          </a:stretch>
        </p:blipFill>
        <p:spPr>
          <a:xfrm>
            <a:off x="5442636" y="111776"/>
            <a:ext cx="1157947" cy="1783238"/>
          </a:xfrm>
          <a:prstGeom prst="rect">
            <a:avLst/>
          </a:prstGeom>
          <a:ln w="38100">
            <a:noFill/>
          </a:ln>
        </p:spPr>
      </p:pic>
      <p:sp>
        <p:nvSpPr>
          <p:cNvPr id="8" name="Rectangle 7"/>
          <p:cNvSpPr/>
          <p:nvPr/>
        </p:nvSpPr>
        <p:spPr>
          <a:xfrm>
            <a:off x="2774376" y="1974785"/>
            <a:ext cx="6293424" cy="5016758"/>
          </a:xfrm>
          <a:prstGeom prst="rect">
            <a:avLst/>
          </a:prstGeom>
        </p:spPr>
        <p:txBody>
          <a:bodyPr wrap="square" numCol="2" spcCol="540000">
            <a:spAutoFit/>
          </a:bodyPr>
          <a:lstStyle/>
          <a:p>
            <a:pPr algn="just"/>
            <a:r>
              <a:rPr lang="en-GB" sz="2200" dirty="0">
                <a:latin typeface="Franklin Gothic Demi Cond" pitchFamily="34" charset="0"/>
              </a:rPr>
              <a:t>If you hold the comic book you are reading up to your nose and inhale slowly, you will discern the most distinctive difference of all between RETRO and ANY OTHER FORMAT!! That’s RIGHT, revellers! With the miracle of our professionally patented AROMARAMA process, contemporary comic collectors can at last enjoy the laser-accurate HOLOGRAPHICALLY REPRODUCED </a:t>
            </a:r>
            <a:r>
              <a:rPr lang="en-GB" sz="2200" dirty="0" err="1">
                <a:latin typeface="Franklin Gothic Demi Cond" pitchFamily="34" charset="0"/>
              </a:rPr>
              <a:t>odor</a:t>
            </a:r>
            <a:r>
              <a:rPr lang="en-GB" sz="2200" dirty="0">
                <a:latin typeface="Franklin Gothic Demi Cond" pitchFamily="34" charset="0"/>
              </a:rPr>
              <a:t> of yesteryear</a:t>
            </a:r>
            <a:r>
              <a:rPr lang="en-GB" sz="2200" dirty="0" smtClean="0">
                <a:latin typeface="Franklin Gothic Demi Cond" pitchFamily="34" charset="0"/>
              </a:rPr>
              <a:t>!!</a:t>
            </a:r>
          </a:p>
          <a:p>
            <a:pPr algn="just"/>
            <a:endParaRPr lang="en-GB" sz="2400" dirty="0">
              <a:latin typeface="Franklin Gothic Demi Cond" pitchFamily="34" charset="0"/>
            </a:endParaRPr>
          </a:p>
          <a:p>
            <a:pPr algn="just"/>
            <a:r>
              <a:rPr lang="en-GB" dirty="0" smtClean="0">
                <a:latin typeface="Franklin Gothic Demi Cond" pitchFamily="34" charset="0"/>
              </a:rPr>
              <a:t>Alan Moore et al, </a:t>
            </a:r>
            <a:r>
              <a:rPr lang="en-GB" i="1" dirty="0" smtClean="0">
                <a:latin typeface="Franklin Gothic Demi Cond" pitchFamily="34" charset="0"/>
              </a:rPr>
              <a:t>1963</a:t>
            </a:r>
            <a:r>
              <a:rPr lang="en-GB" dirty="0" smtClean="0">
                <a:latin typeface="Franklin Gothic Demi Cond" pitchFamily="34" charset="0"/>
              </a:rPr>
              <a:t> #3, p.14</a:t>
            </a:r>
            <a:endParaRPr lang="en-GB" sz="1600" dirty="0">
              <a:latin typeface="Franklin Gothic Demi Cond" pitchFamily="34" charset="0"/>
            </a:endParaRPr>
          </a:p>
        </p:txBody>
      </p:sp>
    </p:spTree>
    <p:extLst>
      <p:ext uri="{BB962C8B-B14F-4D97-AF65-F5344CB8AC3E}">
        <p14:creationId xmlns:p14="http://schemas.microsoft.com/office/powerpoint/2010/main" val="718819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457200"/>
            <a:ext cx="7391400" cy="2677656"/>
          </a:xfrm>
          <a:prstGeom prst="rect">
            <a:avLst/>
          </a:prstGeom>
        </p:spPr>
        <p:txBody>
          <a:bodyPr wrap="square" numCol="2" spcCol="540000">
            <a:spAutoFit/>
          </a:bodyPr>
          <a:lstStyle/>
          <a:p>
            <a:pPr algn="just"/>
            <a:r>
              <a:rPr lang="en-GB" sz="2400" dirty="0" smtClean="0">
                <a:latin typeface="Franklin Gothic Demi Cond" pitchFamily="34" charset="0"/>
              </a:rPr>
              <a:t>‘I </a:t>
            </a:r>
            <a:r>
              <a:rPr lang="en-GB" sz="2400" dirty="0">
                <a:latin typeface="Franklin Gothic Demi Cond" pitchFamily="34" charset="0"/>
              </a:rPr>
              <a:t>was recently reading Alan Moore’s 1963 for the first time and I saw in one issue a blurb boasting about the cheap paper used to print it, including the authentic comic book smell. I went ahead and sniffed the comic and it was true! The scent brought back fond memories of my pre-adolescence and biking to the comic book store to spend my allowance</a:t>
            </a:r>
            <a:r>
              <a:rPr lang="en-GB" sz="2400" dirty="0" smtClean="0">
                <a:latin typeface="Franklin Gothic Demi Cond" pitchFamily="34" charset="0"/>
              </a:rPr>
              <a:t>.’</a:t>
            </a:r>
            <a:endParaRPr lang="en-GB" sz="2400" dirty="0">
              <a:latin typeface="Franklin Gothic Demi Cond" pitchFamily="34" charset="0"/>
            </a:endParaRPr>
          </a:p>
        </p:txBody>
      </p:sp>
      <p:sp>
        <p:nvSpPr>
          <p:cNvPr id="6" name="Rectangle 5"/>
          <p:cNvSpPr/>
          <p:nvPr/>
        </p:nvSpPr>
        <p:spPr>
          <a:xfrm>
            <a:off x="1600200" y="3840540"/>
            <a:ext cx="7391400" cy="1569660"/>
          </a:xfrm>
          <a:prstGeom prst="rect">
            <a:avLst/>
          </a:prstGeom>
        </p:spPr>
        <p:txBody>
          <a:bodyPr wrap="square" numCol="2" spcCol="540000">
            <a:spAutoFit/>
          </a:bodyPr>
          <a:lstStyle/>
          <a:p>
            <a:pPr algn="just"/>
            <a:r>
              <a:rPr lang="en-GB" sz="2400" dirty="0" smtClean="0">
                <a:latin typeface="Franklin Gothic Demi Cond" pitchFamily="34" charset="0"/>
              </a:rPr>
              <a:t>‘I </a:t>
            </a:r>
            <a:r>
              <a:rPr lang="en-GB" sz="2400" dirty="0">
                <a:latin typeface="Franklin Gothic Demi Cond" pitchFamily="34" charset="0"/>
              </a:rPr>
              <a:t>do love the smell of that old newsprint. Alan Moore mentioned it, in a 1963 </a:t>
            </a:r>
            <a:r>
              <a:rPr lang="en-GB" sz="2400" dirty="0" err="1">
                <a:latin typeface="Franklin Gothic Demi Cond" pitchFamily="34" charset="0"/>
              </a:rPr>
              <a:t>lettercol</a:t>
            </a:r>
            <a:r>
              <a:rPr lang="en-GB" sz="2400" dirty="0">
                <a:latin typeface="Franklin Gothic Demi Cond" pitchFamily="34" charset="0"/>
              </a:rPr>
              <a:t>, I believe, and ever since I’ve been acutely tuned into that particular sweet </a:t>
            </a:r>
            <a:r>
              <a:rPr lang="en-GB" sz="2400" dirty="0" err="1">
                <a:latin typeface="Franklin Gothic Demi Cond" pitchFamily="34" charset="0"/>
              </a:rPr>
              <a:t>vapor</a:t>
            </a:r>
            <a:r>
              <a:rPr lang="en-GB" sz="2400" dirty="0">
                <a:latin typeface="Franklin Gothic Demi Cond" pitchFamily="34" charset="0"/>
              </a:rPr>
              <a:t> that comes from old comics</a:t>
            </a:r>
            <a:r>
              <a:rPr lang="en-GB" sz="2400" dirty="0" smtClean="0">
                <a:latin typeface="Franklin Gothic Demi Cond" pitchFamily="34" charset="0"/>
              </a:rPr>
              <a:t>.’</a:t>
            </a:r>
            <a:endParaRPr lang="en-GB" sz="2400" dirty="0">
              <a:latin typeface="Franklin Gothic Demi Cond" pitchFamily="34" charset="0"/>
            </a:endParaRPr>
          </a:p>
        </p:txBody>
      </p:sp>
      <p:sp>
        <p:nvSpPr>
          <p:cNvPr id="8" name="TextBox 7"/>
          <p:cNvSpPr txBox="1"/>
          <p:nvPr/>
        </p:nvSpPr>
        <p:spPr>
          <a:xfrm>
            <a:off x="76200" y="6172200"/>
            <a:ext cx="8969577" cy="584775"/>
          </a:xfrm>
          <a:prstGeom prst="rect">
            <a:avLst/>
          </a:prstGeom>
          <a:noFill/>
        </p:spPr>
        <p:txBody>
          <a:bodyPr wrap="square" rtlCol="0">
            <a:spAutoFit/>
          </a:bodyPr>
          <a:lstStyle/>
          <a:p>
            <a:pPr algn="just"/>
            <a:r>
              <a:rPr lang="en-GB" sz="1600" dirty="0" smtClean="0">
                <a:latin typeface="Franklin Gothic Demi Cond" pitchFamily="34" charset="0"/>
              </a:rPr>
              <a:t>Reader comments </a:t>
            </a:r>
            <a:r>
              <a:rPr lang="en-GB" sz="1600" dirty="0">
                <a:latin typeface="Franklin Gothic Demi Cond" pitchFamily="34" charset="0"/>
              </a:rPr>
              <a:t>on Bill Reed’s </a:t>
            </a:r>
            <a:r>
              <a:rPr lang="en-GB" sz="1600" dirty="0" smtClean="0">
                <a:latin typeface="Franklin Gothic Demi Cond" pitchFamily="34" charset="0"/>
              </a:rPr>
              <a:t>‘365 </a:t>
            </a:r>
            <a:r>
              <a:rPr lang="en-GB" sz="1600" dirty="0">
                <a:latin typeface="Franklin Gothic Demi Cond" pitchFamily="34" charset="0"/>
              </a:rPr>
              <a:t>Reasons to Love Comics #342 [The Smell</a:t>
            </a:r>
            <a:r>
              <a:rPr lang="en-GB" sz="1600" dirty="0" smtClean="0">
                <a:latin typeface="Franklin Gothic Demi Cond" pitchFamily="34" charset="0"/>
              </a:rPr>
              <a:t>]’ accessed at Comic Book Resources website.</a:t>
            </a:r>
            <a:endParaRPr lang="en-GB" sz="1600" dirty="0">
              <a:latin typeface="Franklin Gothic Demi Cond" pitchFamily="34" charset="0"/>
            </a:endParaRPr>
          </a:p>
        </p:txBody>
      </p:sp>
    </p:spTree>
    <p:extLst>
      <p:ext uri="{BB962C8B-B14F-4D97-AF65-F5344CB8AC3E}">
        <p14:creationId xmlns:p14="http://schemas.microsoft.com/office/powerpoint/2010/main" val="2977681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6019800" cy="3693319"/>
          </a:xfrm>
          <a:prstGeom prst="rect">
            <a:avLst/>
          </a:prstGeom>
        </p:spPr>
        <p:txBody>
          <a:bodyPr wrap="square" numCol="2" spcCol="540000">
            <a:spAutoFit/>
          </a:bodyPr>
          <a:lstStyle/>
          <a:p>
            <a:pPr algn="just"/>
            <a:r>
              <a:rPr lang="en-GB" sz="2400" dirty="0">
                <a:latin typeface="Franklin Gothic Demi Cond" pitchFamily="34" charset="0"/>
              </a:rPr>
              <a:t>Instead of a text-based experience aimed at finding and connecting bits of information, the goals of the immersed user will include the visual and sensory pleasures of spatial exploration</a:t>
            </a:r>
            <a:r>
              <a:rPr lang="en-GB" sz="2400" dirty="0" smtClean="0">
                <a:latin typeface="Franklin Gothic Demi Cond" pitchFamily="34" charset="0"/>
              </a:rPr>
              <a:t>.</a:t>
            </a:r>
          </a:p>
          <a:p>
            <a:pPr algn="just"/>
            <a:endParaRPr lang="en-US" dirty="0" smtClean="0">
              <a:latin typeface="Franklin Gothic Demi Cond" pitchFamily="34" charset="0"/>
            </a:endParaRPr>
          </a:p>
          <a:p>
            <a:pPr algn="just"/>
            <a:r>
              <a:rPr lang="en-US" dirty="0" smtClean="0">
                <a:latin typeface="Franklin Gothic Demi Cond" pitchFamily="34" charset="0"/>
              </a:rPr>
              <a:t>Lister</a:t>
            </a:r>
            <a:r>
              <a:rPr lang="en-US" dirty="0">
                <a:latin typeface="Franklin Gothic Demi Cond" pitchFamily="34" charset="0"/>
              </a:rPr>
              <a:t>, Martin, et al. </a:t>
            </a:r>
            <a:r>
              <a:rPr lang="en-US" i="1" dirty="0">
                <a:latin typeface="Franklin Gothic Demi Cond" pitchFamily="34" charset="0"/>
              </a:rPr>
              <a:t>New Media: A Critical Introduction</a:t>
            </a:r>
            <a:r>
              <a:rPr lang="en-US" dirty="0">
                <a:latin typeface="Franklin Gothic Demi Cond" pitchFamily="34" charset="0"/>
              </a:rPr>
              <a:t>. Abingdon: </a:t>
            </a:r>
            <a:r>
              <a:rPr lang="en-US" dirty="0" err="1">
                <a:latin typeface="Franklin Gothic Demi Cond" pitchFamily="34" charset="0"/>
              </a:rPr>
              <a:t>Routledge</a:t>
            </a:r>
            <a:r>
              <a:rPr lang="en-US" dirty="0">
                <a:latin typeface="Franklin Gothic Demi Cond" pitchFamily="34" charset="0"/>
              </a:rPr>
              <a:t>, 2003</a:t>
            </a:r>
            <a:r>
              <a:rPr lang="en-US" dirty="0" smtClean="0">
                <a:latin typeface="Franklin Gothic Demi Cond" pitchFamily="34" charset="0"/>
              </a:rPr>
              <a:t>. p.21</a:t>
            </a:r>
            <a:endParaRPr lang="en-GB" dirty="0">
              <a:latin typeface="Franklin Gothic Demi Cond" pitchFamily="34" charset="0"/>
            </a:endParaRPr>
          </a:p>
          <a:p>
            <a:pPr algn="just"/>
            <a:endParaRPr lang="en-GB" dirty="0">
              <a:latin typeface="Franklin Gothic Demi Cond" pitchFamily="34" charset="0"/>
            </a:endParaRPr>
          </a:p>
        </p:txBody>
      </p:sp>
      <p:sp>
        <p:nvSpPr>
          <p:cNvPr id="3" name="Rectangle 2"/>
          <p:cNvSpPr/>
          <p:nvPr/>
        </p:nvSpPr>
        <p:spPr>
          <a:xfrm>
            <a:off x="3670110" y="3007816"/>
            <a:ext cx="5334000" cy="4154984"/>
          </a:xfrm>
          <a:prstGeom prst="rect">
            <a:avLst/>
          </a:prstGeom>
        </p:spPr>
        <p:txBody>
          <a:bodyPr wrap="square">
            <a:spAutoFit/>
          </a:bodyPr>
          <a:lstStyle/>
          <a:p>
            <a:pPr algn="just"/>
            <a:r>
              <a:rPr lang="en-GB" sz="3200" dirty="0" smtClean="0">
                <a:latin typeface="Franklin Gothic Heavy" pitchFamily="34" charset="0"/>
              </a:rPr>
              <a:t>‘A SCENT MAY DROWN ENTIRE YEARS IN THE REMEMBERED ODOR IT EVOKES’</a:t>
            </a:r>
          </a:p>
          <a:p>
            <a:pPr algn="just"/>
            <a:endParaRPr lang="en-GB" dirty="0">
              <a:latin typeface="Franklin Gothic Demi Cond" pitchFamily="34" charset="0"/>
            </a:endParaRPr>
          </a:p>
          <a:p>
            <a:pPr algn="just"/>
            <a:r>
              <a:rPr lang="en-US" dirty="0" smtClean="0">
                <a:latin typeface="Franklin Gothic Demi Cond" pitchFamily="34" charset="0"/>
              </a:rPr>
              <a:t>Walter Benjamin. ‘On </a:t>
            </a:r>
            <a:r>
              <a:rPr lang="en-US" dirty="0">
                <a:latin typeface="Franklin Gothic Demi Cond" pitchFamily="34" charset="0"/>
              </a:rPr>
              <a:t>Some Motifs in </a:t>
            </a:r>
            <a:r>
              <a:rPr lang="en-US" dirty="0" smtClean="0">
                <a:latin typeface="Franklin Gothic Demi Cond" pitchFamily="34" charset="0"/>
              </a:rPr>
              <a:t>Baudelaire’ in </a:t>
            </a:r>
            <a:r>
              <a:rPr lang="en-US" i="1" dirty="0" smtClean="0">
                <a:latin typeface="Franklin Gothic Demi Cond" pitchFamily="34" charset="0"/>
              </a:rPr>
              <a:t>Walter </a:t>
            </a:r>
            <a:r>
              <a:rPr lang="en-US" i="1" dirty="0">
                <a:latin typeface="Franklin Gothic Demi Cond" pitchFamily="34" charset="0"/>
              </a:rPr>
              <a:t>Benjamin: Selected Writings Volume 4: 1938-1940</a:t>
            </a:r>
            <a:r>
              <a:rPr lang="en-US" dirty="0">
                <a:latin typeface="Franklin Gothic Demi Cond" pitchFamily="34" charset="0"/>
              </a:rPr>
              <a:t>. Ed. Howard </a:t>
            </a:r>
            <a:r>
              <a:rPr lang="en-US" dirty="0" err="1">
                <a:latin typeface="Franklin Gothic Demi Cond" pitchFamily="34" charset="0"/>
              </a:rPr>
              <a:t>Eiland</a:t>
            </a:r>
            <a:r>
              <a:rPr lang="en-US" dirty="0">
                <a:latin typeface="Franklin Gothic Demi Cond" pitchFamily="34" charset="0"/>
              </a:rPr>
              <a:t> and Michael W. Jennings. Trans. Edmund </a:t>
            </a:r>
            <a:r>
              <a:rPr lang="en-US" dirty="0" err="1">
                <a:latin typeface="Franklin Gothic Demi Cond" pitchFamily="34" charset="0"/>
              </a:rPr>
              <a:t>Jephcott</a:t>
            </a:r>
            <a:r>
              <a:rPr lang="en-US" dirty="0">
                <a:latin typeface="Franklin Gothic Demi Cond" pitchFamily="34" charset="0"/>
              </a:rPr>
              <a:t>. Cambridge MA &amp; London: Harvard University Press, 2003. 313-355</a:t>
            </a:r>
            <a:r>
              <a:rPr lang="en-US" dirty="0" smtClean="0">
                <a:latin typeface="Franklin Gothic Demi Cond" pitchFamily="34" charset="0"/>
              </a:rPr>
              <a:t>. p.335</a:t>
            </a:r>
            <a:endParaRPr lang="en-GB" dirty="0">
              <a:latin typeface="Franklin Gothic Demi Cond" pitchFamily="34" charset="0"/>
            </a:endParaRPr>
          </a:p>
          <a:p>
            <a:endParaRPr lang="en-GB" sz="2800" dirty="0">
              <a:latin typeface="Franklin Gothic Heavy" pitchFamily="34" charset="0"/>
            </a:endParaRPr>
          </a:p>
        </p:txBody>
      </p:sp>
    </p:spTree>
    <p:extLst>
      <p:ext uri="{BB962C8B-B14F-4D97-AF65-F5344CB8AC3E}">
        <p14:creationId xmlns:p14="http://schemas.microsoft.com/office/powerpoint/2010/main" val="1713016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an\Desktop\Best of Jackie Annual.jpg"/>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136979" y="76200"/>
            <a:ext cx="2301421"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Ian\Desktop\Biggest Jackie Annual Ever!.jpg"/>
          <p:cNvPicPr>
            <a:picLocks noChangeAspect="1" noChangeArrowheads="1"/>
          </p:cNvPicPr>
          <p:nvPr/>
        </p:nvPicPr>
        <p:blipFill>
          <a:blip r:embed="rId4">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6691414" y="3130478"/>
            <a:ext cx="2376386" cy="32766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30822" y="910356"/>
            <a:ext cx="6536978" cy="1631216"/>
          </a:xfrm>
          <a:prstGeom prst="rect">
            <a:avLst/>
          </a:prstGeom>
        </p:spPr>
        <p:txBody>
          <a:bodyPr wrap="square" numCol="1" spcCol="540000">
            <a:spAutoFit/>
          </a:bodyPr>
          <a:lstStyle/>
          <a:p>
            <a:pPr algn="just"/>
            <a:r>
              <a:rPr lang="en-GB" sz="2000" dirty="0" smtClean="0">
                <a:latin typeface="Franklin Gothic Heavy" pitchFamily="34" charset="0"/>
              </a:rPr>
              <a:t>‘[</a:t>
            </a:r>
            <a:r>
              <a:rPr lang="en-GB" sz="2000" i="1" dirty="0" smtClean="0">
                <a:latin typeface="Franklin Gothic Heavy" pitchFamily="34" charset="0"/>
              </a:rPr>
              <a:t>THE BEST OF “JACKIE” ANNUAL</a:t>
            </a:r>
            <a:r>
              <a:rPr lang="en-GB" sz="2000" dirty="0" smtClean="0">
                <a:latin typeface="Franklin Gothic Heavy" pitchFamily="34" charset="0"/>
              </a:rPr>
              <a:t> FEATURES] EVERYTHING A YOUNG GIRL GROWING UP IN THE SEVENTIES WOULD WANT IN AN ANNUAL, AND EVERYTHING A WOMAN IN HER THIRTIES AND FORTIES WOULD WANT TO LAUGH AT NOW.’</a:t>
            </a:r>
            <a:endParaRPr lang="en-GB" sz="2000" dirty="0">
              <a:latin typeface="Franklin Gothic Heavy" pitchFamily="34" charset="0"/>
            </a:endParaRPr>
          </a:p>
        </p:txBody>
      </p:sp>
      <p:sp>
        <p:nvSpPr>
          <p:cNvPr id="6" name="Rectangle 5"/>
          <p:cNvSpPr/>
          <p:nvPr/>
        </p:nvSpPr>
        <p:spPr>
          <a:xfrm>
            <a:off x="76200" y="4766608"/>
            <a:ext cx="6553200" cy="1938992"/>
          </a:xfrm>
          <a:prstGeom prst="rect">
            <a:avLst/>
          </a:prstGeom>
        </p:spPr>
        <p:txBody>
          <a:bodyPr wrap="square" numCol="1" spcCol="540000">
            <a:spAutoFit/>
          </a:bodyPr>
          <a:lstStyle/>
          <a:p>
            <a:pPr algn="just"/>
            <a:r>
              <a:rPr lang="en-GB" sz="2000" dirty="0" smtClean="0">
                <a:latin typeface="Franklin Gothic Heavy" pitchFamily="34" charset="0"/>
              </a:rPr>
              <a:t>‘[</a:t>
            </a:r>
            <a:r>
              <a:rPr lang="en-GB" sz="2000" i="1" dirty="0" smtClean="0">
                <a:latin typeface="Franklin Gothic Heavy" pitchFamily="34" charset="0"/>
              </a:rPr>
              <a:t>THE BIGGEST “JACKIE” ANNUAL EVER!</a:t>
            </a:r>
            <a:r>
              <a:rPr lang="en-GB" sz="2000" dirty="0" smtClean="0">
                <a:latin typeface="Franklin Gothic Heavy" pitchFamily="34" charset="0"/>
              </a:rPr>
              <a:t> FEATURES] EVERYTHING A YOUNG GIRL GROWING UP IN THE SEVENTIES WOULD WANT IN AN ANNUAL, AND EVERYTHING THAT WILL BRING BACK FOND MEMORIES FOR A WOMAN IN HER THIRTIES AND FORTIES.’</a:t>
            </a:r>
            <a:endParaRPr lang="en-GB" sz="2000" dirty="0">
              <a:latin typeface="Franklin Gothic Heavy" pitchFamily="34" charset="0"/>
            </a:endParaRPr>
          </a:p>
        </p:txBody>
      </p:sp>
      <p:sp>
        <p:nvSpPr>
          <p:cNvPr id="8" name="Rectangle 7"/>
          <p:cNvSpPr/>
          <p:nvPr/>
        </p:nvSpPr>
        <p:spPr>
          <a:xfrm>
            <a:off x="3048000" y="6488668"/>
            <a:ext cx="6015251" cy="369332"/>
          </a:xfrm>
          <a:prstGeom prst="rect">
            <a:avLst/>
          </a:prstGeom>
        </p:spPr>
        <p:txBody>
          <a:bodyPr wrap="square">
            <a:spAutoFit/>
          </a:bodyPr>
          <a:lstStyle/>
          <a:p>
            <a:pPr lvl="0"/>
            <a:r>
              <a:rPr lang="en-GB" dirty="0">
                <a:solidFill>
                  <a:prstClr val="black"/>
                </a:solidFill>
                <a:latin typeface="Franklin Gothic Demi Cond" pitchFamily="34" charset="0"/>
              </a:rPr>
              <a:t>All quotations from </a:t>
            </a:r>
            <a:r>
              <a:rPr lang="en-GB" dirty="0" smtClean="0">
                <a:solidFill>
                  <a:prstClr val="black"/>
                </a:solidFill>
                <a:latin typeface="Franklin Gothic Demi Cond" pitchFamily="34" charset="0"/>
              </a:rPr>
              <a:t>www.carltonbooks </a:t>
            </a:r>
            <a:r>
              <a:rPr lang="en-GB" dirty="0">
                <a:solidFill>
                  <a:prstClr val="black"/>
                </a:solidFill>
                <a:latin typeface="Franklin Gothic Demi Cond" pitchFamily="34" charset="0"/>
              </a:rPr>
              <a:t>.co.uk (accessed July 2011)</a:t>
            </a:r>
          </a:p>
        </p:txBody>
      </p:sp>
      <p:sp>
        <p:nvSpPr>
          <p:cNvPr id="7" name="Rectangle 6"/>
          <p:cNvSpPr/>
          <p:nvPr/>
        </p:nvSpPr>
        <p:spPr>
          <a:xfrm>
            <a:off x="76201" y="3445339"/>
            <a:ext cx="6553200" cy="1323439"/>
          </a:xfrm>
          <a:prstGeom prst="rect">
            <a:avLst/>
          </a:prstGeom>
        </p:spPr>
        <p:txBody>
          <a:bodyPr wrap="square">
            <a:spAutoFit/>
          </a:bodyPr>
          <a:lstStyle/>
          <a:p>
            <a:pPr algn="just"/>
            <a:r>
              <a:rPr lang="en-GB" sz="2000" dirty="0" smtClean="0">
                <a:latin typeface="Franklin Gothic Heavy" pitchFamily="34" charset="0"/>
              </a:rPr>
              <a:t>‘NOW IS YOUR CHANGE [SIC] TO RELIVE ALL OF THOSE GOLDEN JACKIE MOMENTS AND SHOW THE YOUNGSTERS IN YOUR LIFE WHAT LIFE WAS LIKE WHEN YOU WERE GROWING UP.’</a:t>
            </a:r>
            <a:endParaRPr lang="en-GB" sz="2000" dirty="0">
              <a:latin typeface="Franklin Gothic Heavy" pitchFamily="34" charset="0"/>
            </a:endParaRPr>
          </a:p>
        </p:txBody>
      </p:sp>
    </p:spTree>
    <p:extLst>
      <p:ext uri="{BB962C8B-B14F-4D97-AF65-F5344CB8AC3E}">
        <p14:creationId xmlns:p14="http://schemas.microsoft.com/office/powerpoint/2010/main" val="1020392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95745"/>
            <a:ext cx="8458200" cy="6433655"/>
          </a:xfrm>
          <a:prstGeom prst="rect">
            <a:avLst/>
          </a:prstGeom>
        </p:spPr>
        <p:txBody>
          <a:bodyPr wrap="square" numCol="2" spcCol="540000">
            <a:normAutofit/>
          </a:bodyPr>
          <a:lstStyle/>
          <a:p>
            <a:pPr algn="just"/>
            <a:r>
              <a:rPr lang="en-GB" sz="2000" dirty="0">
                <a:latin typeface="Franklin Gothic Demi Cond" pitchFamily="34" charset="0"/>
              </a:rPr>
              <a:t>Dear Al and the Gang,</a:t>
            </a:r>
          </a:p>
          <a:p>
            <a:pPr algn="just"/>
            <a:r>
              <a:rPr lang="en-GB" sz="2000" dirty="0">
                <a:latin typeface="Franklin Gothic Demi Cond" pitchFamily="34" charset="0"/>
              </a:rPr>
              <a:t>	</a:t>
            </a:r>
            <a:endParaRPr lang="en-GB" sz="2000" dirty="0" smtClean="0">
              <a:latin typeface="Franklin Gothic Demi Cond" pitchFamily="34" charset="0"/>
            </a:endParaRPr>
          </a:p>
          <a:p>
            <a:pPr algn="just"/>
            <a:r>
              <a:rPr lang="en-GB" sz="2000" dirty="0" smtClean="0">
                <a:latin typeface="Franklin Gothic Demi Cond" pitchFamily="34" charset="0"/>
              </a:rPr>
              <a:t>I </a:t>
            </a:r>
            <a:r>
              <a:rPr lang="en-GB" sz="2000" dirty="0">
                <a:latin typeface="Franklin Gothic Demi Cond" pitchFamily="34" charset="0"/>
              </a:rPr>
              <a:t>am a great fan of all your comic books, and since I one day hope to be a comic artist worthy to sit at the feet of the great </a:t>
            </a:r>
            <a:r>
              <a:rPr lang="en-GB" sz="2000" dirty="0" err="1">
                <a:latin typeface="Franklin Gothic Demi Cond" pitchFamily="34" charset="0"/>
              </a:rPr>
              <a:t>Roarin</a:t>
            </a:r>
            <a:r>
              <a:rPr lang="en-GB" sz="2000" dirty="0">
                <a:latin typeface="Franklin Gothic Demi Cond" pitchFamily="34" charset="0"/>
              </a:rPr>
              <a:t>’ Rick </a:t>
            </a:r>
            <a:r>
              <a:rPr lang="en-GB" sz="2000" dirty="0" err="1">
                <a:latin typeface="Franklin Gothic Demi Cond" pitchFamily="34" charset="0"/>
              </a:rPr>
              <a:t>Veitch</a:t>
            </a:r>
            <a:r>
              <a:rPr lang="en-GB" sz="2000" dirty="0">
                <a:latin typeface="Franklin Gothic Demi Cond" pitchFamily="34" charset="0"/>
              </a:rPr>
              <a:t>, I sent away for a duplicated amateur magazine about comics that I saw advertised. The magazine was called The Comics Gazette, and since it featured an interview with the </a:t>
            </a:r>
            <a:r>
              <a:rPr lang="en-GB" sz="2000" dirty="0" err="1">
                <a:latin typeface="Franklin Gothic Demi Cond" pitchFamily="34" charset="0"/>
              </a:rPr>
              <a:t>Roarin</a:t>
            </a:r>
            <a:r>
              <a:rPr lang="en-GB" sz="2000" dirty="0">
                <a:latin typeface="Franklin Gothic Demi Cond" pitchFamily="34" charset="0"/>
              </a:rPr>
              <a:t>’ One himself, how could I pass it up? Well, I read the interview, and I have to admit that I’m kind of troubled by some of the things that Rick said, especially about everybody in the Sixty Three sweatshop having to sign contracts that make Affable Al the sole owner of any characters they create, or that their descendants create. I admit that there was a lot of stuff in the interview that I maybe didn’t understand, like for example what does “Work For Hire” mean? All the same, this thing about contracts doesn’t seem fair, although I know that The Affable One would never do anything mean, and I wondered if you could maybe explain it to me. But don’t worry…whatever the explanation, you can bet that I’ll Be Sure To See It’s Sixty-Three!!</a:t>
            </a:r>
          </a:p>
          <a:p>
            <a:pPr algn="just"/>
            <a:endParaRPr lang="en-GB" sz="2000" dirty="0" smtClean="0">
              <a:latin typeface="Franklin Gothic Demi Cond" pitchFamily="34" charset="0"/>
            </a:endParaRPr>
          </a:p>
          <a:p>
            <a:pPr algn="just"/>
            <a:r>
              <a:rPr lang="en-GB" sz="2000" dirty="0" smtClean="0">
                <a:latin typeface="Franklin Gothic Demi Cond" pitchFamily="34" charset="0"/>
              </a:rPr>
              <a:t>Ralph </a:t>
            </a:r>
            <a:r>
              <a:rPr lang="en-GB" sz="2000" dirty="0">
                <a:latin typeface="Franklin Gothic Demi Cond" pitchFamily="34" charset="0"/>
              </a:rPr>
              <a:t>J. </a:t>
            </a:r>
            <a:r>
              <a:rPr lang="en-GB" sz="2000" dirty="0" err="1">
                <a:latin typeface="Franklin Gothic Demi Cond" pitchFamily="34" charset="0"/>
              </a:rPr>
              <a:t>Hutty</a:t>
            </a:r>
            <a:r>
              <a:rPr lang="en-GB" sz="2000" dirty="0">
                <a:latin typeface="Franklin Gothic Demi Cond" pitchFamily="34" charset="0"/>
              </a:rPr>
              <a:t>, 58 Genesee St.</a:t>
            </a:r>
          </a:p>
          <a:p>
            <a:pPr algn="just"/>
            <a:r>
              <a:rPr lang="en-GB" sz="2000" dirty="0">
                <a:latin typeface="Franklin Gothic Demi Cond" pitchFamily="34" charset="0"/>
              </a:rPr>
              <a:t>Englewood, N.J.</a:t>
            </a:r>
          </a:p>
        </p:txBody>
      </p:sp>
      <p:sp>
        <p:nvSpPr>
          <p:cNvPr id="10" name="Rectangle 9"/>
          <p:cNvSpPr/>
          <p:nvPr/>
        </p:nvSpPr>
        <p:spPr>
          <a:xfrm>
            <a:off x="6019800" y="6336268"/>
            <a:ext cx="2977995" cy="369332"/>
          </a:xfrm>
          <a:prstGeom prst="rect">
            <a:avLst/>
          </a:prstGeom>
        </p:spPr>
        <p:txBody>
          <a:bodyPr wrap="none">
            <a:spAutoFit/>
          </a:bodyPr>
          <a:lstStyle/>
          <a:p>
            <a:pPr algn="r"/>
            <a:r>
              <a:rPr lang="en-GB" dirty="0">
                <a:latin typeface="Franklin Gothic Demi Cond" pitchFamily="34" charset="0"/>
              </a:rPr>
              <a:t>Alan Moore et al, </a:t>
            </a:r>
            <a:r>
              <a:rPr lang="en-GB" i="1" dirty="0">
                <a:latin typeface="Franklin Gothic Demi Cond" pitchFamily="34" charset="0"/>
              </a:rPr>
              <a:t>1963</a:t>
            </a:r>
            <a:r>
              <a:rPr lang="en-GB" dirty="0">
                <a:latin typeface="Franklin Gothic Demi Cond" pitchFamily="34" charset="0"/>
              </a:rPr>
              <a:t> </a:t>
            </a:r>
            <a:r>
              <a:rPr lang="en-GB" dirty="0" smtClean="0">
                <a:latin typeface="Franklin Gothic Demi Cond" pitchFamily="34" charset="0"/>
              </a:rPr>
              <a:t>#1, p.26</a:t>
            </a:r>
            <a:endParaRPr lang="en-GB" sz="1600" dirty="0">
              <a:latin typeface="Franklin Gothic Demi Cond" pitchFamily="34" charset="0"/>
            </a:endParaRPr>
          </a:p>
        </p:txBody>
      </p:sp>
    </p:spTree>
    <p:extLst>
      <p:ext uri="{BB962C8B-B14F-4D97-AF65-F5344CB8AC3E}">
        <p14:creationId xmlns:p14="http://schemas.microsoft.com/office/powerpoint/2010/main" val="597692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95745"/>
            <a:ext cx="8458200" cy="6433655"/>
          </a:xfrm>
          <a:prstGeom prst="rect">
            <a:avLst/>
          </a:prstGeom>
        </p:spPr>
        <p:txBody>
          <a:bodyPr wrap="square" numCol="2" spcCol="540000">
            <a:normAutofit lnSpcReduction="10000"/>
          </a:bodyPr>
          <a:lstStyle/>
          <a:p>
            <a:pPr algn="just"/>
            <a:r>
              <a:rPr lang="en-GB" sz="2000" dirty="0">
                <a:latin typeface="Franklin Gothic Demi Cond" pitchFamily="34" charset="0"/>
              </a:rPr>
              <a:t>Ralph, we’d bet our bottom dollar on it…especially when we reveal that </a:t>
            </a:r>
            <a:r>
              <a:rPr lang="en-GB" sz="2000" dirty="0" err="1">
                <a:latin typeface="Franklin Gothic Demi Cond" pitchFamily="34" charset="0"/>
              </a:rPr>
              <a:t>Roarin</a:t>
            </a:r>
            <a:r>
              <a:rPr lang="en-GB" sz="2000" dirty="0">
                <a:latin typeface="Franklin Gothic Demi Cond" pitchFamily="34" charset="0"/>
              </a:rPr>
              <a:t>’ Rick’s rib-tickling rant was just another example of the screwy, scatter-brained sense of silliness that’s all a part of slaving in the sensational Sixty-Three sweatshop! The </a:t>
            </a:r>
            <a:r>
              <a:rPr lang="en-GB" sz="2000" dirty="0" err="1">
                <a:latin typeface="Franklin Gothic Demi Cond" pitchFamily="34" charset="0"/>
              </a:rPr>
              <a:t>Roarin</a:t>
            </a:r>
            <a:r>
              <a:rPr lang="en-GB" sz="2000" dirty="0">
                <a:latin typeface="Franklin Gothic Demi Cond" pitchFamily="34" charset="0"/>
              </a:rPr>
              <a:t>’ One was indulging in some good-natured joshing by ribbing Affable Al about the perennial pesky pranks that our lovable leader persistently pulls around the office, like handing out wacky gag contracts for everyone to sign! As for the magnificently mysterious motto “Work For Hire”, let the serried ranks of Sixty Three-</a:t>
            </a:r>
            <a:r>
              <a:rPr lang="en-GB" sz="2000" dirty="0" err="1">
                <a:latin typeface="Franklin Gothic Demi Cond" pitchFamily="34" charset="0"/>
              </a:rPr>
              <a:t>dom</a:t>
            </a:r>
            <a:r>
              <a:rPr lang="en-GB" sz="2000" dirty="0">
                <a:latin typeface="Franklin Gothic Demi Cond" pitchFamily="34" charset="0"/>
              </a:rPr>
              <a:t> hereby receive notice that “hire” is the nickname of Handsome HIRAM GLICK, our </a:t>
            </a:r>
            <a:r>
              <a:rPr lang="en-GB" sz="2000" dirty="0" err="1">
                <a:latin typeface="Franklin Gothic Demi Cond" pitchFamily="34" charset="0"/>
              </a:rPr>
              <a:t>swingin</a:t>
            </a:r>
            <a:r>
              <a:rPr lang="en-GB" sz="2000" dirty="0">
                <a:latin typeface="Franklin Gothic Demi Cond" pitchFamily="34" charset="0"/>
              </a:rPr>
              <a:t>’ septuagenarian Voucher Clerk! </a:t>
            </a:r>
            <a:r>
              <a:rPr lang="en-GB" sz="2000" dirty="0" err="1">
                <a:latin typeface="Franklin Gothic Demi Cond" pitchFamily="34" charset="0"/>
              </a:rPr>
              <a:t>Y’See</a:t>
            </a:r>
            <a:r>
              <a:rPr lang="en-GB" sz="2000" dirty="0">
                <a:latin typeface="Franklin Gothic Demi Cond" pitchFamily="34" charset="0"/>
              </a:rPr>
              <a:t>, whenever one of our prodigious </a:t>
            </a:r>
            <a:r>
              <a:rPr lang="en-GB" sz="2000" dirty="0" err="1">
                <a:latin typeface="Franklin Gothic Demi Cond" pitchFamily="34" charset="0"/>
              </a:rPr>
              <a:t>pencillers</a:t>
            </a:r>
            <a:r>
              <a:rPr lang="en-GB" sz="2000" dirty="0">
                <a:latin typeface="Franklin Gothic Demi Cond" pitchFamily="34" charset="0"/>
              </a:rPr>
              <a:t> or inimitable inkers finishes a job, he has to fill out a voucher for Hiram to process, which is, of course, making additional “Work for Hire”, even though the cheery old codger never utters a word of complaint. Anyway, Ralph, much as we’d love to delve even further into this tantalizing topic, there are even more pressing issues that we have to find room for, such as the ones mentioned in our next letter:</a:t>
            </a:r>
          </a:p>
          <a:p>
            <a:pPr algn="just"/>
            <a:endParaRPr lang="en-GB" sz="2000" dirty="0" smtClean="0">
              <a:latin typeface="Franklin Gothic Demi Cond" pitchFamily="34" charset="0"/>
            </a:endParaRPr>
          </a:p>
          <a:p>
            <a:pPr algn="just"/>
            <a:r>
              <a:rPr lang="en-GB" sz="2000" dirty="0" smtClean="0">
                <a:latin typeface="Franklin Gothic Demi Cond" pitchFamily="34" charset="0"/>
              </a:rPr>
              <a:t>Dear </a:t>
            </a:r>
            <a:r>
              <a:rPr lang="en-GB" sz="2000" dirty="0">
                <a:latin typeface="Franklin Gothic Demi Cond" pitchFamily="34" charset="0"/>
              </a:rPr>
              <a:t>Al and Rick,</a:t>
            </a:r>
          </a:p>
          <a:p>
            <a:pPr algn="just"/>
            <a:r>
              <a:rPr lang="en-GB" sz="2000" dirty="0">
                <a:latin typeface="Franklin Gothic Demi Cond" pitchFamily="34" charset="0"/>
              </a:rPr>
              <a:t>	</a:t>
            </a:r>
            <a:endParaRPr lang="en-GB" sz="2000" dirty="0" smtClean="0">
              <a:latin typeface="Franklin Gothic Demi Cond" pitchFamily="34" charset="0"/>
            </a:endParaRPr>
          </a:p>
          <a:p>
            <a:pPr algn="just"/>
            <a:r>
              <a:rPr lang="en-GB" sz="2000" dirty="0" smtClean="0">
                <a:latin typeface="Franklin Gothic Demi Cond" pitchFamily="34" charset="0"/>
              </a:rPr>
              <a:t>In </a:t>
            </a:r>
            <a:r>
              <a:rPr lang="en-GB" sz="2000" dirty="0">
                <a:latin typeface="Franklin Gothic Demi Cond" pitchFamily="34" charset="0"/>
              </a:rPr>
              <a:t>MYSTERY INC. #17, on page 5 in the last panel, King Zero’s leg is blue instead of white. Also, on page eighteen you have </a:t>
            </a:r>
            <a:r>
              <a:rPr lang="en-GB" sz="2000" dirty="0" err="1">
                <a:latin typeface="Franklin Gothic Demi Cond" pitchFamily="34" charset="0"/>
              </a:rPr>
              <a:t>Crystalman</a:t>
            </a:r>
            <a:r>
              <a:rPr lang="en-GB" sz="2000" dirty="0">
                <a:latin typeface="Franklin Gothic Demi Cond" pitchFamily="34" charset="0"/>
              </a:rPr>
              <a:t> saying “We have to stop him reaching the </a:t>
            </a:r>
            <a:r>
              <a:rPr lang="en-GB" sz="2000" dirty="0" err="1">
                <a:latin typeface="Franklin Gothic Demi Cond" pitchFamily="34" charset="0"/>
              </a:rPr>
              <a:t>the</a:t>
            </a:r>
            <a:r>
              <a:rPr lang="en-GB" sz="2000" dirty="0">
                <a:latin typeface="Franklin Gothic Demi Cond" pitchFamily="34" charset="0"/>
              </a:rPr>
              <a:t> </a:t>
            </a:r>
            <a:r>
              <a:rPr lang="en-GB" sz="2000" dirty="0" err="1">
                <a:latin typeface="Franklin Gothic Demi Cond" pitchFamily="34" charset="0"/>
              </a:rPr>
              <a:t>Devolvo</a:t>
            </a:r>
            <a:r>
              <a:rPr lang="en-GB" sz="2000" dirty="0">
                <a:latin typeface="Franklin Gothic Demi Cond" pitchFamily="34" charset="0"/>
              </a:rPr>
              <a:t> Ray”, with the word “the” repeated twice. Is there a reason for this or did you just make a mistake</a:t>
            </a:r>
            <a:r>
              <a:rPr lang="en-GB" sz="2000" dirty="0" smtClean="0">
                <a:latin typeface="Franklin Gothic Demi Cond" pitchFamily="34" charset="0"/>
              </a:rPr>
              <a:t>?</a:t>
            </a:r>
          </a:p>
          <a:p>
            <a:pPr algn="just"/>
            <a:endParaRPr lang="en-GB" sz="2000" dirty="0">
              <a:latin typeface="Franklin Gothic Demi Cond" pitchFamily="34" charset="0"/>
            </a:endParaRPr>
          </a:p>
          <a:p>
            <a:pPr algn="just"/>
            <a:r>
              <a:rPr lang="en-GB" sz="2000" dirty="0">
                <a:latin typeface="Franklin Gothic Demi Cond" pitchFamily="34" charset="0"/>
              </a:rPr>
              <a:t>Owen Bevels, 139 Bridge St.</a:t>
            </a:r>
          </a:p>
          <a:p>
            <a:pPr algn="just"/>
            <a:r>
              <a:rPr lang="en-GB" sz="2000" dirty="0">
                <a:latin typeface="Franklin Gothic Demi Cond" pitchFamily="34" charset="0"/>
              </a:rPr>
              <a:t>Daly City, Calif.</a:t>
            </a:r>
          </a:p>
        </p:txBody>
      </p:sp>
      <p:sp>
        <p:nvSpPr>
          <p:cNvPr id="10" name="Rectangle 9"/>
          <p:cNvSpPr/>
          <p:nvPr/>
        </p:nvSpPr>
        <p:spPr>
          <a:xfrm>
            <a:off x="6019800" y="6336268"/>
            <a:ext cx="2977995" cy="369332"/>
          </a:xfrm>
          <a:prstGeom prst="rect">
            <a:avLst/>
          </a:prstGeom>
        </p:spPr>
        <p:txBody>
          <a:bodyPr wrap="none">
            <a:spAutoFit/>
          </a:bodyPr>
          <a:lstStyle/>
          <a:p>
            <a:pPr algn="r"/>
            <a:r>
              <a:rPr lang="en-GB" dirty="0">
                <a:latin typeface="Franklin Gothic Demi Cond" pitchFamily="34" charset="0"/>
              </a:rPr>
              <a:t>Alan Moore et al, </a:t>
            </a:r>
            <a:r>
              <a:rPr lang="en-GB" i="1" dirty="0">
                <a:latin typeface="Franklin Gothic Demi Cond" pitchFamily="34" charset="0"/>
              </a:rPr>
              <a:t>1963</a:t>
            </a:r>
            <a:r>
              <a:rPr lang="en-GB" dirty="0">
                <a:latin typeface="Franklin Gothic Demi Cond" pitchFamily="34" charset="0"/>
              </a:rPr>
              <a:t> </a:t>
            </a:r>
            <a:r>
              <a:rPr lang="en-GB" dirty="0" smtClean="0">
                <a:latin typeface="Franklin Gothic Demi Cond" pitchFamily="34" charset="0"/>
              </a:rPr>
              <a:t>#1, p.26</a:t>
            </a:r>
            <a:endParaRPr lang="en-GB" sz="1600" dirty="0">
              <a:latin typeface="Franklin Gothic Demi Cond" pitchFamily="34" charset="0"/>
            </a:endParaRPr>
          </a:p>
        </p:txBody>
      </p:sp>
    </p:spTree>
    <p:extLst>
      <p:ext uri="{BB962C8B-B14F-4D97-AF65-F5344CB8AC3E}">
        <p14:creationId xmlns:p14="http://schemas.microsoft.com/office/powerpoint/2010/main" val="166392918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7999"/>
          </a:xfrm>
          <a:prstGeom prst="rect">
            <a:avLst/>
          </a:prstGeom>
        </p:spPr>
        <p:txBody>
          <a:bodyPr wrap="square" numCol="2" spcCol="540000">
            <a:normAutofit lnSpcReduction="10000"/>
          </a:bodyPr>
          <a:lstStyle/>
          <a:p>
            <a:pPr marL="285750" indent="-285750" algn="just">
              <a:buFont typeface="Arial" pitchFamily="34" charset="0"/>
              <a:buChar char="•"/>
            </a:pPr>
            <a:r>
              <a:rPr lang="en-US" sz="1400" dirty="0">
                <a:latin typeface="Franklin Gothic Demi Cond" pitchFamily="34" charset="0"/>
              </a:rPr>
              <a:t>Benjamin, Walter. "On Some Motifs in Baudelaire." Benjamin, Walter. </a:t>
            </a:r>
            <a:r>
              <a:rPr lang="en-US" sz="1400" i="1" dirty="0">
                <a:latin typeface="Franklin Gothic Demi Cond" pitchFamily="34" charset="0"/>
              </a:rPr>
              <a:t>Walter Benjamin: Selected Writings Volume 4: 1938-1940</a:t>
            </a:r>
            <a:r>
              <a:rPr lang="en-US" sz="1400" dirty="0">
                <a:latin typeface="Franklin Gothic Demi Cond" pitchFamily="34" charset="0"/>
              </a:rPr>
              <a:t>. Ed. Howard </a:t>
            </a:r>
            <a:r>
              <a:rPr lang="en-US" sz="1400" dirty="0" err="1">
                <a:latin typeface="Franklin Gothic Demi Cond" pitchFamily="34" charset="0"/>
              </a:rPr>
              <a:t>Eiland</a:t>
            </a:r>
            <a:r>
              <a:rPr lang="en-US" sz="1400" dirty="0">
                <a:latin typeface="Franklin Gothic Demi Cond" pitchFamily="34" charset="0"/>
              </a:rPr>
              <a:t> and Michael W. Jennings. Trans. Edmund </a:t>
            </a:r>
            <a:r>
              <a:rPr lang="en-US" sz="1400" dirty="0" err="1">
                <a:latin typeface="Franklin Gothic Demi Cond" pitchFamily="34" charset="0"/>
              </a:rPr>
              <a:t>Jephcott</a:t>
            </a:r>
            <a:r>
              <a:rPr lang="en-US" sz="1400" dirty="0">
                <a:latin typeface="Franklin Gothic Demi Cond" pitchFamily="34" charset="0"/>
              </a:rPr>
              <a:t>. Cambridge MA &amp; London: Harvard University Press, 2003. 313-355.</a:t>
            </a:r>
            <a:endParaRPr lang="en-GB" sz="1400" dirty="0">
              <a:latin typeface="Franklin Gothic Demi Cond" pitchFamily="34" charset="0"/>
            </a:endParaRPr>
          </a:p>
          <a:p>
            <a:pPr marL="285750" indent="-285750" algn="just">
              <a:buFont typeface="Arial" pitchFamily="34" charset="0"/>
              <a:buChar char="•"/>
            </a:pPr>
            <a:r>
              <a:rPr lang="en-US" sz="1400" dirty="0" err="1">
                <a:latin typeface="Franklin Gothic Demi Cond" pitchFamily="34" charset="0"/>
              </a:rPr>
              <a:t>Burgas</a:t>
            </a:r>
            <a:r>
              <a:rPr lang="en-US" sz="1400" dirty="0">
                <a:latin typeface="Franklin Gothic Demi Cond" pitchFamily="34" charset="0"/>
              </a:rPr>
              <a:t>, Greg. "Comics You Should Own Flashback - 1963." 26 August 2007. </a:t>
            </a:r>
            <a:r>
              <a:rPr lang="en-US" sz="1400" i="1" dirty="0">
                <a:latin typeface="Franklin Gothic Demi Cond" pitchFamily="34" charset="0"/>
              </a:rPr>
              <a:t>Comic Book Resources.</a:t>
            </a:r>
            <a:r>
              <a:rPr lang="en-US" sz="1400" dirty="0">
                <a:latin typeface="Franklin Gothic Demi Cond" pitchFamily="34" charset="0"/>
              </a:rPr>
              <a:t> 25 July 2011. &lt;http://goodcomics.comicbookresources.com/2007/08/26/comics-you-should-own-flashback-1963/&gt;.</a:t>
            </a:r>
            <a:endParaRPr lang="en-GB" sz="1400" dirty="0">
              <a:latin typeface="Franklin Gothic Demi Cond" pitchFamily="34" charset="0"/>
            </a:endParaRPr>
          </a:p>
          <a:p>
            <a:pPr marL="285750" indent="-285750" algn="just">
              <a:buFont typeface="Arial" pitchFamily="34" charset="0"/>
              <a:buChar char="•"/>
            </a:pPr>
            <a:r>
              <a:rPr lang="en-US" sz="1400" dirty="0">
                <a:latin typeface="Franklin Gothic Demi Cond" pitchFamily="34" charset="0"/>
              </a:rPr>
              <a:t>Carlton Publishing Group. "Against All Odds 12 of the Best "War Picture Library" Comic Books Ever!" </a:t>
            </a:r>
            <a:r>
              <a:rPr lang="en-US" sz="1400" dirty="0" err="1">
                <a:latin typeface="Franklin Gothic Demi Cond" pitchFamily="34" charset="0"/>
              </a:rPr>
              <a:t>n.d.</a:t>
            </a:r>
            <a:r>
              <a:rPr lang="en-US" sz="1400" dirty="0">
                <a:latin typeface="Franklin Gothic Demi Cond" pitchFamily="34" charset="0"/>
              </a:rPr>
              <a:t> </a:t>
            </a:r>
            <a:r>
              <a:rPr lang="en-US" sz="1400" i="1" dirty="0">
                <a:latin typeface="Franklin Gothic Demi Cond" pitchFamily="34" charset="0"/>
              </a:rPr>
              <a:t>Carlton Publishing Group Website.</a:t>
            </a:r>
            <a:r>
              <a:rPr lang="en-US" sz="1400" dirty="0">
                <a:latin typeface="Franklin Gothic Demi Cond" pitchFamily="34" charset="0"/>
              </a:rPr>
              <a:t> 25 July 2011. &lt;http://www.carltonbooks.co.uk/display.asp?ISB=9781853756610&amp;&gt;.</a:t>
            </a:r>
            <a:endParaRPr lang="en-GB" sz="1400" dirty="0">
              <a:latin typeface="Franklin Gothic Demi Cond" pitchFamily="34" charset="0"/>
            </a:endParaRPr>
          </a:p>
          <a:p>
            <a:pPr marL="285750" indent="-285750" algn="just">
              <a:buFont typeface="Arial" pitchFamily="34" charset="0"/>
              <a:buChar char="•"/>
            </a:pPr>
            <a:r>
              <a:rPr lang="en-US" sz="1400" dirty="0">
                <a:latin typeface="Franklin Gothic Demi Cond" pitchFamily="34" charset="0"/>
              </a:rPr>
              <a:t>—. "The Best of "Jackie" Annual." </a:t>
            </a:r>
            <a:r>
              <a:rPr lang="en-US" sz="1400" dirty="0" err="1">
                <a:latin typeface="Franklin Gothic Demi Cond" pitchFamily="34" charset="0"/>
              </a:rPr>
              <a:t>n.d.</a:t>
            </a:r>
            <a:r>
              <a:rPr lang="en-US" sz="1400" dirty="0">
                <a:latin typeface="Franklin Gothic Demi Cond" pitchFamily="34" charset="0"/>
              </a:rPr>
              <a:t> </a:t>
            </a:r>
            <a:r>
              <a:rPr lang="en-US" sz="1400" i="1" dirty="0">
                <a:latin typeface="Franklin Gothic Demi Cond" pitchFamily="34" charset="0"/>
              </a:rPr>
              <a:t>Carlton Publishing Group Website.</a:t>
            </a:r>
            <a:r>
              <a:rPr lang="en-US" sz="1400" dirty="0">
                <a:latin typeface="Franklin Gothic Demi Cond" pitchFamily="34" charset="0"/>
              </a:rPr>
              <a:t> 25 July 2011. &lt;http://www.carltonbooks.co.uk/display.asp?K=9781853756085&amp;sf1=title%5Findex&amp;st1=jackie&amp;y=0&amp;sort=sort%5Fdate%2Fd&amp;x=0&amp;m=5&amp;dc=6&gt;.</a:t>
            </a:r>
            <a:endParaRPr lang="en-GB" sz="1400" dirty="0">
              <a:latin typeface="Franklin Gothic Demi Cond" pitchFamily="34" charset="0"/>
            </a:endParaRPr>
          </a:p>
          <a:p>
            <a:pPr marL="285750" indent="-285750" algn="just">
              <a:buFont typeface="Arial" pitchFamily="34" charset="0"/>
              <a:buChar char="•"/>
            </a:pPr>
            <a:r>
              <a:rPr lang="en-US" sz="1400" dirty="0">
                <a:latin typeface="Franklin Gothic Demi Cond" pitchFamily="34" charset="0"/>
              </a:rPr>
              <a:t>—. "The Biggest "Jackie" Annual Ever! The Best Thing for Girls - Next to Boys." </a:t>
            </a:r>
            <a:r>
              <a:rPr lang="en-US" sz="1400" dirty="0" err="1">
                <a:latin typeface="Franklin Gothic Demi Cond" pitchFamily="34" charset="0"/>
              </a:rPr>
              <a:t>n.d.</a:t>
            </a:r>
            <a:r>
              <a:rPr lang="en-US" sz="1400" dirty="0">
                <a:latin typeface="Franklin Gothic Demi Cond" pitchFamily="34" charset="0"/>
              </a:rPr>
              <a:t> </a:t>
            </a:r>
            <a:r>
              <a:rPr lang="en-US" sz="1400" i="1" dirty="0">
                <a:latin typeface="Franklin Gothic Demi Cond" pitchFamily="34" charset="0"/>
              </a:rPr>
              <a:t>Carlton Publishing Group Website.</a:t>
            </a:r>
            <a:r>
              <a:rPr lang="en-US" sz="1400" dirty="0">
                <a:latin typeface="Franklin Gothic Demi Cond" pitchFamily="34" charset="0"/>
              </a:rPr>
              <a:t> 26 July 2011. &lt;http://www.carltonbooks.co.uk/display.asp?K=9781853756672&amp;sf1=title%5Findex&amp;st1=jackie&amp;sort=sort%5Fdate%2Fd&amp;m=2&amp;dc=6&gt;.</a:t>
            </a:r>
            <a:endParaRPr lang="en-GB" sz="1400" dirty="0">
              <a:latin typeface="Franklin Gothic Demi Cond" pitchFamily="34" charset="0"/>
            </a:endParaRPr>
          </a:p>
          <a:p>
            <a:pPr marL="285750" indent="-285750" algn="just">
              <a:buFont typeface="Arial" pitchFamily="34" charset="0"/>
              <a:buChar char="•"/>
            </a:pPr>
            <a:r>
              <a:rPr lang="en-US" sz="1400" dirty="0">
                <a:latin typeface="Franklin Gothic Demi Cond" pitchFamily="34" charset="0"/>
              </a:rPr>
              <a:t>Conroy, Mike. </a:t>
            </a:r>
            <a:r>
              <a:rPr lang="en-US" sz="1400" i="1" dirty="0">
                <a:latin typeface="Franklin Gothic Demi Cond" pitchFamily="34" charset="0"/>
              </a:rPr>
              <a:t>500 Great </a:t>
            </a:r>
            <a:r>
              <a:rPr lang="en-US" sz="1400" i="1" dirty="0" err="1">
                <a:latin typeface="Franklin Gothic Demi Cond" pitchFamily="34" charset="0"/>
              </a:rPr>
              <a:t>Comicbook</a:t>
            </a:r>
            <a:r>
              <a:rPr lang="en-US" sz="1400" i="1" dirty="0">
                <a:latin typeface="Franklin Gothic Demi Cond" pitchFamily="34" charset="0"/>
              </a:rPr>
              <a:t> Action Heroes</a:t>
            </a:r>
            <a:r>
              <a:rPr lang="en-US" sz="1400" dirty="0">
                <a:latin typeface="Franklin Gothic Demi Cond" pitchFamily="34" charset="0"/>
              </a:rPr>
              <a:t>. London: Chrysalis Impact, 2002.</a:t>
            </a:r>
            <a:endParaRPr lang="en-GB" sz="1400" dirty="0">
              <a:latin typeface="Franklin Gothic Demi Cond" pitchFamily="34" charset="0"/>
            </a:endParaRPr>
          </a:p>
          <a:p>
            <a:pPr marL="285750" indent="-285750" algn="just">
              <a:buFont typeface="Arial" pitchFamily="34" charset="0"/>
              <a:buChar char="•"/>
            </a:pPr>
            <a:r>
              <a:rPr lang="en-US" sz="1400" dirty="0" err="1">
                <a:latin typeface="Franklin Gothic Demi Cond" pitchFamily="34" charset="0"/>
              </a:rPr>
              <a:t>Deleuze</a:t>
            </a:r>
            <a:r>
              <a:rPr lang="en-US" sz="1400" dirty="0">
                <a:latin typeface="Franklin Gothic Demi Cond" pitchFamily="34" charset="0"/>
              </a:rPr>
              <a:t>, Gilles. </a:t>
            </a:r>
            <a:r>
              <a:rPr lang="en-US" sz="1400" i="1" dirty="0">
                <a:latin typeface="Franklin Gothic Demi Cond" pitchFamily="34" charset="0"/>
              </a:rPr>
              <a:t>Proust and Signs: The Complete Text</a:t>
            </a:r>
            <a:r>
              <a:rPr lang="en-US" sz="1400" dirty="0">
                <a:latin typeface="Franklin Gothic Demi Cond" pitchFamily="34" charset="0"/>
              </a:rPr>
              <a:t>. Trans. Richard Howard. London &amp; New York: Continuum, 2008.</a:t>
            </a:r>
            <a:endParaRPr lang="en-GB" sz="1400" dirty="0">
              <a:latin typeface="Franklin Gothic Demi Cond" pitchFamily="34" charset="0"/>
            </a:endParaRPr>
          </a:p>
          <a:p>
            <a:pPr marL="285750" indent="-285750" algn="just">
              <a:buFont typeface="Arial" pitchFamily="34" charset="0"/>
              <a:buChar char="•"/>
            </a:pPr>
            <a:r>
              <a:rPr lang="en-US" sz="1400" dirty="0">
                <a:latin typeface="Franklin Gothic Demi Cond" pitchFamily="34" charset="0"/>
              </a:rPr>
              <a:t>Gibson, Mel. ""You Can't Read Them, They're For Boys!" British Girls, American Superhero Comics and Identity." </a:t>
            </a:r>
            <a:r>
              <a:rPr lang="en-US" sz="1400" i="1" dirty="0">
                <a:latin typeface="Franklin Gothic Demi Cond" pitchFamily="34" charset="0"/>
              </a:rPr>
              <a:t>International Journal of Comic Art</a:t>
            </a:r>
            <a:r>
              <a:rPr lang="en-US" sz="1400" dirty="0">
                <a:latin typeface="Franklin Gothic Demi Cond" pitchFamily="34" charset="0"/>
              </a:rPr>
              <a:t> 5.1 (2003): 305-324.</a:t>
            </a:r>
            <a:endParaRPr lang="en-GB" sz="1400" dirty="0">
              <a:latin typeface="Franklin Gothic Demi Cond" pitchFamily="34" charset="0"/>
            </a:endParaRPr>
          </a:p>
          <a:p>
            <a:pPr marL="285750" indent="-285750" algn="just">
              <a:buFont typeface="Arial" pitchFamily="34" charset="0"/>
              <a:buChar char="•"/>
            </a:pPr>
            <a:r>
              <a:rPr lang="en-US" sz="1400" dirty="0">
                <a:latin typeface="Franklin Gothic Demi Cond" pitchFamily="34" charset="0"/>
              </a:rPr>
              <a:t>—. "“I do have the annuals but somehow they are just not the same as the weeklies printed on that dreadfully poor quality paper”: British girls’ comics, publication formats and perceptions of class." </a:t>
            </a:r>
            <a:r>
              <a:rPr lang="en-US" sz="1400" i="1" dirty="0">
                <a:latin typeface="Franklin Gothic Demi Cond" pitchFamily="34" charset="0"/>
              </a:rPr>
              <a:t>Materiality and </a:t>
            </a:r>
            <a:r>
              <a:rPr lang="en-US" sz="1400" i="1" dirty="0" err="1">
                <a:latin typeface="Franklin Gothic Demi Cond" pitchFamily="34" charset="0"/>
              </a:rPr>
              <a:t>Virtuality</a:t>
            </a:r>
            <a:r>
              <a:rPr lang="en-US" sz="1400" i="1" dirty="0">
                <a:latin typeface="Franklin Gothic Demi Cond" pitchFamily="34" charset="0"/>
              </a:rPr>
              <a:t>: A Conference on Comics</a:t>
            </a:r>
            <a:r>
              <a:rPr lang="en-US" sz="1400" dirty="0">
                <a:latin typeface="Franklin Gothic Demi Cond" pitchFamily="34" charset="0"/>
              </a:rPr>
              <a:t>. Leeds, 2011.</a:t>
            </a:r>
            <a:endParaRPr lang="en-GB" sz="1400" dirty="0">
              <a:latin typeface="Franklin Gothic Demi Cond" pitchFamily="34" charset="0"/>
            </a:endParaRPr>
          </a:p>
          <a:p>
            <a:pPr marL="285750" indent="-285750" algn="just">
              <a:buFont typeface="Arial" pitchFamily="34" charset="0"/>
              <a:buChar char="•"/>
            </a:pPr>
            <a:r>
              <a:rPr lang="en-US" sz="1400" dirty="0" err="1">
                <a:latin typeface="Franklin Gothic Demi Cond" pitchFamily="34" charset="0"/>
              </a:rPr>
              <a:t>Groensteen</a:t>
            </a:r>
            <a:r>
              <a:rPr lang="en-US" sz="1400" dirty="0">
                <a:latin typeface="Franklin Gothic Demi Cond" pitchFamily="34" charset="0"/>
              </a:rPr>
              <a:t>, Thierry. "Why Are Comics Still in Search of Cultural Legitimization?" </a:t>
            </a:r>
            <a:r>
              <a:rPr lang="en-US" sz="1400" i="1" dirty="0">
                <a:latin typeface="Franklin Gothic Demi Cond" pitchFamily="34" charset="0"/>
              </a:rPr>
              <a:t>A Comics Studies Reader</a:t>
            </a:r>
            <a:r>
              <a:rPr lang="en-US" sz="1400" dirty="0">
                <a:latin typeface="Franklin Gothic Demi Cond" pitchFamily="34" charset="0"/>
              </a:rPr>
              <a:t>. Ed. </a:t>
            </a:r>
            <a:r>
              <a:rPr lang="en-US" sz="1400" dirty="0" err="1">
                <a:latin typeface="Franklin Gothic Demi Cond" pitchFamily="34" charset="0"/>
              </a:rPr>
              <a:t>Jeet</a:t>
            </a:r>
            <a:r>
              <a:rPr lang="en-US" sz="1400" dirty="0">
                <a:latin typeface="Franklin Gothic Demi Cond" pitchFamily="34" charset="0"/>
              </a:rPr>
              <a:t> </a:t>
            </a:r>
            <a:r>
              <a:rPr lang="en-US" sz="1400" dirty="0" err="1">
                <a:latin typeface="Franklin Gothic Demi Cond" pitchFamily="34" charset="0"/>
              </a:rPr>
              <a:t>Heer</a:t>
            </a:r>
            <a:r>
              <a:rPr lang="en-US" sz="1400" dirty="0">
                <a:latin typeface="Franklin Gothic Demi Cond" pitchFamily="34" charset="0"/>
              </a:rPr>
              <a:t> and Kent Worcester. Jackson: University Press of Mississippi, 2009. 3-11.</a:t>
            </a:r>
            <a:endParaRPr lang="en-GB" sz="1400" dirty="0">
              <a:latin typeface="Franklin Gothic Demi Cond" pitchFamily="34" charset="0"/>
            </a:endParaRPr>
          </a:p>
          <a:p>
            <a:pPr marL="285750" indent="-285750" algn="just">
              <a:buFont typeface="Arial" pitchFamily="34" charset="0"/>
              <a:buChar char="•"/>
            </a:pPr>
            <a:r>
              <a:rPr lang="en-US" sz="1400" dirty="0" err="1">
                <a:latin typeface="Franklin Gothic Demi Cond" pitchFamily="34" charset="0"/>
              </a:rPr>
              <a:t>Herz</a:t>
            </a:r>
            <a:r>
              <a:rPr lang="en-US" sz="1400" dirty="0">
                <a:latin typeface="Franklin Gothic Demi Cond" pitchFamily="34" charset="0"/>
              </a:rPr>
              <a:t>, Rachel S. "I Know What I Like: Understanding Odor Preferences." </a:t>
            </a:r>
            <a:r>
              <a:rPr lang="en-US" sz="1400" i="1" dirty="0">
                <a:latin typeface="Franklin Gothic Demi Cond" pitchFamily="34" charset="0"/>
              </a:rPr>
              <a:t>The Smell Culture Reader</a:t>
            </a:r>
            <a:r>
              <a:rPr lang="en-US" sz="1400" dirty="0">
                <a:latin typeface="Franklin Gothic Demi Cond" pitchFamily="34" charset="0"/>
              </a:rPr>
              <a:t>. Ed. Jim </a:t>
            </a:r>
            <a:r>
              <a:rPr lang="en-US" sz="1400" dirty="0" err="1">
                <a:latin typeface="Franklin Gothic Demi Cond" pitchFamily="34" charset="0"/>
              </a:rPr>
              <a:t>Drobnick</a:t>
            </a:r>
            <a:r>
              <a:rPr lang="en-US" sz="1400" dirty="0">
                <a:latin typeface="Franklin Gothic Demi Cond" pitchFamily="34" charset="0"/>
              </a:rPr>
              <a:t>. Oxford &amp; New York: Berg, 2006. 190-203.</a:t>
            </a:r>
            <a:endParaRPr lang="en-GB" sz="1400" dirty="0">
              <a:latin typeface="Franklin Gothic Demi Cond" pitchFamily="34" charset="0"/>
            </a:endParaRPr>
          </a:p>
          <a:p>
            <a:pPr marL="285750" indent="-285750" algn="just">
              <a:buFont typeface="Arial" pitchFamily="34" charset="0"/>
              <a:buChar char="•"/>
            </a:pPr>
            <a:r>
              <a:rPr lang="en-US" sz="1400" dirty="0" smtClean="0">
                <a:latin typeface="Franklin Gothic Demi Cond" pitchFamily="34" charset="0"/>
              </a:rPr>
              <a:t>Lee</a:t>
            </a:r>
            <a:r>
              <a:rPr lang="en-US" sz="1400" dirty="0">
                <a:latin typeface="Franklin Gothic Demi Cond" pitchFamily="34" charset="0"/>
              </a:rPr>
              <a:t>, Stan and George </a:t>
            </a:r>
            <a:r>
              <a:rPr lang="en-US" sz="1400" dirty="0" err="1">
                <a:latin typeface="Franklin Gothic Demi Cond" pitchFamily="34" charset="0"/>
              </a:rPr>
              <a:t>Mair</a:t>
            </a:r>
            <a:r>
              <a:rPr lang="en-US" sz="1400" dirty="0">
                <a:latin typeface="Franklin Gothic Demi Cond" pitchFamily="34" charset="0"/>
              </a:rPr>
              <a:t>. </a:t>
            </a:r>
            <a:r>
              <a:rPr lang="en-US" sz="1400" i="1" dirty="0">
                <a:latin typeface="Franklin Gothic Demi Cond" pitchFamily="34" charset="0"/>
              </a:rPr>
              <a:t>Excelsior! The Amazing Life of Stan Lee</a:t>
            </a:r>
            <a:r>
              <a:rPr lang="en-US" sz="1400" dirty="0">
                <a:latin typeface="Franklin Gothic Demi Cond" pitchFamily="34" charset="0"/>
              </a:rPr>
              <a:t>. London: </a:t>
            </a:r>
            <a:r>
              <a:rPr lang="en-US" sz="1400" dirty="0" err="1">
                <a:latin typeface="Franklin Gothic Demi Cond" pitchFamily="34" charset="0"/>
              </a:rPr>
              <a:t>Boxtree</a:t>
            </a:r>
            <a:r>
              <a:rPr lang="en-US" sz="1400" dirty="0">
                <a:latin typeface="Franklin Gothic Demi Cond" pitchFamily="34" charset="0"/>
              </a:rPr>
              <a:t>, 2002.</a:t>
            </a:r>
            <a:endParaRPr lang="en-GB" sz="1400" dirty="0">
              <a:latin typeface="Franklin Gothic Demi Cond" pitchFamily="34" charset="0"/>
            </a:endParaRPr>
          </a:p>
          <a:p>
            <a:pPr marL="285750" indent="-285750" algn="just">
              <a:buFont typeface="Arial" pitchFamily="34" charset="0"/>
              <a:buChar char="•"/>
            </a:pPr>
            <a:r>
              <a:rPr lang="en-US" sz="1400" dirty="0">
                <a:latin typeface="Franklin Gothic Demi Cond" pitchFamily="34" charset="0"/>
              </a:rPr>
              <a:t>Lister, Martin, et al. </a:t>
            </a:r>
            <a:r>
              <a:rPr lang="en-US" sz="1400" i="1" dirty="0">
                <a:latin typeface="Franklin Gothic Demi Cond" pitchFamily="34" charset="0"/>
              </a:rPr>
              <a:t>New Media: A Critical Introduction</a:t>
            </a:r>
            <a:r>
              <a:rPr lang="en-US" sz="1400" dirty="0">
                <a:latin typeface="Franklin Gothic Demi Cond" pitchFamily="34" charset="0"/>
              </a:rPr>
              <a:t>. Abingdon: </a:t>
            </a:r>
            <a:r>
              <a:rPr lang="en-US" sz="1400" dirty="0" err="1">
                <a:latin typeface="Franklin Gothic Demi Cond" pitchFamily="34" charset="0"/>
              </a:rPr>
              <a:t>Routledge</a:t>
            </a:r>
            <a:r>
              <a:rPr lang="en-US" sz="1400" dirty="0">
                <a:latin typeface="Franklin Gothic Demi Cond" pitchFamily="34" charset="0"/>
              </a:rPr>
              <a:t>, 2003.</a:t>
            </a:r>
            <a:endParaRPr lang="en-GB" sz="1400" dirty="0">
              <a:latin typeface="Franklin Gothic Demi Cond" pitchFamily="34" charset="0"/>
            </a:endParaRPr>
          </a:p>
          <a:p>
            <a:pPr marL="285750" indent="-285750" algn="just">
              <a:buFont typeface="Arial" pitchFamily="34" charset="0"/>
              <a:buChar char="•"/>
            </a:pPr>
            <a:r>
              <a:rPr lang="en-US" sz="1400" dirty="0" err="1">
                <a:latin typeface="Franklin Gothic Demi Cond" pitchFamily="34" charset="0"/>
              </a:rPr>
              <a:t>Looby</a:t>
            </a:r>
            <a:r>
              <a:rPr lang="en-US" sz="1400" dirty="0">
                <a:latin typeface="Franklin Gothic Demi Cond" pitchFamily="34" charset="0"/>
              </a:rPr>
              <a:t>, Christopher. ""The Roots of the </a:t>
            </a:r>
            <a:r>
              <a:rPr lang="en-US" sz="1400" dirty="0" err="1">
                <a:latin typeface="Franklin Gothic Demi Cond" pitchFamily="34" charset="0"/>
              </a:rPr>
              <a:t>Orchis</a:t>
            </a:r>
            <a:r>
              <a:rPr lang="en-US" sz="1400" dirty="0">
                <a:latin typeface="Franklin Gothic Demi Cond" pitchFamily="34" charset="0"/>
              </a:rPr>
              <a:t>, the </a:t>
            </a:r>
            <a:r>
              <a:rPr lang="en-US" sz="1400" dirty="0" err="1">
                <a:latin typeface="Franklin Gothic Demi Cond" pitchFamily="34" charset="0"/>
              </a:rPr>
              <a:t>Iuli</a:t>
            </a:r>
            <a:r>
              <a:rPr lang="en-US" sz="1400" dirty="0">
                <a:latin typeface="Franklin Gothic Demi Cond" pitchFamily="34" charset="0"/>
              </a:rPr>
              <a:t> of </a:t>
            </a:r>
            <a:r>
              <a:rPr lang="en-US" sz="1400" dirty="0" err="1">
                <a:latin typeface="Franklin Gothic Demi Cond" pitchFamily="34" charset="0"/>
              </a:rPr>
              <a:t>Chesnuts</a:t>
            </a:r>
            <a:r>
              <a:rPr lang="en-US" sz="1400" dirty="0">
                <a:latin typeface="Franklin Gothic Demi Cond" pitchFamily="34" charset="0"/>
              </a:rPr>
              <a:t>": The Odor of Male Solitude." </a:t>
            </a:r>
            <a:r>
              <a:rPr lang="en-US" sz="1400" i="1" dirty="0">
                <a:latin typeface="Franklin Gothic Demi Cond" pitchFamily="34" charset="0"/>
              </a:rPr>
              <a:t>The Smell Culture Reader</a:t>
            </a:r>
            <a:r>
              <a:rPr lang="en-US" sz="1400" dirty="0">
                <a:latin typeface="Franklin Gothic Demi Cond" pitchFamily="34" charset="0"/>
              </a:rPr>
              <a:t>. Ed. Jim </a:t>
            </a:r>
            <a:r>
              <a:rPr lang="en-US" sz="1400" dirty="0" err="1">
                <a:latin typeface="Franklin Gothic Demi Cond" pitchFamily="34" charset="0"/>
              </a:rPr>
              <a:t>Drobnick</a:t>
            </a:r>
            <a:r>
              <a:rPr lang="en-US" sz="1400" dirty="0">
                <a:latin typeface="Franklin Gothic Demi Cond" pitchFamily="34" charset="0"/>
              </a:rPr>
              <a:t>. Oxford &amp; New York: Berg, 2006. 289-304.</a:t>
            </a:r>
            <a:endParaRPr lang="en-GB" sz="1400" dirty="0">
              <a:latin typeface="Franklin Gothic Demi Cond" pitchFamily="34" charset="0"/>
            </a:endParaRPr>
          </a:p>
          <a:p>
            <a:pPr marL="285750" indent="-285750" algn="just">
              <a:buFont typeface="Arial" pitchFamily="34" charset="0"/>
              <a:buChar char="•"/>
            </a:pPr>
            <a:r>
              <a:rPr lang="en-US" sz="1400" dirty="0">
                <a:latin typeface="Franklin Gothic Demi Cond" pitchFamily="34" charset="0"/>
              </a:rPr>
              <a:t>Moore, Alan, Rick </a:t>
            </a:r>
            <a:r>
              <a:rPr lang="en-US" sz="1400" dirty="0" err="1">
                <a:latin typeface="Franklin Gothic Demi Cond" pitchFamily="34" charset="0"/>
              </a:rPr>
              <a:t>Veitch</a:t>
            </a:r>
            <a:r>
              <a:rPr lang="en-US" sz="1400" dirty="0">
                <a:latin typeface="Franklin Gothic Demi Cond" pitchFamily="34" charset="0"/>
              </a:rPr>
              <a:t> and Steve </a:t>
            </a:r>
            <a:r>
              <a:rPr lang="en-US" sz="1400" dirty="0" err="1">
                <a:latin typeface="Franklin Gothic Demi Cond" pitchFamily="34" charset="0"/>
              </a:rPr>
              <a:t>Bissette</a:t>
            </a:r>
            <a:r>
              <a:rPr lang="en-US" sz="1400" dirty="0">
                <a:latin typeface="Franklin Gothic Demi Cond" pitchFamily="34" charset="0"/>
              </a:rPr>
              <a:t>. </a:t>
            </a:r>
            <a:r>
              <a:rPr lang="en-US" sz="1400" i="1" dirty="0">
                <a:latin typeface="Franklin Gothic Demi Cond" pitchFamily="34" charset="0"/>
              </a:rPr>
              <a:t>1963</a:t>
            </a:r>
            <a:r>
              <a:rPr lang="en-US" sz="1400" dirty="0">
                <a:latin typeface="Franklin Gothic Demi Cond" pitchFamily="34" charset="0"/>
              </a:rPr>
              <a:t>. 6 vols. Fullerton, CA: Image Comics, 1993.</a:t>
            </a:r>
            <a:endParaRPr lang="en-GB" sz="1400" dirty="0">
              <a:latin typeface="Franklin Gothic Demi Cond" pitchFamily="34" charset="0"/>
            </a:endParaRPr>
          </a:p>
          <a:p>
            <a:pPr marL="285750" indent="-285750" algn="just">
              <a:buFont typeface="Arial" pitchFamily="34" charset="0"/>
              <a:buChar char="•"/>
            </a:pPr>
            <a:r>
              <a:rPr lang="en-US" sz="1400" dirty="0">
                <a:latin typeface="Franklin Gothic Demi Cond" pitchFamily="34" charset="0"/>
              </a:rPr>
              <a:t>Proust, Marcel. </a:t>
            </a:r>
            <a:r>
              <a:rPr lang="en-US" sz="1400" i="1" dirty="0">
                <a:latin typeface="Franklin Gothic Demi Cond" pitchFamily="34" charset="0"/>
              </a:rPr>
              <a:t>Remembrance of Things Past</a:t>
            </a:r>
            <a:r>
              <a:rPr lang="en-US" sz="1400" dirty="0">
                <a:latin typeface="Franklin Gothic Demi Cond" pitchFamily="34" charset="0"/>
              </a:rPr>
              <a:t>. Trans. C.K. Scott Moncrieff and Stephen Hudson. 2 vols. Ware: Wordsworth Editions Limited, 2006.</a:t>
            </a:r>
            <a:endParaRPr lang="en-GB" sz="1400" dirty="0">
              <a:latin typeface="Franklin Gothic Demi Cond" pitchFamily="34" charset="0"/>
            </a:endParaRPr>
          </a:p>
          <a:p>
            <a:pPr marL="285750" indent="-285750" algn="just">
              <a:buFont typeface="Arial" pitchFamily="34" charset="0"/>
              <a:buChar char="•"/>
            </a:pPr>
            <a:r>
              <a:rPr lang="en-US" sz="1400" dirty="0">
                <a:latin typeface="Franklin Gothic Demi Cond" pitchFamily="34" charset="0"/>
              </a:rPr>
              <a:t>Reed, Bill. "365 Reasons to Love Comics #342 [The Smell]." 8 December 2007. </a:t>
            </a:r>
            <a:r>
              <a:rPr lang="en-US" sz="1400" i="1" dirty="0">
                <a:latin typeface="Franklin Gothic Demi Cond" pitchFamily="34" charset="0"/>
              </a:rPr>
              <a:t>Comic Book Resources.</a:t>
            </a:r>
            <a:r>
              <a:rPr lang="en-US" sz="1400" dirty="0">
                <a:latin typeface="Franklin Gothic Demi Cond" pitchFamily="34" charset="0"/>
              </a:rPr>
              <a:t> 25 July 2011. &lt;http://goodcomics.comicbookresources.com/2007/12/08/365-reasons-to-love-comics-342</a:t>
            </a:r>
            <a:r>
              <a:rPr lang="en-US" sz="1400" dirty="0" smtClean="0">
                <a:latin typeface="Franklin Gothic Demi Cond" pitchFamily="34" charset="0"/>
              </a:rPr>
              <a:t>/&gt;.</a:t>
            </a:r>
            <a:endParaRPr lang="en-GB" sz="1400" dirty="0">
              <a:latin typeface="Franklin Gothic Demi Cond" pitchFamily="34" charset="0"/>
            </a:endParaRPr>
          </a:p>
        </p:txBody>
      </p:sp>
    </p:spTree>
    <p:extLst>
      <p:ext uri="{BB962C8B-B14F-4D97-AF65-F5344CB8AC3E}">
        <p14:creationId xmlns:p14="http://schemas.microsoft.com/office/powerpoint/2010/main" val="270214817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14400"/>
            <a:ext cx="9144000" cy="4832092"/>
          </a:xfrm>
          <a:prstGeom prst="rect">
            <a:avLst/>
          </a:prstGeom>
        </p:spPr>
        <p:txBody>
          <a:bodyPr wrap="square" numCol="2" spcCol="540000">
            <a:spAutoFit/>
          </a:bodyPr>
          <a:lstStyle/>
          <a:p>
            <a:pPr algn="just"/>
            <a:r>
              <a:rPr lang="en-GB" sz="2800" dirty="0" smtClean="0">
                <a:latin typeface="Franklin Gothic Demi Cond" pitchFamily="34" charset="0"/>
              </a:rPr>
              <a:t>‘It’s easy to forget that we read – or rather ‘use’ – comics in a very physical way (we tend to think of them as being two-dimensional, but in fact they exist in three dimensions). They can be bent, rolled-up, roughly opened or whatever. They can be held in different ways: cradled in your hand or gripped at the edges. We know how far into a comic we’ve read because we can feel how many pages are left. There are also smells: of dust, glue and paper. Compared to this very sensual experience, clicking a mouse just isn’t the same.’ </a:t>
            </a:r>
          </a:p>
          <a:p>
            <a:pPr algn="just"/>
            <a:endParaRPr lang="en-GB" dirty="0" smtClean="0">
              <a:latin typeface="Franklin Gothic Demi Cond" pitchFamily="34" charset="0"/>
            </a:endParaRPr>
          </a:p>
          <a:p>
            <a:pPr algn="just"/>
            <a:r>
              <a:rPr lang="en-GB" dirty="0" smtClean="0">
                <a:latin typeface="Franklin Gothic Demi Cond" pitchFamily="34" charset="0"/>
              </a:rPr>
              <a:t>Roger Sabin</a:t>
            </a:r>
            <a:r>
              <a:rPr lang="en-GB" dirty="0">
                <a:latin typeface="Franklin Gothic Demi Cond" pitchFamily="34" charset="0"/>
              </a:rPr>
              <a:t>, </a:t>
            </a:r>
            <a:r>
              <a:rPr lang="en-GB" dirty="0" smtClean="0">
                <a:latin typeface="Franklin Gothic Demi Cond" pitchFamily="34" charset="0"/>
              </a:rPr>
              <a:t>‘The </a:t>
            </a:r>
            <a:r>
              <a:rPr lang="en-GB" dirty="0">
                <a:latin typeface="Franklin Gothic Demi Cond" pitchFamily="34" charset="0"/>
              </a:rPr>
              <a:t>Crisis in Modern American and British Comics, and the Possibilities of the Internet as a </a:t>
            </a:r>
            <a:r>
              <a:rPr lang="en-GB" dirty="0" smtClean="0">
                <a:latin typeface="Franklin Gothic Demi Cond" pitchFamily="34" charset="0"/>
              </a:rPr>
              <a:t>Solution</a:t>
            </a:r>
            <a:r>
              <a:rPr lang="en-GB" dirty="0">
                <a:latin typeface="Franklin Gothic Demi Cond" pitchFamily="34" charset="0"/>
              </a:rPr>
              <a:t>’ in </a:t>
            </a:r>
            <a:r>
              <a:rPr lang="en-GB" i="1" dirty="0">
                <a:latin typeface="Franklin Gothic Demi Cond" pitchFamily="34" charset="0"/>
              </a:rPr>
              <a:t>Comics and Culture: Analytical and Theoretical Approaches to Reading </a:t>
            </a:r>
            <a:r>
              <a:rPr lang="en-GB" i="1" dirty="0" smtClean="0">
                <a:latin typeface="Franklin Gothic Demi Cond" pitchFamily="34" charset="0"/>
              </a:rPr>
              <a:t>Comics</a:t>
            </a:r>
            <a:r>
              <a:rPr lang="en-GB" dirty="0">
                <a:latin typeface="Franklin Gothic Demi Cond" pitchFamily="34" charset="0"/>
              </a:rPr>
              <a:t> </a:t>
            </a:r>
            <a:r>
              <a:rPr lang="en-GB" dirty="0" smtClean="0">
                <a:latin typeface="Franklin Gothic Demi Cond" pitchFamily="34" charset="0"/>
              </a:rPr>
              <a:t>(2000), p.52.</a:t>
            </a:r>
            <a:endParaRPr lang="en-GB" i="1" dirty="0">
              <a:latin typeface="Franklin Gothic Demi Cond" pitchFamily="34" charset="0"/>
            </a:endParaRPr>
          </a:p>
        </p:txBody>
      </p:sp>
    </p:spTree>
    <p:extLst>
      <p:ext uri="{BB962C8B-B14F-4D97-AF65-F5344CB8AC3E}">
        <p14:creationId xmlns:p14="http://schemas.microsoft.com/office/powerpoint/2010/main" val="68556218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3542" y="152400"/>
            <a:ext cx="8935682" cy="2246769"/>
          </a:xfrm>
          <a:prstGeom prst="rect">
            <a:avLst/>
          </a:prstGeom>
        </p:spPr>
        <p:txBody>
          <a:bodyPr wrap="square" numCol="2" spcCol="540000">
            <a:spAutoFit/>
          </a:bodyPr>
          <a:lstStyle/>
          <a:p>
            <a:pPr algn="just"/>
            <a:r>
              <a:rPr lang="en-GB" sz="2800" dirty="0">
                <a:latin typeface="Franklin Gothic Demi Cond" pitchFamily="34" charset="0"/>
              </a:rPr>
              <a:t>‘I miss the smell of the old comics [. . .]. The new ones, what with their slick pages and fancy printing, have become too artificial for me</a:t>
            </a:r>
            <a:r>
              <a:rPr lang="en-GB" sz="2800" dirty="0" smtClean="0">
                <a:latin typeface="Franklin Gothic Demi Cond" pitchFamily="34" charset="0"/>
              </a:rPr>
              <a:t>’</a:t>
            </a:r>
            <a:endParaRPr lang="en-GB" sz="2800" i="1" dirty="0">
              <a:latin typeface="Franklin Gothic Demi Cond" pitchFamily="34" charset="0"/>
            </a:endParaRPr>
          </a:p>
          <a:p>
            <a:pPr algn="just"/>
            <a:r>
              <a:rPr lang="en-GB" i="1" dirty="0" smtClean="0">
                <a:latin typeface="Franklin Gothic Demi Cond" pitchFamily="34" charset="0"/>
              </a:rPr>
              <a:t>Bill Reed, ‘</a:t>
            </a:r>
            <a:r>
              <a:rPr lang="en-GB" dirty="0" smtClean="0">
                <a:latin typeface="Franklin Gothic Demi Cond" pitchFamily="34" charset="0"/>
              </a:rPr>
              <a:t>365 </a:t>
            </a:r>
            <a:r>
              <a:rPr lang="en-GB" dirty="0">
                <a:latin typeface="Franklin Gothic Demi Cond" pitchFamily="34" charset="0"/>
              </a:rPr>
              <a:t>Reasons to Love Comics #342 [The Smell</a:t>
            </a:r>
            <a:r>
              <a:rPr lang="en-GB" dirty="0" smtClean="0">
                <a:latin typeface="Franklin Gothic Demi Cond" pitchFamily="34" charset="0"/>
              </a:rPr>
              <a:t>]. </a:t>
            </a:r>
            <a:r>
              <a:rPr lang="en-GB" dirty="0">
                <a:latin typeface="Franklin Gothic Demi Cond" pitchFamily="34" charset="0"/>
              </a:rPr>
              <a:t>8 December 2007. </a:t>
            </a:r>
            <a:r>
              <a:rPr lang="en-GB" i="1" dirty="0">
                <a:latin typeface="Franklin Gothic Demi Cond" pitchFamily="34" charset="0"/>
              </a:rPr>
              <a:t>Comic Book Resources. </a:t>
            </a:r>
            <a:r>
              <a:rPr lang="en-GB" dirty="0">
                <a:latin typeface="Franklin Gothic Demi Cond" pitchFamily="34" charset="0"/>
              </a:rPr>
              <a:t>25 July 2011</a:t>
            </a:r>
            <a:r>
              <a:rPr lang="en-GB" dirty="0" smtClean="0">
                <a:latin typeface="Franklin Gothic Demi Cond" pitchFamily="34" charset="0"/>
              </a:rPr>
              <a:t>. &lt;</a:t>
            </a:r>
            <a:r>
              <a:rPr lang="en-GB" dirty="0">
                <a:latin typeface="Franklin Gothic Demi Cond" pitchFamily="34" charset="0"/>
              </a:rPr>
              <a:t>http://goodcomics.comicbookresources.com/2007/12/08/365-reasons-to-love-comics-342/&gt; </a:t>
            </a:r>
            <a:endParaRPr lang="en-GB" i="1" dirty="0">
              <a:latin typeface="Franklin Gothic Demi Cond" pitchFamily="34" charset="0"/>
            </a:endParaRPr>
          </a:p>
        </p:txBody>
      </p:sp>
      <p:sp>
        <p:nvSpPr>
          <p:cNvPr id="3" name="Rectangle 2"/>
          <p:cNvSpPr/>
          <p:nvPr/>
        </p:nvSpPr>
        <p:spPr>
          <a:xfrm>
            <a:off x="113542" y="3242370"/>
            <a:ext cx="8935682" cy="3539430"/>
          </a:xfrm>
          <a:prstGeom prst="rect">
            <a:avLst/>
          </a:prstGeom>
        </p:spPr>
        <p:txBody>
          <a:bodyPr wrap="square" numCol="2" spcCol="540000">
            <a:spAutoFit/>
          </a:bodyPr>
          <a:lstStyle/>
          <a:p>
            <a:pPr algn="just"/>
            <a:r>
              <a:rPr lang="en-GB" sz="2800" dirty="0" smtClean="0">
                <a:latin typeface="Franklin Gothic Demi Cond" pitchFamily="34" charset="0"/>
              </a:rPr>
              <a:t>‘Patterns </a:t>
            </a:r>
            <a:r>
              <a:rPr lang="en-GB" sz="2800" dirty="0">
                <a:latin typeface="Franklin Gothic Demi Cond" pitchFamily="34" charset="0"/>
              </a:rPr>
              <a:t>emerged in interview regarding memories of comics [. . . .] readers often wanted to check details, testing memory against outside sources. Further discussion included titles and narratives alongside physical aspects of the texts, including paper quality, feel, scent and size</a:t>
            </a:r>
            <a:r>
              <a:rPr lang="en-GB" sz="2800" dirty="0" smtClean="0">
                <a:latin typeface="Franklin Gothic Demi Cond" pitchFamily="34" charset="0"/>
              </a:rPr>
              <a:t>.</a:t>
            </a:r>
            <a:r>
              <a:rPr lang="en-GB" sz="2800" i="1" dirty="0" smtClean="0">
                <a:latin typeface="Franklin Gothic Demi Cond" pitchFamily="34" charset="0"/>
              </a:rPr>
              <a:t>’</a:t>
            </a:r>
            <a:endParaRPr lang="en-GB" sz="3200" i="1" dirty="0">
              <a:latin typeface="Franklin Gothic Demi Cond" pitchFamily="34" charset="0"/>
            </a:endParaRPr>
          </a:p>
          <a:p>
            <a:endParaRPr lang="en-GB" dirty="0" smtClean="0">
              <a:latin typeface="Franklin Gothic Demi Cond" pitchFamily="34" charset="0"/>
            </a:endParaRPr>
          </a:p>
          <a:p>
            <a:pPr algn="just"/>
            <a:r>
              <a:rPr lang="en-GB" dirty="0" smtClean="0">
                <a:latin typeface="Franklin Gothic Demi Cond" pitchFamily="34" charset="0"/>
              </a:rPr>
              <a:t>Mel Gibson, ‘What </a:t>
            </a:r>
            <a:r>
              <a:rPr lang="en-GB" dirty="0">
                <a:latin typeface="Franklin Gothic Demi Cond" pitchFamily="34" charset="0"/>
              </a:rPr>
              <a:t>you read and where you read it, how you get it, how you keep it: Children, comics and historical cultural </a:t>
            </a:r>
            <a:r>
              <a:rPr lang="en-GB" dirty="0" smtClean="0">
                <a:latin typeface="Franklin Gothic Demi Cond" pitchFamily="34" charset="0"/>
              </a:rPr>
              <a:t>practice’ in </a:t>
            </a:r>
            <a:r>
              <a:rPr lang="en-GB" i="1" dirty="0" smtClean="0">
                <a:latin typeface="Franklin Gothic Demi Cond" pitchFamily="34" charset="0"/>
              </a:rPr>
              <a:t>Popular Narrative Media</a:t>
            </a:r>
            <a:r>
              <a:rPr lang="en-GB" dirty="0" smtClean="0">
                <a:latin typeface="Franklin Gothic Demi Cond" pitchFamily="34" charset="0"/>
              </a:rPr>
              <a:t> 1.2 (2008), p.151-152.</a:t>
            </a:r>
            <a:endParaRPr lang="en-GB" dirty="0">
              <a:latin typeface="Franklin Gothic Demi Cond" pitchFamily="34" charset="0"/>
            </a:endParaRPr>
          </a:p>
        </p:txBody>
      </p:sp>
    </p:spTree>
    <p:extLst>
      <p:ext uri="{BB962C8B-B14F-4D97-AF65-F5344CB8AC3E}">
        <p14:creationId xmlns:p14="http://schemas.microsoft.com/office/powerpoint/2010/main" val="1452021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143000"/>
            <a:ext cx="8305800" cy="4093428"/>
          </a:xfrm>
          <a:prstGeom prst="rect">
            <a:avLst/>
          </a:prstGeom>
        </p:spPr>
        <p:txBody>
          <a:bodyPr wrap="square" numCol="2" spcCol="540000">
            <a:spAutoFit/>
          </a:bodyPr>
          <a:lstStyle/>
          <a:p>
            <a:pPr algn="just"/>
            <a:r>
              <a:rPr lang="en-GB" sz="2800" dirty="0" smtClean="0">
                <a:latin typeface="Franklin Gothic Demi Cond" pitchFamily="34" charset="0"/>
              </a:rPr>
              <a:t>‘Only </a:t>
            </a:r>
            <a:r>
              <a:rPr lang="en-GB" sz="2800" dirty="0">
                <a:latin typeface="Franklin Gothic Demi Cond" pitchFamily="34" charset="0"/>
              </a:rPr>
              <a:t>three synapses are needed to connect to the hippocampus, which is necessary for associative learning and various forms of </a:t>
            </a:r>
            <a:r>
              <a:rPr lang="en-GB" sz="2800" dirty="0" smtClean="0">
                <a:latin typeface="Franklin Gothic Demi Cond" pitchFamily="34" charset="0"/>
              </a:rPr>
              <a:t>memory.’</a:t>
            </a:r>
          </a:p>
          <a:p>
            <a:pPr algn="just"/>
            <a:endParaRPr lang="en-GB" sz="2800" dirty="0">
              <a:latin typeface="Franklin Gothic Demi Cond" pitchFamily="34" charset="0"/>
            </a:endParaRPr>
          </a:p>
          <a:p>
            <a:pPr algn="just"/>
            <a:endParaRPr lang="en-GB" sz="2800" dirty="0" smtClean="0">
              <a:latin typeface="Franklin Gothic Demi Cond" pitchFamily="34" charset="0"/>
            </a:endParaRPr>
          </a:p>
          <a:p>
            <a:pPr algn="just"/>
            <a:endParaRPr lang="en-GB" sz="2800" dirty="0">
              <a:latin typeface="Franklin Gothic Demi Cond" pitchFamily="34" charset="0"/>
            </a:endParaRPr>
          </a:p>
          <a:p>
            <a:pPr algn="just"/>
            <a:endParaRPr lang="en-GB" sz="2800" dirty="0" smtClean="0">
              <a:latin typeface="Franklin Gothic Demi Cond" pitchFamily="34" charset="0"/>
            </a:endParaRPr>
          </a:p>
          <a:p>
            <a:pPr algn="just"/>
            <a:endParaRPr lang="en-GB" sz="2800" dirty="0">
              <a:latin typeface="Franklin Gothic Demi Cond" pitchFamily="34" charset="0"/>
            </a:endParaRPr>
          </a:p>
          <a:p>
            <a:pPr algn="just"/>
            <a:endParaRPr lang="en-GB" sz="2800" dirty="0" smtClean="0">
              <a:latin typeface="Franklin Gothic Demi Cond" pitchFamily="34" charset="0"/>
            </a:endParaRPr>
          </a:p>
          <a:p>
            <a:pPr algn="just"/>
            <a:endParaRPr lang="en-GB" sz="2800" dirty="0">
              <a:latin typeface="Franklin Gothic Demi Cond" pitchFamily="34" charset="0"/>
            </a:endParaRPr>
          </a:p>
          <a:p>
            <a:pPr algn="just"/>
            <a:endParaRPr lang="en-GB" sz="2800" dirty="0" smtClean="0">
              <a:latin typeface="Franklin Gothic Demi Cond" pitchFamily="34" charset="0"/>
            </a:endParaRPr>
          </a:p>
          <a:p>
            <a:pPr algn="just"/>
            <a:endParaRPr lang="en-GB" sz="2800" dirty="0" smtClean="0">
              <a:latin typeface="Franklin Gothic Demi Cond" pitchFamily="34" charset="0"/>
            </a:endParaRPr>
          </a:p>
          <a:p>
            <a:pPr algn="just"/>
            <a:endParaRPr lang="en-GB" sz="2800" dirty="0" smtClean="0">
              <a:latin typeface="Franklin Gothic Demi Cond" pitchFamily="34" charset="0"/>
            </a:endParaRPr>
          </a:p>
          <a:p>
            <a:pPr algn="just"/>
            <a:endParaRPr lang="en-GB" sz="1400" dirty="0">
              <a:latin typeface="Franklin Gothic Demi Cond" pitchFamily="34" charset="0"/>
            </a:endParaRPr>
          </a:p>
          <a:p>
            <a:pPr algn="just"/>
            <a:r>
              <a:rPr lang="en-GB" sz="1600" dirty="0" smtClean="0">
                <a:latin typeface="Franklin Gothic Demi Cond" pitchFamily="34" charset="0"/>
              </a:rPr>
              <a:t>Rachel S. </a:t>
            </a:r>
            <a:r>
              <a:rPr lang="en-GB" sz="1600" dirty="0" err="1" smtClean="0">
                <a:latin typeface="Franklin Gothic Demi Cond" pitchFamily="34" charset="0"/>
              </a:rPr>
              <a:t>Herz</a:t>
            </a:r>
            <a:r>
              <a:rPr lang="en-GB" sz="1600" dirty="0" smtClean="0">
                <a:latin typeface="Franklin Gothic Demi Cond" pitchFamily="34" charset="0"/>
              </a:rPr>
              <a:t>, ‘I </a:t>
            </a:r>
            <a:r>
              <a:rPr lang="en-GB" sz="1600" dirty="0">
                <a:latin typeface="Franklin Gothic Demi Cond" pitchFamily="34" charset="0"/>
              </a:rPr>
              <a:t>Know What I Like: </a:t>
            </a:r>
            <a:r>
              <a:rPr lang="en-GB" dirty="0">
                <a:latin typeface="Franklin Gothic Demi Cond" pitchFamily="34" charset="0"/>
              </a:rPr>
              <a:t>Understanding</a:t>
            </a:r>
            <a:r>
              <a:rPr lang="en-GB" sz="1600" dirty="0">
                <a:latin typeface="Franklin Gothic Demi Cond" pitchFamily="34" charset="0"/>
              </a:rPr>
              <a:t> </a:t>
            </a:r>
            <a:r>
              <a:rPr lang="en-GB" sz="1600" dirty="0" err="1">
                <a:latin typeface="Franklin Gothic Demi Cond" pitchFamily="34" charset="0"/>
              </a:rPr>
              <a:t>Odor</a:t>
            </a:r>
            <a:r>
              <a:rPr lang="en-GB" sz="1600" dirty="0">
                <a:latin typeface="Franklin Gothic Demi Cond" pitchFamily="34" charset="0"/>
              </a:rPr>
              <a:t> </a:t>
            </a:r>
            <a:r>
              <a:rPr lang="en-GB" sz="1600" dirty="0" smtClean="0">
                <a:latin typeface="Franklin Gothic Demi Cond" pitchFamily="34" charset="0"/>
              </a:rPr>
              <a:t>Preferences’ in </a:t>
            </a:r>
            <a:r>
              <a:rPr lang="en-GB" sz="1600" i="1" dirty="0" smtClean="0">
                <a:latin typeface="Franklin Gothic Demi Cond" pitchFamily="34" charset="0"/>
              </a:rPr>
              <a:t>The Smell Culture Reader</a:t>
            </a:r>
            <a:r>
              <a:rPr lang="en-GB" sz="1600" dirty="0" smtClean="0">
                <a:latin typeface="Franklin Gothic Demi Cond" pitchFamily="34" charset="0"/>
              </a:rPr>
              <a:t>, p.191.</a:t>
            </a:r>
            <a:endParaRPr lang="en-GB" sz="1600" dirty="0">
              <a:latin typeface="Franklin Gothic Demi Cond" pitchFamily="34" charset="0"/>
            </a:endParaRPr>
          </a:p>
        </p:txBody>
      </p:sp>
      <p:sp>
        <p:nvSpPr>
          <p:cNvPr id="2" name="Rectangle 1"/>
          <p:cNvSpPr/>
          <p:nvPr/>
        </p:nvSpPr>
        <p:spPr>
          <a:xfrm>
            <a:off x="4319516" y="1143000"/>
            <a:ext cx="4287103" cy="2246769"/>
          </a:xfrm>
          <a:prstGeom prst="rect">
            <a:avLst/>
          </a:prstGeom>
        </p:spPr>
        <p:txBody>
          <a:bodyPr wrap="square">
            <a:spAutoFit/>
          </a:bodyPr>
          <a:lstStyle/>
          <a:p>
            <a:pPr algn="just"/>
            <a:r>
              <a:rPr lang="en-GB" sz="2800" dirty="0">
                <a:latin typeface="Franklin Gothic Demi Cond" pitchFamily="34" charset="0"/>
              </a:rPr>
              <a:t>‘Only two synapses separate the olfactory bulb from the amygdala, which is critical for the expression and experience of emotion</a:t>
            </a:r>
            <a:r>
              <a:rPr lang="en-GB" sz="2800" dirty="0" smtClean="0">
                <a:latin typeface="Franklin Gothic Demi Cond" pitchFamily="34" charset="0"/>
              </a:rPr>
              <a:t>.’</a:t>
            </a:r>
            <a:endParaRPr lang="en-GB" sz="2800" dirty="0">
              <a:latin typeface="Franklin Gothic Demi Cond" pitchFamily="34" charset="0"/>
            </a:endParaRPr>
          </a:p>
        </p:txBody>
      </p:sp>
    </p:spTree>
    <p:extLst>
      <p:ext uri="{BB962C8B-B14F-4D97-AF65-F5344CB8AC3E}">
        <p14:creationId xmlns:p14="http://schemas.microsoft.com/office/powerpoint/2010/main" val="2410769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251" y="914400"/>
            <a:ext cx="8305800" cy="5355312"/>
          </a:xfrm>
          <a:prstGeom prst="rect">
            <a:avLst/>
          </a:prstGeom>
        </p:spPr>
        <p:txBody>
          <a:bodyPr wrap="square" numCol="2" spcCol="540000">
            <a:spAutoFit/>
          </a:bodyPr>
          <a:lstStyle/>
          <a:p>
            <a:pPr algn="just"/>
            <a:r>
              <a:rPr lang="en-GB" sz="2800" dirty="0" smtClean="0">
                <a:latin typeface="Franklin Gothic Demi Cond" pitchFamily="34" charset="0"/>
              </a:rPr>
              <a:t>‘[. </a:t>
            </a:r>
            <a:r>
              <a:rPr lang="en-GB" sz="2800" dirty="0">
                <a:latin typeface="Franklin Gothic Demi Cond" pitchFamily="34" charset="0"/>
              </a:rPr>
              <a:t>. .] when from a long-distant past nothing subsists, after the people are dead, after the things are broken and scattered, still, alone, more fragile, but with more vitality, more unsubstantial, more persistent, more faithful, the smell and taste of things remain poised a long time, like souls, ready to remind us, waiting and hoping for their moment, amid the ruins of all the rest; and bear unfalteringly, in the tiny and almost impalpable drop of their essence, the vast structure of recollection</a:t>
            </a:r>
            <a:r>
              <a:rPr lang="en-GB" sz="2800" dirty="0" smtClean="0">
                <a:latin typeface="Franklin Gothic Demi Cond" pitchFamily="34" charset="0"/>
              </a:rPr>
              <a:t>.’</a:t>
            </a:r>
          </a:p>
          <a:p>
            <a:pPr algn="just"/>
            <a:endParaRPr lang="en-GB" sz="2800" dirty="0">
              <a:latin typeface="Franklin Gothic Demi Cond" pitchFamily="34" charset="0"/>
            </a:endParaRPr>
          </a:p>
          <a:p>
            <a:pPr algn="just"/>
            <a:endParaRPr lang="en-GB" dirty="0" smtClean="0">
              <a:latin typeface="Franklin Gothic Demi Cond" pitchFamily="34" charset="0"/>
            </a:endParaRPr>
          </a:p>
          <a:p>
            <a:pPr algn="just"/>
            <a:endParaRPr lang="en-GB" dirty="0">
              <a:latin typeface="Franklin Gothic Demi Cond" pitchFamily="34" charset="0"/>
            </a:endParaRPr>
          </a:p>
          <a:p>
            <a:pPr algn="just"/>
            <a:r>
              <a:rPr lang="en-GB" dirty="0" smtClean="0">
                <a:latin typeface="Franklin Gothic Demi Cond" pitchFamily="34" charset="0"/>
              </a:rPr>
              <a:t>Marcel Proust, </a:t>
            </a:r>
            <a:r>
              <a:rPr lang="en-GB" i="1" dirty="0" smtClean="0">
                <a:latin typeface="Franklin Gothic Demi Cond" pitchFamily="34" charset="0"/>
              </a:rPr>
              <a:t>Remembrance of Things Past</a:t>
            </a:r>
            <a:r>
              <a:rPr lang="en-GB" dirty="0" smtClean="0">
                <a:latin typeface="Franklin Gothic Demi Cond" pitchFamily="34" charset="0"/>
              </a:rPr>
              <a:t>: Volume 1, Wordsworth Editions, Hertfordshire, 2006. p.63.</a:t>
            </a:r>
            <a:endParaRPr lang="en-GB" dirty="0">
              <a:latin typeface="Franklin Gothic Demi Cond" pitchFamily="34" charset="0"/>
            </a:endParaRPr>
          </a:p>
        </p:txBody>
      </p:sp>
    </p:spTree>
    <p:extLst>
      <p:ext uri="{BB962C8B-B14F-4D97-AF65-F5344CB8AC3E}">
        <p14:creationId xmlns:p14="http://schemas.microsoft.com/office/powerpoint/2010/main" val="238289765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133600"/>
            <a:ext cx="8453650" cy="2677656"/>
          </a:xfrm>
          <a:prstGeom prst="rect">
            <a:avLst/>
          </a:prstGeom>
        </p:spPr>
        <p:txBody>
          <a:bodyPr wrap="square" numCol="2" spcCol="540000">
            <a:spAutoFit/>
          </a:bodyPr>
          <a:lstStyle/>
          <a:p>
            <a:pPr algn="just"/>
            <a:r>
              <a:rPr lang="en-GB" sz="2800" dirty="0" smtClean="0">
                <a:latin typeface="Franklin Gothic Demi Cond" pitchFamily="34" charset="0"/>
              </a:rPr>
              <a:t>‘</a:t>
            </a:r>
            <a:r>
              <a:rPr lang="en-GB" sz="2800" dirty="0">
                <a:latin typeface="Franklin Gothic Demi Cond" pitchFamily="34" charset="0"/>
              </a:rPr>
              <a:t>Comics have a privileged relationship with childhood because it is in childhood that each of us discovered them and learnt to love </a:t>
            </a:r>
            <a:r>
              <a:rPr lang="en-GB" sz="2800" dirty="0" smtClean="0">
                <a:latin typeface="Franklin Gothic Demi Cond" pitchFamily="34" charset="0"/>
              </a:rPr>
              <a:t>them.’</a:t>
            </a:r>
            <a:endParaRPr lang="en-GB" sz="2800" dirty="0">
              <a:latin typeface="Franklin Gothic Demi Cond" pitchFamily="34" charset="0"/>
            </a:endParaRPr>
          </a:p>
          <a:p>
            <a:pPr algn="just"/>
            <a:endParaRPr lang="en-US" dirty="0" smtClean="0">
              <a:latin typeface="Franklin Gothic Demi Cond" pitchFamily="34" charset="0"/>
            </a:endParaRPr>
          </a:p>
          <a:p>
            <a:pPr algn="just"/>
            <a:r>
              <a:rPr lang="en-US" dirty="0" smtClean="0">
                <a:latin typeface="Franklin Gothic Demi Cond" pitchFamily="34" charset="0"/>
              </a:rPr>
              <a:t>Thierry </a:t>
            </a:r>
            <a:r>
              <a:rPr lang="en-US" dirty="0" err="1" smtClean="0">
                <a:latin typeface="Franklin Gothic Demi Cond" pitchFamily="34" charset="0"/>
              </a:rPr>
              <a:t>Groensteen</a:t>
            </a:r>
            <a:r>
              <a:rPr lang="en-US" dirty="0" smtClean="0">
                <a:latin typeface="Franklin Gothic Demi Cond" pitchFamily="34" charset="0"/>
              </a:rPr>
              <a:t>. </a:t>
            </a:r>
            <a:r>
              <a:rPr lang="en-US" dirty="0">
                <a:latin typeface="Franklin Gothic Demi Cond" pitchFamily="34" charset="0"/>
              </a:rPr>
              <a:t>"Why Are Comics Still in Search of Cultural Legitimization?" </a:t>
            </a:r>
            <a:r>
              <a:rPr lang="en-US" i="1" dirty="0">
                <a:latin typeface="Franklin Gothic Demi Cond" pitchFamily="34" charset="0"/>
              </a:rPr>
              <a:t>A Comics Studies Reader</a:t>
            </a:r>
            <a:r>
              <a:rPr lang="en-US" dirty="0">
                <a:latin typeface="Franklin Gothic Demi Cond" pitchFamily="34" charset="0"/>
              </a:rPr>
              <a:t>. Ed. </a:t>
            </a:r>
            <a:r>
              <a:rPr lang="en-US" dirty="0" err="1">
                <a:latin typeface="Franklin Gothic Demi Cond" pitchFamily="34" charset="0"/>
              </a:rPr>
              <a:t>Jeet</a:t>
            </a:r>
            <a:r>
              <a:rPr lang="en-US" dirty="0">
                <a:latin typeface="Franklin Gothic Demi Cond" pitchFamily="34" charset="0"/>
              </a:rPr>
              <a:t> </a:t>
            </a:r>
            <a:r>
              <a:rPr lang="en-US" dirty="0" err="1">
                <a:latin typeface="Franklin Gothic Demi Cond" pitchFamily="34" charset="0"/>
              </a:rPr>
              <a:t>Heer</a:t>
            </a:r>
            <a:r>
              <a:rPr lang="en-US" dirty="0">
                <a:latin typeface="Franklin Gothic Demi Cond" pitchFamily="34" charset="0"/>
              </a:rPr>
              <a:t> and Kent Worcester. Jackson: University Press of Mississippi, 2009. 3-11.</a:t>
            </a:r>
            <a:endParaRPr lang="en-GB" dirty="0">
              <a:latin typeface="Franklin Gothic Demi Cond" pitchFamily="34" charset="0"/>
            </a:endParaRPr>
          </a:p>
        </p:txBody>
      </p:sp>
    </p:spTree>
    <p:extLst>
      <p:ext uri="{BB962C8B-B14F-4D97-AF65-F5344CB8AC3E}">
        <p14:creationId xmlns:p14="http://schemas.microsoft.com/office/powerpoint/2010/main" val="303072489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69319"/>
            <a:ext cx="4800600" cy="2092881"/>
          </a:xfrm>
          <a:prstGeom prst="rect">
            <a:avLst/>
          </a:prstGeom>
        </p:spPr>
        <p:txBody>
          <a:bodyPr wrap="square">
            <a:spAutoFit/>
          </a:bodyPr>
          <a:lstStyle/>
          <a:p>
            <a:pPr algn="just"/>
            <a:r>
              <a:rPr lang="en-GB" sz="2600" dirty="0" smtClean="0">
                <a:latin typeface="Franklin Gothic Heavy" pitchFamily="34" charset="0"/>
              </a:rPr>
              <a:t>‘DELVING INTO THE FACSIMILE PAGES OF [</a:t>
            </a:r>
            <a:r>
              <a:rPr lang="en-GB" sz="2600" i="1" dirty="0" smtClean="0">
                <a:latin typeface="Franklin Gothic Heavy" pitchFamily="34" charset="0"/>
              </a:rPr>
              <a:t>THE BEST OF JACKIE</a:t>
            </a:r>
            <a:r>
              <a:rPr lang="en-GB" sz="2600" dirty="0" smtClean="0">
                <a:latin typeface="Franklin Gothic Heavy" pitchFamily="34" charset="0"/>
              </a:rPr>
              <a:t>], IS LIKE BEING GIVEN A TICKET TO TRAVEL BACK IN TIME’</a:t>
            </a:r>
            <a:endParaRPr lang="en-GB" sz="2600" dirty="0">
              <a:latin typeface="Franklin Gothic Heavy" pitchFamily="34" charset="0"/>
            </a:endParaRPr>
          </a:p>
        </p:txBody>
      </p:sp>
      <p:sp>
        <p:nvSpPr>
          <p:cNvPr id="7" name="Rectangle 6"/>
          <p:cNvSpPr/>
          <p:nvPr/>
        </p:nvSpPr>
        <p:spPr>
          <a:xfrm>
            <a:off x="2971800" y="6407079"/>
            <a:ext cx="6091451" cy="369332"/>
          </a:xfrm>
          <a:prstGeom prst="rect">
            <a:avLst/>
          </a:prstGeom>
        </p:spPr>
        <p:txBody>
          <a:bodyPr wrap="square">
            <a:spAutoFit/>
          </a:bodyPr>
          <a:lstStyle/>
          <a:p>
            <a:pPr lvl="0" algn="just"/>
            <a:r>
              <a:rPr lang="en-GB" dirty="0">
                <a:solidFill>
                  <a:prstClr val="black"/>
                </a:solidFill>
                <a:latin typeface="Franklin Gothic Demi Cond" pitchFamily="34" charset="0"/>
              </a:rPr>
              <a:t>All quotations from </a:t>
            </a:r>
            <a:r>
              <a:rPr lang="en-GB" dirty="0" smtClean="0">
                <a:solidFill>
                  <a:prstClr val="black"/>
                </a:solidFill>
                <a:latin typeface="Franklin Gothic Demi Cond" pitchFamily="34" charset="0"/>
              </a:rPr>
              <a:t>www.carltonbooks </a:t>
            </a:r>
            <a:r>
              <a:rPr lang="en-GB" dirty="0">
                <a:solidFill>
                  <a:prstClr val="black"/>
                </a:solidFill>
                <a:latin typeface="Franklin Gothic Demi Cond" pitchFamily="34" charset="0"/>
              </a:rPr>
              <a:t>.co.uk (accessed July 2011)</a:t>
            </a:r>
          </a:p>
        </p:txBody>
      </p:sp>
      <p:pic>
        <p:nvPicPr>
          <p:cNvPr id="1030" name="Picture 6" descr="C:\Users\Ian\Desktop\Best of Jackie.jpg"/>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5105400" y="206213"/>
            <a:ext cx="3810000" cy="514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96421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800" y="326410"/>
            <a:ext cx="5105400" cy="2492990"/>
          </a:xfrm>
          <a:prstGeom prst="rect">
            <a:avLst/>
          </a:prstGeom>
        </p:spPr>
        <p:txBody>
          <a:bodyPr wrap="square">
            <a:spAutoFit/>
          </a:bodyPr>
          <a:lstStyle/>
          <a:p>
            <a:pPr algn="just"/>
            <a:r>
              <a:rPr lang="en-GB" sz="2600" dirty="0" smtClean="0">
                <a:latin typeface="Franklin Gothic Heavy" pitchFamily="34" charset="0"/>
              </a:rPr>
              <a:t>‘“ALL YOUR FAVOURITES” IS ANOTHER TREASURE TROVE OF HILARIOUS NOSTALGIC GEMS, REPRODUCED IN FACSIMILE FORM TRUE TO THE ORIGINAL, TO PORE OVER AND ENJOY’</a:t>
            </a:r>
            <a:endParaRPr lang="en-GB" sz="2600" dirty="0">
              <a:latin typeface="Franklin Gothic Heavy" pitchFamily="34" charset="0"/>
            </a:endParaRPr>
          </a:p>
        </p:txBody>
      </p:sp>
      <p:sp>
        <p:nvSpPr>
          <p:cNvPr id="7" name="Rectangle 6"/>
          <p:cNvSpPr/>
          <p:nvPr/>
        </p:nvSpPr>
        <p:spPr>
          <a:xfrm>
            <a:off x="2971800" y="6407079"/>
            <a:ext cx="6091451" cy="369332"/>
          </a:xfrm>
          <a:prstGeom prst="rect">
            <a:avLst/>
          </a:prstGeom>
        </p:spPr>
        <p:txBody>
          <a:bodyPr wrap="square">
            <a:spAutoFit/>
          </a:bodyPr>
          <a:lstStyle/>
          <a:p>
            <a:pPr lvl="0"/>
            <a:r>
              <a:rPr lang="en-GB" dirty="0">
                <a:solidFill>
                  <a:prstClr val="black"/>
                </a:solidFill>
                <a:latin typeface="Franklin Gothic Demi Cond" pitchFamily="34" charset="0"/>
              </a:rPr>
              <a:t>All quotations from </a:t>
            </a:r>
            <a:r>
              <a:rPr lang="en-GB" dirty="0" smtClean="0">
                <a:solidFill>
                  <a:prstClr val="black"/>
                </a:solidFill>
                <a:latin typeface="Franklin Gothic Demi Cond" pitchFamily="34" charset="0"/>
              </a:rPr>
              <a:t>www.carltonbooks </a:t>
            </a:r>
            <a:r>
              <a:rPr lang="en-GB" dirty="0">
                <a:solidFill>
                  <a:prstClr val="black"/>
                </a:solidFill>
                <a:latin typeface="Franklin Gothic Demi Cond" pitchFamily="34" charset="0"/>
              </a:rPr>
              <a:t>.co.uk (accessed July 2011)</a:t>
            </a:r>
          </a:p>
        </p:txBody>
      </p:sp>
      <p:pic>
        <p:nvPicPr>
          <p:cNvPr id="8" name="Picture 7" descr="C:\Users\Ian\Desktop\Best of Jackie - All Your Favourites.jpg"/>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152400" y="283923"/>
            <a:ext cx="3352800" cy="4592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6549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88191"/>
            <a:ext cx="5334000" cy="2893100"/>
          </a:xfrm>
          <a:prstGeom prst="rect">
            <a:avLst/>
          </a:prstGeom>
        </p:spPr>
        <p:txBody>
          <a:bodyPr wrap="square">
            <a:spAutoFit/>
          </a:bodyPr>
          <a:lstStyle/>
          <a:p>
            <a:pPr algn="just"/>
            <a:r>
              <a:rPr lang="en-GB" sz="2600" dirty="0" smtClean="0">
                <a:latin typeface="Franklin Gothic Heavy" pitchFamily="34" charset="0"/>
              </a:rPr>
              <a:t>‘AFTER THE HUGE SUCCESS OF “THE BEST OF JACKIE”, THIS IS THE FOLLOW-UP TITLE, “THE BEST OF JACKIE ANNUAL” - MORE GREAT MATERIAL, REPRODUCED IN FACSIMILE FORM TRUE TO THE ORIGINAL’</a:t>
            </a:r>
            <a:endParaRPr lang="en-GB" sz="2600" dirty="0">
              <a:latin typeface="Franklin Gothic Heavy" pitchFamily="34" charset="0"/>
            </a:endParaRPr>
          </a:p>
        </p:txBody>
      </p:sp>
      <p:sp>
        <p:nvSpPr>
          <p:cNvPr id="7" name="Rectangle 6"/>
          <p:cNvSpPr/>
          <p:nvPr/>
        </p:nvSpPr>
        <p:spPr>
          <a:xfrm>
            <a:off x="2936304" y="6407079"/>
            <a:ext cx="6126948" cy="369332"/>
          </a:xfrm>
          <a:prstGeom prst="rect">
            <a:avLst/>
          </a:prstGeom>
        </p:spPr>
        <p:txBody>
          <a:bodyPr wrap="square">
            <a:spAutoFit/>
          </a:bodyPr>
          <a:lstStyle/>
          <a:p>
            <a:pPr lvl="0"/>
            <a:r>
              <a:rPr lang="en-GB" dirty="0">
                <a:solidFill>
                  <a:prstClr val="black"/>
                </a:solidFill>
                <a:latin typeface="Franklin Gothic Demi Cond" pitchFamily="34" charset="0"/>
              </a:rPr>
              <a:t>All quotations from </a:t>
            </a:r>
            <a:r>
              <a:rPr lang="en-GB" dirty="0" smtClean="0">
                <a:solidFill>
                  <a:prstClr val="black"/>
                </a:solidFill>
                <a:latin typeface="Franklin Gothic Demi Cond" pitchFamily="34" charset="0"/>
              </a:rPr>
              <a:t>www.carltonbooks </a:t>
            </a:r>
            <a:r>
              <a:rPr lang="en-GB" dirty="0">
                <a:solidFill>
                  <a:prstClr val="black"/>
                </a:solidFill>
                <a:latin typeface="Franklin Gothic Demi Cond" pitchFamily="34" charset="0"/>
              </a:rPr>
              <a:t>.co.uk (accessed July 2011)</a:t>
            </a:r>
          </a:p>
        </p:txBody>
      </p:sp>
      <p:pic>
        <p:nvPicPr>
          <p:cNvPr id="6" name="Picture 5" descr="C:\Users\Ian\Desktop\Best of Jackie Annual.jpg"/>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5665003" y="205204"/>
            <a:ext cx="3174197" cy="451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57785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2005</Words>
  <Application>Microsoft Office PowerPoint</Application>
  <PresentationFormat>On-screen Show (4:3)</PresentationFormat>
  <Paragraphs>90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IAN Hague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do love the smell of that old newsprint’: Smell and Nostalgia in Comics</dc:title>
  <dc:creator>Ian Hague</dc:creator>
  <cp:lastModifiedBy>Ian Hague</cp:lastModifiedBy>
  <cp:revision>20</cp:revision>
  <dcterms:created xsi:type="dcterms:W3CDTF">2006-08-16T00:00:00Z</dcterms:created>
  <dcterms:modified xsi:type="dcterms:W3CDTF">2013-01-13T23:46:48Z</dcterms:modified>
</cp:coreProperties>
</file>