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60" r:id="rId4"/>
    <p:sldId id="270" r:id="rId5"/>
    <p:sldId id="278" r:id="rId6"/>
    <p:sldId id="271" r:id="rId7"/>
    <p:sldId id="274" r:id="rId8"/>
    <p:sldId id="258" r:id="rId9"/>
    <p:sldId id="262" r:id="rId10"/>
    <p:sldId id="277" r:id="rId11"/>
    <p:sldId id="257" r:id="rId12"/>
    <p:sldId id="265" r:id="rId13"/>
    <p:sldId id="264" r:id="rId14"/>
    <p:sldId id="273" r:id="rId15"/>
    <p:sldId id="261" r:id="rId16"/>
    <p:sldId id="279" r:id="rId17"/>
    <p:sldId id="268" r:id="rId18"/>
    <p:sldId id="280" r:id="rId19"/>
    <p:sldId id="259" r:id="rId20"/>
    <p:sldId id="272" r:id="rId21"/>
    <p:sldId id="267" r:id="rId22"/>
    <p:sldId id="275" r:id="rId23"/>
    <p:sldId id="281" r:id="rId24"/>
    <p:sldId id="28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49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7DF"/>
    <a:srgbClr val="033D3A"/>
    <a:srgbClr val="3E9177"/>
    <a:srgbClr val="FFB26A"/>
    <a:srgbClr val="D153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36" y="54"/>
      </p:cViewPr>
      <p:guideLst>
        <p:guide orient="horz" pos="2228"/>
        <p:guide pos="3840"/>
        <p:guide pos="749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328B1-DD4E-4F32-92C7-C926D74BAD34}" type="datetimeFigureOut">
              <a:rPr lang="en-GB" smtClean="0"/>
              <a:t>09/08/2014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DFCF9-4D5D-4BE6-BD85-3A01A24914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351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328B1-DD4E-4F32-92C7-C926D74BAD34}" type="datetimeFigureOut">
              <a:rPr lang="en-GB" smtClean="0"/>
              <a:t>09/08/2014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DFCF9-4D5D-4BE6-BD85-3A01A24914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4801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328B1-DD4E-4F32-92C7-C926D74BAD34}" type="datetimeFigureOut">
              <a:rPr lang="en-GB" smtClean="0"/>
              <a:t>09/08/2014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DFCF9-4D5D-4BE6-BD85-3A01A24914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081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328B1-DD4E-4F32-92C7-C926D74BAD34}" type="datetimeFigureOut">
              <a:rPr lang="en-GB" smtClean="0"/>
              <a:t>09/08/2014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DFCF9-4D5D-4BE6-BD85-3A01A24914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5117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328B1-DD4E-4F32-92C7-C926D74BAD34}" type="datetimeFigureOut">
              <a:rPr lang="en-GB" smtClean="0"/>
              <a:t>09/08/2014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DFCF9-4D5D-4BE6-BD85-3A01A24914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6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328B1-DD4E-4F32-92C7-C926D74BAD34}" type="datetimeFigureOut">
              <a:rPr lang="en-GB" smtClean="0"/>
              <a:t>09/08/2014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DFCF9-4D5D-4BE6-BD85-3A01A24914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403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328B1-DD4E-4F32-92C7-C926D74BAD34}" type="datetimeFigureOut">
              <a:rPr lang="en-GB" smtClean="0"/>
              <a:t>09/08/2014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DFCF9-4D5D-4BE6-BD85-3A01A24914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0163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328B1-DD4E-4F32-92C7-C926D74BAD34}" type="datetimeFigureOut">
              <a:rPr lang="en-GB" smtClean="0"/>
              <a:t>09/08/2014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DFCF9-4D5D-4BE6-BD85-3A01A24914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8217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328B1-DD4E-4F32-92C7-C926D74BAD34}" type="datetimeFigureOut">
              <a:rPr lang="en-GB" smtClean="0"/>
              <a:t>09/08/2014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DFCF9-4D5D-4BE6-BD85-3A01A24914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907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328B1-DD4E-4F32-92C7-C926D74BAD34}" type="datetimeFigureOut">
              <a:rPr lang="en-GB" smtClean="0"/>
              <a:t>09/08/2014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DFCF9-4D5D-4BE6-BD85-3A01A24914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131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328B1-DD4E-4F32-92C7-C926D74BAD34}" type="datetimeFigureOut">
              <a:rPr lang="en-GB" smtClean="0"/>
              <a:t>09/08/2014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DFCF9-4D5D-4BE6-BD85-3A01A24914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236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7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328B1-DD4E-4F32-92C7-C926D74BAD34}" type="datetimeFigureOut">
              <a:rPr lang="en-GB" smtClean="0"/>
              <a:t>09/08/2014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DFCF9-4D5D-4BE6-BD85-3A01A24914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931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57225"/>
            <a:ext cx="9144000" cy="2852738"/>
          </a:xfrm>
          <a:prstGeom prst="round2DiagRect">
            <a:avLst/>
          </a:prstGeom>
          <a:solidFill>
            <a:srgbClr val="033D3A"/>
          </a:solidFill>
        </p:spPr>
        <p:txBody>
          <a:bodyPr>
            <a:normAutofit fontScale="90000"/>
          </a:bodyPr>
          <a:lstStyle/>
          <a:p>
            <a:pPr algn="l"/>
            <a:r>
              <a:rPr lang="en-GB" sz="4900" b="1" spc="50" dirty="0">
                <a:ln w="0"/>
                <a:solidFill>
                  <a:srgbClr val="EFF7D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Drawing ‘the apprenticeship of a man of letters’: Adapting </a:t>
            </a:r>
            <a:r>
              <a:rPr lang="en-GB" sz="4900" b="1" i="1" spc="50" dirty="0">
                <a:ln w="0"/>
                <a:solidFill>
                  <a:srgbClr val="EFF7D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Remembrance of Things Past</a:t>
            </a:r>
            <a:r>
              <a:rPr lang="en-GB" sz="4900" b="1" spc="50" dirty="0">
                <a:ln w="0"/>
                <a:solidFill>
                  <a:srgbClr val="EFF7D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 for </a:t>
            </a:r>
            <a:r>
              <a:rPr lang="en-GB" sz="4900" b="1" i="1" spc="50" dirty="0" err="1">
                <a:ln w="0"/>
                <a:solidFill>
                  <a:srgbClr val="EFF7D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bande</a:t>
            </a:r>
            <a:r>
              <a:rPr lang="en-GB" sz="4900" b="1" i="1" spc="50" dirty="0">
                <a:ln w="0"/>
                <a:solidFill>
                  <a:srgbClr val="EFF7D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 </a:t>
            </a:r>
            <a:r>
              <a:rPr lang="en-GB" sz="4900" b="1" i="1" spc="50" dirty="0" err="1" smtClean="0">
                <a:ln w="0"/>
                <a:solidFill>
                  <a:srgbClr val="EFF7D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dessinée</a:t>
            </a:r>
            <a:endParaRPr lang="en-GB" dirty="0">
              <a:solidFill>
                <a:srgbClr val="EFF7DF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ound2DiagRect">
            <a:avLst>
              <a:gd name="adj1" fmla="val 0"/>
              <a:gd name="adj2" fmla="val 27613"/>
            </a:avLst>
          </a:prstGeom>
          <a:solidFill>
            <a:srgbClr val="3E9177"/>
          </a:solidFill>
        </p:spPr>
        <p:txBody>
          <a:bodyPr/>
          <a:lstStyle/>
          <a:p>
            <a:pPr algn="l"/>
            <a:r>
              <a:rPr lang="en-GB" b="1" spc="50" dirty="0" smtClean="0">
                <a:ln w="0"/>
                <a:solidFill>
                  <a:srgbClr val="EFF7D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Dr Ian Hague</a:t>
            </a:r>
          </a:p>
          <a:p>
            <a:pPr algn="l"/>
            <a:r>
              <a:rPr lang="en-GB" b="1" spc="50" dirty="0" smtClean="0">
                <a:ln w="0"/>
                <a:solidFill>
                  <a:srgbClr val="EFF7D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@</a:t>
            </a:r>
            <a:r>
              <a:rPr lang="en-GB" b="1" spc="50" dirty="0" err="1" smtClean="0">
                <a:ln w="0"/>
                <a:solidFill>
                  <a:srgbClr val="EFF7D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drianhague</a:t>
            </a:r>
            <a:endParaRPr lang="en-GB" b="1" spc="50" dirty="0" smtClean="0">
              <a:ln w="0"/>
              <a:solidFill>
                <a:srgbClr val="EFF7DF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entury Gothic" panose="020B0502020202020204" pitchFamily="34" charset="0"/>
            </a:endParaRPr>
          </a:p>
          <a:p>
            <a:pPr algn="l"/>
            <a:r>
              <a:rPr lang="en-GB" b="1" spc="50" dirty="0" smtClean="0">
                <a:ln w="0"/>
                <a:solidFill>
                  <a:srgbClr val="EFF7D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www.ianhague.com</a:t>
            </a:r>
            <a:endParaRPr lang="en-GB" b="1" spc="50" dirty="0">
              <a:ln w="0"/>
              <a:solidFill>
                <a:srgbClr val="EFF7DF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150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905297" y="2468336"/>
            <a:ext cx="10381406" cy="1921329"/>
          </a:xfrm>
          <a:prstGeom prst="round2DiagRect">
            <a:avLst/>
          </a:prstGeom>
          <a:solidFill>
            <a:srgbClr val="3E917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0" b="1" dirty="0" smtClean="0">
                <a:ln w="0"/>
                <a:solidFill>
                  <a:srgbClr val="EFF7D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BRAIDING</a:t>
            </a:r>
            <a:endParaRPr lang="en-GB" sz="8000" b="1" dirty="0">
              <a:ln w="0"/>
              <a:solidFill>
                <a:srgbClr val="EFF7D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6453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906" y="204297"/>
            <a:ext cx="4869600" cy="64482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ound Diagonal Corner Rectangle 2"/>
          <p:cNvSpPr/>
          <p:nvPr/>
        </p:nvSpPr>
        <p:spPr>
          <a:xfrm>
            <a:off x="-90777" y="342900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ADAPTATIONS</a:t>
            </a:r>
            <a:endParaRPr lang="en-GB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-90777" y="880419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SEQUENCE</a:t>
            </a:r>
            <a:endParaRPr lang="en-GB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-90777" y="1417938"/>
            <a:ext cx="1902046" cy="400051"/>
          </a:xfrm>
          <a:prstGeom prst="round2DiagRect">
            <a:avLst/>
          </a:prstGeom>
          <a:solidFill>
            <a:srgbClr val="3E917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ln w="0"/>
                <a:solidFill>
                  <a:srgbClr val="EFF7D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BRAIDING</a:t>
            </a:r>
            <a:endParaRPr lang="en-GB" b="1" dirty="0">
              <a:ln w="0"/>
              <a:solidFill>
                <a:srgbClr val="EFF7D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7" name="Round Diagonal Corner Rectangle 6"/>
          <p:cNvSpPr/>
          <p:nvPr/>
        </p:nvSpPr>
        <p:spPr>
          <a:xfrm>
            <a:off x="-90777" y="1955457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THE INSET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8" name="Round Diagonal Corner Rectangle 7"/>
          <p:cNvSpPr/>
          <p:nvPr/>
        </p:nvSpPr>
        <p:spPr>
          <a:xfrm>
            <a:off x="-90777" y="2492976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PERSPECTIVE</a:t>
            </a:r>
            <a:endParaRPr lang="en-GB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871447" y="169375"/>
            <a:ext cx="5314518" cy="6518138"/>
            <a:chOff x="6871447" y="169375"/>
            <a:chExt cx="5314518" cy="6518138"/>
          </a:xfrm>
        </p:grpSpPr>
        <p:sp>
          <p:nvSpPr>
            <p:cNvPr id="9" name="Rectangle 8"/>
            <p:cNvSpPr/>
            <p:nvPr/>
          </p:nvSpPr>
          <p:spPr>
            <a:xfrm>
              <a:off x="6871447" y="169375"/>
              <a:ext cx="5202678" cy="2022496"/>
            </a:xfrm>
            <a:prstGeom prst="rect">
              <a:avLst/>
            </a:prstGeom>
            <a:solidFill>
              <a:srgbClr val="EFF7D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871447" y="1955457"/>
              <a:ext cx="2796988" cy="2022496"/>
            </a:xfrm>
            <a:prstGeom prst="rect">
              <a:avLst/>
            </a:prstGeom>
            <a:solidFill>
              <a:srgbClr val="EFF7D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388977" y="3943031"/>
              <a:ext cx="2796988" cy="2744482"/>
            </a:xfrm>
            <a:prstGeom prst="rect">
              <a:avLst/>
            </a:prstGeom>
            <a:solidFill>
              <a:srgbClr val="EFF7D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531465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5" t="2723" b="4267"/>
          <a:stretch/>
        </p:blipFill>
        <p:spPr>
          <a:xfrm>
            <a:off x="7028796" y="238487"/>
            <a:ext cx="4989240" cy="64888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645" y="238487"/>
            <a:ext cx="4764956" cy="64888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ound Diagonal Corner Rectangle 10"/>
          <p:cNvSpPr/>
          <p:nvPr/>
        </p:nvSpPr>
        <p:spPr>
          <a:xfrm>
            <a:off x="-90777" y="342900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ADAPTATIONS</a:t>
            </a:r>
            <a:endParaRPr lang="en-GB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-90777" y="880419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SEQUENCE</a:t>
            </a:r>
            <a:endParaRPr lang="en-GB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3" name="Round Diagonal Corner Rectangle 12"/>
          <p:cNvSpPr/>
          <p:nvPr/>
        </p:nvSpPr>
        <p:spPr>
          <a:xfrm>
            <a:off x="-90777" y="1417938"/>
            <a:ext cx="1902046" cy="400051"/>
          </a:xfrm>
          <a:prstGeom prst="round2DiagRect">
            <a:avLst/>
          </a:prstGeom>
          <a:solidFill>
            <a:srgbClr val="3E917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ln w="0"/>
                <a:solidFill>
                  <a:srgbClr val="EFF7D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BRAIDING</a:t>
            </a:r>
            <a:endParaRPr lang="en-GB" b="1" dirty="0">
              <a:ln w="0"/>
              <a:solidFill>
                <a:srgbClr val="EFF7D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4" name="Round Diagonal Corner Rectangle 13"/>
          <p:cNvSpPr/>
          <p:nvPr/>
        </p:nvSpPr>
        <p:spPr>
          <a:xfrm>
            <a:off x="-90777" y="1955457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THE INSET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15" name="Round Diagonal Corner Rectangle 14"/>
          <p:cNvSpPr/>
          <p:nvPr/>
        </p:nvSpPr>
        <p:spPr>
          <a:xfrm>
            <a:off x="-90777" y="2492976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PERSPECTIVE</a:t>
            </a:r>
            <a:endParaRPr lang="en-GB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021450" y="132986"/>
            <a:ext cx="10170550" cy="6798216"/>
            <a:chOff x="2021450" y="132986"/>
            <a:chExt cx="10170550" cy="6798216"/>
          </a:xfrm>
        </p:grpSpPr>
        <p:sp>
          <p:nvSpPr>
            <p:cNvPr id="9" name="Rectangle 8"/>
            <p:cNvSpPr/>
            <p:nvPr/>
          </p:nvSpPr>
          <p:spPr>
            <a:xfrm>
              <a:off x="2021450" y="132986"/>
              <a:ext cx="5007346" cy="2072332"/>
            </a:xfrm>
            <a:prstGeom prst="rect">
              <a:avLst/>
            </a:prstGeom>
            <a:solidFill>
              <a:srgbClr val="EFF7D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403928" y="2251655"/>
              <a:ext cx="2624868" cy="4679547"/>
            </a:xfrm>
            <a:prstGeom prst="rect">
              <a:avLst/>
            </a:prstGeom>
            <a:solidFill>
              <a:srgbClr val="EFF7D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021450" y="4410634"/>
              <a:ext cx="2624868" cy="2422251"/>
            </a:xfrm>
            <a:prstGeom prst="rect">
              <a:avLst/>
            </a:prstGeom>
            <a:solidFill>
              <a:srgbClr val="EFF7D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028796" y="132986"/>
              <a:ext cx="5163204" cy="650306"/>
            </a:xfrm>
            <a:prstGeom prst="rect">
              <a:avLst/>
            </a:prstGeom>
            <a:solidFill>
              <a:srgbClr val="EFF7D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028796" y="783291"/>
              <a:ext cx="2814451" cy="6074709"/>
            </a:xfrm>
            <a:prstGeom prst="rect">
              <a:avLst/>
            </a:prstGeom>
            <a:solidFill>
              <a:srgbClr val="EFF7D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843248" y="2693001"/>
              <a:ext cx="2295984" cy="4164999"/>
            </a:xfrm>
            <a:prstGeom prst="rect">
              <a:avLst/>
            </a:prstGeom>
            <a:solidFill>
              <a:srgbClr val="EFF7D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7976711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" t="1870" r="4565" b="2216"/>
          <a:stretch/>
        </p:blipFill>
        <p:spPr>
          <a:xfrm>
            <a:off x="7063409" y="129208"/>
            <a:ext cx="4837043" cy="65995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ound Diagonal Corner Rectangle 12"/>
          <p:cNvSpPr/>
          <p:nvPr/>
        </p:nvSpPr>
        <p:spPr>
          <a:xfrm>
            <a:off x="-90777" y="342900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ADAPTATIONS</a:t>
            </a:r>
            <a:endParaRPr lang="en-GB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4" name="Round Diagonal Corner Rectangle 13"/>
          <p:cNvSpPr/>
          <p:nvPr/>
        </p:nvSpPr>
        <p:spPr>
          <a:xfrm>
            <a:off x="-90777" y="880419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SEQUENCE</a:t>
            </a:r>
            <a:endParaRPr lang="en-GB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5" name="Round Diagonal Corner Rectangle 14"/>
          <p:cNvSpPr/>
          <p:nvPr/>
        </p:nvSpPr>
        <p:spPr>
          <a:xfrm>
            <a:off x="-90777" y="1417938"/>
            <a:ext cx="1902046" cy="400051"/>
          </a:xfrm>
          <a:prstGeom prst="round2DiagRect">
            <a:avLst/>
          </a:prstGeom>
          <a:solidFill>
            <a:srgbClr val="3E917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ln w="0"/>
                <a:solidFill>
                  <a:srgbClr val="EFF7D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BRAIDING</a:t>
            </a:r>
            <a:endParaRPr lang="en-GB" b="1" dirty="0">
              <a:ln w="0"/>
              <a:solidFill>
                <a:srgbClr val="EFF7D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6" name="Round Diagonal Corner Rectangle 15"/>
          <p:cNvSpPr/>
          <p:nvPr/>
        </p:nvSpPr>
        <p:spPr>
          <a:xfrm>
            <a:off x="-90777" y="1955457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THE INSET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17" name="Round Diagonal Corner Rectangle 16"/>
          <p:cNvSpPr/>
          <p:nvPr/>
        </p:nvSpPr>
        <p:spPr>
          <a:xfrm>
            <a:off x="-90777" y="2492976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PERSPECTIVE</a:t>
            </a:r>
            <a:endParaRPr lang="en-GB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7310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439" y="271086"/>
            <a:ext cx="4629978" cy="63158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273" y="275392"/>
            <a:ext cx="4614440" cy="63072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ound Diagonal Corner Rectangle 4"/>
          <p:cNvSpPr/>
          <p:nvPr/>
        </p:nvSpPr>
        <p:spPr>
          <a:xfrm>
            <a:off x="-90777" y="342900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ADAPTATIONS</a:t>
            </a:r>
            <a:endParaRPr lang="en-GB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Round Diagonal Corner Rectangle 5"/>
          <p:cNvSpPr/>
          <p:nvPr/>
        </p:nvSpPr>
        <p:spPr>
          <a:xfrm>
            <a:off x="-90777" y="880419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SEQUENCE</a:t>
            </a:r>
            <a:endParaRPr lang="en-GB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7" name="Round Diagonal Corner Rectangle 6"/>
          <p:cNvSpPr/>
          <p:nvPr/>
        </p:nvSpPr>
        <p:spPr>
          <a:xfrm>
            <a:off x="-90777" y="1417938"/>
            <a:ext cx="1902046" cy="400051"/>
          </a:xfrm>
          <a:prstGeom prst="round2DiagRect">
            <a:avLst/>
          </a:prstGeom>
          <a:solidFill>
            <a:srgbClr val="3E917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ln w="0"/>
                <a:solidFill>
                  <a:srgbClr val="EFF7D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BRAIDING</a:t>
            </a:r>
            <a:endParaRPr lang="en-GB" b="1" dirty="0">
              <a:ln w="0"/>
              <a:solidFill>
                <a:srgbClr val="EFF7D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8" name="Round Diagonal Corner Rectangle 7"/>
          <p:cNvSpPr/>
          <p:nvPr/>
        </p:nvSpPr>
        <p:spPr>
          <a:xfrm>
            <a:off x="-90777" y="2492977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THE INSET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-90777" y="1955457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PERSPECTIVE</a:t>
            </a:r>
            <a:endParaRPr lang="en-GB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271920" y="169375"/>
            <a:ext cx="9930648" cy="6603214"/>
            <a:chOff x="2271920" y="169375"/>
            <a:chExt cx="9930648" cy="6603214"/>
          </a:xfrm>
        </p:grpSpPr>
        <p:sp>
          <p:nvSpPr>
            <p:cNvPr id="10" name="Rectangle 9"/>
            <p:cNvSpPr/>
            <p:nvPr/>
          </p:nvSpPr>
          <p:spPr>
            <a:xfrm>
              <a:off x="2271920" y="271086"/>
              <a:ext cx="2372651" cy="6417539"/>
            </a:xfrm>
            <a:prstGeom prst="rect">
              <a:avLst/>
            </a:prstGeom>
            <a:solidFill>
              <a:srgbClr val="EFF7D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44571" y="3730170"/>
              <a:ext cx="2686365" cy="2958455"/>
            </a:xfrm>
            <a:prstGeom prst="rect">
              <a:avLst/>
            </a:prstGeom>
            <a:solidFill>
              <a:srgbClr val="EFF7D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44571" y="280821"/>
              <a:ext cx="145043" cy="1818971"/>
            </a:xfrm>
            <a:prstGeom prst="rect">
              <a:avLst/>
            </a:prstGeom>
            <a:solidFill>
              <a:srgbClr val="EFF7D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789614" y="271086"/>
              <a:ext cx="2455248" cy="471865"/>
            </a:xfrm>
            <a:prstGeom prst="rect">
              <a:avLst/>
            </a:prstGeom>
            <a:solidFill>
              <a:srgbClr val="EFF7D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116417" y="271086"/>
              <a:ext cx="2690774" cy="2221891"/>
            </a:xfrm>
            <a:prstGeom prst="rect">
              <a:avLst/>
            </a:prstGeom>
            <a:solidFill>
              <a:srgbClr val="EFF7D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112008" y="2492977"/>
              <a:ext cx="2082234" cy="4279612"/>
            </a:xfrm>
            <a:prstGeom prst="rect">
              <a:avLst/>
            </a:prstGeom>
            <a:solidFill>
              <a:srgbClr val="EFF7D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194241" y="4053022"/>
              <a:ext cx="3008327" cy="2635603"/>
            </a:xfrm>
            <a:prstGeom prst="rect">
              <a:avLst/>
            </a:prstGeom>
            <a:solidFill>
              <a:srgbClr val="EFF7D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9716709" y="169375"/>
              <a:ext cx="2357416" cy="573576"/>
            </a:xfrm>
            <a:prstGeom prst="rect">
              <a:avLst/>
            </a:prstGeom>
            <a:solidFill>
              <a:srgbClr val="EFF7D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9807191" y="2099791"/>
              <a:ext cx="2357416" cy="393185"/>
            </a:xfrm>
            <a:prstGeom prst="rect">
              <a:avLst/>
            </a:prstGeom>
            <a:solidFill>
              <a:srgbClr val="EFF7D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2329766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056" y="249290"/>
            <a:ext cx="4625405" cy="63594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989" y="249291"/>
            <a:ext cx="4614656" cy="63594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ound Diagonal Corner Rectangle 8"/>
          <p:cNvSpPr/>
          <p:nvPr/>
        </p:nvSpPr>
        <p:spPr>
          <a:xfrm>
            <a:off x="-90777" y="342900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ADAPTATIONS</a:t>
            </a:r>
            <a:endParaRPr lang="en-GB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Round Diagonal Corner Rectangle 9"/>
          <p:cNvSpPr/>
          <p:nvPr/>
        </p:nvSpPr>
        <p:spPr>
          <a:xfrm>
            <a:off x="-90777" y="880419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SEQUENCE</a:t>
            </a:r>
            <a:endParaRPr lang="en-GB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1" name="Round Diagonal Corner Rectangle 10"/>
          <p:cNvSpPr/>
          <p:nvPr/>
        </p:nvSpPr>
        <p:spPr>
          <a:xfrm>
            <a:off x="-90777" y="1417938"/>
            <a:ext cx="1902046" cy="400051"/>
          </a:xfrm>
          <a:prstGeom prst="round2DiagRect">
            <a:avLst/>
          </a:prstGeom>
          <a:solidFill>
            <a:srgbClr val="3E917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ln w="0"/>
                <a:solidFill>
                  <a:srgbClr val="EFF7D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BRAIDING</a:t>
            </a:r>
            <a:endParaRPr lang="en-GB" b="1" dirty="0">
              <a:ln w="0"/>
              <a:solidFill>
                <a:srgbClr val="EFF7D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-90777" y="1955457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THE INSET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13" name="Round Diagonal Corner Rectangle 12"/>
          <p:cNvSpPr/>
          <p:nvPr/>
        </p:nvSpPr>
        <p:spPr>
          <a:xfrm>
            <a:off x="-90777" y="2492976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PERSPECTIVE</a:t>
            </a:r>
            <a:endParaRPr lang="en-GB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293257" y="130629"/>
            <a:ext cx="9681008" cy="6646118"/>
            <a:chOff x="2293257" y="130629"/>
            <a:chExt cx="9681008" cy="6646118"/>
          </a:xfrm>
        </p:grpSpPr>
        <p:grpSp>
          <p:nvGrpSpPr>
            <p:cNvPr id="5" name="Group 4"/>
            <p:cNvGrpSpPr/>
            <p:nvPr/>
          </p:nvGrpSpPr>
          <p:grpSpPr>
            <a:xfrm>
              <a:off x="2293257" y="130629"/>
              <a:ext cx="4876120" cy="6604000"/>
              <a:chOff x="2293257" y="130629"/>
              <a:chExt cx="4876120" cy="660400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2293257" y="130629"/>
                <a:ext cx="4064000" cy="6604000"/>
              </a:xfrm>
              <a:prstGeom prst="rect">
                <a:avLst/>
              </a:prstGeom>
              <a:solidFill>
                <a:srgbClr val="EFF7DF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6357256" y="130629"/>
                <a:ext cx="812121" cy="2888342"/>
              </a:xfrm>
              <a:prstGeom prst="rect">
                <a:avLst/>
              </a:prstGeom>
              <a:solidFill>
                <a:srgbClr val="EFF7DF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6315648" y="4448629"/>
                <a:ext cx="812121" cy="2286000"/>
              </a:xfrm>
              <a:prstGeom prst="rect">
                <a:avLst/>
              </a:prstGeom>
              <a:solidFill>
                <a:srgbClr val="EFF7DF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7248717" y="172747"/>
              <a:ext cx="4725548" cy="6604000"/>
              <a:chOff x="7248717" y="172747"/>
              <a:chExt cx="4725548" cy="6604000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9216570" y="172747"/>
                <a:ext cx="2757695" cy="6604000"/>
              </a:xfrm>
              <a:prstGeom prst="rect">
                <a:avLst/>
              </a:prstGeom>
              <a:solidFill>
                <a:srgbClr val="EFF7DF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7328056" y="249290"/>
                <a:ext cx="1888514" cy="1706167"/>
              </a:xfrm>
              <a:prstGeom prst="rect">
                <a:avLst/>
              </a:prstGeom>
              <a:solidFill>
                <a:srgbClr val="EFF7DF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7328056" y="3947885"/>
                <a:ext cx="1909318" cy="2737367"/>
              </a:xfrm>
              <a:prstGeom prst="rect">
                <a:avLst/>
              </a:prstGeom>
              <a:solidFill>
                <a:srgbClr val="EFF7DF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7248717" y="1950995"/>
                <a:ext cx="997054" cy="1996891"/>
              </a:xfrm>
              <a:prstGeom prst="rect">
                <a:avLst/>
              </a:prstGeom>
              <a:solidFill>
                <a:srgbClr val="EFF7DF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86945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905297" y="2468336"/>
            <a:ext cx="10381406" cy="1921329"/>
          </a:xfrm>
          <a:prstGeom prst="round2DiagRect">
            <a:avLst/>
          </a:prstGeom>
          <a:solidFill>
            <a:srgbClr val="3E917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0" b="1" dirty="0" smtClean="0">
                <a:ln w="0"/>
                <a:solidFill>
                  <a:srgbClr val="EFF7D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THE INSET</a:t>
            </a:r>
            <a:endParaRPr lang="en-GB" sz="8000" b="1" dirty="0">
              <a:ln w="0"/>
              <a:solidFill>
                <a:srgbClr val="EFF7D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9913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148" y="106017"/>
            <a:ext cx="4877984" cy="65797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ound Diagonal Corner Rectangle 8"/>
          <p:cNvSpPr/>
          <p:nvPr/>
        </p:nvSpPr>
        <p:spPr>
          <a:xfrm>
            <a:off x="-90777" y="342900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ADAPTATIONS</a:t>
            </a:r>
            <a:endParaRPr lang="en-GB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Round Diagonal Corner Rectangle 9"/>
          <p:cNvSpPr/>
          <p:nvPr/>
        </p:nvSpPr>
        <p:spPr>
          <a:xfrm>
            <a:off x="-90777" y="880419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SEQUENCE</a:t>
            </a:r>
            <a:endParaRPr lang="en-GB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1" name="Round Diagonal Corner Rectangle 10"/>
          <p:cNvSpPr/>
          <p:nvPr/>
        </p:nvSpPr>
        <p:spPr>
          <a:xfrm>
            <a:off x="-90777" y="1417938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BRAIDING</a:t>
            </a:r>
            <a:endParaRPr lang="en-GB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-90777" y="1955457"/>
            <a:ext cx="1902046" cy="400051"/>
          </a:xfrm>
          <a:prstGeom prst="round2DiagRect">
            <a:avLst/>
          </a:prstGeom>
          <a:solidFill>
            <a:srgbClr val="3E917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ln w="0"/>
                <a:solidFill>
                  <a:srgbClr val="EFF7D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THE INSET</a:t>
            </a:r>
            <a:endParaRPr lang="en-GB" b="1" dirty="0">
              <a:ln w="0"/>
              <a:solidFill>
                <a:srgbClr val="EFF7D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3" name="Round Diagonal Corner Rectangle 12"/>
          <p:cNvSpPr/>
          <p:nvPr/>
        </p:nvSpPr>
        <p:spPr>
          <a:xfrm>
            <a:off x="-90777" y="2492976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PERSPECTIVE</a:t>
            </a:r>
            <a:endParaRPr lang="en-GB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581844" y="106017"/>
            <a:ext cx="5392421" cy="6638762"/>
            <a:chOff x="6581844" y="106017"/>
            <a:chExt cx="5392421" cy="6638762"/>
          </a:xfrm>
        </p:grpSpPr>
        <p:sp>
          <p:nvSpPr>
            <p:cNvPr id="14" name="Rectangle 13"/>
            <p:cNvSpPr/>
            <p:nvPr/>
          </p:nvSpPr>
          <p:spPr>
            <a:xfrm>
              <a:off x="6736976" y="106017"/>
              <a:ext cx="5237289" cy="4304618"/>
            </a:xfrm>
            <a:prstGeom prst="rect">
              <a:avLst/>
            </a:prstGeom>
            <a:solidFill>
              <a:srgbClr val="EFF7D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581844" y="4410635"/>
              <a:ext cx="1432604" cy="2334144"/>
            </a:xfrm>
            <a:prstGeom prst="rect">
              <a:avLst/>
            </a:prstGeom>
            <a:solidFill>
              <a:srgbClr val="EFF7D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7" t="65423"/>
          <a:stretch/>
        </p:blipFill>
        <p:spPr>
          <a:xfrm>
            <a:off x="2957992" y="1155181"/>
            <a:ext cx="7557968" cy="45476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386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905297" y="2468336"/>
            <a:ext cx="10381406" cy="1921329"/>
          </a:xfrm>
          <a:prstGeom prst="round2DiagRect">
            <a:avLst/>
          </a:prstGeom>
          <a:solidFill>
            <a:srgbClr val="3E917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0" b="1" dirty="0" smtClean="0">
                <a:ln w="0"/>
                <a:solidFill>
                  <a:srgbClr val="EFF7D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PERSPECTIVE</a:t>
            </a:r>
            <a:endParaRPr lang="en-GB" sz="8000" b="1" dirty="0">
              <a:ln w="0"/>
              <a:solidFill>
                <a:srgbClr val="EFF7D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38010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2967" r="3243" b="2869"/>
          <a:stretch/>
        </p:blipFill>
        <p:spPr>
          <a:xfrm>
            <a:off x="7885044" y="291548"/>
            <a:ext cx="4015410" cy="63080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ound Diagonal Corner Rectangle 2"/>
          <p:cNvSpPr/>
          <p:nvPr/>
        </p:nvSpPr>
        <p:spPr>
          <a:xfrm>
            <a:off x="-90777" y="342900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ADAPTATIONS</a:t>
            </a:r>
            <a:endParaRPr lang="en-GB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-90777" y="880419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SEQUENCE</a:t>
            </a:r>
            <a:endParaRPr lang="en-GB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-90777" y="1417938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BRAIDING</a:t>
            </a:r>
            <a:endParaRPr lang="en-GB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Round Diagonal Corner Rectangle 5"/>
          <p:cNvSpPr/>
          <p:nvPr/>
        </p:nvSpPr>
        <p:spPr>
          <a:xfrm>
            <a:off x="-90777" y="1955457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THE INSET</a:t>
            </a:r>
            <a:endParaRPr lang="en-GB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7" name="Round Diagonal Corner Rectangle 6"/>
          <p:cNvSpPr/>
          <p:nvPr/>
        </p:nvSpPr>
        <p:spPr>
          <a:xfrm>
            <a:off x="-90777" y="2492976"/>
            <a:ext cx="1902046" cy="400051"/>
          </a:xfrm>
          <a:prstGeom prst="round2DiagRect">
            <a:avLst/>
          </a:prstGeom>
          <a:solidFill>
            <a:srgbClr val="3E917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ln w="0"/>
                <a:solidFill>
                  <a:srgbClr val="EFF7D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PERSPECTIVE</a:t>
            </a:r>
            <a:endParaRPr lang="en-GB" b="1" dirty="0">
              <a:ln w="0"/>
              <a:solidFill>
                <a:srgbClr val="EFF7D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9916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905297" y="2468336"/>
            <a:ext cx="10381406" cy="1921329"/>
          </a:xfrm>
          <a:prstGeom prst="round2DiagRect">
            <a:avLst/>
          </a:prstGeom>
          <a:solidFill>
            <a:srgbClr val="3E917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0" b="1" dirty="0" smtClean="0">
                <a:ln w="0"/>
                <a:solidFill>
                  <a:srgbClr val="EFF7D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ADAPTATIONS</a:t>
            </a:r>
            <a:endParaRPr lang="en-GB" sz="8000" b="1" dirty="0">
              <a:ln w="0"/>
              <a:solidFill>
                <a:srgbClr val="EFF7D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4006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606" y="179482"/>
            <a:ext cx="8842116" cy="6532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ound Diagonal Corner Rectangle 3"/>
          <p:cNvSpPr/>
          <p:nvPr/>
        </p:nvSpPr>
        <p:spPr>
          <a:xfrm>
            <a:off x="-90777" y="342900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ADAPTATIONS</a:t>
            </a:r>
            <a:endParaRPr lang="en-GB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-90777" y="880419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SEQUENCE</a:t>
            </a:r>
            <a:endParaRPr lang="en-GB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Round Diagonal Corner Rectangle 5"/>
          <p:cNvSpPr/>
          <p:nvPr/>
        </p:nvSpPr>
        <p:spPr>
          <a:xfrm>
            <a:off x="-90777" y="1417938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BRAIDING</a:t>
            </a:r>
            <a:endParaRPr lang="en-GB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7" name="Round Diagonal Corner Rectangle 6"/>
          <p:cNvSpPr/>
          <p:nvPr/>
        </p:nvSpPr>
        <p:spPr>
          <a:xfrm>
            <a:off x="-90777" y="1955457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THE INSET</a:t>
            </a:r>
            <a:endParaRPr lang="en-GB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8" name="Round Diagonal Corner Rectangle 7"/>
          <p:cNvSpPr/>
          <p:nvPr/>
        </p:nvSpPr>
        <p:spPr>
          <a:xfrm>
            <a:off x="-90777" y="2492976"/>
            <a:ext cx="1902046" cy="400051"/>
          </a:xfrm>
          <a:prstGeom prst="round2DiagRect">
            <a:avLst/>
          </a:prstGeom>
          <a:solidFill>
            <a:srgbClr val="3E917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ln w="0"/>
                <a:solidFill>
                  <a:srgbClr val="EFF7D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PERSPECTIVE</a:t>
            </a:r>
            <a:endParaRPr lang="en-GB" b="1" dirty="0">
              <a:ln w="0"/>
              <a:solidFill>
                <a:srgbClr val="EFF7D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7606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268" y="29157"/>
            <a:ext cx="4877958" cy="6692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ound Diagonal Corner Rectangle 2"/>
          <p:cNvSpPr/>
          <p:nvPr/>
        </p:nvSpPr>
        <p:spPr>
          <a:xfrm>
            <a:off x="-90777" y="342900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ADAPTATIONS</a:t>
            </a:r>
            <a:endParaRPr lang="en-GB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-90777" y="880419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SEQUENCE</a:t>
            </a:r>
            <a:endParaRPr lang="en-GB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Round Diagonal Corner Rectangle 5"/>
          <p:cNvSpPr/>
          <p:nvPr/>
        </p:nvSpPr>
        <p:spPr>
          <a:xfrm>
            <a:off x="-90777" y="1417938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BRAIDING</a:t>
            </a:r>
            <a:endParaRPr lang="en-GB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7" name="Round Diagonal Corner Rectangle 6"/>
          <p:cNvSpPr/>
          <p:nvPr/>
        </p:nvSpPr>
        <p:spPr>
          <a:xfrm>
            <a:off x="-90777" y="1955457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THE INSET</a:t>
            </a:r>
            <a:endParaRPr lang="en-GB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8" name="Round Diagonal Corner Rectangle 7"/>
          <p:cNvSpPr/>
          <p:nvPr/>
        </p:nvSpPr>
        <p:spPr>
          <a:xfrm>
            <a:off x="-90777" y="2492976"/>
            <a:ext cx="1902046" cy="400051"/>
          </a:xfrm>
          <a:prstGeom prst="round2DiagRect">
            <a:avLst/>
          </a:prstGeom>
          <a:solidFill>
            <a:srgbClr val="3E917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ln w="0"/>
                <a:solidFill>
                  <a:srgbClr val="EFF7D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PERSPECTIVE</a:t>
            </a:r>
            <a:endParaRPr lang="en-GB" b="1" dirty="0">
              <a:ln w="0"/>
              <a:solidFill>
                <a:srgbClr val="EFF7D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954711" y="0"/>
            <a:ext cx="5237290" cy="6858000"/>
            <a:chOff x="6954711" y="0"/>
            <a:chExt cx="5237290" cy="6858000"/>
          </a:xfrm>
        </p:grpSpPr>
        <p:sp>
          <p:nvSpPr>
            <p:cNvPr id="9" name="Rectangle 8"/>
            <p:cNvSpPr/>
            <p:nvPr/>
          </p:nvSpPr>
          <p:spPr>
            <a:xfrm>
              <a:off x="6954711" y="0"/>
              <a:ext cx="5237289" cy="1741492"/>
            </a:xfrm>
            <a:prstGeom prst="rect">
              <a:avLst/>
            </a:prstGeom>
            <a:solidFill>
              <a:srgbClr val="EFF7D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168269" y="4402822"/>
              <a:ext cx="5023732" cy="2455178"/>
            </a:xfrm>
            <a:prstGeom prst="rect">
              <a:avLst/>
            </a:prstGeom>
            <a:solidFill>
              <a:srgbClr val="EFF7D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0445161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5" t="2723" b="4267"/>
          <a:stretch/>
        </p:blipFill>
        <p:spPr>
          <a:xfrm>
            <a:off x="7028796" y="238487"/>
            <a:ext cx="4989240" cy="64888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752" y="960963"/>
            <a:ext cx="3306094" cy="49360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ound Diagonal Corner Rectangle 5"/>
          <p:cNvSpPr/>
          <p:nvPr/>
        </p:nvSpPr>
        <p:spPr>
          <a:xfrm>
            <a:off x="-90777" y="342900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ADAPTATIONS</a:t>
            </a:r>
            <a:endParaRPr lang="en-GB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7" name="Round Diagonal Corner Rectangle 6"/>
          <p:cNvSpPr/>
          <p:nvPr/>
        </p:nvSpPr>
        <p:spPr>
          <a:xfrm>
            <a:off x="-90777" y="880419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SEQUENCE</a:t>
            </a:r>
            <a:endParaRPr lang="en-GB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8" name="Round Diagonal Corner Rectangle 7"/>
          <p:cNvSpPr/>
          <p:nvPr/>
        </p:nvSpPr>
        <p:spPr>
          <a:xfrm>
            <a:off x="-90777" y="1417938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BRAIDING</a:t>
            </a:r>
            <a:endParaRPr lang="en-GB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-90777" y="1955457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THE INSET</a:t>
            </a:r>
            <a:endParaRPr lang="en-GB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Round Diagonal Corner Rectangle 9"/>
          <p:cNvSpPr/>
          <p:nvPr/>
        </p:nvSpPr>
        <p:spPr>
          <a:xfrm>
            <a:off x="-90777" y="2492976"/>
            <a:ext cx="1902046" cy="400051"/>
          </a:xfrm>
          <a:prstGeom prst="round2DiagRect">
            <a:avLst/>
          </a:prstGeom>
          <a:solidFill>
            <a:srgbClr val="3E917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ln w="0"/>
                <a:solidFill>
                  <a:srgbClr val="EFF7D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PERSPECTIVE</a:t>
            </a:r>
            <a:endParaRPr lang="en-GB" b="1" dirty="0">
              <a:ln w="0"/>
              <a:solidFill>
                <a:srgbClr val="EFF7D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028796" y="52880"/>
            <a:ext cx="5163205" cy="6805120"/>
            <a:chOff x="7028796" y="52880"/>
            <a:chExt cx="5163205" cy="6805120"/>
          </a:xfrm>
        </p:grpSpPr>
        <p:sp>
          <p:nvSpPr>
            <p:cNvPr id="12" name="Rectangle 11"/>
            <p:cNvSpPr/>
            <p:nvPr/>
          </p:nvSpPr>
          <p:spPr>
            <a:xfrm>
              <a:off x="7028796" y="4195482"/>
              <a:ext cx="5163205" cy="2662518"/>
            </a:xfrm>
            <a:prstGeom prst="rect">
              <a:avLst/>
            </a:prstGeom>
            <a:solidFill>
              <a:srgbClr val="EFF7D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028796" y="52880"/>
              <a:ext cx="5023732" cy="2636531"/>
            </a:xfrm>
            <a:prstGeom prst="rect">
              <a:avLst/>
            </a:prstGeom>
            <a:solidFill>
              <a:srgbClr val="EFF7D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9285617" y="2492976"/>
              <a:ext cx="2819401" cy="2105918"/>
            </a:xfrm>
            <a:prstGeom prst="rect">
              <a:avLst/>
            </a:prstGeom>
            <a:solidFill>
              <a:srgbClr val="EFF7D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8292212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-90777" y="342900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ADAPTATIONS</a:t>
            </a:r>
            <a:endParaRPr lang="en-GB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7" name="Round Diagonal Corner Rectangle 6"/>
          <p:cNvSpPr/>
          <p:nvPr/>
        </p:nvSpPr>
        <p:spPr>
          <a:xfrm>
            <a:off x="-90777" y="880419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SEQUENCE</a:t>
            </a:r>
            <a:endParaRPr lang="en-GB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8" name="Round Diagonal Corner Rectangle 7"/>
          <p:cNvSpPr/>
          <p:nvPr/>
        </p:nvSpPr>
        <p:spPr>
          <a:xfrm>
            <a:off x="-90777" y="1417938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BRAIDING</a:t>
            </a:r>
            <a:endParaRPr lang="en-GB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-90777" y="1955457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THE INSET</a:t>
            </a:r>
            <a:endParaRPr lang="en-GB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Round Diagonal Corner Rectangle 9"/>
          <p:cNvSpPr/>
          <p:nvPr/>
        </p:nvSpPr>
        <p:spPr>
          <a:xfrm>
            <a:off x="-90777" y="2492976"/>
            <a:ext cx="1902046" cy="400051"/>
          </a:xfrm>
          <a:prstGeom prst="round2DiagRect">
            <a:avLst/>
          </a:prstGeom>
          <a:solidFill>
            <a:srgbClr val="3E917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ln w="0"/>
                <a:solidFill>
                  <a:srgbClr val="EFF7D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PERSPECTIVE</a:t>
            </a:r>
            <a:endParaRPr lang="en-GB" b="1" dirty="0">
              <a:ln w="0"/>
              <a:solidFill>
                <a:srgbClr val="EFF7D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623" y="53008"/>
            <a:ext cx="2365708" cy="331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461" y="3493513"/>
            <a:ext cx="2377026" cy="331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03" y="53008"/>
            <a:ext cx="2375416" cy="331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020" y="53008"/>
            <a:ext cx="2313779" cy="331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03" y="3493513"/>
            <a:ext cx="2379309" cy="331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603" y="3493513"/>
            <a:ext cx="2382728" cy="331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66054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57225"/>
            <a:ext cx="9144000" cy="2852738"/>
          </a:xfrm>
          <a:prstGeom prst="round2DiagRect">
            <a:avLst/>
          </a:prstGeom>
          <a:solidFill>
            <a:srgbClr val="033D3A"/>
          </a:solidFill>
        </p:spPr>
        <p:txBody>
          <a:bodyPr>
            <a:normAutofit fontScale="90000"/>
          </a:bodyPr>
          <a:lstStyle/>
          <a:p>
            <a:pPr algn="l"/>
            <a:r>
              <a:rPr lang="en-GB" sz="4900" b="1" spc="50" dirty="0">
                <a:ln w="0"/>
                <a:solidFill>
                  <a:srgbClr val="EFF7D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Drawing ‘the apprenticeship of a man of letters’: Adapting </a:t>
            </a:r>
            <a:r>
              <a:rPr lang="en-GB" sz="4900" b="1" i="1" spc="50" dirty="0">
                <a:ln w="0"/>
                <a:solidFill>
                  <a:srgbClr val="EFF7D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Remembrance of Things Past</a:t>
            </a:r>
            <a:r>
              <a:rPr lang="en-GB" sz="4900" b="1" spc="50" dirty="0">
                <a:ln w="0"/>
                <a:solidFill>
                  <a:srgbClr val="EFF7D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 for </a:t>
            </a:r>
            <a:r>
              <a:rPr lang="en-GB" sz="4900" b="1" i="1" spc="50" dirty="0" err="1">
                <a:ln w="0"/>
                <a:solidFill>
                  <a:srgbClr val="EFF7D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bande</a:t>
            </a:r>
            <a:r>
              <a:rPr lang="en-GB" sz="4900" b="1" i="1" spc="50" dirty="0">
                <a:ln w="0"/>
                <a:solidFill>
                  <a:srgbClr val="EFF7D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 </a:t>
            </a:r>
            <a:r>
              <a:rPr lang="en-GB" sz="4900" b="1" i="1" spc="50" dirty="0" err="1" smtClean="0">
                <a:ln w="0"/>
                <a:solidFill>
                  <a:srgbClr val="EFF7D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dessinée</a:t>
            </a:r>
            <a:endParaRPr lang="en-GB" dirty="0">
              <a:solidFill>
                <a:srgbClr val="EFF7DF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ound2DiagRect">
            <a:avLst>
              <a:gd name="adj1" fmla="val 0"/>
              <a:gd name="adj2" fmla="val 27613"/>
            </a:avLst>
          </a:prstGeom>
          <a:solidFill>
            <a:srgbClr val="3E9177"/>
          </a:solidFill>
        </p:spPr>
        <p:txBody>
          <a:bodyPr/>
          <a:lstStyle/>
          <a:p>
            <a:pPr algn="l"/>
            <a:r>
              <a:rPr lang="en-GB" b="1" spc="50" dirty="0" smtClean="0">
                <a:ln w="0"/>
                <a:solidFill>
                  <a:srgbClr val="EFF7D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Dr Ian Hague</a:t>
            </a:r>
          </a:p>
          <a:p>
            <a:pPr algn="l"/>
            <a:r>
              <a:rPr lang="en-GB" b="1" spc="50" dirty="0" smtClean="0">
                <a:ln w="0"/>
                <a:solidFill>
                  <a:srgbClr val="EFF7D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@</a:t>
            </a:r>
            <a:r>
              <a:rPr lang="en-GB" b="1" spc="50" dirty="0" err="1" smtClean="0">
                <a:ln w="0"/>
                <a:solidFill>
                  <a:srgbClr val="EFF7D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drianhague</a:t>
            </a:r>
            <a:endParaRPr lang="en-GB" b="1" spc="50" dirty="0" smtClean="0">
              <a:ln w="0"/>
              <a:solidFill>
                <a:srgbClr val="EFF7DF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entury Gothic" panose="020B0502020202020204" pitchFamily="34" charset="0"/>
            </a:endParaRPr>
          </a:p>
          <a:p>
            <a:pPr algn="l"/>
            <a:r>
              <a:rPr lang="en-GB" b="1" spc="50" dirty="0" smtClean="0">
                <a:ln w="0"/>
                <a:solidFill>
                  <a:srgbClr val="EFF7D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www.ianhague.com</a:t>
            </a:r>
            <a:endParaRPr lang="en-GB" b="1" spc="50" dirty="0">
              <a:ln w="0"/>
              <a:solidFill>
                <a:srgbClr val="EFF7DF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4484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645" y="1269000"/>
            <a:ext cx="2880000" cy="43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170" y="1269000"/>
            <a:ext cx="2880000" cy="43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120" y="1269000"/>
            <a:ext cx="3286843" cy="43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ound Diagonal Corner Rectangle 5"/>
          <p:cNvSpPr/>
          <p:nvPr/>
        </p:nvSpPr>
        <p:spPr>
          <a:xfrm>
            <a:off x="-90777" y="342900"/>
            <a:ext cx="1902046" cy="400051"/>
          </a:xfrm>
          <a:prstGeom prst="round2DiagRect">
            <a:avLst/>
          </a:prstGeom>
          <a:solidFill>
            <a:srgbClr val="3E917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ln w="0"/>
                <a:solidFill>
                  <a:srgbClr val="EFF7D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ADAPTATIONS</a:t>
            </a:r>
            <a:endParaRPr lang="en-GB" b="1" dirty="0">
              <a:ln w="0"/>
              <a:solidFill>
                <a:srgbClr val="EFF7D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7" name="Round Diagonal Corner Rectangle 6"/>
          <p:cNvSpPr/>
          <p:nvPr/>
        </p:nvSpPr>
        <p:spPr>
          <a:xfrm>
            <a:off x="-90777" y="880419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SEQUENCE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8" name="Round Diagonal Corner Rectangle 7"/>
          <p:cNvSpPr/>
          <p:nvPr/>
        </p:nvSpPr>
        <p:spPr>
          <a:xfrm>
            <a:off x="-90777" y="1417938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BRAIDING</a:t>
            </a:r>
            <a:endParaRPr lang="en-GB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-90777" y="1955457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THE INSET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10" name="Round Diagonal Corner Rectangle 9"/>
          <p:cNvSpPr/>
          <p:nvPr/>
        </p:nvSpPr>
        <p:spPr>
          <a:xfrm>
            <a:off x="-90777" y="2492976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PERSPECTIVE</a:t>
            </a:r>
            <a:endParaRPr lang="en-GB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0023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623" y="53008"/>
            <a:ext cx="2365708" cy="331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461" y="3493513"/>
            <a:ext cx="2377026" cy="331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03" y="53008"/>
            <a:ext cx="2375416" cy="331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020" y="53008"/>
            <a:ext cx="2313779" cy="331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03" y="3493513"/>
            <a:ext cx="2379309" cy="331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603" y="3493513"/>
            <a:ext cx="2382728" cy="331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ound Diagonal Corner Rectangle 22"/>
          <p:cNvSpPr/>
          <p:nvPr/>
        </p:nvSpPr>
        <p:spPr>
          <a:xfrm>
            <a:off x="-90777" y="342900"/>
            <a:ext cx="1902046" cy="400051"/>
          </a:xfrm>
          <a:prstGeom prst="round2DiagRect">
            <a:avLst/>
          </a:prstGeom>
          <a:solidFill>
            <a:srgbClr val="3E917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ln w="0"/>
                <a:solidFill>
                  <a:srgbClr val="EFF7D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ADAPTATIONS</a:t>
            </a:r>
            <a:endParaRPr lang="en-GB" b="1" dirty="0">
              <a:ln w="0"/>
              <a:solidFill>
                <a:srgbClr val="EFF7D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4" name="Round Diagonal Corner Rectangle 23"/>
          <p:cNvSpPr/>
          <p:nvPr/>
        </p:nvSpPr>
        <p:spPr>
          <a:xfrm>
            <a:off x="-90777" y="880419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SEQUENCE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25" name="Round Diagonal Corner Rectangle 24"/>
          <p:cNvSpPr/>
          <p:nvPr/>
        </p:nvSpPr>
        <p:spPr>
          <a:xfrm>
            <a:off x="-90777" y="1417938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BRAIDING</a:t>
            </a:r>
            <a:endParaRPr lang="en-GB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6" name="Round Diagonal Corner Rectangle 25"/>
          <p:cNvSpPr/>
          <p:nvPr/>
        </p:nvSpPr>
        <p:spPr>
          <a:xfrm>
            <a:off x="-90777" y="1955457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THE INSET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-90777" y="2492976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PERSPECTIVE</a:t>
            </a:r>
            <a:endParaRPr lang="en-GB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3670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905297" y="2468336"/>
            <a:ext cx="10381406" cy="1921329"/>
          </a:xfrm>
          <a:prstGeom prst="round2DiagRect">
            <a:avLst/>
          </a:prstGeom>
          <a:solidFill>
            <a:srgbClr val="3E917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0" b="1" dirty="0" smtClean="0">
                <a:ln w="0"/>
                <a:solidFill>
                  <a:srgbClr val="EFF7D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SEQUENCE</a:t>
            </a:r>
            <a:endParaRPr lang="en-GB" sz="8000" b="1" dirty="0">
              <a:ln w="0"/>
              <a:solidFill>
                <a:srgbClr val="EFF7D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2856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118" y="4097812"/>
            <a:ext cx="1800000" cy="25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830" y="4097812"/>
            <a:ext cx="1808612" cy="25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030" y="4097812"/>
            <a:ext cx="1807376" cy="25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39" y="4097812"/>
            <a:ext cx="1760479" cy="25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154" y="4097812"/>
            <a:ext cx="1810345" cy="25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211" y="4097812"/>
            <a:ext cx="1812950" cy="25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Round Diagonal Corner Rectangle 21"/>
          <p:cNvSpPr/>
          <p:nvPr/>
        </p:nvSpPr>
        <p:spPr>
          <a:xfrm>
            <a:off x="-90777" y="342900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ADAPTATIONS</a:t>
            </a:r>
            <a:endParaRPr lang="en-GB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3" name="Round Diagonal Corner Rectangle 22"/>
          <p:cNvSpPr/>
          <p:nvPr/>
        </p:nvSpPr>
        <p:spPr>
          <a:xfrm>
            <a:off x="-90777" y="880419"/>
            <a:ext cx="1902046" cy="400051"/>
          </a:xfrm>
          <a:prstGeom prst="round2DiagRect">
            <a:avLst/>
          </a:prstGeom>
          <a:solidFill>
            <a:srgbClr val="3E917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ln w="0"/>
                <a:solidFill>
                  <a:srgbClr val="EFF7D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SEQUENCE</a:t>
            </a:r>
            <a:endParaRPr lang="en-GB" b="1" dirty="0">
              <a:ln w="0"/>
              <a:solidFill>
                <a:srgbClr val="EFF7D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4" name="Round Diagonal Corner Rectangle 23"/>
          <p:cNvSpPr/>
          <p:nvPr/>
        </p:nvSpPr>
        <p:spPr>
          <a:xfrm>
            <a:off x="-90777" y="1417938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BRAIDING</a:t>
            </a:r>
            <a:endParaRPr lang="en-GB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5" name="Round Diagonal Corner Rectangle 24"/>
          <p:cNvSpPr/>
          <p:nvPr/>
        </p:nvSpPr>
        <p:spPr>
          <a:xfrm>
            <a:off x="-90777" y="1955457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THE INSET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26" name="Round Diagonal Corner Rectangle 25"/>
          <p:cNvSpPr/>
          <p:nvPr/>
        </p:nvSpPr>
        <p:spPr>
          <a:xfrm>
            <a:off x="-90777" y="2492976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PERSPECTIVE</a:t>
            </a:r>
            <a:endParaRPr lang="en-GB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5901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00013 -0.4479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240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0.00026 -0.44583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2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 L -0.3319 0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02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 L -0.33243 0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28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-0.33307 0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44583 L 0.503 -0.4458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3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44792 L 0.5026 -0.44583 " pathEditMode="relative" rAng="0" ptsTypes="AA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30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26 -0.44583 L 0.49844 -3.33333E-6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38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3 -0.44583 L 0.49896 0 " pathEditMode="relative" rAng="0" ptsTypes="AA">
                                      <p:cBhvr>
                                        <p:cTn id="2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2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39" y="4097812"/>
            <a:ext cx="1760479" cy="2520000"/>
          </a:xfrm>
          <a:prstGeom prst="rect">
            <a:avLst/>
          </a:prstGeom>
          <a:ln>
            <a:solidFill>
              <a:srgbClr val="3E917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830" y="4097812"/>
            <a:ext cx="1808612" cy="2520000"/>
          </a:xfrm>
          <a:prstGeom prst="rect">
            <a:avLst/>
          </a:prstGeom>
          <a:ln>
            <a:solidFill>
              <a:srgbClr val="FFB26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154" y="4097812"/>
            <a:ext cx="1810345" cy="25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211" y="4097812"/>
            <a:ext cx="1812950" cy="25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118" y="4097812"/>
            <a:ext cx="1800000" cy="25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030" y="4097812"/>
            <a:ext cx="1807376" cy="25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119822" y="4097812"/>
            <a:ext cx="1814512" cy="2520000"/>
          </a:xfrm>
          <a:prstGeom prst="rect">
            <a:avLst/>
          </a:prstGeom>
          <a:noFill/>
          <a:ln w="57150">
            <a:solidFill>
              <a:srgbClr val="033D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6173829" y="4095111"/>
            <a:ext cx="5871331" cy="2520000"/>
          </a:xfrm>
          <a:prstGeom prst="rect">
            <a:avLst/>
          </a:prstGeom>
          <a:noFill/>
          <a:ln w="57150">
            <a:solidFill>
              <a:srgbClr val="033D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2125468" y="4097812"/>
            <a:ext cx="3828650" cy="2520000"/>
          </a:xfrm>
          <a:prstGeom prst="rect">
            <a:avLst/>
          </a:prstGeom>
          <a:noFill/>
          <a:ln w="57150">
            <a:solidFill>
              <a:srgbClr val="D15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ound Diagonal Corner Rectangle 29"/>
          <p:cNvSpPr/>
          <p:nvPr/>
        </p:nvSpPr>
        <p:spPr>
          <a:xfrm>
            <a:off x="-90777" y="342900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ADAPTATIONS</a:t>
            </a:r>
            <a:endParaRPr lang="en-GB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1" name="Round Diagonal Corner Rectangle 30"/>
          <p:cNvSpPr/>
          <p:nvPr/>
        </p:nvSpPr>
        <p:spPr>
          <a:xfrm>
            <a:off x="-90777" y="880419"/>
            <a:ext cx="1902046" cy="400051"/>
          </a:xfrm>
          <a:prstGeom prst="round2DiagRect">
            <a:avLst/>
          </a:prstGeom>
          <a:solidFill>
            <a:srgbClr val="3E917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ln w="0"/>
                <a:solidFill>
                  <a:srgbClr val="EFF7D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SEQUENCE</a:t>
            </a:r>
            <a:endParaRPr lang="en-GB" b="1" dirty="0">
              <a:ln w="0"/>
              <a:solidFill>
                <a:srgbClr val="EFF7D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2" name="Round Diagonal Corner Rectangle 31"/>
          <p:cNvSpPr/>
          <p:nvPr/>
        </p:nvSpPr>
        <p:spPr>
          <a:xfrm>
            <a:off x="-90777" y="1417938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BRAIDING</a:t>
            </a:r>
            <a:endParaRPr lang="en-GB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3" name="Round Diagonal Corner Rectangle 32"/>
          <p:cNvSpPr/>
          <p:nvPr/>
        </p:nvSpPr>
        <p:spPr>
          <a:xfrm>
            <a:off x="-90777" y="1955457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THE INSET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34" name="Round Diagonal Corner Rectangle 33"/>
          <p:cNvSpPr/>
          <p:nvPr/>
        </p:nvSpPr>
        <p:spPr>
          <a:xfrm>
            <a:off x="-90777" y="2492976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PERSPECTIVE</a:t>
            </a:r>
            <a:endParaRPr lang="en-GB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4593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113" y="122848"/>
            <a:ext cx="5009322" cy="66123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ound Diagonal Corner Rectangle 8"/>
          <p:cNvSpPr/>
          <p:nvPr/>
        </p:nvSpPr>
        <p:spPr>
          <a:xfrm>
            <a:off x="-90777" y="342900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ADAPTATIONS</a:t>
            </a:r>
            <a:endParaRPr lang="en-GB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Round Diagonal Corner Rectangle 9"/>
          <p:cNvSpPr/>
          <p:nvPr/>
        </p:nvSpPr>
        <p:spPr>
          <a:xfrm>
            <a:off x="-90777" y="880419"/>
            <a:ext cx="1902046" cy="400051"/>
          </a:xfrm>
          <a:prstGeom prst="round2DiagRect">
            <a:avLst/>
          </a:prstGeom>
          <a:solidFill>
            <a:srgbClr val="3E917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ln w="0"/>
                <a:solidFill>
                  <a:srgbClr val="EFF7D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SEQUENCE</a:t>
            </a:r>
            <a:endParaRPr lang="en-GB" b="1" dirty="0">
              <a:ln w="0"/>
              <a:solidFill>
                <a:srgbClr val="EFF7D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1" name="Round Diagonal Corner Rectangle 10"/>
          <p:cNvSpPr/>
          <p:nvPr/>
        </p:nvSpPr>
        <p:spPr>
          <a:xfrm>
            <a:off x="-90777" y="1417938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BRAIDING</a:t>
            </a:r>
            <a:endParaRPr lang="en-GB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-90777" y="1955457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THE INSET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13" name="Round Diagonal Corner Rectangle 12"/>
          <p:cNvSpPr/>
          <p:nvPr/>
        </p:nvSpPr>
        <p:spPr>
          <a:xfrm>
            <a:off x="-90777" y="2492976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PERSPECTIVE</a:t>
            </a:r>
            <a:endParaRPr lang="en-GB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6910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520" y="173647"/>
            <a:ext cx="4705680" cy="64848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130" y="173646"/>
            <a:ext cx="4707588" cy="64880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ound Diagonal Corner Rectangle 18"/>
          <p:cNvSpPr/>
          <p:nvPr/>
        </p:nvSpPr>
        <p:spPr>
          <a:xfrm>
            <a:off x="-90777" y="342900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ADAPTATIONS</a:t>
            </a:r>
            <a:endParaRPr lang="en-GB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0" name="Round Diagonal Corner Rectangle 19"/>
          <p:cNvSpPr/>
          <p:nvPr/>
        </p:nvSpPr>
        <p:spPr>
          <a:xfrm>
            <a:off x="-90777" y="880419"/>
            <a:ext cx="1902046" cy="400051"/>
          </a:xfrm>
          <a:prstGeom prst="round2DiagRect">
            <a:avLst/>
          </a:prstGeom>
          <a:solidFill>
            <a:srgbClr val="3E917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ln w="0"/>
                <a:solidFill>
                  <a:srgbClr val="EFF7D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SEQUENCE</a:t>
            </a:r>
            <a:endParaRPr lang="en-GB" b="1" dirty="0">
              <a:ln w="0"/>
              <a:solidFill>
                <a:srgbClr val="EFF7D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1" name="Round Diagonal Corner Rectangle 20"/>
          <p:cNvSpPr/>
          <p:nvPr/>
        </p:nvSpPr>
        <p:spPr>
          <a:xfrm>
            <a:off x="-90777" y="1417938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BRAIDING</a:t>
            </a:r>
            <a:endParaRPr lang="en-GB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2" name="Round Diagonal Corner Rectangle 21"/>
          <p:cNvSpPr/>
          <p:nvPr/>
        </p:nvSpPr>
        <p:spPr>
          <a:xfrm>
            <a:off x="-90777" y="1955457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THE INSET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23" name="Round Diagonal Corner Rectangle 22"/>
          <p:cNvSpPr/>
          <p:nvPr/>
        </p:nvSpPr>
        <p:spPr>
          <a:xfrm>
            <a:off x="-90777" y="2492976"/>
            <a:ext cx="1902046" cy="400051"/>
          </a:xfrm>
          <a:prstGeom prst="round2DiagRect">
            <a:avLst/>
          </a:prstGeom>
          <a:solidFill>
            <a:srgbClr val="EFF7D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</a:rPr>
              <a:t>PERSPECTIVE</a:t>
            </a:r>
            <a:endParaRPr lang="en-GB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6251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156</Words>
  <Application>Microsoft Office PowerPoint</Application>
  <PresentationFormat>Widescreen</PresentationFormat>
  <Paragraphs>98</Paragraphs>
  <Slides>24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Century Gothic</vt:lpstr>
      <vt:lpstr>Office Theme</vt:lpstr>
      <vt:lpstr>Drawing ‘the apprenticeship of a man of letters’: Adapting Remembrance of Things Past for bande dessinée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Drawing ‘the apprenticeship of a man of letters’: Adapting Remembrance of Things Past for bande dessinée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Drawing ‘the apprenticeship of a man of letters’: Adapting Remembrance of Things Past for bande dessinée </dc:title>
  <dc:creator>Ian Hague</dc:creator>
  <cp:lastModifiedBy>Ian Hague</cp:lastModifiedBy>
  <cp:revision>19</cp:revision>
  <dcterms:created xsi:type="dcterms:W3CDTF">2014-08-03T16:05:54Z</dcterms:created>
  <dcterms:modified xsi:type="dcterms:W3CDTF">2014-08-09T12:29:49Z</dcterms:modified>
</cp:coreProperties>
</file>