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63" r:id="rId4"/>
    <p:sldId id="258" r:id="rId5"/>
    <p:sldId id="264" r:id="rId6"/>
    <p:sldId id="265" r:id="rId7"/>
    <p:sldId id="259" r:id="rId8"/>
    <p:sldId id="283" r:id="rId9"/>
    <p:sldId id="267" r:id="rId10"/>
    <p:sldId id="282" r:id="rId11"/>
    <p:sldId id="284" r:id="rId12"/>
    <p:sldId id="260" r:id="rId13"/>
    <p:sldId id="274" r:id="rId14"/>
    <p:sldId id="261" r:id="rId15"/>
    <p:sldId id="275" r:id="rId16"/>
    <p:sldId id="271" r:id="rId17"/>
    <p:sldId id="262" r:id="rId18"/>
    <p:sldId id="276" r:id="rId19"/>
    <p:sldId id="279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ACCD-1A74-480B-8091-974FFDCED0D4}" type="datetimeFigureOut">
              <a:rPr lang="en-GB" smtClean="0"/>
              <a:t>15/06/2014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AE8C-E9DF-46BC-A4D4-9D4EA0F2C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8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ACCD-1A74-480B-8091-974FFDCED0D4}" type="datetimeFigureOut">
              <a:rPr lang="en-GB" smtClean="0"/>
              <a:t>15/06/2014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AE8C-E9DF-46BC-A4D4-9D4EA0F2C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ACCD-1A74-480B-8091-974FFDCED0D4}" type="datetimeFigureOut">
              <a:rPr lang="en-GB" smtClean="0"/>
              <a:t>15/06/2014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AE8C-E9DF-46BC-A4D4-9D4EA0F2C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4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ACCD-1A74-480B-8091-974FFDCED0D4}" type="datetimeFigureOut">
              <a:rPr lang="en-GB" smtClean="0"/>
              <a:t>15/06/2014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AE8C-E9DF-46BC-A4D4-9D4EA0F2C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3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ACCD-1A74-480B-8091-974FFDCED0D4}" type="datetimeFigureOut">
              <a:rPr lang="en-GB" smtClean="0"/>
              <a:t>15/06/2014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AE8C-E9DF-46BC-A4D4-9D4EA0F2C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4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ACCD-1A74-480B-8091-974FFDCED0D4}" type="datetimeFigureOut">
              <a:rPr lang="en-GB" smtClean="0"/>
              <a:t>15/06/2014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AE8C-E9DF-46BC-A4D4-9D4EA0F2C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80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ACCD-1A74-480B-8091-974FFDCED0D4}" type="datetimeFigureOut">
              <a:rPr lang="en-GB" smtClean="0"/>
              <a:t>15/06/2014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AE8C-E9DF-46BC-A4D4-9D4EA0F2C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5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ACCD-1A74-480B-8091-974FFDCED0D4}" type="datetimeFigureOut">
              <a:rPr lang="en-GB" smtClean="0"/>
              <a:t>15/06/2014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AE8C-E9DF-46BC-A4D4-9D4EA0F2C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3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ACCD-1A74-480B-8091-974FFDCED0D4}" type="datetimeFigureOut">
              <a:rPr lang="en-GB" smtClean="0"/>
              <a:t>15/06/2014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AE8C-E9DF-46BC-A4D4-9D4EA0F2C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ACCD-1A74-480B-8091-974FFDCED0D4}" type="datetimeFigureOut">
              <a:rPr lang="en-GB" smtClean="0"/>
              <a:t>15/06/2014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AE8C-E9DF-46BC-A4D4-9D4EA0F2C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5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ACCD-1A74-480B-8091-974FFDCED0D4}" type="datetimeFigureOut">
              <a:rPr lang="en-GB" smtClean="0"/>
              <a:t>15/06/2014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AE8C-E9DF-46BC-A4D4-9D4EA0F2C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02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FACCD-1A74-480B-8091-974FFDCED0D4}" type="datetimeFigureOut">
              <a:rPr lang="en-GB" smtClean="0"/>
              <a:t>15/06/2014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AE8C-E9DF-46BC-A4D4-9D4EA0F2C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39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hague.com/" TargetMode="External"/><Relationship Id="rId2" Type="http://schemas.openxmlformats.org/officeDocument/2006/relationships/hyperlink" Target="http://www.kartoonking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hague.com/" TargetMode="External"/><Relationship Id="rId2" Type="http://schemas.openxmlformats.org/officeDocument/2006/relationships/hyperlink" Target="http://www.kartoonkings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843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Gill Sans MT" panose="020B0502020104020203" pitchFamily="34" charset="0"/>
              </a:rPr>
              <a:t>It’s a book! It’s a game! It’s Building Stories! Play, Plot and Narration in Graphic Narratives</a:t>
            </a:r>
          </a:p>
          <a:p>
            <a:pPr algn="ctr"/>
            <a:endParaRPr lang="en-GB" sz="4000" dirty="0" smtClean="0">
              <a:latin typeface="Gill Sans MT" panose="020B0502020104020203" pitchFamily="34" charset="0"/>
            </a:endParaRPr>
          </a:p>
          <a:p>
            <a:pPr algn="ctr"/>
            <a:r>
              <a:rPr lang="en-GB" sz="3200" dirty="0" smtClean="0">
                <a:latin typeface="Gill Sans MT" panose="020B0502020104020203" pitchFamily="34" charset="0"/>
              </a:rPr>
              <a:t>Simon Grennan and Ian Hague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2400" dirty="0" smtClean="0">
                <a:latin typeface="Gill Sans MT" panose="020B0502020104020203" pitchFamily="34" charset="0"/>
                <a:hlinkClick r:id="rId2"/>
              </a:rPr>
              <a:t>www.kartoonkings.com</a:t>
            </a:r>
            <a:r>
              <a:rPr lang="en-GB" sz="2400" dirty="0" smtClean="0">
                <a:latin typeface="Gill Sans MT" panose="020B0502020104020203" pitchFamily="34" charset="0"/>
              </a:rPr>
              <a:t>	</a:t>
            </a:r>
            <a:r>
              <a:rPr lang="en-GB" sz="2400" dirty="0" smtClean="0">
                <a:latin typeface="Gill Sans MT" panose="020B0502020104020203" pitchFamily="34" charset="0"/>
                <a:hlinkClick r:id="rId3"/>
              </a:rPr>
              <a:t>www.ianhague.com</a:t>
            </a:r>
            <a:r>
              <a:rPr lang="en-GB" sz="2400" dirty="0" smtClean="0"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GB" sz="2400" dirty="0">
                <a:latin typeface="Gill Sans MT" panose="020B0502020104020203" pitchFamily="34" charset="0"/>
              </a:rPr>
              <a:t>	</a:t>
            </a:r>
            <a:r>
              <a:rPr lang="en-GB" sz="2400" dirty="0" smtClean="0">
                <a:latin typeface="Gill Sans MT" panose="020B0502020104020203" pitchFamily="34" charset="0"/>
              </a:rPr>
              <a:t>			@</a:t>
            </a:r>
            <a:r>
              <a:rPr lang="en-GB" sz="2400" dirty="0" err="1" smtClean="0">
                <a:latin typeface="Gill Sans MT" panose="020B0502020104020203" pitchFamily="34" charset="0"/>
              </a:rPr>
              <a:t>drianhague</a:t>
            </a:r>
            <a:endParaRPr lang="en-GB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8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635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Gill Sans MT" panose="020B0502020104020203" pitchFamily="34" charset="0"/>
              </a:rPr>
              <a:t>User </a:t>
            </a:r>
            <a:r>
              <a:rPr lang="en-GB" sz="6000" dirty="0" smtClean="0">
                <a:latin typeface="Gill Sans MT" panose="020B0502020104020203" pitchFamily="34" charset="0"/>
              </a:rPr>
              <a:t>Time</a:t>
            </a:r>
            <a:endParaRPr lang="en-GB" sz="6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5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7878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Gill Sans MT" panose="020B0502020104020203" pitchFamily="34" charset="0"/>
              </a:rPr>
              <a:t>Story Time</a:t>
            </a:r>
            <a:endParaRPr lang="en-GB" sz="6000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2116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Gill Sans MT" panose="020B0502020104020203" pitchFamily="34" charset="0"/>
              </a:rPr>
              <a:t>Discourse</a:t>
            </a:r>
            <a:r>
              <a:rPr lang="en-GB" sz="6000" dirty="0" smtClean="0">
                <a:latin typeface="Gill Sans MT" panose="020B0502020104020203" pitchFamily="34" charset="0"/>
              </a:rPr>
              <a:t> </a:t>
            </a:r>
            <a:r>
              <a:rPr lang="en-GB" sz="6000" dirty="0" smtClean="0">
                <a:latin typeface="Gill Sans MT" panose="020B0502020104020203" pitchFamily="34" charset="0"/>
              </a:rPr>
              <a:t>Time</a:t>
            </a:r>
            <a:endParaRPr lang="en-GB" sz="6000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635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Gill Sans MT" panose="020B0502020104020203" pitchFamily="34" charset="0"/>
              </a:rPr>
              <a:t>User </a:t>
            </a:r>
            <a:r>
              <a:rPr lang="en-GB" sz="6000" dirty="0" smtClean="0">
                <a:latin typeface="Gill Sans MT" panose="020B0502020104020203" pitchFamily="34" charset="0"/>
              </a:rPr>
              <a:t>Time</a:t>
            </a:r>
            <a:endParaRPr lang="en-GB" sz="6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6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Gill Sans MT" panose="020B0502020104020203" pitchFamily="34" charset="0"/>
              </a:rPr>
              <a:t>IV: Plot in Games</a:t>
            </a:r>
            <a:endParaRPr lang="en-GB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2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8" r="25342"/>
          <a:stretch/>
        </p:blipFill>
        <p:spPr>
          <a:xfrm>
            <a:off x="-14514" y="0"/>
            <a:ext cx="4572000" cy="731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8"/>
          <a:stretch/>
        </p:blipFill>
        <p:spPr>
          <a:xfrm>
            <a:off x="4586514" y="-457200"/>
            <a:ext cx="4557486" cy="731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514" y="0"/>
            <a:ext cx="4200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The Elder Scrolls V: Skyrim </a:t>
            </a:r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(2011)</a:t>
            </a:r>
            <a:endParaRPr lang="en-GB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1113" y="6334780"/>
            <a:ext cx="3882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Fallout: New Vegas</a:t>
            </a:r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(2010)</a:t>
            </a:r>
            <a:endParaRPr lang="en-GB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Gill Sans MT" panose="020B0502020104020203" pitchFamily="34" charset="0"/>
              </a:rPr>
              <a:t>V</a:t>
            </a:r>
            <a:r>
              <a:rPr lang="en-GB" sz="5400" b="1" dirty="0" smtClean="0">
                <a:latin typeface="Gill Sans MT" panose="020B0502020104020203" pitchFamily="34" charset="0"/>
              </a:rPr>
              <a:t>: Is </a:t>
            </a:r>
            <a:r>
              <a:rPr lang="en-GB" sz="5400" b="1" i="1" dirty="0" smtClean="0">
                <a:latin typeface="Gill Sans MT" panose="020B0502020104020203" pitchFamily="34" charset="0"/>
              </a:rPr>
              <a:t>Building Stories</a:t>
            </a:r>
            <a:r>
              <a:rPr lang="en-GB" sz="5400" b="1" dirty="0" smtClean="0">
                <a:latin typeface="Gill Sans MT" panose="020B0502020104020203" pitchFamily="34" charset="0"/>
              </a:rPr>
              <a:t> a game?</a:t>
            </a:r>
            <a:endParaRPr lang="en-GB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9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041" y="0"/>
            <a:ext cx="1014608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200" y="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Composition No. 1</a:t>
            </a:r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</a:p>
          <a:p>
            <a:pPr algn="r"/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Marc </a:t>
            </a:r>
            <a:r>
              <a:rPr lang="en-GB" sz="28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Saporta</a:t>
            </a:r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(1962)</a:t>
            </a:r>
            <a:endParaRPr lang="en-GB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8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626"/>
            <a:ext cx="9134061" cy="60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5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Gill Sans MT" panose="020B0502020104020203" pitchFamily="34" charset="0"/>
              </a:rPr>
              <a:t>VI:  What does this tell us?</a:t>
            </a:r>
            <a:endParaRPr lang="en-GB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9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260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Gill Sans MT" panose="020B0502020104020203" pitchFamily="34" charset="0"/>
              </a:rPr>
              <a:t>Comparison of narratives across media.</a:t>
            </a:r>
            <a:endParaRPr lang="en-GB" sz="4000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505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Gill Sans MT" panose="020B0502020104020203" pitchFamily="34" charset="0"/>
              </a:rPr>
              <a:t>Understanding the nature of choice.</a:t>
            </a:r>
            <a:endParaRPr lang="en-GB" sz="4000" dirty="0"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8750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Gill Sans MT" panose="020B0502020104020203" pitchFamily="34" charset="0"/>
              </a:rPr>
              <a:t>Means for dealing with existing choice-based narratives.</a:t>
            </a:r>
            <a:endParaRPr lang="en-GB" sz="4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9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51" y="0"/>
            <a:ext cx="502089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82448" y="5473005"/>
            <a:ext cx="2061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i="1" dirty="0" smtClean="0">
                <a:latin typeface="Gill Sans MT" panose="020B0502020104020203" pitchFamily="34" charset="0"/>
              </a:rPr>
              <a:t>Dice Man </a:t>
            </a:r>
            <a:r>
              <a:rPr lang="en-GB" sz="2800" dirty="0" smtClean="0">
                <a:latin typeface="Gill Sans MT" panose="020B0502020104020203" pitchFamily="34" charset="0"/>
              </a:rPr>
              <a:t> </a:t>
            </a:r>
          </a:p>
          <a:p>
            <a:pPr algn="r"/>
            <a:r>
              <a:rPr lang="en-GB" sz="2800" dirty="0" smtClean="0">
                <a:latin typeface="Gill Sans MT" panose="020B0502020104020203" pitchFamily="34" charset="0"/>
              </a:rPr>
              <a:t>Various</a:t>
            </a:r>
          </a:p>
          <a:p>
            <a:pPr algn="r"/>
            <a:r>
              <a:rPr lang="en-GB" sz="2800" dirty="0" smtClean="0">
                <a:latin typeface="Gill Sans MT" panose="020B0502020104020203" pitchFamily="34" charset="0"/>
              </a:rPr>
              <a:t>(1986)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1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Gill Sans MT" panose="020B0502020104020203" pitchFamily="34" charset="0"/>
              </a:rPr>
              <a:t>I: </a:t>
            </a:r>
            <a:r>
              <a:rPr lang="en-GB" sz="5400" b="1" i="1" dirty="0" smtClean="0">
                <a:latin typeface="Gill Sans MT" panose="020B0502020104020203" pitchFamily="34" charset="0"/>
              </a:rPr>
              <a:t>Building Stories</a:t>
            </a:r>
            <a:endParaRPr lang="en-GB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9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60" y="0"/>
            <a:ext cx="543207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2448" y="5473005"/>
            <a:ext cx="2061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i="1" dirty="0" smtClean="0">
                <a:latin typeface="Gill Sans MT" panose="020B0502020104020203" pitchFamily="34" charset="0"/>
              </a:rPr>
              <a:t>Meanwhile </a:t>
            </a:r>
            <a:r>
              <a:rPr lang="en-GB" sz="2800" dirty="0" smtClean="0">
                <a:latin typeface="Gill Sans MT" panose="020B0502020104020203" pitchFamily="34" charset="0"/>
              </a:rPr>
              <a:t> </a:t>
            </a:r>
          </a:p>
          <a:p>
            <a:pPr algn="r"/>
            <a:r>
              <a:rPr lang="en-GB" sz="2800" dirty="0" smtClean="0">
                <a:latin typeface="Gill Sans MT" panose="020B0502020104020203" pitchFamily="34" charset="0"/>
              </a:rPr>
              <a:t>Jason Shiga</a:t>
            </a:r>
          </a:p>
          <a:p>
            <a:pPr algn="r"/>
            <a:r>
              <a:rPr lang="en-GB" sz="2800" dirty="0" smtClean="0">
                <a:latin typeface="Gill Sans MT" panose="020B0502020104020203" pitchFamily="34" charset="0"/>
              </a:rPr>
              <a:t>(2010)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2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" y="692426"/>
            <a:ext cx="9121913" cy="54731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2627" y="6334780"/>
            <a:ext cx="68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i="1" dirty="0" smtClean="0">
                <a:latin typeface="Gill Sans MT" panose="020B0502020104020203" pitchFamily="34" charset="0"/>
              </a:rPr>
              <a:t>Icarus Needs</a:t>
            </a:r>
            <a:r>
              <a:rPr lang="en-GB" sz="2800" dirty="0" smtClean="0">
                <a:latin typeface="Gill Sans MT" panose="020B0502020104020203" pitchFamily="34" charset="0"/>
              </a:rPr>
              <a:t>, Daniel Merlin Goodbrey</a:t>
            </a:r>
            <a:r>
              <a:rPr lang="en-GB" sz="2800" i="1" dirty="0" smtClean="0">
                <a:latin typeface="Gill Sans MT" panose="020B0502020104020203" pitchFamily="34" charset="0"/>
              </a:rPr>
              <a:t> </a:t>
            </a:r>
            <a:r>
              <a:rPr lang="en-GB" sz="2800" dirty="0" smtClean="0">
                <a:latin typeface="Gill Sans MT" panose="020B0502020104020203" pitchFamily="34" charset="0"/>
              </a:rPr>
              <a:t>(2013)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6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843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Gill Sans MT" panose="020B0502020104020203" pitchFamily="34" charset="0"/>
              </a:rPr>
              <a:t>It’s a book! It’s a game! It’s Building Stories! Play, Plot and Narration in Graphic Narratives</a:t>
            </a:r>
          </a:p>
          <a:p>
            <a:pPr algn="ctr"/>
            <a:endParaRPr lang="en-GB" sz="4000" dirty="0" smtClean="0">
              <a:latin typeface="Gill Sans MT" panose="020B0502020104020203" pitchFamily="34" charset="0"/>
            </a:endParaRPr>
          </a:p>
          <a:p>
            <a:pPr algn="ctr"/>
            <a:r>
              <a:rPr lang="en-GB" sz="3200" dirty="0" smtClean="0">
                <a:latin typeface="Gill Sans MT" panose="020B0502020104020203" pitchFamily="34" charset="0"/>
              </a:rPr>
              <a:t>Simon Grennan and Ian Hague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2400" dirty="0" smtClean="0">
                <a:latin typeface="Gill Sans MT" panose="020B0502020104020203" pitchFamily="34" charset="0"/>
                <a:hlinkClick r:id="rId2"/>
              </a:rPr>
              <a:t>www.kartoonkings.com</a:t>
            </a:r>
            <a:r>
              <a:rPr lang="en-GB" sz="2400" dirty="0" smtClean="0">
                <a:latin typeface="Gill Sans MT" panose="020B0502020104020203" pitchFamily="34" charset="0"/>
              </a:rPr>
              <a:t>	</a:t>
            </a:r>
            <a:r>
              <a:rPr lang="en-GB" sz="2400" dirty="0" smtClean="0">
                <a:latin typeface="Gill Sans MT" panose="020B0502020104020203" pitchFamily="34" charset="0"/>
                <a:hlinkClick r:id="rId3"/>
              </a:rPr>
              <a:t>www.ianhague.com</a:t>
            </a:r>
            <a:r>
              <a:rPr lang="en-GB" sz="2400" dirty="0" smtClean="0"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GB" sz="2400" dirty="0">
                <a:latin typeface="Gill Sans MT" panose="020B0502020104020203" pitchFamily="34" charset="0"/>
              </a:rPr>
              <a:t>	</a:t>
            </a:r>
            <a:r>
              <a:rPr lang="en-GB" sz="2400" dirty="0" smtClean="0">
                <a:latin typeface="Gill Sans MT" panose="020B0502020104020203" pitchFamily="34" charset="0"/>
              </a:rPr>
              <a:t>			@</a:t>
            </a:r>
            <a:r>
              <a:rPr lang="en-GB" sz="2400" dirty="0" err="1" smtClean="0">
                <a:latin typeface="Gill Sans MT" panose="020B0502020104020203" pitchFamily="34" charset="0"/>
              </a:rPr>
              <a:t>drianhague</a:t>
            </a:r>
            <a:endParaRPr lang="en-GB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2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Gill Sans MT" panose="020B0502020104020203" pitchFamily="34" charset="0"/>
              </a:rPr>
              <a:t>II: Chatman on Narrative</a:t>
            </a:r>
            <a:endParaRPr lang="en-GB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4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35" y="1874729"/>
            <a:ext cx="87199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Gill Sans MT" panose="020B0502020104020203" pitchFamily="34" charset="0"/>
              </a:rPr>
              <a:t>A salient property of narrative is double time structuring. That is, all narratives, in whatever medium, combine the time sequence of plot events, the time of the histoire (“story-time”) with the time of the presentation of those events in the text, which we call “discourse-time”. What is fundamental to narrative, regardless of medium, is that these two time orders are independent.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330" y="6150114"/>
            <a:ext cx="8653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 smtClean="0">
                <a:latin typeface="Gill Sans MT" panose="020B0502020104020203" pitchFamily="34" charset="0"/>
              </a:rPr>
              <a:t>Chatman, Seymour, ‘What Novels Can Do That Films Can’t (and Vice Versa),’ </a:t>
            </a:r>
            <a:r>
              <a:rPr lang="en-GB" sz="2000" i="1" dirty="0" smtClean="0">
                <a:latin typeface="Gill Sans MT" panose="020B0502020104020203" pitchFamily="34" charset="0"/>
              </a:rPr>
              <a:t>Critical Enquiry </a:t>
            </a:r>
            <a:r>
              <a:rPr lang="en-GB" sz="2000" dirty="0" smtClean="0">
                <a:latin typeface="Gill Sans MT" panose="020B0502020104020203" pitchFamily="34" charset="0"/>
              </a:rPr>
              <a:t>7:1 (1980), 121-140. </a:t>
            </a:r>
            <a:r>
              <a:rPr lang="en-GB" sz="2000" dirty="0" smtClean="0">
                <a:latin typeface="Gill Sans MT" panose="020B0502020104020203" pitchFamily="34" charset="0"/>
              </a:rPr>
              <a:t>122.</a:t>
            </a:r>
            <a:endParaRPr lang="en-GB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8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35" y="2736503"/>
            <a:ext cx="8719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Gill Sans MT" panose="020B0502020104020203" pitchFamily="34" charset="0"/>
              </a:rPr>
              <a:t>‘[There is a] disparity between the story order and discourse order: story order is A, B, C, D; discourse order is A, C, B, D’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330" y="6150114"/>
            <a:ext cx="8653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 smtClean="0">
                <a:latin typeface="Gill Sans MT" panose="020B0502020104020203" pitchFamily="34" charset="0"/>
              </a:rPr>
              <a:t>Chatman, Seymour, ‘What Novels Can Do That Films Can’t (and Vice Versa),’ </a:t>
            </a:r>
            <a:r>
              <a:rPr lang="en-GB" sz="2000" i="1" dirty="0" smtClean="0">
                <a:latin typeface="Gill Sans MT" panose="020B0502020104020203" pitchFamily="34" charset="0"/>
              </a:rPr>
              <a:t>Critical Enquiry </a:t>
            </a:r>
            <a:r>
              <a:rPr lang="en-GB" sz="2000" dirty="0" smtClean="0">
                <a:latin typeface="Gill Sans MT" panose="020B0502020104020203" pitchFamily="34" charset="0"/>
              </a:rPr>
              <a:t>7:1 (1980), 121-140. </a:t>
            </a:r>
            <a:r>
              <a:rPr lang="en-GB" sz="2000" dirty="0" smtClean="0">
                <a:latin typeface="Gill Sans MT" panose="020B0502020104020203" pitchFamily="34" charset="0"/>
              </a:rPr>
              <a:t>124.</a:t>
            </a:r>
            <a:endParaRPr lang="en-GB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8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Gill Sans MT" panose="020B0502020104020203" pitchFamily="34" charset="0"/>
              </a:rPr>
              <a:t>III: Expanding on Chatman</a:t>
            </a:r>
            <a:endParaRPr lang="en-GB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9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7878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Gill Sans MT" panose="020B0502020104020203" pitchFamily="34" charset="0"/>
              </a:rPr>
              <a:t>Story Time</a:t>
            </a:r>
            <a:endParaRPr lang="en-GB" sz="6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3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Gill Sans MT" panose="020B0502020104020203" pitchFamily="34" charset="0"/>
              </a:rPr>
              <a:t>Discourse Time</a:t>
            </a:r>
            <a:endParaRPr lang="en-GB" sz="4000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86" y="615122"/>
            <a:ext cx="6501629" cy="61501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1186" y="615122"/>
            <a:ext cx="2058118" cy="1955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16437" y="661503"/>
            <a:ext cx="4279874" cy="5699539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8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329</Words>
  <Application>Microsoft Office PowerPoint</Application>
  <PresentationFormat>On-screen Show (4:3)</PresentationFormat>
  <Paragraphs>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Hague</dc:creator>
  <cp:lastModifiedBy>Ian Hague</cp:lastModifiedBy>
  <cp:revision>18</cp:revision>
  <dcterms:created xsi:type="dcterms:W3CDTF">2014-05-26T11:03:46Z</dcterms:created>
  <dcterms:modified xsi:type="dcterms:W3CDTF">2014-06-15T20:11:54Z</dcterms:modified>
</cp:coreProperties>
</file>