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62" r:id="rId5"/>
    <p:sldId id="258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5"/>
    <p:restoredTop sz="94694"/>
  </p:normalViewPr>
  <p:slideViewPr>
    <p:cSldViewPr snapToGrid="0">
      <p:cViewPr varScale="1">
        <p:scale>
          <a:sx n="121" d="100"/>
          <a:sy n="121" d="100"/>
        </p:scale>
        <p:origin x="1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8F691-C230-EA45-AFA1-8EE5DCFFE3D9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2DFAA-BDE3-FF43-A3E0-FEAF84089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presentation, I will talk about the main ideas featured in my book in relation to the concepts of Image and ‘cultural form’, as well as the images that inspired my conceptual development. I see them as ways of thinking about visual material forms, with particular focus and accents. And this is where I am developing a methodology that could be adopted broadly in the exploration of contexts, visual material forms, cultural historical analysis.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2DFAA-BDE3-FF43-A3E0-FEAF84089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3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‘Image’ as a concept accentuates the sensuous form of its being </a:t>
            </a:r>
          </a:p>
          <a:p>
            <a:r>
              <a:rPr lang="en-US" dirty="0"/>
              <a:t>How my discovery of these abstract paintings and their aesthetic concerns, which culturally orientated, coincided with my theoretical interest- that Image are forms.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2DFAA-BDE3-FF43-A3E0-FEAF84089D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5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mentioned earlier, I am looking at a specific orientation toward painting that had taken place in the late 1950s early 1960s’ London.  There was a group exhibition called Place and it’s an early manifestation of their attitude toward painting, image making and bringing cultural experiences into the forms of painting. </a:t>
            </a:r>
          </a:p>
          <a:p>
            <a:r>
              <a:rPr lang="en-US" dirty="0"/>
              <a:t>The exhibition comes about through some self-</a:t>
            </a:r>
            <a:r>
              <a:rPr lang="en-US" dirty="0" err="1"/>
              <a:t>inititated</a:t>
            </a:r>
            <a:r>
              <a:rPr lang="en-US" dirty="0"/>
              <a:t> parameters that all three painters agreed to. They are preoccupied with the formal elements of painting- </a:t>
            </a:r>
            <a:r>
              <a:rPr lang="en-US" dirty="0" err="1"/>
              <a:t>colour</a:t>
            </a:r>
            <a:r>
              <a:rPr lang="en-US" dirty="0"/>
              <a:t>, scale, composition etc. and are often claimed as formalist painters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2DFAA-BDE3-FF43-A3E0-FEAF84089D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2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Urban context of their painting, they are very much  attuned to forms of experience, and the relationship between painterly forms- scale, colour, and the characteristic form of experience in the urban setting.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Instead of isolating forms of painting as an autonomous practice, they are keen to show aesthetic contiguity..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2DFAA-BDE3-FF43-A3E0-FEAF84089D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2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effectLst/>
                <a:latin typeface="Times"/>
              </a:rPr>
              <a:t>In 1962, Richard Smith made a ten-minute </a:t>
            </a:r>
            <a:r>
              <a:rPr lang="en-US" i="1" dirty="0" err="1">
                <a:effectLst/>
                <a:latin typeface="Times"/>
              </a:rPr>
              <a:t>colour</a:t>
            </a:r>
            <a:r>
              <a:rPr lang="en-US" i="1" dirty="0">
                <a:effectLst/>
                <a:latin typeface="Times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fi</a:t>
            </a:r>
            <a:r>
              <a:rPr lang="en-US" i="1" dirty="0">
                <a:effectLst/>
                <a:latin typeface="Times"/>
              </a:rPr>
              <a:t>lm </a:t>
            </a:r>
            <a:r>
              <a:rPr lang="en-US" i="1" dirty="0">
                <a:effectLst/>
                <a:latin typeface="Helvetica" pitchFamily="2" charset="0"/>
              </a:rPr>
              <a:t>Trailer </a:t>
            </a:r>
            <a:r>
              <a:rPr lang="en-US" i="1" dirty="0">
                <a:effectLst/>
                <a:latin typeface="Times"/>
              </a:rPr>
              <a:t>with the photographer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Robert Freeman. In conversation with the American art critic Lucy Lippard, Smith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enumerates the iconography featured in the </a:t>
            </a:r>
            <a:r>
              <a:rPr lang="en-US" i="1" dirty="0">
                <a:effectLst/>
                <a:latin typeface="Helvetica" pitchFamily="2" charset="0"/>
              </a:rPr>
              <a:t>fi</a:t>
            </a:r>
            <a:r>
              <a:rPr lang="en-US" i="1" dirty="0">
                <a:effectLst/>
                <a:latin typeface="Times"/>
              </a:rPr>
              <a:t>lm</a:t>
            </a:r>
            <a:r>
              <a:rPr lang="en-US" i="1" dirty="0">
                <a:effectLst/>
                <a:latin typeface="Helvetica" pitchFamily="2" charset="0"/>
              </a:rPr>
              <a:t>—‘</a:t>
            </a:r>
            <a:r>
              <a:rPr lang="en-US" i="1" dirty="0">
                <a:effectLst/>
                <a:latin typeface="Times"/>
              </a:rPr>
              <a:t>cigarette packages, watches, petals,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three types of cake, a blue soda siphon, a tire rolling across, then out of the screen; </a:t>
            </a:r>
            <a:r>
              <a:rPr lang="en-US" i="1" dirty="0">
                <a:effectLst/>
                <a:latin typeface="Helvetica" pitchFamily="2" charset="0"/>
              </a:rPr>
              <a:t>fl</a:t>
            </a:r>
            <a:r>
              <a:rPr lang="en-US" i="1" dirty="0">
                <a:effectLst/>
                <a:latin typeface="Times"/>
              </a:rPr>
              <a:t>ashing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images with shadows going in di</a:t>
            </a:r>
            <a:r>
              <a:rPr lang="en-US" i="1" dirty="0">
                <a:effectLst/>
                <a:latin typeface="Helvetica" pitchFamily="2" charset="0"/>
              </a:rPr>
              <a:t>ff</a:t>
            </a:r>
            <a:r>
              <a:rPr lang="en-US" i="1" dirty="0">
                <a:effectLst/>
                <a:latin typeface="Times"/>
              </a:rPr>
              <a:t>erent ways and </a:t>
            </a:r>
            <a:r>
              <a:rPr lang="en-US" i="1" dirty="0">
                <a:effectLst/>
                <a:latin typeface="Helvetica" pitchFamily="2" charset="0"/>
              </a:rPr>
              <a:t>fi</a:t>
            </a:r>
            <a:r>
              <a:rPr lang="en-US" i="1" dirty="0">
                <a:effectLst/>
                <a:latin typeface="Times"/>
              </a:rPr>
              <a:t>nally a crumpled Phillip Morris packet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which is one of the saddest images I</a:t>
            </a:r>
            <a:r>
              <a:rPr lang="en-US" i="1" dirty="0">
                <a:effectLst/>
                <a:latin typeface="Helvetica" pitchFamily="2" charset="0"/>
              </a:rPr>
              <a:t>’</a:t>
            </a:r>
            <a:r>
              <a:rPr lang="en-US" i="1" dirty="0">
                <a:effectLst/>
                <a:latin typeface="Times"/>
              </a:rPr>
              <a:t>ve ever seen</a:t>
            </a:r>
            <a:r>
              <a:rPr lang="en-US" i="1" dirty="0">
                <a:effectLst/>
                <a:latin typeface="Helvetica" pitchFamily="2" charset="0"/>
              </a:rPr>
              <a:t>’ </a:t>
            </a:r>
            <a:r>
              <a:rPr lang="en-US" i="1" dirty="0">
                <a:effectLst/>
                <a:latin typeface="Times"/>
              </a:rPr>
              <a:t>(Lippard, 1964: 33). The </a:t>
            </a:r>
            <a:r>
              <a:rPr lang="en-US" i="1" dirty="0">
                <a:effectLst/>
                <a:latin typeface="Helvetica" pitchFamily="2" charset="0"/>
              </a:rPr>
              <a:t>fi</a:t>
            </a:r>
            <a:r>
              <a:rPr lang="en-US" i="1" dirty="0">
                <a:effectLst/>
                <a:latin typeface="Times"/>
              </a:rPr>
              <a:t>lm consists of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shots of </a:t>
            </a:r>
            <a:r>
              <a:rPr lang="en-US" i="1" dirty="0" err="1">
                <a:effectLst/>
                <a:latin typeface="Times"/>
              </a:rPr>
              <a:t>colour</a:t>
            </a:r>
            <a:r>
              <a:rPr lang="en-US" i="1" dirty="0">
                <a:effectLst/>
                <a:latin typeface="Times"/>
              </a:rPr>
              <a:t> advertisements (e.g. ads of cigarettes and cake mix ads) made with </a:t>
            </a:r>
            <a:r>
              <a:rPr lang="en-US" i="1" dirty="0" err="1">
                <a:effectLst/>
                <a:latin typeface="Times"/>
              </a:rPr>
              <a:t>stylised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visual techniques. For instance, it includes segments of ads in great close-ups, constantly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switching and occasionally allowing its whole to be seen. These shots are intercut with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images of Smith</a:t>
            </a:r>
            <a:r>
              <a:rPr lang="en-US" i="1" dirty="0">
                <a:effectLst/>
                <a:latin typeface="Helvetica" pitchFamily="2" charset="0"/>
              </a:rPr>
              <a:t>’</a:t>
            </a:r>
            <a:r>
              <a:rPr lang="en-US" i="1" dirty="0">
                <a:effectLst/>
                <a:latin typeface="Times"/>
              </a:rPr>
              <a:t>s paintings. Upon watching the </a:t>
            </a:r>
            <a:r>
              <a:rPr lang="en-US" i="1" dirty="0">
                <a:effectLst/>
                <a:latin typeface="Helvetica" pitchFamily="2" charset="0"/>
              </a:rPr>
              <a:t>fi</a:t>
            </a:r>
            <a:r>
              <a:rPr lang="en-US" i="1" dirty="0">
                <a:effectLst/>
                <a:latin typeface="Times"/>
              </a:rPr>
              <a:t>lm, the art historian Richard Morphet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recounts what he perceives as </a:t>
            </a:r>
            <a:r>
              <a:rPr lang="en-US" i="1" dirty="0">
                <a:effectLst/>
                <a:latin typeface="Helvetica" pitchFamily="2" charset="0"/>
              </a:rPr>
              <a:t>‘</a:t>
            </a:r>
            <a:r>
              <a:rPr lang="en-US" i="1" dirty="0">
                <a:effectLst/>
                <a:latin typeface="Times"/>
              </a:rPr>
              <a:t>close a</a:t>
            </a:r>
            <a:r>
              <a:rPr lang="en-US" i="1" dirty="0">
                <a:effectLst/>
                <a:latin typeface="Helvetica" pitchFamily="2" charset="0"/>
              </a:rPr>
              <a:t>ffi</a:t>
            </a:r>
            <a:r>
              <a:rPr lang="en-US" i="1" dirty="0">
                <a:effectLst/>
                <a:latin typeface="Times"/>
              </a:rPr>
              <a:t>nities between these lush garish </a:t>
            </a:r>
            <a:r>
              <a:rPr lang="en-US" i="1" dirty="0" err="1">
                <a:effectLst/>
                <a:latin typeface="Times"/>
              </a:rPr>
              <a:t>colour</a:t>
            </a:r>
            <a:r>
              <a:rPr lang="en-US" i="1" dirty="0">
                <a:effectLst/>
                <a:latin typeface="Times"/>
              </a:rPr>
              <a:t> ads, and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the textures, and the </a:t>
            </a:r>
            <a:r>
              <a:rPr lang="en-US" i="1" dirty="0">
                <a:effectLst/>
                <a:latin typeface="Helvetica" pitchFamily="2" charset="0"/>
              </a:rPr>
              <a:t>fl</a:t>
            </a:r>
            <a:r>
              <a:rPr lang="en-US" i="1" dirty="0">
                <a:effectLst/>
                <a:latin typeface="Times"/>
              </a:rPr>
              <a:t>icking techniques of mass communication with the image in the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pictures </a:t>
            </a:r>
            <a:r>
              <a:rPr lang="en-US" i="1" dirty="0">
                <a:effectLst/>
                <a:latin typeface="Helvetica" pitchFamily="2" charset="0"/>
              </a:rPr>
              <a:t>…’ </a:t>
            </a:r>
            <a:r>
              <a:rPr lang="en-US" i="1" dirty="0">
                <a:effectLst/>
                <a:latin typeface="Times"/>
              </a:rPr>
              <a:t>(Morphet, 1962: </a:t>
            </a:r>
            <a:r>
              <a:rPr lang="en-US" i="1" dirty="0" err="1">
                <a:effectLst/>
                <a:latin typeface="Times"/>
              </a:rPr>
              <a:t>n.p.</a:t>
            </a:r>
            <a:r>
              <a:rPr lang="en-US" i="1" dirty="0">
                <a:effectLst/>
                <a:latin typeface="Time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2DFAA-BDE3-FF43-A3E0-FEAF84089D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SOME ARGUMENTS FROM CHAPTER 2 ENVIRONMENTAL IMAGE</a:t>
            </a:r>
          </a:p>
          <a:p>
            <a:r>
              <a:rPr lang="en-US" dirty="0"/>
              <a:t>Creating images that present and enact perceptual structures, in some cases it’s conscious, in other cases, one could make analysis that foregrounds the relationship</a:t>
            </a:r>
          </a:p>
          <a:p>
            <a:r>
              <a:rPr lang="en-US" dirty="0"/>
              <a:t>Robert </a:t>
            </a:r>
            <a:r>
              <a:rPr lang="en-US" dirty="0" err="1"/>
              <a:t>Brownjohn</a:t>
            </a:r>
            <a:r>
              <a:rPr lang="en-US" dirty="0"/>
              <a:t>- how he was drawn to a particular kind of aesthetics, found in the readymade visual forms in the popular environment</a:t>
            </a:r>
          </a:p>
          <a:p>
            <a:r>
              <a:rPr lang="en-US" dirty="0"/>
              <a:t>How public scaled signs and visual elements give form to urban environment, inducing a particular pattern of response</a:t>
            </a:r>
          </a:p>
          <a:p>
            <a:endParaRPr lang="en-US" dirty="0"/>
          </a:p>
          <a:p>
            <a:r>
              <a:rPr lang="en-US" dirty="0"/>
              <a:t>Note: I’ve also explored images that configure cultural forms. The active role of Image in creating cultural form, and the politics of this!!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2DFAA-BDE3-FF43-A3E0-FEAF84089D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6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Democracy may not have anything to do with reaching a consensus, it could be configured through the lens of something completely different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23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sensual condition of social life (i.e. ‘aesthetics’) is emphatically addressed by the Rancierian idea of the ‘sensible’. In his book </a:t>
            </a:r>
            <a:r>
              <a:rPr lang="en-GB" sz="1800" i="1" dirty="0">
                <a:solidFill>
                  <a:srgbClr val="23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Politics of Aesthetics</a:t>
            </a:r>
            <a:r>
              <a:rPr lang="en-GB" sz="1800" dirty="0">
                <a:solidFill>
                  <a:srgbClr val="23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‘sensible’ is endowed with a distinct set of analytical orientations. It doesn’t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 to felt senses; instead, it points to the sensual forms or conditions upon which sense perceptions take place, or </a:t>
            </a:r>
            <a:r>
              <a:rPr lang="en-GB" sz="1800" dirty="0">
                <a:solidFill>
                  <a:srgbClr val="23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affective conditions upon which something may be felt and recognised in certain ways (</a:t>
            </a:r>
            <a:r>
              <a:rPr lang="en-GB" sz="1800" dirty="0" err="1">
                <a:solidFill>
                  <a:srgbClr val="23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Rancière</a:t>
            </a:r>
            <a:r>
              <a:rPr lang="en-GB" sz="1800" dirty="0">
                <a:solidFill>
                  <a:srgbClr val="23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2006)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extend this line of thinking, theory of ‘sensible’ also prescribes a relationship in which singular entities (e.g. social subjects) are made intelligible through sensual structures (i.e. ‘singularities’ are discerned through sensual logic). The singular-structure relation accentuates ‘forms of partaking’ that makes the singular coincide with structure— for instance, in ‘modes of perceptions’ that inscribe them in a commonality. </a:t>
            </a:r>
            <a:r>
              <a:rPr lang="en-GB" sz="1800" dirty="0" err="1">
                <a:solidFill>
                  <a:srgbClr val="23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Rancière’s</a:t>
            </a:r>
            <a:r>
              <a:rPr lang="en-GB" sz="1800" dirty="0">
                <a:solidFill>
                  <a:srgbClr val="23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notion of the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the sensible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elucidates this: ‘…a generally implicit law that defines the forms of partaking by first defining the modes of perception in which they are inscribed’ [</a:t>
            </a:r>
            <a:r>
              <a:rPr lang="en-GB" sz="1800" dirty="0" err="1">
                <a:solidFill>
                  <a:srgbClr val="23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Rancière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2010: 44]).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the heart of redeeming politics in aesthetics is the recognition that aesthetic forces and structures are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priori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forms that determine the intelligibility of singular forms by way of how something presents itself as quality of experience. And the process of distinguishing a ‘singularity’, to make it intelligible, or conversely in the case of it being obscured within structures of experience, engenders ‘politics of aesthetics’. Here, we have a conception of politics premised on sensual forms and logic of senses that enable us to recognise actors and assemblages which may not fall into specific categories of identification.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2DFAA-BDE3-FF43-A3E0-FEAF84089D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>
              <a:solidFill>
                <a:srgbClr val="231E1E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sz="12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‘sensible or perceptual shock’ in Image — ‘disrupting the relationship between the visible, the sayable, and the thinkable without having to use the terms of a message as a vehicle’ (</a:t>
            </a:r>
            <a:r>
              <a:rPr lang="en-GB" sz="1200" dirty="0" err="1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Rancière</a:t>
            </a:r>
            <a:r>
              <a:rPr lang="en-GB" sz="12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, 2006: 63).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2DFAA-BDE3-FF43-A3E0-FEAF84089D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0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2ADD-7426-3CF9-4711-A748CB954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313AA-E353-80E5-B00D-8743A0B6E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72A80-1764-4852-9249-01D0E607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0F35E-2026-311D-1926-B1AFEE36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35551-E557-D22A-CE92-5B43D89C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4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1B9B-6A5E-99A9-638A-97855AA7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A58AB-5683-8D9E-F10E-8A3CDDC2F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F72A-BEDD-2C63-BDBC-56FC0BB2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F03E7-8A6D-370A-6F09-F27BC56E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2113-45EF-1398-E3F7-8936BC8E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4141C8-4812-59D3-A74E-375674052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EB84E-20E4-A80B-6443-1B537019A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51DBA-6B18-F145-2775-A7F1D3E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011B-4972-FAA0-0442-EE5A3EC3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C142-51DF-1EBA-F8F2-E8F903EC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4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1EBA-1515-E32A-9C4B-A7158F73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AD1A9-9189-080F-FF63-396C8957E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9474-145E-3FE8-AC16-401D4884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831FE-264F-7B39-F147-7B89C5A3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1AFDF-9C5E-5A30-1F9E-D5ADB75D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5299-AD03-BF47-EE28-21DC8C4A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C5F48-6DAC-15C7-6C18-84CECAD5E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2273F-FA8A-1BDF-7C96-64661C61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6A86-CF9F-E0E1-AB3F-29296C7A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30A84-1DAD-3590-4BAC-A914BB89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5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0DD1-29AE-1E92-8D55-A98CCE0F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0BA40-0855-AC8F-D631-1565370FC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AD894-14C5-8645-C475-C0649D361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61400-6D54-6158-6E6B-FE36535F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3C1F6-3CB1-7B53-C4E5-8890B933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DA0C-50E3-DDD2-ADC9-93F1A074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4B5B-8432-43CD-FB89-AA1102B4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0D827-CD1F-6C3D-F4B4-F99F3FF47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4D660-19E6-7623-6CC0-F2175971C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7F3A6-69DD-EDA3-6EE5-AF8D7812E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D04BD-CD2F-D0CD-E94A-B7CCD793D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C7623-65CB-DB8E-B0BB-019EC82F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30CE9-BB1D-5E4B-28C9-8AAF1BB6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DF62B-4C4B-3CAB-5352-342EF7A0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DE6D-C63B-95FA-6BCE-F6DD9FB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F9DB-1102-C6B4-9AE0-052B9FD1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D994E-FBB0-2FFF-CDDD-792A6653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DFD8D-D97D-6CAC-6BA7-E4D237EC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59E6B-35F8-4982-67BC-648660A8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7D4E8-7BF0-DCA4-1F31-3823922B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72432-1775-3F97-11C4-747C1102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04CF-09BE-EED5-3C4D-BB3708B5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3451-7FA3-FB07-EA74-D2F8ED874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351C0-08C4-DEB7-5B6C-8C6F7D336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A3405-AA92-7850-C6A6-E9FED821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87414-EC4F-E665-C27E-AD51B3D4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808DB-E1FB-EB8F-3176-AAB3607A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5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5199-B596-74D4-EFA4-1B67E26C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0E113B-CC84-3129-ADA0-E6C8958C0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D40C2-DBB2-CA67-7C13-871200A4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03C88-34CA-9758-ECE1-38046840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00D9B-20C7-E5B2-9277-C458CB91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BE440-4440-4AB5-BEA3-F0F0BCD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BADB2-7875-8A13-BC1E-2F0D8348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5314D-1968-6761-0C19-6A483CE50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EFF6-0343-7B7B-E487-AE1EBC9D4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203B09-954B-F04B-80B4-6F66FE9FFC14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E449B-1B9E-99CB-58EE-DD72DD75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58481-9B5D-02B3-AF6E-75525E1D3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A39E2-5C32-0F48-B9D6-8CD81A584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456DBD1-1048-5A22-C973-3E5FA83F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0191B-B0AF-3887-8FE5-1E3AE642D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165" y="1088571"/>
            <a:ext cx="9045890" cy="2774393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‘Image’, ‘Cultural Form’,   the Politics of Aesthetics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82E46-37C2-3888-2527-C114DE182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060" y="4027211"/>
            <a:ext cx="7538405" cy="101410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Dr Yi Chen</a:t>
            </a:r>
          </a:p>
        </p:txBody>
      </p:sp>
    </p:spTree>
    <p:extLst>
      <p:ext uri="{BB962C8B-B14F-4D97-AF65-F5344CB8AC3E}">
        <p14:creationId xmlns:p14="http://schemas.microsoft.com/office/powerpoint/2010/main" val="41121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432D-BF35-FBA8-24D3-E86E13A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Politics of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E890-2F24-2D5E-7EB5-87A660160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Politics of aesthetics- doing away with preconceived categories and the antagonistic logic of </a:t>
            </a:r>
            <a:r>
              <a:rPr lang="en-US" dirty="0" err="1"/>
              <a:t>politicising</a:t>
            </a:r>
            <a:r>
              <a:rPr lang="en-US" dirty="0"/>
              <a:t> matters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Jacques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Rancièr</a:t>
            </a:r>
            <a:r>
              <a:rPr lang="en-US" b="0" i="0" dirty="0" err="1">
                <a:effectLst/>
                <a:latin typeface="Google Sans"/>
              </a:rPr>
              <a:t>e</a:t>
            </a:r>
            <a:r>
              <a:rPr lang="en-US" dirty="0"/>
              <a:t>: 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aesthetic suspension is first and foremost suspension of any hierarchical regime 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(The Method of Equality, 2016: p75).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9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930D-A1E5-A279-A6EE-28DED4234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17" y="844731"/>
            <a:ext cx="10517777" cy="551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Politicising ‘forms’ (‘Sensible’)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ea typeface="Calibri" panose="020F0502020204030204" pitchFamily="34" charset="0"/>
              </a:rPr>
              <a:t>‘Sensible’ (Jacques </a:t>
            </a:r>
            <a:r>
              <a:rPr lang="en-US" sz="2400" b="0" i="0" dirty="0" err="1">
                <a:solidFill>
                  <a:srgbClr val="1F1F1F"/>
                </a:solidFill>
                <a:effectLst/>
              </a:rPr>
              <a:t>Rancière</a:t>
            </a:r>
            <a:r>
              <a:rPr lang="en-US" sz="2400" b="0" i="0" dirty="0">
                <a:solidFill>
                  <a:srgbClr val="1F1F1F"/>
                </a:solidFill>
                <a:effectLst/>
              </a:rPr>
              <a:t>)</a:t>
            </a:r>
            <a:r>
              <a:rPr lang="en-GB" sz="2400" dirty="0">
                <a:effectLst/>
                <a:ea typeface="Calibri" panose="020F0502020204030204" pitchFamily="34" charset="0"/>
              </a:rPr>
              <a:t>- sensual forms or conditions upon which sense perceptions take place; </a:t>
            </a:r>
            <a:r>
              <a:rPr lang="en-GB" sz="2400" dirty="0">
                <a:solidFill>
                  <a:srgbClr val="231E1E"/>
                </a:solidFill>
                <a:effectLst/>
                <a:ea typeface="Calibri" panose="020F0502020204030204" pitchFamily="34" charset="0"/>
              </a:rPr>
              <a:t>affective conditions upon which something may be felt and recognised. </a:t>
            </a:r>
            <a:r>
              <a:rPr lang="en-US" sz="2400" dirty="0">
                <a:solidFill>
                  <a:srgbClr val="231E1E"/>
                </a:solidFill>
              </a:rPr>
              <a:t>‘Cultural form’ is analogous to ‘sensible’. </a:t>
            </a:r>
          </a:p>
          <a:p>
            <a:pPr marL="0" indent="0">
              <a:buNone/>
            </a:pPr>
            <a:endParaRPr lang="en-US" sz="2400" dirty="0">
              <a:solidFill>
                <a:srgbClr val="231E1E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31E1E"/>
                </a:solidFill>
              </a:rPr>
              <a:t>How does Image(s) render ‘sensible’, or unveil ‘sensible’?</a:t>
            </a:r>
          </a:p>
          <a:p>
            <a:pPr marL="0" indent="0">
              <a:buNone/>
            </a:pPr>
            <a:endParaRPr lang="en-GB" sz="2400" dirty="0">
              <a:solidFill>
                <a:srgbClr val="231E1E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‘Politics revolve around what is seen and what</a:t>
            </a:r>
            <a:r>
              <a:rPr lang="en-GB" sz="2400" dirty="0">
                <a:effectLst/>
                <a:ea typeface="Calibri" panose="020F0502020204030204" pitchFamily="34" charset="0"/>
              </a:rPr>
              <a:t> can be said about it, around who has the ability to see and the talent to speak, around the properties of space and the possibilities of time’ (</a:t>
            </a:r>
            <a:r>
              <a:rPr lang="en-GB" sz="2400" dirty="0" err="1">
                <a:solidFill>
                  <a:srgbClr val="231E1E"/>
                </a:solidFill>
                <a:effectLst/>
                <a:ea typeface="Calibri" panose="020F0502020204030204" pitchFamily="34" charset="0"/>
              </a:rPr>
              <a:t>Rancière</a:t>
            </a: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Politics of Aesthetics</a:t>
            </a: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2004: 13)</a:t>
            </a:r>
            <a:r>
              <a:rPr lang="en-GB" sz="2400" dirty="0">
                <a:effectLst/>
                <a:ea typeface="Calibri" panose="020F0502020204030204" pitchFamily="34" charset="0"/>
              </a:rPr>
              <a:t>. </a:t>
            </a:r>
            <a:endParaRPr lang="en-GB" sz="2400" dirty="0">
              <a:solidFill>
                <a:srgbClr val="231E1E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231E1E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231E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23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1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esthetics of Image and Cultural Form: The Formal Method">
            <a:extLst>
              <a:ext uri="{FF2B5EF4-FFF2-40B4-BE49-F238E27FC236}">
                <a16:creationId xmlns:a16="http://schemas.microsoft.com/office/drawing/2014/main" id="{2BD6537B-6806-8314-B361-FCE1D9A4B0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7" y="0"/>
            <a:ext cx="4553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4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7543-AA86-9F36-8431-E30402F8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931817"/>
            <a:ext cx="10622280" cy="5245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The concept of ‘Image’, ‘cultural form’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Examples of ‘Image’: The avant-garde impulse in paintings (late 1950s/early 1960s); how this cultural moment exemplifies an orientation toward visual culture analysis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 formalist disposition in visual culture analysis (methodology)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Politics of Aesthetic Forms (Jacques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Google Sans"/>
              </a:rPr>
              <a:t>Rancièr</a:t>
            </a:r>
            <a:r>
              <a:rPr lang="en-US" b="1" i="0" dirty="0" err="1">
                <a:effectLst/>
                <a:latin typeface="Google Sans"/>
              </a:rPr>
              <a:t>e</a:t>
            </a:r>
            <a:r>
              <a:rPr lang="en-US" b="1" dirty="0" err="1"/>
              <a:t>’s</a:t>
            </a:r>
            <a:r>
              <a:rPr lang="en-US" b="1" dirty="0"/>
              <a:t> notion of ‘sensible’)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3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7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08A8-9D01-3657-5C93-EF1BD935D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976" y="850052"/>
            <a:ext cx="5605373" cy="53269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/>
              <a:t>The sensuous form of ‘Image’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‘Image’- a genre of things </a:t>
            </a:r>
            <a:r>
              <a:rPr lang="en-US" sz="2400" dirty="0" err="1"/>
              <a:t>characterised</a:t>
            </a:r>
            <a:r>
              <a:rPr lang="en-US" sz="2400" dirty="0"/>
              <a:t> by its ontological intensity (presence, display, exhibitionistic character)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Fashioning of surface and structures, tactile qualities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Material modes of presentation (medium, material context), perceptual qualities (scale, texture of perceptual experience)</a:t>
            </a:r>
          </a:p>
          <a:p>
            <a:endParaRPr lang="en-US" sz="2400" dirty="0"/>
          </a:p>
          <a:p>
            <a:r>
              <a:rPr lang="en-US" sz="2400" dirty="0"/>
              <a:t>Capacity and agency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Image = the sensuous material forms of things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22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42F885-6999-80C8-F874-EC53F0FB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11839" b="-2"/>
          <a:stretch>
            <a:fillRect/>
          </a:stretch>
        </p:blipFill>
        <p:spPr bwMode="auto">
          <a:xfrm>
            <a:off x="-9886" y="10"/>
            <a:ext cx="75726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Content Placeholder 1029">
            <a:extLst>
              <a:ext uri="{FF2B5EF4-FFF2-40B4-BE49-F238E27FC236}">
                <a16:creationId xmlns:a16="http://schemas.microsoft.com/office/drawing/2014/main" id="{A0FC3604-740E-621F-039D-7A63DCCF4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390" y="5758328"/>
            <a:ext cx="3434180" cy="3599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Installation view of </a:t>
            </a:r>
            <a:r>
              <a:rPr lang="en-US" sz="1600" i="1" dirty="0"/>
              <a:t>Place </a:t>
            </a:r>
            <a:r>
              <a:rPr lang="en-US" sz="1600" dirty="0"/>
              <a:t>(1959), Institute of Contemporary Arts, London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CB033-210A-1904-7C18-E533700EF292}"/>
              </a:ext>
            </a:extLst>
          </p:cNvPr>
          <p:cNvSpPr txBox="1"/>
          <p:nvPr/>
        </p:nvSpPr>
        <p:spPr>
          <a:xfrm>
            <a:off x="8199391" y="1334814"/>
            <a:ext cx="36275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Place </a:t>
            </a:r>
            <a:r>
              <a:rPr lang="en-US" sz="3200" dirty="0"/>
              <a:t>(exhibition)</a:t>
            </a:r>
            <a:endParaRPr lang="en-US" sz="3200" i="1" dirty="0"/>
          </a:p>
          <a:p>
            <a:endParaRPr lang="en-US" i="1" dirty="0"/>
          </a:p>
          <a:p>
            <a:r>
              <a:rPr lang="en-US" dirty="0"/>
              <a:t>Ralph </a:t>
            </a:r>
            <a:r>
              <a:rPr lang="en-US" dirty="0" err="1"/>
              <a:t>Rumney</a:t>
            </a:r>
            <a:r>
              <a:rPr lang="en-US" dirty="0"/>
              <a:t>, Richard Smith, Robin Denny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CAE78-CEBE-B432-46A8-7DD12F16336F}"/>
              </a:ext>
            </a:extLst>
          </p:cNvPr>
          <p:cNvSpPr txBox="1"/>
          <p:nvPr/>
        </p:nvSpPr>
        <p:spPr>
          <a:xfrm>
            <a:off x="8199391" y="2998810"/>
            <a:ext cx="31740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Larger than the body size (7ft x 6ft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Red, green, black,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Paintings are arranged diagonally across the gallery to give four main vistas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1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B46C2-CA91-9A2A-AC7F-45281375D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88" y="668843"/>
            <a:ext cx="5334197" cy="37698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/>
              <a:t>‘The body should see pictures on the margins of his perception all the time without ever being forced to look directly at them unless he so desires’ (Ralph </a:t>
            </a:r>
            <a:r>
              <a:rPr lang="en-US" sz="2000" dirty="0" err="1"/>
              <a:t>Rumney</a:t>
            </a:r>
            <a:r>
              <a:rPr lang="en-US" sz="2000" dirty="0"/>
              <a:t>, 1959).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Re-enacting modes of perception in the urban environment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Important to the painters were the recognition of the perceptual characteristics of the participant- the sensuous faculties of urban inhabitant, the ambience of mass media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919C067-3CF7-D07C-7F6E-4BBCBF1C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5" b="-1"/>
          <a:stretch>
            <a:fillRect/>
          </a:stretch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45FEC-12F5-2711-E136-1421C541F76C}"/>
              </a:ext>
            </a:extLst>
          </p:cNvPr>
          <p:cNvSpPr txBox="1"/>
          <p:nvPr/>
        </p:nvSpPr>
        <p:spPr>
          <a:xfrm>
            <a:off x="3557239" y="6322741"/>
            <a:ext cx="294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Robyn Denny </a:t>
            </a:r>
            <a:r>
              <a:rPr lang="en-US" i="1" dirty="0"/>
              <a:t>Place 3 </a:t>
            </a:r>
            <a:r>
              <a:rPr lang="en-US" dirty="0"/>
              <a:t>(1959)</a:t>
            </a:r>
          </a:p>
        </p:txBody>
      </p:sp>
    </p:spTree>
    <p:extLst>
      <p:ext uri="{BB962C8B-B14F-4D97-AF65-F5344CB8AC3E}">
        <p14:creationId xmlns:p14="http://schemas.microsoft.com/office/powerpoint/2010/main" val="322751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6461-5E64-6097-AD0D-31D215D7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649" y="1331775"/>
            <a:ext cx="5849983" cy="1325563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The formal resemblance between Smith’s paintings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and ads is shown at the level of a visual ambience that suffuses mass culture, where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paintings represent ‘an audio-visual impression of the atmosphere one works in’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(Lucy </a:t>
            </a:r>
            <a:r>
              <a:rPr lang="en-US" sz="2400" dirty="0" err="1">
                <a:effectLst/>
              </a:rPr>
              <a:t>Lippards</a:t>
            </a:r>
            <a:r>
              <a:rPr lang="en-US" sz="2400" dirty="0">
                <a:effectLst/>
              </a:rPr>
              <a:t>, 1964).</a:t>
            </a:r>
            <a:br>
              <a:rPr lang="en-US" sz="2400" dirty="0">
                <a:effectLst/>
              </a:rPr>
            </a:br>
            <a:endParaRPr lang="en-US" sz="2400" dirty="0"/>
          </a:p>
        </p:txBody>
      </p:sp>
      <p:pic>
        <p:nvPicPr>
          <p:cNvPr id="2050" name="Picture 2" descr="Richard Smith, Trailer , 1962">
            <a:extLst>
              <a:ext uri="{FF2B5EF4-FFF2-40B4-BE49-F238E27FC236}">
                <a16:creationId xmlns:a16="http://schemas.microsoft.com/office/drawing/2014/main" id="{38EF2505-8654-2B6A-4A59-7D81FA92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1"/>
            <a:ext cx="4929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84AAC6-1FD6-97F4-7B12-759CB7AA06D2}"/>
              </a:ext>
            </a:extLst>
          </p:cNvPr>
          <p:cNvSpPr txBox="1"/>
          <p:nvPr/>
        </p:nvSpPr>
        <p:spPr>
          <a:xfrm>
            <a:off x="5468981" y="5425440"/>
            <a:ext cx="3376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1" dirty="0">
                <a:effectLst/>
              </a:rPr>
              <a:t>Trailer, </a:t>
            </a:r>
            <a:r>
              <a:rPr lang="en-US" b="0" i="0" dirty="0">
                <a:effectLst/>
              </a:rPr>
              <a:t>1962</a:t>
            </a:r>
          </a:p>
          <a:p>
            <a:pPr algn="l"/>
            <a:r>
              <a:rPr lang="en-US" b="0" i="0" dirty="0">
                <a:effectLst/>
              </a:rPr>
              <a:t>Oil on Canvas</a:t>
            </a:r>
          </a:p>
          <a:p>
            <a:pPr algn="l"/>
            <a:r>
              <a:rPr lang="en-US" b="0" i="0" dirty="0">
                <a:effectLst/>
              </a:rPr>
              <a:t>84 x 60 inches; 213.5 x 152.4 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1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7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F18C-4350-44C9-3021-E05C394E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381" y="887624"/>
            <a:ext cx="6281761" cy="5326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Towards a Formalist Method: Image in relation to Cultural Form</a:t>
            </a:r>
          </a:p>
          <a:p>
            <a:pPr marL="0" indent="0">
              <a:buNone/>
            </a:pPr>
            <a:r>
              <a:rPr lang="en-US" sz="2200" dirty="0"/>
              <a:t>The form of Image: bringing forth ‘Image’ through dense descriptions of its form (the aesthetic tradition of Formalism)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‘Cultural form’- sensuous, affective qualities that structure social relations (rhythm, ambience, mood); style of living; shared sensibilities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096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AA59-81D0-C534-765B-B7421201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51" y="766355"/>
            <a:ext cx="4058172" cy="50286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Methodology: The Aesthetics of Image and Cultural Form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err="1"/>
              <a:t>Contextualising</a:t>
            </a:r>
            <a:r>
              <a:rPr lang="en-US" sz="2200" dirty="0"/>
              <a:t> the singular form within cultural form and vice versa</a:t>
            </a:r>
          </a:p>
          <a:p>
            <a:endParaRPr lang="en-GB" sz="2200" dirty="0">
              <a:solidFill>
                <a:srgbClr val="231E1E"/>
              </a:solidFill>
            </a:endParaRPr>
          </a:p>
          <a:p>
            <a:r>
              <a:rPr lang="en-GB" sz="2200" dirty="0">
                <a:solidFill>
                  <a:srgbClr val="231E1E"/>
                </a:solidFill>
              </a:rPr>
              <a:t>‘making intelligible’ through Image— making visible the sensuous and perceptual patterns of shared experience</a:t>
            </a:r>
            <a:endParaRPr lang="en-US" sz="2200" dirty="0">
              <a:solidFill>
                <a:srgbClr val="231E1E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 descr="A newspaper article of a city&#10;&#10;Description automatically generated with medium confidence">
            <a:extLst>
              <a:ext uri="{FF2B5EF4-FFF2-40B4-BE49-F238E27FC236}">
                <a16:creationId xmlns:a16="http://schemas.microsoft.com/office/drawing/2014/main" id="{4E93BB7B-43AA-D6D3-2C74-0AE2216EE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576" y="164592"/>
            <a:ext cx="2505911" cy="3456432"/>
          </a:xfrm>
          <a:prstGeom prst="rect">
            <a:avLst/>
          </a:prstGeom>
        </p:spPr>
      </p:pic>
      <p:pic>
        <p:nvPicPr>
          <p:cNvPr id="10" name="Picture 9" descr="A group of red and grey rectangular art pieces&#10;&#10;Description automatically generated with medium confidence">
            <a:extLst>
              <a:ext uri="{FF2B5EF4-FFF2-40B4-BE49-F238E27FC236}">
                <a16:creationId xmlns:a16="http://schemas.microsoft.com/office/drawing/2014/main" id="{F82FAF8D-29B8-5E7B-3AAB-EDC501796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888" y="359659"/>
            <a:ext cx="3785616" cy="2252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6A13EA-7D0B-4FF7-2678-8B069F050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624" y="3989048"/>
            <a:ext cx="3099816" cy="2010991"/>
          </a:xfrm>
          <a:prstGeom prst="rect">
            <a:avLst/>
          </a:prstGeom>
        </p:spPr>
      </p:pic>
      <p:pic>
        <p:nvPicPr>
          <p:cNvPr id="6" name="Picture 5" descr="A close-up of a fence&#10;&#10;Description automatically generated">
            <a:extLst>
              <a:ext uri="{FF2B5EF4-FFF2-40B4-BE49-F238E27FC236}">
                <a16:creationId xmlns:a16="http://schemas.microsoft.com/office/drawing/2014/main" id="{B017E711-31D9-454C-1314-5EFCB30D2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888" y="3159793"/>
            <a:ext cx="3785616" cy="2845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5017FB-8035-518C-19A7-DC07197140A9}"/>
              </a:ext>
            </a:extLst>
          </p:cNvPr>
          <p:cNvSpPr txBox="1"/>
          <p:nvPr/>
        </p:nvSpPr>
        <p:spPr>
          <a:xfrm>
            <a:off x="4283609" y="3640065"/>
            <a:ext cx="40607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Edward Wright. Page from Architectural Design, December 1956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145A4-B893-17EE-A006-B7BB346E76FA}"/>
              </a:ext>
            </a:extLst>
          </p:cNvPr>
          <p:cNvSpPr txBox="1"/>
          <p:nvPr/>
        </p:nvSpPr>
        <p:spPr>
          <a:xfrm>
            <a:off x="8206282" y="2612100"/>
            <a:ext cx="2274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Robyn Denny, Baby is Three (1960)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79FE2-FEE1-0056-6BAF-9469C4A6AA5F}"/>
              </a:ext>
            </a:extLst>
          </p:cNvPr>
          <p:cNvSpPr txBox="1"/>
          <p:nvPr/>
        </p:nvSpPr>
        <p:spPr>
          <a:xfrm>
            <a:off x="4949556" y="6093932"/>
            <a:ext cx="25779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Robyn Denny, Austin Reed Mural (1959)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05052-60ED-AAD9-FA8D-B3A761767552}"/>
              </a:ext>
            </a:extLst>
          </p:cNvPr>
          <p:cNvSpPr txBox="1"/>
          <p:nvPr/>
        </p:nvSpPr>
        <p:spPr>
          <a:xfrm>
            <a:off x="8206282" y="6160809"/>
            <a:ext cx="2473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Robert </a:t>
            </a:r>
            <a:r>
              <a:rPr lang="en-US" sz="1100" dirty="0" err="1"/>
              <a:t>Brownjohn</a:t>
            </a:r>
            <a:r>
              <a:rPr lang="en-US" sz="1100" dirty="0"/>
              <a:t>, Street Level (1961)</a:t>
            </a:r>
          </a:p>
        </p:txBody>
      </p:sp>
    </p:spTree>
    <p:extLst>
      <p:ext uri="{BB962C8B-B14F-4D97-AF65-F5344CB8AC3E}">
        <p14:creationId xmlns:p14="http://schemas.microsoft.com/office/powerpoint/2010/main" val="1011500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1596</Words>
  <Application>Microsoft Macintosh PowerPoint</Application>
  <PresentationFormat>Widescreen</PresentationFormat>
  <Paragraphs>120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Google Sans</vt:lpstr>
      <vt:lpstr>Helvetica</vt:lpstr>
      <vt:lpstr>Times</vt:lpstr>
      <vt:lpstr>Times New Roman</vt:lpstr>
      <vt:lpstr>Office Theme</vt:lpstr>
      <vt:lpstr>‘Image’, ‘Cultural Form’,   the Politics of Aesthetics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formal resemblance between Smith’s paintings and ads is shown at the level of a visual ambience that suffuses mass culture, where paintings represent ‘an audio-visual impression of the atmosphere one works in’ (Lucy Lippards, 1964). </vt:lpstr>
      <vt:lpstr>PowerPoint Presentation</vt:lpstr>
      <vt:lpstr>PowerPoint Presentation</vt:lpstr>
      <vt:lpstr>Politics of Image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 Chen</dc:creator>
  <cp:lastModifiedBy>Yi Chen</cp:lastModifiedBy>
  <cp:revision>54</cp:revision>
  <dcterms:created xsi:type="dcterms:W3CDTF">2025-06-12T14:58:41Z</dcterms:created>
  <dcterms:modified xsi:type="dcterms:W3CDTF">2025-09-10T12:04:31Z</dcterms:modified>
</cp:coreProperties>
</file>