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1221" r:id="rId2"/>
    <p:sldId id="257" r:id="rId3"/>
    <p:sldId id="1220" r:id="rId4"/>
    <p:sldId id="1162" r:id="rId5"/>
    <p:sldId id="280" r:id="rId6"/>
    <p:sldId id="1195" r:id="rId7"/>
    <p:sldId id="279" r:id="rId8"/>
    <p:sldId id="277" r:id="rId9"/>
    <p:sldId id="287" r:id="rId10"/>
    <p:sldId id="1210" r:id="rId11"/>
    <p:sldId id="286" r:id="rId12"/>
    <p:sldId id="1191" r:id="rId13"/>
    <p:sldId id="288" r:id="rId14"/>
    <p:sldId id="1211" r:id="rId15"/>
    <p:sldId id="1212" r:id="rId16"/>
    <p:sldId id="1215" r:id="rId17"/>
    <p:sldId id="1214" r:id="rId18"/>
    <p:sldId id="1213" r:id="rId19"/>
    <p:sldId id="1217" r:id="rId20"/>
    <p:sldId id="1218" r:id="rId21"/>
    <p:sldId id="1177" r:id="rId22"/>
    <p:sldId id="1178" r:id="rId23"/>
    <p:sldId id="256" r:id="rId24"/>
    <p:sldId id="1216" r:id="rId25"/>
    <p:sldId id="121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F957D6-29CB-C544-96BB-CCC23BAD8C94}" v="13" dt="2025-10-20T15:36:16.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9"/>
  </p:normalViewPr>
  <p:slideViewPr>
    <p:cSldViewPr snapToGrid="0">
      <p:cViewPr varScale="1">
        <p:scale>
          <a:sx n="100" d="100"/>
          <a:sy n="100" d="100"/>
        </p:scale>
        <p:origin x="80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etitia Forst" userId="f16bbf36-cd0c-4c91-bb25-52739e2046ad" providerId="ADAL" clId="{41F957D6-29CB-C544-96BB-CCC23BAD8C94}"/>
    <pc:docChg chg="custSel addSld modSld">
      <pc:chgData name="Laetitia Forst" userId="f16bbf36-cd0c-4c91-bb25-52739e2046ad" providerId="ADAL" clId="{41F957D6-29CB-C544-96BB-CCC23BAD8C94}" dt="2025-10-20T15:36:16.528" v="11"/>
      <pc:docMkLst>
        <pc:docMk/>
      </pc:docMkLst>
      <pc:sldChg chg="add">
        <pc:chgData name="Laetitia Forst" userId="f16bbf36-cd0c-4c91-bb25-52739e2046ad" providerId="ADAL" clId="{41F957D6-29CB-C544-96BB-CCC23BAD8C94}" dt="2025-10-20T15:36:16.528" v="11"/>
        <pc:sldMkLst>
          <pc:docMk/>
          <pc:sldMk cId="1191276169" sldId="256"/>
        </pc:sldMkLst>
      </pc:sldChg>
      <pc:sldChg chg="addSp delSp modSp mod">
        <pc:chgData name="Laetitia Forst" userId="f16bbf36-cd0c-4c91-bb25-52739e2046ad" providerId="ADAL" clId="{41F957D6-29CB-C544-96BB-CCC23BAD8C94}" dt="2025-10-20T15:35:27.328" v="10" actId="571"/>
        <pc:sldMkLst>
          <pc:docMk/>
          <pc:sldMk cId="3346831797" sldId="280"/>
        </pc:sldMkLst>
        <pc:picChg chg="add mod">
          <ac:chgData name="Laetitia Forst" userId="f16bbf36-cd0c-4c91-bb25-52739e2046ad" providerId="ADAL" clId="{41F957D6-29CB-C544-96BB-CCC23BAD8C94}" dt="2025-10-20T15:35:12.481" v="5" actId="571"/>
          <ac:picMkLst>
            <pc:docMk/>
            <pc:sldMk cId="3346831797" sldId="280"/>
            <ac:picMk id="4" creationId="{E26F0787-5EE1-C07B-8456-FE75FD7BBF6D}"/>
          </ac:picMkLst>
        </pc:picChg>
        <pc:picChg chg="del">
          <ac:chgData name="Laetitia Forst" userId="f16bbf36-cd0c-4c91-bb25-52739e2046ad" providerId="ADAL" clId="{41F957D6-29CB-C544-96BB-CCC23BAD8C94}" dt="2025-10-20T15:35:03.322" v="1" actId="478"/>
          <ac:picMkLst>
            <pc:docMk/>
            <pc:sldMk cId="3346831797" sldId="280"/>
            <ac:picMk id="5" creationId="{7B4C4EA3-760C-EAEC-995F-C7EB6AE03868}"/>
          </ac:picMkLst>
        </pc:picChg>
        <pc:picChg chg="mod">
          <ac:chgData name="Laetitia Forst" userId="f16bbf36-cd0c-4c91-bb25-52739e2046ad" providerId="ADAL" clId="{41F957D6-29CB-C544-96BB-CCC23BAD8C94}" dt="2025-10-20T15:34:52.401" v="0"/>
          <ac:picMkLst>
            <pc:docMk/>
            <pc:sldMk cId="3346831797" sldId="280"/>
            <ac:picMk id="6" creationId="{3905FAA4-0F70-5336-2183-F8344D58AB18}"/>
          </ac:picMkLst>
        </pc:picChg>
        <pc:picChg chg="del">
          <ac:chgData name="Laetitia Forst" userId="f16bbf36-cd0c-4c91-bb25-52739e2046ad" providerId="ADAL" clId="{41F957D6-29CB-C544-96BB-CCC23BAD8C94}" dt="2025-10-20T15:35:05.861" v="3" actId="478"/>
          <ac:picMkLst>
            <pc:docMk/>
            <pc:sldMk cId="3346831797" sldId="280"/>
            <ac:picMk id="7" creationId="{FFE7D214-C02A-93EE-4D64-768C7CB073EA}"/>
          </ac:picMkLst>
        </pc:picChg>
        <pc:picChg chg="del">
          <ac:chgData name="Laetitia Forst" userId="f16bbf36-cd0c-4c91-bb25-52739e2046ad" providerId="ADAL" clId="{41F957D6-29CB-C544-96BB-CCC23BAD8C94}" dt="2025-10-20T15:35:09.907" v="4" actId="478"/>
          <ac:picMkLst>
            <pc:docMk/>
            <pc:sldMk cId="3346831797" sldId="280"/>
            <ac:picMk id="8" creationId="{207A3D1B-8766-04B4-1B95-CFEB0CA910E5}"/>
          </ac:picMkLst>
        </pc:picChg>
        <pc:picChg chg="add mod">
          <ac:chgData name="Laetitia Forst" userId="f16bbf36-cd0c-4c91-bb25-52739e2046ad" providerId="ADAL" clId="{41F957D6-29CB-C544-96BB-CCC23BAD8C94}" dt="2025-10-20T15:35:14.308" v="6" actId="571"/>
          <ac:picMkLst>
            <pc:docMk/>
            <pc:sldMk cId="3346831797" sldId="280"/>
            <ac:picMk id="9" creationId="{EC733443-4403-6B77-A9DF-229D4C781883}"/>
          </ac:picMkLst>
        </pc:picChg>
        <pc:picChg chg="del">
          <ac:chgData name="Laetitia Forst" userId="f16bbf36-cd0c-4c91-bb25-52739e2046ad" providerId="ADAL" clId="{41F957D6-29CB-C544-96BB-CCC23BAD8C94}" dt="2025-10-20T15:35:04.773" v="2" actId="478"/>
          <ac:picMkLst>
            <pc:docMk/>
            <pc:sldMk cId="3346831797" sldId="280"/>
            <ac:picMk id="10" creationId="{8108D58E-81A4-5E49-AC46-4AA70AA74405}"/>
          </ac:picMkLst>
        </pc:picChg>
        <pc:picChg chg="add mod">
          <ac:chgData name="Laetitia Forst" userId="f16bbf36-cd0c-4c91-bb25-52739e2046ad" providerId="ADAL" clId="{41F957D6-29CB-C544-96BB-CCC23BAD8C94}" dt="2025-10-20T15:35:16.578" v="7" actId="571"/>
          <ac:picMkLst>
            <pc:docMk/>
            <pc:sldMk cId="3346831797" sldId="280"/>
            <ac:picMk id="11" creationId="{A0E68E1D-6222-8B2C-5DA9-68BECCD61281}"/>
          </ac:picMkLst>
        </pc:picChg>
        <pc:picChg chg="add mod">
          <ac:chgData name="Laetitia Forst" userId="f16bbf36-cd0c-4c91-bb25-52739e2046ad" providerId="ADAL" clId="{41F957D6-29CB-C544-96BB-CCC23BAD8C94}" dt="2025-10-20T15:35:20.416" v="8" actId="571"/>
          <ac:picMkLst>
            <pc:docMk/>
            <pc:sldMk cId="3346831797" sldId="280"/>
            <ac:picMk id="12" creationId="{58835ECD-F92A-34F1-A7E1-3260A0E241E0}"/>
          </ac:picMkLst>
        </pc:picChg>
        <pc:picChg chg="add mod">
          <ac:chgData name="Laetitia Forst" userId="f16bbf36-cd0c-4c91-bb25-52739e2046ad" providerId="ADAL" clId="{41F957D6-29CB-C544-96BB-CCC23BAD8C94}" dt="2025-10-20T15:35:24.922" v="9" actId="571"/>
          <ac:picMkLst>
            <pc:docMk/>
            <pc:sldMk cId="3346831797" sldId="280"/>
            <ac:picMk id="13" creationId="{17A2C406-651F-633F-D9E7-EF2EC63FA1BF}"/>
          </ac:picMkLst>
        </pc:picChg>
        <pc:picChg chg="add mod">
          <ac:chgData name="Laetitia Forst" userId="f16bbf36-cd0c-4c91-bb25-52739e2046ad" providerId="ADAL" clId="{41F957D6-29CB-C544-96BB-CCC23BAD8C94}" dt="2025-10-20T15:35:27.328" v="10" actId="571"/>
          <ac:picMkLst>
            <pc:docMk/>
            <pc:sldMk cId="3346831797" sldId="280"/>
            <ac:picMk id="14" creationId="{F7CAD250-D609-4B91-81B8-45970793039F}"/>
          </ac:picMkLst>
        </pc:picChg>
        <pc:picChg chg="del">
          <ac:chgData name="Laetitia Forst" userId="f16bbf36-cd0c-4c91-bb25-52739e2046ad" providerId="ADAL" clId="{41F957D6-29CB-C544-96BB-CCC23BAD8C94}" dt="2025-10-20T15:35:09.907" v="4" actId="478"/>
          <ac:picMkLst>
            <pc:docMk/>
            <pc:sldMk cId="3346831797" sldId="280"/>
            <ac:picMk id="25" creationId="{EF9A6977-8330-7E4C-BCB8-B0C0148B0AE3}"/>
          </ac:picMkLst>
        </pc:picChg>
        <pc:picChg chg="del">
          <ac:chgData name="Laetitia Forst" userId="f16bbf36-cd0c-4c91-bb25-52739e2046ad" providerId="ADAL" clId="{41F957D6-29CB-C544-96BB-CCC23BAD8C94}" dt="2025-10-20T15:35:09.907" v="4" actId="478"/>
          <ac:picMkLst>
            <pc:docMk/>
            <pc:sldMk cId="3346831797" sldId="280"/>
            <ac:picMk id="26" creationId="{81CA8404-B9B7-4B99-310A-3DB9664ABD1E}"/>
          </ac:picMkLst>
        </pc:picChg>
        <pc:picChg chg="del">
          <ac:chgData name="Laetitia Forst" userId="f16bbf36-cd0c-4c91-bb25-52739e2046ad" providerId="ADAL" clId="{41F957D6-29CB-C544-96BB-CCC23BAD8C94}" dt="2025-10-20T15:35:09.907" v="4" actId="478"/>
          <ac:picMkLst>
            <pc:docMk/>
            <pc:sldMk cId="3346831797" sldId="280"/>
            <ac:picMk id="27" creationId="{838AED68-1FA0-9ECB-07FB-44032ED01337}"/>
          </ac:picMkLst>
        </pc:picChg>
        <pc:picChg chg="del">
          <ac:chgData name="Laetitia Forst" userId="f16bbf36-cd0c-4c91-bb25-52739e2046ad" providerId="ADAL" clId="{41F957D6-29CB-C544-96BB-CCC23BAD8C94}" dt="2025-10-20T15:35:09.907" v="4" actId="478"/>
          <ac:picMkLst>
            <pc:docMk/>
            <pc:sldMk cId="3346831797" sldId="280"/>
            <ac:picMk id="28" creationId="{AF49883B-E652-E270-9FAA-B1DEBA59C4EF}"/>
          </ac:picMkLst>
        </pc:picChg>
      </pc:sldChg>
      <pc:sldChg chg="add">
        <pc:chgData name="Laetitia Forst" userId="f16bbf36-cd0c-4c91-bb25-52739e2046ad" providerId="ADAL" clId="{41F957D6-29CB-C544-96BB-CCC23BAD8C94}" dt="2025-10-20T15:36:16.528" v="11"/>
        <pc:sldMkLst>
          <pc:docMk/>
          <pc:sldMk cId="3783271611" sldId="1177"/>
        </pc:sldMkLst>
      </pc:sldChg>
      <pc:sldChg chg="add">
        <pc:chgData name="Laetitia Forst" userId="f16bbf36-cd0c-4c91-bb25-52739e2046ad" providerId="ADAL" clId="{41F957D6-29CB-C544-96BB-CCC23BAD8C94}" dt="2025-10-20T15:36:16.528" v="11"/>
        <pc:sldMkLst>
          <pc:docMk/>
          <pc:sldMk cId="1664837346" sldId="11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3C7D5-DEA9-4649-9F14-325D7BB551E8}" type="datetimeFigureOut">
              <a:rPr lang="en-GB" smtClean="0"/>
              <a:t>20/10/2025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120FA-3C3D-F64B-BEF8-43CFD8D6A5BB}" type="slidenum">
              <a:rPr lang="en-GB" smtClean="0"/>
              <a:t>‹#›</a:t>
            </a:fld>
            <a:endParaRPr lang="en-GB"/>
          </a:p>
        </p:txBody>
      </p:sp>
    </p:spTree>
    <p:extLst>
      <p:ext uri="{BB962C8B-B14F-4D97-AF65-F5344CB8AC3E}">
        <p14:creationId xmlns:p14="http://schemas.microsoft.com/office/powerpoint/2010/main" val="147408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Bonjour et merci pour l’invitation</a:t>
            </a:r>
          </a:p>
          <a:p>
            <a:r>
              <a:rPr lang="fr-FR" noProof="0" dirty="0"/>
              <a:t>Je vais </a:t>
            </a:r>
            <a:r>
              <a:rPr lang="fr-FR" noProof="0" dirty="0" err="1"/>
              <a:t>presenter</a:t>
            </a:r>
            <a:r>
              <a:rPr lang="fr-FR" noProof="0" dirty="0"/>
              <a:t> le travail </a:t>
            </a:r>
            <a:r>
              <a:rPr lang="fr-FR" noProof="0" dirty="0" err="1"/>
              <a:t>develope</a:t>
            </a:r>
            <a:r>
              <a:rPr lang="fr-FR" noProof="0" dirty="0"/>
              <a:t> durant les </a:t>
            </a:r>
            <a:r>
              <a:rPr lang="fr-FR" noProof="0" dirty="0" err="1"/>
              <a:t>premieres</a:t>
            </a:r>
            <a:r>
              <a:rPr lang="fr-FR" noProof="0" dirty="0"/>
              <a:t> phases du projet </a:t>
            </a:r>
            <a:r>
              <a:rPr lang="fr-FR" noProof="0" dirty="0" err="1"/>
              <a:t>herewear</a:t>
            </a:r>
            <a:r>
              <a:rPr lang="fr-FR" noProof="0" dirty="0"/>
              <a:t>, le focus sera sur notre </a:t>
            </a:r>
            <a:r>
              <a:rPr lang="fr-FR" noProof="0" dirty="0" err="1"/>
              <a:t>approcvhe</a:t>
            </a:r>
            <a:r>
              <a:rPr lang="fr-FR" noProof="0" dirty="0"/>
              <a:t> par le design a la </a:t>
            </a:r>
            <a:r>
              <a:rPr lang="fr-FR" noProof="0" dirty="0" err="1"/>
              <a:t>comprension</a:t>
            </a:r>
            <a:r>
              <a:rPr lang="fr-FR" noProof="0" dirty="0"/>
              <a:t> et communications des </a:t>
            </a:r>
            <a:r>
              <a:rPr lang="fr-FR" noProof="0" dirty="0" err="1"/>
              <a:t>problematiques</a:t>
            </a:r>
            <a:r>
              <a:rPr lang="fr-FR" noProof="0" dirty="0"/>
              <a:t> pertinentes aux </a:t>
            </a:r>
          </a:p>
        </p:txBody>
      </p:sp>
      <p:sp>
        <p:nvSpPr>
          <p:cNvPr id="4" name="Slide Number Placeholder 3"/>
          <p:cNvSpPr>
            <a:spLocks noGrp="1"/>
          </p:cNvSpPr>
          <p:nvPr>
            <p:ph type="sldNum" sz="quarter" idx="5"/>
          </p:nvPr>
        </p:nvSpPr>
        <p:spPr/>
        <p:txBody>
          <a:bodyPr/>
          <a:lstStyle/>
          <a:p>
            <a:fld id="{02BCAB6F-BD33-4E5F-A266-616B136FB80C}" type="slidenum">
              <a:rPr lang="nl-BE" smtClean="0"/>
              <a:t>1</a:t>
            </a:fld>
            <a:endParaRPr lang="nl-BE"/>
          </a:p>
        </p:txBody>
      </p:sp>
    </p:spTree>
    <p:extLst>
      <p:ext uri="{BB962C8B-B14F-4D97-AF65-F5344CB8AC3E}">
        <p14:creationId xmlns:p14="http://schemas.microsoft.com/office/powerpoint/2010/main" val="408383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Bonjour et merci pour l’invitation</a:t>
            </a:r>
          </a:p>
          <a:p>
            <a:r>
              <a:rPr lang="fr-FR" noProof="0" dirty="0"/>
              <a:t>Je vais </a:t>
            </a:r>
            <a:r>
              <a:rPr lang="fr-FR" noProof="0" dirty="0" err="1"/>
              <a:t>presenter</a:t>
            </a:r>
            <a:r>
              <a:rPr lang="fr-FR" noProof="0" dirty="0"/>
              <a:t> le travail </a:t>
            </a:r>
            <a:r>
              <a:rPr lang="fr-FR" noProof="0" dirty="0" err="1"/>
              <a:t>develope</a:t>
            </a:r>
            <a:r>
              <a:rPr lang="fr-FR" noProof="0" dirty="0"/>
              <a:t> durant les </a:t>
            </a:r>
            <a:r>
              <a:rPr lang="fr-FR" noProof="0" dirty="0" err="1"/>
              <a:t>premieres</a:t>
            </a:r>
            <a:r>
              <a:rPr lang="fr-FR" noProof="0" dirty="0"/>
              <a:t> phases du projet </a:t>
            </a:r>
            <a:r>
              <a:rPr lang="fr-FR" noProof="0" dirty="0" err="1"/>
              <a:t>herewear</a:t>
            </a:r>
            <a:r>
              <a:rPr lang="fr-FR" noProof="0" dirty="0"/>
              <a:t>, le focus sera sur notre </a:t>
            </a:r>
            <a:r>
              <a:rPr lang="fr-FR" noProof="0" dirty="0" err="1"/>
              <a:t>approcvhe</a:t>
            </a:r>
            <a:r>
              <a:rPr lang="fr-FR" noProof="0" dirty="0"/>
              <a:t> par le design a la </a:t>
            </a:r>
            <a:r>
              <a:rPr lang="fr-FR" noProof="0" dirty="0" err="1"/>
              <a:t>comprension</a:t>
            </a:r>
            <a:r>
              <a:rPr lang="fr-FR" noProof="0" dirty="0"/>
              <a:t> et communications des </a:t>
            </a:r>
            <a:r>
              <a:rPr lang="fr-FR" noProof="0" dirty="0" err="1"/>
              <a:t>problematiques</a:t>
            </a:r>
            <a:r>
              <a:rPr lang="fr-FR" noProof="0" dirty="0"/>
              <a:t> pertinentes aux </a:t>
            </a:r>
          </a:p>
        </p:txBody>
      </p:sp>
      <p:sp>
        <p:nvSpPr>
          <p:cNvPr id="4" name="Slide Number Placeholder 3"/>
          <p:cNvSpPr>
            <a:spLocks noGrp="1"/>
          </p:cNvSpPr>
          <p:nvPr>
            <p:ph type="sldNum" sz="quarter" idx="5"/>
          </p:nvPr>
        </p:nvSpPr>
        <p:spPr/>
        <p:txBody>
          <a:bodyPr/>
          <a:lstStyle/>
          <a:p>
            <a:fld id="{02BCAB6F-BD33-4E5F-A266-616B136FB80C}" type="slidenum">
              <a:rPr lang="nl-BE" smtClean="0"/>
              <a:t>2</a:t>
            </a:fld>
            <a:endParaRPr lang="nl-BE"/>
          </a:p>
        </p:txBody>
      </p:sp>
    </p:spTree>
    <p:extLst>
      <p:ext uri="{BB962C8B-B14F-4D97-AF65-F5344CB8AC3E}">
        <p14:creationId xmlns:p14="http://schemas.microsoft.com/office/powerpoint/2010/main" val="238052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Bonjour et merci pour l’invitation</a:t>
            </a:r>
          </a:p>
          <a:p>
            <a:r>
              <a:rPr lang="fr-FR" noProof="0" dirty="0"/>
              <a:t>Je vais </a:t>
            </a:r>
            <a:r>
              <a:rPr lang="fr-FR" noProof="0" dirty="0" err="1"/>
              <a:t>presenter</a:t>
            </a:r>
            <a:r>
              <a:rPr lang="fr-FR" noProof="0" dirty="0"/>
              <a:t> le travail </a:t>
            </a:r>
            <a:r>
              <a:rPr lang="fr-FR" noProof="0" dirty="0" err="1"/>
              <a:t>develope</a:t>
            </a:r>
            <a:r>
              <a:rPr lang="fr-FR" noProof="0" dirty="0"/>
              <a:t> durant les </a:t>
            </a:r>
            <a:r>
              <a:rPr lang="fr-FR" noProof="0" dirty="0" err="1"/>
              <a:t>premieres</a:t>
            </a:r>
            <a:r>
              <a:rPr lang="fr-FR" noProof="0" dirty="0"/>
              <a:t> phases du projet </a:t>
            </a:r>
            <a:r>
              <a:rPr lang="fr-FR" noProof="0" dirty="0" err="1"/>
              <a:t>herewear</a:t>
            </a:r>
            <a:r>
              <a:rPr lang="fr-FR" noProof="0" dirty="0"/>
              <a:t>, le focus sera sur notre </a:t>
            </a:r>
            <a:r>
              <a:rPr lang="fr-FR" noProof="0" dirty="0" err="1"/>
              <a:t>approcvhe</a:t>
            </a:r>
            <a:r>
              <a:rPr lang="fr-FR" noProof="0" dirty="0"/>
              <a:t> par le design a la </a:t>
            </a:r>
            <a:r>
              <a:rPr lang="fr-FR" noProof="0" dirty="0" err="1"/>
              <a:t>comprension</a:t>
            </a:r>
            <a:r>
              <a:rPr lang="fr-FR" noProof="0" dirty="0"/>
              <a:t> et communications des </a:t>
            </a:r>
            <a:r>
              <a:rPr lang="fr-FR" noProof="0" dirty="0" err="1"/>
              <a:t>problematiques</a:t>
            </a:r>
            <a:r>
              <a:rPr lang="fr-FR" noProof="0" dirty="0"/>
              <a:t> pertinentes aux </a:t>
            </a:r>
          </a:p>
        </p:txBody>
      </p:sp>
      <p:sp>
        <p:nvSpPr>
          <p:cNvPr id="4" name="Slide Number Placeholder 3"/>
          <p:cNvSpPr>
            <a:spLocks noGrp="1"/>
          </p:cNvSpPr>
          <p:nvPr>
            <p:ph type="sldNum" sz="quarter" idx="5"/>
          </p:nvPr>
        </p:nvSpPr>
        <p:spPr/>
        <p:txBody>
          <a:bodyPr/>
          <a:lstStyle/>
          <a:p>
            <a:fld id="{02BCAB6F-BD33-4E5F-A266-616B136FB80C}" type="slidenum">
              <a:rPr lang="nl-BE" smtClean="0"/>
              <a:t>25</a:t>
            </a:fld>
            <a:endParaRPr lang="nl-BE"/>
          </a:p>
        </p:txBody>
      </p:sp>
    </p:spTree>
    <p:extLst>
      <p:ext uri="{BB962C8B-B14F-4D97-AF65-F5344CB8AC3E}">
        <p14:creationId xmlns:p14="http://schemas.microsoft.com/office/powerpoint/2010/main" val="408893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A4AF-8A11-9085-5689-62D8F1B7BD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8F254BD-6D48-A268-175D-23C639A09F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B0B8CFA-8E55-8B3D-E5E6-549D0C2706C1}"/>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5" name="Footer Placeholder 4">
            <a:extLst>
              <a:ext uri="{FF2B5EF4-FFF2-40B4-BE49-F238E27FC236}">
                <a16:creationId xmlns:a16="http://schemas.microsoft.com/office/drawing/2014/main" id="{F860D84D-53BF-4E61-961A-29E1A3CBA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80FAC4-B685-4E68-91F6-6DDB5E95787F}"/>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231812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0928-C7E3-7E56-438E-0F2AD96A61B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CBC6249-710B-6FA7-59CB-85535F3D08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190CE5-E12D-F3E7-8817-1BBF39324F25}"/>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5" name="Footer Placeholder 4">
            <a:extLst>
              <a:ext uri="{FF2B5EF4-FFF2-40B4-BE49-F238E27FC236}">
                <a16:creationId xmlns:a16="http://schemas.microsoft.com/office/drawing/2014/main" id="{8C3A5B41-12E6-C809-1AB4-478212CE84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592865-9C45-F093-73EE-B00240097C25}"/>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303728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8A6DD0-9BDA-C477-0F2E-211E6EC9AD2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4256C80-8EA5-B2A0-C25A-83F17EC2AC3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B3DC53-4179-8680-4655-1CF21CC5B396}"/>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5" name="Footer Placeholder 4">
            <a:extLst>
              <a:ext uri="{FF2B5EF4-FFF2-40B4-BE49-F238E27FC236}">
                <a16:creationId xmlns:a16="http://schemas.microsoft.com/office/drawing/2014/main" id="{3F41676A-3090-E112-A6FC-01F9F5D0C3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83B3F0-E723-121F-5E2C-53E42920743B}"/>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2183004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TART LOGO">
    <p:spTree>
      <p:nvGrpSpPr>
        <p:cNvPr id="1" name=""/>
        <p:cNvGrpSpPr/>
        <p:nvPr/>
      </p:nvGrpSpPr>
      <p:grpSpPr>
        <a:xfrm>
          <a:off x="0" y="0"/>
          <a:ext cx="0" cy="0"/>
          <a:chOff x="0" y="0"/>
          <a:chExt cx="0" cy="0"/>
        </a:xfrm>
      </p:grpSpPr>
      <p:pic>
        <p:nvPicPr>
          <p:cNvPr id="21" name="Herewaer-BACKROUND_SLIDES_Zeichenfläche 1 Kopie 3.jpg" descr="Herewaer-BACKROUND_SLIDES_Zeichenfläche 1 Kopie 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0646" cy="6858000"/>
          </a:xfrm>
          <a:prstGeom prst="rect">
            <a:avLst/>
          </a:prstGeom>
          <a:ln w="12700">
            <a:miter lim="400000"/>
          </a:ln>
        </p:spPr>
      </p:pic>
      <p:sp>
        <p:nvSpPr>
          <p:cNvPr id="22" name="PRESENTATION…"/>
          <p:cNvSpPr txBox="1">
            <a:spLocks noGrp="1"/>
          </p:cNvSpPr>
          <p:nvPr>
            <p:ph type="body" sz="quarter" idx="13"/>
          </p:nvPr>
        </p:nvSpPr>
        <p:spPr>
          <a:xfrm>
            <a:off x="9143841" y="5195565"/>
            <a:ext cx="5780942" cy="2923877"/>
          </a:xfrm>
          <a:prstGeom prst="rect">
            <a:avLst/>
          </a:prstGeom>
        </p:spPr>
        <p:txBody>
          <a:bodyPr wrap="none" lIns="0" tIns="0" rIns="0" bIns="0" anchor="t">
            <a:spAutoFit/>
          </a:bodyPr>
          <a:lstStyle>
            <a:lvl1pPr marL="0" indent="0">
              <a:lnSpc>
                <a:spcPts val="2850"/>
              </a:lnSpc>
              <a:spcBef>
                <a:spcPts val="0"/>
              </a:spcBef>
              <a:buSzTx/>
              <a:buNone/>
              <a:defRPr sz="5700">
                <a:solidFill>
                  <a:srgbClr val="82C7B3"/>
                </a:solidFill>
                <a:latin typeface="Arial"/>
                <a:cs typeface="Arial"/>
                <a:sym typeface="Arial"/>
              </a:defRPr>
            </a:lvl1pPr>
          </a:lstStyle>
          <a:p>
            <a:pPr marL="0" indent="0">
              <a:lnSpc>
                <a:spcPts val="5700"/>
              </a:lnSpc>
              <a:spcBef>
                <a:spcPts val="0"/>
              </a:spcBef>
              <a:buSzTx/>
              <a:buNone/>
              <a:defRPr sz="5700">
                <a:solidFill>
                  <a:srgbClr val="82C7B3"/>
                </a:solidFill>
                <a:latin typeface="Arial"/>
                <a:ea typeface="Arial"/>
                <a:cs typeface="Arial"/>
                <a:sym typeface="Arial"/>
              </a:defRPr>
            </a:pPr>
            <a:r>
              <a:t>PRESENTATION </a:t>
            </a:r>
          </a:p>
          <a:p>
            <a:pPr marL="0" indent="0">
              <a:lnSpc>
                <a:spcPts val="5700"/>
              </a:lnSpc>
              <a:spcBef>
                <a:spcPts val="0"/>
              </a:spcBef>
              <a:buSzTx/>
              <a:buNone/>
              <a:defRPr sz="5700">
                <a:latin typeface="Arial"/>
                <a:ea typeface="Arial"/>
                <a:cs typeface="Arial"/>
                <a:sym typeface="Arial"/>
              </a:defRPr>
            </a:pPr>
            <a:r>
              <a:t>HEADLINE </a:t>
            </a:r>
            <a:br/>
            <a:r>
              <a:t>IN CAPITALS</a:t>
            </a:r>
          </a:p>
          <a:p>
            <a:pPr marL="0" indent="0">
              <a:lnSpc>
                <a:spcPts val="5700"/>
              </a:lnSpc>
              <a:spcBef>
                <a:spcPts val="0"/>
              </a:spcBef>
              <a:buSzTx/>
              <a:buNone/>
              <a:defRPr sz="5700">
                <a:latin typeface="Arial"/>
                <a:ea typeface="Arial"/>
                <a:cs typeface="Arial"/>
                <a:sym typeface="Arial"/>
              </a:defRPr>
            </a:pPr>
            <a:r>
              <a:t>HEREWEAR</a:t>
            </a:r>
          </a:p>
        </p:txBody>
      </p:sp>
      <p:sp>
        <p:nvSpPr>
          <p:cNvPr id="24"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93941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GREEN Kopie 1">
    <p:spTree>
      <p:nvGrpSpPr>
        <p:cNvPr id="1" name=""/>
        <p:cNvGrpSpPr/>
        <p:nvPr/>
      </p:nvGrpSpPr>
      <p:grpSpPr>
        <a:xfrm>
          <a:off x="0" y="0"/>
          <a:ext cx="0" cy="0"/>
          <a:chOff x="0" y="0"/>
          <a:chExt cx="0" cy="0"/>
        </a:xfrm>
      </p:grpSpPr>
      <p:sp>
        <p:nvSpPr>
          <p:cNvPr id="77" name="les-triconautes-7bAqlUpQSkc-unsplash.jpg"/>
          <p:cNvSpPr>
            <a:spLocks noGrp="1"/>
          </p:cNvSpPr>
          <p:nvPr>
            <p:ph type="pic" idx="13"/>
          </p:nvPr>
        </p:nvSpPr>
        <p:spPr>
          <a:xfrm>
            <a:off x="7159672" y="-9327"/>
            <a:ext cx="5036196" cy="6876749"/>
          </a:xfrm>
          <a:prstGeom prst="rect">
            <a:avLst/>
          </a:prstGeom>
        </p:spPr>
        <p:txBody>
          <a:bodyPr lIns="91439" tIns="45719" rIns="91439" bIns="45719" anchor="t">
            <a:noAutofit/>
          </a:bodyPr>
          <a:lstStyle/>
          <a:p>
            <a:endParaRPr/>
          </a:p>
        </p:txBody>
      </p:sp>
      <p:sp>
        <p:nvSpPr>
          <p:cNvPr id="78" name="Rechteck"/>
          <p:cNvSpPr/>
          <p:nvPr/>
        </p:nvSpPr>
        <p:spPr>
          <a:xfrm>
            <a:off x="0" y="-9327"/>
            <a:ext cx="2025650" cy="6876749"/>
          </a:xfrm>
          <a:prstGeom prst="rect">
            <a:avLst/>
          </a:prstGeom>
          <a:solidFill>
            <a:srgbClr val="82C7B3"/>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80" name="Aenean commodo ligula eget dolor. Aenean massa Cum sociis natoque penatibus et magnis dis parturient montes, nascetur ridiculus mus.Donec quam felis, ultricies nec, pellentesque eu, pretium quis, sem. Nulla consequat massa quis enim.…"/>
          <p:cNvSpPr txBox="1">
            <a:spLocks noGrp="1"/>
          </p:cNvSpPr>
          <p:nvPr>
            <p:ph type="body" sz="half" idx="14"/>
          </p:nvPr>
        </p:nvSpPr>
        <p:spPr>
          <a:xfrm>
            <a:off x="2565110" y="1585273"/>
            <a:ext cx="3985081" cy="4785147"/>
          </a:xfrm>
          <a:prstGeom prst="rect">
            <a:avLst/>
          </a:prstGeom>
        </p:spPr>
        <p:txBody>
          <a:bodyPr lIns="0" tIns="0" rIns="0" bIns="0" anchor="t">
            <a:noAutofit/>
          </a:bodyPr>
          <a:lstStyle>
            <a:lvl1pPr marL="0" indent="0">
              <a:lnSpc>
                <a:spcPct val="110000"/>
              </a:lnSpc>
              <a:spcBef>
                <a:spcPts val="0"/>
              </a:spcBef>
              <a:buSzTx/>
              <a:buNone/>
              <a:defRPr sz="2400">
                <a:latin typeface="Arial"/>
                <a:cs typeface="Arial"/>
                <a:sym typeface="Arial"/>
              </a:defRPr>
            </a:lvl1pPr>
          </a:lstStyle>
          <a:p>
            <a:pPr marL="584200" indent="-584200">
              <a:lnSpc>
                <a:spcPct val="110000"/>
              </a:lnSpc>
              <a:spcBef>
                <a:spcPts val="0"/>
              </a:spcBef>
              <a:buSzPct val="104000"/>
              <a:buBlip>
                <a:blip r:embed="rId2"/>
              </a:buBlip>
              <a:defRPr sz="2400">
                <a:latin typeface="Arial"/>
                <a:ea typeface="Arial"/>
                <a:cs typeface="Arial"/>
                <a:sym typeface="Arial"/>
              </a:defRPr>
            </a:pPr>
            <a:r>
              <a:t>Aenean commodo ligula eget dolor. Aenean massa Cum sociis natoque penatibus et magnis dis parturient montes, nascetur ridiculus mus.Donec quam felis, ultricies nec, pellentesque eu, pretium quis, sem. Nulla consequat massa quis enim. </a:t>
            </a:r>
          </a:p>
          <a:p>
            <a:pPr marL="495300" indent="-495300">
              <a:lnSpc>
                <a:spcPct val="110000"/>
              </a:lnSpc>
              <a:spcBef>
                <a:spcPts val="0"/>
              </a:spcBef>
              <a:buSzPct val="104000"/>
              <a:buBlip>
                <a:blip r:embed="rId3"/>
              </a:buBlip>
              <a:defRPr sz="2400">
                <a:latin typeface="Arial"/>
                <a:ea typeface="Arial"/>
                <a:cs typeface="Arial"/>
                <a:sym typeface="Arial"/>
              </a:defRPr>
            </a:pPr>
            <a:endParaRPr/>
          </a:p>
          <a:p>
            <a:pPr marL="584200" indent="-584200">
              <a:lnSpc>
                <a:spcPct val="110000"/>
              </a:lnSpc>
              <a:spcBef>
                <a:spcPts val="0"/>
              </a:spcBef>
              <a:buSzPct val="104000"/>
              <a:buBlip>
                <a:blip r:embed="rId4"/>
              </a:buBlip>
              <a:defRPr sz="2400">
                <a:latin typeface="Arial"/>
                <a:ea typeface="Arial"/>
                <a:cs typeface="Arial"/>
                <a:sym typeface="Arial"/>
              </a:defRPr>
            </a:pPr>
            <a:r>
              <a:t>Nullam dictum felis eu pede mollis pretium. Integer tincidunt. Cras dapibus. Vivamus elementum semper nisi. Aenean leo ligula, porttitor eu, consequat vitae, eleifend ac, enim. Aliquam lorem ante, dapibus in, viverra quis, feugiat a, tellus. </a:t>
            </a:r>
          </a:p>
          <a:p>
            <a:pPr marL="495300" indent="-495300">
              <a:lnSpc>
                <a:spcPct val="110000"/>
              </a:lnSpc>
              <a:spcBef>
                <a:spcPts val="0"/>
              </a:spcBef>
              <a:buSzPct val="104000"/>
              <a:buBlip>
                <a:blip r:embed="rId3"/>
              </a:buBlip>
              <a:defRPr sz="2400">
                <a:latin typeface="Arial"/>
                <a:ea typeface="Arial"/>
                <a:cs typeface="Arial"/>
                <a:sym typeface="Arial"/>
              </a:defRPr>
            </a:pPr>
            <a:endParaRPr/>
          </a:p>
          <a:p>
            <a:pPr marL="584200" indent="-584200">
              <a:lnSpc>
                <a:spcPct val="110000"/>
              </a:lnSpc>
              <a:spcBef>
                <a:spcPts val="0"/>
              </a:spcBef>
              <a:buSzPct val="104000"/>
              <a:buBlip>
                <a:blip r:embed="rId5"/>
              </a:buBlip>
              <a:defRPr sz="2400">
                <a:latin typeface="Arial"/>
                <a:ea typeface="Arial"/>
                <a:cs typeface="Arial"/>
                <a:sym typeface="Arial"/>
              </a:defRPr>
            </a:pPr>
            <a:r>
              <a:t>Phasellus viverra nulla ut metus varius laoreet. Quisque rutrum. Aenean imperdiet. Etiam ultricies nisi vel augue. Curabitur ullamcorper ultricies nisi. Nam eget dui. Nullam dictum felis eu pede mollis pretium. Integer tincidunt.Cras dapibus.</a:t>
            </a:r>
          </a:p>
          <a:p>
            <a:pPr marL="0" indent="0">
              <a:lnSpc>
                <a:spcPct val="110000"/>
              </a:lnSpc>
              <a:spcBef>
                <a:spcPts val="0"/>
              </a:spcBef>
              <a:buSzTx/>
              <a:buNone/>
              <a:defRPr sz="2400">
                <a:latin typeface="Arial"/>
                <a:ea typeface="Arial"/>
                <a:cs typeface="Arial"/>
                <a:sym typeface="Arial"/>
              </a:defRPr>
            </a:pPr>
            <a:endParaRPr/>
          </a:p>
        </p:txBody>
      </p:sp>
      <p:sp>
        <p:nvSpPr>
          <p:cNvPr id="81" name="Foliennummer"/>
          <p:cNvSpPr txBox="1">
            <a:spLocks noGrp="1"/>
          </p:cNvSpPr>
          <p:nvPr>
            <p:ph type="sldNum" sz="quarter" idx="2"/>
          </p:nvPr>
        </p:nvSpPr>
        <p:spPr>
          <a:xfrm>
            <a:off x="11605592" y="6419850"/>
            <a:ext cx="226666" cy="223615"/>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pic>
        <p:nvPicPr>
          <p:cNvPr id="82" name="Bild" descr="Bil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3294" y="344017"/>
            <a:ext cx="1073478" cy="828255"/>
          </a:xfrm>
          <a:prstGeom prst="rect">
            <a:avLst/>
          </a:prstGeom>
          <a:ln w="12700">
            <a:miter lim="400000"/>
          </a:ln>
        </p:spPr>
      </p:pic>
      <p:sp>
        <p:nvSpPr>
          <p:cNvPr id="83" name="SLIDE HEADLINE  IN CAPITALS"/>
          <p:cNvSpPr txBox="1">
            <a:spLocks noGrp="1"/>
          </p:cNvSpPr>
          <p:nvPr>
            <p:ph type="body" sz="quarter" idx="15"/>
          </p:nvPr>
        </p:nvSpPr>
        <p:spPr>
          <a:xfrm>
            <a:off x="2565241" y="452115"/>
            <a:ext cx="6602770" cy="1461939"/>
          </a:xfrm>
          <a:prstGeom prst="rect">
            <a:avLst/>
          </a:prstGeom>
        </p:spPr>
        <p:txBody>
          <a:bodyPr wrap="none" lIns="0" tIns="0" rIns="0" bIns="0" anchor="t">
            <a:spAutoFit/>
          </a:bodyPr>
          <a:lstStyle>
            <a:lvl1pPr marL="0" indent="0">
              <a:lnSpc>
                <a:spcPts val="2850"/>
              </a:lnSpc>
              <a:spcBef>
                <a:spcPts val="0"/>
              </a:spcBef>
              <a:buSzTx/>
              <a:buNone/>
              <a:defRPr sz="6100">
                <a:latin typeface="Arial"/>
                <a:cs typeface="Arial"/>
                <a:sym typeface="Arial"/>
              </a:defRPr>
            </a:lvl1pPr>
          </a:lstStyle>
          <a:p>
            <a:pPr marL="0" indent="0">
              <a:lnSpc>
                <a:spcPts val="5700"/>
              </a:lnSpc>
              <a:spcBef>
                <a:spcPts val="0"/>
              </a:spcBef>
              <a:buSzTx/>
              <a:buNone/>
              <a:defRPr sz="6100">
                <a:latin typeface="Arial"/>
                <a:ea typeface="Arial"/>
                <a:cs typeface="Arial"/>
                <a:sym typeface="Arial"/>
              </a:defRPr>
            </a:pPr>
            <a:r>
              <a:t>SLIDE HEADLINE </a:t>
            </a:r>
            <a:br/>
            <a:r>
              <a:t>IN CAPITALS</a:t>
            </a:r>
          </a:p>
        </p:txBody>
      </p:sp>
      <p:pic>
        <p:nvPicPr>
          <p:cNvPr id="2" name="Picture 2" descr="Contact – There and Back Again">
            <a:extLst>
              <a:ext uri="{FF2B5EF4-FFF2-40B4-BE49-F238E27FC236}">
                <a16:creationId xmlns:a16="http://schemas.microsoft.com/office/drawing/2014/main" id="{A59374DD-ED19-C855-5FD9-4ED413B6D4FA}"/>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0" y="6018318"/>
            <a:ext cx="1473472" cy="656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07657-6668-587C-11D2-904B83994C31}"/>
              </a:ext>
            </a:extLst>
          </p:cNvPr>
          <p:cNvSpPr txBox="1"/>
          <p:nvPr userDrawn="1"/>
        </p:nvSpPr>
        <p:spPr>
          <a:xfrm>
            <a:off x="60385" y="1536379"/>
            <a:ext cx="1604513" cy="1600438"/>
          </a:xfrm>
          <a:prstGeom prst="rect">
            <a:avLst/>
          </a:prstGeom>
          <a:noFill/>
        </p:spPr>
        <p:txBody>
          <a:bodyPr wrap="square" rtlCol="0">
            <a:spAutoFit/>
          </a:bodyPr>
          <a:lstStyle/>
          <a:p>
            <a:r>
              <a:rPr lang="nl-BE" sz="1400" i="1" dirty="0"/>
              <a:t>Laetitia Forst</a:t>
            </a:r>
          </a:p>
          <a:p>
            <a:r>
              <a:rPr lang="nl-BE" sz="1400" i="1" dirty="0"/>
              <a:t>HEREWEAR</a:t>
            </a:r>
          </a:p>
          <a:p>
            <a:r>
              <a:rPr lang="nl-BE" sz="1400" i="1" dirty="0"/>
              <a:t>Sustainable Innovation Conference </a:t>
            </a:r>
          </a:p>
          <a:p>
            <a:r>
              <a:rPr lang="nl-BE" sz="1400" i="1" dirty="0"/>
              <a:t>UCA</a:t>
            </a:r>
          </a:p>
          <a:p>
            <a:r>
              <a:rPr lang="nl-BE" sz="1400" i="1" dirty="0"/>
              <a:t>31/10/25</a:t>
            </a:r>
            <a:endParaRPr lang="nl-BE" sz="1400" dirty="0"/>
          </a:p>
        </p:txBody>
      </p:sp>
    </p:spTree>
    <p:extLst>
      <p:ext uri="{BB962C8B-B14F-4D97-AF65-F5344CB8AC3E}">
        <p14:creationId xmlns:p14="http://schemas.microsoft.com/office/powerpoint/2010/main" val="10024261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1009-A3BC-A0D1-33AA-5351B37ACB7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3B2D73-D2C8-F87A-6496-656DDE3932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92CA3A9-AD67-03BE-111F-3B516EE407F9}"/>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5" name="Footer Placeholder 4">
            <a:extLst>
              <a:ext uri="{FF2B5EF4-FFF2-40B4-BE49-F238E27FC236}">
                <a16:creationId xmlns:a16="http://schemas.microsoft.com/office/drawing/2014/main" id="{A3ED578C-54C4-8DB5-8560-1B1748226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B90A7C-317C-C1F2-BB27-947210F09337}"/>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232617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72CB-20C8-583B-7137-25BFA162F9F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057045B-204C-0708-8D92-1F79CD574D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B09AA3-A627-CB2F-B2B5-EBEF2102AE69}"/>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5" name="Footer Placeholder 4">
            <a:extLst>
              <a:ext uri="{FF2B5EF4-FFF2-40B4-BE49-F238E27FC236}">
                <a16:creationId xmlns:a16="http://schemas.microsoft.com/office/drawing/2014/main" id="{0760F5E7-38A5-91E6-F67F-DD7C565E2E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A0DCFF-BF15-688F-982E-6D29E1A7790A}"/>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36962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FFA8-332B-E49C-2C02-E26B9AB646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F34278-765D-6189-C411-AF9CA075A4B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AC92EA1-483B-D7DD-4AFC-DBA0A5A1B8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4A18F8-5A14-B997-D17A-A46AADA704D8}"/>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6" name="Footer Placeholder 5">
            <a:extLst>
              <a:ext uri="{FF2B5EF4-FFF2-40B4-BE49-F238E27FC236}">
                <a16:creationId xmlns:a16="http://schemas.microsoft.com/office/drawing/2014/main" id="{E3D80D96-9091-E966-ACEE-CE45AACFBF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6F2B4E-04AE-D55E-4072-651CC123C759}"/>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2855797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E641-B245-2A72-A16F-FD167C9F90F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89DF71B-E08E-3426-48A3-44BD2A23D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594D25B-4012-95C9-C1F8-C82E64CDFF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C4F15DA-8040-0D9F-6BA6-B75A640C0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E0A2D4-AA51-F0DA-BD18-5402F18FA2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A408877-09AF-BDF8-A575-DDFA2CC60FFE}"/>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8" name="Footer Placeholder 7">
            <a:extLst>
              <a:ext uri="{FF2B5EF4-FFF2-40B4-BE49-F238E27FC236}">
                <a16:creationId xmlns:a16="http://schemas.microsoft.com/office/drawing/2014/main" id="{E6C28016-4473-A66E-A705-4D3DEB97E6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B80C64-E8EE-6D36-9F4D-6B690B1B6263}"/>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215988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3DC0-AC5E-ABB8-EAEC-96860848366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3502EA0-BC50-04B8-3E81-792335A589E6}"/>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4" name="Footer Placeholder 3">
            <a:extLst>
              <a:ext uri="{FF2B5EF4-FFF2-40B4-BE49-F238E27FC236}">
                <a16:creationId xmlns:a16="http://schemas.microsoft.com/office/drawing/2014/main" id="{C76184F6-A583-095B-BA07-BA0F535C38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D4C934-D2E4-916A-B016-08E1AFEA82E2}"/>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286266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B4620-5F50-9B80-05DE-77BD7C525618}"/>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3" name="Footer Placeholder 2">
            <a:extLst>
              <a:ext uri="{FF2B5EF4-FFF2-40B4-BE49-F238E27FC236}">
                <a16:creationId xmlns:a16="http://schemas.microsoft.com/office/drawing/2014/main" id="{5DE88A94-8AE8-6ADE-5711-A52675E41D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67444B-26AC-029B-D945-0E79E1F2913F}"/>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42768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188D-CCAE-B055-7ED4-2CB4C76C18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25BFA29-3371-B82C-19D1-2813CEF9A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84C159C-1A21-B3FE-4B3C-1B35CD638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AE713A-79C2-2E59-28CA-1B3E8896F26B}"/>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6" name="Footer Placeholder 5">
            <a:extLst>
              <a:ext uri="{FF2B5EF4-FFF2-40B4-BE49-F238E27FC236}">
                <a16:creationId xmlns:a16="http://schemas.microsoft.com/office/drawing/2014/main" id="{41C2934B-622B-846A-F0FD-4C351A72D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5BA8A1-F976-30BB-C703-11646EAB06FF}"/>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198902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CF4A-D539-5F02-E949-8C60FDFB81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74CFC77-1186-5366-6169-7869D56444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752DD2-DFD2-D2E0-AC57-ECBF2737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F523A2-3F80-3EB2-553B-AE31EC80A1DD}"/>
              </a:ext>
            </a:extLst>
          </p:cNvPr>
          <p:cNvSpPr>
            <a:spLocks noGrp="1"/>
          </p:cNvSpPr>
          <p:nvPr>
            <p:ph type="dt" sz="half" idx="10"/>
          </p:nvPr>
        </p:nvSpPr>
        <p:spPr/>
        <p:txBody>
          <a:bodyPr/>
          <a:lstStyle/>
          <a:p>
            <a:fld id="{6DBD19BA-2239-7043-A5FF-0BC060E88671}" type="datetimeFigureOut">
              <a:rPr lang="en-GB" smtClean="0"/>
              <a:t>20/10/2025</a:t>
            </a:fld>
            <a:endParaRPr lang="en-GB"/>
          </a:p>
        </p:txBody>
      </p:sp>
      <p:sp>
        <p:nvSpPr>
          <p:cNvPr id="6" name="Footer Placeholder 5">
            <a:extLst>
              <a:ext uri="{FF2B5EF4-FFF2-40B4-BE49-F238E27FC236}">
                <a16:creationId xmlns:a16="http://schemas.microsoft.com/office/drawing/2014/main" id="{0DB15E3B-4456-091A-BC1C-AE3D3B3170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F168B-AFD6-F25E-DD09-9B88863DBBE6}"/>
              </a:ext>
            </a:extLst>
          </p:cNvPr>
          <p:cNvSpPr>
            <a:spLocks noGrp="1"/>
          </p:cNvSpPr>
          <p:nvPr>
            <p:ph type="sldNum" sz="quarter" idx="12"/>
          </p:nvPr>
        </p:nvSpPr>
        <p:spPr/>
        <p:txBody>
          <a:bodyPr/>
          <a:lstStyle/>
          <a:p>
            <a:fld id="{DACDAFCB-7F6E-6949-BFAE-E3F75304A658}" type="slidenum">
              <a:rPr lang="en-GB" smtClean="0"/>
              <a:t>‹#›</a:t>
            </a:fld>
            <a:endParaRPr lang="en-GB"/>
          </a:p>
        </p:txBody>
      </p:sp>
    </p:spTree>
    <p:extLst>
      <p:ext uri="{BB962C8B-B14F-4D97-AF65-F5344CB8AC3E}">
        <p14:creationId xmlns:p14="http://schemas.microsoft.com/office/powerpoint/2010/main" val="314024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F1CC19-6D03-8414-EC5E-02AD13900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50960B8-2077-DDCF-559E-6936A815B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88AF871-C985-C6E8-CE34-0E0F34B2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BD19BA-2239-7043-A5FF-0BC060E88671}" type="datetimeFigureOut">
              <a:rPr lang="en-GB" smtClean="0"/>
              <a:t>20/10/2025</a:t>
            </a:fld>
            <a:endParaRPr lang="en-GB"/>
          </a:p>
        </p:txBody>
      </p:sp>
      <p:sp>
        <p:nvSpPr>
          <p:cNvPr id="5" name="Footer Placeholder 4">
            <a:extLst>
              <a:ext uri="{FF2B5EF4-FFF2-40B4-BE49-F238E27FC236}">
                <a16:creationId xmlns:a16="http://schemas.microsoft.com/office/drawing/2014/main" id="{7C986840-650D-A9AF-2708-5021999F5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7A7E6FB-E0D5-C2EC-A7E8-F7EF079A6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CDAFCB-7F6E-6949-BFAE-E3F75304A658}" type="slidenum">
              <a:rPr lang="en-GB" smtClean="0"/>
              <a:t>‹#›</a:t>
            </a:fld>
            <a:endParaRPr lang="en-GB"/>
          </a:p>
        </p:txBody>
      </p:sp>
    </p:spTree>
    <p:extLst>
      <p:ext uri="{BB962C8B-B14F-4D97-AF65-F5344CB8AC3E}">
        <p14:creationId xmlns:p14="http://schemas.microsoft.com/office/powerpoint/2010/main" val="44570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emf"/><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mailto:r.l.earley@chelsea.arts.ac.uk"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mailto:l.forst@arts.ac.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https://www.centexbel.be/sites/default/files/styles/ratio_2x3/public/2025-09/Lien%20Van%20der%20Schueren%20%28LSC%29.jpg?h=68fc3510&amp;itok=KYGK2wSD" TargetMode="External"/><Relationship Id="rId5" Type="http://schemas.openxmlformats.org/officeDocument/2006/relationships/image" Target="../media/image10.jpeg"/><Relationship Id="rId4" Type="http://schemas.openxmlformats.org/officeDocument/2006/relationships/image" Target="https://www.centexbel.be/sites/default/files/styles/ratio_2x3/public/2025-03/guy-buyle.jpg?h=371e454e&amp;itok=dPTipW-_"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hyperlink" Target="https://herewear.eu/"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4466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screenshot, businesscard&#10;&#10;Description automatically generated">
            <a:extLst>
              <a:ext uri="{FF2B5EF4-FFF2-40B4-BE49-F238E27FC236}">
                <a16:creationId xmlns:a16="http://schemas.microsoft.com/office/drawing/2014/main" id="{93798EE8-EB8C-7B00-122A-C70E8FF3A1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7046" y="3429000"/>
            <a:ext cx="7351776" cy="3259122"/>
          </a:xfrm>
          <a:prstGeom prst="rect">
            <a:avLst/>
          </a:prstGeom>
        </p:spPr>
      </p:pic>
      <p:sp>
        <p:nvSpPr>
          <p:cNvPr id="11" name="TextBox 10">
            <a:extLst>
              <a:ext uri="{FF2B5EF4-FFF2-40B4-BE49-F238E27FC236}">
                <a16:creationId xmlns:a16="http://schemas.microsoft.com/office/drawing/2014/main" id="{B797BD50-1584-2886-2CB1-BC5AC7C64FBC}"/>
              </a:ext>
            </a:extLst>
          </p:cNvPr>
          <p:cNvSpPr txBox="1"/>
          <p:nvPr/>
        </p:nvSpPr>
        <p:spPr>
          <a:xfrm>
            <a:off x="2464300" y="2690336"/>
            <a:ext cx="7496564" cy="1477328"/>
          </a:xfrm>
          <a:prstGeom prst="rect">
            <a:avLst/>
          </a:prstGeom>
          <a:noFill/>
        </p:spPr>
        <p:txBody>
          <a:bodyPr wrap="square">
            <a:spAutoFit/>
          </a:bodyPr>
          <a:lstStyle/>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Cellulose from biowaste sources (such as straw and </a:t>
            </a:r>
            <a:r>
              <a:rPr lang="en-US" dirty="0">
                <a:solidFill>
                  <a:srgbClr val="000000"/>
                </a:solidFill>
                <a:latin typeface="Arial" panose="020B0604020202020204" pitchFamily="34" charset="0"/>
              </a:rPr>
              <a:t>seaweed</a:t>
            </a:r>
            <a:r>
              <a:rPr lang="en-US" b="0" i="0" u="none" strike="noStrike" dirty="0">
                <a:solidFill>
                  <a:srgbClr val="000000"/>
                </a:solidFill>
                <a:effectLst/>
                <a:latin typeface="Arial" panose="020B0604020202020204" pitchFamily="34" charset="0"/>
              </a:rPr>
              <a:t>)</a:t>
            </a:r>
            <a:r>
              <a:rPr lang="en-US" b="0" i="0" dirty="0">
                <a:solidFill>
                  <a:srgbClr val="000000"/>
                </a:solidFill>
                <a:effectLst/>
                <a:latin typeface="Arial" panose="020B060402020202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Bio-polyester to replace currently used fossil-based polyester</a:t>
            </a:r>
            <a:r>
              <a:rPr lang="en-US" b="0" i="0" dirty="0">
                <a:solidFill>
                  <a:srgbClr val="000000"/>
                </a:solidFill>
                <a:effectLst/>
                <a:latin typeface="Arial" panose="020B0604020202020204" pitchFamily="34" charset="0"/>
              </a:rPr>
              <a:t>​</a:t>
            </a:r>
            <a:endParaRPr lang="en-US" dirty="0">
              <a:solidFill>
                <a:srgbClr val="000000"/>
              </a:solidFill>
              <a:latin typeface="Arial" panose="020B0604020202020204" pitchFamily="34" charset="0"/>
            </a:endParaRP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Bio-based coating, printing and dyeing</a:t>
            </a:r>
            <a:endParaRPr lang="en-US" b="0" i="0" dirty="0">
              <a:solidFill>
                <a:srgbClr val="000000"/>
              </a:solidFill>
              <a:effectLst/>
              <a:latin typeface="Arial" panose="020B0604020202020204" pitchFamily="34" charset="0"/>
            </a:endParaRPr>
          </a:p>
        </p:txBody>
      </p:sp>
      <p:sp>
        <p:nvSpPr>
          <p:cNvPr id="12" name="TextBox 11">
            <a:extLst>
              <a:ext uri="{FF2B5EF4-FFF2-40B4-BE49-F238E27FC236}">
                <a16:creationId xmlns:a16="http://schemas.microsoft.com/office/drawing/2014/main" id="{278CCD87-44CD-2FF9-9BD0-205C5DDF8370}"/>
              </a:ext>
            </a:extLst>
          </p:cNvPr>
          <p:cNvSpPr txBox="1"/>
          <p:nvPr/>
        </p:nvSpPr>
        <p:spPr>
          <a:xfrm>
            <a:off x="2464300" y="138723"/>
            <a:ext cx="8557268" cy="2123658"/>
          </a:xfrm>
          <a:prstGeom prst="rect">
            <a:avLst/>
          </a:prstGeom>
          <a:noFill/>
        </p:spPr>
        <p:txBody>
          <a:bodyPr wrap="square" rtlCol="0">
            <a:spAutoFit/>
          </a:bodyPr>
          <a:lstStyle/>
          <a:p>
            <a:r>
              <a:rPr lang="en-US" sz="6600" dirty="0"/>
              <a:t>How HW is exploring ‘bio-based’:</a:t>
            </a:r>
          </a:p>
        </p:txBody>
      </p:sp>
    </p:spTree>
    <p:extLst>
      <p:ext uri="{BB962C8B-B14F-4D97-AF65-F5344CB8AC3E}">
        <p14:creationId xmlns:p14="http://schemas.microsoft.com/office/powerpoint/2010/main" val="766366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fferent&#10;&#10;Description automatically generated">
            <a:extLst>
              <a:ext uri="{FF2B5EF4-FFF2-40B4-BE49-F238E27FC236}">
                <a16:creationId xmlns:a16="http://schemas.microsoft.com/office/drawing/2014/main" id="{560BFD2B-7DF0-284D-B73B-58217E1A97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7195931" cy="6858000"/>
          </a:xfrm>
          <a:prstGeom prst="rect">
            <a:avLst/>
          </a:prstGeom>
        </p:spPr>
      </p:pic>
      <p:pic>
        <p:nvPicPr>
          <p:cNvPr id="11270" name="Picture 6" descr="MICROFACTORY: The Industry is Changing, Are You? | FashNerd">
            <a:extLst>
              <a:ext uri="{FF2B5EF4-FFF2-40B4-BE49-F238E27FC236}">
                <a16:creationId xmlns:a16="http://schemas.microsoft.com/office/drawing/2014/main" id="{2B064921-593D-564F-AB70-5BD6E9BD32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89"/>
          <a:stretch/>
        </p:blipFill>
        <p:spPr bwMode="auto">
          <a:xfrm>
            <a:off x="2016017" y="-46572"/>
            <a:ext cx="5120279" cy="7202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11D2C7-D98F-2D4A-8A7A-B61FE99F7ACD}"/>
              </a:ext>
            </a:extLst>
          </p:cNvPr>
          <p:cNvSpPr txBox="1"/>
          <p:nvPr/>
        </p:nvSpPr>
        <p:spPr>
          <a:xfrm>
            <a:off x="5652805" y="2759712"/>
            <a:ext cx="3376630"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0000">
                <a:solidFill>
                  <a:schemeClr val="bg1"/>
                </a:solidFill>
                <a:latin typeface="Museo Sans Rounded 300"/>
                <a:ea typeface="Museo Sans Rounded 300"/>
                <a:cs typeface="Museo Sans Rounded 300"/>
                <a:sym typeface="Museo Sans Rounded 300"/>
              </a:rPr>
              <a:t>LOCAL</a:t>
            </a:r>
          </a:p>
        </p:txBody>
      </p:sp>
    </p:spTree>
    <p:extLst>
      <p:ext uri="{BB962C8B-B14F-4D97-AF65-F5344CB8AC3E}">
        <p14:creationId xmlns:p14="http://schemas.microsoft.com/office/powerpoint/2010/main" val="32582840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796AEA5-C6BA-8480-170A-A4DC326AE259}"/>
              </a:ext>
            </a:extLst>
          </p:cNvPr>
          <p:cNvSpPr txBox="1"/>
          <p:nvPr/>
        </p:nvSpPr>
        <p:spPr>
          <a:xfrm>
            <a:off x="2464300" y="138723"/>
            <a:ext cx="8557268" cy="2123658"/>
          </a:xfrm>
          <a:prstGeom prst="rect">
            <a:avLst/>
          </a:prstGeom>
          <a:noFill/>
        </p:spPr>
        <p:txBody>
          <a:bodyPr wrap="square" rtlCol="0">
            <a:spAutoFit/>
          </a:bodyPr>
          <a:lstStyle/>
          <a:p>
            <a:r>
              <a:rPr lang="en-US" sz="6600" dirty="0"/>
              <a:t>How HW is exploring ‘local’:</a:t>
            </a:r>
          </a:p>
        </p:txBody>
      </p:sp>
      <p:sp>
        <p:nvSpPr>
          <p:cNvPr id="12" name="TextBox 11">
            <a:extLst>
              <a:ext uri="{FF2B5EF4-FFF2-40B4-BE49-F238E27FC236}">
                <a16:creationId xmlns:a16="http://schemas.microsoft.com/office/drawing/2014/main" id="{27474CC4-C50C-843A-4E50-2793F3B4C954}"/>
              </a:ext>
            </a:extLst>
          </p:cNvPr>
          <p:cNvSpPr txBox="1"/>
          <p:nvPr/>
        </p:nvSpPr>
        <p:spPr>
          <a:xfrm>
            <a:off x="2464300" y="2841294"/>
            <a:ext cx="8087470" cy="1754326"/>
          </a:xfrm>
          <a:prstGeom prst="rect">
            <a:avLst/>
          </a:prstGeom>
          <a:noFill/>
        </p:spPr>
        <p:txBody>
          <a:bodyPr wrap="none" rtlCol="0">
            <a:spAutoFit/>
          </a:bodyPr>
          <a:lstStyle/>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Networked manufacturing (from </a:t>
            </a:r>
            <a:r>
              <a:rPr lang="en-US" b="0" i="0" u="none" strike="noStrike" dirty="0" err="1">
                <a:solidFill>
                  <a:srgbClr val="000000"/>
                </a:solidFill>
                <a:effectLst/>
                <a:latin typeface="Arial" panose="020B0604020202020204" pitchFamily="34" charset="0"/>
              </a:rPr>
              <a:t>fibre</a:t>
            </a:r>
            <a:r>
              <a:rPr lang="en-US" b="0" i="0" u="none" strike="noStrike" dirty="0">
                <a:solidFill>
                  <a:srgbClr val="000000"/>
                </a:solidFill>
                <a:effectLst/>
                <a:latin typeface="Arial" panose="020B0604020202020204" pitchFamily="34" charset="0"/>
              </a:rPr>
              <a:t> to garment)</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Small-scale automated production via </a:t>
            </a:r>
            <a:r>
              <a:rPr lang="en-US" b="0" i="0" u="none" strike="noStrike" dirty="0" err="1">
                <a:solidFill>
                  <a:srgbClr val="000000"/>
                </a:solidFill>
                <a:effectLst/>
                <a:latin typeface="Arial" panose="020B0604020202020204" pitchFamily="34" charset="0"/>
              </a:rPr>
              <a:t>microfactories</a:t>
            </a:r>
            <a:r>
              <a:rPr lang="en-US" b="0" i="0" u="none" strike="noStrike" dirty="0">
                <a:solidFill>
                  <a:srgbClr val="000000"/>
                </a:solidFill>
                <a:effectLst/>
                <a:latin typeface="Arial" panose="020B0604020202020204" pitchFamily="34" charset="0"/>
              </a:rPr>
              <a:t> (from fabric to garment)</a:t>
            </a:r>
            <a:r>
              <a:rPr lang="en-US" b="0" i="0" dirty="0">
                <a:solidFill>
                  <a:srgbClr val="000000"/>
                </a:solidFill>
                <a:effectLst/>
                <a:latin typeface="Arial" panose="020B060402020202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Building EU-wide community of like-minded actors along value chain </a:t>
            </a:r>
            <a:endParaRPr lang="en-US" b="0" i="0" dirty="0">
              <a:solidFill>
                <a:srgbClr val="000000"/>
              </a:solidFill>
              <a:effectLst/>
              <a:latin typeface="Arial" panose="020B0604020202020204" pitchFamily="34" charset="0"/>
            </a:endParaRPr>
          </a:p>
          <a:p>
            <a:endParaRPr lang="en-US" dirty="0"/>
          </a:p>
        </p:txBody>
      </p:sp>
      <p:pic>
        <p:nvPicPr>
          <p:cNvPr id="14" name="Picture 13" descr="Graphical user interface&#10;&#10;Description automatically generated with low confidence">
            <a:extLst>
              <a:ext uri="{FF2B5EF4-FFF2-40B4-BE49-F238E27FC236}">
                <a16:creationId xmlns:a16="http://schemas.microsoft.com/office/drawing/2014/main" id="{F5ED3CF2-EF90-5F4B-D549-1ABB7932DD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115248"/>
            <a:ext cx="5870603" cy="1604029"/>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B0EA56EE-82DC-73E1-E1A4-5534A593AD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0603" y="5135627"/>
            <a:ext cx="6255625" cy="1583650"/>
          </a:xfrm>
          <a:prstGeom prst="rect">
            <a:avLst/>
          </a:prstGeom>
        </p:spPr>
      </p:pic>
    </p:spTree>
    <p:extLst>
      <p:ext uri="{BB962C8B-B14F-4D97-AF65-F5344CB8AC3E}">
        <p14:creationId xmlns:p14="http://schemas.microsoft.com/office/powerpoint/2010/main" val="26322726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1D2C7-D98F-2D4A-8A7A-B61FE99F7ACD}"/>
              </a:ext>
            </a:extLst>
          </p:cNvPr>
          <p:cNvSpPr txBox="1"/>
          <p:nvPr/>
        </p:nvSpPr>
        <p:spPr>
          <a:xfrm>
            <a:off x="5652805" y="2759712"/>
            <a:ext cx="3376630"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0000">
                <a:solidFill>
                  <a:schemeClr val="bg1"/>
                </a:solidFill>
                <a:latin typeface="Museo Sans Rounded 300"/>
                <a:ea typeface="Museo Sans Rounded 300"/>
                <a:cs typeface="Museo Sans Rounded 300"/>
                <a:sym typeface="Museo Sans Rounded 300"/>
              </a:rPr>
              <a:t>LOCAL</a:t>
            </a:r>
          </a:p>
        </p:txBody>
      </p:sp>
      <p:pic>
        <p:nvPicPr>
          <p:cNvPr id="13314" name="Picture 2" descr="Studio HILO">
            <a:extLst>
              <a:ext uri="{FF2B5EF4-FFF2-40B4-BE49-F238E27FC236}">
                <a16:creationId xmlns:a16="http://schemas.microsoft.com/office/drawing/2014/main" id="{77D38FA7-4F09-7C4D-B090-1AA5570091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5706" y="-1461890"/>
            <a:ext cx="5830957" cy="873733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erfectdrycleaner | Darning or mending">
            <a:extLst>
              <a:ext uri="{FF2B5EF4-FFF2-40B4-BE49-F238E27FC236}">
                <a16:creationId xmlns:a16="http://schemas.microsoft.com/office/drawing/2014/main" id="{7322C0A5-9B28-6147-BE73-9133EFBF30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55629" y="-159026"/>
            <a:ext cx="5354868" cy="70170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B70788-C75E-BD4D-949C-B5D8631FBC03}"/>
              </a:ext>
            </a:extLst>
          </p:cNvPr>
          <p:cNvSpPr txBox="1"/>
          <p:nvPr/>
        </p:nvSpPr>
        <p:spPr>
          <a:xfrm>
            <a:off x="4633063" y="2823897"/>
            <a:ext cx="5227328"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0000">
                <a:solidFill>
                  <a:schemeClr val="bg1"/>
                </a:solidFill>
                <a:latin typeface="Museo Sans Rounded 300"/>
                <a:ea typeface="Museo Sans Rounded 300"/>
                <a:cs typeface="Museo Sans Rounded 300"/>
                <a:sym typeface="Museo Sans Rounded 300"/>
              </a:rPr>
              <a:t>CIRCULAR</a:t>
            </a:r>
          </a:p>
        </p:txBody>
      </p:sp>
    </p:spTree>
    <p:extLst>
      <p:ext uri="{BB962C8B-B14F-4D97-AF65-F5344CB8AC3E}">
        <p14:creationId xmlns:p14="http://schemas.microsoft.com/office/powerpoint/2010/main" val="153637529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93EF8A6-3BA3-B1E7-FAD9-02C66AC3AFFB}"/>
              </a:ext>
            </a:extLst>
          </p:cNvPr>
          <p:cNvSpPr txBox="1"/>
          <p:nvPr/>
        </p:nvSpPr>
        <p:spPr>
          <a:xfrm>
            <a:off x="2464300" y="2262380"/>
            <a:ext cx="6096000" cy="2585323"/>
          </a:xfrm>
          <a:prstGeom prst="rect">
            <a:avLst/>
          </a:prstGeom>
          <a:noFill/>
        </p:spPr>
        <p:txBody>
          <a:bodyPr wrap="square">
            <a:spAutoFit/>
          </a:bodyPr>
          <a:lstStyle/>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Creation of circular design guidelines</a:t>
            </a:r>
            <a:r>
              <a:rPr lang="en-US" b="0" i="0" dirty="0">
                <a:solidFill>
                  <a:srgbClr val="000000"/>
                </a:solidFill>
                <a:effectLst/>
                <a:latin typeface="Arial" panose="020B060402020202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err="1">
                <a:solidFill>
                  <a:srgbClr val="000000"/>
                </a:solidFill>
                <a:effectLst/>
                <a:latin typeface="Arial" panose="020B0604020202020204" pitchFamily="34" charset="0"/>
              </a:rPr>
              <a:t>Optimised</a:t>
            </a:r>
            <a:r>
              <a:rPr lang="en-US" b="0" i="0" u="none" strike="noStrike" dirty="0">
                <a:solidFill>
                  <a:srgbClr val="000000"/>
                </a:solidFill>
                <a:effectLst/>
                <a:latin typeface="Arial" panose="020B0604020202020204" pitchFamily="34" charset="0"/>
              </a:rPr>
              <a:t> use, upcycling, re-use and repair </a:t>
            </a:r>
            <a:r>
              <a:rPr lang="en-US" b="0" i="0" dirty="0">
                <a:solidFill>
                  <a:srgbClr val="000000"/>
                </a:solidFill>
                <a:effectLst/>
                <a:latin typeface="Arial" panose="020B060402020202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Supporting software tools for brands and designers</a:t>
            </a:r>
          </a:p>
          <a:p>
            <a:pPr algn="l" rtl="0" fontAlgn="base"/>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Circularity labelling</a:t>
            </a:r>
            <a:r>
              <a:rPr lang="en-US" b="0" i="0" dirty="0">
                <a:solidFill>
                  <a:srgbClr val="000000"/>
                </a:solidFill>
                <a:effectLst/>
                <a:latin typeface="Arial" panose="020B060402020202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Minimizing </a:t>
            </a:r>
            <a:r>
              <a:rPr lang="en-US" b="0" i="0" u="none" strike="noStrike" dirty="0" err="1">
                <a:solidFill>
                  <a:srgbClr val="000000"/>
                </a:solidFill>
                <a:effectLst/>
                <a:latin typeface="Arial" panose="020B0604020202020204" pitchFamily="34" charset="0"/>
              </a:rPr>
              <a:t>microfibre</a:t>
            </a:r>
            <a:r>
              <a:rPr lang="en-US" b="0" i="0" u="none" strike="noStrike" dirty="0">
                <a:solidFill>
                  <a:srgbClr val="000000"/>
                </a:solidFill>
                <a:effectLst/>
                <a:latin typeface="Arial" panose="020B0604020202020204" pitchFamily="34" charset="0"/>
              </a:rPr>
              <a:t> release</a:t>
            </a:r>
            <a:endParaRPr lang="en-US" b="0" i="0" dirty="0">
              <a:solidFill>
                <a:srgbClr val="000000"/>
              </a:solidFill>
              <a:effectLst/>
              <a:latin typeface="Arial" panose="020B0604020202020204" pitchFamily="34" charset="0"/>
            </a:endParaRPr>
          </a:p>
        </p:txBody>
      </p:sp>
      <p:sp>
        <p:nvSpPr>
          <p:cNvPr id="16" name="TextBox 15">
            <a:extLst>
              <a:ext uri="{FF2B5EF4-FFF2-40B4-BE49-F238E27FC236}">
                <a16:creationId xmlns:a16="http://schemas.microsoft.com/office/drawing/2014/main" id="{E5786F39-A1F1-CD69-B497-E891FEFDAD7A}"/>
              </a:ext>
            </a:extLst>
          </p:cNvPr>
          <p:cNvSpPr txBox="1"/>
          <p:nvPr/>
        </p:nvSpPr>
        <p:spPr>
          <a:xfrm>
            <a:off x="2464300" y="138723"/>
            <a:ext cx="8557268" cy="2123658"/>
          </a:xfrm>
          <a:prstGeom prst="rect">
            <a:avLst/>
          </a:prstGeom>
          <a:noFill/>
        </p:spPr>
        <p:txBody>
          <a:bodyPr wrap="square" rtlCol="0">
            <a:spAutoFit/>
          </a:bodyPr>
          <a:lstStyle/>
          <a:p>
            <a:r>
              <a:rPr lang="en-US" sz="6600" dirty="0"/>
              <a:t>How HW is exploring ‘circular’:</a:t>
            </a:r>
          </a:p>
        </p:txBody>
      </p:sp>
      <p:pic>
        <p:nvPicPr>
          <p:cNvPr id="20" name="Picture 19">
            <a:extLst>
              <a:ext uri="{FF2B5EF4-FFF2-40B4-BE49-F238E27FC236}">
                <a16:creationId xmlns:a16="http://schemas.microsoft.com/office/drawing/2014/main" id="{FE403603-1C9E-EF07-71DE-E8D50B7A1E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58065" y="1442344"/>
            <a:ext cx="3933935" cy="4167038"/>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92F64B47-0FE3-6018-D0C8-6274E46472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7600" y="4789345"/>
            <a:ext cx="4622800" cy="2068655"/>
          </a:xfrm>
          <a:prstGeom prst="rect">
            <a:avLst/>
          </a:prstGeom>
        </p:spPr>
      </p:pic>
    </p:spTree>
    <p:extLst>
      <p:ext uri="{BB962C8B-B14F-4D97-AF65-F5344CB8AC3E}">
        <p14:creationId xmlns:p14="http://schemas.microsoft.com/office/powerpoint/2010/main" val="8512447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field&#10;&#10;Description automatically generated">
            <a:extLst>
              <a:ext uri="{FF2B5EF4-FFF2-40B4-BE49-F238E27FC236}">
                <a16:creationId xmlns:a16="http://schemas.microsoft.com/office/drawing/2014/main" id="{B6369949-AF0A-400D-1CB5-4460E36791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97146" y="-1"/>
            <a:ext cx="6194854" cy="6904511"/>
          </a:xfrm>
          <a:prstGeom prst="rect">
            <a:avLst/>
          </a:prstGeom>
        </p:spPr>
      </p:pic>
      <p:pic>
        <p:nvPicPr>
          <p:cNvPr id="4" name="Picture 3">
            <a:extLst>
              <a:ext uri="{FF2B5EF4-FFF2-40B4-BE49-F238E27FC236}">
                <a16:creationId xmlns:a16="http://schemas.microsoft.com/office/drawing/2014/main" id="{0D6AFC1D-E780-FF88-EA2A-A10A104BF7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54" y="-64700"/>
            <a:ext cx="6194854" cy="6969211"/>
          </a:xfrm>
          <a:prstGeom prst="rect">
            <a:avLst/>
          </a:prstGeom>
        </p:spPr>
      </p:pic>
      <p:sp>
        <p:nvSpPr>
          <p:cNvPr id="10" name="TextBox 9">
            <a:extLst>
              <a:ext uri="{FF2B5EF4-FFF2-40B4-BE49-F238E27FC236}">
                <a16:creationId xmlns:a16="http://schemas.microsoft.com/office/drawing/2014/main" id="{F6B70788-C75E-BD4D-949C-B5D8631FBC03}"/>
              </a:ext>
            </a:extLst>
          </p:cNvPr>
          <p:cNvSpPr txBox="1"/>
          <p:nvPr/>
        </p:nvSpPr>
        <p:spPr>
          <a:xfrm>
            <a:off x="125767" y="2720152"/>
            <a:ext cx="5354868" cy="3129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0000" dirty="0">
                <a:solidFill>
                  <a:schemeClr val="bg1"/>
                </a:solidFill>
                <a:latin typeface="Museo Sans Rounded 300"/>
                <a:ea typeface="Museo Sans Rounded 300"/>
                <a:cs typeface="Museo Sans Rounded 300"/>
                <a:sym typeface="Museo Sans Rounded 300"/>
              </a:rPr>
              <a:t>MATERIAL FIRST</a:t>
            </a:r>
          </a:p>
        </p:txBody>
      </p:sp>
      <p:sp>
        <p:nvSpPr>
          <p:cNvPr id="3" name="TextBox 2">
            <a:extLst>
              <a:ext uri="{FF2B5EF4-FFF2-40B4-BE49-F238E27FC236}">
                <a16:creationId xmlns:a16="http://schemas.microsoft.com/office/drawing/2014/main" id="{42BA8B95-B11F-EA61-4DC9-CCF0D754D1F1}"/>
              </a:ext>
            </a:extLst>
          </p:cNvPr>
          <p:cNvSpPr txBox="1"/>
          <p:nvPr/>
        </p:nvSpPr>
        <p:spPr>
          <a:xfrm>
            <a:off x="6320621" y="2720152"/>
            <a:ext cx="5354868" cy="3129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0000" dirty="0">
                <a:solidFill>
                  <a:schemeClr val="bg1"/>
                </a:solidFill>
                <a:latin typeface="Museo Sans Rounded 300"/>
                <a:ea typeface="Museo Sans Rounded 300"/>
                <a:cs typeface="Museo Sans Rounded 300"/>
                <a:sym typeface="Museo Sans Rounded 300"/>
              </a:rPr>
              <a:t>PRODUCT FIRST</a:t>
            </a:r>
          </a:p>
        </p:txBody>
      </p:sp>
    </p:spTree>
    <p:extLst>
      <p:ext uri="{BB962C8B-B14F-4D97-AF65-F5344CB8AC3E}">
        <p14:creationId xmlns:p14="http://schemas.microsoft.com/office/powerpoint/2010/main" val="38537112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86F39-A1F1-CD69-B497-E891FEFDAD7A}"/>
              </a:ext>
            </a:extLst>
          </p:cNvPr>
          <p:cNvSpPr txBox="1"/>
          <p:nvPr/>
        </p:nvSpPr>
        <p:spPr>
          <a:xfrm>
            <a:off x="2464300" y="138723"/>
            <a:ext cx="8557268" cy="1107996"/>
          </a:xfrm>
          <a:prstGeom prst="rect">
            <a:avLst/>
          </a:prstGeom>
          <a:noFill/>
        </p:spPr>
        <p:txBody>
          <a:bodyPr wrap="square" rtlCol="0">
            <a:spAutoFit/>
          </a:bodyPr>
          <a:lstStyle/>
          <a:p>
            <a:r>
              <a:rPr lang="en-US" sz="6600" dirty="0"/>
              <a:t>Material first</a:t>
            </a:r>
          </a:p>
        </p:txBody>
      </p:sp>
      <p:pic>
        <p:nvPicPr>
          <p:cNvPr id="4" name="Picture 3" descr="A person standing in a field&#10;&#10;Description automatically generated">
            <a:extLst>
              <a:ext uri="{FF2B5EF4-FFF2-40B4-BE49-F238E27FC236}">
                <a16:creationId xmlns:a16="http://schemas.microsoft.com/office/drawing/2014/main" id="{2D394C9E-2265-8048-4210-F45520112C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5903" y="0"/>
            <a:ext cx="4572000" cy="6858000"/>
          </a:xfrm>
          <a:prstGeom prst="rect">
            <a:avLst/>
          </a:prstGeom>
        </p:spPr>
      </p:pic>
      <p:pic>
        <p:nvPicPr>
          <p:cNvPr id="5" name="Picture 4" descr="A brown cloth with a white edge&#10;&#10;Description automatically generated">
            <a:extLst>
              <a:ext uri="{FF2B5EF4-FFF2-40B4-BE49-F238E27FC236}">
                <a16:creationId xmlns:a16="http://schemas.microsoft.com/office/drawing/2014/main" id="{05A6249C-5BC9-25B0-BA2E-B9FC4B387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4406" y="1385442"/>
            <a:ext cx="5401497" cy="4930346"/>
          </a:xfrm>
          <a:prstGeom prst="rect">
            <a:avLst/>
          </a:prstGeom>
        </p:spPr>
      </p:pic>
    </p:spTree>
    <p:extLst>
      <p:ext uri="{BB962C8B-B14F-4D97-AF65-F5344CB8AC3E}">
        <p14:creationId xmlns:p14="http://schemas.microsoft.com/office/powerpoint/2010/main" val="12741525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86F39-A1F1-CD69-B497-E891FEFDAD7A}"/>
              </a:ext>
            </a:extLst>
          </p:cNvPr>
          <p:cNvSpPr txBox="1"/>
          <p:nvPr/>
        </p:nvSpPr>
        <p:spPr>
          <a:xfrm>
            <a:off x="2464300" y="138723"/>
            <a:ext cx="8557268" cy="1107996"/>
          </a:xfrm>
          <a:prstGeom prst="rect">
            <a:avLst/>
          </a:prstGeom>
          <a:noFill/>
        </p:spPr>
        <p:txBody>
          <a:bodyPr wrap="square" rtlCol="0">
            <a:spAutoFit/>
          </a:bodyPr>
          <a:lstStyle/>
          <a:p>
            <a:r>
              <a:rPr lang="en-US" sz="6600" dirty="0"/>
              <a:t>Material first</a:t>
            </a:r>
          </a:p>
        </p:txBody>
      </p:sp>
      <p:pic>
        <p:nvPicPr>
          <p:cNvPr id="6" name="Picture 5" descr="A long dress with a belt&#10;&#10;Description automatically generated">
            <a:extLst>
              <a:ext uri="{FF2B5EF4-FFF2-40B4-BE49-F238E27FC236}">
                <a16:creationId xmlns:a16="http://schemas.microsoft.com/office/drawing/2014/main" id="{3C946546-D710-F3D3-BC4B-CD952A55736D}"/>
              </a:ext>
            </a:extLst>
          </p:cNvPr>
          <p:cNvPicPr>
            <a:picLocks noChangeAspect="1"/>
          </p:cNvPicPr>
          <p:nvPr/>
        </p:nvPicPr>
        <p:blipFill>
          <a:blip r:embed="rId2"/>
          <a:stretch>
            <a:fillRect/>
          </a:stretch>
        </p:blipFill>
        <p:spPr>
          <a:xfrm>
            <a:off x="14111416" y="-1338032"/>
            <a:ext cx="7772400" cy="4239490"/>
          </a:xfrm>
          <a:prstGeom prst="rect">
            <a:avLst/>
          </a:prstGeom>
        </p:spPr>
      </p:pic>
      <p:pic>
        <p:nvPicPr>
          <p:cNvPr id="8" name="Picture 7" descr="A diagram of clothing materials&#10;&#10;Description automatically generated with medium confidence">
            <a:extLst>
              <a:ext uri="{FF2B5EF4-FFF2-40B4-BE49-F238E27FC236}">
                <a16:creationId xmlns:a16="http://schemas.microsoft.com/office/drawing/2014/main" id="{E005AEBC-7553-1BDB-3502-96CB6FB19B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4300" y="1233971"/>
            <a:ext cx="5758248" cy="5624029"/>
          </a:xfrm>
          <a:prstGeom prst="rect">
            <a:avLst/>
          </a:prstGeom>
        </p:spPr>
      </p:pic>
      <p:pic>
        <p:nvPicPr>
          <p:cNvPr id="9" name="Picture 8" descr="A long dress with a belt&#10;&#10;Description automatically generated">
            <a:extLst>
              <a:ext uri="{FF2B5EF4-FFF2-40B4-BE49-F238E27FC236}">
                <a16:creationId xmlns:a16="http://schemas.microsoft.com/office/drawing/2014/main" id="{E397BDF0-20DC-F923-23F8-6ECC51162C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8476" y="1598855"/>
            <a:ext cx="3447535" cy="5120422"/>
          </a:xfrm>
          <a:prstGeom prst="rect">
            <a:avLst/>
          </a:prstGeom>
        </p:spPr>
      </p:pic>
    </p:spTree>
    <p:extLst>
      <p:ext uri="{BB962C8B-B14F-4D97-AF65-F5344CB8AC3E}">
        <p14:creationId xmlns:p14="http://schemas.microsoft.com/office/powerpoint/2010/main" val="375894370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86F39-A1F1-CD69-B497-E891FEFDAD7A}"/>
              </a:ext>
            </a:extLst>
          </p:cNvPr>
          <p:cNvSpPr txBox="1"/>
          <p:nvPr/>
        </p:nvSpPr>
        <p:spPr>
          <a:xfrm>
            <a:off x="2464300" y="138723"/>
            <a:ext cx="8557268" cy="1107996"/>
          </a:xfrm>
          <a:prstGeom prst="rect">
            <a:avLst/>
          </a:prstGeom>
          <a:noFill/>
        </p:spPr>
        <p:txBody>
          <a:bodyPr wrap="square" rtlCol="0">
            <a:spAutoFit/>
          </a:bodyPr>
          <a:lstStyle/>
          <a:p>
            <a:r>
              <a:rPr lang="en-US" sz="6600" dirty="0"/>
              <a:t>Product first</a:t>
            </a:r>
          </a:p>
        </p:txBody>
      </p:sp>
      <p:pic>
        <p:nvPicPr>
          <p:cNvPr id="5" name="Picture 4" descr="A person in a white shirt&#10;&#10;Description automatically generated">
            <a:extLst>
              <a:ext uri="{FF2B5EF4-FFF2-40B4-BE49-F238E27FC236}">
                <a16:creationId xmlns:a16="http://schemas.microsoft.com/office/drawing/2014/main" id="{6F1A50AA-77B0-9C7E-E73E-2A12DF9EE5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06791" y="0"/>
            <a:ext cx="5106485" cy="6858000"/>
          </a:xfrm>
          <a:prstGeom prst="rect">
            <a:avLst/>
          </a:prstGeom>
        </p:spPr>
      </p:pic>
      <p:pic>
        <p:nvPicPr>
          <p:cNvPr id="1026" name="Picture 2" descr="Shirt Skyler">
            <a:extLst>
              <a:ext uri="{FF2B5EF4-FFF2-40B4-BE49-F238E27FC236}">
                <a16:creationId xmlns:a16="http://schemas.microsoft.com/office/drawing/2014/main" id="{5CF51722-D7B7-CF20-6B80-38A6A7FE425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82289" y="1754658"/>
            <a:ext cx="3655581" cy="479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247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86F39-A1F1-CD69-B497-E891FEFDAD7A}"/>
              </a:ext>
            </a:extLst>
          </p:cNvPr>
          <p:cNvSpPr txBox="1"/>
          <p:nvPr/>
        </p:nvSpPr>
        <p:spPr>
          <a:xfrm>
            <a:off x="2464300" y="138723"/>
            <a:ext cx="8557268" cy="1107996"/>
          </a:xfrm>
          <a:prstGeom prst="rect">
            <a:avLst/>
          </a:prstGeom>
          <a:noFill/>
        </p:spPr>
        <p:txBody>
          <a:bodyPr wrap="square" rtlCol="0">
            <a:spAutoFit/>
          </a:bodyPr>
          <a:lstStyle/>
          <a:p>
            <a:r>
              <a:rPr lang="en-US" sz="6600" dirty="0"/>
              <a:t>Product first</a:t>
            </a:r>
          </a:p>
        </p:txBody>
      </p:sp>
      <p:pic>
        <p:nvPicPr>
          <p:cNvPr id="4" name="Picture 3" descr="Ein Bild, das Kleidung, oben, Modedesign, Mode enthält.&#10;&#10;KI-generierte Inhalte können fehlerhaft sein.">
            <a:extLst>
              <a:ext uri="{FF2B5EF4-FFF2-40B4-BE49-F238E27FC236}">
                <a16:creationId xmlns:a16="http://schemas.microsoft.com/office/drawing/2014/main" id="{E1CF30B6-7225-7558-7AD6-F57A4C4DB8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835002" y="2112832"/>
            <a:ext cx="8557268" cy="3522024"/>
          </a:xfrm>
          <a:prstGeom prst="rect">
            <a:avLst/>
          </a:prstGeom>
          <a:noFill/>
          <a:ln>
            <a:noFill/>
          </a:ln>
        </p:spPr>
      </p:pic>
    </p:spTree>
    <p:extLst>
      <p:ext uri="{BB962C8B-B14F-4D97-AF65-F5344CB8AC3E}">
        <p14:creationId xmlns:p14="http://schemas.microsoft.com/office/powerpoint/2010/main" val="37922457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F7CB14D-473B-E7D1-F9B4-61D88BD205D2}"/>
              </a:ext>
            </a:extLst>
          </p:cNvPr>
          <p:cNvSpPr/>
          <p:nvPr/>
        </p:nvSpPr>
        <p:spPr>
          <a:xfrm>
            <a:off x="3459892" y="1285103"/>
            <a:ext cx="5214551" cy="4547286"/>
          </a:xfrm>
          <a:prstGeom prst="ellipse">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1E5D3BF-CE31-1EE9-B14D-8B6800B9DCAE}"/>
              </a:ext>
            </a:extLst>
          </p:cNvPr>
          <p:cNvSpPr txBox="1"/>
          <p:nvPr/>
        </p:nvSpPr>
        <p:spPr>
          <a:xfrm>
            <a:off x="2394013" y="1961066"/>
            <a:ext cx="7878569" cy="2935868"/>
          </a:xfrm>
          <a:prstGeom prst="rect">
            <a:avLst/>
          </a:prstGeom>
          <a:noFill/>
        </p:spPr>
        <p:txBody>
          <a:bodyPr wrap="square" rtlCol="0">
            <a:spAutoFit/>
          </a:bodyPr>
          <a:lstStyle/>
          <a:p>
            <a:pPr algn="ctr">
              <a:lnSpc>
                <a:spcPct val="107000"/>
              </a:lnSpc>
              <a:spcAft>
                <a:spcPts val="800"/>
              </a:spcAft>
            </a:pPr>
            <a:r>
              <a:rPr lang="en-GB" sz="6000" b="1" kern="100" dirty="0">
                <a:effectLst/>
                <a:latin typeface="Arial" panose="020B0604020202020204" pitchFamily="34" charset="0"/>
                <a:ea typeface="Aptos" panose="020B0004020202020204" pitchFamily="34" charset="0"/>
                <a:cs typeface="Times New Roman" panose="02020603050405020304" pitchFamily="18" charset="0"/>
              </a:rPr>
              <a:t>HEREWEAR</a:t>
            </a:r>
          </a:p>
          <a:p>
            <a:pPr algn="ctr">
              <a:lnSpc>
                <a:spcPct val="107000"/>
              </a:lnSpc>
              <a:spcAft>
                <a:spcPts val="800"/>
              </a:spcAft>
            </a:pPr>
            <a:r>
              <a:rPr lang="en-GB" sz="3600" kern="100" dirty="0">
                <a:effectLst/>
                <a:latin typeface="Arial" panose="020B0604020202020204" pitchFamily="34" charset="0"/>
                <a:ea typeface="Aptos" panose="020B0004020202020204" pitchFamily="34" charset="0"/>
                <a:cs typeface="Times New Roman" panose="02020603050405020304" pitchFamily="18" charset="0"/>
              </a:rPr>
              <a:t>Materials-First and Product-First Approaches to Creating Local, Circular &amp; Bio-based Textiles</a:t>
            </a:r>
            <a:endParaRPr lang="en-GB"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BF9822E-845B-CF0C-DB4F-3411594F353B}"/>
              </a:ext>
            </a:extLst>
          </p:cNvPr>
          <p:cNvSpPr txBox="1"/>
          <p:nvPr/>
        </p:nvSpPr>
        <p:spPr>
          <a:xfrm>
            <a:off x="2996974" y="5186067"/>
            <a:ext cx="6672648" cy="1322285"/>
          </a:xfrm>
          <a:prstGeom prst="rect">
            <a:avLst/>
          </a:prstGeom>
          <a:noFill/>
        </p:spPr>
        <p:txBody>
          <a:bodyPr wrap="square" rtlCol="0">
            <a:spAutoFit/>
          </a:bodyPr>
          <a:lstStyle/>
          <a:p>
            <a:pPr algn="ctr">
              <a:lnSpc>
                <a:spcPct val="107000"/>
              </a:lnSpc>
              <a:spcAft>
                <a:spcPts val="800"/>
              </a:spcAft>
            </a:pPr>
            <a:r>
              <a:rPr lang="en-GB" sz="1800" b="1" kern="100" dirty="0">
                <a:effectLst/>
                <a:latin typeface="Arial" panose="020B0604020202020204" pitchFamily="34" charset="0"/>
                <a:ea typeface="Aptos" panose="020B0004020202020204" pitchFamily="34" charset="0"/>
                <a:cs typeface="Times New Roman" panose="02020603050405020304" pitchFamily="18" charset="0"/>
              </a:rPr>
              <a:t>Principal Author: </a:t>
            </a:r>
            <a:r>
              <a:rPr lang="en-GB" sz="1800" kern="100" dirty="0">
                <a:effectLst/>
                <a:latin typeface="Arial" panose="020B0604020202020204" pitchFamily="34" charset="0"/>
                <a:ea typeface="Aptos" panose="020B0004020202020204" pitchFamily="34" charset="0"/>
                <a:cs typeface="Times New Roman" panose="02020603050405020304" pitchFamily="18" charset="0"/>
              </a:rPr>
              <a:t>Rebecca </a:t>
            </a:r>
            <a:r>
              <a:rPr lang="en-GB" sz="1800" kern="100" dirty="0" err="1">
                <a:effectLst/>
                <a:latin typeface="Arial" panose="020B0604020202020204" pitchFamily="34" charset="0"/>
                <a:ea typeface="Aptos" panose="020B0004020202020204" pitchFamily="34" charset="0"/>
                <a:cs typeface="Times New Roman" panose="02020603050405020304" pitchFamily="18" charset="0"/>
              </a:rPr>
              <a:t>Earley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r>
              <a:rPr lang="en-GB" b="1" dirty="0"/>
              <a:t>Co-Authors:  </a:t>
            </a:r>
            <a:r>
              <a:rPr lang="en-GB" dirty="0"/>
              <a:t>Laetitia Forst*, Guy </a:t>
            </a:r>
            <a:r>
              <a:rPr lang="en-GB" dirty="0" err="1"/>
              <a:t>Buyle</a:t>
            </a:r>
            <a:r>
              <a:rPr lang="en-GB" dirty="0"/>
              <a:t>, Lien Van der </a:t>
            </a:r>
            <a:r>
              <a:rPr lang="en-GB" dirty="0" err="1"/>
              <a:t>Schueren</a:t>
            </a:r>
            <a:r>
              <a:rPr lang="en-GB" dirty="0"/>
              <a:t>, Nona </a:t>
            </a:r>
            <a:r>
              <a:rPr lang="en-US" dirty="0" err="1"/>
              <a:t>Dokuzova</a:t>
            </a:r>
            <a:r>
              <a:rPr lang="en-US" dirty="0"/>
              <a:t>, </a:t>
            </a:r>
            <a:r>
              <a:rPr lang="en-US" dirty="0" err="1"/>
              <a:t>Denitsa</a:t>
            </a:r>
            <a:r>
              <a:rPr lang="en-US" dirty="0"/>
              <a:t> Nika</a:t>
            </a:r>
          </a:p>
          <a:p>
            <a:pPr algn="ctr"/>
            <a:endParaRPr lang="en-GB"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86F39-A1F1-CD69-B497-E891FEFDAD7A}"/>
              </a:ext>
            </a:extLst>
          </p:cNvPr>
          <p:cNvSpPr txBox="1"/>
          <p:nvPr/>
        </p:nvSpPr>
        <p:spPr>
          <a:xfrm>
            <a:off x="2464300" y="138723"/>
            <a:ext cx="8557268" cy="1107996"/>
          </a:xfrm>
          <a:prstGeom prst="rect">
            <a:avLst/>
          </a:prstGeom>
          <a:noFill/>
        </p:spPr>
        <p:txBody>
          <a:bodyPr wrap="square" rtlCol="0">
            <a:spAutoFit/>
          </a:bodyPr>
          <a:lstStyle/>
          <a:p>
            <a:r>
              <a:rPr lang="en-US" sz="6600" dirty="0"/>
              <a:t>Tools for change</a:t>
            </a:r>
          </a:p>
        </p:txBody>
      </p:sp>
      <p:grpSp>
        <p:nvGrpSpPr>
          <p:cNvPr id="8" name="Group 7">
            <a:extLst>
              <a:ext uri="{FF2B5EF4-FFF2-40B4-BE49-F238E27FC236}">
                <a16:creationId xmlns:a16="http://schemas.microsoft.com/office/drawing/2014/main" id="{79340FA8-BC08-59DC-50D5-B3B1E5584861}"/>
              </a:ext>
            </a:extLst>
          </p:cNvPr>
          <p:cNvGrpSpPr/>
          <p:nvPr/>
        </p:nvGrpSpPr>
        <p:grpSpPr>
          <a:xfrm>
            <a:off x="2464300" y="2150075"/>
            <a:ext cx="9567399" cy="4217415"/>
            <a:chOff x="750032" y="1503677"/>
            <a:chExt cx="11089847" cy="4888527"/>
          </a:xfrm>
        </p:grpSpPr>
        <p:pic>
          <p:nvPicPr>
            <p:cNvPr id="2" name="Picture 1" descr="A person holding a jacket&#10;&#10;Description automatically generated">
              <a:extLst>
                <a:ext uri="{FF2B5EF4-FFF2-40B4-BE49-F238E27FC236}">
                  <a16:creationId xmlns:a16="http://schemas.microsoft.com/office/drawing/2014/main" id="{310ECC7D-D97B-CF78-C454-3104D65E62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39446" y="1503677"/>
              <a:ext cx="3800433" cy="1925324"/>
            </a:xfrm>
            <a:prstGeom prst="rect">
              <a:avLst/>
            </a:prstGeom>
          </p:spPr>
        </p:pic>
        <p:pic>
          <p:nvPicPr>
            <p:cNvPr id="3" name="Picture 2" descr="A ball of yarn and a ball of thread on a white surface&#10;&#10;Description automatically generated">
              <a:extLst>
                <a:ext uri="{FF2B5EF4-FFF2-40B4-BE49-F238E27FC236}">
                  <a16:creationId xmlns:a16="http://schemas.microsoft.com/office/drawing/2014/main" id="{581BB073-F726-12FE-2CB9-123C2379B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8967" y="2114745"/>
              <a:ext cx="4888524" cy="3666393"/>
            </a:xfrm>
            <a:prstGeom prst="rect">
              <a:avLst/>
            </a:prstGeom>
          </p:spPr>
        </p:pic>
        <p:pic>
          <p:nvPicPr>
            <p:cNvPr id="6" name="Picture 5" descr="A group of women sitting at a table&#10;&#10;Description automatically generated">
              <a:extLst>
                <a:ext uri="{FF2B5EF4-FFF2-40B4-BE49-F238E27FC236}">
                  <a16:creationId xmlns:a16="http://schemas.microsoft.com/office/drawing/2014/main" id="{BF1F8D6C-7DCE-C753-5A6E-068E28A727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5348" y="3538804"/>
              <a:ext cx="3804531" cy="2853398"/>
            </a:xfrm>
            <a:prstGeom prst="rect">
              <a:avLst/>
            </a:prstGeom>
          </p:spPr>
        </p:pic>
        <p:pic>
          <p:nvPicPr>
            <p:cNvPr id="7" name="Picture 6" descr="A white board with colorful post-it notes on it&#10;&#10;Description automatically generated">
              <a:extLst>
                <a:ext uri="{FF2B5EF4-FFF2-40B4-BE49-F238E27FC236}">
                  <a16:creationId xmlns:a16="http://schemas.microsoft.com/office/drawing/2014/main" id="{C85492B3-ADC9-9E7C-F970-9A80B7DFB3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4598994" y="1503678"/>
              <a:ext cx="3249688" cy="4888525"/>
            </a:xfrm>
            <a:prstGeom prst="rect">
              <a:avLst/>
            </a:prstGeom>
          </p:spPr>
        </p:pic>
      </p:grpSp>
    </p:spTree>
    <p:extLst>
      <p:ext uri="{BB962C8B-B14F-4D97-AF65-F5344CB8AC3E}">
        <p14:creationId xmlns:p14="http://schemas.microsoft.com/office/powerpoint/2010/main" val="8613721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lant&#10;&#10;Description automatically generated">
            <a:extLst>
              <a:ext uri="{FF2B5EF4-FFF2-40B4-BE49-F238E27FC236}">
                <a16:creationId xmlns:a16="http://schemas.microsoft.com/office/drawing/2014/main" id="{7115A4BE-3BDB-78AE-22F3-A3E57A5F3265}"/>
              </a:ext>
            </a:extLst>
          </p:cNvPr>
          <p:cNvPicPr>
            <a:picLocks noChangeAspect="1"/>
          </p:cNvPicPr>
          <p:nvPr/>
        </p:nvPicPr>
        <p:blipFill>
          <a:blip r:embed="rId2"/>
          <a:stretch>
            <a:fillRect/>
          </a:stretch>
        </p:blipFill>
        <p:spPr>
          <a:xfrm rot="3363019" flipH="1">
            <a:off x="-1633634" y="3660333"/>
            <a:ext cx="5840812" cy="5255110"/>
          </a:xfrm>
          <a:prstGeom prst="rect">
            <a:avLst/>
          </a:prstGeom>
        </p:spPr>
      </p:pic>
      <p:pic>
        <p:nvPicPr>
          <p:cNvPr id="4" name="Picture 3">
            <a:extLst>
              <a:ext uri="{FF2B5EF4-FFF2-40B4-BE49-F238E27FC236}">
                <a16:creationId xmlns:a16="http://schemas.microsoft.com/office/drawing/2014/main" id="{AECC60A2-998A-0B6D-6B58-BC1C1E15163B}"/>
              </a:ext>
            </a:extLst>
          </p:cNvPr>
          <p:cNvPicPr>
            <a:picLocks noChangeAspect="1"/>
          </p:cNvPicPr>
          <p:nvPr/>
        </p:nvPicPr>
        <p:blipFill rotWithShape="1">
          <a:blip r:embed="rId3">
            <a:extLst>
              <a:ext uri="{28A0092B-C50C-407E-A947-70E740481C1C}">
                <a14:useLocalDpi xmlns:a14="http://schemas.microsoft.com/office/drawing/2010/main" val="0"/>
              </a:ext>
            </a:extLst>
          </a:blip>
          <a:srcRect t="21744"/>
          <a:stretch/>
        </p:blipFill>
        <p:spPr>
          <a:xfrm>
            <a:off x="5978769" y="260592"/>
            <a:ext cx="5997527" cy="6641823"/>
          </a:xfrm>
          <a:prstGeom prst="rect">
            <a:avLst/>
          </a:prstGeom>
        </p:spPr>
      </p:pic>
      <p:sp>
        <p:nvSpPr>
          <p:cNvPr id="2" name="Text Placeholder 3">
            <a:extLst>
              <a:ext uri="{FF2B5EF4-FFF2-40B4-BE49-F238E27FC236}">
                <a16:creationId xmlns:a16="http://schemas.microsoft.com/office/drawing/2014/main" id="{899DA55D-68A8-1E8D-62B5-1479C3AEB134}"/>
              </a:ext>
            </a:extLst>
          </p:cNvPr>
          <p:cNvSpPr txBox="1">
            <a:spLocks/>
          </p:cNvSpPr>
          <p:nvPr/>
        </p:nvSpPr>
        <p:spPr>
          <a:xfrm>
            <a:off x="215704" y="1486251"/>
            <a:ext cx="6984284" cy="33311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3200" kern="100" dirty="0">
                <a:solidFill>
                  <a:srgbClr val="57C3AE"/>
                </a:solidFill>
                <a:latin typeface="Arial" panose="020B0604020202020204" pitchFamily="34" charset="0"/>
                <a:ea typeface="Calibri" panose="020F0502020204030204" pitchFamily="34" charset="0"/>
                <a:cs typeface="Arial" panose="020B0604020202020204" pitchFamily="34" charset="0"/>
              </a:rPr>
              <a:t>Design tools:</a:t>
            </a:r>
          </a:p>
          <a:p>
            <a:pPr marL="0" indent="0">
              <a:lnSpc>
                <a:spcPct val="100000"/>
              </a:lnSpc>
              <a:buNone/>
            </a:pPr>
            <a:r>
              <a:rPr lang="en-GB" sz="3200" b="1" kern="100" dirty="0">
                <a:solidFill>
                  <a:srgbClr val="57C3AE"/>
                </a:solidFill>
                <a:latin typeface="Arial" panose="020B0604020202020204" pitchFamily="34" charset="0"/>
                <a:ea typeface="Calibri" panose="020F0502020204030204" pitchFamily="34" charset="0"/>
                <a:cs typeface="Arial" panose="020B0604020202020204" pitchFamily="34" charset="0"/>
              </a:rPr>
              <a:t>• The Material Lifecycle Map</a:t>
            </a:r>
          </a:p>
          <a:p>
            <a:pPr marL="0" indent="0">
              <a:lnSpc>
                <a:spcPct val="100000"/>
              </a:lnSpc>
              <a:buNone/>
            </a:pPr>
            <a:r>
              <a:rPr lang="en-GB" sz="3200" kern="100" dirty="0">
                <a:solidFill>
                  <a:srgbClr val="EAEAEA"/>
                </a:solidFill>
                <a:latin typeface="Arial" panose="020B0604020202020204" pitchFamily="34" charset="0"/>
                <a:ea typeface="Calibri" panose="020F0502020204030204" pitchFamily="34" charset="0"/>
                <a:cs typeface="Arial" panose="020B0604020202020204" pitchFamily="34" charset="0"/>
              </a:rPr>
              <a:t>• The BIO TEN</a:t>
            </a:r>
          </a:p>
          <a:p>
            <a:pPr marL="0" indent="0">
              <a:lnSpc>
                <a:spcPct val="100000"/>
              </a:lnSpc>
              <a:buNone/>
            </a:pPr>
            <a:r>
              <a:rPr lang="en-GB" sz="3200" kern="100" dirty="0">
                <a:solidFill>
                  <a:srgbClr val="EAEAEA"/>
                </a:solidFill>
                <a:latin typeface="Arial" panose="020B0604020202020204" pitchFamily="34" charset="0"/>
                <a:ea typeface="Calibri" panose="020F0502020204030204" pitchFamily="34" charset="0"/>
                <a:cs typeface="Arial" panose="020B0604020202020204" pitchFamily="34" charset="0"/>
              </a:rPr>
              <a:t>• Garment Scenarios</a:t>
            </a:r>
          </a:p>
        </p:txBody>
      </p:sp>
      <p:pic>
        <p:nvPicPr>
          <p:cNvPr id="6" name="Bild" descr="Bild">
            <a:extLst>
              <a:ext uri="{FF2B5EF4-FFF2-40B4-BE49-F238E27FC236}">
                <a16:creationId xmlns:a16="http://schemas.microsoft.com/office/drawing/2014/main" id="{68D27077-DC79-E02E-9BA5-11E200B7EF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3294" y="344017"/>
            <a:ext cx="1073478" cy="828255"/>
          </a:xfrm>
          <a:prstGeom prst="rect">
            <a:avLst/>
          </a:prstGeom>
          <a:ln w="12700">
            <a:miter lim="400000"/>
          </a:ln>
        </p:spPr>
      </p:pic>
    </p:spTree>
    <p:extLst>
      <p:ext uri="{BB962C8B-B14F-4D97-AF65-F5344CB8AC3E}">
        <p14:creationId xmlns:p14="http://schemas.microsoft.com/office/powerpoint/2010/main" val="378327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73AC6D-7724-7C35-AB11-49675E740C8F}"/>
              </a:ext>
            </a:extLst>
          </p:cNvPr>
          <p:cNvPicPr>
            <a:picLocks noChangeAspect="1"/>
          </p:cNvPicPr>
          <p:nvPr/>
        </p:nvPicPr>
        <p:blipFill rotWithShape="1">
          <a:blip r:embed="rId2"/>
          <a:srcRect l="2261" r="39691" b="8040"/>
          <a:stretch/>
        </p:blipFill>
        <p:spPr>
          <a:xfrm>
            <a:off x="6065929" y="0"/>
            <a:ext cx="6126071" cy="6858000"/>
          </a:xfrm>
          <a:prstGeom prst="rect">
            <a:avLst/>
          </a:prstGeom>
        </p:spPr>
      </p:pic>
      <p:pic>
        <p:nvPicPr>
          <p:cNvPr id="9" name="Bild" descr="Bild">
            <a:extLst>
              <a:ext uri="{FF2B5EF4-FFF2-40B4-BE49-F238E27FC236}">
                <a16:creationId xmlns:a16="http://schemas.microsoft.com/office/drawing/2014/main" id="{7C21AB28-C492-3C52-1E95-DD009D4A29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294" y="344017"/>
            <a:ext cx="1073478" cy="828255"/>
          </a:xfrm>
          <a:prstGeom prst="rect">
            <a:avLst/>
          </a:prstGeom>
          <a:ln w="12700">
            <a:miter lim="400000"/>
          </a:ln>
        </p:spPr>
      </p:pic>
      <p:pic>
        <p:nvPicPr>
          <p:cNvPr id="10" name="Picture 9" descr="A close-up of a plant&#10;&#10;Description automatically generated">
            <a:extLst>
              <a:ext uri="{FF2B5EF4-FFF2-40B4-BE49-F238E27FC236}">
                <a16:creationId xmlns:a16="http://schemas.microsoft.com/office/drawing/2014/main" id="{9D36BC48-C246-CA72-B005-1DFA69AC7ECB}"/>
              </a:ext>
            </a:extLst>
          </p:cNvPr>
          <p:cNvPicPr>
            <a:picLocks noChangeAspect="1"/>
          </p:cNvPicPr>
          <p:nvPr/>
        </p:nvPicPr>
        <p:blipFill>
          <a:blip r:embed="rId4"/>
          <a:stretch>
            <a:fillRect/>
          </a:stretch>
        </p:blipFill>
        <p:spPr>
          <a:xfrm rot="3363019" flipH="1">
            <a:off x="-1633634" y="3660333"/>
            <a:ext cx="5840812" cy="5255110"/>
          </a:xfrm>
          <a:prstGeom prst="rect">
            <a:avLst/>
          </a:prstGeom>
        </p:spPr>
      </p:pic>
      <p:sp>
        <p:nvSpPr>
          <p:cNvPr id="11" name="Text Placeholder 3">
            <a:extLst>
              <a:ext uri="{FF2B5EF4-FFF2-40B4-BE49-F238E27FC236}">
                <a16:creationId xmlns:a16="http://schemas.microsoft.com/office/drawing/2014/main" id="{A10DF4C3-D057-65AD-9245-B3AE308C9858}"/>
              </a:ext>
            </a:extLst>
          </p:cNvPr>
          <p:cNvSpPr txBox="1">
            <a:spLocks/>
          </p:cNvSpPr>
          <p:nvPr/>
        </p:nvSpPr>
        <p:spPr>
          <a:xfrm>
            <a:off x="215704" y="1486251"/>
            <a:ext cx="6984284" cy="33311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3200" kern="100" dirty="0">
                <a:solidFill>
                  <a:srgbClr val="57C3AE"/>
                </a:solidFill>
                <a:latin typeface="Arial" panose="020B0604020202020204" pitchFamily="34" charset="0"/>
                <a:ea typeface="Calibri" panose="020F0502020204030204" pitchFamily="34" charset="0"/>
                <a:cs typeface="Arial" panose="020B0604020202020204" pitchFamily="34" charset="0"/>
              </a:rPr>
              <a:t>Design tools:</a:t>
            </a:r>
          </a:p>
          <a:p>
            <a:pPr marL="0" indent="0">
              <a:lnSpc>
                <a:spcPct val="100000"/>
              </a:lnSpc>
              <a:buNone/>
            </a:pPr>
            <a:r>
              <a:rPr lang="en-GB" sz="3200" kern="100" dirty="0">
                <a:solidFill>
                  <a:srgbClr val="EAEAEA"/>
                </a:solidFill>
                <a:latin typeface="Arial" panose="020B0604020202020204" pitchFamily="34" charset="0"/>
                <a:ea typeface="Calibri" panose="020F0502020204030204" pitchFamily="34" charset="0"/>
                <a:cs typeface="Arial" panose="020B0604020202020204" pitchFamily="34" charset="0"/>
              </a:rPr>
              <a:t>• The Material Lifecycle Map</a:t>
            </a:r>
          </a:p>
          <a:p>
            <a:pPr marL="0" indent="0">
              <a:lnSpc>
                <a:spcPct val="100000"/>
              </a:lnSpc>
              <a:buNone/>
            </a:pPr>
            <a:r>
              <a:rPr lang="en-GB" sz="3200" b="1" kern="100" dirty="0">
                <a:solidFill>
                  <a:srgbClr val="57C3AE"/>
                </a:solidFill>
                <a:latin typeface="Arial" panose="020B0604020202020204" pitchFamily="34" charset="0"/>
                <a:ea typeface="Calibri" panose="020F0502020204030204" pitchFamily="34" charset="0"/>
                <a:cs typeface="Arial" panose="020B0604020202020204" pitchFamily="34" charset="0"/>
              </a:rPr>
              <a:t>• The BIO TEN</a:t>
            </a:r>
          </a:p>
          <a:p>
            <a:pPr marL="0" indent="0">
              <a:lnSpc>
                <a:spcPct val="100000"/>
              </a:lnSpc>
              <a:buNone/>
            </a:pPr>
            <a:r>
              <a:rPr lang="en-GB" sz="3200" kern="100" dirty="0">
                <a:solidFill>
                  <a:srgbClr val="EAEAEA"/>
                </a:solidFill>
                <a:latin typeface="Arial" panose="020B0604020202020204" pitchFamily="34" charset="0"/>
                <a:ea typeface="Calibri" panose="020F0502020204030204" pitchFamily="34" charset="0"/>
                <a:cs typeface="Arial" panose="020B0604020202020204" pitchFamily="34" charset="0"/>
              </a:rPr>
              <a:t>• Garment Scenarios</a:t>
            </a:r>
          </a:p>
        </p:txBody>
      </p:sp>
    </p:spTree>
    <p:extLst>
      <p:ext uri="{BB962C8B-B14F-4D97-AF65-F5344CB8AC3E}">
        <p14:creationId xmlns:p14="http://schemas.microsoft.com/office/powerpoint/2010/main" val="1664837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FC3EB-3325-4682-85B2-AE8172D32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628" y="0"/>
            <a:ext cx="4848393" cy="6858000"/>
          </a:xfrm>
          <a:prstGeom prst="rect">
            <a:avLst/>
          </a:prstGeom>
        </p:spPr>
      </p:pic>
      <p:pic>
        <p:nvPicPr>
          <p:cNvPr id="8" name="Bild" descr="Bild">
            <a:extLst>
              <a:ext uri="{FF2B5EF4-FFF2-40B4-BE49-F238E27FC236}">
                <a16:creationId xmlns:a16="http://schemas.microsoft.com/office/drawing/2014/main" id="{158164C0-FD1A-7AD5-57B0-9AE49C451C8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294" y="344017"/>
            <a:ext cx="1073478" cy="828255"/>
          </a:xfrm>
          <a:prstGeom prst="rect">
            <a:avLst/>
          </a:prstGeom>
          <a:ln w="12700">
            <a:miter lim="400000"/>
          </a:ln>
        </p:spPr>
      </p:pic>
      <p:pic>
        <p:nvPicPr>
          <p:cNvPr id="9" name="Picture 8" descr="A close-up of a plant&#10;&#10;Description automatically generated">
            <a:extLst>
              <a:ext uri="{FF2B5EF4-FFF2-40B4-BE49-F238E27FC236}">
                <a16:creationId xmlns:a16="http://schemas.microsoft.com/office/drawing/2014/main" id="{14D81331-406C-EA52-126F-F72393CFE5F3}"/>
              </a:ext>
            </a:extLst>
          </p:cNvPr>
          <p:cNvPicPr>
            <a:picLocks noChangeAspect="1"/>
          </p:cNvPicPr>
          <p:nvPr/>
        </p:nvPicPr>
        <p:blipFill>
          <a:blip r:embed="rId4"/>
          <a:stretch>
            <a:fillRect/>
          </a:stretch>
        </p:blipFill>
        <p:spPr>
          <a:xfrm rot="3363019" flipH="1">
            <a:off x="-1633634" y="3660333"/>
            <a:ext cx="5840812" cy="5255110"/>
          </a:xfrm>
          <a:prstGeom prst="rect">
            <a:avLst/>
          </a:prstGeom>
        </p:spPr>
      </p:pic>
      <p:sp>
        <p:nvSpPr>
          <p:cNvPr id="10" name="Text Placeholder 3">
            <a:extLst>
              <a:ext uri="{FF2B5EF4-FFF2-40B4-BE49-F238E27FC236}">
                <a16:creationId xmlns:a16="http://schemas.microsoft.com/office/drawing/2014/main" id="{C0475B82-B616-54EC-F137-C9C0933E3698}"/>
              </a:ext>
            </a:extLst>
          </p:cNvPr>
          <p:cNvSpPr txBox="1">
            <a:spLocks/>
          </p:cNvSpPr>
          <p:nvPr/>
        </p:nvSpPr>
        <p:spPr>
          <a:xfrm>
            <a:off x="215704" y="1486251"/>
            <a:ext cx="6984284" cy="33311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3200" kern="100" dirty="0">
                <a:solidFill>
                  <a:srgbClr val="57C3AE"/>
                </a:solidFill>
                <a:latin typeface="Arial" panose="020B0604020202020204" pitchFamily="34" charset="0"/>
                <a:ea typeface="Calibri" panose="020F0502020204030204" pitchFamily="34" charset="0"/>
                <a:cs typeface="Arial" panose="020B0604020202020204" pitchFamily="34" charset="0"/>
              </a:rPr>
              <a:t>Design tools:</a:t>
            </a:r>
          </a:p>
          <a:p>
            <a:pPr marL="0" indent="0">
              <a:lnSpc>
                <a:spcPct val="100000"/>
              </a:lnSpc>
              <a:buNone/>
            </a:pPr>
            <a:r>
              <a:rPr lang="en-GB" sz="3200" kern="100" dirty="0">
                <a:solidFill>
                  <a:srgbClr val="EAEAEA"/>
                </a:solidFill>
                <a:latin typeface="Arial" panose="020B0604020202020204" pitchFamily="34" charset="0"/>
                <a:ea typeface="Calibri" panose="020F0502020204030204" pitchFamily="34" charset="0"/>
                <a:cs typeface="Arial" panose="020B0604020202020204" pitchFamily="34" charset="0"/>
              </a:rPr>
              <a:t>• The Material Lifecycle Map</a:t>
            </a:r>
          </a:p>
          <a:p>
            <a:pPr marL="0" indent="0">
              <a:lnSpc>
                <a:spcPct val="100000"/>
              </a:lnSpc>
              <a:buNone/>
            </a:pPr>
            <a:r>
              <a:rPr lang="en-GB" sz="3200" kern="100" dirty="0">
                <a:solidFill>
                  <a:srgbClr val="EAEAEA"/>
                </a:solidFill>
                <a:latin typeface="Arial" panose="020B0604020202020204" pitchFamily="34" charset="0"/>
                <a:ea typeface="Calibri" panose="020F0502020204030204" pitchFamily="34" charset="0"/>
                <a:cs typeface="Arial" panose="020B0604020202020204" pitchFamily="34" charset="0"/>
              </a:rPr>
              <a:t>• The BIO TEN</a:t>
            </a:r>
          </a:p>
          <a:p>
            <a:pPr marL="0" indent="0">
              <a:lnSpc>
                <a:spcPct val="100000"/>
              </a:lnSpc>
              <a:buNone/>
            </a:pPr>
            <a:r>
              <a:rPr lang="en-GB" sz="3200" b="1" kern="100" dirty="0">
                <a:solidFill>
                  <a:srgbClr val="57C3AE"/>
                </a:solidFill>
                <a:latin typeface="Arial" panose="020B0604020202020204" pitchFamily="34" charset="0"/>
                <a:ea typeface="Calibri" panose="020F0502020204030204" pitchFamily="34" charset="0"/>
                <a:cs typeface="Arial" panose="020B0604020202020204" pitchFamily="34" charset="0"/>
              </a:rPr>
              <a:t>• Garment Scenarios</a:t>
            </a:r>
          </a:p>
        </p:txBody>
      </p:sp>
    </p:spTree>
    <p:extLst>
      <p:ext uri="{BB962C8B-B14F-4D97-AF65-F5344CB8AC3E}">
        <p14:creationId xmlns:p14="http://schemas.microsoft.com/office/powerpoint/2010/main" val="119127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5786F39-A1F1-CD69-B497-E891FEFDAD7A}"/>
              </a:ext>
            </a:extLst>
          </p:cNvPr>
          <p:cNvSpPr txBox="1"/>
          <p:nvPr/>
        </p:nvSpPr>
        <p:spPr>
          <a:xfrm>
            <a:off x="2150076" y="138723"/>
            <a:ext cx="9774770" cy="1015663"/>
          </a:xfrm>
          <a:prstGeom prst="rect">
            <a:avLst/>
          </a:prstGeom>
          <a:noFill/>
        </p:spPr>
        <p:txBody>
          <a:bodyPr wrap="square" rtlCol="0">
            <a:spAutoFit/>
          </a:bodyPr>
          <a:lstStyle/>
          <a:p>
            <a:r>
              <a:rPr lang="en-US" sz="6000" dirty="0"/>
              <a:t>Explore the HERWEAR HUB</a:t>
            </a:r>
          </a:p>
        </p:txBody>
      </p:sp>
      <p:pic>
        <p:nvPicPr>
          <p:cNvPr id="9" name="Picture 8" descr="A screenshot of a computer&#10;&#10;Description automatically generated">
            <a:extLst>
              <a:ext uri="{FF2B5EF4-FFF2-40B4-BE49-F238E27FC236}">
                <a16:creationId xmlns:a16="http://schemas.microsoft.com/office/drawing/2014/main" id="{09BEE0DD-4CC6-F391-38AC-D60DC677A9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0076" y="1458097"/>
            <a:ext cx="7115128" cy="5146947"/>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7801C888-4866-FB6B-F95C-B3A2FD39CF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5721" y="1458097"/>
            <a:ext cx="2419125" cy="2419125"/>
          </a:xfrm>
          <a:prstGeom prst="rect">
            <a:avLst/>
          </a:prstGeom>
        </p:spPr>
      </p:pic>
    </p:spTree>
    <p:extLst>
      <p:ext uri="{BB962C8B-B14F-4D97-AF65-F5344CB8AC3E}">
        <p14:creationId xmlns:p14="http://schemas.microsoft.com/office/powerpoint/2010/main" val="8763550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82301A6-A552-62EF-5420-EF1E0C775C5A}"/>
              </a:ext>
            </a:extLst>
          </p:cNvPr>
          <p:cNvSpPr/>
          <p:nvPr/>
        </p:nvSpPr>
        <p:spPr>
          <a:xfrm>
            <a:off x="3459892" y="1285103"/>
            <a:ext cx="5214551" cy="4547286"/>
          </a:xfrm>
          <a:prstGeom prst="ellipse">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36D7D22-3DB5-F2B5-07B3-DDD7C0CC06D2}"/>
              </a:ext>
            </a:extLst>
          </p:cNvPr>
          <p:cNvSpPr txBox="1"/>
          <p:nvPr/>
        </p:nvSpPr>
        <p:spPr>
          <a:xfrm>
            <a:off x="1817366" y="3004748"/>
            <a:ext cx="8557268" cy="1107996"/>
          </a:xfrm>
          <a:prstGeom prst="rect">
            <a:avLst/>
          </a:prstGeom>
          <a:noFill/>
        </p:spPr>
        <p:txBody>
          <a:bodyPr wrap="square" rtlCol="0">
            <a:spAutoFit/>
          </a:bodyPr>
          <a:lstStyle/>
          <a:p>
            <a:pPr algn="ctr"/>
            <a:r>
              <a:rPr lang="en-US" sz="6600" dirty="0"/>
              <a:t>Thank you</a:t>
            </a:r>
          </a:p>
        </p:txBody>
      </p:sp>
      <p:sp>
        <p:nvSpPr>
          <p:cNvPr id="4" name="TextBox 3">
            <a:extLst>
              <a:ext uri="{FF2B5EF4-FFF2-40B4-BE49-F238E27FC236}">
                <a16:creationId xmlns:a16="http://schemas.microsoft.com/office/drawing/2014/main" id="{DA1143D9-D27D-3F79-6EF6-354908CCAC84}"/>
              </a:ext>
            </a:extLst>
          </p:cNvPr>
          <p:cNvSpPr txBox="1"/>
          <p:nvPr/>
        </p:nvSpPr>
        <p:spPr>
          <a:xfrm>
            <a:off x="3669956" y="4557068"/>
            <a:ext cx="4794421" cy="830997"/>
          </a:xfrm>
          <a:prstGeom prst="rect">
            <a:avLst/>
          </a:prstGeom>
          <a:noFill/>
        </p:spPr>
        <p:txBody>
          <a:bodyPr wrap="square" rtlCol="0">
            <a:spAutoFit/>
          </a:bodyPr>
          <a:lstStyle/>
          <a:p>
            <a:pPr algn="ctr"/>
            <a:r>
              <a:rPr lang="en-GB" sz="2400" dirty="0">
                <a:hlinkClick r:id="rId3"/>
              </a:rPr>
              <a:t>r.l.earley@chelsea.arts.ac.uk</a:t>
            </a:r>
            <a:endParaRPr lang="en-GB" sz="2400" dirty="0"/>
          </a:p>
          <a:p>
            <a:pPr algn="ctr"/>
            <a:r>
              <a:rPr lang="en-GB" sz="2400" dirty="0">
                <a:hlinkClick r:id="rId4"/>
              </a:rPr>
              <a:t>l.forst@arts.ac.uk</a:t>
            </a:r>
            <a:r>
              <a:rPr lang="en-GB" sz="2400" dirty="0"/>
              <a:t> </a:t>
            </a:r>
          </a:p>
        </p:txBody>
      </p:sp>
    </p:spTree>
    <p:extLst>
      <p:ext uri="{BB962C8B-B14F-4D97-AF65-F5344CB8AC3E}">
        <p14:creationId xmlns:p14="http://schemas.microsoft.com/office/powerpoint/2010/main" val="32931935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CD6704-7F03-96E9-FFB8-769FD21D28EA}"/>
              </a:ext>
            </a:extLst>
          </p:cNvPr>
          <p:cNvSpPr txBox="1"/>
          <p:nvPr/>
        </p:nvSpPr>
        <p:spPr>
          <a:xfrm>
            <a:off x="2464300" y="138723"/>
            <a:ext cx="4683975" cy="1107996"/>
          </a:xfrm>
          <a:prstGeom prst="rect">
            <a:avLst/>
          </a:prstGeom>
          <a:noFill/>
        </p:spPr>
        <p:txBody>
          <a:bodyPr wrap="none" rtlCol="0">
            <a:spAutoFit/>
          </a:bodyPr>
          <a:lstStyle/>
          <a:p>
            <a:r>
              <a:rPr lang="en-US" sz="6600" dirty="0"/>
              <a:t>Introduction</a:t>
            </a:r>
          </a:p>
        </p:txBody>
      </p:sp>
      <p:pic>
        <p:nvPicPr>
          <p:cNvPr id="3" name="Picture 2" descr="A person in a green dress&#10;&#10;AI-generated content may be incorrect.">
            <a:extLst>
              <a:ext uri="{FF2B5EF4-FFF2-40B4-BE49-F238E27FC236}">
                <a16:creationId xmlns:a16="http://schemas.microsoft.com/office/drawing/2014/main" id="{990DB481-A785-EE72-E8F1-15C75FA684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9080" y="2573123"/>
            <a:ext cx="1580941" cy="2120900"/>
          </a:xfrm>
          <a:prstGeom prst="rect">
            <a:avLst/>
          </a:prstGeom>
        </p:spPr>
      </p:pic>
      <p:pic>
        <p:nvPicPr>
          <p:cNvPr id="2049" name="Picture 1" descr="Guy Buyle">
            <a:extLst>
              <a:ext uri="{FF2B5EF4-FFF2-40B4-BE49-F238E27FC236}">
                <a16:creationId xmlns:a16="http://schemas.microsoft.com/office/drawing/2014/main" id="{687903A7-E038-09AA-7A6B-442736072693}"/>
              </a:ext>
            </a:extLst>
          </p:cNvPr>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5533084" y="2573123"/>
            <a:ext cx="14224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 descr="Lien Van der Schueren">
            <a:extLst>
              <a:ext uri="{FF2B5EF4-FFF2-40B4-BE49-F238E27FC236}">
                <a16:creationId xmlns:a16="http://schemas.microsoft.com/office/drawing/2014/main" id="{2A706B7D-C71C-80CC-5060-07CD1656302C}"/>
              </a:ext>
            </a:extLst>
          </p:cNvPr>
          <p:cNvPicPr>
            <a:picLocks noChangeAspect="1" noChangeArrowheads="1"/>
          </p:cNvPicPr>
          <p:nvPr/>
        </p:nvPicPr>
        <p:blipFill>
          <a:blip r:embed="rId5" r:link="rId6" cstate="screen">
            <a:extLst>
              <a:ext uri="{28A0092B-C50C-407E-A947-70E740481C1C}">
                <a14:useLocalDpi xmlns:a14="http://schemas.microsoft.com/office/drawing/2010/main"/>
              </a:ext>
            </a:extLst>
          </a:blip>
          <a:srcRect/>
          <a:stretch>
            <a:fillRect/>
          </a:stretch>
        </p:blipFill>
        <p:spPr bwMode="auto">
          <a:xfrm>
            <a:off x="6955484" y="2573123"/>
            <a:ext cx="1422400" cy="2120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uple of women smiling&#10;&#10;AI-generated content may be incorrect.">
            <a:extLst>
              <a:ext uri="{FF2B5EF4-FFF2-40B4-BE49-F238E27FC236}">
                <a16:creationId xmlns:a16="http://schemas.microsoft.com/office/drawing/2014/main" id="{CBCA7B59-9DF1-371C-215F-F13D0D226E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68993" y="2560423"/>
            <a:ext cx="3032882" cy="2133600"/>
          </a:xfrm>
          <a:prstGeom prst="rect">
            <a:avLst/>
          </a:prstGeom>
        </p:spPr>
      </p:pic>
      <p:pic>
        <p:nvPicPr>
          <p:cNvPr id="8" name="Picture 7" descr="A person with white hair and a scarf&#10;&#10;Description automatically generated">
            <a:extLst>
              <a:ext uri="{FF2B5EF4-FFF2-40B4-BE49-F238E27FC236}">
                <a16:creationId xmlns:a16="http://schemas.microsoft.com/office/drawing/2014/main" id="{26822D84-2131-D77D-8E0A-573BAF0756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68409" y="2573123"/>
            <a:ext cx="1316182" cy="2133600"/>
          </a:xfrm>
          <a:prstGeom prst="rect">
            <a:avLst/>
          </a:prstGeom>
        </p:spPr>
      </p:pic>
      <p:sp>
        <p:nvSpPr>
          <p:cNvPr id="11" name="TextBox 10">
            <a:extLst>
              <a:ext uri="{FF2B5EF4-FFF2-40B4-BE49-F238E27FC236}">
                <a16:creationId xmlns:a16="http://schemas.microsoft.com/office/drawing/2014/main" id="{895CA5CF-27A9-129B-B280-823A26001929}"/>
              </a:ext>
            </a:extLst>
          </p:cNvPr>
          <p:cNvSpPr txBox="1"/>
          <p:nvPr/>
        </p:nvSpPr>
        <p:spPr>
          <a:xfrm>
            <a:off x="2238576" y="4931142"/>
            <a:ext cx="3170938" cy="923330"/>
          </a:xfrm>
          <a:prstGeom prst="rect">
            <a:avLst/>
          </a:prstGeom>
          <a:noFill/>
        </p:spPr>
        <p:txBody>
          <a:bodyPr wrap="square" rtlCol="0">
            <a:spAutoFit/>
          </a:bodyPr>
          <a:lstStyle/>
          <a:p>
            <a:r>
              <a:rPr lang="en-GB" dirty="0"/>
              <a:t>Professor Rebecca </a:t>
            </a:r>
            <a:r>
              <a:rPr lang="en-GB" dirty="0" err="1"/>
              <a:t>Earley</a:t>
            </a:r>
            <a:r>
              <a:rPr lang="en-GB" dirty="0"/>
              <a:t> </a:t>
            </a:r>
          </a:p>
          <a:p>
            <a:r>
              <a:rPr lang="en-GB" dirty="0"/>
              <a:t>&amp; Dr Laetitia Forst</a:t>
            </a:r>
          </a:p>
          <a:p>
            <a:r>
              <a:rPr lang="en-GB" b="1" dirty="0"/>
              <a:t>University of the Arts London</a:t>
            </a:r>
          </a:p>
        </p:txBody>
      </p:sp>
      <p:sp>
        <p:nvSpPr>
          <p:cNvPr id="12" name="TextBox 11">
            <a:extLst>
              <a:ext uri="{FF2B5EF4-FFF2-40B4-BE49-F238E27FC236}">
                <a16:creationId xmlns:a16="http://schemas.microsoft.com/office/drawing/2014/main" id="{44ED6E0B-F84D-3A10-C15A-740049FB62F5}"/>
              </a:ext>
            </a:extLst>
          </p:cNvPr>
          <p:cNvSpPr txBox="1"/>
          <p:nvPr/>
        </p:nvSpPr>
        <p:spPr>
          <a:xfrm>
            <a:off x="5466439" y="4931142"/>
            <a:ext cx="2911445" cy="923330"/>
          </a:xfrm>
          <a:prstGeom prst="rect">
            <a:avLst/>
          </a:prstGeom>
          <a:noFill/>
        </p:spPr>
        <p:txBody>
          <a:bodyPr wrap="square" rtlCol="0">
            <a:spAutoFit/>
          </a:bodyPr>
          <a:lstStyle/>
          <a:p>
            <a:r>
              <a:rPr lang="en-GB" dirty="0"/>
              <a:t>Dr Guy </a:t>
            </a:r>
            <a:r>
              <a:rPr lang="en-GB" dirty="0" err="1"/>
              <a:t>Buyle</a:t>
            </a:r>
            <a:r>
              <a:rPr lang="en-GB" dirty="0"/>
              <a:t> </a:t>
            </a:r>
          </a:p>
          <a:p>
            <a:r>
              <a:rPr lang="en-GB" dirty="0"/>
              <a:t>&amp; Dr Lien Van der </a:t>
            </a:r>
            <a:r>
              <a:rPr lang="en-GB" dirty="0" err="1"/>
              <a:t>Schueren</a:t>
            </a:r>
            <a:endParaRPr lang="en-GB" dirty="0"/>
          </a:p>
          <a:p>
            <a:r>
              <a:rPr lang="en-GB" b="1" dirty="0" err="1"/>
              <a:t>Centexbel</a:t>
            </a:r>
            <a:endParaRPr lang="en-GB" b="1" dirty="0"/>
          </a:p>
        </p:txBody>
      </p:sp>
      <p:sp>
        <p:nvSpPr>
          <p:cNvPr id="14" name="TextBox 13">
            <a:extLst>
              <a:ext uri="{FF2B5EF4-FFF2-40B4-BE49-F238E27FC236}">
                <a16:creationId xmlns:a16="http://schemas.microsoft.com/office/drawing/2014/main" id="{DA0C74C3-32F6-6BD6-07E5-1C4BFCED0621}"/>
              </a:ext>
            </a:extLst>
          </p:cNvPr>
          <p:cNvSpPr txBox="1"/>
          <p:nvPr/>
        </p:nvSpPr>
        <p:spPr>
          <a:xfrm>
            <a:off x="8749756" y="4931141"/>
            <a:ext cx="6104238" cy="923330"/>
          </a:xfrm>
          <a:prstGeom prst="rect">
            <a:avLst/>
          </a:prstGeom>
          <a:noFill/>
        </p:spPr>
        <p:txBody>
          <a:bodyPr wrap="square">
            <a:spAutoFit/>
          </a:bodyPr>
          <a:lstStyle/>
          <a:p>
            <a:r>
              <a:rPr lang="en-US" dirty="0"/>
              <a:t>Nona </a:t>
            </a:r>
            <a:r>
              <a:rPr lang="en-US" dirty="0" err="1"/>
              <a:t>Dokuzova</a:t>
            </a:r>
            <a:r>
              <a:rPr lang="en-US" dirty="0"/>
              <a:t> </a:t>
            </a:r>
          </a:p>
          <a:p>
            <a:r>
              <a:rPr lang="en-US" dirty="0"/>
              <a:t>&amp; </a:t>
            </a:r>
            <a:r>
              <a:rPr lang="en-US" dirty="0" err="1"/>
              <a:t>Denitsa</a:t>
            </a:r>
            <a:r>
              <a:rPr lang="en-US" dirty="0"/>
              <a:t> Nika</a:t>
            </a:r>
          </a:p>
          <a:p>
            <a:r>
              <a:rPr lang="en-US" b="1" dirty="0" err="1"/>
              <a:t>Vretena</a:t>
            </a:r>
            <a:endParaRPr lang="en-GB" b="1" dirty="0"/>
          </a:p>
        </p:txBody>
      </p:sp>
    </p:spTree>
    <p:extLst>
      <p:ext uri="{BB962C8B-B14F-4D97-AF65-F5344CB8AC3E}">
        <p14:creationId xmlns:p14="http://schemas.microsoft.com/office/powerpoint/2010/main" val="4765233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ED1122-2526-6E47-99F8-36BA638C998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88043" y="867753"/>
            <a:ext cx="9842633" cy="47301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CA55FD0-2808-1740-B088-34EC5F98E3B9}"/>
              </a:ext>
            </a:extLst>
          </p:cNvPr>
          <p:cNvSpPr txBox="1"/>
          <p:nvPr/>
        </p:nvSpPr>
        <p:spPr>
          <a:xfrm>
            <a:off x="2260370" y="6325570"/>
            <a:ext cx="6183351"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900"/>
              <a:t>Image credit: </a:t>
            </a:r>
            <a:r>
              <a:rPr lang="en-US" sz="900" err="1"/>
              <a:t>Fengjiao</a:t>
            </a:r>
            <a:r>
              <a:rPr lang="en-US" sz="900"/>
              <a:t> Ge</a:t>
            </a:r>
          </a:p>
        </p:txBody>
      </p:sp>
      <p:pic>
        <p:nvPicPr>
          <p:cNvPr id="19" name="Picture 2">
            <a:extLst>
              <a:ext uri="{FF2B5EF4-FFF2-40B4-BE49-F238E27FC236}">
                <a16:creationId xmlns:a16="http://schemas.microsoft.com/office/drawing/2014/main" id="{8D177612-9BDF-854E-8D9A-685860370E11}"/>
              </a:ext>
            </a:extLst>
          </p:cNvPr>
          <p:cNvPicPr>
            <a:picLocks noChangeAspect="1" noChangeArrowheads="1"/>
          </p:cNvPicPr>
          <p:nvPr/>
        </p:nvPicPr>
        <p:blipFill rotWithShape="1">
          <a:blip r:embed="rId3" cstate="screen">
            <a:alphaModFix amt="20000"/>
            <a:extLst>
              <a:ext uri="{28A0092B-C50C-407E-A947-70E740481C1C}">
                <a14:useLocalDpi xmlns:a14="http://schemas.microsoft.com/office/drawing/2010/main"/>
              </a:ext>
            </a:extLst>
          </a:blip>
          <a:srcRect l="15937" r="4110"/>
          <a:stretch/>
        </p:blipFill>
        <p:spPr bwMode="auto">
          <a:xfrm>
            <a:off x="2033800" y="-196843"/>
            <a:ext cx="13582233" cy="78616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CD6704-7F03-96E9-FFB8-769FD21D28EA}"/>
              </a:ext>
            </a:extLst>
          </p:cNvPr>
          <p:cNvSpPr txBox="1"/>
          <p:nvPr/>
        </p:nvSpPr>
        <p:spPr>
          <a:xfrm>
            <a:off x="2464300" y="138723"/>
            <a:ext cx="8335808" cy="1107996"/>
          </a:xfrm>
          <a:prstGeom prst="rect">
            <a:avLst/>
          </a:prstGeom>
          <a:noFill/>
        </p:spPr>
        <p:txBody>
          <a:bodyPr wrap="none" rtlCol="0">
            <a:spAutoFit/>
          </a:bodyPr>
          <a:lstStyle/>
          <a:p>
            <a:r>
              <a:rPr lang="en-US" sz="6600" dirty="0"/>
              <a:t>The HEREWEAR context</a:t>
            </a:r>
          </a:p>
        </p:txBody>
      </p:sp>
    </p:spTree>
    <p:extLst>
      <p:ext uri="{BB962C8B-B14F-4D97-AF65-F5344CB8AC3E}">
        <p14:creationId xmlns:p14="http://schemas.microsoft.com/office/powerpoint/2010/main" val="35328417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7407529-70A6-FC4C-A535-67B6E052FCF7}"/>
              </a:ext>
            </a:extLst>
          </p:cNvPr>
          <p:cNvPicPr>
            <a:picLocks noChangeAspect="1" noChangeArrowheads="1"/>
          </p:cNvPicPr>
          <p:nvPr/>
        </p:nvPicPr>
        <p:blipFill rotWithShape="1">
          <a:blip r:embed="rId2" cstate="screen">
            <a:alphaModFix amt="35000"/>
            <a:extLst>
              <a:ext uri="{28A0092B-C50C-407E-A947-70E740481C1C}">
                <a14:useLocalDpi xmlns:a14="http://schemas.microsoft.com/office/drawing/2010/main"/>
              </a:ext>
            </a:extLst>
          </a:blip>
          <a:srcRect l="2701" r="4110"/>
          <a:stretch/>
        </p:blipFill>
        <p:spPr bwMode="auto">
          <a:xfrm>
            <a:off x="2085278" y="1070387"/>
            <a:ext cx="10106723" cy="50190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47E1940-4518-9F48-A07C-1A92CE166851}"/>
              </a:ext>
            </a:extLst>
          </p:cNvPr>
          <p:cNvSpPr/>
          <p:nvPr/>
        </p:nvSpPr>
        <p:spPr>
          <a:xfrm>
            <a:off x="5285678" y="5602494"/>
            <a:ext cx="3780264"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US" sz="1600" dirty="0">
              <a:solidFill>
                <a:srgbClr val="FFFFFF"/>
              </a:solidFill>
              <a:sym typeface="Helvetica Neue Medium"/>
            </a:endParaRPr>
          </a:p>
        </p:txBody>
      </p:sp>
      <p:sp>
        <p:nvSpPr>
          <p:cNvPr id="3" name="TextBox 2">
            <a:extLst>
              <a:ext uri="{FF2B5EF4-FFF2-40B4-BE49-F238E27FC236}">
                <a16:creationId xmlns:a16="http://schemas.microsoft.com/office/drawing/2014/main" id="{F432AA27-32A3-A59E-140E-AAAB4555001E}"/>
              </a:ext>
            </a:extLst>
          </p:cNvPr>
          <p:cNvSpPr txBox="1"/>
          <p:nvPr/>
        </p:nvSpPr>
        <p:spPr>
          <a:xfrm>
            <a:off x="2464300" y="138723"/>
            <a:ext cx="8335808" cy="1107996"/>
          </a:xfrm>
          <a:prstGeom prst="rect">
            <a:avLst/>
          </a:prstGeom>
          <a:noFill/>
        </p:spPr>
        <p:txBody>
          <a:bodyPr wrap="none" rtlCol="0">
            <a:spAutoFit/>
          </a:bodyPr>
          <a:lstStyle/>
          <a:p>
            <a:r>
              <a:rPr lang="en-US" sz="6600" dirty="0"/>
              <a:t>The HEREWEAR context</a:t>
            </a:r>
          </a:p>
        </p:txBody>
      </p:sp>
      <p:pic>
        <p:nvPicPr>
          <p:cNvPr id="6" name="Picture 5" descr="Logo&#10;&#10;Description automatically generated">
            <a:extLst>
              <a:ext uri="{FF2B5EF4-FFF2-40B4-BE49-F238E27FC236}">
                <a16:creationId xmlns:a16="http://schemas.microsoft.com/office/drawing/2014/main" id="{3905FAA4-0F70-5336-2183-F8344D58AB1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961614" y="3828642"/>
            <a:ext cx="844591" cy="912669"/>
          </a:xfrm>
          <a:prstGeom prst="rect">
            <a:avLst/>
          </a:prstGeom>
        </p:spPr>
      </p:pic>
      <p:pic>
        <p:nvPicPr>
          <p:cNvPr id="4" name="Picture 3" descr="Logo&#10;&#10;Description automatically generated">
            <a:extLst>
              <a:ext uri="{FF2B5EF4-FFF2-40B4-BE49-F238E27FC236}">
                <a16:creationId xmlns:a16="http://schemas.microsoft.com/office/drawing/2014/main" id="{E26F0787-5EE1-C07B-8456-FE75FD7BBF6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0540214" y="4806542"/>
            <a:ext cx="844591" cy="912669"/>
          </a:xfrm>
          <a:prstGeom prst="rect">
            <a:avLst/>
          </a:prstGeom>
        </p:spPr>
      </p:pic>
      <p:pic>
        <p:nvPicPr>
          <p:cNvPr id="9" name="Picture 8" descr="Logo&#10;&#10;Description automatically generated">
            <a:extLst>
              <a:ext uri="{FF2B5EF4-FFF2-40B4-BE49-F238E27FC236}">
                <a16:creationId xmlns:a16="http://schemas.microsoft.com/office/drawing/2014/main" id="{EC733443-4403-6B77-A9DF-229D4C78188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8266914" y="2431642"/>
            <a:ext cx="844591" cy="912669"/>
          </a:xfrm>
          <a:prstGeom prst="rect">
            <a:avLst/>
          </a:prstGeom>
        </p:spPr>
      </p:pic>
      <p:pic>
        <p:nvPicPr>
          <p:cNvPr id="11" name="Picture 10" descr="Logo&#10;&#10;Description automatically generated">
            <a:extLst>
              <a:ext uri="{FF2B5EF4-FFF2-40B4-BE49-F238E27FC236}">
                <a16:creationId xmlns:a16="http://schemas.microsoft.com/office/drawing/2014/main" id="{A0E68E1D-6222-8B2C-5DA9-68BECCD6128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6107914" y="2037942"/>
            <a:ext cx="844591" cy="912669"/>
          </a:xfrm>
          <a:prstGeom prst="rect">
            <a:avLst/>
          </a:prstGeom>
        </p:spPr>
      </p:pic>
      <p:pic>
        <p:nvPicPr>
          <p:cNvPr id="12" name="Picture 11" descr="Logo&#10;&#10;Description automatically generated">
            <a:extLst>
              <a:ext uri="{FF2B5EF4-FFF2-40B4-BE49-F238E27FC236}">
                <a16:creationId xmlns:a16="http://schemas.microsoft.com/office/drawing/2014/main" id="{58835ECD-F92A-34F1-A7E1-3260A0E241E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364714" y="1733142"/>
            <a:ext cx="844591" cy="912669"/>
          </a:xfrm>
          <a:prstGeom prst="rect">
            <a:avLst/>
          </a:prstGeom>
        </p:spPr>
      </p:pic>
      <p:pic>
        <p:nvPicPr>
          <p:cNvPr id="13" name="Picture 12" descr="Logo&#10;&#10;Description automatically generated">
            <a:extLst>
              <a:ext uri="{FF2B5EF4-FFF2-40B4-BE49-F238E27FC236}">
                <a16:creationId xmlns:a16="http://schemas.microsoft.com/office/drawing/2014/main" id="{17A2C406-651F-633F-D9E7-EF2EC63FA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6476214" y="4285842"/>
            <a:ext cx="844591" cy="912669"/>
          </a:xfrm>
          <a:prstGeom prst="rect">
            <a:avLst/>
          </a:prstGeom>
        </p:spPr>
      </p:pic>
      <p:pic>
        <p:nvPicPr>
          <p:cNvPr id="14" name="Picture 13" descr="Logo&#10;&#10;Description automatically generated">
            <a:extLst>
              <a:ext uri="{FF2B5EF4-FFF2-40B4-BE49-F238E27FC236}">
                <a16:creationId xmlns:a16="http://schemas.microsoft.com/office/drawing/2014/main" id="{F7CAD250-D609-4B91-81B8-45970793039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9994114" y="1885542"/>
            <a:ext cx="844591" cy="912669"/>
          </a:xfrm>
          <a:prstGeom prst="rect">
            <a:avLst/>
          </a:prstGeom>
        </p:spPr>
      </p:pic>
    </p:spTree>
    <p:extLst>
      <p:ext uri="{BB962C8B-B14F-4D97-AF65-F5344CB8AC3E}">
        <p14:creationId xmlns:p14="http://schemas.microsoft.com/office/powerpoint/2010/main" val="33468317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FAC7B3F-BA1D-7E35-D39C-9E17D4DBC027}"/>
              </a:ext>
            </a:extLst>
          </p:cNvPr>
          <p:cNvSpPr txBox="1"/>
          <p:nvPr/>
        </p:nvSpPr>
        <p:spPr>
          <a:xfrm>
            <a:off x="2464300" y="138723"/>
            <a:ext cx="7286675" cy="1107996"/>
          </a:xfrm>
          <a:prstGeom prst="rect">
            <a:avLst/>
          </a:prstGeom>
          <a:noFill/>
        </p:spPr>
        <p:txBody>
          <a:bodyPr wrap="none" rtlCol="0">
            <a:spAutoFit/>
          </a:bodyPr>
          <a:lstStyle/>
          <a:p>
            <a:r>
              <a:rPr lang="en-US" sz="6600" dirty="0"/>
              <a:t>What is HEREWEAR?</a:t>
            </a:r>
          </a:p>
        </p:txBody>
      </p:sp>
      <p:pic>
        <p:nvPicPr>
          <p:cNvPr id="3" name="Picture 2" descr="A picture containing shape&#10;&#10;Description automatically generated">
            <a:extLst>
              <a:ext uri="{FF2B5EF4-FFF2-40B4-BE49-F238E27FC236}">
                <a16:creationId xmlns:a16="http://schemas.microsoft.com/office/drawing/2014/main" id="{E5F9CF80-DCDD-E0DF-9FFE-2287EAA0D3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7640" y="5372307"/>
            <a:ext cx="4406813" cy="120763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D1CEC4E-8872-AE6E-52A2-1993382E67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7640" y="4144275"/>
            <a:ext cx="6029159" cy="1235527"/>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8168A51A-B6E7-63CC-3F22-9FDF0AD534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640" y="2925399"/>
            <a:ext cx="6029159" cy="122176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14336F58-8275-F535-3289-7C4AB8CC79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2630" y="1732350"/>
            <a:ext cx="6029159" cy="1193049"/>
          </a:xfrm>
          <a:prstGeom prst="rect">
            <a:avLst/>
          </a:prstGeom>
        </p:spPr>
      </p:pic>
      <p:sp>
        <p:nvSpPr>
          <p:cNvPr id="12" name="TextBox 11">
            <a:extLst>
              <a:ext uri="{FF2B5EF4-FFF2-40B4-BE49-F238E27FC236}">
                <a16:creationId xmlns:a16="http://schemas.microsoft.com/office/drawing/2014/main" id="{718063AE-BA0F-F628-7DE3-D55342211916}"/>
              </a:ext>
            </a:extLst>
          </p:cNvPr>
          <p:cNvSpPr txBox="1"/>
          <p:nvPr/>
        </p:nvSpPr>
        <p:spPr>
          <a:xfrm>
            <a:off x="8473528" y="5823596"/>
            <a:ext cx="3344442" cy="523220"/>
          </a:xfrm>
          <a:prstGeom prst="rect">
            <a:avLst/>
          </a:prstGeom>
          <a:noFill/>
        </p:spPr>
        <p:txBody>
          <a:bodyPr wrap="none" rtlCol="0">
            <a:spAutoFit/>
          </a:bodyPr>
          <a:lstStyle/>
          <a:p>
            <a:r>
              <a:rPr lang="en-US" sz="2800" dirty="0">
                <a:hlinkClick r:id="rId6"/>
              </a:rPr>
              <a:t>https://herewear.eu/</a:t>
            </a:r>
            <a:r>
              <a:rPr lang="en-US" sz="2800" dirty="0"/>
              <a:t> </a:t>
            </a:r>
          </a:p>
        </p:txBody>
      </p:sp>
    </p:spTree>
    <p:extLst>
      <p:ext uri="{BB962C8B-B14F-4D97-AF65-F5344CB8AC3E}">
        <p14:creationId xmlns:p14="http://schemas.microsoft.com/office/powerpoint/2010/main" val="30908555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5279D63-E52D-204D-9E30-AAC5B1D13740}"/>
              </a:ext>
            </a:extLst>
          </p:cNvPr>
          <p:cNvGrpSpPr>
            <a:grpSpLocks noChangeAspect="1"/>
          </p:cNvGrpSpPr>
          <p:nvPr/>
        </p:nvGrpSpPr>
        <p:grpSpPr>
          <a:xfrm>
            <a:off x="2857997" y="1586944"/>
            <a:ext cx="8376062" cy="4711536"/>
            <a:chOff x="2504990" y="1420904"/>
            <a:chExt cx="9358383" cy="5264091"/>
          </a:xfrm>
        </p:grpSpPr>
        <p:pic>
          <p:nvPicPr>
            <p:cNvPr id="6" name="Picture 5" descr="Diagram&#10;&#10;Description automatically generated">
              <a:extLst>
                <a:ext uri="{FF2B5EF4-FFF2-40B4-BE49-F238E27FC236}">
                  <a16:creationId xmlns:a16="http://schemas.microsoft.com/office/drawing/2014/main" id="{F52363D6-BD30-0F42-8D2A-7DBDFEA35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4990" y="1420904"/>
              <a:ext cx="9358383" cy="5264091"/>
            </a:xfrm>
            <a:prstGeom prst="rect">
              <a:avLst/>
            </a:prstGeom>
          </p:spPr>
        </p:pic>
        <p:pic>
          <p:nvPicPr>
            <p:cNvPr id="7" name="Picture 6">
              <a:extLst>
                <a:ext uri="{FF2B5EF4-FFF2-40B4-BE49-F238E27FC236}">
                  <a16:creationId xmlns:a16="http://schemas.microsoft.com/office/drawing/2014/main" id="{CF0BF3C3-CA47-8B43-BC1B-CB1BAA0CD026}"/>
                </a:ext>
              </a:extLst>
            </p:cNvPr>
            <p:cNvPicPr>
              <a:picLocks noChangeAspect="1"/>
            </p:cNvPicPr>
            <p:nvPr/>
          </p:nvPicPr>
          <p:blipFill>
            <a:blip r:embed="rId3"/>
            <a:stretch>
              <a:fillRect/>
            </a:stretch>
          </p:blipFill>
          <p:spPr>
            <a:xfrm flipV="1">
              <a:off x="4933056" y="1865345"/>
              <a:ext cx="922378" cy="1041330"/>
            </a:xfrm>
            <a:prstGeom prst="rect">
              <a:avLst/>
            </a:prstGeom>
          </p:spPr>
        </p:pic>
        <p:pic>
          <p:nvPicPr>
            <p:cNvPr id="8" name="Picture 7">
              <a:extLst>
                <a:ext uri="{FF2B5EF4-FFF2-40B4-BE49-F238E27FC236}">
                  <a16:creationId xmlns:a16="http://schemas.microsoft.com/office/drawing/2014/main" id="{5843EF10-CEFD-EC48-A5F3-E9FA7293FE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5379" y="2265395"/>
              <a:ext cx="706835" cy="674068"/>
            </a:xfrm>
            <a:prstGeom prst="rect">
              <a:avLst/>
            </a:prstGeom>
          </p:spPr>
        </p:pic>
        <p:pic>
          <p:nvPicPr>
            <p:cNvPr id="10" name="Picture 9">
              <a:extLst>
                <a:ext uri="{FF2B5EF4-FFF2-40B4-BE49-F238E27FC236}">
                  <a16:creationId xmlns:a16="http://schemas.microsoft.com/office/drawing/2014/main" id="{A7850ABB-D6C0-8C4E-87FB-4EB71101D3A3}"/>
                </a:ext>
              </a:extLst>
            </p:cNvPr>
            <p:cNvPicPr>
              <a:picLocks noChangeAspect="1"/>
            </p:cNvPicPr>
            <p:nvPr/>
          </p:nvPicPr>
          <p:blipFill>
            <a:blip r:embed="rId3"/>
            <a:stretch>
              <a:fillRect/>
            </a:stretch>
          </p:blipFill>
          <p:spPr>
            <a:xfrm flipV="1">
              <a:off x="6561909" y="1814785"/>
              <a:ext cx="1151980" cy="1041330"/>
            </a:xfrm>
            <a:prstGeom prst="rect">
              <a:avLst/>
            </a:prstGeom>
          </p:spPr>
        </p:pic>
        <p:pic>
          <p:nvPicPr>
            <p:cNvPr id="13" name="Picture 12">
              <a:extLst>
                <a:ext uri="{FF2B5EF4-FFF2-40B4-BE49-F238E27FC236}">
                  <a16:creationId xmlns:a16="http://schemas.microsoft.com/office/drawing/2014/main" id="{1BF47736-5E6B-9647-9C45-D93AF9F5AB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4239" y="2376209"/>
              <a:ext cx="922378" cy="544203"/>
            </a:xfrm>
            <a:prstGeom prst="rect">
              <a:avLst/>
            </a:prstGeom>
          </p:spPr>
        </p:pic>
      </p:grpSp>
      <p:sp>
        <p:nvSpPr>
          <p:cNvPr id="2" name="TextBox 1">
            <a:extLst>
              <a:ext uri="{FF2B5EF4-FFF2-40B4-BE49-F238E27FC236}">
                <a16:creationId xmlns:a16="http://schemas.microsoft.com/office/drawing/2014/main" id="{7A47B63C-9AC4-9FE5-F0CE-665B13A6038D}"/>
              </a:ext>
            </a:extLst>
          </p:cNvPr>
          <p:cNvSpPr txBox="1"/>
          <p:nvPr/>
        </p:nvSpPr>
        <p:spPr>
          <a:xfrm>
            <a:off x="2464300" y="138723"/>
            <a:ext cx="7286675" cy="1107996"/>
          </a:xfrm>
          <a:prstGeom prst="rect">
            <a:avLst/>
          </a:prstGeom>
          <a:noFill/>
        </p:spPr>
        <p:txBody>
          <a:bodyPr wrap="none" rtlCol="0">
            <a:spAutoFit/>
          </a:bodyPr>
          <a:lstStyle/>
          <a:p>
            <a:r>
              <a:rPr lang="en-US" sz="6600" dirty="0"/>
              <a:t>What is HEREWEAR?</a:t>
            </a:r>
          </a:p>
        </p:txBody>
      </p:sp>
    </p:spTree>
    <p:extLst>
      <p:ext uri="{BB962C8B-B14F-4D97-AF65-F5344CB8AC3E}">
        <p14:creationId xmlns:p14="http://schemas.microsoft.com/office/powerpoint/2010/main" val="22943761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2ECBEC4-A4B2-8D42-990E-0A53DEB4C5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6976" y="1101523"/>
            <a:ext cx="4999563" cy="4987909"/>
          </a:xfrm>
          <a:prstGeom prst="rect">
            <a:avLst/>
          </a:prstGeom>
        </p:spPr>
      </p:pic>
    </p:spTree>
    <p:extLst>
      <p:ext uri="{BB962C8B-B14F-4D97-AF65-F5344CB8AC3E}">
        <p14:creationId xmlns:p14="http://schemas.microsoft.com/office/powerpoint/2010/main" val="37550711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amp;#39;s the difference between hay and straw? – Sustainable, Secure Food Blog">
            <a:extLst>
              <a:ext uri="{FF2B5EF4-FFF2-40B4-BE49-F238E27FC236}">
                <a16:creationId xmlns:a16="http://schemas.microsoft.com/office/drawing/2014/main" id="{BCB69A31-BED0-0E4D-ABA2-59D8E5C14D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627" y="0"/>
            <a:ext cx="10416302" cy="69268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Victorian-era seaweed pressings reveal about our changing seas |  Marine life | The Guardian">
            <a:extLst>
              <a:ext uri="{FF2B5EF4-FFF2-40B4-BE49-F238E27FC236}">
                <a16:creationId xmlns:a16="http://schemas.microsoft.com/office/drawing/2014/main" id="{371DA4B9-1BCC-0A44-AD50-D399F9BBBD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55629" y="0"/>
            <a:ext cx="5578232" cy="6926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11D2C7-D98F-2D4A-8A7A-B61FE99F7ACD}"/>
              </a:ext>
            </a:extLst>
          </p:cNvPr>
          <p:cNvSpPr txBox="1"/>
          <p:nvPr/>
        </p:nvSpPr>
        <p:spPr>
          <a:xfrm>
            <a:off x="4479988" y="2633911"/>
            <a:ext cx="5747086"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0000">
                <a:solidFill>
                  <a:schemeClr val="bg1"/>
                </a:solidFill>
                <a:latin typeface="Museo Sans Rounded 300"/>
                <a:ea typeface="Museo Sans Rounded 300"/>
                <a:cs typeface="Museo Sans Rounded 300"/>
                <a:sym typeface="Museo Sans Rounded 300"/>
              </a:rPr>
              <a:t>BIO-BASED</a:t>
            </a:r>
          </a:p>
        </p:txBody>
      </p:sp>
    </p:spTree>
    <p:extLst>
      <p:ext uri="{BB962C8B-B14F-4D97-AF65-F5344CB8AC3E}">
        <p14:creationId xmlns:p14="http://schemas.microsoft.com/office/powerpoint/2010/main" val="4134415554"/>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TotalTime>
  <Words>395</Words>
  <Application>Microsoft Macintosh PowerPoint</Application>
  <PresentationFormat>Widescreen</PresentationFormat>
  <Paragraphs>78</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Aptos Display</vt:lpstr>
      <vt:lpstr>Arial</vt:lpstr>
      <vt:lpstr>Museo Sans Rounded 300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Laetitia Forst</dc:creator>
  <cp:lastModifiedBy>Laetitia Forst</cp:lastModifiedBy>
  <cp:revision>1</cp:revision>
  <dcterms:created xsi:type="dcterms:W3CDTF">2025-10-17T10:34:37Z</dcterms:created>
  <dcterms:modified xsi:type="dcterms:W3CDTF">2025-10-20T15:36:26Z</dcterms:modified>
</cp:coreProperties>
</file>