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4" r:id="rId3"/>
    <p:sldId id="265" r:id="rId4"/>
    <p:sldId id="257" r:id="rId5"/>
    <p:sldId id="258" r:id="rId6"/>
    <p:sldId id="259" r:id="rId7"/>
    <p:sldId id="260" r:id="rId8"/>
    <p:sldId id="270" r:id="rId9"/>
    <p:sldId id="262" r:id="rId10"/>
    <p:sldId id="266" r:id="rId11"/>
    <p:sldId id="263" r:id="rId12"/>
    <p:sldId id="267" r:id="rId13"/>
    <p:sldId id="261" r:id="rId14"/>
    <p:sldId id="269"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DD33"/>
    <a:srgbClr val="F24781"/>
    <a:srgbClr val="FFFFFF"/>
    <a:srgbClr val="A5C9E6"/>
    <a:srgbClr val="DFDD34"/>
    <a:srgbClr val="484B4F"/>
    <a:srgbClr val="2A2A2A"/>
    <a:srgbClr val="313131"/>
    <a:srgbClr val="4B4D53"/>
    <a:srgbClr val="393A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6"/>
    <p:restoredTop sz="96132"/>
  </p:normalViewPr>
  <p:slideViewPr>
    <p:cSldViewPr snapToGrid="0">
      <p:cViewPr>
        <p:scale>
          <a:sx n="91" d="100"/>
          <a:sy n="91" d="100"/>
        </p:scale>
        <p:origin x="184" y="84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E3208-FE59-BA4E-B6EB-F8EF196E19C5}" type="datetimeFigureOut">
              <a:rPr lang="en-US" smtClean="0"/>
              <a:t>5/24/25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28B55-DA4B-A04B-B28E-0DAFF8BE6111}" type="slidenum">
              <a:rPr lang="en-US" smtClean="0"/>
              <a:t>‹#›</a:t>
            </a:fld>
            <a:endParaRPr lang="en-US"/>
          </a:p>
        </p:txBody>
      </p:sp>
    </p:spTree>
    <p:extLst>
      <p:ext uri="{BB962C8B-B14F-4D97-AF65-F5344CB8AC3E}">
        <p14:creationId xmlns:p14="http://schemas.microsoft.com/office/powerpoint/2010/main" val="1844274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28B55-DA4B-A04B-B28E-0DAFF8BE6111}" type="slidenum">
              <a:rPr lang="en-US" smtClean="0"/>
              <a:t>1</a:t>
            </a:fld>
            <a:endParaRPr lang="en-US"/>
          </a:p>
        </p:txBody>
      </p:sp>
    </p:spTree>
    <p:extLst>
      <p:ext uri="{BB962C8B-B14F-4D97-AF65-F5344CB8AC3E}">
        <p14:creationId xmlns:p14="http://schemas.microsoft.com/office/powerpoint/2010/main" val="341408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049B6-3DF1-12C2-F333-65E7E226D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D17FD-F686-734C-8862-0F21CD1F3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3FF61-1F67-C8D4-BAE2-7532AED4AC0A}"/>
              </a:ext>
            </a:extLst>
          </p:cNvPr>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initially gathering the various photographs, notes and sketches from the eight separate site observation visits, these were first grouped according to the spaces they represented</a:t>
            </a:r>
            <a:r>
              <a:rPr lang="en-GB" dirty="0">
                <a:effectLst/>
              </a:rPr>
              <a:t> </a:t>
            </a: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photographs were assigned emotion codes . These interpretations by the researcher of both the notes and photographs resulted in themes as an outcome of the observation stage</a:t>
            </a:r>
            <a:r>
              <a:rPr lang="en-GB"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Overall, the categories resulting from the observation were divided into two contexts: </a:t>
            </a:r>
            <a:r>
              <a:rPr lang="en-GB" sz="1800" i="1" dirty="0">
                <a:solidFill>
                  <a:srgbClr val="000000"/>
                </a:solidFill>
                <a:effectLst/>
                <a:latin typeface="Calibri" panose="020F0502020204030204" pitchFamily="34" charset="0"/>
                <a:ea typeface="Calibri" panose="020F0502020204030204" pitchFamily="34" charset="0"/>
              </a:rPr>
              <a:t>enablers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positive patient experiences and </a:t>
            </a:r>
            <a:r>
              <a:rPr lang="en-GB" sz="1800" i="1" dirty="0">
                <a:solidFill>
                  <a:srgbClr val="000000"/>
                </a:solidFill>
                <a:effectLst/>
                <a:latin typeface="Calibri" panose="020F0502020204030204" pitchFamily="34" charset="0"/>
                <a:ea typeface="Calibri" panose="020F0502020204030204" pitchFamily="34" charset="0"/>
              </a:rPr>
              <a:t>barriers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positive patient experiences.</a:t>
            </a:r>
            <a:r>
              <a:rPr lang="en-GB" sz="2800" dirty="0">
                <a:effectLst/>
              </a:rPr>
              <a:t> </a:t>
            </a:r>
          </a:p>
          <a:p>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326C0FB-5F71-D5D7-B800-ACACA4321085}"/>
              </a:ext>
            </a:extLst>
          </p:cNvPr>
          <p:cNvSpPr>
            <a:spLocks noGrp="1"/>
          </p:cNvSpPr>
          <p:nvPr>
            <p:ph type="sldNum" sz="quarter" idx="5"/>
          </p:nvPr>
        </p:nvSpPr>
        <p:spPr/>
        <p:txBody>
          <a:bodyPr/>
          <a:lstStyle/>
          <a:p>
            <a:fld id="{76728B55-DA4B-A04B-B28E-0DAFF8BE6111}" type="slidenum">
              <a:rPr lang="en-US" smtClean="0"/>
              <a:t>10</a:t>
            </a:fld>
            <a:endParaRPr lang="en-US"/>
          </a:p>
        </p:txBody>
      </p:sp>
    </p:spTree>
    <p:extLst>
      <p:ext uri="{BB962C8B-B14F-4D97-AF65-F5344CB8AC3E}">
        <p14:creationId xmlns:p14="http://schemas.microsoft.com/office/powerpoint/2010/main" val="1045053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3237C-67F2-C78A-2C3B-6B175DF1E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77256-4E48-A41E-10FF-22573BF88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4D701-9A54-2477-1493-6BF7349F868E}"/>
              </a:ext>
            </a:extLst>
          </p:cNvPr>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initially gathering the various photographs, notes and sketches from the eight separate site observation visits, these were first grouped according to the spaces they represented</a:t>
            </a:r>
            <a:r>
              <a:rPr lang="en-GB" dirty="0">
                <a:effectLst/>
              </a:rPr>
              <a:t> </a:t>
            </a: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photographs were also assigned emotion codes . These interpretations by the researcher of both the notes and photographs resulted in themes as an outcome of the observation stage and these were then compared and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categoraised</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alongside the interview transcripts.</a:t>
            </a:r>
          </a:p>
          <a:p>
            <a:r>
              <a:rPr lang="en-US" dirty="0"/>
              <a:t>The image here and on the poster shows a summary of the emotions experienced by patients as found within the interview narratives. </a:t>
            </a:r>
          </a:p>
          <a:p>
            <a:r>
              <a:rPr lang="en-US" dirty="0"/>
              <a:t>The quotes used on the poster are just a few of the many many statements patients made about their time visiting. </a:t>
            </a:r>
          </a:p>
        </p:txBody>
      </p:sp>
      <p:sp>
        <p:nvSpPr>
          <p:cNvPr id="4" name="Slide Number Placeholder 3">
            <a:extLst>
              <a:ext uri="{FF2B5EF4-FFF2-40B4-BE49-F238E27FC236}">
                <a16:creationId xmlns:a16="http://schemas.microsoft.com/office/drawing/2014/main" id="{078FB2B3-E0B6-F2A2-FE62-3468915FF8E1}"/>
              </a:ext>
            </a:extLst>
          </p:cNvPr>
          <p:cNvSpPr>
            <a:spLocks noGrp="1"/>
          </p:cNvSpPr>
          <p:nvPr>
            <p:ph type="sldNum" sz="quarter" idx="5"/>
          </p:nvPr>
        </p:nvSpPr>
        <p:spPr/>
        <p:txBody>
          <a:bodyPr/>
          <a:lstStyle/>
          <a:p>
            <a:fld id="{76728B55-DA4B-A04B-B28E-0DAFF8BE6111}" type="slidenum">
              <a:rPr lang="en-US" smtClean="0"/>
              <a:t>11</a:t>
            </a:fld>
            <a:endParaRPr lang="en-US"/>
          </a:p>
        </p:txBody>
      </p:sp>
    </p:spTree>
    <p:extLst>
      <p:ext uri="{BB962C8B-B14F-4D97-AF65-F5344CB8AC3E}">
        <p14:creationId xmlns:p14="http://schemas.microsoft.com/office/powerpoint/2010/main" val="287321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87D2-3520-FFB5-5360-28A96E4C6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7AABE-4236-3E3F-080E-C7FE461B58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D0806-DB50-291C-A43D-402E967E13EF}"/>
              </a:ext>
            </a:extLst>
          </p:cNvPr>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initially gathering the various photographs, notes and sketches from the eight separate site observation visits, these were first grouped according to the spaces they represented</a:t>
            </a:r>
            <a:r>
              <a:rPr lang="en-GB" dirty="0">
                <a:effectLst/>
              </a:rPr>
              <a:t> </a:t>
            </a: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photographs were assigned emotion codes . These interpretations by the researcher of both the notes and photographs resulted in themes as an outcome of the observation stage</a:t>
            </a:r>
            <a:r>
              <a:rPr lang="en-GB"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Overall, the categories resulting from the observation were divided into two contexts: </a:t>
            </a:r>
            <a:r>
              <a:rPr lang="en-GB" sz="1800" i="1" dirty="0">
                <a:solidFill>
                  <a:srgbClr val="000000"/>
                </a:solidFill>
                <a:effectLst/>
                <a:latin typeface="Calibri" panose="020F0502020204030204" pitchFamily="34" charset="0"/>
                <a:ea typeface="Calibri" panose="020F0502020204030204" pitchFamily="34" charset="0"/>
              </a:rPr>
              <a:t>enablers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positive patient experiences and </a:t>
            </a:r>
            <a:r>
              <a:rPr lang="en-GB" sz="1800" i="1" dirty="0">
                <a:solidFill>
                  <a:srgbClr val="000000"/>
                </a:solidFill>
                <a:effectLst/>
                <a:latin typeface="Calibri" panose="020F0502020204030204" pitchFamily="34" charset="0"/>
                <a:ea typeface="Calibri" panose="020F0502020204030204" pitchFamily="34" charset="0"/>
              </a:rPr>
              <a:t>barriers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positive patient experiences.</a:t>
            </a:r>
            <a:r>
              <a:rPr lang="en-GB" sz="2800" dirty="0">
                <a:effectLst/>
              </a:rPr>
              <a:t> </a:t>
            </a:r>
          </a:p>
          <a:p>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E841909-7EA8-A9B7-8813-4C4041D9CF42}"/>
              </a:ext>
            </a:extLst>
          </p:cNvPr>
          <p:cNvSpPr>
            <a:spLocks noGrp="1"/>
          </p:cNvSpPr>
          <p:nvPr>
            <p:ph type="sldNum" sz="quarter" idx="5"/>
          </p:nvPr>
        </p:nvSpPr>
        <p:spPr/>
        <p:txBody>
          <a:bodyPr/>
          <a:lstStyle/>
          <a:p>
            <a:fld id="{76728B55-DA4B-A04B-B28E-0DAFF8BE6111}" type="slidenum">
              <a:rPr lang="en-US" smtClean="0"/>
              <a:t>12</a:t>
            </a:fld>
            <a:endParaRPr lang="en-US"/>
          </a:p>
        </p:txBody>
      </p:sp>
    </p:spTree>
    <p:extLst>
      <p:ext uri="{BB962C8B-B14F-4D97-AF65-F5344CB8AC3E}">
        <p14:creationId xmlns:p14="http://schemas.microsoft.com/office/powerpoint/2010/main" val="416060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poster a revised conceptual framework is shown that proposes that any further research concerning patient experience of health spaces should consider the lenses of design thinking, but also the notion of spatial </a:t>
            </a:r>
            <a:r>
              <a:rPr lang="en-US" dirty="0" err="1"/>
              <a:t>trialectics</a:t>
            </a:r>
            <a:r>
              <a:rPr lang="en-US" dirty="0"/>
              <a:t>  - specifically a focus on understanding the ‘</a:t>
            </a:r>
            <a:r>
              <a:rPr lang="en-US" dirty="0" err="1"/>
              <a:t>thirdspace</a:t>
            </a:r>
            <a:r>
              <a:rPr lang="en-US" dirty="0"/>
              <a:t>’ of </a:t>
            </a:r>
            <a:r>
              <a:rPr lang="en-US" dirty="0" err="1"/>
              <a:t>behaviours</a:t>
            </a:r>
            <a:r>
              <a:rPr lang="en-US" dirty="0"/>
              <a:t> and social experience, above simply noting the way the spaces were </a:t>
            </a:r>
            <a:r>
              <a:rPr lang="en-US" dirty="0" err="1"/>
              <a:t>orignially</a:t>
            </a:r>
            <a:r>
              <a:rPr lang="en-US" dirty="0"/>
              <a:t> planned or used. Finally – a tangible outcome from this study is the Health Space Design Playbook. This document proposes discussion points, based in this research, for anyone designing or improving positive patient spaces. You can request a copy by using the QR code on the poster.</a:t>
            </a:r>
          </a:p>
          <a:p>
            <a:endParaRPr lang="en-US" dirty="0"/>
          </a:p>
          <a:p>
            <a:r>
              <a:rPr lang="en-US" dirty="0"/>
              <a:t>Thaks for your attention and I hope to see you at the conference.  </a:t>
            </a:r>
          </a:p>
        </p:txBody>
      </p:sp>
      <p:sp>
        <p:nvSpPr>
          <p:cNvPr id="4" name="Slide Number Placeholder 3"/>
          <p:cNvSpPr>
            <a:spLocks noGrp="1"/>
          </p:cNvSpPr>
          <p:nvPr>
            <p:ph type="sldNum" sz="quarter" idx="5"/>
          </p:nvPr>
        </p:nvSpPr>
        <p:spPr/>
        <p:txBody>
          <a:bodyPr/>
          <a:lstStyle/>
          <a:p>
            <a:fld id="{76728B55-DA4B-A04B-B28E-0DAFF8BE6111}" type="slidenum">
              <a:rPr lang="en-US" smtClean="0"/>
              <a:t>13</a:t>
            </a:fld>
            <a:endParaRPr lang="en-US"/>
          </a:p>
        </p:txBody>
      </p:sp>
    </p:spTree>
    <p:extLst>
      <p:ext uri="{BB962C8B-B14F-4D97-AF65-F5344CB8AC3E}">
        <p14:creationId xmlns:p14="http://schemas.microsoft.com/office/powerpoint/2010/main" val="223889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FCDEF-9161-F35B-C4A0-F60AB0320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637A5-A96A-7ADC-D88A-48E24D946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434A5-0567-BACB-EA7A-A2604303C5C4}"/>
              </a:ext>
            </a:extLst>
          </p:cNvPr>
          <p:cNvSpPr>
            <a:spLocks noGrp="1"/>
          </p:cNvSpPr>
          <p:nvPr>
            <p:ph type="body" idx="1"/>
          </p:nvPr>
        </p:nvSpPr>
        <p:spPr/>
        <p:txBody>
          <a:bodyPr/>
          <a:lstStyle/>
          <a:p>
            <a:r>
              <a:rPr lang="en-US" dirty="0"/>
              <a:t>On the poster a revised conceptual framework is shown that proposes that any further research concerning patient experience of health spaces should consider the lenses of design thinking, but also the notion of spatial </a:t>
            </a:r>
            <a:r>
              <a:rPr lang="en-US" dirty="0" err="1"/>
              <a:t>trialectics</a:t>
            </a:r>
            <a:r>
              <a:rPr lang="en-US" dirty="0"/>
              <a:t>  - specifically a focus on understanding the ‘</a:t>
            </a:r>
            <a:r>
              <a:rPr lang="en-US" dirty="0" err="1"/>
              <a:t>thirdspace</a:t>
            </a:r>
            <a:r>
              <a:rPr lang="en-US" dirty="0"/>
              <a:t>’ of </a:t>
            </a:r>
            <a:r>
              <a:rPr lang="en-US" dirty="0" err="1"/>
              <a:t>behaviours</a:t>
            </a:r>
            <a:r>
              <a:rPr lang="en-US" dirty="0"/>
              <a:t> and social experience, above simply noting the way the spaces were </a:t>
            </a:r>
            <a:r>
              <a:rPr lang="en-US" dirty="0" err="1"/>
              <a:t>orignially</a:t>
            </a:r>
            <a:r>
              <a:rPr lang="en-US" dirty="0"/>
              <a:t> planned or used. Finally – a tangible outcome from this study is the Health Space Design Playbook. This document proposes discussion points, based in this research, for anyone designing or improving positive patient spaces. You can request a copy by using the QR code on the poster.</a:t>
            </a:r>
          </a:p>
          <a:p>
            <a:endParaRPr lang="en-US" dirty="0"/>
          </a:p>
          <a:p>
            <a:r>
              <a:rPr lang="en-US" dirty="0"/>
              <a:t>Thaks for your attention and I hope to see you at the conference.  </a:t>
            </a:r>
          </a:p>
        </p:txBody>
      </p:sp>
      <p:sp>
        <p:nvSpPr>
          <p:cNvPr id="4" name="Slide Number Placeholder 3">
            <a:extLst>
              <a:ext uri="{FF2B5EF4-FFF2-40B4-BE49-F238E27FC236}">
                <a16:creationId xmlns:a16="http://schemas.microsoft.com/office/drawing/2014/main" id="{9DFD97C3-5E39-CC1C-D616-2EB2CE176C2E}"/>
              </a:ext>
            </a:extLst>
          </p:cNvPr>
          <p:cNvSpPr>
            <a:spLocks noGrp="1"/>
          </p:cNvSpPr>
          <p:nvPr>
            <p:ph type="sldNum" sz="quarter" idx="5"/>
          </p:nvPr>
        </p:nvSpPr>
        <p:spPr/>
        <p:txBody>
          <a:bodyPr/>
          <a:lstStyle/>
          <a:p>
            <a:fld id="{76728B55-DA4B-A04B-B28E-0DAFF8BE6111}" type="slidenum">
              <a:rPr lang="en-US" smtClean="0"/>
              <a:t>14</a:t>
            </a:fld>
            <a:endParaRPr lang="en-US"/>
          </a:p>
        </p:txBody>
      </p:sp>
    </p:spTree>
    <p:extLst>
      <p:ext uri="{BB962C8B-B14F-4D97-AF65-F5344CB8AC3E}">
        <p14:creationId xmlns:p14="http://schemas.microsoft.com/office/powerpoint/2010/main" val="96377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9C049-5DC7-1F99-823A-49D1096C5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987D8-BE37-190D-7395-F8F89CA6E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214D7-3658-EE95-C42D-48C950BC0A1C}"/>
              </a:ext>
            </a:extLst>
          </p:cNvPr>
          <p:cNvSpPr>
            <a:spLocks noGrp="1"/>
          </p:cNvSpPr>
          <p:nvPr>
            <p:ph type="body" idx="1"/>
          </p:nvPr>
        </p:nvSpPr>
        <p:spPr/>
        <p:txBody>
          <a:bodyPr/>
          <a:lstStyle/>
          <a:p>
            <a:r>
              <a:rPr lang="en-US" dirty="0"/>
              <a:t>On the poster a revised conceptual framework is shown that proposes that any further research concerning patient experience of health spaces should consider the lenses of design thinking, but also the notion of spatial </a:t>
            </a:r>
            <a:r>
              <a:rPr lang="en-US" dirty="0" err="1"/>
              <a:t>trialectics</a:t>
            </a:r>
            <a:r>
              <a:rPr lang="en-US" dirty="0"/>
              <a:t>  - specifically a focus on understanding the ‘</a:t>
            </a:r>
            <a:r>
              <a:rPr lang="en-US" dirty="0" err="1"/>
              <a:t>thirdspace</a:t>
            </a:r>
            <a:r>
              <a:rPr lang="en-US" dirty="0"/>
              <a:t>’ of </a:t>
            </a:r>
            <a:r>
              <a:rPr lang="en-US" dirty="0" err="1"/>
              <a:t>behaviours</a:t>
            </a:r>
            <a:r>
              <a:rPr lang="en-US" dirty="0"/>
              <a:t> and social experience, above simply noting the way the spaces were </a:t>
            </a:r>
            <a:r>
              <a:rPr lang="en-US" dirty="0" err="1"/>
              <a:t>orignially</a:t>
            </a:r>
            <a:r>
              <a:rPr lang="en-US" dirty="0"/>
              <a:t> planned or used. Finally – a tangible outcome from this study is the Health Space Design Playbook. This document proposes discussion points, based in this research, for anyone designing or improving positive patient spaces. You can request a copy by using the QR code on the poster.</a:t>
            </a:r>
          </a:p>
          <a:p>
            <a:endParaRPr lang="en-US" dirty="0"/>
          </a:p>
          <a:p>
            <a:r>
              <a:rPr lang="en-US" dirty="0"/>
              <a:t>Thaks for your attention and I hope to see you at the conference.  </a:t>
            </a:r>
          </a:p>
        </p:txBody>
      </p:sp>
      <p:sp>
        <p:nvSpPr>
          <p:cNvPr id="4" name="Slide Number Placeholder 3">
            <a:extLst>
              <a:ext uri="{FF2B5EF4-FFF2-40B4-BE49-F238E27FC236}">
                <a16:creationId xmlns:a16="http://schemas.microsoft.com/office/drawing/2014/main" id="{236B27BC-9F44-667A-D7BF-9420DCD206A6}"/>
              </a:ext>
            </a:extLst>
          </p:cNvPr>
          <p:cNvSpPr>
            <a:spLocks noGrp="1"/>
          </p:cNvSpPr>
          <p:nvPr>
            <p:ph type="sldNum" sz="quarter" idx="5"/>
          </p:nvPr>
        </p:nvSpPr>
        <p:spPr/>
        <p:txBody>
          <a:bodyPr/>
          <a:lstStyle/>
          <a:p>
            <a:fld id="{76728B55-DA4B-A04B-B28E-0DAFF8BE6111}" type="slidenum">
              <a:rPr lang="en-US" smtClean="0"/>
              <a:t>15</a:t>
            </a:fld>
            <a:endParaRPr lang="en-US"/>
          </a:p>
        </p:txBody>
      </p:sp>
    </p:spTree>
    <p:extLst>
      <p:ext uri="{BB962C8B-B14F-4D97-AF65-F5344CB8AC3E}">
        <p14:creationId xmlns:p14="http://schemas.microsoft.com/office/powerpoint/2010/main" val="323693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077B1-0AC6-2A3A-B318-4688EE7F7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9AA86-E9F5-08E1-0147-9C3FEC2B4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1998A-51D3-6BDB-EFB2-EE6A66D4F8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D6A2A6-B680-091D-2F10-767D1842D48C}"/>
              </a:ext>
            </a:extLst>
          </p:cNvPr>
          <p:cNvSpPr>
            <a:spLocks noGrp="1"/>
          </p:cNvSpPr>
          <p:nvPr>
            <p:ph type="sldNum" sz="quarter" idx="5"/>
          </p:nvPr>
        </p:nvSpPr>
        <p:spPr/>
        <p:txBody>
          <a:bodyPr/>
          <a:lstStyle/>
          <a:p>
            <a:fld id="{76728B55-DA4B-A04B-B28E-0DAFF8BE6111}" type="slidenum">
              <a:rPr lang="en-US" smtClean="0"/>
              <a:t>2</a:t>
            </a:fld>
            <a:endParaRPr lang="en-US"/>
          </a:p>
        </p:txBody>
      </p:sp>
    </p:spTree>
    <p:extLst>
      <p:ext uri="{BB962C8B-B14F-4D97-AF65-F5344CB8AC3E}">
        <p14:creationId xmlns:p14="http://schemas.microsoft.com/office/powerpoint/2010/main" val="2428957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2679D-F8DC-BFEE-67D8-650FA7FF6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FFFE8-FDE0-7C8A-2B5E-CC3358E49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7F782-2243-EAD8-F0CC-CA883F527D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is well known that the NHS operate under complex pressures including budgetary and resourcing. In response, the previous </a:t>
            </a: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2019 ‘Health Infrastructure Plan’ states the intention is to address ‘what matters to someone’ </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a:t>
            </a: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 just ‘what’s the matter with someone’</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There is a need to ensure such developments meet the goals of world-class facilities to speed up recovery.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Outside of these pockets of innovation however, a sizeable legacy remains of outdated facilities that will continue to impact patients and the microlevel facets of the patient experience still need to be fully understood.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This study took place in conjunction with the Hampshire Hospitals Foundation trust and employed a novel, interdisciplinary research </a:t>
            </a:r>
            <a:r>
              <a:rPr lang="en-GB" sz="1800" u="none" strike="noStrike" kern="100" dirty="0" err="1">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methodology.As</a:t>
            </a: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 significant managerial contribution, a practical guide has been developed to help healthcare and design practitioners enhance the creation of patient spaces. </a:t>
            </a:r>
          </a:p>
          <a:p>
            <a:endParaRPr lang="en-US" dirty="0"/>
          </a:p>
        </p:txBody>
      </p:sp>
      <p:sp>
        <p:nvSpPr>
          <p:cNvPr id="4" name="Slide Number Placeholder 3">
            <a:extLst>
              <a:ext uri="{FF2B5EF4-FFF2-40B4-BE49-F238E27FC236}">
                <a16:creationId xmlns:a16="http://schemas.microsoft.com/office/drawing/2014/main" id="{0BE6D217-6B9E-14E5-A4E0-2F84D506501C}"/>
              </a:ext>
            </a:extLst>
          </p:cNvPr>
          <p:cNvSpPr>
            <a:spLocks noGrp="1"/>
          </p:cNvSpPr>
          <p:nvPr>
            <p:ph type="sldNum" sz="quarter" idx="5"/>
          </p:nvPr>
        </p:nvSpPr>
        <p:spPr/>
        <p:txBody>
          <a:bodyPr/>
          <a:lstStyle/>
          <a:p>
            <a:fld id="{76728B55-DA4B-A04B-B28E-0DAFF8BE6111}" type="slidenum">
              <a:rPr lang="en-US" smtClean="0"/>
              <a:t>3</a:t>
            </a:fld>
            <a:endParaRPr lang="en-US"/>
          </a:p>
        </p:txBody>
      </p:sp>
    </p:spTree>
    <p:extLst>
      <p:ext uri="{BB962C8B-B14F-4D97-AF65-F5344CB8AC3E}">
        <p14:creationId xmlns:p14="http://schemas.microsoft.com/office/powerpoint/2010/main" val="2038981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will briefly outline what I am going to discuss, starting with some contextual background to the project, a summary of the aims and objectives of the study, the novel approach I formed for the research methodology, a very high level summary of findings before explaining the contribution of this work. </a:t>
            </a:r>
          </a:p>
        </p:txBody>
      </p:sp>
      <p:sp>
        <p:nvSpPr>
          <p:cNvPr id="4" name="Slide Number Placeholder 3"/>
          <p:cNvSpPr>
            <a:spLocks noGrp="1"/>
          </p:cNvSpPr>
          <p:nvPr>
            <p:ph type="sldNum" sz="quarter" idx="5"/>
          </p:nvPr>
        </p:nvSpPr>
        <p:spPr/>
        <p:txBody>
          <a:bodyPr/>
          <a:lstStyle/>
          <a:p>
            <a:fld id="{76728B55-DA4B-A04B-B28E-0DAFF8BE6111}" type="slidenum">
              <a:rPr lang="en-US" smtClean="0"/>
              <a:t>4</a:t>
            </a:fld>
            <a:endParaRPr lang="en-US"/>
          </a:p>
        </p:txBody>
      </p:sp>
    </p:spTree>
    <p:extLst>
      <p:ext uri="{BB962C8B-B14F-4D97-AF65-F5344CB8AC3E}">
        <p14:creationId xmlns:p14="http://schemas.microsoft.com/office/powerpoint/2010/main" val="332395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is well known that the NHS operate under complex pressures including budgetary and resourcing. In response, the previous </a:t>
            </a: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2019 ‘Health Infrastructure Plan’ states the intention is to address ‘what matters to someone’ </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a:t>
            </a: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 just ‘what’s the matter with someone’</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There is a need to ensure such developments meet the goals of world-class facilities to speed up recovery.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Outside of these pockets of innovation however, a sizeable legacy remains of outdated facilities that will continue to impact patients and the microlevel facets of the patient experience still need to be fully understood.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This study took place in conjunction with the Hampshire Hospitals Foundation trust and employed a novel, interdisciplinary research </a:t>
            </a:r>
            <a:r>
              <a:rPr lang="en-GB" sz="1800" u="none" strike="noStrike" kern="100" dirty="0" err="1">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methodology.As</a:t>
            </a: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 significant managerial contribution, a practical guide has been developed to help healthcare and design practitioners enhance the creation of patient spaces. </a:t>
            </a:r>
          </a:p>
          <a:p>
            <a:endParaRPr lang="en-US" dirty="0"/>
          </a:p>
        </p:txBody>
      </p:sp>
      <p:sp>
        <p:nvSpPr>
          <p:cNvPr id="4" name="Slide Number Placeholder 3"/>
          <p:cNvSpPr>
            <a:spLocks noGrp="1"/>
          </p:cNvSpPr>
          <p:nvPr>
            <p:ph type="sldNum" sz="quarter" idx="5"/>
          </p:nvPr>
        </p:nvSpPr>
        <p:spPr/>
        <p:txBody>
          <a:bodyPr/>
          <a:lstStyle/>
          <a:p>
            <a:fld id="{76728B55-DA4B-A04B-B28E-0DAFF8BE6111}" type="slidenum">
              <a:rPr lang="en-US" smtClean="0"/>
              <a:t>5</a:t>
            </a:fld>
            <a:endParaRPr lang="en-US"/>
          </a:p>
        </p:txBody>
      </p:sp>
    </p:spTree>
    <p:extLst>
      <p:ext uri="{BB962C8B-B14F-4D97-AF65-F5344CB8AC3E}">
        <p14:creationId xmlns:p14="http://schemas.microsoft.com/office/powerpoint/2010/main" val="392150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364490" indent="-6350">
              <a:lnSpc>
                <a:spcPct val="149000"/>
              </a:lnSpc>
              <a:spcAft>
                <a:spcPts val="5"/>
              </a:spcAft>
              <a:buNone/>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overall research aim was to understand how patients</a:t>
            </a:r>
            <a:r>
              <a:rPr lang="en-GB" sz="1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feel </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about their time in hospital waiting rooms</a:t>
            </a:r>
            <a:r>
              <a:rPr lang="en-GB" sz="1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what really matters to them concerning the design of spaces, in order to identify potential new conceptualisations of waiting room design. The focus is on determining and conveying emotions and the particular causal effects of diverse spatial elements. </a:t>
            </a:r>
          </a:p>
          <a:p>
            <a:pPr marL="0" marR="0" indent="0">
              <a:lnSpc>
                <a:spcPct val="107000"/>
              </a:lnSpc>
              <a:spcAft>
                <a:spcPts val="1370"/>
              </a:spcAft>
              <a:buNone/>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6350" marR="8255" indent="-6350">
              <a:lnSpc>
                <a:spcPct val="111000"/>
              </a:lnSpc>
              <a:spcAft>
                <a:spcPts val="1480"/>
              </a:spcAft>
              <a:buNone/>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key research questions that this study addresses are: </a:t>
            </a:r>
          </a:p>
          <a:p>
            <a:pPr marL="342900" marR="29210" lvl="0" indent="-342900" fontAlgn="base">
              <a:lnSpc>
                <a:spcPct val="112000"/>
              </a:lnSpc>
              <a:spcAft>
                <a:spcPts val="655"/>
              </a:spcAft>
              <a:buClr>
                <a:srgbClr val="000000"/>
              </a:buClr>
              <a:buSzPts val="1100"/>
              <a:buFont typeface="+mj-lt"/>
              <a:buAutoNum type="arabicPeriod"/>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What are patients’ perceptions of hospital waiting room spaces?  </a:t>
            </a:r>
          </a:p>
          <a:p>
            <a:pPr marL="342900" marR="29210" lvl="0" indent="-342900" fontAlgn="base">
              <a:lnSpc>
                <a:spcPct val="149000"/>
              </a:lnSpc>
              <a:spcAft>
                <a:spcPts val="665"/>
              </a:spcAft>
              <a:buClr>
                <a:srgbClr val="000000"/>
              </a:buClr>
              <a:buSzPts val="1100"/>
              <a:buFont typeface="+mj-lt"/>
              <a:buAutoNum type="arabicPeriod"/>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What are the barriers and enablers of a positive patient experience in the spaces?  </a:t>
            </a:r>
          </a:p>
          <a:p>
            <a:pPr marL="0" marR="0" indent="0">
              <a:lnSpc>
                <a:spcPct val="107000"/>
              </a:lnSpc>
              <a:spcAft>
                <a:spcPts val="560"/>
              </a:spcAft>
              <a:buNone/>
            </a:pPr>
            <a:r>
              <a:rPr lang="en-GB" sz="18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marR="8255" indent="-6350">
              <a:lnSpc>
                <a:spcPct val="111000"/>
              </a:lnSpc>
              <a:spcAft>
                <a:spcPts val="510"/>
              </a:spcAft>
              <a:buNone/>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research objectives are: </a:t>
            </a:r>
          </a:p>
          <a:p>
            <a:pPr marL="0" marR="0" indent="0">
              <a:lnSpc>
                <a:spcPct val="107000"/>
              </a:lnSpc>
              <a:spcAft>
                <a:spcPts val="665"/>
              </a:spcAft>
              <a:buNone/>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marR="336550" lvl="0" indent="-342900" fontAlgn="base">
              <a:lnSpc>
                <a:spcPct val="149000"/>
              </a:lnSpc>
              <a:spcAft>
                <a:spcPts val="960"/>
              </a:spcAft>
              <a:buClr>
                <a:srgbClr val="000000"/>
              </a:buClr>
              <a:buSzPts val="1100"/>
              <a:buFont typeface="+mj-lt"/>
              <a:buAutoNum type="arabicPeriod"/>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To create a conceptual framework bringing together health and design thinking domains to identify opportunities to contribute to new knowledge on the topic of patient lived experience and the role of spaces;   </a:t>
            </a:r>
          </a:p>
          <a:p>
            <a:pPr marL="342900" marR="336550" lvl="0" indent="-342900" fontAlgn="base">
              <a:lnSpc>
                <a:spcPct val="149000"/>
              </a:lnSpc>
              <a:spcAft>
                <a:spcPts val="960"/>
              </a:spcAft>
              <a:buClr>
                <a:srgbClr val="000000"/>
              </a:buClr>
              <a:buSzPts val="1100"/>
              <a:buFont typeface="+mj-lt"/>
              <a:buAutoNum type="arabicPeriod"/>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To understand patient perspectives on healthcare spaces, including how aspects of the ‘conceived space’ and the ‘perceived space’ impact their ‘lived space’; </a:t>
            </a:r>
          </a:p>
          <a:p>
            <a:pPr marL="342900" marR="336550" lvl="0" indent="-342900" fontAlgn="base">
              <a:lnSpc>
                <a:spcPct val="149000"/>
              </a:lnSpc>
              <a:spcAft>
                <a:spcPts val="975"/>
              </a:spcAft>
              <a:buClr>
                <a:srgbClr val="000000"/>
              </a:buClr>
              <a:buSzPts val="1100"/>
              <a:buFont typeface="+mj-lt"/>
              <a:buAutoNum type="arabicPeriod"/>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To advance the understanding of ‘lived experience’ by testing the appropriateness of the framework that employs Design Thinking and Third Space principles;  </a:t>
            </a:r>
          </a:p>
          <a:p>
            <a:pPr marL="342900" marR="336550" lvl="0" indent="-342900" fontAlgn="base">
              <a:lnSpc>
                <a:spcPct val="149000"/>
              </a:lnSpc>
              <a:spcAft>
                <a:spcPts val="810"/>
              </a:spcAft>
              <a:buClr>
                <a:srgbClr val="000000"/>
              </a:buClr>
              <a:buSzPts val="1100"/>
              <a:buFont typeface="+mj-lt"/>
              <a:buAutoNum type="arabicPeriod"/>
            </a:pPr>
            <a:r>
              <a:rPr lang="en-GB" sz="18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To leverage these research insights to devise recommendations and considerations for practitioners for patient-centred and ‘lived space’ design projects. </a:t>
            </a:r>
          </a:p>
          <a:p>
            <a:pPr marL="0" marR="0" indent="0">
              <a:lnSpc>
                <a:spcPct val="107000"/>
              </a:lnSpc>
              <a:spcAft>
                <a:spcPts val="1355"/>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6728B55-DA4B-A04B-B28E-0DAFF8BE6111}" type="slidenum">
              <a:rPr lang="en-US" smtClean="0"/>
              <a:t>6</a:t>
            </a:fld>
            <a:endParaRPr lang="en-US"/>
          </a:p>
        </p:txBody>
      </p:sp>
    </p:spTree>
    <p:extLst>
      <p:ext uri="{BB962C8B-B14F-4D97-AF65-F5344CB8AC3E}">
        <p14:creationId xmlns:p14="http://schemas.microsoft.com/office/powerpoint/2010/main" val="134276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rPr>
              <a:t>This research aimed to explore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 perceptions of health spaces and experiences in the pat</a:t>
            </a:r>
            <a:r>
              <a:rPr lang="en-GB" sz="1800" dirty="0">
                <a:solidFill>
                  <a:srgbClr val="000000"/>
                </a:solidFill>
                <a:effectLst/>
                <a:latin typeface="Calibri" panose="020F0502020204030204" pitchFamily="34" charset="0"/>
                <a:ea typeface="Calibri" panose="020F0502020204030204" pitchFamily="34" charset="0"/>
              </a:rPr>
              <a:t>ients’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third space through a design, as opposed to clinical lens.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Through the reading of both clinical and non-clinical academic papers, business reports and books, it was determined that there are many opportunities for validating spatial concerns </a:t>
            </a:r>
            <a:r>
              <a:rPr lang="en-GB" sz="1800" dirty="0">
                <a:solidFill>
                  <a:srgbClr val="000000"/>
                </a:solidFill>
                <a:effectLst/>
                <a:latin typeface="Calibri" panose="020F0502020204030204" pitchFamily="34" charset="0"/>
                <a:ea typeface="Calibri" panose="020F0502020204030204" pitchFamily="34" charset="0"/>
              </a:rPr>
              <a:t>and emotive experiences since they touch many aspects of patients’ lives.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was argued that the majority of health studies of patient spaces have missed an opportunity to prioritise the voice of the patient and that more qualitative methods, adopting empathetic approaches typified by design methodologies and broader measurement frameworks, should be explored.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Data collection took place through a series of site visits and ethnographic </a:t>
            </a:r>
            <a:r>
              <a:rPr lang="en-GB" sz="1200" u="none" strike="noStrike" kern="100" dirty="0" err="1">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obvservations</a:t>
            </a: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in the form of note-taking, sketching and photography, before twenty in-depth interviews with patients who had visited the same spaces.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By integrating two data analysis methods—Voice-</a:t>
            </a:r>
            <a:r>
              <a:rPr lang="en-GB" sz="1200" u="none" strike="noStrike" kern="100" dirty="0" err="1">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Centered</a:t>
            </a: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Relational Method and Emotion Coding—this study uncovered deeply insightful and powerful narratives of patient experiences for the first time.</a:t>
            </a:r>
          </a:p>
          <a:p>
            <a:endParaRPr lang="en-US" dirty="0"/>
          </a:p>
        </p:txBody>
      </p:sp>
      <p:sp>
        <p:nvSpPr>
          <p:cNvPr id="4" name="Slide Number Placeholder 3"/>
          <p:cNvSpPr>
            <a:spLocks noGrp="1"/>
          </p:cNvSpPr>
          <p:nvPr>
            <p:ph type="sldNum" sz="quarter" idx="5"/>
          </p:nvPr>
        </p:nvSpPr>
        <p:spPr/>
        <p:txBody>
          <a:bodyPr/>
          <a:lstStyle/>
          <a:p>
            <a:fld id="{76728B55-DA4B-A04B-B28E-0DAFF8BE6111}" type="slidenum">
              <a:rPr lang="en-US" smtClean="0"/>
              <a:t>7</a:t>
            </a:fld>
            <a:endParaRPr lang="en-US"/>
          </a:p>
        </p:txBody>
      </p:sp>
    </p:spTree>
    <p:extLst>
      <p:ext uri="{BB962C8B-B14F-4D97-AF65-F5344CB8AC3E}">
        <p14:creationId xmlns:p14="http://schemas.microsoft.com/office/powerpoint/2010/main" val="364513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6753-8B55-9CCE-0F40-F69E7F809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53655-3B20-AE89-0056-4AB0D62E7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AF3E6-F1AD-3708-1ED0-B4404316C6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rPr>
              <a:t>This research aimed to explore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patient perceptions of health spaces and experiences in the pat</a:t>
            </a:r>
            <a:r>
              <a:rPr lang="en-GB" sz="1800" dirty="0">
                <a:solidFill>
                  <a:srgbClr val="000000"/>
                </a:solidFill>
                <a:effectLst/>
                <a:latin typeface="Calibri" panose="020F0502020204030204" pitchFamily="34" charset="0"/>
                <a:ea typeface="Calibri" panose="020F0502020204030204" pitchFamily="34" charset="0"/>
              </a:rPr>
              <a:t>ients’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third space through a design, as opposed to clinical lens.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Through the reading of both clinical and non-clinical academic papers, business reports and books, it was determined that there are many opportunities for validating spatial concerns </a:t>
            </a:r>
            <a:r>
              <a:rPr lang="en-GB" sz="1800" dirty="0">
                <a:solidFill>
                  <a:srgbClr val="000000"/>
                </a:solidFill>
                <a:effectLst/>
                <a:latin typeface="Calibri" panose="020F0502020204030204" pitchFamily="34" charset="0"/>
                <a:ea typeface="Calibri" panose="020F0502020204030204" pitchFamily="34" charset="0"/>
              </a:rPr>
              <a:t>and emotive experiences since they touch many aspects of patients’ lives.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was argued that the majority of health studies of patient spaces have missed an opportunity to prioritise the voice of the patient and that more qualitative methods, adopting empathetic approaches typified by design methodologies and broader measurement frameworks, should be explored.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Data collection took place through a series of site visits and ethnographic </a:t>
            </a:r>
            <a:r>
              <a:rPr lang="en-GB" sz="1200" u="none" strike="noStrike" kern="100" dirty="0" err="1">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obvservations</a:t>
            </a: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in the form of note-taking, sketching and photography, before twenty in-depth interviews with patients who had visited the same spaces.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By integrating two data analysis methods—Voice-</a:t>
            </a:r>
            <a:r>
              <a:rPr lang="en-GB" sz="1200" u="none" strike="noStrike" kern="100" dirty="0" err="1">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Centered</a:t>
            </a:r>
            <a:r>
              <a:rPr lang="en-GB" sz="1200" u="none" strike="noStrike" kern="100"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Relational Method and Emotion Coding—this study uncovered deeply insightful and powerful narratives of patient experiences for the first time.</a:t>
            </a:r>
          </a:p>
          <a:p>
            <a:endParaRPr lang="en-US" dirty="0"/>
          </a:p>
        </p:txBody>
      </p:sp>
      <p:sp>
        <p:nvSpPr>
          <p:cNvPr id="4" name="Slide Number Placeholder 3">
            <a:extLst>
              <a:ext uri="{FF2B5EF4-FFF2-40B4-BE49-F238E27FC236}">
                <a16:creationId xmlns:a16="http://schemas.microsoft.com/office/drawing/2014/main" id="{5B0EEB4E-3DC2-F1D5-9534-455363177A89}"/>
              </a:ext>
            </a:extLst>
          </p:cNvPr>
          <p:cNvSpPr>
            <a:spLocks noGrp="1"/>
          </p:cNvSpPr>
          <p:nvPr>
            <p:ph type="sldNum" sz="quarter" idx="5"/>
          </p:nvPr>
        </p:nvSpPr>
        <p:spPr/>
        <p:txBody>
          <a:bodyPr/>
          <a:lstStyle/>
          <a:p>
            <a:fld id="{76728B55-DA4B-A04B-B28E-0DAFF8BE6111}" type="slidenum">
              <a:rPr lang="en-US" smtClean="0"/>
              <a:t>8</a:t>
            </a:fld>
            <a:endParaRPr lang="en-US"/>
          </a:p>
        </p:txBody>
      </p:sp>
    </p:spTree>
    <p:extLst>
      <p:ext uri="{BB962C8B-B14F-4D97-AF65-F5344CB8AC3E}">
        <p14:creationId xmlns:p14="http://schemas.microsoft.com/office/powerpoint/2010/main" val="93014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initially gathering the various photographs, notes and sketches from the eight separate site observation visits, these were first grouped according to the spaces they represented</a:t>
            </a:r>
            <a:r>
              <a:rPr lang="en-GB" dirty="0">
                <a:effectLst/>
              </a:rPr>
              <a:t> </a:t>
            </a:r>
          </a:p>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photographs were assigned emotion codes . These interpretations by the researcher of both the notes and photographs resulted in themes as an outcome of the observation stage</a:t>
            </a:r>
            <a:r>
              <a:rPr lang="en-GB"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Overall, the categories resulting from the observation were divided into two contexts: </a:t>
            </a:r>
            <a:r>
              <a:rPr lang="en-GB" sz="1800" i="1" dirty="0">
                <a:solidFill>
                  <a:srgbClr val="000000"/>
                </a:solidFill>
                <a:effectLst/>
                <a:latin typeface="Calibri" panose="020F0502020204030204" pitchFamily="34" charset="0"/>
                <a:ea typeface="Calibri" panose="020F0502020204030204" pitchFamily="34" charset="0"/>
              </a:rPr>
              <a:t>enablers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positive patient experiences and </a:t>
            </a:r>
            <a:r>
              <a:rPr lang="en-GB" sz="1800" i="1" dirty="0">
                <a:solidFill>
                  <a:srgbClr val="000000"/>
                </a:solidFill>
                <a:effectLst/>
                <a:latin typeface="Calibri" panose="020F0502020204030204" pitchFamily="34" charset="0"/>
                <a:ea typeface="Calibri" panose="020F0502020204030204" pitchFamily="34" charset="0"/>
              </a:rPr>
              <a:t>barriers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positive patient experiences.</a:t>
            </a:r>
            <a:r>
              <a:rPr lang="en-GB" sz="2800" dirty="0">
                <a:effectLst/>
              </a:rPr>
              <a:t> </a:t>
            </a:r>
          </a:p>
          <a:p>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728B55-DA4B-A04B-B28E-0DAFF8BE6111}" type="slidenum">
              <a:rPr lang="en-US" smtClean="0"/>
              <a:t>9</a:t>
            </a:fld>
            <a:endParaRPr lang="en-US"/>
          </a:p>
        </p:txBody>
      </p:sp>
    </p:spTree>
    <p:extLst>
      <p:ext uri="{BB962C8B-B14F-4D97-AF65-F5344CB8AC3E}">
        <p14:creationId xmlns:p14="http://schemas.microsoft.com/office/powerpoint/2010/main" val="2397286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60ED-27FF-10ED-2574-39E5F4FBD2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9DB034-F58D-9820-3993-CB50DCDFA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59010F-B77C-1A63-117C-7261B434D9EE}"/>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5" name="Footer Placeholder 4">
            <a:extLst>
              <a:ext uri="{FF2B5EF4-FFF2-40B4-BE49-F238E27FC236}">
                <a16:creationId xmlns:a16="http://schemas.microsoft.com/office/drawing/2014/main" id="{F97A8EE6-5E6E-AAF4-483C-BD49E69BF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40362-0109-4510-F0A7-A40504A393AE}"/>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1155599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3D4B-E410-1FFA-8F2F-41F6DD57796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66B6A1-7BF0-1B01-36CB-D6EA3235374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E2049A-D69E-2522-AEB7-BB9A32168D52}"/>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5" name="Footer Placeholder 4">
            <a:extLst>
              <a:ext uri="{FF2B5EF4-FFF2-40B4-BE49-F238E27FC236}">
                <a16:creationId xmlns:a16="http://schemas.microsoft.com/office/drawing/2014/main" id="{96BDA64A-9164-512C-938F-C1338EB20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6E89E-507B-B9C6-2571-29867BFC5CE5}"/>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3639578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5D06C-6947-D934-D922-EFEE89C1E84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64CBE7-3DF2-125C-1942-5F7C21B0B83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97F8EF-FC08-521C-302C-F9A5176B76C0}"/>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5" name="Footer Placeholder 4">
            <a:extLst>
              <a:ext uri="{FF2B5EF4-FFF2-40B4-BE49-F238E27FC236}">
                <a16:creationId xmlns:a16="http://schemas.microsoft.com/office/drawing/2014/main" id="{B0C2A2D5-50E5-5D90-54E0-459030637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309F5-BD84-AB4E-4147-49F30DBF8E5E}"/>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72321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ED10-250B-DDF0-04AD-013C946761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9D59E2-7311-ACEF-8D27-070BA3247AD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37A3BB-DFF8-AFD5-1738-000203FA9A14}"/>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5" name="Footer Placeholder 4">
            <a:extLst>
              <a:ext uri="{FF2B5EF4-FFF2-40B4-BE49-F238E27FC236}">
                <a16:creationId xmlns:a16="http://schemas.microsoft.com/office/drawing/2014/main" id="{0418C08F-760C-EAA3-791C-3C1B3AD7A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A3233-1E23-AF78-FC44-BBBEE0FD75D8}"/>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330567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33333-3B2B-293C-3425-843B39D4F3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7C479CD-8D78-9F3E-59FD-6D77F20CB2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51773A-633F-310A-1CBA-B0A04E01FB42}"/>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5" name="Footer Placeholder 4">
            <a:extLst>
              <a:ext uri="{FF2B5EF4-FFF2-40B4-BE49-F238E27FC236}">
                <a16:creationId xmlns:a16="http://schemas.microsoft.com/office/drawing/2014/main" id="{1EC92939-0A6B-1093-4F09-7C27DF763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856DA-EF7F-8FD5-97FB-4B629B0CC88D}"/>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112344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451E-A185-86CC-DD2A-A6DDB57D3D4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06A9B26-665C-3E82-0B35-9ACAE5A5A7F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26CCC90-BFE0-834C-01AC-91C8492B197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DDCF89A-2685-3B64-D0EC-32FDA5D3FC9E}"/>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6" name="Footer Placeholder 5">
            <a:extLst>
              <a:ext uri="{FF2B5EF4-FFF2-40B4-BE49-F238E27FC236}">
                <a16:creationId xmlns:a16="http://schemas.microsoft.com/office/drawing/2014/main" id="{E8EAB60B-19F6-8F5C-752E-B4C8EC0F9F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574DF-99FA-6108-A7B0-75F0E7D32549}"/>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26615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BCC9-8142-C57F-F59A-E2F470B1061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811F96-A450-C02F-9BD1-F28FAEE20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C9B37FA-4434-BB2B-7A4E-4A9E5E8399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D52AB7-D6A1-84EF-F261-91DC492191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CEE9332-D871-A6B0-A37F-68DC1670C2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62C461-744F-3AE5-B134-7CCD76F12DAA}"/>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8" name="Footer Placeholder 7">
            <a:extLst>
              <a:ext uri="{FF2B5EF4-FFF2-40B4-BE49-F238E27FC236}">
                <a16:creationId xmlns:a16="http://schemas.microsoft.com/office/drawing/2014/main" id="{8B197402-CA9C-0A80-AE8A-860D02DAAE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66F678-F5FD-207E-9585-F21ED0BBD5C3}"/>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249248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2E59-191B-E8C4-9F46-8A3BDC6228D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EF0AF3-6502-3D7A-BD9C-CA70B1F840C2}"/>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4" name="Footer Placeholder 3">
            <a:extLst>
              <a:ext uri="{FF2B5EF4-FFF2-40B4-BE49-F238E27FC236}">
                <a16:creationId xmlns:a16="http://schemas.microsoft.com/office/drawing/2014/main" id="{61A6BC86-60CB-4D9F-3700-8A9D490B9A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4499C-2E20-1CEA-0D1A-38FFA58E9BE9}"/>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195512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C765C8-69DD-9F6B-FC9C-FB5F30227320}"/>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3" name="Footer Placeholder 2">
            <a:extLst>
              <a:ext uri="{FF2B5EF4-FFF2-40B4-BE49-F238E27FC236}">
                <a16:creationId xmlns:a16="http://schemas.microsoft.com/office/drawing/2014/main" id="{D315D191-88F4-97EB-0185-B1B583E43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AC003-37F1-5ADA-23B6-0C74963D0BE4}"/>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4137485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64C4-D73A-4D8C-A24B-FF254DCF3BF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86E023-B27D-0480-7A8B-687E0DFC7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0196D1-B7DB-CDD6-BF8A-ADD4B1C9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68236B-6134-1C18-BE9D-E257FB466B13}"/>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6" name="Footer Placeholder 5">
            <a:extLst>
              <a:ext uri="{FF2B5EF4-FFF2-40B4-BE49-F238E27FC236}">
                <a16:creationId xmlns:a16="http://schemas.microsoft.com/office/drawing/2014/main" id="{3CA30CE8-C2B2-1D06-C68C-D38C581AD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1A109-FEAD-F9C8-A3AC-2E8991FE8D37}"/>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3698114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2446-F17A-8AB0-77CE-BF2CBD01F3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4604EFF-A25B-B9B5-5914-F84D2DEB1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EC77F-6414-0503-6C78-0634D07F75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28FF5B-4236-F1D3-2D8C-5021C26780B5}"/>
              </a:ext>
            </a:extLst>
          </p:cNvPr>
          <p:cNvSpPr>
            <a:spLocks noGrp="1"/>
          </p:cNvSpPr>
          <p:nvPr>
            <p:ph type="dt" sz="half" idx="10"/>
          </p:nvPr>
        </p:nvSpPr>
        <p:spPr/>
        <p:txBody>
          <a:bodyPr/>
          <a:lstStyle/>
          <a:p>
            <a:fld id="{8059E359-82DB-0D40-9266-FC71F1E8DDF9}" type="datetimeFigureOut">
              <a:rPr lang="en-US" smtClean="0"/>
              <a:t>5/24/25</a:t>
            </a:fld>
            <a:endParaRPr lang="en-US"/>
          </a:p>
        </p:txBody>
      </p:sp>
      <p:sp>
        <p:nvSpPr>
          <p:cNvPr id="6" name="Footer Placeholder 5">
            <a:extLst>
              <a:ext uri="{FF2B5EF4-FFF2-40B4-BE49-F238E27FC236}">
                <a16:creationId xmlns:a16="http://schemas.microsoft.com/office/drawing/2014/main" id="{4F427FC1-B061-EEBD-3D51-7478503D7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BF64EB-6585-BDB6-DD3D-58565BF0A8FF}"/>
              </a:ext>
            </a:extLst>
          </p:cNvPr>
          <p:cNvSpPr>
            <a:spLocks noGrp="1"/>
          </p:cNvSpPr>
          <p:nvPr>
            <p:ph type="sldNum" sz="quarter" idx="12"/>
          </p:nvPr>
        </p:nvSpPr>
        <p:spPr/>
        <p:txBody>
          <a:bodyPr/>
          <a:lstStyle/>
          <a:p>
            <a:fld id="{184D27AB-502A-B848-8DCD-522682071E18}" type="slidenum">
              <a:rPr lang="en-US" smtClean="0"/>
              <a:t>‹#›</a:t>
            </a:fld>
            <a:endParaRPr lang="en-US"/>
          </a:p>
        </p:txBody>
      </p:sp>
    </p:spTree>
    <p:extLst>
      <p:ext uri="{BB962C8B-B14F-4D97-AF65-F5344CB8AC3E}">
        <p14:creationId xmlns:p14="http://schemas.microsoft.com/office/powerpoint/2010/main" val="132511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84B4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92B1D7-7FD3-3882-6723-8BA3417EF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899D55-448C-EBBF-2F94-473802E86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5A253F9-89A1-BE59-70EA-96C08869C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59E359-82DB-0D40-9266-FC71F1E8DDF9}" type="datetimeFigureOut">
              <a:rPr lang="en-US" smtClean="0"/>
              <a:t>5/24/25</a:t>
            </a:fld>
            <a:endParaRPr lang="en-US"/>
          </a:p>
        </p:txBody>
      </p:sp>
      <p:sp>
        <p:nvSpPr>
          <p:cNvPr id="5" name="Footer Placeholder 4">
            <a:extLst>
              <a:ext uri="{FF2B5EF4-FFF2-40B4-BE49-F238E27FC236}">
                <a16:creationId xmlns:a16="http://schemas.microsoft.com/office/drawing/2014/main" id="{7E525C86-72D6-B1CA-3914-D5A14FE6D5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91473F-C4C4-0451-04B2-BACFA17249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4D27AB-502A-B848-8DCD-522682071E18}" type="slidenum">
              <a:rPr lang="en-US" smtClean="0"/>
              <a:t>‹#›</a:t>
            </a:fld>
            <a:endParaRPr lang="en-US"/>
          </a:p>
        </p:txBody>
      </p:sp>
    </p:spTree>
    <p:extLst>
      <p:ext uri="{BB962C8B-B14F-4D97-AF65-F5344CB8AC3E}">
        <p14:creationId xmlns:p14="http://schemas.microsoft.com/office/powerpoint/2010/main" val="2722684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4.png"/><Relationship Id="rId10" Type="http://schemas.openxmlformats.org/officeDocument/2006/relationships/image" Target="../media/image20.jpg"/><Relationship Id="rId4" Type="http://schemas.openxmlformats.org/officeDocument/2006/relationships/image" Target="../media/image2.png"/><Relationship Id="rId9"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4B4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B236C9-1FC2-C5A5-95A4-9E6F90F2D49E}"/>
              </a:ext>
            </a:extLst>
          </p:cNvPr>
          <p:cNvPicPr>
            <a:picLocks noChangeAspect="1"/>
          </p:cNvPicPr>
          <p:nvPr/>
        </p:nvPicPr>
        <p:blipFill>
          <a:blip r:embed="rId3"/>
          <a:stretch>
            <a:fillRect/>
          </a:stretch>
        </p:blipFill>
        <p:spPr>
          <a:xfrm>
            <a:off x="1629137" y="1266286"/>
            <a:ext cx="9740182" cy="5672769"/>
          </a:xfrm>
          <a:prstGeom prst="rect">
            <a:avLst/>
          </a:prstGeom>
          <a:effectLst>
            <a:outerShdw blurRad="50800" dist="50800" dir="5400000" algn="ctr" rotWithShape="0">
              <a:srgbClr val="4B4D53">
                <a:alpha val="67000"/>
              </a:srgbClr>
            </a:outerShdw>
          </a:effectLst>
        </p:spPr>
      </p:pic>
      <p:pic>
        <p:nvPicPr>
          <p:cNvPr id="4" name="Picture 3">
            <a:extLst>
              <a:ext uri="{FF2B5EF4-FFF2-40B4-BE49-F238E27FC236}">
                <a16:creationId xmlns:a16="http://schemas.microsoft.com/office/drawing/2014/main" id="{0D81EF3F-EC9A-D07F-F17D-3CC099D09FE3}"/>
              </a:ext>
            </a:extLst>
          </p:cNvPr>
          <p:cNvPicPr>
            <a:picLocks noChangeAspect="1"/>
          </p:cNvPicPr>
          <p:nvPr/>
        </p:nvPicPr>
        <p:blipFill>
          <a:blip r:embed="rId4"/>
          <a:stretch>
            <a:fillRect/>
          </a:stretch>
        </p:blipFill>
        <p:spPr>
          <a:xfrm>
            <a:off x="282262" y="179364"/>
            <a:ext cx="4620491" cy="677477"/>
          </a:xfrm>
          <a:prstGeom prst="rect">
            <a:avLst/>
          </a:prstGeom>
        </p:spPr>
      </p:pic>
      <p:pic>
        <p:nvPicPr>
          <p:cNvPr id="5" name="Picture 4">
            <a:extLst>
              <a:ext uri="{FF2B5EF4-FFF2-40B4-BE49-F238E27FC236}">
                <a16:creationId xmlns:a16="http://schemas.microsoft.com/office/drawing/2014/main" id="{F5340197-08F6-C5E9-4257-BC63215AA94E}"/>
              </a:ext>
            </a:extLst>
          </p:cNvPr>
          <p:cNvPicPr>
            <a:picLocks noChangeAspect="1"/>
          </p:cNvPicPr>
          <p:nvPr/>
        </p:nvPicPr>
        <p:blipFill>
          <a:blip r:embed="rId5">
            <a:alphaModFix/>
          </a:blip>
          <a:stretch>
            <a:fillRect/>
          </a:stretch>
        </p:blipFill>
        <p:spPr>
          <a:xfrm>
            <a:off x="0" y="1519256"/>
            <a:ext cx="7772400" cy="2153877"/>
          </a:xfrm>
          <a:prstGeom prst="rect">
            <a:avLst/>
          </a:prstGeom>
          <a:effectLst>
            <a:outerShdw blurRad="50800" dist="224995" dir="2758383" algn="tl" rotWithShape="0">
              <a:srgbClr val="2A2A2A">
                <a:alpha val="40000"/>
              </a:srgbClr>
            </a:outerShdw>
          </a:effectLst>
        </p:spPr>
      </p:pic>
      <p:sp>
        <p:nvSpPr>
          <p:cNvPr id="7" name="TextBox 6">
            <a:extLst>
              <a:ext uri="{FF2B5EF4-FFF2-40B4-BE49-F238E27FC236}">
                <a16:creationId xmlns:a16="http://schemas.microsoft.com/office/drawing/2014/main" id="{387445EB-338A-2D1A-3A1E-0DC3F444B63F}"/>
              </a:ext>
            </a:extLst>
          </p:cNvPr>
          <p:cNvSpPr txBox="1"/>
          <p:nvPr/>
        </p:nvSpPr>
        <p:spPr>
          <a:xfrm>
            <a:off x="484237" y="3922905"/>
            <a:ext cx="4724370" cy="1323439"/>
          </a:xfrm>
          <a:prstGeom prst="rect">
            <a:avLst/>
          </a:prstGeom>
          <a:noFill/>
        </p:spPr>
        <p:txBody>
          <a:bodyPr wrap="none" rtlCol="0">
            <a:spAutoFit/>
          </a:bodyPr>
          <a:lstStyle/>
          <a:p>
            <a:r>
              <a:rPr lang="en-US" sz="1600" b="1" dirty="0">
                <a:solidFill>
                  <a:srgbClr val="F24781"/>
                </a:solidFill>
                <a:latin typeface="Arial" panose="020B0604020202020204" pitchFamily="34" charset="0"/>
                <a:cs typeface="Arial" panose="020B0604020202020204" pitchFamily="34" charset="0"/>
              </a:rPr>
              <a:t>Dr Sarah Green, DBA, MA, FHEA</a:t>
            </a:r>
          </a:p>
          <a:p>
            <a:r>
              <a:rPr lang="en-US" sz="1600" b="1" dirty="0">
                <a:solidFill>
                  <a:srgbClr val="F24781"/>
                </a:solidFill>
                <a:latin typeface="Arial" panose="020B0604020202020204" pitchFamily="34" charset="0"/>
                <a:cs typeface="Arial" panose="020B0604020202020204" pitchFamily="34" charset="0"/>
              </a:rPr>
              <a:t>Senior Lecturer in Media and Communications</a:t>
            </a:r>
          </a:p>
          <a:p>
            <a:r>
              <a:rPr lang="en-US" sz="1600" b="1" dirty="0">
                <a:solidFill>
                  <a:srgbClr val="F24781"/>
                </a:solidFill>
                <a:latin typeface="Arial" panose="020B0604020202020204" pitchFamily="34" charset="0"/>
                <a:cs typeface="Arial" panose="020B0604020202020204" pitchFamily="34" charset="0"/>
              </a:rPr>
              <a:t>University of the Arts London</a:t>
            </a:r>
          </a:p>
          <a:p>
            <a:endParaRPr lang="en-US" sz="1600" b="1" dirty="0">
              <a:solidFill>
                <a:srgbClr val="F24781"/>
              </a:solidFill>
              <a:latin typeface="Arial" panose="020B0604020202020204" pitchFamily="34" charset="0"/>
              <a:cs typeface="Arial" panose="020B0604020202020204" pitchFamily="34" charset="0"/>
            </a:endParaRPr>
          </a:p>
          <a:p>
            <a:r>
              <a:rPr lang="en-US" sz="1600" b="1" dirty="0">
                <a:solidFill>
                  <a:srgbClr val="F24781"/>
                </a:solidFill>
                <a:latin typeface="Arial" panose="020B0604020202020204" pitchFamily="34" charset="0"/>
                <a:cs typeface="Arial" panose="020B0604020202020204" pitchFamily="34" charset="0"/>
              </a:rPr>
              <a:t>June 2025</a:t>
            </a:r>
          </a:p>
        </p:txBody>
      </p:sp>
      <p:sp>
        <p:nvSpPr>
          <p:cNvPr id="10" name="Rounded Rectangle 9">
            <a:extLst>
              <a:ext uri="{FF2B5EF4-FFF2-40B4-BE49-F238E27FC236}">
                <a16:creationId xmlns:a16="http://schemas.microsoft.com/office/drawing/2014/main" id="{0A3CFC03-6F25-9150-00C0-FC8712B9E573}"/>
              </a:ext>
            </a:extLst>
          </p:cNvPr>
          <p:cNvSpPr/>
          <p:nvPr/>
        </p:nvSpPr>
        <p:spPr>
          <a:xfrm>
            <a:off x="-379949" y="5332477"/>
            <a:ext cx="2372810" cy="2413928"/>
          </a:xfrm>
          <a:prstGeom prst="roundRect">
            <a:avLst/>
          </a:prstGeom>
          <a:noFill/>
          <a:ln w="28575">
            <a:solidFill>
              <a:srgbClr val="A5C9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8BB21E-594A-2B66-A146-08398132744A}"/>
              </a:ext>
            </a:extLst>
          </p:cNvPr>
          <p:cNvSpPr/>
          <p:nvPr/>
        </p:nvSpPr>
        <p:spPr>
          <a:xfrm>
            <a:off x="1030148" y="5727827"/>
            <a:ext cx="7303625" cy="2928395"/>
          </a:xfrm>
          <a:prstGeom prst="rect">
            <a:avLst/>
          </a:prstGeom>
          <a:noFill/>
          <a:ln w="22225">
            <a:solidFill>
              <a:srgbClr val="DFD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0E5F53-872A-6AFF-EB81-36DC3A9E2CE3}"/>
              </a:ext>
            </a:extLst>
          </p:cNvPr>
          <p:cNvSpPr txBox="1"/>
          <p:nvPr/>
        </p:nvSpPr>
        <p:spPr>
          <a:xfrm>
            <a:off x="8032831" y="5893286"/>
            <a:ext cx="4159170" cy="338554"/>
          </a:xfrm>
          <a:prstGeom prst="rect">
            <a:avLst/>
          </a:prstGeom>
          <a:noFill/>
        </p:spPr>
        <p:txBody>
          <a:bodyPr wrap="square" rtlCol="0">
            <a:spAutoFit/>
          </a:bodyPr>
          <a:lstStyle/>
          <a:p>
            <a:r>
              <a:rPr lang="en-US" sz="1600" b="1" dirty="0">
                <a:solidFill>
                  <a:srgbClr val="F24781"/>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95942199-15C8-1D61-28E4-F4BC7E303C00}"/>
              </a:ext>
            </a:extLst>
          </p:cNvPr>
          <p:cNvPicPr>
            <a:picLocks noChangeAspect="1"/>
          </p:cNvPicPr>
          <p:nvPr/>
        </p:nvPicPr>
        <p:blipFill>
          <a:blip r:embed="rId6"/>
          <a:stretch>
            <a:fillRect/>
          </a:stretch>
        </p:blipFill>
        <p:spPr>
          <a:xfrm>
            <a:off x="10155804" y="211228"/>
            <a:ext cx="1383544" cy="706348"/>
          </a:xfrm>
          <a:prstGeom prst="rect">
            <a:avLst/>
          </a:prstGeom>
        </p:spPr>
      </p:pic>
      <p:pic>
        <p:nvPicPr>
          <p:cNvPr id="14" name="Picture 13">
            <a:extLst>
              <a:ext uri="{FF2B5EF4-FFF2-40B4-BE49-F238E27FC236}">
                <a16:creationId xmlns:a16="http://schemas.microsoft.com/office/drawing/2014/main" id="{29674983-907B-11F3-667E-152B704C5A0F}"/>
              </a:ext>
            </a:extLst>
          </p:cNvPr>
          <p:cNvPicPr>
            <a:picLocks noChangeAspect="1"/>
          </p:cNvPicPr>
          <p:nvPr/>
        </p:nvPicPr>
        <p:blipFill>
          <a:blip r:embed="rId7"/>
          <a:stretch>
            <a:fillRect/>
          </a:stretch>
        </p:blipFill>
        <p:spPr>
          <a:xfrm>
            <a:off x="7593827" y="964714"/>
            <a:ext cx="3886200" cy="194120"/>
          </a:xfrm>
          <a:prstGeom prst="rect">
            <a:avLst/>
          </a:prstGeom>
        </p:spPr>
      </p:pic>
    </p:spTree>
    <p:extLst>
      <p:ext uri="{BB962C8B-B14F-4D97-AF65-F5344CB8AC3E}">
        <p14:creationId xmlns:p14="http://schemas.microsoft.com/office/powerpoint/2010/main" val="314978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E7A0-53F4-1EF3-109C-B7B4DB4699E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AC27B89-B4A0-CD51-0578-C86685100A39}"/>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F2478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2539F49E-F4BF-CB7C-C9B6-2637059B46C0}"/>
              </a:ext>
            </a:extLst>
          </p:cNvPr>
          <p:cNvSpPr txBox="1"/>
          <p:nvPr/>
        </p:nvSpPr>
        <p:spPr>
          <a:xfrm>
            <a:off x="2477530" y="752573"/>
            <a:ext cx="1463862" cy="461665"/>
          </a:xfrm>
          <a:prstGeom prst="rect">
            <a:avLst/>
          </a:prstGeom>
          <a:noFill/>
        </p:spPr>
        <p:txBody>
          <a:bodyPr wrap="none" rtlCol="0">
            <a:spAutoFit/>
          </a:bodyPr>
          <a:lstStyle/>
          <a:p>
            <a:r>
              <a:rPr lang="en-US" sz="2400" b="1" dirty="0">
                <a:solidFill>
                  <a:srgbClr val="F24781"/>
                </a:solidFill>
                <a:latin typeface="Arial" panose="020B0604020202020204" pitchFamily="34" charset="0"/>
                <a:cs typeface="Arial" panose="020B0604020202020204" pitchFamily="34" charset="0"/>
              </a:rPr>
              <a:t>Findings</a:t>
            </a:r>
          </a:p>
        </p:txBody>
      </p:sp>
      <p:sp>
        <p:nvSpPr>
          <p:cNvPr id="6" name="TextBox 5">
            <a:extLst>
              <a:ext uri="{FF2B5EF4-FFF2-40B4-BE49-F238E27FC236}">
                <a16:creationId xmlns:a16="http://schemas.microsoft.com/office/drawing/2014/main" id="{E40B0EF3-0AEB-7049-CFBC-1599493508D3}"/>
              </a:ext>
            </a:extLst>
          </p:cNvPr>
          <p:cNvSpPr txBox="1"/>
          <p:nvPr/>
        </p:nvSpPr>
        <p:spPr>
          <a:xfrm>
            <a:off x="404439" y="1714020"/>
            <a:ext cx="1629365" cy="646331"/>
          </a:xfrm>
          <a:prstGeom prst="rect">
            <a:avLst/>
          </a:prstGeom>
          <a:noFill/>
        </p:spPr>
        <p:txBody>
          <a:bodyPr wrap="square">
            <a:spAutoFit/>
          </a:bodyPr>
          <a:lstStyle/>
          <a:p>
            <a:r>
              <a:rPr lang="en-US" sz="1800" b="1" dirty="0">
                <a:solidFill>
                  <a:schemeClr val="bg1"/>
                </a:solidFill>
                <a:latin typeface="Arial" panose="020B0604020202020204" pitchFamily="34" charset="0"/>
                <a:cs typeface="Arial" panose="020B0604020202020204" pitchFamily="34" charset="0"/>
              </a:rPr>
              <a:t>Some real quotes:</a:t>
            </a:r>
          </a:p>
        </p:txBody>
      </p:sp>
      <p:sp>
        <p:nvSpPr>
          <p:cNvPr id="21" name="TextBox 20">
            <a:extLst>
              <a:ext uri="{FF2B5EF4-FFF2-40B4-BE49-F238E27FC236}">
                <a16:creationId xmlns:a16="http://schemas.microsoft.com/office/drawing/2014/main" id="{5C9881DC-DBA0-059F-B0BA-865F5A6CBD1C}"/>
              </a:ext>
            </a:extLst>
          </p:cNvPr>
          <p:cNvSpPr txBox="1"/>
          <p:nvPr/>
        </p:nvSpPr>
        <p:spPr>
          <a:xfrm>
            <a:off x="3555646" y="5433239"/>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72E7405D-EB46-5F11-9A69-8ED60D7A2B12}"/>
              </a:ext>
            </a:extLst>
          </p:cNvPr>
          <p:cNvSpPr/>
          <p:nvPr/>
        </p:nvSpPr>
        <p:spPr>
          <a:xfrm>
            <a:off x="2858947" y="1565095"/>
            <a:ext cx="9595412" cy="4633697"/>
          </a:xfrm>
          <a:prstGeom prst="rect">
            <a:avLst/>
          </a:prstGeom>
          <a:noFill/>
          <a:ln>
            <a:solidFill>
              <a:srgbClr val="F247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2AD3068-8C10-014E-617D-13CB9B5CF5BB}"/>
              </a:ext>
            </a:extLst>
          </p:cNvPr>
          <p:cNvPicPr>
            <a:picLocks noChangeAspect="1"/>
          </p:cNvPicPr>
          <p:nvPr/>
        </p:nvPicPr>
        <p:blipFill>
          <a:blip r:embed="rId3"/>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336E787F-71A7-673A-3F4F-D572E7E76E4E}"/>
              </a:ext>
            </a:extLst>
          </p:cNvPr>
          <p:cNvPicPr>
            <a:picLocks noChangeAspect="1"/>
          </p:cNvPicPr>
          <p:nvPr/>
        </p:nvPicPr>
        <p:blipFill>
          <a:blip r:embed="rId4"/>
          <a:stretch>
            <a:fillRect/>
          </a:stretch>
        </p:blipFill>
        <p:spPr>
          <a:xfrm>
            <a:off x="6475978" y="6253731"/>
            <a:ext cx="1005214" cy="513197"/>
          </a:xfrm>
          <a:prstGeom prst="rect">
            <a:avLst/>
          </a:prstGeom>
        </p:spPr>
      </p:pic>
      <p:pic>
        <p:nvPicPr>
          <p:cNvPr id="4" name="Picture 3" descr="A yellow and white text&#10;&#10;AI-generated content may be incorrect.">
            <a:extLst>
              <a:ext uri="{FF2B5EF4-FFF2-40B4-BE49-F238E27FC236}">
                <a16:creationId xmlns:a16="http://schemas.microsoft.com/office/drawing/2014/main" id="{AF11C96B-B3F3-24D8-CA10-F19B8FBFCF2F}"/>
              </a:ext>
            </a:extLst>
          </p:cNvPr>
          <p:cNvPicPr>
            <a:picLocks noChangeAspect="1"/>
          </p:cNvPicPr>
          <p:nvPr/>
        </p:nvPicPr>
        <p:blipFill>
          <a:blip r:embed="rId5"/>
          <a:stretch>
            <a:fillRect/>
          </a:stretch>
        </p:blipFill>
        <p:spPr>
          <a:xfrm>
            <a:off x="6274190" y="-1"/>
            <a:ext cx="4935108" cy="2771335"/>
          </a:xfrm>
          <a:prstGeom prst="rect">
            <a:avLst/>
          </a:prstGeom>
        </p:spPr>
      </p:pic>
      <p:pic>
        <p:nvPicPr>
          <p:cNvPr id="14" name="Picture 13" descr="A blue rectangular box with white text&#10;&#10;AI-generated content may be incorrect.">
            <a:extLst>
              <a:ext uri="{FF2B5EF4-FFF2-40B4-BE49-F238E27FC236}">
                <a16:creationId xmlns:a16="http://schemas.microsoft.com/office/drawing/2014/main" id="{A1856965-B07A-A6A7-6AD5-982BDDDAD094}"/>
              </a:ext>
            </a:extLst>
          </p:cNvPr>
          <p:cNvPicPr>
            <a:picLocks noChangeAspect="1"/>
          </p:cNvPicPr>
          <p:nvPr/>
        </p:nvPicPr>
        <p:blipFill>
          <a:blip r:embed="rId6"/>
          <a:stretch>
            <a:fillRect/>
          </a:stretch>
        </p:blipFill>
        <p:spPr>
          <a:xfrm>
            <a:off x="7256892" y="2484449"/>
            <a:ext cx="4935108" cy="2773362"/>
          </a:xfrm>
          <a:prstGeom prst="rect">
            <a:avLst/>
          </a:prstGeom>
        </p:spPr>
      </p:pic>
      <p:pic>
        <p:nvPicPr>
          <p:cNvPr id="28" name="Picture 27" descr="A pink speech bubble with white text&#10;&#10;AI-generated content may be incorrect.">
            <a:extLst>
              <a:ext uri="{FF2B5EF4-FFF2-40B4-BE49-F238E27FC236}">
                <a16:creationId xmlns:a16="http://schemas.microsoft.com/office/drawing/2014/main" id="{2C9A6A71-C444-3C77-6B42-8D06FAD6A942}"/>
              </a:ext>
            </a:extLst>
          </p:cNvPr>
          <p:cNvPicPr>
            <a:picLocks noChangeAspect="1"/>
          </p:cNvPicPr>
          <p:nvPr/>
        </p:nvPicPr>
        <p:blipFill>
          <a:blip r:embed="rId7"/>
          <a:stretch>
            <a:fillRect/>
          </a:stretch>
        </p:blipFill>
        <p:spPr>
          <a:xfrm>
            <a:off x="2306385" y="1311596"/>
            <a:ext cx="3967805" cy="3163222"/>
          </a:xfrm>
          <a:prstGeom prst="rect">
            <a:avLst/>
          </a:prstGeom>
        </p:spPr>
      </p:pic>
      <p:pic>
        <p:nvPicPr>
          <p:cNvPr id="30" name="Picture 29" descr="A blue rectangle with white text&#10;&#10;AI-generated content may be incorrect.">
            <a:extLst>
              <a:ext uri="{FF2B5EF4-FFF2-40B4-BE49-F238E27FC236}">
                <a16:creationId xmlns:a16="http://schemas.microsoft.com/office/drawing/2014/main" id="{927ABE6C-455C-EBC0-9490-5893F0D8A5C0}"/>
              </a:ext>
            </a:extLst>
          </p:cNvPr>
          <p:cNvPicPr>
            <a:picLocks noChangeAspect="1"/>
          </p:cNvPicPr>
          <p:nvPr/>
        </p:nvPicPr>
        <p:blipFill>
          <a:blip r:embed="rId8"/>
          <a:srcRect l="1781" r="4052"/>
          <a:stretch>
            <a:fillRect/>
          </a:stretch>
        </p:blipFill>
        <p:spPr>
          <a:xfrm>
            <a:off x="528228" y="4425177"/>
            <a:ext cx="6952964" cy="1741332"/>
          </a:xfrm>
          <a:prstGeom prst="rect">
            <a:avLst/>
          </a:prstGeom>
        </p:spPr>
      </p:pic>
    </p:spTree>
    <p:extLst>
      <p:ext uri="{BB962C8B-B14F-4D97-AF65-F5344CB8AC3E}">
        <p14:creationId xmlns:p14="http://schemas.microsoft.com/office/powerpoint/2010/main" val="3136620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32A5D-B791-E30B-96EC-B992B8B879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D54024-8611-3FEA-4B9F-4FCD54F5DCC2}"/>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2E6DAF74-8484-E574-5BC9-AACF793F5002}"/>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1A3B048B-380D-9C5D-035C-1DE2CD631D5A}"/>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F2478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FB8BFBD6-B9AA-FA42-F3BE-CCA738237BBF}"/>
              </a:ext>
            </a:extLst>
          </p:cNvPr>
          <p:cNvSpPr txBox="1"/>
          <p:nvPr/>
        </p:nvSpPr>
        <p:spPr>
          <a:xfrm>
            <a:off x="983300" y="740614"/>
            <a:ext cx="3002745" cy="461665"/>
          </a:xfrm>
          <a:prstGeom prst="rect">
            <a:avLst/>
          </a:prstGeom>
          <a:noFill/>
        </p:spPr>
        <p:txBody>
          <a:bodyPr wrap="none" rtlCol="0">
            <a:spAutoFit/>
          </a:bodyPr>
          <a:lstStyle/>
          <a:p>
            <a:r>
              <a:rPr lang="en-US" sz="2400" b="1" dirty="0">
                <a:solidFill>
                  <a:srgbClr val="F24781"/>
                </a:solidFill>
                <a:latin typeface="Arial" panose="020B0604020202020204" pitchFamily="34" charset="0"/>
                <a:cs typeface="Arial" panose="020B0604020202020204" pitchFamily="34" charset="0"/>
              </a:rPr>
              <a:t>Findings - thematic</a:t>
            </a:r>
          </a:p>
        </p:txBody>
      </p:sp>
      <p:sp>
        <p:nvSpPr>
          <p:cNvPr id="21" name="TextBox 20">
            <a:extLst>
              <a:ext uri="{FF2B5EF4-FFF2-40B4-BE49-F238E27FC236}">
                <a16:creationId xmlns:a16="http://schemas.microsoft.com/office/drawing/2014/main" id="{EA463A2E-B456-4BFE-AACB-1FC1A5D39CA5}"/>
              </a:ext>
            </a:extLst>
          </p:cNvPr>
          <p:cNvSpPr txBox="1"/>
          <p:nvPr/>
        </p:nvSpPr>
        <p:spPr>
          <a:xfrm>
            <a:off x="3555646" y="5433239"/>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C3094545-E1F0-FF66-08D4-F3433BDFCA2F}"/>
              </a:ext>
            </a:extLst>
          </p:cNvPr>
          <p:cNvSpPr/>
          <p:nvPr/>
        </p:nvSpPr>
        <p:spPr>
          <a:xfrm>
            <a:off x="2858947" y="1565095"/>
            <a:ext cx="9595412" cy="4633697"/>
          </a:xfrm>
          <a:prstGeom prst="rect">
            <a:avLst/>
          </a:prstGeom>
          <a:noFill/>
          <a:ln>
            <a:solidFill>
              <a:srgbClr val="F247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383BDC-CF0E-9352-6F7B-16724262915B}"/>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94C62AD3-4BE4-9881-0195-F03D0762B2AC}"/>
              </a:ext>
            </a:extLst>
          </p:cNvPr>
          <p:cNvPicPr>
            <a:picLocks noChangeAspect="1"/>
          </p:cNvPicPr>
          <p:nvPr/>
        </p:nvPicPr>
        <p:blipFill>
          <a:blip r:embed="rId5"/>
          <a:stretch>
            <a:fillRect/>
          </a:stretch>
        </p:blipFill>
        <p:spPr>
          <a:xfrm>
            <a:off x="6475978" y="6253731"/>
            <a:ext cx="1005214" cy="513197"/>
          </a:xfrm>
          <a:prstGeom prst="rect">
            <a:avLst/>
          </a:prstGeom>
        </p:spPr>
      </p:pic>
      <p:pic>
        <p:nvPicPr>
          <p:cNvPr id="3" name="Picture 2" descr="A close-up of words&#10;&#10;Description automatically generated">
            <a:extLst>
              <a:ext uri="{FF2B5EF4-FFF2-40B4-BE49-F238E27FC236}">
                <a16:creationId xmlns:a16="http://schemas.microsoft.com/office/drawing/2014/main" id="{47D85A66-9A6F-D7A4-8C48-17161620F2AE}"/>
              </a:ext>
            </a:extLst>
          </p:cNvPr>
          <p:cNvPicPr/>
          <p:nvPr/>
        </p:nvPicPr>
        <p:blipFill>
          <a:blip r:embed="rId6"/>
          <a:stretch>
            <a:fillRect/>
          </a:stretch>
        </p:blipFill>
        <p:spPr>
          <a:xfrm>
            <a:off x="4393621" y="901700"/>
            <a:ext cx="7393940" cy="5054600"/>
          </a:xfrm>
          <a:prstGeom prst="rect">
            <a:avLst/>
          </a:prstGeom>
        </p:spPr>
      </p:pic>
      <p:sp>
        <p:nvSpPr>
          <p:cNvPr id="4" name="TextBox 3">
            <a:extLst>
              <a:ext uri="{FF2B5EF4-FFF2-40B4-BE49-F238E27FC236}">
                <a16:creationId xmlns:a16="http://schemas.microsoft.com/office/drawing/2014/main" id="{2B94DB21-45A3-9662-04E9-1DEABFB5B279}"/>
              </a:ext>
            </a:extLst>
          </p:cNvPr>
          <p:cNvSpPr txBox="1"/>
          <p:nvPr/>
        </p:nvSpPr>
        <p:spPr>
          <a:xfrm>
            <a:off x="10159679" y="5956300"/>
            <a:ext cx="6302414" cy="215444"/>
          </a:xfrm>
          <a:prstGeom prst="rect">
            <a:avLst/>
          </a:prstGeom>
          <a:noFill/>
        </p:spPr>
        <p:txBody>
          <a:bodyPr wrap="square">
            <a:spAutoFit/>
          </a:bodyPr>
          <a:lstStyle/>
          <a:p>
            <a:r>
              <a:rPr lang="en-US" sz="800" b="1" dirty="0" err="1">
                <a:solidFill>
                  <a:schemeClr val="bg1"/>
                </a:solidFill>
                <a:latin typeface="Arial" panose="020B0604020202020204" pitchFamily="34" charset="0"/>
                <a:cs typeface="Arial" panose="020B0604020202020204" pitchFamily="34" charset="0"/>
              </a:rPr>
              <a:t>Wordcloud</a:t>
            </a:r>
            <a:r>
              <a:rPr lang="en-US" sz="800" b="1" dirty="0">
                <a:solidFill>
                  <a:schemeClr val="bg1"/>
                </a:solidFill>
                <a:latin typeface="Arial" panose="020B0604020202020204" pitchFamily="34" charset="0"/>
                <a:cs typeface="Arial" panose="020B0604020202020204" pitchFamily="34" charset="0"/>
              </a:rPr>
              <a:t>: Sarah Green, 2024</a:t>
            </a:r>
          </a:p>
        </p:txBody>
      </p:sp>
    </p:spTree>
    <p:extLst>
      <p:ext uri="{BB962C8B-B14F-4D97-AF65-F5344CB8AC3E}">
        <p14:creationId xmlns:p14="http://schemas.microsoft.com/office/powerpoint/2010/main" val="3537061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BB209-58E2-DFAA-0420-094D47D63F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A3A3C3-B286-8B1F-F85A-5CB3A37AA658}"/>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C4E6E422-6381-B10B-B0CB-C8A136EBC639}"/>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B907B46E-B6F0-33D3-E23D-09944B50FBCB}"/>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F2478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5D105ECE-74A6-8C01-7A19-4AB711C1B915}"/>
              </a:ext>
            </a:extLst>
          </p:cNvPr>
          <p:cNvSpPr txBox="1"/>
          <p:nvPr/>
        </p:nvSpPr>
        <p:spPr>
          <a:xfrm>
            <a:off x="2477530" y="752573"/>
            <a:ext cx="9013621" cy="461665"/>
          </a:xfrm>
          <a:prstGeom prst="rect">
            <a:avLst/>
          </a:prstGeom>
          <a:noFill/>
        </p:spPr>
        <p:txBody>
          <a:bodyPr wrap="none" rtlCol="0">
            <a:spAutoFit/>
          </a:bodyPr>
          <a:lstStyle/>
          <a:p>
            <a:r>
              <a:rPr lang="en-US" sz="2400" b="1" dirty="0">
                <a:solidFill>
                  <a:srgbClr val="F24781"/>
                </a:solidFill>
                <a:latin typeface="Arial" panose="020B0604020202020204" pitchFamily="34" charset="0"/>
                <a:cs typeface="Arial" panose="020B0604020202020204" pitchFamily="34" charset="0"/>
              </a:rPr>
              <a:t>Findings – about Voice-</a:t>
            </a:r>
            <a:r>
              <a:rPr lang="en-US" sz="2400" b="1" dirty="0" err="1">
                <a:solidFill>
                  <a:srgbClr val="F24781"/>
                </a:solidFill>
                <a:latin typeface="Arial" panose="020B0604020202020204" pitchFamily="34" charset="0"/>
                <a:cs typeface="Arial" panose="020B0604020202020204" pitchFamily="34" charset="0"/>
              </a:rPr>
              <a:t>Centred</a:t>
            </a:r>
            <a:r>
              <a:rPr lang="en-US" sz="2400" b="1" dirty="0">
                <a:solidFill>
                  <a:srgbClr val="F24781"/>
                </a:solidFill>
                <a:latin typeface="Arial" panose="020B0604020202020204" pitchFamily="34" charset="0"/>
                <a:cs typeface="Arial" panose="020B0604020202020204" pitchFamily="34" charset="0"/>
              </a:rPr>
              <a:t> Relational Analysis (</a:t>
            </a:r>
            <a:r>
              <a:rPr lang="en-US" sz="2400" b="1" dirty="0" err="1">
                <a:solidFill>
                  <a:srgbClr val="F24781"/>
                </a:solidFill>
                <a:latin typeface="Arial" panose="020B0604020202020204" pitchFamily="34" charset="0"/>
                <a:cs typeface="Arial" panose="020B0604020202020204" pitchFamily="34" charset="0"/>
              </a:rPr>
              <a:t>ipoems</a:t>
            </a:r>
            <a:r>
              <a:rPr lang="en-US" sz="2400" b="1" dirty="0">
                <a:solidFill>
                  <a:srgbClr val="F2478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195430B-CFE7-89C7-E9DA-ECD579EC88F7}"/>
              </a:ext>
            </a:extLst>
          </p:cNvPr>
          <p:cNvSpPr txBox="1"/>
          <p:nvPr/>
        </p:nvSpPr>
        <p:spPr>
          <a:xfrm>
            <a:off x="256948" y="2134180"/>
            <a:ext cx="2454508" cy="2862322"/>
          </a:xfrm>
          <a:prstGeom prst="rect">
            <a:avLst/>
          </a:prstGeom>
          <a:noFill/>
        </p:spPr>
        <p:txBody>
          <a:bodyPr wrap="square">
            <a:spAutoFit/>
          </a:bodyPr>
          <a:lstStyle/>
          <a:p>
            <a:r>
              <a:rPr lang="en-GB" b="1" dirty="0">
                <a:solidFill>
                  <a:schemeClr val="bg1"/>
                </a:solidFill>
                <a:latin typeface="Arial" panose="020B0604020202020204" pitchFamily="34" charset="0"/>
                <a:cs typeface="Arial" panose="020B0604020202020204" pitchFamily="34" charset="0"/>
              </a:rPr>
              <a:t>”Importance is placed on attending to the broader social and cultural issues that shape and constrain participants' narratives” (Hutton and </a:t>
            </a:r>
            <a:r>
              <a:rPr lang="en-GB" b="1" dirty="0" err="1">
                <a:solidFill>
                  <a:schemeClr val="bg1"/>
                </a:solidFill>
                <a:latin typeface="Arial" panose="020B0604020202020204" pitchFamily="34" charset="0"/>
                <a:cs typeface="Arial" panose="020B0604020202020204" pitchFamily="34" charset="0"/>
              </a:rPr>
              <a:t>Lystor</a:t>
            </a:r>
            <a:r>
              <a:rPr lang="en-GB" b="1" dirty="0">
                <a:solidFill>
                  <a:schemeClr val="bg1"/>
                </a:solidFill>
                <a:latin typeface="Arial" panose="020B0604020202020204" pitchFamily="34" charset="0"/>
                <a:cs typeface="Arial" panose="020B0604020202020204" pitchFamily="34" charset="0"/>
              </a:rPr>
              <a:t>, 2020,</a:t>
            </a:r>
          </a:p>
          <a:p>
            <a:r>
              <a:rPr lang="en-GB" b="1" dirty="0">
                <a:solidFill>
                  <a:schemeClr val="bg1"/>
                </a:solidFill>
                <a:latin typeface="Arial" panose="020B0604020202020204" pitchFamily="34" charset="0"/>
                <a:cs typeface="Arial" panose="020B0604020202020204" pitchFamily="34" charset="0"/>
              </a:rPr>
              <a:t>p.16)</a:t>
            </a:r>
          </a:p>
        </p:txBody>
      </p:sp>
      <p:sp>
        <p:nvSpPr>
          <p:cNvPr id="21" name="TextBox 20">
            <a:extLst>
              <a:ext uri="{FF2B5EF4-FFF2-40B4-BE49-F238E27FC236}">
                <a16:creationId xmlns:a16="http://schemas.microsoft.com/office/drawing/2014/main" id="{AE016C69-2210-BD31-CA62-23EACAFED4EB}"/>
              </a:ext>
            </a:extLst>
          </p:cNvPr>
          <p:cNvSpPr txBox="1"/>
          <p:nvPr/>
        </p:nvSpPr>
        <p:spPr>
          <a:xfrm>
            <a:off x="3555646" y="5433239"/>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57B8C683-E9F1-0CD1-C9CC-782041FB4BA9}"/>
              </a:ext>
            </a:extLst>
          </p:cNvPr>
          <p:cNvSpPr/>
          <p:nvPr/>
        </p:nvSpPr>
        <p:spPr>
          <a:xfrm>
            <a:off x="2858947" y="1565095"/>
            <a:ext cx="9595412" cy="4633697"/>
          </a:xfrm>
          <a:prstGeom prst="rect">
            <a:avLst/>
          </a:prstGeom>
          <a:noFill/>
          <a:ln>
            <a:solidFill>
              <a:srgbClr val="F247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CA4D8B2-6EB8-7EAA-9736-0D7C294A1042}"/>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FC687B84-76F8-52F2-4DDC-694C691C1ED5}"/>
              </a:ext>
            </a:extLst>
          </p:cNvPr>
          <p:cNvPicPr>
            <a:picLocks noChangeAspect="1"/>
          </p:cNvPicPr>
          <p:nvPr/>
        </p:nvPicPr>
        <p:blipFill>
          <a:blip r:embed="rId5"/>
          <a:stretch>
            <a:fillRect/>
          </a:stretch>
        </p:blipFill>
        <p:spPr>
          <a:xfrm>
            <a:off x="6475978" y="6253731"/>
            <a:ext cx="1005214" cy="513197"/>
          </a:xfrm>
          <a:prstGeom prst="rect">
            <a:avLst/>
          </a:prstGeom>
        </p:spPr>
      </p:pic>
      <p:sp>
        <p:nvSpPr>
          <p:cNvPr id="4" name="TextBox 3">
            <a:extLst>
              <a:ext uri="{FF2B5EF4-FFF2-40B4-BE49-F238E27FC236}">
                <a16:creationId xmlns:a16="http://schemas.microsoft.com/office/drawing/2014/main" id="{DAB98762-DC23-3A99-36C6-72C012F39662}"/>
              </a:ext>
            </a:extLst>
          </p:cNvPr>
          <p:cNvSpPr txBox="1"/>
          <p:nvPr/>
        </p:nvSpPr>
        <p:spPr>
          <a:xfrm>
            <a:off x="2933975" y="4865298"/>
            <a:ext cx="8271802" cy="1200329"/>
          </a:xfrm>
          <a:prstGeom prst="rect">
            <a:avLst/>
          </a:prstGeom>
          <a:noFill/>
        </p:spPr>
        <p:txBody>
          <a:bodyPr wrap="square">
            <a:spAutoFit/>
          </a:bodyPr>
          <a:lstStyle/>
          <a:p>
            <a:pPr>
              <a:buNone/>
            </a:pPr>
            <a:r>
              <a:rPr lang="en-GB" b="1" dirty="0">
                <a:solidFill>
                  <a:srgbClr val="F24781"/>
                </a:solidFill>
                <a:effectLst/>
                <a:latin typeface="Arial" panose="020B0604020202020204" pitchFamily="34" charset="0"/>
                <a:cs typeface="Arial" panose="020B0604020202020204" pitchFamily="34" charset="0"/>
              </a:rPr>
              <a:t>Unveils individual narratives in terms of relationships to others, but also here in terms of relationships to the space, whilst additionally including the researcher’s own interpretations of the narratives (Mauthner and Doucet, 1998).</a:t>
            </a:r>
          </a:p>
        </p:txBody>
      </p:sp>
      <p:sp>
        <p:nvSpPr>
          <p:cNvPr id="14" name="TextBox 13">
            <a:extLst>
              <a:ext uri="{FF2B5EF4-FFF2-40B4-BE49-F238E27FC236}">
                <a16:creationId xmlns:a16="http://schemas.microsoft.com/office/drawing/2014/main" id="{A89A5B14-73E4-4942-3FB2-953EACE57E34}"/>
              </a:ext>
            </a:extLst>
          </p:cNvPr>
          <p:cNvSpPr txBox="1"/>
          <p:nvPr/>
        </p:nvSpPr>
        <p:spPr>
          <a:xfrm>
            <a:off x="3153930" y="1943284"/>
            <a:ext cx="8271803" cy="2585323"/>
          </a:xfrm>
          <a:prstGeom prst="rect">
            <a:avLst/>
          </a:prstGeom>
          <a:noFill/>
        </p:spPr>
        <p:txBody>
          <a:bodyPr wrap="square">
            <a:spAutoFit/>
          </a:bodyPr>
          <a:lstStyle/>
          <a:p>
            <a:pPr marL="342900" indent="-342900">
              <a:buAutoNum type="arabicPeriod"/>
            </a:pPr>
            <a:r>
              <a:rPr lang="en-GB" b="1" dirty="0">
                <a:solidFill>
                  <a:srgbClr val="E0DD33"/>
                </a:solidFill>
                <a:effectLst/>
                <a:latin typeface="Arial" panose="020B0604020202020204" pitchFamily="34" charset="0"/>
                <a:cs typeface="Arial" panose="020B0604020202020204" pitchFamily="34" charset="0"/>
              </a:rPr>
              <a:t>Listening for the plot: (and generating a researcher’s emotional 	response to this)</a:t>
            </a:r>
          </a:p>
          <a:p>
            <a:endParaRPr lang="en-GB" b="1" dirty="0">
              <a:solidFill>
                <a:srgbClr val="E0DD33"/>
              </a:solidFill>
              <a:effectLst/>
              <a:latin typeface="Arial" panose="020B0604020202020204" pitchFamily="34" charset="0"/>
              <a:cs typeface="Arial" panose="020B0604020202020204" pitchFamily="34" charset="0"/>
            </a:endParaRPr>
          </a:p>
          <a:p>
            <a:pPr>
              <a:buNone/>
            </a:pPr>
            <a:r>
              <a:rPr lang="en-GB" b="1" dirty="0">
                <a:solidFill>
                  <a:srgbClr val="E0DD33"/>
                </a:solidFill>
                <a:effectLst/>
                <a:latin typeface="Arial" panose="020B0604020202020204" pitchFamily="34" charset="0"/>
                <a:cs typeface="Arial" panose="020B0604020202020204" pitchFamily="34" charset="0"/>
              </a:rPr>
              <a:t>2.  Listening for the voice of “I” (focusing on the individual’s sense of self)</a:t>
            </a:r>
          </a:p>
          <a:p>
            <a:pPr>
              <a:buNone/>
            </a:pPr>
            <a:endParaRPr lang="en-GB" b="1" dirty="0">
              <a:solidFill>
                <a:srgbClr val="E0DD33"/>
              </a:solidFill>
              <a:effectLst/>
              <a:latin typeface="Arial" panose="020B0604020202020204" pitchFamily="34" charset="0"/>
              <a:cs typeface="Arial" panose="020B0604020202020204" pitchFamily="34" charset="0"/>
            </a:endParaRPr>
          </a:p>
          <a:p>
            <a:pPr>
              <a:buNone/>
            </a:pPr>
            <a:r>
              <a:rPr lang="en-GB" b="1" dirty="0">
                <a:solidFill>
                  <a:srgbClr val="E0DD33"/>
                </a:solidFill>
                <a:effectLst/>
                <a:latin typeface="Arial" panose="020B0604020202020204" pitchFamily="34" charset="0"/>
                <a:cs typeface="Arial" panose="020B0604020202020204" pitchFamily="34" charset="0"/>
              </a:rPr>
              <a:t>3. </a:t>
            </a:r>
            <a:r>
              <a:rPr lang="en-GB" b="1" i="1" dirty="0">
                <a:solidFill>
                  <a:srgbClr val="E0DD33"/>
                </a:solidFill>
                <a:effectLst/>
                <a:latin typeface="Arial" panose="020B0604020202020204" pitchFamily="34" charset="0"/>
                <a:cs typeface="Arial" panose="020B0604020202020204" pitchFamily="34" charset="0"/>
              </a:rPr>
              <a:t> </a:t>
            </a:r>
            <a:r>
              <a:rPr lang="en-GB" b="1" dirty="0">
                <a:solidFill>
                  <a:srgbClr val="E0DD33"/>
                </a:solidFill>
                <a:effectLst/>
                <a:latin typeface="Arial" panose="020B0604020202020204" pitchFamily="34" charset="0"/>
                <a:cs typeface="Arial" panose="020B0604020202020204" pitchFamily="34" charset="0"/>
              </a:rPr>
              <a:t>Listening for contrapuntal voices (multiple len</a:t>
            </a:r>
            <a:r>
              <a:rPr lang="en-GB" b="1" dirty="0">
                <a:solidFill>
                  <a:srgbClr val="E0DD33"/>
                </a:solidFill>
                <a:latin typeface="Arial" panose="020B0604020202020204" pitchFamily="34" charset="0"/>
                <a:cs typeface="Arial" panose="020B0604020202020204" pitchFamily="34" charset="0"/>
              </a:rPr>
              <a:t>ses on the stories told</a:t>
            </a:r>
            <a:r>
              <a:rPr lang="en-GB" b="1" dirty="0">
                <a:solidFill>
                  <a:srgbClr val="E0DD33"/>
                </a:solidFill>
                <a:effectLst/>
                <a:latin typeface="Arial" panose="020B0604020202020204" pitchFamily="34" charset="0"/>
                <a:cs typeface="Arial" panose="020B0604020202020204" pitchFamily="34" charset="0"/>
              </a:rPr>
              <a:t>)</a:t>
            </a:r>
          </a:p>
          <a:p>
            <a:pPr>
              <a:buNone/>
            </a:pPr>
            <a:endParaRPr lang="en-GB" b="1" dirty="0">
              <a:solidFill>
                <a:srgbClr val="E0DD33"/>
              </a:solidFill>
              <a:effectLst/>
              <a:latin typeface="Arial" panose="020B0604020202020204" pitchFamily="34" charset="0"/>
              <a:cs typeface="Arial" panose="020B0604020202020204" pitchFamily="34" charset="0"/>
            </a:endParaRPr>
          </a:p>
          <a:p>
            <a:pPr>
              <a:buNone/>
            </a:pPr>
            <a:r>
              <a:rPr lang="en-GB" b="1" dirty="0">
                <a:solidFill>
                  <a:srgbClr val="E0DD33"/>
                </a:solidFill>
                <a:effectLst/>
                <a:latin typeface="Arial" panose="020B0604020202020204" pitchFamily="34" charset="0"/>
                <a:cs typeface="Arial" panose="020B0604020202020204" pitchFamily="34" charset="0"/>
              </a:rPr>
              <a:t>4.  Listening for broader political, social and cultural structures (listening 	for clues)</a:t>
            </a:r>
          </a:p>
        </p:txBody>
      </p:sp>
    </p:spTree>
    <p:extLst>
      <p:ext uri="{BB962C8B-B14F-4D97-AF65-F5344CB8AC3E}">
        <p14:creationId xmlns:p14="http://schemas.microsoft.com/office/powerpoint/2010/main" val="2636695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9528-DBCA-4BB0-9D98-DF28D4BE61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B2E7E04-3956-D47A-FA79-1C4BAED07387}"/>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C74899CA-ECCE-4015-F859-7818A1835E4C}"/>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92E0D3EE-7BC3-DECB-52A2-6505118264A6}"/>
              </a:ext>
            </a:extLst>
          </p:cNvPr>
          <p:cNvSpPr txBox="1"/>
          <p:nvPr/>
        </p:nvSpPr>
        <p:spPr>
          <a:xfrm>
            <a:off x="-39740" y="992885"/>
            <a:ext cx="3993401"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FFDA76C7-C8FC-343A-A78B-AAA2EFD11438}"/>
              </a:ext>
            </a:extLst>
          </p:cNvPr>
          <p:cNvSpPr txBox="1"/>
          <p:nvPr/>
        </p:nvSpPr>
        <p:spPr>
          <a:xfrm>
            <a:off x="109772" y="436117"/>
            <a:ext cx="4960012"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Outcomes – research framework</a:t>
            </a:r>
          </a:p>
        </p:txBody>
      </p:sp>
      <p:sp>
        <p:nvSpPr>
          <p:cNvPr id="11" name="Rectangle 10">
            <a:extLst>
              <a:ext uri="{FF2B5EF4-FFF2-40B4-BE49-F238E27FC236}">
                <a16:creationId xmlns:a16="http://schemas.microsoft.com/office/drawing/2014/main" id="{568D9706-6D76-1BBA-AE11-C1EC3D91144E}"/>
              </a:ext>
            </a:extLst>
          </p:cNvPr>
          <p:cNvSpPr/>
          <p:nvPr/>
        </p:nvSpPr>
        <p:spPr>
          <a:xfrm>
            <a:off x="2858947" y="1565095"/>
            <a:ext cx="9595412" cy="463369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2525D59E-3B9D-1753-E2CE-8FAD24B9D71F}"/>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19FC4765-FB72-9873-501A-35C010BBE2C8}"/>
              </a:ext>
            </a:extLst>
          </p:cNvPr>
          <p:cNvPicPr>
            <a:picLocks noChangeAspect="1"/>
          </p:cNvPicPr>
          <p:nvPr/>
        </p:nvPicPr>
        <p:blipFill>
          <a:blip r:embed="rId5"/>
          <a:stretch>
            <a:fillRect/>
          </a:stretch>
        </p:blipFill>
        <p:spPr>
          <a:xfrm>
            <a:off x="6475978" y="6253731"/>
            <a:ext cx="1005214" cy="513197"/>
          </a:xfrm>
          <a:prstGeom prst="rect">
            <a:avLst/>
          </a:prstGeom>
        </p:spPr>
      </p:pic>
      <p:pic>
        <p:nvPicPr>
          <p:cNvPr id="14" name="Picture 13" descr="A diagram of a circular diagram&#10;&#10;AI-generated content may be incorrect.">
            <a:extLst>
              <a:ext uri="{FF2B5EF4-FFF2-40B4-BE49-F238E27FC236}">
                <a16:creationId xmlns:a16="http://schemas.microsoft.com/office/drawing/2014/main" id="{4E0C0736-3C25-2BF6-CE61-0948B16365AE}"/>
              </a:ext>
            </a:extLst>
          </p:cNvPr>
          <p:cNvPicPr>
            <a:picLocks noChangeAspect="1"/>
          </p:cNvPicPr>
          <p:nvPr/>
        </p:nvPicPr>
        <p:blipFill>
          <a:blip r:embed="rId6"/>
          <a:stretch>
            <a:fillRect/>
          </a:stretch>
        </p:blipFill>
        <p:spPr>
          <a:xfrm>
            <a:off x="2688251" y="952721"/>
            <a:ext cx="8776917" cy="5916292"/>
          </a:xfrm>
          <a:prstGeom prst="rect">
            <a:avLst/>
          </a:prstGeom>
        </p:spPr>
      </p:pic>
    </p:spTree>
    <p:extLst>
      <p:ext uri="{BB962C8B-B14F-4D97-AF65-F5344CB8AC3E}">
        <p14:creationId xmlns:p14="http://schemas.microsoft.com/office/powerpoint/2010/main" val="109420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7226E-CF31-39B4-2E37-256CD038DC1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21FC39-C646-4EAE-9731-3AA2EB2E0074}"/>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ED816E84-991F-1B00-7281-AD06DBA58D82}"/>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339C46A4-200E-B1A7-DA68-673C16219A2D}"/>
              </a:ext>
            </a:extLst>
          </p:cNvPr>
          <p:cNvSpPr txBox="1"/>
          <p:nvPr/>
        </p:nvSpPr>
        <p:spPr>
          <a:xfrm>
            <a:off x="-39740" y="992885"/>
            <a:ext cx="3993401"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50BB446F-BE36-2035-C471-DB0A2E255001}"/>
              </a:ext>
            </a:extLst>
          </p:cNvPr>
          <p:cNvSpPr txBox="1"/>
          <p:nvPr/>
        </p:nvSpPr>
        <p:spPr>
          <a:xfrm>
            <a:off x="592810" y="716836"/>
            <a:ext cx="3312125"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Outcomes - playbook</a:t>
            </a:r>
          </a:p>
        </p:txBody>
      </p:sp>
      <p:sp>
        <p:nvSpPr>
          <p:cNvPr id="11" name="Rectangle 10">
            <a:extLst>
              <a:ext uri="{FF2B5EF4-FFF2-40B4-BE49-F238E27FC236}">
                <a16:creationId xmlns:a16="http://schemas.microsoft.com/office/drawing/2014/main" id="{1D115C2E-C36F-5C9E-7E3C-7662AB000C5F}"/>
              </a:ext>
            </a:extLst>
          </p:cNvPr>
          <p:cNvSpPr/>
          <p:nvPr/>
        </p:nvSpPr>
        <p:spPr>
          <a:xfrm>
            <a:off x="2858947" y="1565095"/>
            <a:ext cx="9595412" cy="463369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1EC95C49-C71B-2B09-CC5D-15F086C5124E}"/>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173C11F0-3EA1-233D-8FB4-29E73ECCB838}"/>
              </a:ext>
            </a:extLst>
          </p:cNvPr>
          <p:cNvPicPr>
            <a:picLocks noChangeAspect="1"/>
          </p:cNvPicPr>
          <p:nvPr/>
        </p:nvPicPr>
        <p:blipFill>
          <a:blip r:embed="rId5"/>
          <a:stretch>
            <a:fillRect/>
          </a:stretch>
        </p:blipFill>
        <p:spPr>
          <a:xfrm>
            <a:off x="6475978" y="6253731"/>
            <a:ext cx="1005214" cy="513197"/>
          </a:xfrm>
          <a:prstGeom prst="rect">
            <a:avLst/>
          </a:prstGeom>
        </p:spPr>
      </p:pic>
      <p:pic>
        <p:nvPicPr>
          <p:cNvPr id="15" name="Picture 14" descr="A close-up of a health space playbook&#10;&#10;AI-generated content may be incorrect.">
            <a:extLst>
              <a:ext uri="{FF2B5EF4-FFF2-40B4-BE49-F238E27FC236}">
                <a16:creationId xmlns:a16="http://schemas.microsoft.com/office/drawing/2014/main" id="{D8056839-4720-7991-2FB8-0968425FB567}"/>
              </a:ext>
            </a:extLst>
          </p:cNvPr>
          <p:cNvPicPr>
            <a:picLocks noChangeAspect="1"/>
          </p:cNvPicPr>
          <p:nvPr/>
        </p:nvPicPr>
        <p:blipFill>
          <a:blip r:embed="rId6"/>
          <a:stretch>
            <a:fillRect/>
          </a:stretch>
        </p:blipFill>
        <p:spPr>
          <a:xfrm rot="225524">
            <a:off x="2543051" y="1811970"/>
            <a:ext cx="5437167" cy="3510070"/>
          </a:xfrm>
          <a:prstGeom prst="rect">
            <a:avLst/>
          </a:prstGeom>
          <a:effectLst>
            <a:outerShdw blurRad="50800" dist="154729" dir="2818286" algn="ctr" rotWithShape="0">
              <a:srgbClr val="000000">
                <a:alpha val="43137"/>
              </a:srgbClr>
            </a:outerShdw>
          </a:effectLst>
        </p:spPr>
      </p:pic>
      <p:sp>
        <p:nvSpPr>
          <p:cNvPr id="16" name="Rectangle 15">
            <a:extLst>
              <a:ext uri="{FF2B5EF4-FFF2-40B4-BE49-F238E27FC236}">
                <a16:creationId xmlns:a16="http://schemas.microsoft.com/office/drawing/2014/main" id="{D863C6E0-4D0D-0005-3C52-AE4ADBFB063C}"/>
              </a:ext>
            </a:extLst>
          </p:cNvPr>
          <p:cNvSpPr/>
          <p:nvPr/>
        </p:nvSpPr>
        <p:spPr>
          <a:xfrm>
            <a:off x="3241964" y="4096988"/>
            <a:ext cx="1543792" cy="6056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age of a book&#10;&#10;AI-generated content may be incorrect.">
            <a:extLst>
              <a:ext uri="{FF2B5EF4-FFF2-40B4-BE49-F238E27FC236}">
                <a16:creationId xmlns:a16="http://schemas.microsoft.com/office/drawing/2014/main" id="{907BFD2D-64D3-8A50-4694-33BC09A7531A}"/>
              </a:ext>
            </a:extLst>
          </p:cNvPr>
          <p:cNvPicPr>
            <a:picLocks noChangeAspect="1"/>
          </p:cNvPicPr>
          <p:nvPr/>
        </p:nvPicPr>
        <p:blipFill>
          <a:blip r:embed="rId7"/>
          <a:stretch>
            <a:fillRect/>
          </a:stretch>
        </p:blipFill>
        <p:spPr>
          <a:xfrm rot="21052527">
            <a:off x="7318025" y="214727"/>
            <a:ext cx="3463784" cy="2233424"/>
          </a:xfrm>
          <a:prstGeom prst="rect">
            <a:avLst/>
          </a:prstGeom>
          <a:effectLst>
            <a:outerShdw blurRad="50800" dist="118549" dir="2637256" algn="ctr" rotWithShape="0">
              <a:srgbClr val="000000">
                <a:alpha val="43137"/>
              </a:srgbClr>
            </a:outerShdw>
          </a:effectLst>
        </p:spPr>
      </p:pic>
      <p:pic>
        <p:nvPicPr>
          <p:cNvPr id="20" name="Picture 19" descr="A collage of images of people sitting in chairs&#10;&#10;AI-generated content may be incorrect.">
            <a:extLst>
              <a:ext uri="{FF2B5EF4-FFF2-40B4-BE49-F238E27FC236}">
                <a16:creationId xmlns:a16="http://schemas.microsoft.com/office/drawing/2014/main" id="{91A83871-B6B0-894A-CE17-85A1E5CBFAB7}"/>
              </a:ext>
            </a:extLst>
          </p:cNvPr>
          <p:cNvPicPr>
            <a:picLocks noChangeAspect="1"/>
          </p:cNvPicPr>
          <p:nvPr/>
        </p:nvPicPr>
        <p:blipFill>
          <a:blip r:embed="rId8"/>
          <a:stretch>
            <a:fillRect/>
          </a:stretch>
        </p:blipFill>
        <p:spPr>
          <a:xfrm rot="287029">
            <a:off x="8077284" y="2245321"/>
            <a:ext cx="3179028" cy="2030036"/>
          </a:xfrm>
          <a:prstGeom prst="rect">
            <a:avLst/>
          </a:prstGeom>
          <a:effectLst>
            <a:outerShdw blurRad="50800" dist="95698" dir="2640656" algn="ctr" rotWithShape="0">
              <a:srgbClr val="000000">
                <a:alpha val="43137"/>
              </a:srgbClr>
            </a:outerShdw>
          </a:effectLst>
        </p:spPr>
      </p:pic>
      <p:pic>
        <p:nvPicPr>
          <p:cNvPr id="23" name="Picture 22" descr="A close-up of a questionnaire&#10;&#10;AI-generated content may be incorrect.">
            <a:extLst>
              <a:ext uri="{FF2B5EF4-FFF2-40B4-BE49-F238E27FC236}">
                <a16:creationId xmlns:a16="http://schemas.microsoft.com/office/drawing/2014/main" id="{78395BED-EBD3-1848-AB2B-DF9A61822695}"/>
              </a:ext>
            </a:extLst>
          </p:cNvPr>
          <p:cNvPicPr>
            <a:picLocks noChangeAspect="1"/>
          </p:cNvPicPr>
          <p:nvPr/>
        </p:nvPicPr>
        <p:blipFill>
          <a:blip r:embed="rId9"/>
          <a:stretch>
            <a:fillRect/>
          </a:stretch>
        </p:blipFill>
        <p:spPr>
          <a:xfrm rot="21168784">
            <a:off x="8663361" y="3887883"/>
            <a:ext cx="3392397" cy="2173629"/>
          </a:xfrm>
          <a:prstGeom prst="rect">
            <a:avLst/>
          </a:prstGeom>
          <a:effectLst>
            <a:outerShdw blurRad="50800" dist="105019" dir="2630457" algn="ctr" rotWithShape="0">
              <a:srgbClr val="000000">
                <a:alpha val="43137"/>
              </a:srgbClr>
            </a:outerShdw>
          </a:effectLst>
        </p:spPr>
      </p:pic>
      <p:sp>
        <p:nvSpPr>
          <p:cNvPr id="24" name="TextBox 23">
            <a:extLst>
              <a:ext uri="{FF2B5EF4-FFF2-40B4-BE49-F238E27FC236}">
                <a16:creationId xmlns:a16="http://schemas.microsoft.com/office/drawing/2014/main" id="{26AE5693-4180-C4B3-0B6D-0AF477D59019}"/>
              </a:ext>
            </a:extLst>
          </p:cNvPr>
          <p:cNvSpPr txBox="1"/>
          <p:nvPr/>
        </p:nvSpPr>
        <p:spPr>
          <a:xfrm>
            <a:off x="7403552" y="5777547"/>
            <a:ext cx="6302414" cy="215444"/>
          </a:xfrm>
          <a:prstGeom prst="rect">
            <a:avLst/>
          </a:prstGeom>
          <a:noFill/>
        </p:spPr>
        <p:txBody>
          <a:bodyPr wrap="square">
            <a:spAutoFit/>
          </a:bodyPr>
          <a:lstStyle/>
          <a:p>
            <a:r>
              <a:rPr lang="en-US" sz="800" b="1" dirty="0">
                <a:solidFill>
                  <a:schemeClr val="bg1"/>
                </a:solidFill>
                <a:latin typeface="Arial" panose="020B0604020202020204" pitchFamily="34" charset="0"/>
                <a:cs typeface="Arial" panose="020B0604020202020204" pitchFamily="34" charset="0"/>
              </a:rPr>
              <a:t>C    Sarah Green, 2024</a:t>
            </a:r>
          </a:p>
        </p:txBody>
      </p:sp>
      <p:sp>
        <p:nvSpPr>
          <p:cNvPr id="25" name="Oval 24">
            <a:extLst>
              <a:ext uri="{FF2B5EF4-FFF2-40B4-BE49-F238E27FC236}">
                <a16:creationId xmlns:a16="http://schemas.microsoft.com/office/drawing/2014/main" id="{C38C9C5A-A747-013B-7058-44AD33338BEB}"/>
              </a:ext>
            </a:extLst>
          </p:cNvPr>
          <p:cNvSpPr/>
          <p:nvPr/>
        </p:nvSpPr>
        <p:spPr>
          <a:xfrm>
            <a:off x="7451052" y="5777547"/>
            <a:ext cx="172905" cy="19251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40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22AAB-C128-7F69-A865-CD8B65B967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4592D96-6009-4BD5-5815-C5BB8D91B768}"/>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F7FCC386-AB96-C8D4-EC62-D28CCB10DD48}"/>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66C437F5-AC88-541C-1144-32F63090303E}"/>
              </a:ext>
            </a:extLst>
          </p:cNvPr>
          <p:cNvSpPr txBox="1"/>
          <p:nvPr/>
        </p:nvSpPr>
        <p:spPr>
          <a:xfrm>
            <a:off x="-39740" y="992885"/>
            <a:ext cx="3993401"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66452261-C691-8F68-0941-82F6E65A5996}"/>
              </a:ext>
            </a:extLst>
          </p:cNvPr>
          <p:cNvSpPr txBox="1"/>
          <p:nvPr/>
        </p:nvSpPr>
        <p:spPr>
          <a:xfrm>
            <a:off x="2155677" y="762052"/>
            <a:ext cx="1721946"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Thank you</a:t>
            </a:r>
          </a:p>
        </p:txBody>
      </p:sp>
      <p:pic>
        <p:nvPicPr>
          <p:cNvPr id="8" name="Picture 7">
            <a:extLst>
              <a:ext uri="{FF2B5EF4-FFF2-40B4-BE49-F238E27FC236}">
                <a16:creationId xmlns:a16="http://schemas.microsoft.com/office/drawing/2014/main" id="{93F8F03E-2E56-8F6F-3380-2536E1914DBB}"/>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800157E7-29AB-B1E1-C02C-8BA7B6F7A471}"/>
              </a:ext>
            </a:extLst>
          </p:cNvPr>
          <p:cNvPicPr>
            <a:picLocks noChangeAspect="1"/>
          </p:cNvPicPr>
          <p:nvPr/>
        </p:nvPicPr>
        <p:blipFill>
          <a:blip r:embed="rId5"/>
          <a:stretch>
            <a:fillRect/>
          </a:stretch>
        </p:blipFill>
        <p:spPr>
          <a:xfrm>
            <a:off x="8895621" y="1523731"/>
            <a:ext cx="3022370" cy="1543026"/>
          </a:xfrm>
          <a:prstGeom prst="rect">
            <a:avLst/>
          </a:prstGeom>
        </p:spPr>
      </p:pic>
      <p:sp>
        <p:nvSpPr>
          <p:cNvPr id="4" name="TextBox 3">
            <a:extLst>
              <a:ext uri="{FF2B5EF4-FFF2-40B4-BE49-F238E27FC236}">
                <a16:creationId xmlns:a16="http://schemas.microsoft.com/office/drawing/2014/main" id="{E7354B5F-BE52-6F2C-E490-05088E82D0CB}"/>
              </a:ext>
            </a:extLst>
          </p:cNvPr>
          <p:cNvSpPr txBox="1"/>
          <p:nvPr/>
        </p:nvSpPr>
        <p:spPr>
          <a:xfrm>
            <a:off x="2240085" y="2797562"/>
            <a:ext cx="6133512" cy="769441"/>
          </a:xfrm>
          <a:prstGeom prst="rect">
            <a:avLst/>
          </a:prstGeom>
          <a:noFill/>
        </p:spPr>
        <p:txBody>
          <a:bodyPr wrap="square">
            <a:spAutoFit/>
          </a:bodyPr>
          <a:lstStyle/>
          <a:p>
            <a:r>
              <a:rPr lang="en-US" sz="4400" b="1" dirty="0" err="1">
                <a:solidFill>
                  <a:srgbClr val="E0DD33"/>
                </a:solidFill>
                <a:latin typeface="Arial" panose="020B0604020202020204" pitchFamily="34" charset="0"/>
                <a:cs typeface="Arial" panose="020B0604020202020204" pitchFamily="34" charset="0"/>
              </a:rPr>
              <a:t>iPoem</a:t>
            </a:r>
            <a:r>
              <a:rPr lang="en-US" sz="4400" b="1" dirty="0">
                <a:solidFill>
                  <a:srgbClr val="E0DD33"/>
                </a:solidFill>
                <a:latin typeface="Arial" panose="020B0604020202020204" pitchFamily="34" charset="0"/>
                <a:cs typeface="Arial" panose="020B0604020202020204" pitchFamily="34" charset="0"/>
              </a:rPr>
              <a:t>…</a:t>
            </a:r>
          </a:p>
        </p:txBody>
      </p:sp>
      <p:pic>
        <p:nvPicPr>
          <p:cNvPr id="10" name="Picture 9" descr="A qr code on a white background&#10;&#10;AI-generated content may be incorrect.">
            <a:extLst>
              <a:ext uri="{FF2B5EF4-FFF2-40B4-BE49-F238E27FC236}">
                <a16:creationId xmlns:a16="http://schemas.microsoft.com/office/drawing/2014/main" id="{23A09A36-BAA8-6605-73C0-AC24AA9DDAF6}"/>
              </a:ext>
            </a:extLst>
          </p:cNvPr>
          <p:cNvPicPr>
            <a:picLocks noChangeAspect="1"/>
          </p:cNvPicPr>
          <p:nvPr/>
        </p:nvPicPr>
        <p:blipFill>
          <a:blip r:embed="rId6"/>
          <a:stretch>
            <a:fillRect/>
          </a:stretch>
        </p:blipFill>
        <p:spPr>
          <a:xfrm>
            <a:off x="9083788" y="3182283"/>
            <a:ext cx="2529943" cy="2518495"/>
          </a:xfrm>
          <a:prstGeom prst="rect">
            <a:avLst/>
          </a:prstGeom>
        </p:spPr>
      </p:pic>
    </p:spTree>
    <p:extLst>
      <p:ext uri="{BB962C8B-B14F-4D97-AF65-F5344CB8AC3E}">
        <p14:creationId xmlns:p14="http://schemas.microsoft.com/office/powerpoint/2010/main" val="680136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9EBBB-D54A-6CAD-C0E5-2C913559C3E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14F2B84-2BB8-18E8-2807-CEEC5F53B0FE}"/>
              </a:ext>
            </a:extLst>
          </p:cNvPr>
          <p:cNvPicPr>
            <a:picLocks noChangeAspect="1"/>
          </p:cNvPicPr>
          <p:nvPr/>
        </p:nvPicPr>
        <p:blipFill>
          <a:blip r:embed="rId3"/>
          <a:stretch>
            <a:fillRect/>
          </a:stretch>
        </p:blipFill>
        <p:spPr>
          <a:xfrm>
            <a:off x="1629137" y="1266286"/>
            <a:ext cx="9740182" cy="5672769"/>
          </a:xfrm>
          <a:prstGeom prst="rect">
            <a:avLst/>
          </a:prstGeom>
          <a:effectLst>
            <a:outerShdw blurRad="50800" dist="50800" dir="5400000" algn="ctr" rotWithShape="0">
              <a:srgbClr val="4B4D53">
                <a:alpha val="67000"/>
              </a:srgbClr>
            </a:outerShdw>
          </a:effectLst>
        </p:spPr>
      </p:pic>
      <p:pic>
        <p:nvPicPr>
          <p:cNvPr id="4" name="Picture 3">
            <a:extLst>
              <a:ext uri="{FF2B5EF4-FFF2-40B4-BE49-F238E27FC236}">
                <a16:creationId xmlns:a16="http://schemas.microsoft.com/office/drawing/2014/main" id="{62C02735-B70A-BFBB-D040-2C145371730E}"/>
              </a:ext>
            </a:extLst>
          </p:cNvPr>
          <p:cNvPicPr>
            <a:picLocks noChangeAspect="1"/>
          </p:cNvPicPr>
          <p:nvPr/>
        </p:nvPicPr>
        <p:blipFill>
          <a:blip r:embed="rId4"/>
          <a:stretch>
            <a:fillRect/>
          </a:stretch>
        </p:blipFill>
        <p:spPr>
          <a:xfrm>
            <a:off x="282262" y="179364"/>
            <a:ext cx="4620491" cy="677477"/>
          </a:xfrm>
          <a:prstGeom prst="rect">
            <a:avLst/>
          </a:prstGeom>
        </p:spPr>
      </p:pic>
      <p:sp>
        <p:nvSpPr>
          <p:cNvPr id="7" name="TextBox 6">
            <a:extLst>
              <a:ext uri="{FF2B5EF4-FFF2-40B4-BE49-F238E27FC236}">
                <a16:creationId xmlns:a16="http://schemas.microsoft.com/office/drawing/2014/main" id="{6A81C2BD-DA2B-EFE8-9747-CA141F977F73}"/>
              </a:ext>
            </a:extLst>
          </p:cNvPr>
          <p:cNvSpPr txBox="1"/>
          <p:nvPr/>
        </p:nvSpPr>
        <p:spPr>
          <a:xfrm>
            <a:off x="484237" y="3922905"/>
            <a:ext cx="4724370" cy="1323439"/>
          </a:xfrm>
          <a:prstGeom prst="rect">
            <a:avLst/>
          </a:prstGeom>
          <a:noFill/>
        </p:spPr>
        <p:txBody>
          <a:bodyPr wrap="none" rtlCol="0">
            <a:spAutoFit/>
          </a:bodyPr>
          <a:lstStyle/>
          <a:p>
            <a:r>
              <a:rPr lang="en-US" sz="1600" b="1" dirty="0">
                <a:solidFill>
                  <a:srgbClr val="F24781"/>
                </a:solidFill>
                <a:latin typeface="Arial" panose="020B0604020202020204" pitchFamily="34" charset="0"/>
                <a:cs typeface="Arial" panose="020B0604020202020204" pitchFamily="34" charset="0"/>
              </a:rPr>
              <a:t>Dr Sarah Green, DBA, MA, FHEA</a:t>
            </a:r>
          </a:p>
          <a:p>
            <a:r>
              <a:rPr lang="en-US" sz="1600" b="1" dirty="0">
                <a:solidFill>
                  <a:srgbClr val="F24781"/>
                </a:solidFill>
                <a:latin typeface="Arial" panose="020B0604020202020204" pitchFamily="34" charset="0"/>
                <a:cs typeface="Arial" panose="020B0604020202020204" pitchFamily="34" charset="0"/>
              </a:rPr>
              <a:t>Senior Lecturer in Media and Communications</a:t>
            </a:r>
          </a:p>
          <a:p>
            <a:r>
              <a:rPr lang="en-US" sz="1600" b="1" dirty="0">
                <a:solidFill>
                  <a:srgbClr val="F24781"/>
                </a:solidFill>
                <a:latin typeface="Arial" panose="020B0604020202020204" pitchFamily="34" charset="0"/>
                <a:cs typeface="Arial" panose="020B0604020202020204" pitchFamily="34" charset="0"/>
              </a:rPr>
              <a:t>University of the Arts London</a:t>
            </a:r>
          </a:p>
          <a:p>
            <a:endParaRPr lang="en-US" sz="1600" b="1" dirty="0">
              <a:solidFill>
                <a:srgbClr val="F24781"/>
              </a:solidFill>
              <a:latin typeface="Arial" panose="020B0604020202020204" pitchFamily="34" charset="0"/>
              <a:cs typeface="Arial" panose="020B0604020202020204" pitchFamily="34" charset="0"/>
            </a:endParaRPr>
          </a:p>
          <a:p>
            <a:r>
              <a:rPr lang="en-US" sz="1600" b="1" dirty="0">
                <a:solidFill>
                  <a:srgbClr val="F24781"/>
                </a:solidFill>
                <a:latin typeface="Arial" panose="020B0604020202020204" pitchFamily="34" charset="0"/>
                <a:cs typeface="Arial" panose="020B0604020202020204" pitchFamily="34" charset="0"/>
              </a:rPr>
              <a:t>June 2025</a:t>
            </a:r>
          </a:p>
        </p:txBody>
      </p:sp>
      <p:sp>
        <p:nvSpPr>
          <p:cNvPr id="10" name="Rounded Rectangle 9">
            <a:extLst>
              <a:ext uri="{FF2B5EF4-FFF2-40B4-BE49-F238E27FC236}">
                <a16:creationId xmlns:a16="http://schemas.microsoft.com/office/drawing/2014/main" id="{113BA64E-91FC-B4F6-4E13-05FC2EDEE912}"/>
              </a:ext>
            </a:extLst>
          </p:cNvPr>
          <p:cNvSpPr/>
          <p:nvPr/>
        </p:nvSpPr>
        <p:spPr>
          <a:xfrm>
            <a:off x="-379949" y="5332477"/>
            <a:ext cx="2372810" cy="2413928"/>
          </a:xfrm>
          <a:prstGeom prst="roundRect">
            <a:avLst/>
          </a:prstGeom>
          <a:noFill/>
          <a:ln w="28575">
            <a:solidFill>
              <a:srgbClr val="A5C9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2736F1-F193-F64F-A532-99CD423FBD64}"/>
              </a:ext>
            </a:extLst>
          </p:cNvPr>
          <p:cNvSpPr/>
          <p:nvPr/>
        </p:nvSpPr>
        <p:spPr>
          <a:xfrm>
            <a:off x="1030148" y="5727827"/>
            <a:ext cx="7303625" cy="2928395"/>
          </a:xfrm>
          <a:prstGeom prst="rect">
            <a:avLst/>
          </a:prstGeom>
          <a:noFill/>
          <a:ln w="22225">
            <a:solidFill>
              <a:srgbClr val="DFD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5D2051-2267-8CC5-0094-BA2C2EEFA9CA}"/>
              </a:ext>
            </a:extLst>
          </p:cNvPr>
          <p:cNvSpPr txBox="1"/>
          <p:nvPr/>
        </p:nvSpPr>
        <p:spPr>
          <a:xfrm>
            <a:off x="8032831" y="5893286"/>
            <a:ext cx="4159170" cy="338554"/>
          </a:xfrm>
          <a:prstGeom prst="rect">
            <a:avLst/>
          </a:prstGeom>
          <a:noFill/>
        </p:spPr>
        <p:txBody>
          <a:bodyPr wrap="square" rtlCol="0">
            <a:spAutoFit/>
          </a:bodyPr>
          <a:lstStyle/>
          <a:p>
            <a:r>
              <a:rPr lang="en-US" sz="1600" b="1" dirty="0">
                <a:solidFill>
                  <a:srgbClr val="F24781"/>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9E115FED-A0B6-49AD-CE56-8D49446BF482}"/>
              </a:ext>
            </a:extLst>
          </p:cNvPr>
          <p:cNvPicPr>
            <a:picLocks noChangeAspect="1"/>
          </p:cNvPicPr>
          <p:nvPr/>
        </p:nvPicPr>
        <p:blipFill>
          <a:blip r:embed="rId5"/>
          <a:stretch>
            <a:fillRect/>
          </a:stretch>
        </p:blipFill>
        <p:spPr>
          <a:xfrm>
            <a:off x="10155804" y="211228"/>
            <a:ext cx="1383544" cy="706348"/>
          </a:xfrm>
          <a:prstGeom prst="rect">
            <a:avLst/>
          </a:prstGeom>
        </p:spPr>
      </p:pic>
      <p:pic>
        <p:nvPicPr>
          <p:cNvPr id="14" name="Picture 13">
            <a:extLst>
              <a:ext uri="{FF2B5EF4-FFF2-40B4-BE49-F238E27FC236}">
                <a16:creationId xmlns:a16="http://schemas.microsoft.com/office/drawing/2014/main" id="{D41516E1-3622-480A-2C44-CBB6DE4AB949}"/>
              </a:ext>
            </a:extLst>
          </p:cNvPr>
          <p:cNvPicPr>
            <a:picLocks noChangeAspect="1"/>
          </p:cNvPicPr>
          <p:nvPr/>
        </p:nvPicPr>
        <p:blipFill>
          <a:blip r:embed="rId6"/>
          <a:stretch>
            <a:fillRect/>
          </a:stretch>
        </p:blipFill>
        <p:spPr>
          <a:xfrm>
            <a:off x="7593827" y="964714"/>
            <a:ext cx="3886200" cy="194120"/>
          </a:xfrm>
          <a:prstGeom prst="rect">
            <a:avLst/>
          </a:prstGeom>
        </p:spPr>
      </p:pic>
      <p:sp>
        <p:nvSpPr>
          <p:cNvPr id="2" name="TextBox 1">
            <a:extLst>
              <a:ext uri="{FF2B5EF4-FFF2-40B4-BE49-F238E27FC236}">
                <a16:creationId xmlns:a16="http://schemas.microsoft.com/office/drawing/2014/main" id="{CDD4DD0F-414F-026C-40A2-B8D55AC1F745}"/>
              </a:ext>
            </a:extLst>
          </p:cNvPr>
          <p:cNvSpPr txBox="1"/>
          <p:nvPr/>
        </p:nvSpPr>
        <p:spPr>
          <a:xfrm>
            <a:off x="656578" y="1235340"/>
            <a:ext cx="800219" cy="1631216"/>
          </a:xfrm>
          <a:prstGeom prst="rect">
            <a:avLst/>
          </a:prstGeom>
          <a:noFill/>
        </p:spPr>
        <p:txBody>
          <a:bodyPr wrap="none" rtlCol="0">
            <a:spAutoFit/>
          </a:bodyPr>
          <a:lstStyle/>
          <a:p>
            <a:r>
              <a:rPr lang="en-US" sz="3200" b="1" dirty="0">
                <a:solidFill>
                  <a:srgbClr val="E0DD33"/>
                </a:solidFill>
                <a:latin typeface="Arial" panose="020B0604020202020204" pitchFamily="34" charset="0"/>
                <a:cs typeface="Arial" panose="020B0604020202020204" pitchFamily="34" charset="0"/>
              </a:rPr>
              <a:t>Or:</a:t>
            </a:r>
          </a:p>
          <a:p>
            <a:endParaRPr lang="en-US" sz="3200" b="1" dirty="0">
              <a:solidFill>
                <a:srgbClr val="E0DD33"/>
              </a:solidFill>
              <a:latin typeface="Arial" panose="020B0604020202020204" pitchFamily="34" charset="0"/>
              <a:cs typeface="Arial" panose="020B0604020202020204" pitchFamily="34" charset="0"/>
            </a:endParaRPr>
          </a:p>
          <a:p>
            <a:endParaRPr lang="en-US" sz="3600" dirty="0">
              <a:solidFill>
                <a:srgbClr val="E0DD33"/>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73B5D6D-1E3C-0856-03E4-260C658F6913}"/>
              </a:ext>
            </a:extLst>
          </p:cNvPr>
          <p:cNvSpPr txBox="1"/>
          <p:nvPr/>
        </p:nvSpPr>
        <p:spPr>
          <a:xfrm>
            <a:off x="2004204" y="1804727"/>
            <a:ext cx="5401430" cy="2123658"/>
          </a:xfrm>
          <a:prstGeom prst="rect">
            <a:avLst/>
          </a:prstGeom>
          <a:noFill/>
        </p:spPr>
        <p:txBody>
          <a:bodyPr wrap="square" rtlCol="0">
            <a:spAutoFit/>
          </a:bodyPr>
          <a:lstStyle/>
          <a:p>
            <a:r>
              <a:rPr lang="en-US" sz="3200" b="1" dirty="0">
                <a:solidFill>
                  <a:srgbClr val="E0DD33"/>
                </a:solidFill>
                <a:latin typeface="Arial" panose="020B0604020202020204" pitchFamily="34" charset="0"/>
                <a:cs typeface="Arial" panose="020B0604020202020204" pitchFamily="34" charset="0"/>
              </a:rPr>
              <a:t>Do we really know how patients think and feel?</a:t>
            </a:r>
          </a:p>
          <a:p>
            <a:endParaRPr lang="en-US" sz="3200" b="1" dirty="0">
              <a:solidFill>
                <a:srgbClr val="E0DD33"/>
              </a:solidFill>
              <a:latin typeface="Arial" panose="020B0604020202020204" pitchFamily="34" charset="0"/>
              <a:cs typeface="Arial" panose="020B0604020202020204" pitchFamily="34" charset="0"/>
            </a:endParaRPr>
          </a:p>
          <a:p>
            <a:endParaRPr lang="en-US" sz="3600" dirty="0">
              <a:solidFill>
                <a:srgbClr val="E0DD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26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870FC-A020-7457-970F-B8CFA06B1C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2F608D-6F2C-8E20-2B4D-D786468B6272}"/>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218602FD-01BD-47A2-911C-BC7454907C97}"/>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F92144C3-7790-7D00-1649-25B2C14A8240}"/>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A5C9E6"/>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11DDA9E1-FE2C-1340-57D3-7A685CD883ED}"/>
              </a:ext>
            </a:extLst>
          </p:cNvPr>
          <p:cNvSpPr txBox="1"/>
          <p:nvPr/>
        </p:nvSpPr>
        <p:spPr>
          <a:xfrm>
            <a:off x="2572413" y="789502"/>
            <a:ext cx="1330814"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Context</a:t>
            </a:r>
          </a:p>
        </p:txBody>
      </p:sp>
      <p:sp>
        <p:nvSpPr>
          <p:cNvPr id="21" name="TextBox 20">
            <a:extLst>
              <a:ext uri="{FF2B5EF4-FFF2-40B4-BE49-F238E27FC236}">
                <a16:creationId xmlns:a16="http://schemas.microsoft.com/office/drawing/2014/main" id="{9A088CDA-C5EA-A8F0-07A2-2F4672E3BEFF}"/>
              </a:ext>
            </a:extLst>
          </p:cNvPr>
          <p:cNvSpPr txBox="1"/>
          <p:nvPr/>
        </p:nvSpPr>
        <p:spPr>
          <a:xfrm>
            <a:off x="3555646" y="5433239"/>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D17FF90F-C33A-F0BB-E34B-A823B4FD4248}"/>
              </a:ext>
            </a:extLst>
          </p:cNvPr>
          <p:cNvSpPr/>
          <p:nvPr/>
        </p:nvSpPr>
        <p:spPr>
          <a:xfrm>
            <a:off x="2858947" y="1565095"/>
            <a:ext cx="9595412" cy="4633697"/>
          </a:xfrm>
          <a:prstGeom prst="rect">
            <a:avLst/>
          </a:prstGeom>
          <a:noFill/>
          <a:ln>
            <a:solidFill>
              <a:srgbClr val="A5C9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3EF01B-A166-484D-39B4-32E4EEA60447}"/>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22" name="Picture 21">
            <a:extLst>
              <a:ext uri="{FF2B5EF4-FFF2-40B4-BE49-F238E27FC236}">
                <a16:creationId xmlns:a16="http://schemas.microsoft.com/office/drawing/2014/main" id="{C4B3C445-3506-3022-B1C3-ED6F65415CCA}"/>
              </a:ext>
            </a:extLst>
          </p:cNvPr>
          <p:cNvPicPr>
            <a:picLocks noChangeAspect="1"/>
          </p:cNvPicPr>
          <p:nvPr/>
        </p:nvPicPr>
        <p:blipFill>
          <a:blip r:embed="rId5"/>
          <a:stretch>
            <a:fillRect/>
          </a:stretch>
        </p:blipFill>
        <p:spPr>
          <a:xfrm>
            <a:off x="6475978" y="6253731"/>
            <a:ext cx="1005214" cy="513197"/>
          </a:xfrm>
          <a:prstGeom prst="rect">
            <a:avLst/>
          </a:prstGeom>
        </p:spPr>
      </p:pic>
      <p:sp>
        <p:nvSpPr>
          <p:cNvPr id="27" name="TextBox 26">
            <a:extLst>
              <a:ext uri="{FF2B5EF4-FFF2-40B4-BE49-F238E27FC236}">
                <a16:creationId xmlns:a16="http://schemas.microsoft.com/office/drawing/2014/main" id="{FD0DCDB0-CEBF-83EC-6487-7919BB091598}"/>
              </a:ext>
            </a:extLst>
          </p:cNvPr>
          <p:cNvSpPr txBox="1"/>
          <p:nvPr/>
        </p:nvSpPr>
        <p:spPr>
          <a:xfrm>
            <a:off x="3859662" y="789237"/>
            <a:ext cx="2630384" cy="461665"/>
          </a:xfrm>
          <a:prstGeom prst="rect">
            <a:avLst/>
          </a:prstGeom>
          <a:noFill/>
        </p:spPr>
        <p:txBody>
          <a:bodyPr wrap="square">
            <a:spAutoFit/>
          </a:bodyPr>
          <a:lstStyle/>
          <a:p>
            <a:r>
              <a:rPr lang="en-GB" sz="2400" b="1" dirty="0">
                <a:solidFill>
                  <a:srgbClr val="A5C9E6"/>
                </a:solidFill>
                <a:effectLst/>
                <a:latin typeface="Arial" panose="020B0604020202020204" pitchFamily="34" charset="0"/>
                <a:ea typeface="Calibri" panose="020F0502020204030204" pitchFamily="34" charset="0"/>
                <a:cs typeface="Arial" panose="020B0604020202020204" pitchFamily="34" charset="0"/>
              </a:rPr>
              <a:t>Why me?</a:t>
            </a:r>
            <a:endParaRPr lang="en-US" sz="2400" b="1" dirty="0">
              <a:solidFill>
                <a:srgbClr val="A5C9E6"/>
              </a:solidFill>
              <a:latin typeface="Arial" panose="020B0604020202020204" pitchFamily="34" charset="0"/>
              <a:cs typeface="Arial" panose="020B0604020202020204" pitchFamily="34" charset="0"/>
            </a:endParaRPr>
          </a:p>
        </p:txBody>
      </p:sp>
      <p:pic>
        <p:nvPicPr>
          <p:cNvPr id="10" name="Picture 9" descr="A person with sunglasses on her head&#10;&#10;AI-generated content may be incorrect.">
            <a:extLst>
              <a:ext uri="{FF2B5EF4-FFF2-40B4-BE49-F238E27FC236}">
                <a16:creationId xmlns:a16="http://schemas.microsoft.com/office/drawing/2014/main" id="{ADE08A7B-55F4-A438-AD7D-208C2F39AC21}"/>
              </a:ext>
            </a:extLst>
          </p:cNvPr>
          <p:cNvPicPr>
            <a:picLocks noChangeAspect="1"/>
          </p:cNvPicPr>
          <p:nvPr/>
        </p:nvPicPr>
        <p:blipFill>
          <a:blip r:embed="rId6"/>
          <a:stretch>
            <a:fillRect/>
          </a:stretch>
        </p:blipFill>
        <p:spPr>
          <a:xfrm>
            <a:off x="691366" y="1841630"/>
            <a:ext cx="2323593" cy="2358447"/>
          </a:xfrm>
          <a:prstGeom prst="rect">
            <a:avLst/>
          </a:prstGeom>
        </p:spPr>
      </p:pic>
      <p:sp>
        <p:nvSpPr>
          <p:cNvPr id="13" name="TextBox 12">
            <a:extLst>
              <a:ext uri="{FF2B5EF4-FFF2-40B4-BE49-F238E27FC236}">
                <a16:creationId xmlns:a16="http://schemas.microsoft.com/office/drawing/2014/main" id="{0314F027-AE7B-97BE-20E8-79549E4D1F36}"/>
              </a:ext>
            </a:extLst>
          </p:cNvPr>
          <p:cNvSpPr txBox="1"/>
          <p:nvPr/>
        </p:nvSpPr>
        <p:spPr>
          <a:xfrm>
            <a:off x="3395284" y="2076419"/>
            <a:ext cx="8105349" cy="4031873"/>
          </a:xfrm>
          <a:prstGeom prst="rect">
            <a:avLst/>
          </a:prstGeom>
          <a:noFill/>
        </p:spPr>
        <p:txBody>
          <a:bodyPr wrap="square" rtlCol="0">
            <a:spAutoFit/>
          </a:bodyPr>
          <a:lstStyle/>
          <a:p>
            <a:r>
              <a:rPr lang="en-US" sz="2800" b="1" dirty="0">
                <a:solidFill>
                  <a:srgbClr val="E0DD33"/>
                </a:solidFill>
                <a:latin typeface="Arial" panose="020B0604020202020204" pitchFamily="34" charset="0"/>
                <a:cs typeface="Arial" panose="020B0604020202020204" pitchFamily="34" charset="0"/>
              </a:rPr>
              <a:t>No previous experience in Healthcare</a:t>
            </a:r>
          </a:p>
          <a:p>
            <a:endParaRPr lang="en-US" sz="2800" b="1" dirty="0">
              <a:solidFill>
                <a:srgbClr val="E0DD33"/>
              </a:solidFill>
              <a:latin typeface="Arial" panose="020B0604020202020204" pitchFamily="34" charset="0"/>
              <a:cs typeface="Arial" panose="020B0604020202020204" pitchFamily="34" charset="0"/>
            </a:endParaRPr>
          </a:p>
          <a:p>
            <a:r>
              <a:rPr lang="en-US" sz="2800" b="1" dirty="0">
                <a:solidFill>
                  <a:srgbClr val="E0DD33"/>
                </a:solidFill>
                <a:latin typeface="Arial" panose="020B0604020202020204" pitchFamily="34" charset="0"/>
                <a:cs typeface="Arial" panose="020B0604020202020204" pitchFamily="34" charset="0"/>
              </a:rPr>
              <a:t>Unfamiliar with NHS ethics process</a:t>
            </a:r>
          </a:p>
          <a:p>
            <a:endParaRPr lang="en-US" sz="2800" b="1" dirty="0">
              <a:solidFill>
                <a:srgbClr val="E0DD33"/>
              </a:solidFill>
              <a:latin typeface="Arial" panose="020B0604020202020204" pitchFamily="34" charset="0"/>
              <a:cs typeface="Arial" panose="020B0604020202020204" pitchFamily="34" charset="0"/>
            </a:endParaRPr>
          </a:p>
          <a:p>
            <a:r>
              <a:rPr lang="en-US" sz="2800" b="1" dirty="0">
                <a:solidFill>
                  <a:srgbClr val="E0DD33"/>
                </a:solidFill>
                <a:latin typeface="Arial" panose="020B0604020202020204" pitchFamily="34" charset="0"/>
                <a:cs typeface="Arial" panose="020B0604020202020204" pitchFamily="34" charset="0"/>
              </a:rPr>
              <a:t>Limited hospital exposure</a:t>
            </a:r>
          </a:p>
          <a:p>
            <a:endParaRPr lang="en-US" sz="2800" b="1" dirty="0">
              <a:solidFill>
                <a:srgbClr val="E0DD33"/>
              </a:solidFill>
              <a:latin typeface="Arial" panose="020B0604020202020204" pitchFamily="34" charset="0"/>
              <a:cs typeface="Arial" panose="020B0604020202020204" pitchFamily="34" charset="0"/>
            </a:endParaRPr>
          </a:p>
          <a:p>
            <a:r>
              <a:rPr lang="en-US" sz="2800" b="1" dirty="0">
                <a:solidFill>
                  <a:srgbClr val="F24781"/>
                </a:solidFill>
                <a:latin typeface="Arial" panose="020B0604020202020204" pitchFamily="34" charset="0"/>
                <a:cs typeface="Arial" panose="020B0604020202020204" pitchFamily="34" charset="0"/>
              </a:rPr>
              <a:t>Skilled and experienced user-</a:t>
            </a:r>
            <a:r>
              <a:rPr lang="en-US" sz="2800" b="1" dirty="0" err="1">
                <a:solidFill>
                  <a:srgbClr val="F24781"/>
                </a:solidFill>
                <a:latin typeface="Arial" panose="020B0604020202020204" pitchFamily="34" charset="0"/>
                <a:cs typeface="Arial" panose="020B0604020202020204" pitchFamily="34" charset="0"/>
              </a:rPr>
              <a:t>centred</a:t>
            </a:r>
            <a:r>
              <a:rPr lang="en-US" sz="2800" b="1" dirty="0">
                <a:solidFill>
                  <a:srgbClr val="F24781"/>
                </a:solidFill>
                <a:latin typeface="Arial" panose="020B0604020202020204" pitchFamily="34" charset="0"/>
                <a:cs typeface="Arial" panose="020B0604020202020204" pitchFamily="34" charset="0"/>
              </a:rPr>
              <a:t> designer and researcher, keen spatial interest</a:t>
            </a:r>
            <a:r>
              <a:rPr lang="en-US" sz="2800" b="1" dirty="0">
                <a:solidFill>
                  <a:srgbClr val="E0DD33"/>
                </a:solidFill>
                <a:latin typeface="Arial" panose="020B0604020202020204" pitchFamily="34" charset="0"/>
                <a:cs typeface="Arial" panose="020B0604020202020204" pitchFamily="34" charset="0"/>
              </a:rPr>
              <a:t> </a:t>
            </a:r>
          </a:p>
          <a:p>
            <a:endParaRPr lang="en-US" sz="3200" dirty="0">
              <a:solidFill>
                <a:srgbClr val="E0DD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484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B4F"/>
        </a:solidFill>
        <a:effectLst/>
      </p:bgPr>
    </p:bg>
    <p:spTree>
      <p:nvGrpSpPr>
        <p:cNvPr id="1" name="">
          <a:extLst>
            <a:ext uri="{FF2B5EF4-FFF2-40B4-BE49-F238E27FC236}">
              <a16:creationId xmlns:a16="http://schemas.microsoft.com/office/drawing/2014/main" id="{A136E68F-8FAE-3555-A6A0-9676C2B0EF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582D37-0065-0A9A-40F1-1783493B12C8}"/>
              </a:ext>
            </a:extLst>
          </p:cNvPr>
          <p:cNvPicPr>
            <a:picLocks noChangeAspect="1"/>
          </p:cNvPicPr>
          <p:nvPr/>
        </p:nvPicPr>
        <p:blipFill>
          <a:blip r:embed="rId3"/>
          <a:stretch>
            <a:fillRect/>
          </a:stretch>
        </p:blipFill>
        <p:spPr>
          <a:xfrm>
            <a:off x="7481192" y="6336429"/>
            <a:ext cx="2529943" cy="370952"/>
          </a:xfrm>
          <a:prstGeom prst="rect">
            <a:avLst/>
          </a:prstGeom>
        </p:spPr>
      </p:pic>
      <p:pic>
        <p:nvPicPr>
          <p:cNvPr id="5" name="Picture 4">
            <a:extLst>
              <a:ext uri="{FF2B5EF4-FFF2-40B4-BE49-F238E27FC236}">
                <a16:creationId xmlns:a16="http://schemas.microsoft.com/office/drawing/2014/main" id="{B0E9ACD3-55B6-F47F-ED97-EEE1BEB817A2}"/>
              </a:ext>
            </a:extLst>
          </p:cNvPr>
          <p:cNvPicPr>
            <a:picLocks noChangeAspect="1"/>
          </p:cNvPicPr>
          <p:nvPr/>
        </p:nvPicPr>
        <p:blipFill>
          <a:blip r:embed="rId4">
            <a:alphaModFix/>
          </a:blip>
          <a:stretch>
            <a:fillRect/>
          </a:stretch>
        </p:blipFill>
        <p:spPr>
          <a:xfrm>
            <a:off x="3958396" y="184857"/>
            <a:ext cx="4425820" cy="1226477"/>
          </a:xfrm>
          <a:prstGeom prst="rect">
            <a:avLst/>
          </a:prstGeom>
        </p:spPr>
      </p:pic>
      <p:sp>
        <p:nvSpPr>
          <p:cNvPr id="7" name="TextBox 6">
            <a:extLst>
              <a:ext uri="{FF2B5EF4-FFF2-40B4-BE49-F238E27FC236}">
                <a16:creationId xmlns:a16="http://schemas.microsoft.com/office/drawing/2014/main" id="{57B8775F-A0DD-5A35-2404-362AE9DD4B90}"/>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0" name="Rounded Rectangle 9">
            <a:extLst>
              <a:ext uri="{FF2B5EF4-FFF2-40B4-BE49-F238E27FC236}">
                <a16:creationId xmlns:a16="http://schemas.microsoft.com/office/drawing/2014/main" id="{BBDD5DF6-F962-97D6-B9B4-DBBDEC7A6F8D}"/>
              </a:ext>
            </a:extLst>
          </p:cNvPr>
          <p:cNvSpPr/>
          <p:nvPr/>
        </p:nvSpPr>
        <p:spPr>
          <a:xfrm>
            <a:off x="2572413" y="1855054"/>
            <a:ext cx="5811803" cy="698122"/>
          </a:xfrm>
          <a:prstGeom prst="roundRect">
            <a:avLst/>
          </a:prstGeom>
          <a:solidFill>
            <a:srgbClr val="A5C9E6"/>
          </a:solidFill>
          <a:ln w="34925">
            <a:noFill/>
          </a:ln>
          <a:effectLst>
            <a:outerShdw blurRad="50800" dist="144912" dir="2710934" algn="t" rotWithShape="0">
              <a:srgbClr val="393A4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2E4A01-60CC-E686-45B5-33BD95594646}"/>
              </a:ext>
            </a:extLst>
          </p:cNvPr>
          <p:cNvSpPr txBox="1"/>
          <p:nvPr/>
        </p:nvSpPr>
        <p:spPr>
          <a:xfrm>
            <a:off x="-98190" y="989557"/>
            <a:ext cx="3993401" cy="338554"/>
          </a:xfrm>
          <a:prstGeom prst="rect">
            <a:avLst/>
          </a:prstGeom>
          <a:noFill/>
        </p:spPr>
        <p:txBody>
          <a:bodyPr wrap="none" rtlCol="0">
            <a:spAutoFit/>
          </a:bodyPr>
          <a:lstStyle/>
          <a:p>
            <a:r>
              <a:rPr lang="en-US" sz="1600" b="1" dirty="0">
                <a:solidFill>
                  <a:srgbClr val="F24781"/>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CE2F54A7-3FA1-6EF7-AB88-62FADAC3ADE0}"/>
              </a:ext>
            </a:extLst>
          </p:cNvPr>
          <p:cNvPicPr>
            <a:picLocks noChangeAspect="1"/>
          </p:cNvPicPr>
          <p:nvPr/>
        </p:nvPicPr>
        <p:blipFill>
          <a:blip r:embed="rId5"/>
          <a:stretch>
            <a:fillRect/>
          </a:stretch>
        </p:blipFill>
        <p:spPr>
          <a:xfrm>
            <a:off x="6475978" y="6253731"/>
            <a:ext cx="1005214" cy="513197"/>
          </a:xfrm>
          <a:prstGeom prst="rect">
            <a:avLst/>
          </a:prstGeom>
        </p:spPr>
      </p:pic>
      <p:sp>
        <p:nvSpPr>
          <p:cNvPr id="2" name="TextBox 1">
            <a:extLst>
              <a:ext uri="{FF2B5EF4-FFF2-40B4-BE49-F238E27FC236}">
                <a16:creationId xmlns:a16="http://schemas.microsoft.com/office/drawing/2014/main" id="{27D3C230-9DEE-A07D-2F0B-40B53970CD84}"/>
              </a:ext>
            </a:extLst>
          </p:cNvPr>
          <p:cNvSpPr txBox="1"/>
          <p:nvPr/>
        </p:nvSpPr>
        <p:spPr>
          <a:xfrm>
            <a:off x="2315861" y="781420"/>
            <a:ext cx="1553630"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Overview</a:t>
            </a:r>
          </a:p>
        </p:txBody>
      </p:sp>
      <p:sp>
        <p:nvSpPr>
          <p:cNvPr id="6" name="TextBox 5">
            <a:extLst>
              <a:ext uri="{FF2B5EF4-FFF2-40B4-BE49-F238E27FC236}">
                <a16:creationId xmlns:a16="http://schemas.microsoft.com/office/drawing/2014/main" id="{993F8D50-5EE8-30DB-9348-59B034FCE548}"/>
              </a:ext>
            </a:extLst>
          </p:cNvPr>
          <p:cNvSpPr txBox="1"/>
          <p:nvPr/>
        </p:nvSpPr>
        <p:spPr>
          <a:xfrm>
            <a:off x="3555646" y="2003183"/>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Context</a:t>
            </a:r>
          </a:p>
        </p:txBody>
      </p:sp>
      <p:sp>
        <p:nvSpPr>
          <p:cNvPr id="8" name="Rounded Rectangle 7">
            <a:extLst>
              <a:ext uri="{FF2B5EF4-FFF2-40B4-BE49-F238E27FC236}">
                <a16:creationId xmlns:a16="http://schemas.microsoft.com/office/drawing/2014/main" id="{1B1B54E9-4460-0AB7-653F-2C807F9B41BD}"/>
              </a:ext>
            </a:extLst>
          </p:cNvPr>
          <p:cNvSpPr/>
          <p:nvPr/>
        </p:nvSpPr>
        <p:spPr>
          <a:xfrm>
            <a:off x="2572413" y="2712568"/>
            <a:ext cx="5811803" cy="698122"/>
          </a:xfrm>
          <a:prstGeom prst="roundRect">
            <a:avLst/>
          </a:prstGeom>
          <a:solidFill>
            <a:srgbClr val="A5C9E6"/>
          </a:solidFill>
          <a:ln w="34925">
            <a:noFill/>
          </a:ln>
          <a:effectLst>
            <a:outerShdw blurRad="50800" dist="144912" dir="2710934" algn="t" rotWithShape="0">
              <a:srgbClr val="393A4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AFD1904-826C-0785-9718-F41194B91624}"/>
              </a:ext>
            </a:extLst>
          </p:cNvPr>
          <p:cNvSpPr txBox="1"/>
          <p:nvPr/>
        </p:nvSpPr>
        <p:spPr>
          <a:xfrm>
            <a:off x="3555646" y="2860697"/>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Project Aims</a:t>
            </a:r>
          </a:p>
        </p:txBody>
      </p:sp>
      <p:sp>
        <p:nvSpPr>
          <p:cNvPr id="16" name="Rounded Rectangle 15">
            <a:extLst>
              <a:ext uri="{FF2B5EF4-FFF2-40B4-BE49-F238E27FC236}">
                <a16:creationId xmlns:a16="http://schemas.microsoft.com/office/drawing/2014/main" id="{B5004E06-E8FF-1A8F-8A8F-669ED7F296FD}"/>
              </a:ext>
            </a:extLst>
          </p:cNvPr>
          <p:cNvSpPr/>
          <p:nvPr/>
        </p:nvSpPr>
        <p:spPr>
          <a:xfrm>
            <a:off x="2572413" y="3570082"/>
            <a:ext cx="5811803" cy="698122"/>
          </a:xfrm>
          <a:prstGeom prst="roundRect">
            <a:avLst/>
          </a:prstGeom>
          <a:solidFill>
            <a:srgbClr val="A5C9E6"/>
          </a:solidFill>
          <a:ln w="34925">
            <a:noFill/>
          </a:ln>
          <a:effectLst>
            <a:outerShdw blurRad="50800" dist="144912" dir="2710934" algn="t" rotWithShape="0">
              <a:srgbClr val="393A4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DCA0D54-1191-D177-FF1F-1FD24986AA64}"/>
              </a:ext>
            </a:extLst>
          </p:cNvPr>
          <p:cNvSpPr txBox="1"/>
          <p:nvPr/>
        </p:nvSpPr>
        <p:spPr>
          <a:xfrm>
            <a:off x="3555646" y="3718211"/>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Research Methodology</a:t>
            </a:r>
          </a:p>
        </p:txBody>
      </p:sp>
      <p:sp>
        <p:nvSpPr>
          <p:cNvPr id="18" name="Rounded Rectangle 17">
            <a:extLst>
              <a:ext uri="{FF2B5EF4-FFF2-40B4-BE49-F238E27FC236}">
                <a16:creationId xmlns:a16="http://schemas.microsoft.com/office/drawing/2014/main" id="{BEDD6C0B-2678-1FC1-B199-500613396E62}"/>
              </a:ext>
            </a:extLst>
          </p:cNvPr>
          <p:cNvSpPr/>
          <p:nvPr/>
        </p:nvSpPr>
        <p:spPr>
          <a:xfrm>
            <a:off x="2572413" y="4427596"/>
            <a:ext cx="5811803" cy="698122"/>
          </a:xfrm>
          <a:prstGeom prst="roundRect">
            <a:avLst/>
          </a:prstGeom>
          <a:solidFill>
            <a:srgbClr val="A5C9E6"/>
          </a:solidFill>
          <a:ln w="34925">
            <a:noFill/>
          </a:ln>
          <a:effectLst>
            <a:outerShdw blurRad="50800" dist="144912" dir="2710934" algn="t" rotWithShape="0">
              <a:srgbClr val="393A4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BB9BFDE-7964-B446-CE8C-C12C6005AC86}"/>
              </a:ext>
            </a:extLst>
          </p:cNvPr>
          <p:cNvSpPr txBox="1"/>
          <p:nvPr/>
        </p:nvSpPr>
        <p:spPr>
          <a:xfrm>
            <a:off x="3555646" y="4575725"/>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Findings</a:t>
            </a:r>
          </a:p>
        </p:txBody>
      </p:sp>
      <p:sp>
        <p:nvSpPr>
          <p:cNvPr id="20" name="Rounded Rectangle 19">
            <a:extLst>
              <a:ext uri="{FF2B5EF4-FFF2-40B4-BE49-F238E27FC236}">
                <a16:creationId xmlns:a16="http://schemas.microsoft.com/office/drawing/2014/main" id="{48BD4295-C6EE-27CD-C1D9-511A06106EDB}"/>
              </a:ext>
            </a:extLst>
          </p:cNvPr>
          <p:cNvSpPr/>
          <p:nvPr/>
        </p:nvSpPr>
        <p:spPr>
          <a:xfrm>
            <a:off x="2572413" y="5250884"/>
            <a:ext cx="5811803" cy="698122"/>
          </a:xfrm>
          <a:prstGeom prst="roundRect">
            <a:avLst/>
          </a:prstGeom>
          <a:solidFill>
            <a:srgbClr val="A5C9E6"/>
          </a:solidFill>
          <a:ln w="34925">
            <a:noFill/>
          </a:ln>
          <a:effectLst>
            <a:outerShdw blurRad="50800" dist="144912" dir="2710934" algn="t" rotWithShape="0">
              <a:srgbClr val="393A4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4B2A6F5-EA3E-80F0-5AE2-C54DD5403314}"/>
              </a:ext>
            </a:extLst>
          </p:cNvPr>
          <p:cNvSpPr txBox="1"/>
          <p:nvPr/>
        </p:nvSpPr>
        <p:spPr>
          <a:xfrm>
            <a:off x="3555646" y="5433239"/>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05C7318E-F138-1DEF-7F6D-556CD98561A1}"/>
              </a:ext>
            </a:extLst>
          </p:cNvPr>
          <p:cNvSpPr/>
          <p:nvPr/>
        </p:nvSpPr>
        <p:spPr>
          <a:xfrm>
            <a:off x="2858947" y="1565095"/>
            <a:ext cx="9595412" cy="4633697"/>
          </a:xfrm>
          <a:prstGeom prst="rect">
            <a:avLst/>
          </a:prstGeom>
          <a:noFill/>
          <a:ln>
            <a:solidFill>
              <a:srgbClr val="DFD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91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4B4F"/>
        </a:solidFill>
        <a:effectLst/>
      </p:bgPr>
    </p:bg>
    <p:spTree>
      <p:nvGrpSpPr>
        <p:cNvPr id="1" name="">
          <a:extLst>
            <a:ext uri="{FF2B5EF4-FFF2-40B4-BE49-F238E27FC236}">
              <a16:creationId xmlns:a16="http://schemas.microsoft.com/office/drawing/2014/main" id="{3B967B6C-0E77-E98A-A2F6-925FFB95497C}"/>
            </a:ext>
          </a:extLst>
        </p:cNvPr>
        <p:cNvGrpSpPr/>
        <p:nvPr/>
      </p:nvGrpSpPr>
      <p:grpSpPr>
        <a:xfrm>
          <a:off x="0" y="0"/>
          <a:ext cx="0" cy="0"/>
          <a:chOff x="0" y="0"/>
          <a:chExt cx="0" cy="0"/>
        </a:xfrm>
      </p:grpSpPr>
      <p:pic>
        <p:nvPicPr>
          <p:cNvPr id="25" name="Picture 24" descr="A road with a building and cones&#10;&#10;Description automatically generated">
            <a:extLst>
              <a:ext uri="{FF2B5EF4-FFF2-40B4-BE49-F238E27FC236}">
                <a16:creationId xmlns:a16="http://schemas.microsoft.com/office/drawing/2014/main" id="{AD5DF4CA-B8CE-8C75-7650-4A45208E97C7}"/>
              </a:ext>
            </a:extLst>
          </p:cNvPr>
          <p:cNvPicPr/>
          <p:nvPr/>
        </p:nvPicPr>
        <p:blipFill>
          <a:blip r:embed="rId3"/>
          <a:stretch>
            <a:fillRect/>
          </a:stretch>
        </p:blipFill>
        <p:spPr>
          <a:xfrm>
            <a:off x="5971989" y="1055429"/>
            <a:ext cx="2770494" cy="3693748"/>
          </a:xfrm>
          <a:prstGeom prst="rect">
            <a:avLst/>
          </a:prstGeom>
          <a:effectLst>
            <a:outerShdw blurRad="50800" dist="178180" dir="3175246" algn="ctr" rotWithShape="0">
              <a:srgbClr val="000000">
                <a:alpha val="43137"/>
              </a:srgbClr>
            </a:outerShdw>
          </a:effectLst>
        </p:spPr>
      </p:pic>
      <p:pic>
        <p:nvPicPr>
          <p:cNvPr id="5" name="Picture 4">
            <a:extLst>
              <a:ext uri="{FF2B5EF4-FFF2-40B4-BE49-F238E27FC236}">
                <a16:creationId xmlns:a16="http://schemas.microsoft.com/office/drawing/2014/main" id="{E74DB5D7-82A6-C33C-B5C5-4353280BEE92}"/>
              </a:ext>
            </a:extLst>
          </p:cNvPr>
          <p:cNvPicPr>
            <a:picLocks noChangeAspect="1"/>
          </p:cNvPicPr>
          <p:nvPr/>
        </p:nvPicPr>
        <p:blipFill>
          <a:blip r:embed="rId4">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68CC5E80-1474-5EF4-F20B-10227FDDACC0}"/>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3C4D9BDB-A7A6-5DEE-E66D-41DA4767EA43}"/>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A5C9E6"/>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409219E6-D389-1197-50AB-09090DB42CB0}"/>
              </a:ext>
            </a:extLst>
          </p:cNvPr>
          <p:cNvSpPr txBox="1"/>
          <p:nvPr/>
        </p:nvSpPr>
        <p:spPr>
          <a:xfrm>
            <a:off x="2572413" y="789502"/>
            <a:ext cx="1330814"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Context</a:t>
            </a:r>
          </a:p>
        </p:txBody>
      </p:sp>
      <p:sp>
        <p:nvSpPr>
          <p:cNvPr id="6" name="TextBox 5">
            <a:extLst>
              <a:ext uri="{FF2B5EF4-FFF2-40B4-BE49-F238E27FC236}">
                <a16:creationId xmlns:a16="http://schemas.microsoft.com/office/drawing/2014/main" id="{35AA1D79-D514-4E47-1702-17F957E87BD7}"/>
              </a:ext>
            </a:extLst>
          </p:cNvPr>
          <p:cNvSpPr txBox="1"/>
          <p:nvPr/>
        </p:nvSpPr>
        <p:spPr>
          <a:xfrm>
            <a:off x="497780" y="2329292"/>
            <a:ext cx="2338761" cy="2857192"/>
          </a:xfrm>
          <a:prstGeom prst="rect">
            <a:avLst/>
          </a:prstGeom>
          <a:noFill/>
        </p:spPr>
        <p:txBody>
          <a:bodyPr wrap="square">
            <a:spAutoFit/>
          </a:bodyPr>
          <a:lstStyle/>
          <a:p>
            <a:pPr marL="6350" marR="151765" indent="-6350">
              <a:spcAft>
                <a:spcPts val="665"/>
              </a:spcAft>
              <a:buNone/>
            </a:pPr>
            <a:r>
              <a:rPr lang="en-GB" sz="16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’Patient hospital experiences are diverse and subject to many influences such as lighting, </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noise, décor and aesthetics ‘</a:t>
            </a:r>
          </a:p>
          <a:p>
            <a:pPr marL="6350" marR="151765" indent="-6350">
              <a:spcAft>
                <a:spcPts val="665"/>
              </a:spcAft>
              <a:buNone/>
            </a:pPr>
            <a:endParaRPr lang="en-GB" sz="16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6350" marR="151765" indent="-6350">
              <a:spcAft>
                <a:spcPts val="665"/>
              </a:spcAft>
              <a:buNone/>
            </a:pPr>
            <a:r>
              <a:rPr lang="en-GB"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GB" sz="14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Cassol</a:t>
            </a:r>
            <a:r>
              <a:rPr lang="en-GB"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400" i="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et. </a:t>
            </a:r>
            <a:r>
              <a:rPr lang="en-GB" sz="1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al.</a:t>
            </a:r>
            <a:r>
              <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 2011; </a:t>
            </a:r>
            <a:r>
              <a:rPr lang="en-GB" sz="1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Green, 2024; </a:t>
            </a:r>
            <a:r>
              <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Nielsen </a:t>
            </a:r>
            <a:r>
              <a:rPr lang="en-GB" sz="1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et. al.</a:t>
            </a:r>
            <a:r>
              <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 2017; Pattison, 1996), </a:t>
            </a:r>
            <a:endParaRPr lang="en-US" sz="14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BB87A59-EF98-6DD6-7C80-1D29AF76173C}"/>
              </a:ext>
            </a:extLst>
          </p:cNvPr>
          <p:cNvSpPr txBox="1"/>
          <p:nvPr/>
        </p:nvSpPr>
        <p:spPr>
          <a:xfrm>
            <a:off x="3555646" y="5433239"/>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C384610D-6AC4-FC12-FA13-87504961D7EE}"/>
              </a:ext>
            </a:extLst>
          </p:cNvPr>
          <p:cNvSpPr/>
          <p:nvPr/>
        </p:nvSpPr>
        <p:spPr>
          <a:xfrm>
            <a:off x="2858947" y="1565095"/>
            <a:ext cx="9595412" cy="4633697"/>
          </a:xfrm>
          <a:prstGeom prst="rect">
            <a:avLst/>
          </a:prstGeom>
          <a:noFill/>
          <a:ln>
            <a:solidFill>
              <a:srgbClr val="A5C9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2AE3537-8670-9EF0-AE58-22A662916B86}"/>
              </a:ext>
            </a:extLst>
          </p:cNvPr>
          <p:cNvPicPr>
            <a:picLocks noChangeAspect="1"/>
          </p:cNvPicPr>
          <p:nvPr/>
        </p:nvPicPr>
        <p:blipFill>
          <a:blip r:embed="rId5"/>
          <a:stretch>
            <a:fillRect/>
          </a:stretch>
        </p:blipFill>
        <p:spPr>
          <a:xfrm>
            <a:off x="7481192" y="6336429"/>
            <a:ext cx="2529943" cy="370952"/>
          </a:xfrm>
          <a:prstGeom prst="rect">
            <a:avLst/>
          </a:prstGeom>
        </p:spPr>
      </p:pic>
      <p:pic>
        <p:nvPicPr>
          <p:cNvPr id="22" name="Picture 21">
            <a:extLst>
              <a:ext uri="{FF2B5EF4-FFF2-40B4-BE49-F238E27FC236}">
                <a16:creationId xmlns:a16="http://schemas.microsoft.com/office/drawing/2014/main" id="{558200C1-E1C3-5402-94CC-9631F4A34AC5}"/>
              </a:ext>
            </a:extLst>
          </p:cNvPr>
          <p:cNvPicPr>
            <a:picLocks noChangeAspect="1"/>
          </p:cNvPicPr>
          <p:nvPr/>
        </p:nvPicPr>
        <p:blipFill>
          <a:blip r:embed="rId6"/>
          <a:stretch>
            <a:fillRect/>
          </a:stretch>
        </p:blipFill>
        <p:spPr>
          <a:xfrm>
            <a:off x="6475978" y="6253731"/>
            <a:ext cx="1005214" cy="513197"/>
          </a:xfrm>
          <a:prstGeom prst="rect">
            <a:avLst/>
          </a:prstGeom>
        </p:spPr>
      </p:pic>
      <p:pic>
        <p:nvPicPr>
          <p:cNvPr id="24" name="Picture 23" descr="A document with text on it&#10;&#10;AI-generated content may be incorrect.">
            <a:extLst>
              <a:ext uri="{FF2B5EF4-FFF2-40B4-BE49-F238E27FC236}">
                <a16:creationId xmlns:a16="http://schemas.microsoft.com/office/drawing/2014/main" id="{5595DB3A-E547-4432-AC44-356DDA55D2D1}"/>
              </a:ext>
            </a:extLst>
          </p:cNvPr>
          <p:cNvPicPr>
            <a:picLocks noChangeAspect="1"/>
          </p:cNvPicPr>
          <p:nvPr/>
        </p:nvPicPr>
        <p:blipFill>
          <a:blip r:embed="rId7"/>
          <a:stretch>
            <a:fillRect/>
          </a:stretch>
        </p:blipFill>
        <p:spPr>
          <a:xfrm rot="884052">
            <a:off x="8792633" y="890664"/>
            <a:ext cx="2273446" cy="3221464"/>
          </a:xfrm>
          <a:prstGeom prst="rect">
            <a:avLst/>
          </a:prstGeom>
          <a:effectLst>
            <a:outerShdw blurRad="50800" dist="138136" dir="5400000" algn="ctr" rotWithShape="0">
              <a:srgbClr val="000000">
                <a:alpha val="43137"/>
              </a:srgbClr>
            </a:outerShdw>
          </a:effectLst>
        </p:spPr>
      </p:pic>
      <p:sp>
        <p:nvSpPr>
          <p:cNvPr id="27" name="TextBox 26">
            <a:extLst>
              <a:ext uri="{FF2B5EF4-FFF2-40B4-BE49-F238E27FC236}">
                <a16:creationId xmlns:a16="http://schemas.microsoft.com/office/drawing/2014/main" id="{956E5D34-BEF1-D32B-72CF-9EEDF0619B88}"/>
              </a:ext>
            </a:extLst>
          </p:cNvPr>
          <p:cNvSpPr txBox="1"/>
          <p:nvPr/>
        </p:nvSpPr>
        <p:spPr>
          <a:xfrm>
            <a:off x="3193663" y="4020726"/>
            <a:ext cx="2630384" cy="1754326"/>
          </a:xfrm>
          <a:prstGeom prst="rect">
            <a:avLst/>
          </a:prstGeom>
          <a:noFill/>
        </p:spPr>
        <p:txBody>
          <a:bodyPr wrap="square">
            <a:spAutoFit/>
          </a:bodyPr>
          <a:lstStyle/>
          <a:p>
            <a:r>
              <a:rPr lang="en-GB" sz="1800" b="1" dirty="0">
                <a:solidFill>
                  <a:srgbClr val="A5C9E6"/>
                </a:solidFill>
                <a:effectLst/>
                <a:latin typeface="Arial" panose="020B0604020202020204" pitchFamily="34" charset="0"/>
                <a:ea typeface="Calibri" panose="020F0502020204030204" pitchFamily="34" charset="0"/>
                <a:cs typeface="Arial" panose="020B0604020202020204" pitchFamily="34" charset="0"/>
              </a:rPr>
              <a:t>“What matters to someone is not just what’s the matter with someone” </a:t>
            </a:r>
            <a:endParaRPr lang="en-GB" b="1" dirty="0">
              <a:solidFill>
                <a:srgbClr val="A5C9E6"/>
              </a:solidFill>
              <a:latin typeface="Arial" panose="020B0604020202020204" pitchFamily="34" charset="0"/>
              <a:ea typeface="Calibri" panose="020F0502020204030204" pitchFamily="34" charset="0"/>
              <a:cs typeface="Arial" panose="020B0604020202020204" pitchFamily="34" charset="0"/>
            </a:endParaRPr>
          </a:p>
          <a:p>
            <a:endParaRPr lang="en-GB" sz="1800" b="1" dirty="0">
              <a:solidFill>
                <a:srgbClr val="A5C9E6"/>
              </a:solidFill>
              <a:effectLst/>
              <a:latin typeface="Arial" panose="020B0604020202020204" pitchFamily="34" charset="0"/>
              <a:ea typeface="Calibri" panose="020F0502020204030204" pitchFamily="34" charset="0"/>
              <a:cs typeface="Arial" panose="020B0604020202020204" pitchFamily="34" charset="0"/>
            </a:endParaRPr>
          </a:p>
          <a:p>
            <a:r>
              <a:rPr lang="en-GB" sz="1800" b="1" dirty="0">
                <a:solidFill>
                  <a:srgbClr val="A5C9E6"/>
                </a:solidFill>
                <a:effectLst/>
                <a:latin typeface="Arial" panose="020B0604020202020204" pitchFamily="34" charset="0"/>
                <a:ea typeface="Calibri" panose="020F0502020204030204" pitchFamily="34" charset="0"/>
                <a:cs typeface="Arial" panose="020B0604020202020204" pitchFamily="34" charset="0"/>
              </a:rPr>
              <a:t>(NHS, 2019, p.24). </a:t>
            </a:r>
            <a:endParaRPr lang="en-US" b="1" dirty="0">
              <a:solidFill>
                <a:srgbClr val="A5C9E6"/>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53E3DE3-7534-1592-B04C-65E4A261172E}"/>
              </a:ext>
            </a:extLst>
          </p:cNvPr>
          <p:cNvSpPr txBox="1"/>
          <p:nvPr/>
        </p:nvSpPr>
        <p:spPr>
          <a:xfrm>
            <a:off x="7436472" y="4816888"/>
            <a:ext cx="6302414" cy="215444"/>
          </a:xfrm>
          <a:prstGeom prst="rect">
            <a:avLst/>
          </a:prstGeom>
          <a:noFill/>
        </p:spPr>
        <p:txBody>
          <a:bodyPr wrap="square">
            <a:spAutoFit/>
          </a:bodyPr>
          <a:lstStyle/>
          <a:p>
            <a:r>
              <a:rPr lang="en-US" sz="800" b="1" dirty="0">
                <a:solidFill>
                  <a:schemeClr val="bg1"/>
                </a:solidFill>
                <a:latin typeface="Arial" panose="020B0604020202020204" pitchFamily="34" charset="0"/>
                <a:cs typeface="Arial" panose="020B0604020202020204" pitchFamily="34" charset="0"/>
              </a:rPr>
              <a:t>Photo: Sarah Green, 2024</a:t>
            </a:r>
          </a:p>
        </p:txBody>
      </p:sp>
    </p:spTree>
    <p:extLst>
      <p:ext uri="{BB962C8B-B14F-4D97-AF65-F5344CB8AC3E}">
        <p14:creationId xmlns:p14="http://schemas.microsoft.com/office/powerpoint/2010/main" val="339565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7C88-2226-25C6-3B36-BC13FA3EE00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F850CA4-C97E-E632-9484-28E8E2A416B2}"/>
              </a:ext>
            </a:extLst>
          </p:cNvPr>
          <p:cNvSpPr/>
          <p:nvPr/>
        </p:nvSpPr>
        <p:spPr>
          <a:xfrm>
            <a:off x="2913803" y="1554862"/>
            <a:ext cx="9595412" cy="4633697"/>
          </a:xfrm>
          <a:prstGeom prst="rect">
            <a:avLst/>
          </a:prstGeom>
          <a:noFill/>
          <a:ln>
            <a:solidFill>
              <a:srgbClr val="A5C9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5C9E6"/>
              </a:solidFill>
            </a:endParaRPr>
          </a:p>
        </p:txBody>
      </p:sp>
      <p:pic>
        <p:nvPicPr>
          <p:cNvPr id="22" name="Picture 21" descr="A hallway with chairs and doors&#10;&#10;Description automatically generated">
            <a:extLst>
              <a:ext uri="{FF2B5EF4-FFF2-40B4-BE49-F238E27FC236}">
                <a16:creationId xmlns:a16="http://schemas.microsoft.com/office/drawing/2014/main" id="{A559EB11-2BC1-5243-6AAF-99AD2C673117}"/>
              </a:ext>
            </a:extLst>
          </p:cNvPr>
          <p:cNvPicPr/>
          <p:nvPr/>
        </p:nvPicPr>
        <p:blipFill>
          <a:blip r:embed="rId3"/>
          <a:stretch>
            <a:fillRect/>
          </a:stretch>
        </p:blipFill>
        <p:spPr>
          <a:xfrm>
            <a:off x="3505225" y="1355250"/>
            <a:ext cx="4110930" cy="3056221"/>
          </a:xfrm>
          <a:prstGeom prst="rect">
            <a:avLst/>
          </a:prstGeom>
          <a:effectLst>
            <a:outerShdw blurRad="50800" dist="113650" dir="5400000" algn="ctr" rotWithShape="0">
              <a:srgbClr val="000000">
                <a:alpha val="43137"/>
              </a:srgbClr>
            </a:outerShdw>
          </a:effectLst>
        </p:spPr>
      </p:pic>
      <p:pic>
        <p:nvPicPr>
          <p:cNvPr id="5" name="Picture 4">
            <a:extLst>
              <a:ext uri="{FF2B5EF4-FFF2-40B4-BE49-F238E27FC236}">
                <a16:creationId xmlns:a16="http://schemas.microsoft.com/office/drawing/2014/main" id="{2F33DC6A-5E69-F94F-12B0-88142E84B60F}"/>
              </a:ext>
            </a:extLst>
          </p:cNvPr>
          <p:cNvPicPr>
            <a:picLocks noChangeAspect="1"/>
          </p:cNvPicPr>
          <p:nvPr/>
        </p:nvPicPr>
        <p:blipFill>
          <a:blip r:embed="rId4">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3643D4F4-5CD1-0F07-EF63-829F1645698D}"/>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A6318FB3-72A6-2870-029E-6046776D06B2}"/>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A5C9E6"/>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A64C4137-0EF0-F2A9-00D0-0885EB81FD65}"/>
              </a:ext>
            </a:extLst>
          </p:cNvPr>
          <p:cNvSpPr txBox="1"/>
          <p:nvPr/>
        </p:nvSpPr>
        <p:spPr>
          <a:xfrm>
            <a:off x="1886214" y="744045"/>
            <a:ext cx="2055178"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Project Aims</a:t>
            </a:r>
          </a:p>
        </p:txBody>
      </p:sp>
      <p:sp>
        <p:nvSpPr>
          <p:cNvPr id="6" name="TextBox 5">
            <a:extLst>
              <a:ext uri="{FF2B5EF4-FFF2-40B4-BE49-F238E27FC236}">
                <a16:creationId xmlns:a16="http://schemas.microsoft.com/office/drawing/2014/main" id="{380A5EDC-4EE2-EAD9-1AA9-DEA079FA5711}"/>
              </a:ext>
            </a:extLst>
          </p:cNvPr>
          <p:cNvSpPr txBox="1"/>
          <p:nvPr/>
        </p:nvSpPr>
        <p:spPr>
          <a:xfrm>
            <a:off x="235926" y="2167599"/>
            <a:ext cx="2646887" cy="3539430"/>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Empathy based approach</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Understand feelings and emotions</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Patient perceptions of spaces</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Barriers and enablers</a:t>
            </a: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77FDA78-5EB7-A29B-585D-14264BB6AE3A}"/>
              </a:ext>
            </a:extLst>
          </p:cNvPr>
          <p:cNvSpPr txBox="1"/>
          <p:nvPr/>
        </p:nvSpPr>
        <p:spPr>
          <a:xfrm>
            <a:off x="10011135" y="901058"/>
            <a:ext cx="6302414" cy="369332"/>
          </a:xfrm>
          <a:prstGeom prst="rect">
            <a:avLst/>
          </a:prstGeom>
          <a:noFill/>
        </p:spPr>
        <p:txBody>
          <a:bodyPr wrap="square">
            <a:spAutoFit/>
          </a:bodyPr>
          <a:lstStyle/>
          <a:p>
            <a:r>
              <a:rPr lang="en-US" sz="1800" b="1" dirty="0">
                <a:solidFill>
                  <a:schemeClr val="bg1"/>
                </a:solidFill>
                <a:latin typeface="Arial" panose="020B0604020202020204" pitchFamily="34" charset="0"/>
                <a:cs typeface="Arial" panose="020B0604020202020204" pitchFamily="34" charset="0"/>
              </a:rPr>
              <a:t>Design Thinking</a:t>
            </a:r>
          </a:p>
        </p:txBody>
      </p:sp>
      <p:pic>
        <p:nvPicPr>
          <p:cNvPr id="8" name="Picture 7">
            <a:extLst>
              <a:ext uri="{FF2B5EF4-FFF2-40B4-BE49-F238E27FC236}">
                <a16:creationId xmlns:a16="http://schemas.microsoft.com/office/drawing/2014/main" id="{D5286A0D-B861-B169-9B48-4C378E9E4B1B}"/>
              </a:ext>
            </a:extLst>
          </p:cNvPr>
          <p:cNvPicPr>
            <a:picLocks noChangeAspect="1"/>
          </p:cNvPicPr>
          <p:nvPr/>
        </p:nvPicPr>
        <p:blipFill>
          <a:blip r:embed="rId5"/>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F4712FC1-5476-0206-154F-8B2F563D236A}"/>
              </a:ext>
            </a:extLst>
          </p:cNvPr>
          <p:cNvPicPr>
            <a:picLocks noChangeAspect="1"/>
          </p:cNvPicPr>
          <p:nvPr/>
        </p:nvPicPr>
        <p:blipFill>
          <a:blip r:embed="rId6"/>
          <a:stretch>
            <a:fillRect/>
          </a:stretch>
        </p:blipFill>
        <p:spPr>
          <a:xfrm>
            <a:off x="6475978" y="6253731"/>
            <a:ext cx="1005214" cy="513197"/>
          </a:xfrm>
          <a:prstGeom prst="rect">
            <a:avLst/>
          </a:prstGeom>
        </p:spPr>
      </p:pic>
      <p:pic>
        <p:nvPicPr>
          <p:cNvPr id="18" name="Picture 17" descr="A diagram of a person's head&#10;&#10;Description automatically generated">
            <a:extLst>
              <a:ext uri="{FF2B5EF4-FFF2-40B4-BE49-F238E27FC236}">
                <a16:creationId xmlns:a16="http://schemas.microsoft.com/office/drawing/2014/main" id="{E560018C-504D-150D-B675-2E35C148B08A}"/>
              </a:ext>
            </a:extLst>
          </p:cNvPr>
          <p:cNvPicPr/>
          <p:nvPr/>
        </p:nvPicPr>
        <p:blipFill>
          <a:blip r:embed="rId7"/>
          <a:stretch>
            <a:fillRect/>
          </a:stretch>
        </p:blipFill>
        <p:spPr>
          <a:xfrm>
            <a:off x="7451330" y="2839517"/>
            <a:ext cx="4552950" cy="3268980"/>
          </a:xfrm>
          <a:prstGeom prst="rect">
            <a:avLst/>
          </a:prstGeom>
        </p:spPr>
      </p:pic>
      <p:pic>
        <p:nvPicPr>
          <p:cNvPr id="20" name="Picture 19" descr="A blue rectangular object with black text&#10;&#10;AI-generated content may be incorrect.">
            <a:extLst>
              <a:ext uri="{FF2B5EF4-FFF2-40B4-BE49-F238E27FC236}">
                <a16:creationId xmlns:a16="http://schemas.microsoft.com/office/drawing/2014/main" id="{46BB2367-0503-890B-C3AC-5599A4F2B8CB}"/>
              </a:ext>
            </a:extLst>
          </p:cNvPr>
          <p:cNvPicPr>
            <a:picLocks noChangeAspect="1"/>
          </p:cNvPicPr>
          <p:nvPr/>
        </p:nvPicPr>
        <p:blipFill>
          <a:blip r:embed="rId8"/>
          <a:stretch>
            <a:fillRect/>
          </a:stretch>
        </p:blipFill>
        <p:spPr>
          <a:xfrm>
            <a:off x="6448853" y="1470002"/>
            <a:ext cx="5658688" cy="761543"/>
          </a:xfrm>
          <a:prstGeom prst="rect">
            <a:avLst/>
          </a:prstGeom>
        </p:spPr>
      </p:pic>
      <p:sp>
        <p:nvSpPr>
          <p:cNvPr id="23" name="TextBox 22">
            <a:extLst>
              <a:ext uri="{FF2B5EF4-FFF2-40B4-BE49-F238E27FC236}">
                <a16:creationId xmlns:a16="http://schemas.microsoft.com/office/drawing/2014/main" id="{2BF0E861-EA3E-81B9-E49B-C2796A75EDDB}"/>
              </a:ext>
            </a:extLst>
          </p:cNvPr>
          <p:cNvSpPr txBox="1"/>
          <p:nvPr/>
        </p:nvSpPr>
        <p:spPr>
          <a:xfrm>
            <a:off x="3425391" y="4541968"/>
            <a:ext cx="6302414" cy="215444"/>
          </a:xfrm>
          <a:prstGeom prst="rect">
            <a:avLst/>
          </a:prstGeom>
          <a:noFill/>
        </p:spPr>
        <p:txBody>
          <a:bodyPr wrap="square">
            <a:spAutoFit/>
          </a:bodyPr>
          <a:lstStyle/>
          <a:p>
            <a:r>
              <a:rPr lang="en-US" sz="800" b="1" dirty="0">
                <a:solidFill>
                  <a:schemeClr val="bg1"/>
                </a:solidFill>
                <a:latin typeface="Arial" panose="020B0604020202020204" pitchFamily="34" charset="0"/>
                <a:cs typeface="Arial" panose="020B0604020202020204" pitchFamily="34" charset="0"/>
              </a:rPr>
              <a:t>Photo: Sarah Green, 2024</a:t>
            </a:r>
          </a:p>
        </p:txBody>
      </p:sp>
    </p:spTree>
    <p:extLst>
      <p:ext uri="{BB962C8B-B14F-4D97-AF65-F5344CB8AC3E}">
        <p14:creationId xmlns:p14="http://schemas.microsoft.com/office/powerpoint/2010/main" val="1978120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A914-1D05-CB6C-E658-DC1CC5C48CA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B6D54BF-1353-B543-2918-E9FFB4992BD5}"/>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DFDD34"/>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7746CA1D-C285-E7F7-DD29-7BD723F3B457}"/>
              </a:ext>
            </a:extLst>
          </p:cNvPr>
          <p:cNvPicPr>
            <a:picLocks noChangeAspect="1"/>
          </p:cNvPicPr>
          <p:nvPr/>
        </p:nvPicPr>
        <p:blipFill>
          <a:blip r:embed="rId3"/>
          <a:stretch>
            <a:fillRect/>
          </a:stretch>
        </p:blipFill>
        <p:spPr>
          <a:xfrm>
            <a:off x="10155804" y="211228"/>
            <a:ext cx="1383544" cy="706348"/>
          </a:xfrm>
          <a:prstGeom prst="rect">
            <a:avLst/>
          </a:prstGeom>
        </p:spPr>
      </p:pic>
      <p:sp>
        <p:nvSpPr>
          <p:cNvPr id="2" name="TextBox 1">
            <a:extLst>
              <a:ext uri="{FF2B5EF4-FFF2-40B4-BE49-F238E27FC236}">
                <a16:creationId xmlns:a16="http://schemas.microsoft.com/office/drawing/2014/main" id="{7533B2E8-7707-B1F1-04CE-B84C89A6DE00}"/>
              </a:ext>
            </a:extLst>
          </p:cNvPr>
          <p:cNvSpPr txBox="1"/>
          <p:nvPr/>
        </p:nvSpPr>
        <p:spPr>
          <a:xfrm>
            <a:off x="395446" y="745035"/>
            <a:ext cx="8779968"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Initial Research Methodology – what did the literature say?</a:t>
            </a:r>
          </a:p>
        </p:txBody>
      </p:sp>
      <p:sp>
        <p:nvSpPr>
          <p:cNvPr id="21" name="TextBox 20">
            <a:extLst>
              <a:ext uri="{FF2B5EF4-FFF2-40B4-BE49-F238E27FC236}">
                <a16:creationId xmlns:a16="http://schemas.microsoft.com/office/drawing/2014/main" id="{408564A1-4E88-CCC9-FA73-A747EB4ACE5A}"/>
              </a:ext>
            </a:extLst>
          </p:cNvPr>
          <p:cNvSpPr txBox="1"/>
          <p:nvPr/>
        </p:nvSpPr>
        <p:spPr>
          <a:xfrm>
            <a:off x="3555645" y="5459252"/>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B428C350-BE7F-DB5C-68B7-BD5123654AD3}"/>
              </a:ext>
            </a:extLst>
          </p:cNvPr>
          <p:cNvSpPr/>
          <p:nvPr/>
        </p:nvSpPr>
        <p:spPr>
          <a:xfrm>
            <a:off x="2858947" y="1565095"/>
            <a:ext cx="9595412" cy="4633697"/>
          </a:xfrm>
          <a:prstGeom prst="rect">
            <a:avLst/>
          </a:prstGeom>
          <a:noFill/>
          <a:ln>
            <a:solidFill>
              <a:srgbClr val="DFD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8" name="Picture 7">
            <a:extLst>
              <a:ext uri="{FF2B5EF4-FFF2-40B4-BE49-F238E27FC236}">
                <a16:creationId xmlns:a16="http://schemas.microsoft.com/office/drawing/2014/main" id="{2734CBB2-F9C6-72EB-A9F0-5B70B41734F7}"/>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FECA0964-6BC7-3320-A150-86B8AC9E77D0}"/>
              </a:ext>
            </a:extLst>
          </p:cNvPr>
          <p:cNvPicPr>
            <a:picLocks noChangeAspect="1"/>
          </p:cNvPicPr>
          <p:nvPr/>
        </p:nvPicPr>
        <p:blipFill>
          <a:blip r:embed="rId3"/>
          <a:stretch>
            <a:fillRect/>
          </a:stretch>
        </p:blipFill>
        <p:spPr>
          <a:xfrm>
            <a:off x="6475978" y="6253731"/>
            <a:ext cx="1005214" cy="513197"/>
          </a:xfrm>
          <a:prstGeom prst="rect">
            <a:avLst/>
          </a:prstGeom>
        </p:spPr>
      </p:pic>
      <p:pic>
        <p:nvPicPr>
          <p:cNvPr id="17" name="Picture 16" descr="A diagram showing the same type of information&#10;&#10;Description automatically generated with medium confidence">
            <a:extLst>
              <a:ext uri="{FF2B5EF4-FFF2-40B4-BE49-F238E27FC236}">
                <a16:creationId xmlns:a16="http://schemas.microsoft.com/office/drawing/2014/main" id="{C3A72FFC-0B0A-037E-60E6-C8E0B14EF682}"/>
              </a:ext>
            </a:extLst>
          </p:cNvPr>
          <p:cNvPicPr/>
          <p:nvPr/>
        </p:nvPicPr>
        <p:blipFill>
          <a:blip r:embed="rId5"/>
          <a:stretch>
            <a:fillRect/>
          </a:stretch>
        </p:blipFill>
        <p:spPr>
          <a:xfrm>
            <a:off x="97444" y="1383050"/>
            <a:ext cx="9401345" cy="4811134"/>
          </a:xfrm>
          <a:prstGeom prst="rect">
            <a:avLst/>
          </a:prstGeom>
          <a:effectLst>
            <a:outerShdw blurRad="50800" dist="192672" dir="1434640" algn="ctr" rotWithShape="0">
              <a:srgbClr val="000000">
                <a:alpha val="43137"/>
              </a:srgbClr>
            </a:outerShdw>
          </a:effectLst>
        </p:spPr>
      </p:pic>
      <p:sp>
        <p:nvSpPr>
          <p:cNvPr id="18" name="TextBox 17">
            <a:extLst>
              <a:ext uri="{FF2B5EF4-FFF2-40B4-BE49-F238E27FC236}">
                <a16:creationId xmlns:a16="http://schemas.microsoft.com/office/drawing/2014/main" id="{F77AF750-456E-B56E-8CF2-8C286D3AB3FC}"/>
              </a:ext>
            </a:extLst>
          </p:cNvPr>
          <p:cNvSpPr txBox="1"/>
          <p:nvPr/>
        </p:nvSpPr>
        <p:spPr>
          <a:xfrm>
            <a:off x="9647044" y="5735626"/>
            <a:ext cx="6302414" cy="215444"/>
          </a:xfrm>
          <a:prstGeom prst="rect">
            <a:avLst/>
          </a:prstGeom>
          <a:noFill/>
        </p:spPr>
        <p:txBody>
          <a:bodyPr wrap="square">
            <a:spAutoFit/>
          </a:bodyPr>
          <a:lstStyle/>
          <a:p>
            <a:r>
              <a:rPr lang="en-US" sz="800" b="1" dirty="0">
                <a:solidFill>
                  <a:schemeClr val="bg1"/>
                </a:solidFill>
                <a:latin typeface="Arial" panose="020B0604020202020204" pitchFamily="34" charset="0"/>
                <a:cs typeface="Arial" panose="020B0604020202020204" pitchFamily="34" charset="0"/>
              </a:rPr>
              <a:t>Diagram: Sarah Green, 2024</a:t>
            </a:r>
          </a:p>
        </p:txBody>
      </p:sp>
    </p:spTree>
    <p:extLst>
      <p:ext uri="{BB962C8B-B14F-4D97-AF65-F5344CB8AC3E}">
        <p14:creationId xmlns:p14="http://schemas.microsoft.com/office/powerpoint/2010/main" val="49633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327F-EA23-8818-2AC0-3C3A58DBCF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0C41AD-A127-D9F2-C567-15558ED53DF4}"/>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9A3290C9-23EC-1B48-96DE-4C15847E9701}"/>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D24494A8-C2FF-7FFA-7E19-EB0A43CDB9C7}"/>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DFDD34"/>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C973A7C9-32AA-627D-5B5D-47C5E0B1D836}"/>
              </a:ext>
            </a:extLst>
          </p:cNvPr>
          <p:cNvPicPr>
            <a:picLocks noChangeAspect="1"/>
          </p:cNvPicPr>
          <p:nvPr/>
        </p:nvPicPr>
        <p:blipFill>
          <a:blip r:embed="rId4"/>
          <a:stretch>
            <a:fillRect/>
          </a:stretch>
        </p:blipFill>
        <p:spPr>
          <a:xfrm>
            <a:off x="10155804" y="211228"/>
            <a:ext cx="1383544" cy="706348"/>
          </a:xfrm>
          <a:prstGeom prst="rect">
            <a:avLst/>
          </a:prstGeom>
        </p:spPr>
      </p:pic>
      <p:sp>
        <p:nvSpPr>
          <p:cNvPr id="2" name="TextBox 1">
            <a:extLst>
              <a:ext uri="{FF2B5EF4-FFF2-40B4-BE49-F238E27FC236}">
                <a16:creationId xmlns:a16="http://schemas.microsoft.com/office/drawing/2014/main" id="{CCEDFD71-3784-3682-7F4F-AC80C4B25F66}"/>
              </a:ext>
            </a:extLst>
          </p:cNvPr>
          <p:cNvSpPr txBox="1"/>
          <p:nvPr/>
        </p:nvSpPr>
        <p:spPr>
          <a:xfrm>
            <a:off x="395446" y="745035"/>
            <a:ext cx="3570208"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Research Methodology</a:t>
            </a:r>
          </a:p>
        </p:txBody>
      </p:sp>
      <p:sp>
        <p:nvSpPr>
          <p:cNvPr id="21" name="TextBox 20">
            <a:extLst>
              <a:ext uri="{FF2B5EF4-FFF2-40B4-BE49-F238E27FC236}">
                <a16:creationId xmlns:a16="http://schemas.microsoft.com/office/drawing/2014/main" id="{65746C5D-BFB2-E376-09BB-45F3BD4DE0E5}"/>
              </a:ext>
            </a:extLst>
          </p:cNvPr>
          <p:cNvSpPr txBox="1"/>
          <p:nvPr/>
        </p:nvSpPr>
        <p:spPr>
          <a:xfrm>
            <a:off x="3555645" y="5459252"/>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A6E02BC8-91E9-440A-CBC7-3ED990FABC91}"/>
              </a:ext>
            </a:extLst>
          </p:cNvPr>
          <p:cNvSpPr/>
          <p:nvPr/>
        </p:nvSpPr>
        <p:spPr>
          <a:xfrm>
            <a:off x="2858947" y="1565095"/>
            <a:ext cx="9595412" cy="4633697"/>
          </a:xfrm>
          <a:prstGeom prst="rect">
            <a:avLst/>
          </a:prstGeom>
          <a:noFill/>
          <a:ln>
            <a:solidFill>
              <a:srgbClr val="DFD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8" name="Picture 7">
            <a:extLst>
              <a:ext uri="{FF2B5EF4-FFF2-40B4-BE49-F238E27FC236}">
                <a16:creationId xmlns:a16="http://schemas.microsoft.com/office/drawing/2014/main" id="{B23B4B1E-F6C2-132C-5087-DE3BF9D94CB4}"/>
              </a:ext>
            </a:extLst>
          </p:cNvPr>
          <p:cNvPicPr>
            <a:picLocks noChangeAspect="1"/>
          </p:cNvPicPr>
          <p:nvPr/>
        </p:nvPicPr>
        <p:blipFill>
          <a:blip r:embed="rId5"/>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16DD8238-DA6A-B4A6-2311-1B598519105F}"/>
              </a:ext>
            </a:extLst>
          </p:cNvPr>
          <p:cNvPicPr>
            <a:picLocks noChangeAspect="1"/>
          </p:cNvPicPr>
          <p:nvPr/>
        </p:nvPicPr>
        <p:blipFill>
          <a:blip r:embed="rId4"/>
          <a:stretch>
            <a:fillRect/>
          </a:stretch>
        </p:blipFill>
        <p:spPr>
          <a:xfrm>
            <a:off x="6475978" y="6253731"/>
            <a:ext cx="1005214" cy="513197"/>
          </a:xfrm>
          <a:prstGeom prst="rect">
            <a:avLst/>
          </a:prstGeom>
        </p:spPr>
      </p:pic>
      <p:pic>
        <p:nvPicPr>
          <p:cNvPr id="3" name="Picture 2" descr="A person with braids smiling&#10;&#10;AI-generated content may be incorrect.">
            <a:extLst>
              <a:ext uri="{FF2B5EF4-FFF2-40B4-BE49-F238E27FC236}">
                <a16:creationId xmlns:a16="http://schemas.microsoft.com/office/drawing/2014/main" id="{BBF0D77A-F4D3-0A8A-E2C3-9A318E8A46A4}"/>
              </a:ext>
            </a:extLst>
          </p:cNvPr>
          <p:cNvPicPr>
            <a:picLocks noChangeAspect="1"/>
          </p:cNvPicPr>
          <p:nvPr/>
        </p:nvPicPr>
        <p:blipFill>
          <a:blip r:embed="rId6"/>
          <a:stretch>
            <a:fillRect/>
          </a:stretch>
        </p:blipFill>
        <p:spPr>
          <a:xfrm rot="732981">
            <a:off x="8777249" y="1184638"/>
            <a:ext cx="2979798" cy="4257696"/>
          </a:xfrm>
          <a:prstGeom prst="rect">
            <a:avLst/>
          </a:prstGeom>
        </p:spPr>
      </p:pic>
      <p:pic>
        <p:nvPicPr>
          <p:cNvPr id="6" name="Picture 5" descr="A screenshot of a web page&#10;&#10;AI-generated content may be incorrect.">
            <a:extLst>
              <a:ext uri="{FF2B5EF4-FFF2-40B4-BE49-F238E27FC236}">
                <a16:creationId xmlns:a16="http://schemas.microsoft.com/office/drawing/2014/main" id="{7A806538-FD21-2C80-CAA8-27FA4380B70F}"/>
              </a:ext>
            </a:extLst>
          </p:cNvPr>
          <p:cNvPicPr>
            <a:picLocks noChangeAspect="1"/>
          </p:cNvPicPr>
          <p:nvPr/>
        </p:nvPicPr>
        <p:blipFill>
          <a:blip r:embed="rId7"/>
          <a:stretch>
            <a:fillRect/>
          </a:stretch>
        </p:blipFill>
        <p:spPr>
          <a:xfrm>
            <a:off x="4621129" y="2626615"/>
            <a:ext cx="4714911" cy="3439012"/>
          </a:xfrm>
          <a:prstGeom prst="rect">
            <a:avLst/>
          </a:prstGeom>
        </p:spPr>
      </p:pic>
      <p:pic>
        <p:nvPicPr>
          <p:cNvPr id="16" name="Picture 15" descr="A diagram of a process&#10;&#10;AI-generated content may be incorrect.">
            <a:extLst>
              <a:ext uri="{FF2B5EF4-FFF2-40B4-BE49-F238E27FC236}">
                <a16:creationId xmlns:a16="http://schemas.microsoft.com/office/drawing/2014/main" id="{C82587F8-9807-1B68-9B33-1C7AD465DB0E}"/>
              </a:ext>
            </a:extLst>
          </p:cNvPr>
          <p:cNvPicPr>
            <a:picLocks noChangeAspect="1"/>
          </p:cNvPicPr>
          <p:nvPr/>
        </p:nvPicPr>
        <p:blipFill>
          <a:blip r:embed="rId8"/>
          <a:stretch>
            <a:fillRect/>
          </a:stretch>
        </p:blipFill>
        <p:spPr>
          <a:xfrm>
            <a:off x="18218" y="1572633"/>
            <a:ext cx="5191563" cy="1781326"/>
          </a:xfrm>
          <a:prstGeom prst="rect">
            <a:avLst/>
          </a:prstGeom>
        </p:spPr>
      </p:pic>
    </p:spTree>
    <p:extLst>
      <p:ext uri="{BB962C8B-B14F-4D97-AF65-F5344CB8AC3E}">
        <p14:creationId xmlns:p14="http://schemas.microsoft.com/office/powerpoint/2010/main" val="104907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EB37-EB4A-24CC-166F-767A09AA527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D98FD6-EBB2-2736-06FB-3C9F8DF33471}"/>
              </a:ext>
            </a:extLst>
          </p:cNvPr>
          <p:cNvPicPr>
            <a:picLocks noChangeAspect="1"/>
          </p:cNvPicPr>
          <p:nvPr/>
        </p:nvPicPr>
        <p:blipFill>
          <a:blip r:embed="rId3">
            <a:alphaModFix/>
          </a:blip>
          <a:stretch>
            <a:fillRect/>
          </a:stretch>
        </p:blipFill>
        <p:spPr>
          <a:xfrm>
            <a:off x="103909" y="5802571"/>
            <a:ext cx="1898511" cy="526113"/>
          </a:xfrm>
          <a:prstGeom prst="rect">
            <a:avLst/>
          </a:prstGeom>
        </p:spPr>
      </p:pic>
      <p:sp>
        <p:nvSpPr>
          <p:cNvPr id="7" name="TextBox 6">
            <a:extLst>
              <a:ext uri="{FF2B5EF4-FFF2-40B4-BE49-F238E27FC236}">
                <a16:creationId xmlns:a16="http://schemas.microsoft.com/office/drawing/2014/main" id="{2BC77703-6BF4-984A-BD84-8C9511C5EE8B}"/>
              </a:ext>
            </a:extLst>
          </p:cNvPr>
          <p:cNvSpPr txBox="1"/>
          <p:nvPr/>
        </p:nvSpPr>
        <p:spPr>
          <a:xfrm>
            <a:off x="148280" y="6373900"/>
            <a:ext cx="2167581" cy="261610"/>
          </a:xfrm>
          <a:prstGeom prst="rect">
            <a:avLst/>
          </a:prstGeom>
          <a:noFill/>
        </p:spPr>
        <p:txBody>
          <a:bodyPr wrap="none" rtlCol="0">
            <a:spAutoFit/>
          </a:bodyPr>
          <a:lstStyle/>
          <a:p>
            <a:r>
              <a:rPr lang="en-US" sz="1100" b="1" dirty="0">
                <a:solidFill>
                  <a:srgbClr val="F24781"/>
                </a:solidFill>
                <a:latin typeface="Arial" panose="020B0604020202020204" pitchFamily="34" charset="0"/>
                <a:cs typeface="Arial" panose="020B0604020202020204" pitchFamily="34" charset="0"/>
              </a:rPr>
              <a:t>Sarah Green, DBA, MA, FHEA</a:t>
            </a:r>
          </a:p>
        </p:txBody>
      </p:sp>
      <p:sp>
        <p:nvSpPr>
          <p:cNvPr id="12" name="TextBox 11">
            <a:extLst>
              <a:ext uri="{FF2B5EF4-FFF2-40B4-BE49-F238E27FC236}">
                <a16:creationId xmlns:a16="http://schemas.microsoft.com/office/drawing/2014/main" id="{7429EC05-70BC-C60E-8CBA-C0DB4B6F8F5D}"/>
              </a:ext>
            </a:extLst>
          </p:cNvPr>
          <p:cNvSpPr txBox="1"/>
          <p:nvPr/>
        </p:nvSpPr>
        <p:spPr>
          <a:xfrm>
            <a:off x="-52009" y="989557"/>
            <a:ext cx="3993401" cy="338554"/>
          </a:xfrm>
          <a:prstGeom prst="rect">
            <a:avLst/>
          </a:prstGeom>
          <a:noFill/>
        </p:spPr>
        <p:txBody>
          <a:bodyPr wrap="none" rtlCol="0">
            <a:spAutoFit/>
          </a:bodyPr>
          <a:lstStyle/>
          <a:p>
            <a:r>
              <a:rPr lang="en-US" sz="1600" b="1" dirty="0">
                <a:solidFill>
                  <a:srgbClr val="F2478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82C54F5C-85FA-EF23-FD62-4804E640DA4D}"/>
              </a:ext>
            </a:extLst>
          </p:cNvPr>
          <p:cNvSpPr txBox="1"/>
          <p:nvPr/>
        </p:nvSpPr>
        <p:spPr>
          <a:xfrm>
            <a:off x="2477530" y="752573"/>
            <a:ext cx="1463862" cy="461665"/>
          </a:xfrm>
          <a:prstGeom prst="rect">
            <a:avLst/>
          </a:prstGeom>
          <a:noFill/>
        </p:spPr>
        <p:txBody>
          <a:bodyPr wrap="none" rtlCol="0">
            <a:spAutoFit/>
          </a:bodyPr>
          <a:lstStyle/>
          <a:p>
            <a:r>
              <a:rPr lang="en-US" sz="2400" b="1" dirty="0">
                <a:solidFill>
                  <a:srgbClr val="F24781"/>
                </a:solidFill>
                <a:latin typeface="Arial" panose="020B0604020202020204" pitchFamily="34" charset="0"/>
                <a:cs typeface="Arial" panose="020B0604020202020204" pitchFamily="34" charset="0"/>
              </a:rPr>
              <a:t>Findings</a:t>
            </a:r>
          </a:p>
        </p:txBody>
      </p:sp>
      <p:sp>
        <p:nvSpPr>
          <p:cNvPr id="6" name="TextBox 5">
            <a:extLst>
              <a:ext uri="{FF2B5EF4-FFF2-40B4-BE49-F238E27FC236}">
                <a16:creationId xmlns:a16="http://schemas.microsoft.com/office/drawing/2014/main" id="{69581C61-0C00-B01B-500A-F1A311F11165}"/>
              </a:ext>
            </a:extLst>
          </p:cNvPr>
          <p:cNvSpPr txBox="1"/>
          <p:nvPr/>
        </p:nvSpPr>
        <p:spPr>
          <a:xfrm>
            <a:off x="404439" y="1714020"/>
            <a:ext cx="1629365" cy="1754326"/>
          </a:xfrm>
          <a:prstGeom prst="rect">
            <a:avLst/>
          </a:prstGeom>
          <a:noFill/>
        </p:spPr>
        <p:txBody>
          <a:bodyPr wrap="square">
            <a:spAutoFit/>
          </a:bodyPr>
          <a:lstStyle/>
          <a:p>
            <a:r>
              <a:rPr lang="en-US" sz="1800" b="1" dirty="0">
                <a:solidFill>
                  <a:schemeClr val="bg1"/>
                </a:solidFill>
                <a:latin typeface="Arial" panose="020B0604020202020204" pitchFamily="34" charset="0"/>
                <a:cs typeface="Arial" panose="020B0604020202020204" pitchFamily="34" charset="0"/>
              </a:rPr>
              <a:t>Sketches, notes, photographs extensive interview transcripts </a:t>
            </a:r>
          </a:p>
        </p:txBody>
      </p:sp>
      <p:sp>
        <p:nvSpPr>
          <p:cNvPr id="21" name="TextBox 20">
            <a:extLst>
              <a:ext uri="{FF2B5EF4-FFF2-40B4-BE49-F238E27FC236}">
                <a16:creationId xmlns:a16="http://schemas.microsoft.com/office/drawing/2014/main" id="{4C024A5B-34B4-EA3F-E69B-6D2436FBC280}"/>
              </a:ext>
            </a:extLst>
          </p:cNvPr>
          <p:cNvSpPr txBox="1"/>
          <p:nvPr/>
        </p:nvSpPr>
        <p:spPr>
          <a:xfrm>
            <a:off x="3555646" y="5433239"/>
            <a:ext cx="6302414" cy="369332"/>
          </a:xfrm>
          <a:prstGeom prst="rect">
            <a:avLst/>
          </a:prstGeom>
          <a:noFill/>
        </p:spPr>
        <p:txBody>
          <a:bodyPr wrap="square">
            <a:spAutoFit/>
          </a:bodyPr>
          <a:lstStyle/>
          <a:p>
            <a:r>
              <a:rPr lang="en-US" sz="1800" b="1" dirty="0">
                <a:solidFill>
                  <a:srgbClr val="484B4F"/>
                </a:solidFill>
                <a:latin typeface="Arial" panose="020B0604020202020204" pitchFamily="34" charset="0"/>
                <a:cs typeface="Arial" panose="020B0604020202020204" pitchFamily="34" charset="0"/>
              </a:rPr>
              <a:t>Outcomes</a:t>
            </a:r>
          </a:p>
        </p:txBody>
      </p:sp>
      <p:sp>
        <p:nvSpPr>
          <p:cNvPr id="11" name="Rectangle 10">
            <a:extLst>
              <a:ext uri="{FF2B5EF4-FFF2-40B4-BE49-F238E27FC236}">
                <a16:creationId xmlns:a16="http://schemas.microsoft.com/office/drawing/2014/main" id="{72FFF8E2-9AFB-1EF6-1331-5DAF8E32E700}"/>
              </a:ext>
            </a:extLst>
          </p:cNvPr>
          <p:cNvSpPr/>
          <p:nvPr/>
        </p:nvSpPr>
        <p:spPr>
          <a:xfrm>
            <a:off x="2858947" y="1565095"/>
            <a:ext cx="9595412" cy="4633697"/>
          </a:xfrm>
          <a:prstGeom prst="rect">
            <a:avLst/>
          </a:prstGeom>
          <a:noFill/>
          <a:ln>
            <a:solidFill>
              <a:srgbClr val="F247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E8E4BB7-639D-1E2D-C11B-DBA4FDAA41A8}"/>
              </a:ext>
            </a:extLst>
          </p:cNvPr>
          <p:cNvPicPr>
            <a:picLocks noChangeAspect="1"/>
          </p:cNvPicPr>
          <p:nvPr/>
        </p:nvPicPr>
        <p:blipFill>
          <a:blip r:embed="rId4"/>
          <a:stretch>
            <a:fillRect/>
          </a:stretch>
        </p:blipFill>
        <p:spPr>
          <a:xfrm>
            <a:off x="7481192" y="6336429"/>
            <a:ext cx="2529943" cy="370952"/>
          </a:xfrm>
          <a:prstGeom prst="rect">
            <a:avLst/>
          </a:prstGeom>
        </p:spPr>
      </p:pic>
      <p:pic>
        <p:nvPicPr>
          <p:cNvPr id="9" name="Picture 8">
            <a:extLst>
              <a:ext uri="{FF2B5EF4-FFF2-40B4-BE49-F238E27FC236}">
                <a16:creationId xmlns:a16="http://schemas.microsoft.com/office/drawing/2014/main" id="{C127EB8E-6735-7560-80FD-75B22D8FC00B}"/>
              </a:ext>
            </a:extLst>
          </p:cNvPr>
          <p:cNvPicPr>
            <a:picLocks noChangeAspect="1"/>
          </p:cNvPicPr>
          <p:nvPr/>
        </p:nvPicPr>
        <p:blipFill>
          <a:blip r:embed="rId5"/>
          <a:stretch>
            <a:fillRect/>
          </a:stretch>
        </p:blipFill>
        <p:spPr>
          <a:xfrm>
            <a:off x="6475978" y="6253731"/>
            <a:ext cx="1005214" cy="513197"/>
          </a:xfrm>
          <a:prstGeom prst="rect">
            <a:avLst/>
          </a:prstGeom>
        </p:spPr>
      </p:pic>
      <p:grpSp>
        <p:nvGrpSpPr>
          <p:cNvPr id="10" name="Group 9" descr="A vending machine with a glass door&#10;&#10;Description automatically generated">
            <a:extLst>
              <a:ext uri="{FF2B5EF4-FFF2-40B4-BE49-F238E27FC236}">
                <a16:creationId xmlns:a16="http://schemas.microsoft.com/office/drawing/2014/main" id="{EC5CA257-594A-C4BE-FE59-9EFD663BCF37}"/>
              </a:ext>
            </a:extLst>
          </p:cNvPr>
          <p:cNvGrpSpPr/>
          <p:nvPr/>
        </p:nvGrpSpPr>
        <p:grpSpPr>
          <a:xfrm>
            <a:off x="2552001" y="1451222"/>
            <a:ext cx="4426584" cy="2268220"/>
            <a:chOff x="0" y="0"/>
            <a:chExt cx="4427149" cy="2268220"/>
          </a:xfrm>
          <a:effectLst>
            <a:outerShdw blurRad="50800" dist="132079" dir="2558215" algn="ctr" rotWithShape="0">
              <a:srgbClr val="000000">
                <a:alpha val="43137"/>
              </a:srgbClr>
            </a:outerShdw>
          </a:effectLst>
        </p:grpSpPr>
        <p:pic>
          <p:nvPicPr>
            <p:cNvPr id="15" name="Picture 14">
              <a:extLst>
                <a:ext uri="{FF2B5EF4-FFF2-40B4-BE49-F238E27FC236}">
                  <a16:creationId xmlns:a16="http://schemas.microsoft.com/office/drawing/2014/main" id="{E0045BCC-DA8C-B044-7EDC-8936B20787FC}"/>
                </a:ext>
              </a:extLst>
            </p:cNvPr>
            <p:cNvPicPr/>
            <p:nvPr/>
          </p:nvPicPr>
          <p:blipFill>
            <a:blip r:embed="rId6"/>
            <a:stretch>
              <a:fillRect/>
            </a:stretch>
          </p:blipFill>
          <p:spPr>
            <a:xfrm>
              <a:off x="0" y="0"/>
              <a:ext cx="1701165" cy="2268220"/>
            </a:xfrm>
            <a:prstGeom prst="rect">
              <a:avLst/>
            </a:prstGeom>
          </p:spPr>
        </p:pic>
        <p:pic>
          <p:nvPicPr>
            <p:cNvPr id="16" name="Picture 15">
              <a:extLst>
                <a:ext uri="{FF2B5EF4-FFF2-40B4-BE49-F238E27FC236}">
                  <a16:creationId xmlns:a16="http://schemas.microsoft.com/office/drawing/2014/main" id="{6A8333B0-63E9-93E1-3FD6-08B2538DF676}"/>
                </a:ext>
              </a:extLst>
            </p:cNvPr>
            <p:cNvPicPr/>
            <p:nvPr/>
          </p:nvPicPr>
          <p:blipFill>
            <a:blip r:embed="rId7"/>
            <a:stretch>
              <a:fillRect/>
            </a:stretch>
          </p:blipFill>
          <p:spPr>
            <a:xfrm>
              <a:off x="1701165" y="540"/>
              <a:ext cx="2725984" cy="2261191"/>
            </a:xfrm>
            <a:prstGeom prst="rect">
              <a:avLst/>
            </a:prstGeom>
          </p:spPr>
        </p:pic>
      </p:grpSp>
      <p:pic>
        <p:nvPicPr>
          <p:cNvPr id="17" name="Picture 16" descr="A blue chair with a sign on it&#10;&#10;Description automatically generated">
            <a:extLst>
              <a:ext uri="{FF2B5EF4-FFF2-40B4-BE49-F238E27FC236}">
                <a16:creationId xmlns:a16="http://schemas.microsoft.com/office/drawing/2014/main" id="{8822668C-2D45-00CE-6007-03F69E7758FB}"/>
              </a:ext>
            </a:extLst>
          </p:cNvPr>
          <p:cNvPicPr/>
          <p:nvPr/>
        </p:nvPicPr>
        <p:blipFill>
          <a:blip r:embed="rId8"/>
          <a:stretch>
            <a:fillRect/>
          </a:stretch>
        </p:blipFill>
        <p:spPr>
          <a:xfrm>
            <a:off x="4173925" y="3242027"/>
            <a:ext cx="1961515" cy="2616200"/>
          </a:xfrm>
          <a:prstGeom prst="rect">
            <a:avLst/>
          </a:prstGeom>
          <a:effectLst>
            <a:outerShdw blurRad="50800" dist="174472" dir="2693350" algn="ctr" rotWithShape="0">
              <a:srgbClr val="000000">
                <a:alpha val="43137"/>
              </a:srgbClr>
            </a:outerShdw>
          </a:effectLst>
        </p:spPr>
      </p:pic>
      <p:grpSp>
        <p:nvGrpSpPr>
          <p:cNvPr id="18" name="Group 17" descr="A sign on a door&#10;&#10;Description automatically generated A sign on a wall&#10;&#10;Description automatically generated A door with signs on it&#10;&#10;Description automatically generated">
            <a:extLst>
              <a:ext uri="{FF2B5EF4-FFF2-40B4-BE49-F238E27FC236}">
                <a16:creationId xmlns:a16="http://schemas.microsoft.com/office/drawing/2014/main" id="{F2B63291-60BD-A087-67F1-278405A552CC}"/>
              </a:ext>
            </a:extLst>
          </p:cNvPr>
          <p:cNvGrpSpPr/>
          <p:nvPr/>
        </p:nvGrpSpPr>
        <p:grpSpPr>
          <a:xfrm>
            <a:off x="6953317" y="91072"/>
            <a:ext cx="4982845" cy="2189480"/>
            <a:chOff x="0" y="0"/>
            <a:chExt cx="4982845" cy="2189861"/>
          </a:xfrm>
          <a:effectLst>
            <a:outerShdw blurRad="50800" dist="106322" dir="2760000" algn="ctr" rotWithShape="0">
              <a:srgbClr val="000000">
                <a:alpha val="43137"/>
              </a:srgbClr>
            </a:outerShdw>
          </a:effectLst>
        </p:grpSpPr>
        <p:pic>
          <p:nvPicPr>
            <p:cNvPr id="19" name="Picture 18">
              <a:extLst>
                <a:ext uri="{FF2B5EF4-FFF2-40B4-BE49-F238E27FC236}">
                  <a16:creationId xmlns:a16="http://schemas.microsoft.com/office/drawing/2014/main" id="{40FB5CD0-28A6-56D6-2BA2-D956E6CECED5}"/>
                </a:ext>
              </a:extLst>
            </p:cNvPr>
            <p:cNvPicPr/>
            <p:nvPr/>
          </p:nvPicPr>
          <p:blipFill>
            <a:blip r:embed="rId9"/>
            <a:stretch>
              <a:fillRect/>
            </a:stretch>
          </p:blipFill>
          <p:spPr>
            <a:xfrm>
              <a:off x="0" y="0"/>
              <a:ext cx="1600200" cy="2185924"/>
            </a:xfrm>
            <a:prstGeom prst="rect">
              <a:avLst/>
            </a:prstGeom>
          </p:spPr>
        </p:pic>
        <p:pic>
          <p:nvPicPr>
            <p:cNvPr id="20" name="Picture 19">
              <a:extLst>
                <a:ext uri="{FF2B5EF4-FFF2-40B4-BE49-F238E27FC236}">
                  <a16:creationId xmlns:a16="http://schemas.microsoft.com/office/drawing/2014/main" id="{CD507221-4A17-FC30-3551-7EBF2CF15FA2}"/>
                </a:ext>
              </a:extLst>
            </p:cNvPr>
            <p:cNvPicPr/>
            <p:nvPr/>
          </p:nvPicPr>
          <p:blipFill>
            <a:blip r:embed="rId10"/>
            <a:stretch>
              <a:fillRect/>
            </a:stretch>
          </p:blipFill>
          <p:spPr>
            <a:xfrm>
              <a:off x="1600200" y="127"/>
              <a:ext cx="1687830" cy="2181352"/>
            </a:xfrm>
            <a:prstGeom prst="rect">
              <a:avLst/>
            </a:prstGeom>
          </p:spPr>
        </p:pic>
        <p:pic>
          <p:nvPicPr>
            <p:cNvPr id="22" name="Picture 21">
              <a:extLst>
                <a:ext uri="{FF2B5EF4-FFF2-40B4-BE49-F238E27FC236}">
                  <a16:creationId xmlns:a16="http://schemas.microsoft.com/office/drawing/2014/main" id="{480CFFB6-5523-D5C2-D32E-71CA40A396D9}"/>
                </a:ext>
              </a:extLst>
            </p:cNvPr>
            <p:cNvPicPr/>
            <p:nvPr/>
          </p:nvPicPr>
          <p:blipFill>
            <a:blip r:embed="rId11"/>
            <a:stretch>
              <a:fillRect/>
            </a:stretch>
          </p:blipFill>
          <p:spPr>
            <a:xfrm>
              <a:off x="3295650" y="127"/>
              <a:ext cx="1687195" cy="2189734"/>
            </a:xfrm>
            <a:prstGeom prst="rect">
              <a:avLst/>
            </a:prstGeom>
          </p:spPr>
        </p:pic>
      </p:grpSp>
      <p:grpSp>
        <p:nvGrpSpPr>
          <p:cNvPr id="23" name="Group 22" descr="A person sitting in a chair in a hospital hallway&#10;&#10;Description automatically generated A room with a white wall and a chair&#10;&#10;Description automatically generated">
            <a:extLst>
              <a:ext uri="{FF2B5EF4-FFF2-40B4-BE49-F238E27FC236}">
                <a16:creationId xmlns:a16="http://schemas.microsoft.com/office/drawing/2014/main" id="{E70B8FB2-4EB9-9D38-4735-CF40E44108B6}"/>
              </a:ext>
            </a:extLst>
          </p:cNvPr>
          <p:cNvGrpSpPr/>
          <p:nvPr/>
        </p:nvGrpSpPr>
        <p:grpSpPr>
          <a:xfrm>
            <a:off x="6932397" y="3040403"/>
            <a:ext cx="4501254" cy="2758659"/>
            <a:chOff x="0" y="0"/>
            <a:chExt cx="4768596" cy="2922270"/>
          </a:xfrm>
          <a:effectLst>
            <a:outerShdw blurRad="50800" dist="101311" dir="2815736" algn="ctr" rotWithShape="0">
              <a:srgbClr val="000000">
                <a:alpha val="43137"/>
              </a:srgbClr>
            </a:outerShdw>
          </a:effectLst>
        </p:grpSpPr>
        <p:pic>
          <p:nvPicPr>
            <p:cNvPr id="24" name="Picture 23">
              <a:extLst>
                <a:ext uri="{FF2B5EF4-FFF2-40B4-BE49-F238E27FC236}">
                  <a16:creationId xmlns:a16="http://schemas.microsoft.com/office/drawing/2014/main" id="{355E2D53-0254-D595-EF77-62C67C3A14C1}"/>
                </a:ext>
              </a:extLst>
            </p:cNvPr>
            <p:cNvPicPr/>
            <p:nvPr/>
          </p:nvPicPr>
          <p:blipFill>
            <a:blip r:embed="rId12"/>
            <a:stretch>
              <a:fillRect/>
            </a:stretch>
          </p:blipFill>
          <p:spPr>
            <a:xfrm>
              <a:off x="0" y="0"/>
              <a:ext cx="2526792" cy="2922270"/>
            </a:xfrm>
            <a:prstGeom prst="rect">
              <a:avLst/>
            </a:prstGeom>
          </p:spPr>
        </p:pic>
        <p:pic>
          <p:nvPicPr>
            <p:cNvPr id="25" name="Picture 24">
              <a:extLst>
                <a:ext uri="{FF2B5EF4-FFF2-40B4-BE49-F238E27FC236}">
                  <a16:creationId xmlns:a16="http://schemas.microsoft.com/office/drawing/2014/main" id="{58F740BC-D42A-FF38-EE96-5E3DA6D22E35}"/>
                </a:ext>
              </a:extLst>
            </p:cNvPr>
            <p:cNvPicPr/>
            <p:nvPr/>
          </p:nvPicPr>
          <p:blipFill>
            <a:blip r:embed="rId13"/>
            <a:stretch>
              <a:fillRect/>
            </a:stretch>
          </p:blipFill>
          <p:spPr>
            <a:xfrm>
              <a:off x="2533650" y="635"/>
              <a:ext cx="2234946" cy="2921635"/>
            </a:xfrm>
            <a:prstGeom prst="rect">
              <a:avLst/>
            </a:prstGeom>
          </p:spPr>
        </p:pic>
      </p:grpSp>
      <p:sp>
        <p:nvSpPr>
          <p:cNvPr id="26" name="TextBox 25">
            <a:extLst>
              <a:ext uri="{FF2B5EF4-FFF2-40B4-BE49-F238E27FC236}">
                <a16:creationId xmlns:a16="http://schemas.microsoft.com/office/drawing/2014/main" id="{8CF4F9F1-F2A5-AB4C-0839-956A72A538DA}"/>
              </a:ext>
            </a:extLst>
          </p:cNvPr>
          <p:cNvSpPr txBox="1"/>
          <p:nvPr/>
        </p:nvSpPr>
        <p:spPr>
          <a:xfrm>
            <a:off x="10159679" y="5858227"/>
            <a:ext cx="6302414" cy="215444"/>
          </a:xfrm>
          <a:prstGeom prst="rect">
            <a:avLst/>
          </a:prstGeom>
          <a:noFill/>
        </p:spPr>
        <p:txBody>
          <a:bodyPr wrap="square">
            <a:spAutoFit/>
          </a:bodyPr>
          <a:lstStyle/>
          <a:p>
            <a:r>
              <a:rPr lang="en-US" sz="800" b="1" dirty="0">
                <a:solidFill>
                  <a:schemeClr val="bg1"/>
                </a:solidFill>
                <a:latin typeface="Arial" panose="020B0604020202020204" pitchFamily="34" charset="0"/>
                <a:cs typeface="Arial" panose="020B0604020202020204" pitchFamily="34" charset="0"/>
              </a:rPr>
              <a:t>Photos: Sarah Green, 2024</a:t>
            </a:r>
          </a:p>
        </p:txBody>
      </p:sp>
    </p:spTree>
    <p:extLst>
      <p:ext uri="{BB962C8B-B14F-4D97-AF65-F5344CB8AC3E}">
        <p14:creationId xmlns:p14="http://schemas.microsoft.com/office/powerpoint/2010/main" val="1698670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5922</TotalTime>
  <Words>2200</Words>
  <Application>Microsoft Macintosh PowerPoint</Application>
  <PresentationFormat>Widescreen</PresentationFormat>
  <Paragraphs>179</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Green</dc:creator>
  <cp:lastModifiedBy>Sarah Green</cp:lastModifiedBy>
  <cp:revision>8</cp:revision>
  <dcterms:created xsi:type="dcterms:W3CDTF">2025-04-09T10:13:29Z</dcterms:created>
  <dcterms:modified xsi:type="dcterms:W3CDTF">2025-05-27T10:09:57Z</dcterms:modified>
</cp:coreProperties>
</file>