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9" r:id="rId3"/>
    <p:sldId id="258" r:id="rId4"/>
    <p:sldId id="260" r:id="rId5"/>
    <p:sldId id="265" r:id="rId6"/>
    <p:sldId id="261" r:id="rId7"/>
    <p:sldId id="264"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3"/>
    <p:restoredTop sz="82096"/>
  </p:normalViewPr>
  <p:slideViewPr>
    <p:cSldViewPr snapToGrid="0">
      <p:cViewPr>
        <p:scale>
          <a:sx n="88" d="100"/>
          <a:sy n="88" d="100"/>
        </p:scale>
        <p:origin x="1024"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962AA-91D6-F940-A4E0-BF61E6FE4CD9}" type="datetimeFigureOut">
              <a:rPr lang="en-US" smtClean="0"/>
              <a:t>6/23/25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AA3CC-D4CA-234C-9E60-BE3329BBA49B}" type="slidenum">
              <a:rPr lang="en-US" smtClean="0"/>
              <a:t>‹#›</a:t>
            </a:fld>
            <a:endParaRPr lang="en-US"/>
          </a:p>
        </p:txBody>
      </p:sp>
    </p:spTree>
    <p:extLst>
      <p:ext uri="{BB962C8B-B14F-4D97-AF65-F5344CB8AC3E}">
        <p14:creationId xmlns:p14="http://schemas.microsoft.com/office/powerpoint/2010/main" val="59694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latin typeface="Arial" panose="020B0604020202020204" pitchFamily="34" charset="0"/>
                <a:cs typeface="Arial" panose="020B0604020202020204" pitchFamily="34" charset="0"/>
              </a:rPr>
              <a:t>A group of staff working across research, teaching and student support services, founded 21 years ago. In their words: “</a:t>
            </a:r>
            <a:r>
              <a:rPr lang="en-GB" b="0" i="0" dirty="0">
                <a:solidFill>
                  <a:srgbClr val="6F7287"/>
                </a:solidFill>
                <a:effectLst/>
                <a:latin typeface="Arial" panose="020B0604020202020204" pitchFamily="34" charset="0"/>
                <a:cs typeface="Arial" panose="020B0604020202020204" pitchFamily="34" charset="0"/>
              </a:rPr>
              <a:t>S&amp;F embraces a legacy of feminist thinking and performance, and questions whether and how subjectivity is a transitive process, and whether and how it is attached to identit</a:t>
            </a:r>
            <a:r>
              <a:rPr lang="en-GB" dirty="0">
                <a:solidFill>
                  <a:srgbClr val="6F7287"/>
                </a:solidFill>
                <a:latin typeface="Arial" panose="020B0604020202020204" pitchFamily="34" charset="0"/>
                <a:cs typeface="Arial" panose="020B0604020202020204" pitchFamily="34" charset="0"/>
              </a:rPr>
              <a:t>y”. </a:t>
            </a:r>
          </a:p>
          <a:p>
            <a:endParaRPr lang="en-US" dirty="0"/>
          </a:p>
          <a:p>
            <a:endParaRPr lang="en-US" dirty="0"/>
          </a:p>
        </p:txBody>
      </p:sp>
      <p:sp>
        <p:nvSpPr>
          <p:cNvPr id="4" name="Slide Number Placeholder 3"/>
          <p:cNvSpPr>
            <a:spLocks noGrp="1"/>
          </p:cNvSpPr>
          <p:nvPr>
            <p:ph type="sldNum" sz="quarter" idx="5"/>
          </p:nvPr>
        </p:nvSpPr>
        <p:spPr/>
        <p:txBody>
          <a:bodyPr/>
          <a:lstStyle/>
          <a:p>
            <a:fld id="{983AA3CC-D4CA-234C-9E60-BE3329BBA49B}" type="slidenum">
              <a:rPr lang="en-US" smtClean="0"/>
              <a:t>2</a:t>
            </a:fld>
            <a:endParaRPr lang="en-US"/>
          </a:p>
        </p:txBody>
      </p:sp>
    </p:spTree>
    <p:extLst>
      <p:ext uri="{BB962C8B-B14F-4D97-AF65-F5344CB8AC3E}">
        <p14:creationId xmlns:p14="http://schemas.microsoft.com/office/powerpoint/2010/main" val="226887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3AA3CC-D4CA-234C-9E60-BE3329BBA49B}" type="slidenum">
              <a:rPr lang="en-US" smtClean="0"/>
              <a:t>3</a:t>
            </a:fld>
            <a:endParaRPr lang="en-US"/>
          </a:p>
        </p:txBody>
      </p:sp>
    </p:spTree>
    <p:extLst>
      <p:ext uri="{BB962C8B-B14F-4D97-AF65-F5344CB8AC3E}">
        <p14:creationId xmlns:p14="http://schemas.microsoft.com/office/powerpoint/2010/main" val="127235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3AA3CC-D4CA-234C-9E60-BE3329BBA49B}" type="slidenum">
              <a:rPr lang="en-US" smtClean="0"/>
              <a:t>4</a:t>
            </a:fld>
            <a:endParaRPr lang="en-US"/>
          </a:p>
        </p:txBody>
      </p:sp>
    </p:spTree>
    <p:extLst>
      <p:ext uri="{BB962C8B-B14F-4D97-AF65-F5344CB8AC3E}">
        <p14:creationId xmlns:p14="http://schemas.microsoft.com/office/powerpoint/2010/main" val="447127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983AA3CC-D4CA-234C-9E60-BE3329BBA49B}" type="slidenum">
              <a:rPr lang="en-US" smtClean="0"/>
              <a:t>8</a:t>
            </a:fld>
            <a:endParaRPr lang="en-US"/>
          </a:p>
        </p:txBody>
      </p:sp>
    </p:spTree>
    <p:extLst>
      <p:ext uri="{BB962C8B-B14F-4D97-AF65-F5344CB8AC3E}">
        <p14:creationId xmlns:p14="http://schemas.microsoft.com/office/powerpoint/2010/main" val="358666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E130-094F-000D-76F9-E0CC918AD0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9563A5-952E-0A9B-5411-11606CCB6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9142A5F-FB4D-1961-6973-0C7FE17D11A1}"/>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5" name="Footer Placeholder 4">
            <a:extLst>
              <a:ext uri="{FF2B5EF4-FFF2-40B4-BE49-F238E27FC236}">
                <a16:creationId xmlns:a16="http://schemas.microsoft.com/office/drawing/2014/main" id="{BDDDF843-6F6F-D76C-D738-11970C001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4EDF7-661D-A6CF-2104-FB08C7B31FFA}"/>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2588041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360F-443F-1906-D658-911E508A18C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D03688-8575-EE9B-F92B-E3CE83F15B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CF2A2F-13F7-4B59-CA86-8A04828C60C3}"/>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5" name="Footer Placeholder 4">
            <a:extLst>
              <a:ext uri="{FF2B5EF4-FFF2-40B4-BE49-F238E27FC236}">
                <a16:creationId xmlns:a16="http://schemas.microsoft.com/office/drawing/2014/main" id="{69631D70-E891-AD93-4677-DDD11C720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61882-0528-EC5C-E35C-57938648F52E}"/>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195788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BA04B-60D8-5705-F639-E02DE91B988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121D72-0117-23BA-B912-5FDD282CF4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7665DC-6882-0A70-EE73-A6DC44656CA2}"/>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5" name="Footer Placeholder 4">
            <a:extLst>
              <a:ext uri="{FF2B5EF4-FFF2-40B4-BE49-F238E27FC236}">
                <a16:creationId xmlns:a16="http://schemas.microsoft.com/office/drawing/2014/main" id="{A13FA5C8-E3FF-FBD7-8C46-42A7C7733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5D3CD-A35D-BEC7-3C99-C10FE4A92465}"/>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120441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A4FB-BB86-08D2-BA3F-A71CBEFD76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BE6461A-4785-7A9F-6A1E-52FF262CD9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E34359-C412-0AF3-A385-FF88F637870A}"/>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5" name="Footer Placeholder 4">
            <a:extLst>
              <a:ext uri="{FF2B5EF4-FFF2-40B4-BE49-F238E27FC236}">
                <a16:creationId xmlns:a16="http://schemas.microsoft.com/office/drawing/2014/main" id="{299769DE-440E-35AA-70AA-EFEE8D2A3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CE301-55B3-C9BE-DC3F-1C88C597142E}"/>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96926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5F59-0F20-B1FC-2EF6-C59398F90B5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5D39750-BAF1-30E0-3883-C5F0219FBD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3EC440-1ED6-078F-7454-B05302E8E129}"/>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5" name="Footer Placeholder 4">
            <a:extLst>
              <a:ext uri="{FF2B5EF4-FFF2-40B4-BE49-F238E27FC236}">
                <a16:creationId xmlns:a16="http://schemas.microsoft.com/office/drawing/2014/main" id="{23A1B4F1-B237-9644-DAD5-8C287040D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DDEEF-DD0A-BF9D-C9E4-CB72CA7CAB92}"/>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365672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EAE6-80B0-5108-F844-D1EEF17AD4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4A1156-E637-C620-A10B-E11C7621E3B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D0DC35A-F484-26B3-E2DC-A24A45BCF8F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08F53F1-390C-C228-1522-B5D5280B783E}"/>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6" name="Footer Placeholder 5">
            <a:extLst>
              <a:ext uri="{FF2B5EF4-FFF2-40B4-BE49-F238E27FC236}">
                <a16:creationId xmlns:a16="http://schemas.microsoft.com/office/drawing/2014/main" id="{081950DB-53D7-0629-3842-097153CE3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A6D66-CEB4-912D-6268-831AFB0DC53B}"/>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423834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3E0A-2B15-F17E-6FD0-7A680CF2568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3E9149-2D90-C7B9-6EC2-F50CD8F936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1EF8599-CA8A-7984-F659-88307AAD750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851B4D0-45B5-61FA-4FAE-4968D94A24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4A8226-0E0D-07AF-C7D8-C8D1E6CD35C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38634CB-AA4F-430D-492D-AE1297302A51}"/>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8" name="Footer Placeholder 7">
            <a:extLst>
              <a:ext uri="{FF2B5EF4-FFF2-40B4-BE49-F238E27FC236}">
                <a16:creationId xmlns:a16="http://schemas.microsoft.com/office/drawing/2014/main" id="{F853CDBE-D775-6F14-9BBF-B03705879A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576CA2-33D5-6A88-7102-2BDE7BC9BA04}"/>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1185218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B803-89ED-74BF-06A0-4A83666131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7FE790-B1AF-CDF7-7202-7E217CE86546}"/>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4" name="Footer Placeholder 3">
            <a:extLst>
              <a:ext uri="{FF2B5EF4-FFF2-40B4-BE49-F238E27FC236}">
                <a16:creationId xmlns:a16="http://schemas.microsoft.com/office/drawing/2014/main" id="{A36AE68C-9015-982E-F163-91D5C8CD0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A75258-331B-0C3A-4209-E7CC29E41E49}"/>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201807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D326A-C42C-3DB0-C3A4-9B521D12CE6D}"/>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3" name="Footer Placeholder 2">
            <a:extLst>
              <a:ext uri="{FF2B5EF4-FFF2-40B4-BE49-F238E27FC236}">
                <a16:creationId xmlns:a16="http://schemas.microsoft.com/office/drawing/2014/main" id="{4CBBA700-C08B-5937-5468-14543BA8E0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85E198-B66E-06E6-11F6-D6AFA849E649}"/>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273685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68E8-2808-CFE0-2781-43802FAED1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87EA62B-252A-724A-14E4-87165A27E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E1EB1E-AAE0-CF14-883A-99E342734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741FB7-B70D-7C16-B474-AAE07B69178E}"/>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6" name="Footer Placeholder 5">
            <a:extLst>
              <a:ext uri="{FF2B5EF4-FFF2-40B4-BE49-F238E27FC236}">
                <a16:creationId xmlns:a16="http://schemas.microsoft.com/office/drawing/2014/main" id="{F34784D5-1248-F7F0-52FC-505C9EA11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8859D-64B3-2DF3-F0D7-D1F959FBA101}"/>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189550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5EC0-F164-47F0-6CCB-1433E5EFD3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1D31BE0-4758-9591-1585-482FE20664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9565C-1FE3-FA9B-10DA-EB1599C0B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CCD04B-89A9-04FD-622D-F01D430F9C22}"/>
              </a:ext>
            </a:extLst>
          </p:cNvPr>
          <p:cNvSpPr>
            <a:spLocks noGrp="1"/>
          </p:cNvSpPr>
          <p:nvPr>
            <p:ph type="dt" sz="half" idx="10"/>
          </p:nvPr>
        </p:nvSpPr>
        <p:spPr/>
        <p:txBody>
          <a:bodyPr/>
          <a:lstStyle/>
          <a:p>
            <a:fld id="{340F97BE-8105-C74C-A845-17F16F954BB0}" type="datetimeFigureOut">
              <a:rPr lang="en-US" smtClean="0"/>
              <a:t>6/23/25</a:t>
            </a:fld>
            <a:endParaRPr lang="en-US"/>
          </a:p>
        </p:txBody>
      </p:sp>
      <p:sp>
        <p:nvSpPr>
          <p:cNvPr id="6" name="Footer Placeholder 5">
            <a:extLst>
              <a:ext uri="{FF2B5EF4-FFF2-40B4-BE49-F238E27FC236}">
                <a16:creationId xmlns:a16="http://schemas.microsoft.com/office/drawing/2014/main" id="{995E820D-7910-E1ED-21D8-711A24D0CE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773A1-CA48-6160-F6CD-DF2CEF400FE8}"/>
              </a:ext>
            </a:extLst>
          </p:cNvPr>
          <p:cNvSpPr>
            <a:spLocks noGrp="1"/>
          </p:cNvSpPr>
          <p:nvPr>
            <p:ph type="sldNum" sz="quarter" idx="12"/>
          </p:nvPr>
        </p:nvSpPr>
        <p:spPr/>
        <p:txBody>
          <a:bodyPr/>
          <a:lstStyle/>
          <a:p>
            <a:fld id="{19BEEB5D-1F29-D543-87B6-961D20D4819E}" type="slidenum">
              <a:rPr lang="en-US" smtClean="0"/>
              <a:t>‹#›</a:t>
            </a:fld>
            <a:endParaRPr lang="en-US"/>
          </a:p>
        </p:txBody>
      </p:sp>
    </p:spTree>
    <p:extLst>
      <p:ext uri="{BB962C8B-B14F-4D97-AF65-F5344CB8AC3E}">
        <p14:creationId xmlns:p14="http://schemas.microsoft.com/office/powerpoint/2010/main" val="422372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DAAF8-10A3-B802-EFF1-1D466CAF3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CFE726D-17CC-6AAA-E2D3-C60AEC190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FA9585-3897-EC44-0E3D-2CD2C72BA8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0F97BE-8105-C74C-A845-17F16F954BB0}" type="datetimeFigureOut">
              <a:rPr lang="en-US" smtClean="0"/>
              <a:t>6/23/25</a:t>
            </a:fld>
            <a:endParaRPr lang="en-US"/>
          </a:p>
        </p:txBody>
      </p:sp>
      <p:sp>
        <p:nvSpPr>
          <p:cNvPr id="5" name="Footer Placeholder 4">
            <a:extLst>
              <a:ext uri="{FF2B5EF4-FFF2-40B4-BE49-F238E27FC236}">
                <a16:creationId xmlns:a16="http://schemas.microsoft.com/office/drawing/2014/main" id="{16F758FE-ED4F-0E14-7905-DC9B0ABF1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5EE88B8-F2B6-F2F7-8819-5F0C7E403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BEEB5D-1F29-D543-87B6-961D20D4819E}" type="slidenum">
              <a:rPr lang="en-US" smtClean="0"/>
              <a:t>‹#›</a:t>
            </a:fld>
            <a:endParaRPr lang="en-US"/>
          </a:p>
        </p:txBody>
      </p:sp>
    </p:spTree>
    <p:extLst>
      <p:ext uri="{BB962C8B-B14F-4D97-AF65-F5344CB8AC3E}">
        <p14:creationId xmlns:p14="http://schemas.microsoft.com/office/powerpoint/2010/main" val="3934787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s.britton@arts.ac.u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44243-1004-892F-6520-DB9B65B086EF}"/>
              </a:ext>
            </a:extLst>
          </p:cNvPr>
          <p:cNvSpPr txBox="1">
            <a:spLocks noGrp="1"/>
          </p:cNvSpPr>
          <p:nvPr>
            <p:ph type="title" idx="4294967295"/>
          </p:nvPr>
        </p:nvSpPr>
        <p:spPr>
          <a:xfrm>
            <a:off x="212651" y="329610"/>
            <a:ext cx="7929863" cy="2645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COLLABORATING, CONNECTING AND CREATING: A FEMINIST RESPONSE TO THE CHELSEA COLLEGE OF ARTS LIBRARY SPECIAL COLLECTIONS THROUGH EXHIBITION MAKING.</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F6443B5-0AF4-2851-4FE1-E9F562D9E45E}"/>
              </a:ext>
            </a:extLst>
          </p:cNvPr>
          <p:cNvSpPr txBox="1"/>
          <p:nvPr/>
        </p:nvSpPr>
        <p:spPr>
          <a:xfrm>
            <a:off x="212651" y="5613991"/>
            <a:ext cx="6693627" cy="923330"/>
          </a:xfrm>
          <a:prstGeom prst="rect">
            <a:avLst/>
          </a:prstGeom>
          <a:noFill/>
        </p:spPr>
        <p:txBody>
          <a:bodyPr wrap="none" rtlCol="0">
            <a:spAutoFit/>
          </a:bodyPr>
          <a:lstStyle/>
          <a:p>
            <a:r>
              <a:rPr lang="en-US"/>
              <a:t>SIOBHÁN BRITTON</a:t>
            </a:r>
          </a:p>
          <a:p>
            <a:r>
              <a:rPr lang="en-US"/>
              <a:t>ACADEMIC SUPPORT LIBRARIAN</a:t>
            </a:r>
          </a:p>
          <a:p>
            <a:r>
              <a:rPr lang="en-US"/>
              <a:t>CHELSEA COLLEGE OF ARTS, UNIVERSITY OF THE ARTS LONDON</a:t>
            </a:r>
            <a:endParaRPr lang="en-US" dirty="0"/>
          </a:p>
        </p:txBody>
      </p:sp>
      <p:pic>
        <p:nvPicPr>
          <p:cNvPr id="5" name="Picture 4" descr="A stack of business cards bu the the artist Fran Cottell. They mimic the business art of the artist Ed Ruscha, which is in the foreground, in which he spells out his name phonetically on the card.">
            <a:extLst>
              <a:ext uri="{FF2B5EF4-FFF2-40B4-BE49-F238E27FC236}">
                <a16:creationId xmlns:a16="http://schemas.microsoft.com/office/drawing/2014/main" id="{A5EBFC5F-FBF0-B469-5DCB-5D1167E17A8B}"/>
              </a:ext>
            </a:extLst>
          </p:cNvPr>
          <p:cNvPicPr>
            <a:picLocks noChangeAspect="1"/>
          </p:cNvPicPr>
          <p:nvPr/>
        </p:nvPicPr>
        <p:blipFill>
          <a:blip r:embed="rId2"/>
          <a:srcRect l="23526" t="-1" r="34348" b="19615"/>
          <a:stretch/>
        </p:blipFill>
        <p:spPr>
          <a:xfrm>
            <a:off x="8766629" y="212748"/>
            <a:ext cx="3314320" cy="6324573"/>
          </a:xfrm>
          <a:prstGeom prst="rect">
            <a:avLst/>
          </a:prstGeom>
        </p:spPr>
      </p:pic>
    </p:spTree>
    <p:extLst>
      <p:ext uri="{BB962C8B-B14F-4D97-AF65-F5344CB8AC3E}">
        <p14:creationId xmlns:p14="http://schemas.microsoft.com/office/powerpoint/2010/main" val="4099352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80FFB-A148-4B4B-B401-5CEAF530BD53}"/>
              </a:ext>
            </a:extLst>
          </p:cNvPr>
          <p:cNvSpPr txBox="1">
            <a:spLocks noGrp="1"/>
          </p:cNvSpPr>
          <p:nvPr>
            <p:ph type="title" idx="4294967295"/>
          </p:nvPr>
        </p:nvSpPr>
        <p:spPr>
          <a:xfrm>
            <a:off x="159657" y="159658"/>
            <a:ext cx="4814677" cy="123066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0"/>
              </a:spcAft>
              <a:buClrTx/>
              <a:buSzTx/>
              <a:tabLst/>
              <a:defRPr/>
            </a:pPr>
            <a:r>
              <a:rPr kumimoji="0" lang="en-US"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COLLABORATION</a:t>
            </a:r>
          </a:p>
        </p:txBody>
      </p:sp>
      <p:sp>
        <p:nvSpPr>
          <p:cNvPr id="4" name="TextBox 3">
            <a:extLst>
              <a:ext uri="{FF2B5EF4-FFF2-40B4-BE49-F238E27FC236}">
                <a16:creationId xmlns:a16="http://schemas.microsoft.com/office/drawing/2014/main" id="{4B41A9EC-0F24-94D4-5A32-BE5D56424C9B}"/>
              </a:ext>
            </a:extLst>
          </p:cNvPr>
          <p:cNvSpPr txBox="1"/>
          <p:nvPr/>
        </p:nvSpPr>
        <p:spPr>
          <a:xfrm>
            <a:off x="159657" y="1503393"/>
            <a:ext cx="5471885" cy="5087837"/>
          </a:xfrm>
          <a:prstGeom prst="rect">
            <a:avLst/>
          </a:prstGeom>
        </p:spPr>
        <p:txBody>
          <a:bodyPr vert="horz" lIns="91440" tIns="45720" rIns="91440" bIns="45720" rtlCol="0">
            <a:normAutofit fontScale="55000" lnSpcReduction="20000"/>
          </a:bodyPr>
          <a:lstStyle/>
          <a:p>
            <a:pPr indent="-228600">
              <a:lnSpc>
                <a:spcPct val="110000"/>
              </a:lnSpc>
              <a:spcAft>
                <a:spcPts val="600"/>
              </a:spcAft>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285750" indent="-228600">
              <a:lnSpc>
                <a:spcPct val="110000"/>
              </a:lnSpc>
              <a:spcAft>
                <a:spcPts val="600"/>
              </a:spcAft>
              <a:buFont typeface="Arial" panose="020B0604020202020204" pitchFamily="34" charset="0"/>
              <a:buChar char="•"/>
            </a:pPr>
            <a:r>
              <a:rPr lang="en-US" sz="3400" dirty="0">
                <a:latin typeface="Arial" panose="020B0604020202020204" pitchFamily="34" charset="0"/>
                <a:cs typeface="Arial" panose="020B0604020202020204" pitchFamily="34" charset="0"/>
              </a:rPr>
              <a:t>The Library contains display cases. They’re often used to showcase special collections material, and students and staff can submit proposals to display their work. </a:t>
            </a:r>
          </a:p>
          <a:p>
            <a:pPr marL="285750" indent="-228600">
              <a:lnSpc>
                <a:spcPct val="110000"/>
              </a:lnSpc>
              <a:spcAft>
                <a:spcPts val="600"/>
              </a:spcAft>
              <a:buFont typeface="Arial" panose="020B0604020202020204" pitchFamily="34" charset="0"/>
              <a:buChar char="•"/>
            </a:pPr>
            <a:endParaRPr lang="en-US" sz="3400" dirty="0">
              <a:latin typeface="Arial" panose="020B0604020202020204" pitchFamily="34" charset="0"/>
              <a:cs typeface="Arial" panose="020B0604020202020204" pitchFamily="34" charset="0"/>
            </a:endParaRPr>
          </a:p>
          <a:p>
            <a:pPr marL="285750" indent="-228600">
              <a:lnSpc>
                <a:spcPct val="110000"/>
              </a:lnSpc>
              <a:spcAft>
                <a:spcPts val="600"/>
              </a:spcAft>
              <a:buFont typeface="Arial" panose="020B0604020202020204" pitchFamily="34" charset="0"/>
              <a:buChar char="•"/>
            </a:pPr>
            <a:r>
              <a:rPr lang="en-US" sz="3400" dirty="0">
                <a:latin typeface="Arial" panose="020B0604020202020204" pitchFamily="34" charset="0"/>
                <a:cs typeface="Arial" panose="020B0604020202020204" pitchFamily="34" charset="0"/>
              </a:rPr>
              <a:t>I was contacted by a member of staff I knew, who was part of a UAL research group called </a:t>
            </a:r>
            <a:r>
              <a:rPr lang="en-US" sz="3400" b="1" i="1" dirty="0">
                <a:latin typeface="Arial" panose="020B0604020202020204" pitchFamily="34" charset="0"/>
                <a:cs typeface="Arial" panose="020B0604020202020204" pitchFamily="34" charset="0"/>
              </a:rPr>
              <a:t>Subjectivities and Feminisms</a:t>
            </a:r>
            <a:r>
              <a:rPr lang="en-US" sz="3400" dirty="0">
                <a:latin typeface="Arial" panose="020B0604020202020204" pitchFamily="34" charset="0"/>
                <a:cs typeface="Arial" panose="020B0604020202020204" pitchFamily="34" charset="0"/>
              </a:rPr>
              <a:t>. They wanted to put together an exhibition for International Women’s Day in March 2024 and asked if they could use the Library cases.</a:t>
            </a:r>
          </a:p>
          <a:p>
            <a:pPr marL="285750" indent="-228600">
              <a:lnSpc>
                <a:spcPct val="110000"/>
              </a:lnSpc>
              <a:spcAft>
                <a:spcPts val="600"/>
              </a:spcAft>
              <a:buFont typeface="Arial" panose="020B0604020202020204" pitchFamily="34" charset="0"/>
              <a:buChar char="•"/>
            </a:pPr>
            <a:endParaRPr lang="en-US" sz="3400" dirty="0">
              <a:latin typeface="Arial" panose="020B0604020202020204" pitchFamily="34" charset="0"/>
              <a:cs typeface="Arial" panose="020B0604020202020204" pitchFamily="34" charset="0"/>
            </a:endParaRPr>
          </a:p>
          <a:p>
            <a:pPr marL="285750" indent="-228600">
              <a:lnSpc>
                <a:spcPct val="110000"/>
              </a:lnSpc>
              <a:spcAft>
                <a:spcPts val="600"/>
              </a:spcAft>
              <a:buFont typeface="Arial" panose="020B0604020202020204" pitchFamily="34" charset="0"/>
              <a:buChar char="•"/>
            </a:pPr>
            <a:r>
              <a:rPr lang="en-US" sz="3400" dirty="0">
                <a:latin typeface="Arial" panose="020B0604020202020204" pitchFamily="34" charset="0"/>
                <a:cs typeface="Arial" panose="020B0604020202020204" pitchFamily="34" charset="0"/>
              </a:rPr>
              <a:t>I made a proposal to the group: for the show would they consider making work as a reaction to material in our special collections and display the original works and special collections items side by side?</a:t>
            </a:r>
          </a:p>
          <a:p>
            <a:pPr marL="285750" indent="-228600">
              <a:lnSpc>
                <a:spcPct val="110000"/>
              </a:lnSpc>
              <a:spcAft>
                <a:spcPts val="600"/>
              </a:spcAft>
              <a:buFont typeface="Arial" panose="020B0604020202020204" pitchFamily="34" charset="0"/>
              <a:buChar char="•"/>
            </a:pPr>
            <a:endParaRPr lang="en-US" sz="1300" dirty="0"/>
          </a:p>
        </p:txBody>
      </p:sp>
      <p:pic>
        <p:nvPicPr>
          <p:cNvPr id="6" name="Picture 5" descr="A glass fronted bookcase containing artists’ multiples at Chelsea College of Arts">
            <a:extLst>
              <a:ext uri="{FF2B5EF4-FFF2-40B4-BE49-F238E27FC236}">
                <a16:creationId xmlns:a16="http://schemas.microsoft.com/office/drawing/2014/main" id="{E3E7A2D7-CC54-0057-3905-9954B0FD2C9E}"/>
              </a:ext>
            </a:extLst>
          </p:cNvPr>
          <p:cNvPicPr>
            <a:picLocks noChangeAspect="1"/>
          </p:cNvPicPr>
          <p:nvPr/>
        </p:nvPicPr>
        <p:blipFill>
          <a:blip r:embed="rId3"/>
          <a:srcRect l="13871" r="7833" b="-1"/>
          <a:stretch>
            <a:fillRect/>
          </a:stretch>
        </p:blipFill>
        <p:spPr>
          <a:xfrm>
            <a:off x="5818632" y="0"/>
            <a:ext cx="6373368" cy="6858001"/>
          </a:xfrm>
          <a:prstGeom prst="rect">
            <a:avLst/>
          </a:prstGeom>
        </p:spPr>
      </p:pic>
    </p:spTree>
    <p:extLst>
      <p:ext uri="{BB962C8B-B14F-4D97-AF65-F5344CB8AC3E}">
        <p14:creationId xmlns:p14="http://schemas.microsoft.com/office/powerpoint/2010/main" val="1159669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CC3E-A4B4-2CD1-3D3F-298F4A9E9134}"/>
              </a:ext>
            </a:extLst>
          </p:cNvPr>
          <p:cNvSpPr txBox="1">
            <a:spLocks noGrp="1"/>
          </p:cNvSpPr>
          <p:nvPr>
            <p:ph type="title" idx="4294967295"/>
          </p:nvPr>
        </p:nvSpPr>
        <p:spPr>
          <a:xfrm>
            <a:off x="202017" y="212650"/>
            <a:ext cx="74760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SPECIAL COLLECTIONS AT CHELSEA</a:t>
            </a:r>
          </a:p>
        </p:txBody>
      </p:sp>
      <p:sp>
        <p:nvSpPr>
          <p:cNvPr id="3" name="TextBox 2">
            <a:extLst>
              <a:ext uri="{FF2B5EF4-FFF2-40B4-BE49-F238E27FC236}">
                <a16:creationId xmlns:a16="http://schemas.microsoft.com/office/drawing/2014/main" id="{9BBC73B6-345F-C155-F63F-D3EF28E302F4}"/>
              </a:ext>
            </a:extLst>
          </p:cNvPr>
          <p:cNvSpPr txBox="1"/>
          <p:nvPr/>
        </p:nvSpPr>
        <p:spPr>
          <a:xfrm>
            <a:off x="202017" y="2122490"/>
            <a:ext cx="6706783" cy="3477875"/>
          </a:xfrm>
          <a:prstGeom prst="rect">
            <a:avLst/>
          </a:prstGeom>
          <a:noFill/>
        </p:spPr>
        <p:txBody>
          <a:bodyPr wrap="square" rtlCol="0">
            <a:spAutoFit/>
          </a:bodyPr>
          <a:lstStyle/>
          <a:p>
            <a:pPr marL="285750" indent="-285750">
              <a:buFontTx/>
              <a:buChar char="-"/>
            </a:pPr>
            <a:r>
              <a:rPr lang="en-US" sz="2000" b="1" dirty="0">
                <a:latin typeface="Arial" panose="020B0604020202020204" pitchFamily="34" charset="0"/>
                <a:cs typeface="Arial" panose="020B0604020202020204" pitchFamily="34" charset="0"/>
              </a:rPr>
              <a:t>Artists’ books: </a:t>
            </a:r>
            <a:r>
              <a:rPr lang="en-US" sz="2000" dirty="0">
                <a:latin typeface="Arial" panose="020B0604020202020204" pitchFamily="34" charset="0"/>
                <a:cs typeface="Arial" panose="020B0604020202020204" pitchFamily="34" charset="0"/>
              </a:rPr>
              <a:t>Collection began in the 1970s and continues to grow. Approximately 5500 items.</a:t>
            </a:r>
          </a:p>
          <a:p>
            <a:endParaRPr lang="en-US" sz="2000" dirty="0">
              <a:latin typeface="Arial" panose="020B0604020202020204" pitchFamily="34" charset="0"/>
              <a:cs typeface="Arial" panose="020B0604020202020204" pitchFamily="34" charset="0"/>
            </a:endParaRPr>
          </a:p>
          <a:p>
            <a:pPr marL="285750" indent="-285750">
              <a:buFontTx/>
              <a:buChar char="-"/>
            </a:pPr>
            <a:r>
              <a:rPr lang="en-US" sz="2000" b="1" dirty="0">
                <a:latin typeface="Arial" panose="020B0604020202020204" pitchFamily="34" charset="0"/>
                <a:cs typeface="Arial" panose="020B0604020202020204" pitchFamily="34" charset="0"/>
              </a:rPr>
              <a:t>Artists’ multiples: </a:t>
            </a:r>
            <a:r>
              <a:rPr lang="en-US" sz="2000" dirty="0">
                <a:latin typeface="Arial" panose="020B0604020202020204" pitchFamily="34" charset="0"/>
                <a:cs typeface="Arial" panose="020B0604020202020204" pitchFamily="34" charset="0"/>
              </a:rPr>
              <a:t>Around 550 items. Strong representation of material from 1970s and 1990s. </a:t>
            </a:r>
          </a:p>
          <a:p>
            <a:endParaRPr lang="en-US" sz="2000" dirty="0">
              <a:latin typeface="Arial" panose="020B0604020202020204" pitchFamily="34" charset="0"/>
              <a:cs typeface="Arial" panose="020B0604020202020204" pitchFamily="34" charset="0"/>
            </a:endParaRPr>
          </a:p>
          <a:p>
            <a:pPr marL="285750" indent="-285750">
              <a:buFontTx/>
              <a:buChar char="-"/>
            </a:pPr>
            <a:r>
              <a:rPr lang="en-US" sz="2000" b="1" dirty="0">
                <a:latin typeface="Arial" panose="020B0604020202020204" pitchFamily="34" charset="0"/>
                <a:cs typeface="Arial" panose="020B0604020202020204" pitchFamily="34" charset="0"/>
              </a:rPr>
              <a:t>Rare Journals</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pPr marL="285750" indent="-285750">
              <a:buFontTx/>
              <a:buChar char="-"/>
            </a:pPr>
            <a:r>
              <a:rPr lang="en-US" sz="2000" b="1" dirty="0">
                <a:latin typeface="Arial" panose="020B0604020202020204" pitchFamily="34" charset="0"/>
                <a:cs typeface="Arial" panose="020B0604020202020204" pitchFamily="34" charset="0"/>
              </a:rPr>
              <a:t>Ephemera</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pPr marL="285750" indent="-285750">
              <a:buFontTx/>
              <a:buChar char="-"/>
            </a:pPr>
            <a:r>
              <a:rPr lang="en-US" sz="2000" b="1" dirty="0">
                <a:latin typeface="Arial" panose="020B0604020202020204" pitchFamily="34" charset="0"/>
                <a:cs typeface="Arial" panose="020B0604020202020204" pitchFamily="34" charset="0"/>
              </a:rPr>
              <a:t>Archives</a:t>
            </a:r>
            <a:r>
              <a:rPr lang="en-US" sz="2000" dirty="0">
                <a:latin typeface="Arial" panose="020B0604020202020204" pitchFamily="34" charset="0"/>
                <a:cs typeface="Arial" panose="020B0604020202020204" pitchFamily="34" charset="0"/>
              </a:rPr>
              <a:t>.</a:t>
            </a:r>
          </a:p>
        </p:txBody>
      </p:sp>
      <p:pic>
        <p:nvPicPr>
          <p:cNvPr id="7" name="Picture 6" descr="The special collections room at Chelsea College of Arts Library. The picture shows the corner of the room. The walls are lined with wooden bookcases, 6 shelves high. On the shelves are box files of artists’ books. On top of the shelves are archive boxes. In front of the shelves is a grey metal latter. In the foreground lower right corner is a wooden table and chairs.">
            <a:extLst>
              <a:ext uri="{FF2B5EF4-FFF2-40B4-BE49-F238E27FC236}">
                <a16:creationId xmlns:a16="http://schemas.microsoft.com/office/drawing/2014/main" id="{6F007A90-654B-20F4-A0C0-CCCB1C54AD6B}"/>
              </a:ext>
            </a:extLst>
          </p:cNvPr>
          <p:cNvPicPr>
            <a:picLocks noChangeAspect="1"/>
          </p:cNvPicPr>
          <p:nvPr/>
        </p:nvPicPr>
        <p:blipFill>
          <a:blip r:embed="rId3"/>
          <a:stretch>
            <a:fillRect/>
          </a:stretch>
        </p:blipFill>
        <p:spPr>
          <a:xfrm>
            <a:off x="7416800" y="-15724"/>
            <a:ext cx="5155293" cy="6873724"/>
          </a:xfrm>
          <a:prstGeom prst="rect">
            <a:avLst/>
          </a:prstGeom>
        </p:spPr>
      </p:pic>
    </p:spTree>
    <p:extLst>
      <p:ext uri="{BB962C8B-B14F-4D97-AF65-F5344CB8AC3E}">
        <p14:creationId xmlns:p14="http://schemas.microsoft.com/office/powerpoint/2010/main" val="3728184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37C48-73AA-CCF0-2661-7AA922EACDF4}"/>
              </a:ext>
            </a:extLst>
          </p:cNvPr>
          <p:cNvSpPr txBox="1">
            <a:spLocks noGrp="1"/>
          </p:cNvSpPr>
          <p:nvPr>
            <p:ph type="title" idx="4294967295"/>
          </p:nvPr>
        </p:nvSpPr>
        <p:spPr>
          <a:xfrm>
            <a:off x="175834" y="175821"/>
            <a:ext cx="6746655"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DEVELOPING THE </a:t>
            </a:r>
            <a:r>
              <a:rPr kumimoji="0" lang="en-US" sz="4000" b="1" i="0" u="none" strike="noStrike" kern="1200" cap="none" spc="0" normalizeH="0" baseline="0" noProof="0" dirty="0">
                <a:ln>
                  <a:noFill/>
                </a:ln>
                <a:solidFill>
                  <a:schemeClr val="tx1"/>
                </a:solidFill>
                <a:effectLst/>
                <a:uLnTx/>
                <a:uFillTx/>
                <a:latin typeface="+mn-lt"/>
                <a:ea typeface="+mn-ea"/>
                <a:cs typeface="+mn-cs"/>
              </a:rPr>
              <a:t>EXHIBITION</a:t>
            </a:r>
            <a:endParaRPr kumimoji="0" lang="en-US" sz="3600" b="1"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F1E46EF5-D6B6-DE92-EDC5-B33AFC675114}"/>
              </a:ext>
            </a:extLst>
          </p:cNvPr>
          <p:cNvSpPr txBox="1"/>
          <p:nvPr/>
        </p:nvSpPr>
        <p:spPr>
          <a:xfrm>
            <a:off x="175834" y="822152"/>
            <a:ext cx="6715296" cy="6001643"/>
          </a:xfrm>
          <a:prstGeom prst="rect">
            <a:avLst/>
          </a:prstGeom>
          <a:noFill/>
        </p:spPr>
        <p:txBody>
          <a:bodyPr wrap="square" rtlCol="0">
            <a:spAutoFit/>
          </a:bodyPr>
          <a:lstStyle/>
          <a:p>
            <a:endParaRPr lang="en-US" dirty="0"/>
          </a:p>
          <a:p>
            <a:r>
              <a:rPr lang="en-US" dirty="0">
                <a:latin typeface="Arial" panose="020B0604020202020204" pitchFamily="34" charset="0"/>
                <a:cs typeface="Arial" panose="020B0604020202020204" pitchFamily="34" charset="0"/>
              </a:rPr>
              <a:t>The group visited the special collections twice to identify the material they wanted to work with. Some of them already had specific items in mind, others decided in these sessions. </a:t>
            </a:r>
          </a:p>
          <a:p>
            <a:pPr marL="285750" indent="-285750">
              <a:buFontTx/>
              <a:buChar cha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were some challenges: </a:t>
            </a:r>
          </a:p>
          <a:p>
            <a:pPr marL="285750" indent="-285750">
              <a:buFontTx/>
              <a:buChar char="-"/>
            </a:pPr>
            <a:r>
              <a:rPr lang="en-US" dirty="0">
                <a:latin typeface="Arial" panose="020B0604020202020204" pitchFamily="34" charset="0"/>
                <a:cs typeface="Arial" panose="020B0604020202020204" pitchFamily="34" charset="0"/>
              </a:rPr>
              <a:t>The initial theme changed a few months into the process.</a:t>
            </a:r>
          </a:p>
          <a:p>
            <a:pPr marL="285750" indent="-285750">
              <a:buFontTx/>
              <a:buChar char="-"/>
            </a:pPr>
            <a:r>
              <a:rPr lang="en-US" dirty="0">
                <a:latin typeface="Arial" panose="020B0604020202020204" pitchFamily="34" charset="0"/>
                <a:cs typeface="Arial" panose="020B0604020202020204" pitchFamily="34" charset="0"/>
              </a:rPr>
              <a:t>Work created came in a range of formats but had to be mindful of limited space in cases.</a:t>
            </a:r>
          </a:p>
          <a:p>
            <a:pPr marL="285750" indent="-285750">
              <a:buFontTx/>
              <a:buChar char="-"/>
            </a:pPr>
            <a:r>
              <a:rPr lang="en-US" dirty="0">
                <a:latin typeface="Arial" panose="020B0604020202020204" pitchFamily="34" charset="0"/>
                <a:cs typeface="Arial" panose="020B0604020202020204" pitchFamily="34" charset="0"/>
              </a:rPr>
              <a:t>Some formats for original work were not possible e.g. wall drawings or any moving image work. </a:t>
            </a:r>
          </a:p>
          <a:p>
            <a:pPr marL="285750" indent="-285750">
              <a:buFontTx/>
              <a:buChar char="-"/>
            </a:pPr>
            <a:r>
              <a:rPr lang="en-US" dirty="0">
                <a:latin typeface="Arial" panose="020B0604020202020204" pitchFamily="34" charset="0"/>
                <a:cs typeface="Arial" panose="020B0604020202020204" pitchFamily="34" charset="0"/>
              </a:rPr>
              <a:t>Time commitments: Much of the process occurred at a busy time of the year, and </a:t>
            </a:r>
            <a:r>
              <a:rPr lang="en-US" dirty="0" err="1">
                <a:latin typeface="Arial" panose="020B0604020202020204" pitchFamily="34" charset="0"/>
                <a:cs typeface="Arial" panose="020B0604020202020204" pitchFamily="34" charset="0"/>
              </a:rPr>
              <a:t>co-ordinating</a:t>
            </a:r>
            <a:r>
              <a:rPr lang="en-US" dirty="0">
                <a:latin typeface="Arial" panose="020B0604020202020204" pitchFamily="34" charset="0"/>
                <a:cs typeface="Arial" panose="020B0604020202020204" pitchFamily="34" charset="0"/>
              </a:rPr>
              <a:t> visits/requests for material could sometimes be challenging.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exhibition was installed over 2 days in March 2024.</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was titled </a:t>
            </a:r>
            <a:r>
              <a:rPr lang="en-US" sz="2000" b="1" i="1" dirty="0">
                <a:latin typeface="Arial" panose="020B0604020202020204" pitchFamily="34" charset="0"/>
                <a:cs typeface="Arial" panose="020B0604020202020204" pitchFamily="34" charset="0"/>
              </a:rPr>
              <a:t>Undoing, Redoing, Revolting: A Feminist Response to the Special Collections at Chelsea College of Arts.</a:t>
            </a:r>
          </a:p>
          <a:p>
            <a:pPr marL="285750" indent="-285750">
              <a:buFontTx/>
              <a:buChar char="-"/>
            </a:pPr>
            <a:endParaRPr lang="en-US" dirty="0"/>
          </a:p>
        </p:txBody>
      </p:sp>
      <p:pic>
        <p:nvPicPr>
          <p:cNvPr id="5" name="Picture 4" descr="A flyer for the exhibition Undoing, Redoing, Revolting: A Feminist Response to the Special Collections at Chelsea College of Arts. Designed to look like the cover of a book it is bright pink. The text details the exhibition and participants.&#13;&#10;">
            <a:extLst>
              <a:ext uri="{FF2B5EF4-FFF2-40B4-BE49-F238E27FC236}">
                <a16:creationId xmlns:a16="http://schemas.microsoft.com/office/drawing/2014/main" id="{5A16C41E-BDED-A03A-302A-6DB5966AEB6A}"/>
              </a:ext>
            </a:extLst>
          </p:cNvPr>
          <p:cNvPicPr>
            <a:picLocks noChangeAspect="1"/>
          </p:cNvPicPr>
          <p:nvPr/>
        </p:nvPicPr>
        <p:blipFill>
          <a:blip r:embed="rId3"/>
          <a:stretch>
            <a:fillRect/>
          </a:stretch>
        </p:blipFill>
        <p:spPr>
          <a:xfrm>
            <a:off x="7064436" y="294631"/>
            <a:ext cx="4951730" cy="6387548"/>
          </a:xfrm>
          <a:prstGeom prst="rect">
            <a:avLst/>
          </a:prstGeom>
        </p:spPr>
      </p:pic>
    </p:spTree>
    <p:extLst>
      <p:ext uri="{BB962C8B-B14F-4D97-AF65-F5344CB8AC3E}">
        <p14:creationId xmlns:p14="http://schemas.microsoft.com/office/powerpoint/2010/main" val="442106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photo: Lecturer Lana Locke sits on the floor in front of a glass display case she is installing her art work into.&#10;&#10;">
            <a:extLst>
              <a:ext uri="{FF2B5EF4-FFF2-40B4-BE49-F238E27FC236}">
                <a16:creationId xmlns:a16="http://schemas.microsoft.com/office/drawing/2014/main" id="{AF3ABE27-BFA4-58C1-90DD-C1AFC86065CB}"/>
              </a:ext>
            </a:extLst>
          </p:cNvPr>
          <p:cNvPicPr>
            <a:picLocks noGrp="1" noRot="1" noChangeAspect="1" noMove="1" noResize="1" noEditPoints="1" noAdjustHandles="1" noChangeArrowheads="1" noChangeShapeType="1" noCrop="1"/>
          </p:cNvPicPr>
          <p:nvPr/>
        </p:nvPicPr>
        <p:blipFill>
          <a:blip r:embed="rId2"/>
          <a:srcRect l="6114" b="440"/>
          <a:stretch/>
        </p:blipFill>
        <p:spPr>
          <a:xfrm>
            <a:off x="458562" y="198232"/>
            <a:ext cx="4661776" cy="6461535"/>
          </a:xfrm>
          <a:prstGeom prst="rect">
            <a:avLst/>
          </a:prstGeom>
        </p:spPr>
      </p:pic>
      <p:pic>
        <p:nvPicPr>
          <p:cNvPr id="7" name="Picture 6" descr="A group of people stand in a an old looking library with lots of books along the walls. It’s the private view for the exhibition.">
            <a:extLst>
              <a:ext uri="{FF2B5EF4-FFF2-40B4-BE49-F238E27FC236}">
                <a16:creationId xmlns:a16="http://schemas.microsoft.com/office/drawing/2014/main" id="{548F0324-7929-7169-D6F7-9AA9BE3F9A8D}"/>
              </a:ext>
            </a:extLst>
          </p:cNvPr>
          <p:cNvPicPr>
            <a:picLocks noGrp="1" noRot="1" noChangeAspect="1" noMove="1" noResize="1" noEditPoints="1" noAdjustHandles="1" noChangeArrowheads="1" noChangeShapeType="1" noCrop="1"/>
          </p:cNvPicPr>
          <p:nvPr/>
        </p:nvPicPr>
        <p:blipFill>
          <a:blip r:embed="rId3"/>
          <a:stretch>
            <a:fillRect/>
          </a:stretch>
        </p:blipFill>
        <p:spPr>
          <a:xfrm>
            <a:off x="6574972" y="198232"/>
            <a:ext cx="5348288" cy="6448800"/>
          </a:xfrm>
          <a:prstGeom prst="rect">
            <a:avLst/>
          </a:prstGeom>
        </p:spPr>
      </p:pic>
      <p:sp>
        <p:nvSpPr>
          <p:cNvPr id="8" name="Title 7">
            <a:extLst>
              <a:ext uri="{FF2B5EF4-FFF2-40B4-BE49-F238E27FC236}">
                <a16:creationId xmlns:a16="http://schemas.microsoft.com/office/drawing/2014/main" id="{CC508EC7-BFCC-0C2E-C396-B6A8E744F945}"/>
              </a:ext>
            </a:extLst>
          </p:cNvPr>
          <p:cNvSpPr>
            <a:spLocks noGrp="1" noRot="1" noMove="1" noResize="1" noEditPoints="1" noAdjustHandles="1" noChangeArrowheads="1" noChangeShapeType="1"/>
          </p:cNvSpPr>
          <p:nvPr>
            <p:ph type="title" idx="4294967295"/>
          </p:nvPr>
        </p:nvSpPr>
        <p:spPr>
          <a:xfrm>
            <a:off x="838200" y="-1325563"/>
            <a:ext cx="10515600" cy="1325563"/>
          </a:xfrm>
        </p:spPr>
        <p:txBody>
          <a:bodyPr vert="horz" lIns="91440" tIns="45720" rIns="91440" bIns="45720" rtlCol="0" anchor="b">
            <a:normAutofit/>
          </a:bodyPr>
          <a:lstStyle/>
          <a:p>
            <a:r>
              <a:rPr lang="en-US" dirty="0"/>
              <a:t>Images from the show</a:t>
            </a:r>
          </a:p>
        </p:txBody>
      </p:sp>
    </p:spTree>
    <p:extLst>
      <p:ext uri="{BB962C8B-B14F-4D97-AF65-F5344CB8AC3E}">
        <p14:creationId xmlns:p14="http://schemas.microsoft.com/office/powerpoint/2010/main" val="3337398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ck of business cards bu the the artist Fran Cottell. They mimic the business art of the artist Ed Ruscha, which is in the foreground, in which he spells out his name phonetically on the card.">
            <a:extLst>
              <a:ext uri="{FF2B5EF4-FFF2-40B4-BE49-F238E27FC236}">
                <a16:creationId xmlns:a16="http://schemas.microsoft.com/office/drawing/2014/main" id="{1FFFC781-E1AA-1769-4971-534092007267}"/>
              </a:ext>
            </a:extLst>
          </p:cNvPr>
          <p:cNvPicPr>
            <a:picLocks noChangeAspect="1"/>
          </p:cNvPicPr>
          <p:nvPr/>
        </p:nvPicPr>
        <p:blipFill>
          <a:blip r:embed="rId2"/>
          <a:srcRect l="23526" t="-1" r="34348" b="19615"/>
          <a:stretch/>
        </p:blipFill>
        <p:spPr>
          <a:xfrm>
            <a:off x="916609" y="261285"/>
            <a:ext cx="3215124" cy="6135282"/>
          </a:xfrm>
          <a:prstGeom prst="rect">
            <a:avLst/>
          </a:prstGeom>
        </p:spPr>
      </p:pic>
      <p:pic>
        <p:nvPicPr>
          <p:cNvPr id="6" name="Picture 5" descr="in the background of a glass display case, three artists’ books by Ida Applebroog sit on stands. In the foreground, a blue card publication with the title A SURVIVAL KIT in white letters sits on a stand. In the foreground are 9 tile like images from inside of it, featuring blue illustrations. This artwork is by Jo Bruton.">
            <a:extLst>
              <a:ext uri="{FF2B5EF4-FFF2-40B4-BE49-F238E27FC236}">
                <a16:creationId xmlns:a16="http://schemas.microsoft.com/office/drawing/2014/main" id="{8CE19938-10FA-B30E-16CF-8E80BA979CB0}"/>
              </a:ext>
            </a:extLst>
          </p:cNvPr>
          <p:cNvPicPr>
            <a:picLocks noChangeAspect="1"/>
          </p:cNvPicPr>
          <p:nvPr/>
        </p:nvPicPr>
        <p:blipFill>
          <a:blip r:embed="rId3"/>
          <a:stretch>
            <a:fillRect/>
          </a:stretch>
        </p:blipFill>
        <p:spPr>
          <a:xfrm>
            <a:off x="5340257" y="207433"/>
            <a:ext cx="6189134" cy="6189134"/>
          </a:xfrm>
          <a:prstGeom prst="rect">
            <a:avLst/>
          </a:prstGeom>
        </p:spPr>
      </p:pic>
      <p:sp>
        <p:nvSpPr>
          <p:cNvPr id="7" name="Title 6">
            <a:extLst>
              <a:ext uri="{FF2B5EF4-FFF2-40B4-BE49-F238E27FC236}">
                <a16:creationId xmlns:a16="http://schemas.microsoft.com/office/drawing/2014/main" id="{00ADA44F-AB33-87A7-7779-BAD82FDAF99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Images from the show</a:t>
            </a:r>
          </a:p>
        </p:txBody>
      </p:sp>
    </p:spTree>
    <p:extLst>
      <p:ext uri="{BB962C8B-B14F-4D97-AF65-F5344CB8AC3E}">
        <p14:creationId xmlns:p14="http://schemas.microsoft.com/office/powerpoint/2010/main" val="1212563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lass case display case containing four postcards by the artist Denise Ackerl, created in response to an artists’ multiple by Maurizio Cattelan, sitting next to it. The multiple is a company report printed to resemble a toilet paper roll. ">
            <a:extLst>
              <a:ext uri="{FF2B5EF4-FFF2-40B4-BE49-F238E27FC236}">
                <a16:creationId xmlns:a16="http://schemas.microsoft.com/office/drawing/2014/main" id="{F21AB22C-9C46-2B44-52D0-DE5835D60DE5}"/>
              </a:ext>
            </a:extLst>
          </p:cNvPr>
          <p:cNvPicPr>
            <a:picLocks noChangeAspect="1"/>
          </p:cNvPicPr>
          <p:nvPr/>
        </p:nvPicPr>
        <p:blipFill>
          <a:blip r:embed="rId2"/>
          <a:srcRect t="12856" r="1" b="31943"/>
          <a:stretch>
            <a:fillRect/>
          </a:stretch>
        </p:blipFill>
        <p:spPr>
          <a:xfrm>
            <a:off x="196850" y="173518"/>
            <a:ext cx="11798300" cy="6512763"/>
          </a:xfrm>
          <a:prstGeom prst="rect">
            <a:avLst/>
          </a:prstGeom>
        </p:spPr>
      </p:pic>
      <p:sp>
        <p:nvSpPr>
          <p:cNvPr id="4" name="Title 3">
            <a:extLst>
              <a:ext uri="{FF2B5EF4-FFF2-40B4-BE49-F238E27FC236}">
                <a16:creationId xmlns:a16="http://schemas.microsoft.com/office/drawing/2014/main" id="{08054494-B69C-2FD9-7AC1-AEAE17EF38B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Images from the show</a:t>
            </a:r>
          </a:p>
        </p:txBody>
      </p:sp>
    </p:spTree>
    <p:extLst>
      <p:ext uri="{BB962C8B-B14F-4D97-AF65-F5344CB8AC3E}">
        <p14:creationId xmlns:p14="http://schemas.microsoft.com/office/powerpoint/2010/main" val="3903928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1C7814-8F73-D51D-B5FE-A83092BB998E}"/>
              </a:ext>
            </a:extLst>
          </p:cNvPr>
          <p:cNvSpPr txBox="1"/>
          <p:nvPr/>
        </p:nvSpPr>
        <p:spPr>
          <a:xfrm>
            <a:off x="340575" y="1269445"/>
            <a:ext cx="6260252" cy="4801314"/>
          </a:xfrm>
          <a:prstGeom prst="rect">
            <a:avLst/>
          </a:prstGeom>
          <a:noFill/>
        </p:spPr>
        <p:txBody>
          <a:bodyPr wrap="square" rtlCol="0">
            <a:spAutoFit/>
          </a:bodyPr>
          <a:lstStyle/>
          <a:p>
            <a:pPr marL="285750" indent="-285750">
              <a:buFontTx/>
              <a:buChar char="-"/>
            </a:pPr>
            <a:r>
              <a:rPr lang="en-US" dirty="0">
                <a:latin typeface="Arial" panose="020B0604020202020204" pitchFamily="34" charset="0"/>
                <a:cs typeface="Arial" panose="020B0604020202020204" pitchFamily="34" charset="0"/>
              </a:rPr>
              <a:t>The project allowed me to build on existing relationships with staff I already knew and develop new ones with staff I didn’t. Some staff in the group have brought students in for special collections sessions since the exhibition.</a:t>
            </a:r>
          </a:p>
          <a:p>
            <a:pPr marL="285750" indent="-285750">
              <a:buFontTx/>
              <a:buChar char="-"/>
            </a:pPr>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It was great way to showcase the creative potential of special collections material.</a:t>
            </a:r>
          </a:p>
          <a:p>
            <a:pPr marL="285750" indent="-285750">
              <a:buFontTx/>
              <a:buChar char="-"/>
            </a:pPr>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It helped me to see familiar special collections items in new ways. </a:t>
            </a:r>
          </a:p>
          <a:p>
            <a:pPr marL="285750" indent="-285750">
              <a:buFontTx/>
              <a:buChar char="-"/>
            </a:pPr>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Two publications created for the show were donated to the special collections.</a:t>
            </a:r>
          </a:p>
          <a:p>
            <a:pPr marL="285750" indent="-285750">
              <a:buFontTx/>
              <a:buChar char="-"/>
            </a:pPr>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It has inspired similar projects using special collections.</a:t>
            </a:r>
          </a:p>
          <a:p>
            <a:pPr marL="285750" indent="-285750">
              <a:buFontTx/>
              <a:buChar char="-"/>
            </a:pPr>
            <a:endParaRPr lang="en-US" dirty="0">
              <a:latin typeface="Arial" panose="020B0604020202020204" pitchFamily="34" charset="0"/>
              <a:cs typeface="Arial" panose="020B0604020202020204" pitchFamily="34" charset="0"/>
            </a:endParaRPr>
          </a:p>
          <a:p>
            <a:pPr marL="285750" indent="-285750">
              <a:buFontTx/>
              <a:buChar char="-"/>
            </a:pPr>
            <a:endParaRPr lang="en-US" dirty="0"/>
          </a:p>
        </p:txBody>
      </p:sp>
      <p:pic>
        <p:nvPicPr>
          <p:cNvPr id="6" name="Picture 5" descr="A black plinth. On it sits a red envelope and a pile of index cards. This is a piece of work by artist Gill Addison.">
            <a:extLst>
              <a:ext uri="{FF2B5EF4-FFF2-40B4-BE49-F238E27FC236}">
                <a16:creationId xmlns:a16="http://schemas.microsoft.com/office/drawing/2014/main" id="{EA4EB625-4E86-B4D8-B48E-09B26BBF9288}"/>
              </a:ext>
            </a:extLst>
          </p:cNvPr>
          <p:cNvPicPr>
            <a:picLocks noChangeAspect="1"/>
          </p:cNvPicPr>
          <p:nvPr/>
        </p:nvPicPr>
        <p:blipFill>
          <a:blip r:embed="rId3"/>
          <a:stretch>
            <a:fillRect/>
          </a:stretch>
        </p:blipFill>
        <p:spPr>
          <a:xfrm rot="5400000">
            <a:off x="6219824" y="914400"/>
            <a:ext cx="6705600" cy="5029200"/>
          </a:xfrm>
          <a:prstGeom prst="rect">
            <a:avLst/>
          </a:prstGeom>
        </p:spPr>
      </p:pic>
      <p:sp>
        <p:nvSpPr>
          <p:cNvPr id="9" name="Title 8">
            <a:extLst>
              <a:ext uri="{FF2B5EF4-FFF2-40B4-BE49-F238E27FC236}">
                <a16:creationId xmlns:a16="http://schemas.microsoft.com/office/drawing/2014/main" id="{3C113991-F53B-D6BD-8E31-0CDC4533EABE}"/>
              </a:ext>
            </a:extLst>
          </p:cNvPr>
          <p:cNvSpPr txBox="1">
            <a:spLocks noGrp="1"/>
          </p:cNvSpPr>
          <p:nvPr>
            <p:ph type="title" idx="4294967295"/>
          </p:nvPr>
        </p:nvSpPr>
        <p:spPr>
          <a:xfrm>
            <a:off x="188686" y="261257"/>
            <a:ext cx="366523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POST-PROJECT</a:t>
            </a:r>
          </a:p>
        </p:txBody>
      </p:sp>
    </p:spTree>
    <p:extLst>
      <p:ext uri="{BB962C8B-B14F-4D97-AF65-F5344CB8AC3E}">
        <p14:creationId xmlns:p14="http://schemas.microsoft.com/office/powerpoint/2010/main" val="3461945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E87C-79D3-D4DC-B88E-1E0AAA42DCBB}"/>
              </a:ext>
            </a:extLst>
          </p:cNvPr>
          <p:cNvSpPr txBox="1">
            <a:spLocks noGrp="1"/>
          </p:cNvSpPr>
          <p:nvPr>
            <p:ph type="title" idx="4294967295"/>
          </p:nvPr>
        </p:nvSpPr>
        <p:spPr>
          <a:xfrm>
            <a:off x="390592" y="2498984"/>
            <a:ext cx="4895783" cy="3170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hlinkClick r:id="rId2"/>
              </a:rPr>
              <a:t>s.britton@arts.ac.uk</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Bluesky: @</a:t>
            </a:r>
            <a:r>
              <a:rPr kumimoji="0" lang="en-US" sz="28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sluginkpress</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4" name="Picture 3" descr="A Library index card with the words EX LIBRIS printed on it in red ink. Made with stamps by Siobhán Britton.">
            <a:extLst>
              <a:ext uri="{FF2B5EF4-FFF2-40B4-BE49-F238E27FC236}">
                <a16:creationId xmlns:a16="http://schemas.microsoft.com/office/drawing/2014/main" id="{973FEDFA-3DCC-C6FB-C530-AA1C2CAD1267}"/>
              </a:ext>
            </a:extLst>
          </p:cNvPr>
          <p:cNvPicPr>
            <a:picLocks noChangeAspect="1"/>
          </p:cNvPicPr>
          <p:nvPr/>
        </p:nvPicPr>
        <p:blipFill>
          <a:blip r:embed="rId3"/>
          <a:stretch>
            <a:fillRect/>
          </a:stretch>
        </p:blipFill>
        <p:spPr>
          <a:xfrm rot="5400000">
            <a:off x="5882496" y="1257608"/>
            <a:ext cx="6389044" cy="4342783"/>
          </a:xfrm>
          <a:prstGeom prst="rect">
            <a:avLst/>
          </a:prstGeom>
        </p:spPr>
      </p:pic>
    </p:spTree>
    <p:extLst>
      <p:ext uri="{BB962C8B-B14F-4D97-AF65-F5344CB8AC3E}">
        <p14:creationId xmlns:p14="http://schemas.microsoft.com/office/powerpoint/2010/main" val="696257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396</TotalTime>
  <Words>529</Words>
  <Application>Microsoft Macintosh PowerPoint</Application>
  <PresentationFormat>Widescreen</PresentationFormat>
  <Paragraphs>59</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Aptos Display</vt:lpstr>
      <vt:lpstr>Arial</vt:lpstr>
      <vt:lpstr>Office Theme</vt:lpstr>
      <vt:lpstr>COLLABORATING, CONNECTING AND CREATING: A FEMINIST RESPONSE TO THE CHELSEA COLLEGE OF ARTS LIBRARY SPECIAL COLLECTIONS THROUGH EXHIBITION MAKING.</vt:lpstr>
      <vt:lpstr>THE COLLABORATION</vt:lpstr>
      <vt:lpstr>SPECIAL COLLECTIONS AT CHELSEA</vt:lpstr>
      <vt:lpstr>DEVELOPING THE EXHIBITION</vt:lpstr>
      <vt:lpstr>Images from the show</vt:lpstr>
      <vt:lpstr>Images from the show</vt:lpstr>
      <vt:lpstr>Images from the show</vt:lpstr>
      <vt:lpstr>POST-PROJECT</vt:lpstr>
      <vt:lpstr>Thank you!    s.britton@arts.ac.uk  Bluesky: @sluginkpress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Siobhan Britton</dc:creator>
  <cp:lastModifiedBy>Siobhan Britton</cp:lastModifiedBy>
  <cp:revision>2</cp:revision>
  <dcterms:created xsi:type="dcterms:W3CDTF">2025-06-23T08:07:24Z</dcterms:created>
  <dcterms:modified xsi:type="dcterms:W3CDTF">2025-06-23T14:43:58Z</dcterms:modified>
</cp:coreProperties>
</file>