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2" r:id="rId3"/>
    <p:sldId id="349" r:id="rId4"/>
    <p:sldId id="340" r:id="rId5"/>
    <p:sldId id="341" r:id="rId6"/>
    <p:sldId id="269" r:id="rId7"/>
    <p:sldId id="353" r:id="rId8"/>
    <p:sldId id="342" r:id="rId9"/>
    <p:sldId id="358" r:id="rId10"/>
    <p:sldId id="354" r:id="rId11"/>
    <p:sldId id="350" r:id="rId12"/>
    <p:sldId id="344" r:id="rId13"/>
    <p:sldId id="352" r:id="rId14"/>
    <p:sldId id="355" r:id="rId15"/>
    <p:sldId id="356" r:id="rId16"/>
    <p:sldId id="258" r:id="rId17"/>
    <p:sldId id="267" r:id="rId18"/>
    <p:sldId id="357"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6"/>
  </p:normalViewPr>
  <p:slideViewPr>
    <p:cSldViewPr snapToGrid="0">
      <p:cViewPr varScale="1">
        <p:scale>
          <a:sx n="90" d="100"/>
          <a:sy n="90" d="100"/>
        </p:scale>
        <p:origin x="232"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12ED1-7F8E-624C-8D0B-38009A14D06F}"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EBAA4-3858-9B40-82D4-AAA87328CB7E}" type="slidenum">
              <a:rPr lang="en-US" smtClean="0"/>
              <a:t>‹#›</a:t>
            </a:fld>
            <a:endParaRPr lang="en-US"/>
          </a:p>
        </p:txBody>
      </p:sp>
    </p:spTree>
    <p:extLst>
      <p:ext uri="{BB962C8B-B14F-4D97-AF65-F5344CB8AC3E}">
        <p14:creationId xmlns:p14="http://schemas.microsoft.com/office/powerpoint/2010/main" val="1502984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D0DA-E2F0-8B2E-8570-B8C47A9B7C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675AC7B-C826-51F0-46A8-F5A7C145C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60533F0-8A4B-9F7C-9A0F-E559669060E7}"/>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5" name="Footer Placeholder 4">
            <a:extLst>
              <a:ext uri="{FF2B5EF4-FFF2-40B4-BE49-F238E27FC236}">
                <a16:creationId xmlns:a16="http://schemas.microsoft.com/office/drawing/2014/main" id="{4EE8A4CB-28D8-5BF3-5AF5-6F89DE5C8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8ED65-EEEB-9EB3-FA27-56DDFC49BA91}"/>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4208889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106C-046A-4A17-3A0D-427411A9A8A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53997E-4EA7-2261-063A-01DC7AB8352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4B7213-F065-0397-254F-4816FA0475C8}"/>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5" name="Footer Placeholder 4">
            <a:extLst>
              <a:ext uri="{FF2B5EF4-FFF2-40B4-BE49-F238E27FC236}">
                <a16:creationId xmlns:a16="http://schemas.microsoft.com/office/drawing/2014/main" id="{134964B7-5ED2-9D81-4DB0-B799C8B3A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C0738-43ED-2E83-4A32-A672DACC6763}"/>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181227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5FA81-EB66-64EA-ED1D-13D45569BAA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680158-11C5-7DFE-0871-DB2B6C3C0F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FDF5AA-D585-105F-031E-47C7D42AE5E4}"/>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5" name="Footer Placeholder 4">
            <a:extLst>
              <a:ext uri="{FF2B5EF4-FFF2-40B4-BE49-F238E27FC236}">
                <a16:creationId xmlns:a16="http://schemas.microsoft.com/office/drawing/2014/main" id="{1CDE5D5E-058A-C56E-1039-1AFF4F97C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A098A-CB56-2810-1276-0ACD0795C1C7}"/>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313629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CB40-B112-854A-6088-CBB7E5F889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ADB931-3C01-C425-0681-159DFCD9A2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D81D06-4D9C-97D2-4545-2CFA2FB4E011}"/>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5" name="Footer Placeholder 4">
            <a:extLst>
              <a:ext uri="{FF2B5EF4-FFF2-40B4-BE49-F238E27FC236}">
                <a16:creationId xmlns:a16="http://schemas.microsoft.com/office/drawing/2014/main" id="{1B5C78FB-756A-7291-0C78-ECAF6D1C9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EAB30-18BF-3FD9-66FE-A041423AD538}"/>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195520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0DE4-A13E-0FA0-21D4-F538D23813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011E5E-3034-E5AF-5F7F-B060ED347D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108C62-833A-7C3C-A241-34E009F3B9D6}"/>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5" name="Footer Placeholder 4">
            <a:extLst>
              <a:ext uri="{FF2B5EF4-FFF2-40B4-BE49-F238E27FC236}">
                <a16:creationId xmlns:a16="http://schemas.microsoft.com/office/drawing/2014/main" id="{273D0354-17AF-947D-AE11-ADBA8719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F6B22-A93E-7614-10AB-68A28BA7094E}"/>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397630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7EB0-0BAB-2DA9-AC17-9B348F81A11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3D7CC8-3E60-9F03-2D7A-E26E54B899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8777FD0-F556-0B56-2CEB-C163D67E3D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1D7025D-CFB6-8ECC-A51B-2B6CAE4D84F0}"/>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6" name="Footer Placeholder 5">
            <a:extLst>
              <a:ext uri="{FF2B5EF4-FFF2-40B4-BE49-F238E27FC236}">
                <a16:creationId xmlns:a16="http://schemas.microsoft.com/office/drawing/2014/main" id="{82B93A12-5A66-B154-B8A7-08B474B1B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E107E-D49B-DE38-892A-DA83E68D8C05}"/>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426093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6683-9CB9-C6FB-F7B6-6B98D3B5AA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5B6AC2-D5C4-4F69-3940-6445E6968C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F9ED-7C3C-0C40-1DCF-3145D3CE97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6E2530F-74BC-B69F-EFCB-D52D0C01E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C05E91F-874B-0411-F359-86539E040C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76091D3-C997-C6D2-976E-A3741AA852B6}"/>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8" name="Footer Placeholder 7">
            <a:extLst>
              <a:ext uri="{FF2B5EF4-FFF2-40B4-BE49-F238E27FC236}">
                <a16:creationId xmlns:a16="http://schemas.microsoft.com/office/drawing/2014/main" id="{CFA0BEA9-DF4C-8329-5419-F884BB29E1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CF4B7C-0B0A-D07C-DC1B-7A4610F80F93}"/>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245080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AE3D-C0F2-0EAB-9DAB-38A1593DDE4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81E4E10-0BDD-60DC-8A2B-701EDFFD71A9}"/>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4" name="Footer Placeholder 3">
            <a:extLst>
              <a:ext uri="{FF2B5EF4-FFF2-40B4-BE49-F238E27FC236}">
                <a16:creationId xmlns:a16="http://schemas.microsoft.com/office/drawing/2014/main" id="{50A4384A-DB5A-182D-0250-A0DBC7088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6722AD-E523-E60F-BB5B-E3A8088CF3EB}"/>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254694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B5370-DFE4-79DB-92F4-66D2903E9F2E}"/>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3" name="Footer Placeholder 2">
            <a:extLst>
              <a:ext uri="{FF2B5EF4-FFF2-40B4-BE49-F238E27FC236}">
                <a16:creationId xmlns:a16="http://schemas.microsoft.com/office/drawing/2014/main" id="{4DB5212C-B29D-D64F-93DF-ED66F89A7E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855CF6-9A17-4876-B40B-2E4C21B1E79A}"/>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358580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60158-864A-0FAC-61DD-6026A07BE4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B57CDE7-1461-552F-C219-9392569DBE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46E9A26-BA49-4EE4-7A40-F5806EBB1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ED17D0C-1359-F7AC-22FE-A18865602E26}"/>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6" name="Footer Placeholder 5">
            <a:extLst>
              <a:ext uri="{FF2B5EF4-FFF2-40B4-BE49-F238E27FC236}">
                <a16:creationId xmlns:a16="http://schemas.microsoft.com/office/drawing/2014/main" id="{4B6F1C28-DDCC-A020-1737-87A48840B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F0135-77FC-39A1-A75A-1AD3C698CF96}"/>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337237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0DEF-B51E-84AF-166C-0AD1729987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2C4930-3B54-3141-B9AC-6B6F467B38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DDF1D6-31BF-498A-DD96-62EFAFFE3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2352C6-D981-6EFB-7981-3A0D267D37CA}"/>
              </a:ext>
            </a:extLst>
          </p:cNvPr>
          <p:cNvSpPr>
            <a:spLocks noGrp="1"/>
          </p:cNvSpPr>
          <p:nvPr>
            <p:ph type="dt" sz="half" idx="10"/>
          </p:nvPr>
        </p:nvSpPr>
        <p:spPr/>
        <p:txBody>
          <a:bodyPr/>
          <a:lstStyle/>
          <a:p>
            <a:fld id="{9E6B9316-BAFD-7947-860E-B1E56A79B791}" type="datetimeFigureOut">
              <a:rPr lang="en-US" smtClean="0"/>
              <a:t>3/22/24</a:t>
            </a:fld>
            <a:endParaRPr lang="en-US"/>
          </a:p>
        </p:txBody>
      </p:sp>
      <p:sp>
        <p:nvSpPr>
          <p:cNvPr id="6" name="Footer Placeholder 5">
            <a:extLst>
              <a:ext uri="{FF2B5EF4-FFF2-40B4-BE49-F238E27FC236}">
                <a16:creationId xmlns:a16="http://schemas.microsoft.com/office/drawing/2014/main" id="{8F517EB3-6683-248A-B1EB-D4240798B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26F036-509E-2D5F-67AF-D8F040132918}"/>
              </a:ext>
            </a:extLst>
          </p:cNvPr>
          <p:cNvSpPr>
            <a:spLocks noGrp="1"/>
          </p:cNvSpPr>
          <p:nvPr>
            <p:ph type="sldNum" sz="quarter" idx="12"/>
          </p:nvPr>
        </p:nvSpPr>
        <p:spPr/>
        <p:txBody>
          <a:bodyPr/>
          <a:lstStyle/>
          <a:p>
            <a:fld id="{7FE654B2-2994-3746-A636-0193AED22544}" type="slidenum">
              <a:rPr lang="en-US" smtClean="0"/>
              <a:t>‹#›</a:t>
            </a:fld>
            <a:endParaRPr lang="en-US"/>
          </a:p>
        </p:txBody>
      </p:sp>
    </p:spTree>
    <p:extLst>
      <p:ext uri="{BB962C8B-B14F-4D97-AF65-F5344CB8AC3E}">
        <p14:creationId xmlns:p14="http://schemas.microsoft.com/office/powerpoint/2010/main" val="932735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641239-2CA5-3CAE-B32E-3A49821946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FBB22F-39C6-CE82-DD3F-80600E1C1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CBDAC5-C5E6-2182-23BF-03D821C0CE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6B9316-BAFD-7947-860E-B1E56A79B791}" type="datetimeFigureOut">
              <a:rPr lang="en-US" smtClean="0"/>
              <a:t>3/22/24</a:t>
            </a:fld>
            <a:endParaRPr lang="en-US"/>
          </a:p>
        </p:txBody>
      </p:sp>
      <p:sp>
        <p:nvSpPr>
          <p:cNvPr id="5" name="Footer Placeholder 4">
            <a:extLst>
              <a:ext uri="{FF2B5EF4-FFF2-40B4-BE49-F238E27FC236}">
                <a16:creationId xmlns:a16="http://schemas.microsoft.com/office/drawing/2014/main" id="{EBE4BFD4-A29D-9EEA-4939-41E5BF5697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0275481-40E9-7DBA-45D2-A91B259BC7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E654B2-2994-3746-A636-0193AED22544}" type="slidenum">
              <a:rPr lang="en-US" smtClean="0"/>
              <a:t>‹#›</a:t>
            </a:fld>
            <a:endParaRPr lang="en-US"/>
          </a:p>
        </p:txBody>
      </p:sp>
    </p:spTree>
    <p:extLst>
      <p:ext uri="{BB962C8B-B14F-4D97-AF65-F5344CB8AC3E}">
        <p14:creationId xmlns:p14="http://schemas.microsoft.com/office/powerpoint/2010/main" val="3394290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87FB-E5B4-2D2F-ABD9-54C1AF75EFEB}"/>
              </a:ext>
            </a:extLst>
          </p:cNvPr>
          <p:cNvSpPr>
            <a:spLocks noGrp="1"/>
          </p:cNvSpPr>
          <p:nvPr>
            <p:ph type="ctrTitle"/>
          </p:nvPr>
        </p:nvSpPr>
        <p:spPr/>
        <p:txBody>
          <a:bodyPr>
            <a:normAutofit fontScale="90000"/>
          </a:bodyPr>
          <a:lstStyle/>
          <a:p>
            <a:r>
              <a:rPr lang="en-US" dirty="0"/>
              <a:t>Engaging feeling: the ‘tactile imagination’ and the landscape image</a:t>
            </a:r>
          </a:p>
        </p:txBody>
      </p:sp>
      <p:sp>
        <p:nvSpPr>
          <p:cNvPr id="3" name="Subtitle 2">
            <a:extLst>
              <a:ext uri="{FF2B5EF4-FFF2-40B4-BE49-F238E27FC236}">
                <a16:creationId xmlns:a16="http://schemas.microsoft.com/office/drawing/2014/main" id="{719CDF3D-C70C-33DD-403F-35E343C79221}"/>
              </a:ext>
            </a:extLst>
          </p:cNvPr>
          <p:cNvSpPr>
            <a:spLocks noGrp="1"/>
          </p:cNvSpPr>
          <p:nvPr>
            <p:ph type="subTitle" idx="1"/>
          </p:nvPr>
        </p:nvSpPr>
        <p:spPr/>
        <p:txBody>
          <a:bodyPr>
            <a:normAutofit/>
          </a:bodyPr>
          <a:lstStyle/>
          <a:p>
            <a:r>
              <a:rPr lang="en-US" dirty="0"/>
              <a:t>Henrietta Simson</a:t>
            </a:r>
            <a:br>
              <a:rPr lang="en-US" dirty="0"/>
            </a:br>
            <a:r>
              <a:rPr lang="en-US" dirty="0" err="1"/>
              <a:t>Colour</a:t>
            </a:r>
            <a:r>
              <a:rPr lang="en-US" dirty="0"/>
              <a:t> and Poetry</a:t>
            </a:r>
          </a:p>
          <a:p>
            <a:r>
              <a:rPr lang="en-US" dirty="0"/>
              <a:t>March 2024</a:t>
            </a:r>
          </a:p>
        </p:txBody>
      </p:sp>
    </p:spTree>
    <p:extLst>
      <p:ext uri="{BB962C8B-B14F-4D97-AF65-F5344CB8AC3E}">
        <p14:creationId xmlns:p14="http://schemas.microsoft.com/office/powerpoint/2010/main" val="334946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ith a beard wearing a suit and bow tie&#10;&#10;Description automatically generated">
            <a:extLst>
              <a:ext uri="{FF2B5EF4-FFF2-40B4-BE49-F238E27FC236}">
                <a16:creationId xmlns:a16="http://schemas.microsoft.com/office/drawing/2014/main" id="{198BE93A-93E6-73AB-37CE-179EF311CEC2}"/>
              </a:ext>
            </a:extLst>
          </p:cNvPr>
          <p:cNvPicPr>
            <a:picLocks noGrp="1" noChangeAspect="1"/>
          </p:cNvPicPr>
          <p:nvPr>
            <p:ph idx="1"/>
          </p:nvPr>
        </p:nvPicPr>
        <p:blipFill rotWithShape="1">
          <a:blip r:embed="rId2"/>
          <a:srcRect l="33651" t="12879" r="33309" b="15541"/>
          <a:stretch/>
        </p:blipFill>
        <p:spPr>
          <a:xfrm>
            <a:off x="0" y="0"/>
            <a:ext cx="5057775" cy="6848414"/>
          </a:xfrm>
        </p:spPr>
      </p:pic>
    </p:spTree>
    <p:extLst>
      <p:ext uri="{BB962C8B-B14F-4D97-AF65-F5344CB8AC3E}">
        <p14:creationId xmlns:p14="http://schemas.microsoft.com/office/powerpoint/2010/main" val="2536242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DD841484-9426-17AC-899E-5D45B4393C67}"/>
              </a:ext>
            </a:extLst>
          </p:cNvPr>
          <p:cNvPicPr>
            <a:picLocks noGrp="1" noChangeAspect="1"/>
          </p:cNvPicPr>
          <p:nvPr>
            <p:ph idx="1"/>
          </p:nvPr>
        </p:nvPicPr>
        <p:blipFill rotWithShape="1">
          <a:blip r:embed="rId2"/>
          <a:srcRect l="25898" t="25684" r="39573" b="20856"/>
          <a:stretch/>
        </p:blipFill>
        <p:spPr>
          <a:xfrm>
            <a:off x="0" y="0"/>
            <a:ext cx="7100888" cy="6871258"/>
          </a:xfrm>
        </p:spPr>
      </p:pic>
      <p:sp>
        <p:nvSpPr>
          <p:cNvPr id="6" name="TextBox 5">
            <a:extLst>
              <a:ext uri="{FF2B5EF4-FFF2-40B4-BE49-F238E27FC236}">
                <a16:creationId xmlns:a16="http://schemas.microsoft.com/office/drawing/2014/main" id="{BE81EEDB-5183-BA11-7BFD-B8A0BA29E855}"/>
              </a:ext>
            </a:extLst>
          </p:cNvPr>
          <p:cNvSpPr txBox="1"/>
          <p:nvPr/>
        </p:nvSpPr>
        <p:spPr>
          <a:xfrm>
            <a:off x="7415212" y="6457950"/>
            <a:ext cx="4033837" cy="276999"/>
          </a:xfrm>
          <a:prstGeom prst="rect">
            <a:avLst/>
          </a:prstGeom>
          <a:noFill/>
        </p:spPr>
        <p:txBody>
          <a:bodyPr wrap="square" rtlCol="0">
            <a:spAutoFit/>
          </a:bodyPr>
          <a:lstStyle/>
          <a:p>
            <a:r>
              <a:rPr lang="en-US" sz="1200" dirty="0"/>
              <a:t>Giotto, </a:t>
            </a:r>
            <a:r>
              <a:rPr lang="en-US" sz="1200" i="1" dirty="0"/>
              <a:t>Joachim’s Dream, </a:t>
            </a:r>
            <a:r>
              <a:rPr lang="en-US" sz="1200" dirty="0"/>
              <a:t>(1304-06) Arena Chapel, Padua</a:t>
            </a:r>
          </a:p>
        </p:txBody>
      </p:sp>
      <p:sp>
        <p:nvSpPr>
          <p:cNvPr id="2" name="TextBox 1">
            <a:extLst>
              <a:ext uri="{FF2B5EF4-FFF2-40B4-BE49-F238E27FC236}">
                <a16:creationId xmlns:a16="http://schemas.microsoft.com/office/drawing/2014/main" id="{62AB9FC6-2DF1-F84E-5CF9-E329D0FE0A01}"/>
              </a:ext>
            </a:extLst>
          </p:cNvPr>
          <p:cNvSpPr txBox="1"/>
          <p:nvPr/>
        </p:nvSpPr>
        <p:spPr>
          <a:xfrm>
            <a:off x="7319962" y="2049965"/>
            <a:ext cx="4515592" cy="1477328"/>
          </a:xfrm>
          <a:prstGeom prst="rect">
            <a:avLst/>
          </a:prstGeom>
          <a:noFill/>
        </p:spPr>
        <p:txBody>
          <a:bodyPr wrap="square">
            <a:spAutoFit/>
          </a:bodyPr>
          <a:lstStyle/>
          <a:p>
            <a:r>
              <a:rPr lang="en-GB" sz="1800" dirty="0">
                <a:effectLst/>
                <a:ea typeface="Aptos" panose="020B0004020202020204" pitchFamily="34" charset="0"/>
              </a:rPr>
              <a:t>“[To] stimulate our consciousness of tactile values, so that the picture </a:t>
            </a:r>
            <a:r>
              <a:rPr lang="en-GB" sz="1800" b="1" i="1" dirty="0">
                <a:effectLst/>
                <a:ea typeface="Aptos" panose="020B0004020202020204" pitchFamily="34" charset="0"/>
              </a:rPr>
              <a:t>shall have at least as much power as the object represented, </a:t>
            </a:r>
            <a:r>
              <a:rPr lang="en-GB" sz="1800" dirty="0">
                <a:effectLst/>
                <a:ea typeface="Aptos" panose="020B0004020202020204" pitchFamily="34" charset="0"/>
              </a:rPr>
              <a:t>to appeal to our tactile imagination.” </a:t>
            </a:r>
            <a:endParaRPr lang="en-US" dirty="0"/>
          </a:p>
        </p:txBody>
      </p:sp>
    </p:spTree>
    <p:extLst>
      <p:ext uri="{BB962C8B-B14F-4D97-AF65-F5344CB8AC3E}">
        <p14:creationId xmlns:p14="http://schemas.microsoft.com/office/powerpoint/2010/main" val="354012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splay of rocks and trees&#10;&#10;Description automatically generated">
            <a:extLst>
              <a:ext uri="{FF2B5EF4-FFF2-40B4-BE49-F238E27FC236}">
                <a16:creationId xmlns:a16="http://schemas.microsoft.com/office/drawing/2014/main" id="{25852CDE-4582-8E6E-44D8-D218D4CA01E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30000"/>
                    </a14:imgEffect>
                  </a14:imgLayer>
                </a14:imgProps>
              </a:ext>
            </a:extLst>
          </a:blip>
          <a:stretch>
            <a:fillRect/>
          </a:stretch>
        </p:blipFill>
        <p:spPr>
          <a:xfrm>
            <a:off x="0" y="0"/>
            <a:ext cx="12192000" cy="6112141"/>
          </a:xfrm>
        </p:spPr>
      </p:pic>
      <p:sp>
        <p:nvSpPr>
          <p:cNvPr id="6" name="TextBox 5">
            <a:extLst>
              <a:ext uri="{FF2B5EF4-FFF2-40B4-BE49-F238E27FC236}">
                <a16:creationId xmlns:a16="http://schemas.microsoft.com/office/drawing/2014/main" id="{710BD9FA-9E75-1943-3BB7-B92B266D865E}"/>
              </a:ext>
            </a:extLst>
          </p:cNvPr>
          <p:cNvSpPr txBox="1"/>
          <p:nvPr/>
        </p:nvSpPr>
        <p:spPr>
          <a:xfrm>
            <a:off x="1933575" y="6348576"/>
            <a:ext cx="10258425" cy="276999"/>
          </a:xfrm>
          <a:prstGeom prst="rect">
            <a:avLst/>
          </a:prstGeom>
          <a:noFill/>
        </p:spPr>
        <p:txBody>
          <a:bodyPr wrap="square" rtlCol="0">
            <a:spAutoFit/>
          </a:bodyPr>
          <a:lstStyle/>
          <a:p>
            <a:r>
              <a:rPr lang="en-US" sz="1200" dirty="0"/>
              <a:t>Henrietta Simson, </a:t>
            </a:r>
            <a:r>
              <a:rPr lang="en-US" sz="1200" i="1" dirty="0"/>
              <a:t>The Artificial and the Real,</a:t>
            </a:r>
            <a:r>
              <a:rPr lang="en-US" sz="1200" dirty="0"/>
              <a:t> 2018-22,</a:t>
            </a:r>
            <a:r>
              <a:rPr lang="en-GB" sz="1200" b="0" i="0" u="none" strike="noStrike" dirty="0">
                <a:solidFill>
                  <a:srgbClr val="1F1F1F"/>
                </a:solidFill>
                <a:effectLst/>
                <a:latin typeface="Arial" panose="020B0604020202020204" pitchFamily="34" charset="0"/>
              </a:rPr>
              <a:t> 48 x 94.5cm, archival</a:t>
            </a:r>
            <a:r>
              <a:rPr lang="en-US" sz="1200" dirty="0"/>
              <a:t> digital print on paper and wooden frame</a:t>
            </a:r>
            <a:endParaRPr lang="en-US" sz="1200" i="1" dirty="0"/>
          </a:p>
        </p:txBody>
      </p:sp>
    </p:spTree>
    <p:extLst>
      <p:ext uri="{BB962C8B-B14F-4D97-AF65-F5344CB8AC3E}">
        <p14:creationId xmlns:p14="http://schemas.microsoft.com/office/powerpoint/2010/main" val="642304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rocks and a cloud&#10;&#10;Description automatically generated">
            <a:extLst>
              <a:ext uri="{FF2B5EF4-FFF2-40B4-BE49-F238E27FC236}">
                <a16:creationId xmlns:a16="http://schemas.microsoft.com/office/drawing/2014/main" id="{E10E86DB-9EA1-EF52-F029-B744F7B20D48}"/>
              </a:ext>
            </a:extLst>
          </p:cNvPr>
          <p:cNvPicPr>
            <a:picLocks noChangeAspect="1"/>
          </p:cNvPicPr>
          <p:nvPr/>
        </p:nvPicPr>
        <p:blipFill rotWithShape="1">
          <a:blip r:embed="rId2"/>
          <a:srcRect t="1639"/>
          <a:stretch/>
        </p:blipFill>
        <p:spPr>
          <a:xfrm>
            <a:off x="-2" y="0"/>
            <a:ext cx="7443789" cy="5558941"/>
          </a:xfrm>
          <a:prstGeom prst="rect">
            <a:avLst/>
          </a:prstGeom>
        </p:spPr>
      </p:pic>
      <p:sp>
        <p:nvSpPr>
          <p:cNvPr id="11" name="TextBox 10">
            <a:extLst>
              <a:ext uri="{FF2B5EF4-FFF2-40B4-BE49-F238E27FC236}">
                <a16:creationId xmlns:a16="http://schemas.microsoft.com/office/drawing/2014/main" id="{BD2E559A-69B8-E118-EAB2-0F14FD8C0D4F}"/>
              </a:ext>
            </a:extLst>
          </p:cNvPr>
          <p:cNvSpPr txBox="1"/>
          <p:nvPr/>
        </p:nvSpPr>
        <p:spPr>
          <a:xfrm>
            <a:off x="3721893" y="5873234"/>
            <a:ext cx="7979569" cy="646331"/>
          </a:xfrm>
          <a:prstGeom prst="rect">
            <a:avLst/>
          </a:prstGeom>
          <a:noFill/>
        </p:spPr>
        <p:txBody>
          <a:bodyPr wrap="square">
            <a:spAutoFit/>
          </a:bodyPr>
          <a:lstStyle/>
          <a:p>
            <a:r>
              <a:rPr lang="en-GB" sz="3600" dirty="0">
                <a:effectLst/>
                <a:latin typeface="Aptos" panose="020B0004020202020204" pitchFamily="34" charset="0"/>
                <a:ea typeface="Aptos" panose="020B0004020202020204" pitchFamily="34" charset="0"/>
                <a:cs typeface="Times New Roman" panose="02020603050405020304" pitchFamily="18" charset="0"/>
              </a:rPr>
              <a:t>“tactile values to retinal impressions” </a:t>
            </a:r>
            <a:endParaRPr lang="en-US" sz="3600" dirty="0"/>
          </a:p>
        </p:txBody>
      </p:sp>
    </p:spTree>
    <p:extLst>
      <p:ext uri="{BB962C8B-B14F-4D97-AF65-F5344CB8AC3E}">
        <p14:creationId xmlns:p14="http://schemas.microsoft.com/office/powerpoint/2010/main" val="111982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304FC0F4-B4E8-4D89-CA06-D6FE80398E48}"/>
              </a:ext>
            </a:extLst>
          </p:cNvPr>
          <p:cNvPicPr>
            <a:picLocks noChangeAspect="1"/>
          </p:cNvPicPr>
          <p:nvPr/>
        </p:nvPicPr>
        <p:blipFill rotWithShape="1">
          <a:blip r:embed="rId2"/>
          <a:srcRect l="31679" t="12647" r="32108" b="15588"/>
          <a:stretch/>
        </p:blipFill>
        <p:spPr>
          <a:xfrm>
            <a:off x="0" y="0"/>
            <a:ext cx="5536990" cy="6858000"/>
          </a:xfrm>
          <a:prstGeom prst="rect">
            <a:avLst/>
          </a:prstGeom>
        </p:spPr>
      </p:pic>
    </p:spTree>
    <p:extLst>
      <p:ext uri="{BB962C8B-B14F-4D97-AF65-F5344CB8AC3E}">
        <p14:creationId xmlns:p14="http://schemas.microsoft.com/office/powerpoint/2010/main" val="687344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304FC0F4-B4E8-4D89-CA06-D6FE80398E48}"/>
              </a:ext>
            </a:extLst>
          </p:cNvPr>
          <p:cNvPicPr>
            <a:picLocks noChangeAspect="1"/>
          </p:cNvPicPr>
          <p:nvPr/>
        </p:nvPicPr>
        <p:blipFill rotWithShape="1">
          <a:blip r:embed="rId2"/>
          <a:srcRect l="31679" t="12647" r="32108" b="15588"/>
          <a:stretch/>
        </p:blipFill>
        <p:spPr>
          <a:xfrm>
            <a:off x="0" y="0"/>
            <a:ext cx="5536990" cy="685800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F58D6CE3-575F-D3BA-094C-38DCFB3CF80D}"/>
              </a:ext>
            </a:extLst>
          </p:cNvPr>
          <p:cNvPicPr>
            <a:picLocks noChangeAspect="1"/>
          </p:cNvPicPr>
          <p:nvPr/>
        </p:nvPicPr>
        <p:blipFill rotWithShape="1">
          <a:blip r:embed="rId3"/>
          <a:srcRect l="34252" t="12647" r="34130" b="15294"/>
          <a:stretch/>
        </p:blipFill>
        <p:spPr>
          <a:xfrm>
            <a:off x="6655012" y="13151"/>
            <a:ext cx="4805363" cy="6844849"/>
          </a:xfrm>
          <a:prstGeom prst="rect">
            <a:avLst/>
          </a:prstGeom>
        </p:spPr>
      </p:pic>
    </p:spTree>
    <p:extLst>
      <p:ext uri="{BB962C8B-B14F-4D97-AF65-F5344CB8AC3E}">
        <p14:creationId xmlns:p14="http://schemas.microsoft.com/office/powerpoint/2010/main" val="363221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81D697-DFC8-E1DD-EACF-116F39FBB9EF}"/>
              </a:ext>
            </a:extLst>
          </p:cNvPr>
          <p:cNvSpPr txBox="1"/>
          <p:nvPr/>
        </p:nvSpPr>
        <p:spPr>
          <a:xfrm>
            <a:off x="1173678" y="1994077"/>
            <a:ext cx="9844644" cy="2509470"/>
          </a:xfrm>
          <a:prstGeom prst="rect">
            <a:avLst/>
          </a:prstGeom>
          <a:noFill/>
        </p:spPr>
        <p:txBody>
          <a:bodyPr wrap="square">
            <a:spAutoFit/>
          </a:bodyPr>
          <a:lstStyle/>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“[F]</a:t>
            </a:r>
            <a:r>
              <a:rPr lang="en-GB" sz="1800" kern="100" dirty="0" err="1">
                <a:effectLst/>
                <a:ea typeface="Aptos" panose="020B0004020202020204" pitchFamily="34" charset="0"/>
                <a:cs typeface="Times New Roman" panose="02020603050405020304" pitchFamily="18" charset="0"/>
              </a:rPr>
              <a:t>irst</a:t>
            </a:r>
            <a:r>
              <a:rPr lang="en-GB" sz="1800" kern="100" dirty="0">
                <a:effectLst/>
                <a:ea typeface="Aptos" panose="020B0004020202020204" pitchFamily="34" charset="0"/>
                <a:cs typeface="Times New Roman" panose="02020603050405020304" pitchFamily="18" charset="0"/>
              </a:rPr>
              <a:t>, all vivid perception is due to the conversion of ocular impressions into feelings of bodily activity; second, such bodily activity produces a sense of living in those who experience it; and third, </a:t>
            </a:r>
            <a:r>
              <a:rPr lang="en-GB" sz="1800" b="1" i="1" kern="100" dirty="0">
                <a:effectLst/>
                <a:ea typeface="Aptos" panose="020B0004020202020204" pitchFamily="34" charset="0"/>
                <a:cs typeface="Times New Roman" panose="02020603050405020304" pitchFamily="18" charset="0"/>
              </a:rPr>
              <a:t>painting having the means of producing such a condition by processes more direct, more efficacious and more economical than those of reality, possesses the power of enhancing the sense of our own vitality</a:t>
            </a:r>
            <a:r>
              <a:rPr lang="en-GB" sz="1800" kern="100" dirty="0">
                <a:effectLst/>
                <a:ea typeface="Aptos" panose="020B0004020202020204" pitchFamily="34" charset="0"/>
                <a:cs typeface="Times New Roman" panose="02020603050405020304" pitchFamily="18" charset="0"/>
              </a:rPr>
              <a:t>.” </a:t>
            </a:r>
          </a:p>
          <a:p>
            <a:pPr>
              <a:lnSpc>
                <a:spcPct val="115000"/>
              </a:lnSpc>
              <a:spcAft>
                <a:spcPts val="800"/>
              </a:spcAft>
            </a:pPr>
            <a:endParaRPr lang="en-GB" kern="100" dirty="0">
              <a:ea typeface="Aptos" panose="020B0004020202020204" pitchFamily="34" charset="0"/>
              <a:cs typeface="Times New Roman" panose="02020603050405020304" pitchFamily="18" charset="0"/>
            </a:endParaRPr>
          </a:p>
          <a:p>
            <a:pPr>
              <a:lnSpc>
                <a:spcPct val="115000"/>
              </a:lnSpc>
              <a:spcAft>
                <a:spcPts val="800"/>
              </a:spcAft>
            </a:pPr>
            <a:r>
              <a:rPr lang="en-GB" sz="1800" dirty="0">
                <a:effectLst/>
                <a:ea typeface="Calibri" panose="020F0502020204030204" pitchFamily="34" charset="0"/>
              </a:rPr>
              <a:t>Vernon Lee, quoted in Joseph Bristow, “Vernon Lee’s Art of Feeling,” 127.</a:t>
            </a:r>
            <a:r>
              <a:rPr lang="en-GB" dirty="0">
                <a:effectLst/>
              </a:rPr>
              <a:t> </a:t>
            </a:r>
            <a:endParaRPr lang="en-GB"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37249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mountain range&#10;&#10;Description automatically generated">
            <a:extLst>
              <a:ext uri="{FF2B5EF4-FFF2-40B4-BE49-F238E27FC236}">
                <a16:creationId xmlns:a16="http://schemas.microsoft.com/office/drawing/2014/main" id="{4CB40A42-87D4-E0D3-60D9-DBBBC194C62A}"/>
              </a:ext>
            </a:extLst>
          </p:cNvPr>
          <p:cNvPicPr>
            <a:picLocks noChangeAspect="1"/>
          </p:cNvPicPr>
          <p:nvPr/>
        </p:nvPicPr>
        <p:blipFill>
          <a:blip r:embed="rId2"/>
          <a:stretch>
            <a:fillRect/>
          </a:stretch>
        </p:blipFill>
        <p:spPr>
          <a:xfrm>
            <a:off x="0" y="19544"/>
            <a:ext cx="10948291" cy="6781304"/>
          </a:xfrm>
          <a:prstGeom prst="rect">
            <a:avLst/>
          </a:prstGeom>
        </p:spPr>
      </p:pic>
      <p:sp>
        <p:nvSpPr>
          <p:cNvPr id="5" name="TextBox 4">
            <a:extLst>
              <a:ext uri="{FF2B5EF4-FFF2-40B4-BE49-F238E27FC236}">
                <a16:creationId xmlns:a16="http://schemas.microsoft.com/office/drawing/2014/main" id="{3936B7A5-7E78-7F4F-A32E-C6E25E35A381}"/>
              </a:ext>
            </a:extLst>
          </p:cNvPr>
          <p:cNvSpPr txBox="1"/>
          <p:nvPr/>
        </p:nvSpPr>
        <p:spPr>
          <a:xfrm>
            <a:off x="10948291" y="5858946"/>
            <a:ext cx="1243709" cy="861774"/>
          </a:xfrm>
          <a:prstGeom prst="rect">
            <a:avLst/>
          </a:prstGeom>
          <a:noFill/>
        </p:spPr>
        <p:txBody>
          <a:bodyPr wrap="square">
            <a:spAutoFit/>
          </a:bodyPr>
          <a:lstStyle/>
          <a:p>
            <a:r>
              <a:rPr lang="en-US" sz="1000" dirty="0"/>
              <a:t>Henrietta Simson, </a:t>
            </a:r>
            <a:r>
              <a:rPr lang="en-US" sz="1000" i="1" dirty="0"/>
              <a:t>Red Wilderness</a:t>
            </a:r>
            <a:r>
              <a:rPr lang="en-US" sz="1000" dirty="0"/>
              <a:t>, 2021, 73x46cm, oil and metal leaf on linen</a:t>
            </a:r>
          </a:p>
        </p:txBody>
      </p:sp>
    </p:spTree>
    <p:extLst>
      <p:ext uri="{BB962C8B-B14F-4D97-AF65-F5344CB8AC3E}">
        <p14:creationId xmlns:p14="http://schemas.microsoft.com/office/powerpoint/2010/main" val="424330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B6FCFD-8D40-B8FB-4E1F-7D3ADC33A4AA}"/>
              </a:ext>
            </a:extLst>
          </p:cNvPr>
          <p:cNvSpPr txBox="1"/>
          <p:nvPr/>
        </p:nvSpPr>
        <p:spPr>
          <a:xfrm>
            <a:off x="1128713" y="2274838"/>
            <a:ext cx="9772650" cy="2308324"/>
          </a:xfrm>
          <a:prstGeom prst="rect">
            <a:avLst/>
          </a:prstGeom>
          <a:noFill/>
        </p:spPr>
        <p:txBody>
          <a:bodyPr wrap="square">
            <a:spAutoFit/>
          </a:bodyPr>
          <a:lstStyle/>
          <a:p>
            <a:r>
              <a:rPr lang="en-US" dirty="0"/>
              <a:t>“Attending to paintings [from the past] is the product of naming rather than looking. This is the most primal, unavoidable, and irrevocable loss. What does not fall within the purview of established schemes stays in the remainder, always on the outside of the framing propensity of language. That absence is then deepened by time’s distancing. Language makes vanish what it first sought to preserve: the compelling visuality of the work of art.” </a:t>
            </a:r>
          </a:p>
          <a:p>
            <a:endParaRPr lang="en-US" dirty="0"/>
          </a:p>
          <a:p>
            <a:r>
              <a:rPr lang="en-US" dirty="0"/>
              <a:t>Michael Ann Holly, “Patterns in the Shadows,” in </a:t>
            </a:r>
            <a:r>
              <a:rPr lang="en-US" dirty="0" err="1"/>
              <a:t>InVisible</a:t>
            </a:r>
            <a:r>
              <a:rPr lang="en-US" dirty="0"/>
              <a:t> Culture: An Electronic Journal for Visual Studies 1 (Winter 1998)</a:t>
            </a:r>
          </a:p>
        </p:txBody>
      </p:sp>
    </p:spTree>
    <p:extLst>
      <p:ext uri="{BB962C8B-B14F-4D97-AF65-F5344CB8AC3E}">
        <p14:creationId xmlns:p14="http://schemas.microsoft.com/office/powerpoint/2010/main" val="52600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river between mountains&#10;&#10;Description automatically generated">
            <a:extLst>
              <a:ext uri="{FF2B5EF4-FFF2-40B4-BE49-F238E27FC236}">
                <a16:creationId xmlns:a16="http://schemas.microsoft.com/office/drawing/2014/main" id="{9771BB0E-427B-2F00-075C-1DAC8BF2D573}"/>
              </a:ext>
            </a:extLst>
          </p:cNvPr>
          <p:cNvPicPr>
            <a:picLocks noChangeAspect="1"/>
          </p:cNvPicPr>
          <p:nvPr/>
        </p:nvPicPr>
        <p:blipFill>
          <a:blip r:embed="rId2"/>
          <a:stretch>
            <a:fillRect/>
          </a:stretch>
        </p:blipFill>
        <p:spPr>
          <a:xfrm>
            <a:off x="0" y="0"/>
            <a:ext cx="8637064" cy="6858000"/>
          </a:xfrm>
          <a:prstGeom prst="rect">
            <a:avLst/>
          </a:prstGeom>
        </p:spPr>
      </p:pic>
      <p:sp>
        <p:nvSpPr>
          <p:cNvPr id="3" name="TextBox 2">
            <a:extLst>
              <a:ext uri="{FF2B5EF4-FFF2-40B4-BE49-F238E27FC236}">
                <a16:creationId xmlns:a16="http://schemas.microsoft.com/office/drawing/2014/main" id="{DC655D73-2F7C-519E-EF57-8BDE83F81A21}"/>
              </a:ext>
            </a:extLst>
          </p:cNvPr>
          <p:cNvSpPr txBox="1"/>
          <p:nvPr/>
        </p:nvSpPr>
        <p:spPr>
          <a:xfrm>
            <a:off x="8637064" y="6091922"/>
            <a:ext cx="3554936" cy="646331"/>
          </a:xfrm>
          <a:prstGeom prst="rect">
            <a:avLst/>
          </a:prstGeom>
          <a:noFill/>
        </p:spPr>
        <p:txBody>
          <a:bodyPr wrap="square">
            <a:spAutoFit/>
          </a:bodyPr>
          <a:lstStyle/>
          <a:p>
            <a:r>
              <a:rPr lang="en-US" sz="1200" dirty="0"/>
              <a:t>Henrietta Simson, </a:t>
            </a:r>
            <a:r>
              <a:rPr lang="en-US" sz="1200" i="1" dirty="0"/>
              <a:t>Wilderness Landscape </a:t>
            </a:r>
          </a:p>
          <a:p>
            <a:r>
              <a:rPr lang="en-US" sz="1200" i="1" dirty="0"/>
              <a:t>(Weight of the World)</a:t>
            </a:r>
            <a:r>
              <a:rPr lang="en-US" sz="1200" dirty="0"/>
              <a:t>, 2018, 30 x 45cm, oil on gesso panel</a:t>
            </a:r>
          </a:p>
        </p:txBody>
      </p:sp>
    </p:spTree>
    <p:extLst>
      <p:ext uri="{BB962C8B-B14F-4D97-AF65-F5344CB8AC3E}">
        <p14:creationId xmlns:p14="http://schemas.microsoft.com/office/powerpoint/2010/main" val="35121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0578C-B6BE-EBF7-6AC9-C99AE60A710D}"/>
              </a:ext>
            </a:extLst>
          </p:cNvPr>
          <p:cNvSpPr>
            <a:spLocks noGrp="1"/>
          </p:cNvSpPr>
          <p:nvPr>
            <p:ph type="title"/>
          </p:nvPr>
        </p:nvSpPr>
        <p:spPr>
          <a:xfrm>
            <a:off x="395747" y="60326"/>
            <a:ext cx="10515600" cy="1325563"/>
          </a:xfrm>
        </p:spPr>
        <p:txBody>
          <a:bodyPr/>
          <a:lstStyle/>
          <a:p>
            <a:r>
              <a:rPr lang="en-GB" dirty="0">
                <a:ea typeface="Calibri" panose="020F0502020204030204" pitchFamily="34" charset="0"/>
                <a:cs typeface="Times New Roman" panose="02020603050405020304" pitchFamily="18" charset="0"/>
              </a:rPr>
              <a:t>Welcome to the Anthropocene!</a:t>
            </a:r>
            <a:endParaRPr lang="en-US" dirty="0"/>
          </a:p>
        </p:txBody>
      </p:sp>
      <p:pic>
        <p:nvPicPr>
          <p:cNvPr id="5" name="Picture 4" descr="A screenshot of a computer&#10;&#10;Description automatically generated">
            <a:extLst>
              <a:ext uri="{FF2B5EF4-FFF2-40B4-BE49-F238E27FC236}">
                <a16:creationId xmlns:a16="http://schemas.microsoft.com/office/drawing/2014/main" id="{368440F2-E4D2-91C0-CB26-311C94D8508A}"/>
              </a:ext>
            </a:extLst>
          </p:cNvPr>
          <p:cNvPicPr>
            <a:picLocks noChangeAspect="1"/>
          </p:cNvPicPr>
          <p:nvPr/>
        </p:nvPicPr>
        <p:blipFill rotWithShape="1">
          <a:blip r:embed="rId2">
            <a:extLst>
              <a:ext uri="{28A0092B-C50C-407E-A947-70E740481C1C}">
                <a14:useLocalDpi xmlns:a14="http://schemas.microsoft.com/office/drawing/2010/main" val="0"/>
              </a:ext>
            </a:extLst>
          </a:blip>
          <a:srcRect l="22304" t="27647" r="33211" b="29851"/>
          <a:stretch/>
        </p:blipFill>
        <p:spPr>
          <a:xfrm>
            <a:off x="0" y="984013"/>
            <a:ext cx="9736132" cy="5813661"/>
          </a:xfrm>
          <a:prstGeom prst="rect">
            <a:avLst/>
          </a:prstGeom>
        </p:spPr>
      </p:pic>
      <p:sp>
        <p:nvSpPr>
          <p:cNvPr id="6" name="TextBox 5">
            <a:extLst>
              <a:ext uri="{FF2B5EF4-FFF2-40B4-BE49-F238E27FC236}">
                <a16:creationId xmlns:a16="http://schemas.microsoft.com/office/drawing/2014/main" id="{993D384D-ED75-E8B3-0876-120C5FFA86FD}"/>
              </a:ext>
            </a:extLst>
          </p:cNvPr>
          <p:cNvSpPr txBox="1"/>
          <p:nvPr/>
        </p:nvSpPr>
        <p:spPr>
          <a:xfrm>
            <a:off x="9695714" y="6015038"/>
            <a:ext cx="2431265" cy="646331"/>
          </a:xfrm>
          <a:prstGeom prst="rect">
            <a:avLst/>
          </a:prstGeom>
          <a:noFill/>
        </p:spPr>
        <p:txBody>
          <a:bodyPr wrap="square" rtlCol="0">
            <a:spAutoFit/>
          </a:bodyPr>
          <a:lstStyle/>
          <a:p>
            <a:r>
              <a:rPr lang="en-US" sz="1200" dirty="0"/>
              <a:t>Clothing in landfill, Accra, Ghana, Photo: </a:t>
            </a:r>
            <a:r>
              <a:rPr lang="en-US" sz="1200" dirty="0" err="1"/>
              <a:t>Muntaka</a:t>
            </a:r>
            <a:r>
              <a:rPr lang="en-US" sz="1200" dirty="0"/>
              <a:t> </a:t>
            </a:r>
            <a:r>
              <a:rPr lang="en-US" sz="1200" dirty="0" err="1"/>
              <a:t>Chasant</a:t>
            </a:r>
            <a:r>
              <a:rPr lang="en-US" sz="1200" dirty="0"/>
              <a:t>/REX/Shutterstock</a:t>
            </a:r>
          </a:p>
        </p:txBody>
      </p:sp>
    </p:spTree>
    <p:extLst>
      <p:ext uri="{BB962C8B-B14F-4D97-AF65-F5344CB8AC3E}">
        <p14:creationId xmlns:p14="http://schemas.microsoft.com/office/powerpoint/2010/main" val="11579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9AB3EB1-1FD9-02C3-F458-DAB4BFDED6C6}"/>
              </a:ext>
            </a:extLst>
          </p:cNvPr>
          <p:cNvPicPr>
            <a:picLocks noChangeAspect="1"/>
          </p:cNvPicPr>
          <p:nvPr/>
        </p:nvPicPr>
        <p:blipFill rotWithShape="1">
          <a:blip r:embed="rId2"/>
          <a:srcRect t="42059" b="5883"/>
          <a:stretch/>
        </p:blipFill>
        <p:spPr>
          <a:xfrm>
            <a:off x="342976" y="1557152"/>
            <a:ext cx="11506047" cy="3743696"/>
          </a:xfrm>
          <a:prstGeom prst="rect">
            <a:avLst/>
          </a:prstGeom>
        </p:spPr>
      </p:pic>
    </p:spTree>
    <p:extLst>
      <p:ext uri="{BB962C8B-B14F-4D97-AF65-F5344CB8AC3E}">
        <p14:creationId xmlns:p14="http://schemas.microsoft.com/office/powerpoint/2010/main" val="47267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grass, standing, man&#10;&#10;Description automatically generated">
            <a:extLst>
              <a:ext uri="{FF2B5EF4-FFF2-40B4-BE49-F238E27FC236}">
                <a16:creationId xmlns:a16="http://schemas.microsoft.com/office/drawing/2014/main" id="{CF3209A5-2706-074B-868A-C7FF06EC9AB5}"/>
              </a:ext>
            </a:extLst>
          </p:cNvPr>
          <p:cNvPicPr>
            <a:picLocks noChangeAspect="1"/>
          </p:cNvPicPr>
          <p:nvPr/>
        </p:nvPicPr>
        <p:blipFill>
          <a:blip r:embed="rId2"/>
          <a:stretch>
            <a:fillRect/>
          </a:stretch>
        </p:blipFill>
        <p:spPr>
          <a:xfrm>
            <a:off x="-3" y="-1"/>
            <a:ext cx="10085295" cy="6858001"/>
          </a:xfrm>
          <a:prstGeom prst="rect">
            <a:avLst/>
          </a:prstGeom>
        </p:spPr>
      </p:pic>
      <p:sp>
        <p:nvSpPr>
          <p:cNvPr id="6" name="TextBox 5">
            <a:extLst>
              <a:ext uri="{FF2B5EF4-FFF2-40B4-BE49-F238E27FC236}">
                <a16:creationId xmlns:a16="http://schemas.microsoft.com/office/drawing/2014/main" id="{13EB39C9-BC34-4C41-97A0-8B85F1A61917}"/>
              </a:ext>
            </a:extLst>
          </p:cNvPr>
          <p:cNvSpPr txBox="1"/>
          <p:nvPr/>
        </p:nvSpPr>
        <p:spPr>
          <a:xfrm>
            <a:off x="10140854" y="6027003"/>
            <a:ext cx="1850280" cy="830997"/>
          </a:xfrm>
          <a:prstGeom prst="rect">
            <a:avLst/>
          </a:prstGeom>
          <a:noFill/>
        </p:spPr>
        <p:txBody>
          <a:bodyPr wrap="square" rtlCol="0">
            <a:spAutoFit/>
          </a:bodyPr>
          <a:lstStyle/>
          <a:p>
            <a:r>
              <a:rPr lang="en-US" sz="1200" i="1" dirty="0"/>
              <a:t>Landscape with Saints, </a:t>
            </a:r>
            <a:r>
              <a:rPr lang="en-US" sz="1200" dirty="0" err="1"/>
              <a:t>Dosso</a:t>
            </a:r>
            <a:r>
              <a:rPr lang="en-US" sz="1200" dirty="0"/>
              <a:t> </a:t>
            </a:r>
            <a:r>
              <a:rPr lang="en-US" sz="1200" dirty="0" err="1"/>
              <a:t>Dossi</a:t>
            </a:r>
            <a:r>
              <a:rPr lang="en-US" sz="1200" dirty="0"/>
              <a:t>, 1530c., Pushkin Museum Moscow, oil on canvas</a:t>
            </a:r>
          </a:p>
        </p:txBody>
      </p:sp>
      <p:sp>
        <p:nvSpPr>
          <p:cNvPr id="7" name="Rectangle 6">
            <a:extLst>
              <a:ext uri="{FF2B5EF4-FFF2-40B4-BE49-F238E27FC236}">
                <a16:creationId xmlns:a16="http://schemas.microsoft.com/office/drawing/2014/main" id="{8EF02825-8D39-5E4A-8FFC-87881F425610}"/>
              </a:ext>
            </a:extLst>
          </p:cNvPr>
          <p:cNvSpPr/>
          <p:nvPr/>
        </p:nvSpPr>
        <p:spPr>
          <a:xfrm>
            <a:off x="5943600" y="4945678"/>
            <a:ext cx="5842000" cy="369332"/>
          </a:xfrm>
          <a:prstGeom prst="rect">
            <a:avLst/>
          </a:prstGeom>
        </p:spPr>
        <p:txBody>
          <a:bodyPr wrap="square">
            <a:spAutoFit/>
          </a:bodyPr>
          <a:lstStyle/>
          <a:p>
            <a:pPr indent="457200" algn="just">
              <a:spcAft>
                <a:spcPts val="0"/>
              </a:spcAft>
            </a:pPr>
            <a:r>
              <a:rPr lang="en-GB" dirty="0">
                <a:ea typeface="MS Mincho" panose="02020609040205080304" pitchFamily="49" charset="-128"/>
              </a:rPr>
              <a:t> </a:t>
            </a:r>
          </a:p>
        </p:txBody>
      </p:sp>
    </p:spTree>
    <p:extLst>
      <p:ext uri="{BB962C8B-B14F-4D97-AF65-F5344CB8AC3E}">
        <p14:creationId xmlns:p14="http://schemas.microsoft.com/office/powerpoint/2010/main" val="3075429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E896DFAE-1DCF-947B-FAE0-D014FDEB16CD}"/>
              </a:ext>
            </a:extLst>
          </p:cNvPr>
          <p:cNvPicPr>
            <a:picLocks noGrp="1" noChangeAspect="1"/>
          </p:cNvPicPr>
          <p:nvPr>
            <p:ph idx="1"/>
          </p:nvPr>
        </p:nvPicPr>
        <p:blipFill rotWithShape="1">
          <a:blip r:embed="rId2"/>
          <a:srcRect l="19747" t="11927" r="19675" b="14598"/>
          <a:stretch/>
        </p:blipFill>
        <p:spPr>
          <a:xfrm>
            <a:off x="0" y="-1"/>
            <a:ext cx="9043988" cy="6855940"/>
          </a:xfrm>
        </p:spPr>
      </p:pic>
      <p:sp>
        <p:nvSpPr>
          <p:cNvPr id="6" name="TextBox 5">
            <a:extLst>
              <a:ext uri="{FF2B5EF4-FFF2-40B4-BE49-F238E27FC236}">
                <a16:creationId xmlns:a16="http://schemas.microsoft.com/office/drawing/2014/main" id="{D3052E8E-5ABA-14AF-5378-E648A717736B}"/>
              </a:ext>
            </a:extLst>
          </p:cNvPr>
          <p:cNvSpPr txBox="1"/>
          <p:nvPr/>
        </p:nvSpPr>
        <p:spPr>
          <a:xfrm>
            <a:off x="9158288" y="5886618"/>
            <a:ext cx="2714625" cy="830997"/>
          </a:xfrm>
          <a:prstGeom prst="rect">
            <a:avLst/>
          </a:prstGeom>
          <a:noFill/>
        </p:spPr>
        <p:txBody>
          <a:bodyPr wrap="square" rtlCol="0">
            <a:spAutoFit/>
          </a:bodyPr>
          <a:lstStyle/>
          <a:p>
            <a:r>
              <a:rPr lang="en-US" sz="1200" dirty="0"/>
              <a:t>Ansel Adams, </a:t>
            </a:r>
            <a:r>
              <a:rPr lang="en-US" sz="1200" i="1" dirty="0"/>
              <a:t>View of plateau, snow covered mountain in background, “Long Peak, Rocky Mountain National Park,” Colorado</a:t>
            </a:r>
            <a:r>
              <a:rPr lang="en-US" sz="1200" dirty="0"/>
              <a:t>, 1941-42</a:t>
            </a:r>
          </a:p>
        </p:txBody>
      </p:sp>
    </p:spTree>
    <p:extLst>
      <p:ext uri="{BB962C8B-B14F-4D97-AF65-F5344CB8AC3E}">
        <p14:creationId xmlns:p14="http://schemas.microsoft.com/office/powerpoint/2010/main" val="132826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AF274-B7ED-D076-DE06-E64C4AFB0CE0}"/>
              </a:ext>
            </a:extLst>
          </p:cNvPr>
          <p:cNvSpPr txBox="1"/>
          <p:nvPr/>
        </p:nvSpPr>
        <p:spPr>
          <a:xfrm>
            <a:off x="602456" y="2386631"/>
            <a:ext cx="10987088" cy="2084738"/>
          </a:xfrm>
          <a:prstGeom prst="rect">
            <a:avLst/>
          </a:prstGeom>
          <a:noFill/>
        </p:spPr>
        <p:txBody>
          <a:bodyPr wrap="square">
            <a:spAutoFit/>
          </a:bodyPr>
          <a:lstStyle/>
          <a:p>
            <a:pPr>
              <a:lnSpc>
                <a:spcPct val="115000"/>
              </a:lnSpc>
              <a:spcAft>
                <a:spcPts val="800"/>
              </a:spcAft>
            </a:pPr>
            <a:r>
              <a:rPr lang="en-GB" sz="2800" dirty="0">
                <a:effectLst/>
                <a:ea typeface="Aptos" panose="020B0004020202020204" pitchFamily="34" charset="0"/>
              </a:rPr>
              <a:t>“We know the representation is not reality; and yet to a point we react to it as if it were real.” </a:t>
            </a:r>
          </a:p>
          <a:p>
            <a:pPr>
              <a:lnSpc>
                <a:spcPct val="115000"/>
              </a:lnSpc>
              <a:spcAft>
                <a:spcPts val="800"/>
              </a:spcAft>
            </a:pPr>
            <a:endParaRPr lang="en-GB" sz="2800" kern="100" dirty="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Christopher Wood, </a:t>
            </a:r>
            <a:r>
              <a:rPr lang="en-GB" sz="1800" i="1" kern="100" dirty="0">
                <a:effectLst/>
                <a:ea typeface="Aptos" panose="020B0004020202020204" pitchFamily="34" charset="0"/>
                <a:cs typeface="Times New Roman" panose="02020603050405020304" pitchFamily="18" charset="0"/>
              </a:rPr>
              <a:t>The Art Bulletin</a:t>
            </a:r>
            <a:r>
              <a:rPr lang="en-GB" sz="1800" kern="100" dirty="0">
                <a:effectLst/>
                <a:ea typeface="Aptos" panose="020B0004020202020204" pitchFamily="34" charset="0"/>
                <a:cs typeface="Times New Roman" panose="02020603050405020304" pitchFamily="18" charset="0"/>
              </a:rPr>
              <a:t> 77, no. 4 (December 1995), 678.</a:t>
            </a:r>
            <a:endParaRPr lang="en-GB" sz="2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3010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68D8-A5E8-B944-D36D-EAEB387D4C76}"/>
              </a:ext>
            </a:extLst>
          </p:cNvPr>
          <p:cNvSpPr>
            <a:spLocks noGrp="1"/>
          </p:cNvSpPr>
          <p:nvPr>
            <p:ph type="title"/>
          </p:nvPr>
        </p:nvSpPr>
        <p:spPr>
          <a:xfrm>
            <a:off x="7510464" y="6046788"/>
            <a:ext cx="4248150" cy="625476"/>
          </a:xfrm>
        </p:spPr>
        <p:txBody>
          <a:bodyPr>
            <a:normAutofit/>
          </a:bodyPr>
          <a:lstStyle/>
          <a:p>
            <a:r>
              <a:rPr lang="en-US" sz="1200" dirty="0"/>
              <a:t>Descartes’s three-dimensional system of coordinates, res extensa</a:t>
            </a:r>
          </a:p>
        </p:txBody>
      </p:sp>
      <p:pic>
        <p:nvPicPr>
          <p:cNvPr id="5" name="Picture 4" descr="A screenshot of a computer&#10;&#10;Description automatically generated">
            <a:extLst>
              <a:ext uri="{FF2B5EF4-FFF2-40B4-BE49-F238E27FC236}">
                <a16:creationId xmlns:a16="http://schemas.microsoft.com/office/drawing/2014/main" id="{19D005CC-C299-126D-76FC-168ABCE490ED}"/>
              </a:ext>
            </a:extLst>
          </p:cNvPr>
          <p:cNvPicPr>
            <a:picLocks noChangeAspect="1"/>
          </p:cNvPicPr>
          <p:nvPr/>
        </p:nvPicPr>
        <p:blipFill rotWithShape="1">
          <a:blip r:embed="rId2"/>
          <a:srcRect l="26313" t="12983" r="26513" b="14841"/>
          <a:stretch/>
        </p:blipFill>
        <p:spPr>
          <a:xfrm>
            <a:off x="23812" y="-1"/>
            <a:ext cx="7115176" cy="6804015"/>
          </a:xfrm>
          <a:prstGeom prst="rect">
            <a:avLst/>
          </a:prstGeom>
        </p:spPr>
      </p:pic>
    </p:spTree>
    <p:extLst>
      <p:ext uri="{BB962C8B-B14F-4D97-AF65-F5344CB8AC3E}">
        <p14:creationId xmlns:p14="http://schemas.microsoft.com/office/powerpoint/2010/main" val="171946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DD841484-9426-17AC-899E-5D45B4393C67}"/>
              </a:ext>
            </a:extLst>
          </p:cNvPr>
          <p:cNvPicPr>
            <a:picLocks noGrp="1" noChangeAspect="1"/>
          </p:cNvPicPr>
          <p:nvPr>
            <p:ph idx="1"/>
          </p:nvPr>
        </p:nvPicPr>
        <p:blipFill rotWithShape="1">
          <a:blip r:embed="rId2"/>
          <a:srcRect l="25898" t="25684" r="39573" b="20856"/>
          <a:stretch/>
        </p:blipFill>
        <p:spPr>
          <a:xfrm>
            <a:off x="0" y="0"/>
            <a:ext cx="7100888" cy="6871258"/>
          </a:xfrm>
        </p:spPr>
      </p:pic>
      <p:sp>
        <p:nvSpPr>
          <p:cNvPr id="6" name="TextBox 5">
            <a:extLst>
              <a:ext uri="{FF2B5EF4-FFF2-40B4-BE49-F238E27FC236}">
                <a16:creationId xmlns:a16="http://schemas.microsoft.com/office/drawing/2014/main" id="{BE81EEDB-5183-BA11-7BFD-B8A0BA29E855}"/>
              </a:ext>
            </a:extLst>
          </p:cNvPr>
          <p:cNvSpPr txBox="1"/>
          <p:nvPr/>
        </p:nvSpPr>
        <p:spPr>
          <a:xfrm>
            <a:off x="7415212" y="6457950"/>
            <a:ext cx="4033837" cy="276999"/>
          </a:xfrm>
          <a:prstGeom prst="rect">
            <a:avLst/>
          </a:prstGeom>
          <a:noFill/>
        </p:spPr>
        <p:txBody>
          <a:bodyPr wrap="square" rtlCol="0">
            <a:spAutoFit/>
          </a:bodyPr>
          <a:lstStyle/>
          <a:p>
            <a:r>
              <a:rPr lang="en-US" sz="1200" dirty="0"/>
              <a:t>Giotto, </a:t>
            </a:r>
            <a:r>
              <a:rPr lang="en-US" sz="1200" i="1" dirty="0"/>
              <a:t>Joachim’s Dream, </a:t>
            </a:r>
            <a:r>
              <a:rPr lang="en-US" sz="1200" dirty="0"/>
              <a:t>(1304-06) Arena Chapel, Padua</a:t>
            </a:r>
          </a:p>
        </p:txBody>
      </p:sp>
    </p:spTree>
    <p:extLst>
      <p:ext uri="{BB962C8B-B14F-4D97-AF65-F5344CB8AC3E}">
        <p14:creationId xmlns:p14="http://schemas.microsoft.com/office/powerpoint/2010/main" val="1307893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DD841484-9426-17AC-899E-5D45B4393C67}"/>
              </a:ext>
            </a:extLst>
          </p:cNvPr>
          <p:cNvPicPr>
            <a:picLocks noGrp="1" noChangeAspect="1"/>
          </p:cNvPicPr>
          <p:nvPr>
            <p:ph idx="1"/>
          </p:nvPr>
        </p:nvPicPr>
        <p:blipFill rotWithShape="1">
          <a:blip r:embed="rId2"/>
          <a:srcRect l="47644" t="29798" r="39573" b="43968"/>
          <a:stretch/>
        </p:blipFill>
        <p:spPr>
          <a:xfrm>
            <a:off x="0" y="0"/>
            <a:ext cx="5329238" cy="6835327"/>
          </a:xfrm>
        </p:spPr>
      </p:pic>
    </p:spTree>
    <p:extLst>
      <p:ext uri="{BB962C8B-B14F-4D97-AF65-F5344CB8AC3E}">
        <p14:creationId xmlns:p14="http://schemas.microsoft.com/office/powerpoint/2010/main" val="3993236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12528</TotalTime>
  <Words>459</Words>
  <Application>Microsoft Macintosh PowerPoint</Application>
  <PresentationFormat>Widescreen</PresentationFormat>
  <Paragraphs>26</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MS Mincho</vt:lpstr>
      <vt:lpstr>Aptos</vt:lpstr>
      <vt:lpstr>Aptos Display</vt:lpstr>
      <vt:lpstr>Arial</vt:lpstr>
      <vt:lpstr>Calibri</vt:lpstr>
      <vt:lpstr>Office Theme</vt:lpstr>
      <vt:lpstr>Engaging feeling: the ‘tactile imagination’ and the landscape image</vt:lpstr>
      <vt:lpstr>Welcome to the Anthropocene!</vt:lpstr>
      <vt:lpstr>PowerPoint Presentation</vt:lpstr>
      <vt:lpstr>PowerPoint Presentation</vt:lpstr>
      <vt:lpstr>PowerPoint Presentation</vt:lpstr>
      <vt:lpstr>PowerPoint Presentation</vt:lpstr>
      <vt:lpstr>Descartes’s three-dimensional system of coordinates, res extensa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feeling: the ‘tactile imagination’ and the landscape image</dc:title>
  <dc:creator>Henrietta Simson</dc:creator>
  <cp:lastModifiedBy>Henrietta Simson</cp:lastModifiedBy>
  <cp:revision>6</cp:revision>
  <dcterms:created xsi:type="dcterms:W3CDTF">2024-03-11T21:26:40Z</dcterms:created>
  <dcterms:modified xsi:type="dcterms:W3CDTF">2024-03-22T11:27:24Z</dcterms:modified>
</cp:coreProperties>
</file>