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4"/>
  </p:sldMasterIdLst>
  <p:notesMasterIdLst>
    <p:notesMasterId r:id="rId22"/>
  </p:notesMasterIdLst>
  <p:handoutMasterIdLst>
    <p:handoutMasterId r:id="rId23"/>
  </p:handoutMasterIdLst>
  <p:sldIdLst>
    <p:sldId id="257" r:id="rId5"/>
    <p:sldId id="324" r:id="rId6"/>
    <p:sldId id="422" r:id="rId7"/>
    <p:sldId id="428" r:id="rId8"/>
    <p:sldId id="426" r:id="rId9"/>
    <p:sldId id="427" r:id="rId10"/>
    <p:sldId id="325" r:id="rId11"/>
    <p:sldId id="423" r:id="rId12"/>
    <p:sldId id="429" r:id="rId13"/>
    <p:sldId id="431" r:id="rId14"/>
    <p:sldId id="430" r:id="rId15"/>
    <p:sldId id="432" r:id="rId16"/>
    <p:sldId id="328" r:id="rId17"/>
    <p:sldId id="437" r:id="rId18"/>
    <p:sldId id="334" r:id="rId19"/>
    <p:sldId id="43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Heselden" initials="MH" lastIdx="4" clrIdx="0">
    <p:extLst>
      <p:ext uri="{19B8F6BF-5375-455C-9EA6-DF929625EA0E}">
        <p15:presenceInfo xmlns:p15="http://schemas.microsoft.com/office/powerpoint/2012/main" userId="S::m.heselden@arts.ac.uk::cec0677e-25a5-4eed-9fef-b4e71eca8c11" providerId="AD"/>
      </p:ext>
    </p:extLst>
  </p:cmAuthor>
  <p:cmAuthor id="2" name="Stephanie Feather" initials="SF" lastIdx="3" clrIdx="1">
    <p:extLst>
      <p:ext uri="{19B8F6BF-5375-455C-9EA6-DF929625EA0E}">
        <p15:presenceInfo xmlns:p15="http://schemas.microsoft.com/office/powerpoint/2012/main" userId="S::s.feather@arts.ac.uk::27174df1-a550-411e-9b86-4d4953a57290" providerId="AD"/>
      </p:ext>
    </p:extLst>
  </p:cmAuthor>
  <p:cmAuthor id="3" name="Barbara Denton" initials="BD" lastIdx="14" clrIdx="2">
    <p:extLst>
      <p:ext uri="{19B8F6BF-5375-455C-9EA6-DF929625EA0E}">
        <p15:presenceInfo xmlns:p15="http://schemas.microsoft.com/office/powerpoint/2012/main" userId="S-1-5-21-2706140998-3416399097-4274183996-2958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FFFFF"/>
    <a:srgbClr val="F2692B"/>
    <a:srgbClr val="00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4" autoAdjust="0"/>
    <p:restoredTop sz="52300" autoAdjust="0"/>
  </p:normalViewPr>
  <p:slideViewPr>
    <p:cSldViewPr snapToGrid="0">
      <p:cViewPr varScale="1">
        <p:scale>
          <a:sx n="38" d="100"/>
          <a:sy n="38" d="100"/>
        </p:scale>
        <p:origin x="1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name is Thom Kaczmarek, Senior Lecturer in Games Design here at LCC, and my MA project was titled Lightbot’s Origin and Legacy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778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BE697-08BC-1E5E-EA39-3EE48BEE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761DC-E57A-D0B2-2F43-482476EE9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A808E-5194-68F5-4374-6C21DCF61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A9D14-69F7-C3AA-8F5D-715F451FC7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24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0C1F-BF43-7247-97F5-E18A47FD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B1244-FDE8-7F9B-CC8A-D6A7F0323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000AB-2847-FE57-0BF7-BF5D39A8F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98EE8-EE89-DDBF-B24A-A9063E3A6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0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D5022-3AFD-8AED-13F0-63A1A54F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3D89C-69C6-6E54-69A4-A486CA26A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5E6E2-48F0-D703-F50D-7845DD14E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37470-9AAB-7726-1B40-FB0C15AF1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392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DBBB-36E5-1454-7900-96B5B044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65571-AEC3-4CB1-B763-C28FF3EFC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40B6D-64EA-F695-C5DA-3C4671DA7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6.30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BCD3C-DC6B-9B9A-4AA9-B059F4FB97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12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C887-AF95-BDD6-664B-82EE694EC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D7515-D07E-4CEE-89A5-090052DD1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4D45F-B9FA-5A61-D7D4-1C566A60C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9B178-E1A5-DFFC-386C-EF921DE7B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35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45E7F-84AC-6640-6876-2A524B9D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725FA-540A-0E47-F677-E1F5795B9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8A98C-EB6C-9301-0644-22035DE5C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F91A6-1AC2-F7B3-DED7-70AE3E5C9D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8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507A6-0A86-3083-4FBE-05C7E01D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55B2C-AF1D-3D78-9BFA-C6E668362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04D4F-BB07-9748-72A4-AE25B1950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6.30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77C85-FA30-4A7B-7510-7B002D305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</a:t>
            </a:r>
            <a:r>
              <a:rPr lang="en-GB" baseline="0" dirty="0"/>
              <a:t> listening.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4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F2369-31CD-E44B-B70E-9591CE2ED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E9C57-FCA3-0A3E-549D-53CE59D6F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31145-3E17-D927-2AE2-FF7651318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4F349-100D-D1F3-7875-E4CAEC7F2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69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B853-2C79-6B77-491C-57690139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42D3A-78BF-27A4-7C5B-59A4FBE25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5E476-1B80-0928-C935-878060D6F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ask, but why should designers program?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39F20-1D35-585E-BB3B-EA84147E3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2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F7EB0-ACA0-0C07-A88E-2FFDE8CE8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8899D-7A15-ACFA-1AD6-D4F6998A1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61895-A499-4D30-D311-8B3CCF75D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Let me rephrase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9556F-EFA8-2295-5105-4FB0DDDF5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8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45F42-C7D2-2123-6B60-1AD58B856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C09E6-7A68-0252-9A75-E16E48039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3EBB0-047D-FCD9-9BC4-969EE4E4B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C3C5-84C6-ACDD-B6E1-C44BCB986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9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CDA2B-0281-EDD9-04A9-EBD98F4B0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D0C85A13-164D-8BBB-22DF-29E4F42886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D4E99BDB-C200-97DB-0B7C-CB4C6CD7A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A significant amount of game design practice is researched and disseminated through playable artefacts, authored by individuals from conflicting schools of thought, with diverse goals: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Game Development (making games)</a:t>
            </a:r>
          </a:p>
          <a:p>
            <a:pPr marL="171450" indent="-171450">
              <a:buFontTx/>
              <a:buChar char="-"/>
            </a:pPr>
            <a:r>
              <a:rPr lang="en-GB" dirty="0"/>
              <a:t>Gamification (applying game mechanics to a non-game context)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Game-Based Learning (utilising a game to teach a concept)</a:t>
            </a:r>
          </a:p>
          <a:p>
            <a:pPr marL="171450" indent="-171450">
              <a:buFontTx/>
              <a:buChar char="-"/>
            </a:pPr>
            <a:r>
              <a:rPr lang="en-GB" dirty="0"/>
              <a:t>Game Studies and </a:t>
            </a:r>
            <a:r>
              <a:rPr lang="en-GB" dirty="0" err="1"/>
              <a:t>Archaeogaming</a:t>
            </a:r>
            <a:r>
              <a:rPr lang="en-GB" dirty="0"/>
              <a:t> (researching games as cultural artefacts)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This MA explored all four perspectives, ultimately focusing on the game studies/</a:t>
            </a:r>
            <a:r>
              <a:rPr lang="en-GB" dirty="0" err="1"/>
              <a:t>archaeogaming</a:t>
            </a:r>
            <a:r>
              <a:rPr lang="en-GB" dirty="0"/>
              <a:t> angle. </a:t>
            </a:r>
          </a:p>
          <a:p>
            <a:endParaRPr lang="en-GB" dirty="0"/>
          </a:p>
          <a:p>
            <a:r>
              <a:rPr lang="en-GB" dirty="0"/>
              <a:t>https://ual.cloud.panopto.eu/Panopto/Pages/Viewer.aspx?id=0b44e70c-6b2c-4126-adc9-b27f011ddfb8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E97D9D87-0288-763F-5D0E-DC859D3CE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06D81C4-BF9F-434F-A48C-7C99C939A592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322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DD047-6EE0-2B4D-C216-2669D4296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AD807-236F-343A-0EDC-D0003177A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55C47-4D1F-275D-1125-A2040D1BB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1.30</a:t>
            </a:r>
          </a:p>
          <a:p>
            <a:br>
              <a:rPr lang="en-GB" dirty="0"/>
            </a:br>
            <a:r>
              <a:rPr lang="en-GB" dirty="0"/>
              <a:t>By looking at the origins and legacy of the Lightbot series I wanted 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archaeogaming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subset of media archaeology as "a way of studying recurring cyclical phenomena [of gamification and game based learning to teach programming] that (re)appear and disappear over and over again in media history, somehow seeming to transcend specific historical contexts"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Huhtamo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1997, p.222)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ECC3-5300-A87C-CAC4-1B745F57C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2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CCE1C-6C65-28CE-C19D-A067B7A9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1CAEB14-8EFE-2793-0865-D1A391F23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8D07FE91-0E00-811C-DDF9-529722C74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Comenius was a 17th-century Czech Academician, contemporary of Bacon and Descartes. He is considered the godfather of the modern educational system and Gamification. His post mortem </a:t>
            </a:r>
            <a:r>
              <a:rPr lang="en-GB" sz="1200" dirty="0" err="1"/>
              <a:t>Spilegium</a:t>
            </a:r>
            <a:r>
              <a:rPr lang="en-GB" sz="1200" dirty="0"/>
              <a:t> </a:t>
            </a:r>
            <a:r>
              <a:rPr lang="en-GB" sz="1200" dirty="0" err="1"/>
              <a:t>didacticum</a:t>
            </a:r>
            <a:r>
              <a:rPr lang="en-GB" sz="1200" dirty="0"/>
              <a:t> (1680) introduces </a:t>
            </a:r>
            <a:r>
              <a:rPr lang="en-GB" sz="1200" dirty="0" err="1"/>
              <a:t>mathetics</a:t>
            </a:r>
            <a:r>
              <a:rPr lang="en-GB" sz="1200" dirty="0"/>
              <a:t> (art of learning).</a:t>
            </a:r>
            <a:endParaRPr lang="en-GB" altLang="en-US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Further reading led me to Piaget's introduction to selections of works of John Amos Comenius written for UNESCO in 1957. John Piaget, was a pioneering Swiss psychologist, who inspired passion for educating the youth in others – this include Seymour </a:t>
            </a:r>
            <a:r>
              <a:rPr lang="en-GB" altLang="en-US" dirty="0" err="1"/>
              <a:t>Papert</a:t>
            </a:r>
            <a:r>
              <a:rPr lang="en-GB" altLang="en-US" dirty="0"/>
              <a:t> with whom he worked between 1958 and 1962 at University of Geneva.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Alexei L. Semenov, in his 2017 memoir of Seymour </a:t>
            </a:r>
            <a:r>
              <a:rPr lang="en-GB" altLang="en-US" dirty="0" err="1"/>
              <a:t>Papert</a:t>
            </a:r>
            <a:r>
              <a:rPr lang="en-GB" altLang="en-US" dirty="0"/>
              <a:t>, stated that </a:t>
            </a:r>
            <a:r>
              <a:rPr lang="en-GB" altLang="en-US" dirty="0" err="1"/>
              <a:t>Papert</a:t>
            </a:r>
            <a:r>
              <a:rPr lang="en-GB" altLang="en-US" dirty="0"/>
              <a:t> was the one who not only introduced him to the works of Comenius, but also revived the </a:t>
            </a:r>
            <a:r>
              <a:rPr lang="en-GB" altLang="en-US" dirty="0" err="1"/>
              <a:t>Comenian</a:t>
            </a:r>
            <a:r>
              <a:rPr lang="en-GB" altLang="en-US" dirty="0"/>
              <a:t> concept of </a:t>
            </a:r>
            <a:r>
              <a:rPr lang="en-GB" altLang="en-US" dirty="0" err="1"/>
              <a:t>Mathethics</a:t>
            </a:r>
            <a:r>
              <a:rPr lang="en-GB" altLang="en-US" dirty="0"/>
              <a:t> (the art of learning) as an alternative to Didactics in his works such as Mindstorms (1980) and The Children Machine (1983)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Furthermore Logo programming was developed at MIT by Seymour </a:t>
            </a:r>
            <a:r>
              <a:rPr lang="en-GB" altLang="en-US" dirty="0" err="1"/>
              <a:t>Papert</a:t>
            </a:r>
            <a:r>
              <a:rPr lang="en-GB" altLang="en-US" dirty="0"/>
              <a:t>, a South African mathematician and computer scientist, as a way to transition from traditional </a:t>
            </a:r>
            <a:r>
              <a:rPr lang="en-GB" altLang="en-US" dirty="0" err="1"/>
              <a:t>instructionist</a:t>
            </a:r>
            <a:r>
              <a:rPr lang="en-GB" altLang="en-US" dirty="0"/>
              <a:t> lecturing to a more constructionist approach, where students co-create their knowledge with computers as objects to think with. 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As I was doing deeper research I discovered Karel the Robot, a student-developed software from the 1970s, published in 80s (Pattis, 1981), designed to help students learn Pascal programming as an alternative to LOGO.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In 2004 Matt Chase developed game Bill the Robot (2004). The game was  inspired by programming Robot puzzles from Dr Brain series. And it was developed as a teaching tool to help high school students differentiate between rotation and directional movement in Logo Programming.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This is a missing link between the modern GBL research into Lightbot series and educational theory.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r>
              <a:rPr lang="en-GB" altLang="en-US" dirty="0"/>
              <a:t>The 2008 light-Bot lists Matt Chase as the creator of the original concept, however later entries in the series, do not mention him at all.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endParaRPr lang="en-GB" altLang="en-US" dirty="0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9A3A4A0E-5F17-9341-8DDE-E3A7669D2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06D81C4-BF9F-434F-A48C-7C99C939A59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6801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02768-0514-0A0B-1E27-B2CC8657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7EDBD-59BF-FC37-6E39-B8F0FEC7E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FB980-287F-7D02-CF0E-FBC657B5F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A3C86-1578-AD10-575E-3CDFC67D5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7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don College of Communication, University of the Arts London logo">
            <a:extLst>
              <a:ext uri="{FF2B5EF4-FFF2-40B4-BE49-F238E27FC236}">
                <a16:creationId xmlns:a16="http://schemas.microsoft.com/office/drawing/2014/main" id="{66AC9F82-20E5-CD47-BB64-65BEC2CC9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3" y="248302"/>
            <a:ext cx="4899077" cy="996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8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448677C-D124-FC43-990E-2CA08441FE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A30C-C96A-AB45-BA1C-43ADF8639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1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C1C16A6-7F4C-0949-B1B0-7C8CE7921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28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January 2020</a:t>
            </a:r>
          </a:p>
          <a:p>
            <a:pPr algn="l"/>
            <a:r>
              <a:rPr lang="en-US" sz="2400" dirty="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February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March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April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May 2020</a:t>
            </a:r>
          </a:p>
          <a:p>
            <a:pPr algn="l"/>
            <a:r>
              <a:rPr lang="en-US" sz="2400" dirty="0"/>
              <a:t>Key stakeholder sign 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November 2020</a:t>
            </a:r>
          </a:p>
          <a:p>
            <a:pPr algn="l"/>
            <a:r>
              <a:rPr lang="en-US" sz="2400" dirty="0"/>
              <a:t>Project delivery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November 2020</a:t>
            </a:r>
          </a:p>
          <a:p>
            <a:pPr algn="l"/>
            <a:r>
              <a:rPr lang="en-US" sz="2400" dirty="0"/>
              <a:t>Roll out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A73C77-45B4-6F40-9DFA-2549E2C4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A3CE8FB-3ED9-B64C-A455-97527429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45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ECB5870-BC80-F64B-A5ED-145F2F2C5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A38FA-9A86-7049-9050-DE609849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24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7CD63-0CA6-AF41-BEDB-C082F390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64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44D99-E38A-8444-8164-098AC0D22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25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0EEEBC-D860-D246-9F54-381A66182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196130-FE70-6D4A-9516-97747C1B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979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C64705A-2C91-6B4A-8EF4-B78DC4CCD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12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DFF5E0-8534-D74E-9F22-764DB7E5D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61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title, quote or statement text </a:t>
            </a:r>
            <a:br>
              <a:rPr lang="en-US"/>
            </a:br>
            <a:r>
              <a:rPr lang="en-US"/>
              <a:t>2 lines max</a:t>
            </a:r>
            <a:endParaRPr lang="en-GB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99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/>
              <a:t>Full page image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Use this slide for full slide images. </a:t>
            </a:r>
            <a:br>
              <a:rPr lang="en-US"/>
            </a:br>
            <a:r>
              <a:rPr lang="en-US"/>
              <a:t>Click on icon to add image. </a:t>
            </a:r>
            <a:br>
              <a:rPr lang="en-US"/>
            </a:br>
            <a:r>
              <a:rPr lang="en-US"/>
              <a:t>Delete this box.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0151-B9E4-FA4B-9B03-04A9FDD06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16929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480291" y="5610903"/>
            <a:ext cx="11232284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</a:rPr>
              <a:t>arts.ac.uk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592264"/>
            <a:ext cx="2699188" cy="4357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161BF-F8C2-9348-B7ED-1BC2249C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D4108-2989-479D-9D0F-9EF5F502B029}" type="datetime1">
              <a:rPr lang="en-US" altLang="en-US"/>
              <a:pPr>
                <a:defRPr/>
              </a:pPr>
              <a:t>3/24/2026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CF06-FD7B-48BB-B279-7D412B6E99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20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F9555A-4CD8-4D4F-ACEB-1AC24FE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3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E11670-E923-8349-8D11-B72112F3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97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8E003C-1168-5E45-9A26-6F1AA94F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22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F6A94CB-E55B-8549-B957-5BE33C1D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79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AF4A7E-2352-6D48-9365-ED48CCC9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97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F8F4CB0-8FB8-6747-883B-C50A25AF3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9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2342F-D3CE-4E49-9241-D3727173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953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2023 TIGA Best Practice in Games Education Conference: Excellence in Diversity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098" r:id="rId2"/>
    <p:sldLayoutId id="2147484093" r:id="rId3"/>
    <p:sldLayoutId id="2147484176" r:id="rId4"/>
    <p:sldLayoutId id="2147484175" r:id="rId5"/>
    <p:sldLayoutId id="2147484073" r:id="rId6"/>
    <p:sldLayoutId id="2147484177" r:id="rId7"/>
    <p:sldLayoutId id="2147484174" r:id="rId8"/>
    <p:sldLayoutId id="2147484094" r:id="rId9"/>
    <p:sldLayoutId id="2147484062" r:id="rId10"/>
    <p:sldLayoutId id="2147484095" r:id="rId11"/>
    <p:sldLayoutId id="2147484182" r:id="rId12"/>
    <p:sldLayoutId id="2147484178" r:id="rId13"/>
    <p:sldLayoutId id="2147484179" r:id="rId14"/>
    <p:sldLayoutId id="2147484180" r:id="rId15"/>
    <p:sldLayoutId id="2147484181" r:id="rId16"/>
    <p:sldLayoutId id="2147484074" r:id="rId17"/>
    <p:sldLayoutId id="2147484075" r:id="rId18"/>
    <p:sldLayoutId id="2147484097" r:id="rId19"/>
    <p:sldLayoutId id="2147484082" r:id="rId20"/>
    <p:sldLayoutId id="2147484173" r:id="rId21"/>
    <p:sldLayoutId id="2147484183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3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2094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pos="268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17" pos="4384" userDrawn="1">
          <p15:clr>
            <a:srgbClr val="F26B43"/>
          </p15:clr>
        </p15:guide>
        <p15:guide id="18" pos="4475" userDrawn="1">
          <p15:clr>
            <a:srgbClr val="F26B43"/>
          </p15:clr>
        </p15:guide>
        <p15:guide id="19" pos="4997" userDrawn="1">
          <p15:clr>
            <a:srgbClr val="F26B43"/>
          </p15:clr>
        </p15:guide>
        <p15:guide id="20" pos="5087" userDrawn="1">
          <p15:clr>
            <a:srgbClr val="F26B43"/>
          </p15:clr>
        </p15:guide>
        <p15:guide id="21" pos="5586" userDrawn="1">
          <p15:clr>
            <a:srgbClr val="F26B43"/>
          </p15:clr>
        </p15:guide>
        <p15:guide id="22" pos="5677" userDrawn="1">
          <p15:clr>
            <a:srgbClr val="F26B43"/>
          </p15:clr>
        </p15:guide>
        <p15:guide id="23" pos="6176" userDrawn="1">
          <p15:clr>
            <a:srgbClr val="F26B43"/>
          </p15:clr>
        </p15:guide>
        <p15:guide id="24" pos="6267" userDrawn="1">
          <p15:clr>
            <a:srgbClr val="F26B43"/>
          </p15:clr>
        </p15:guide>
        <p15:guide id="25" pos="6766" userDrawn="1">
          <p15:clr>
            <a:srgbClr val="F26B43"/>
          </p15:clr>
        </p15:guide>
        <p15:guide id="26" pos="6856" userDrawn="1">
          <p15:clr>
            <a:srgbClr val="F26B43"/>
          </p15:clr>
        </p15:guide>
        <p15:guide id="27" orient="horz" pos="1003" userDrawn="1">
          <p15:clr>
            <a:srgbClr val="F26B43"/>
          </p15:clr>
        </p15:guide>
        <p15:guide id="28" orient="horz" pos="3748" userDrawn="1">
          <p15:clr>
            <a:srgbClr val="F26B43"/>
          </p15:clr>
        </p15:guide>
        <p15:guide id="29" orient="horz" pos="686" userDrawn="1">
          <p15:clr>
            <a:srgbClr val="F26B43"/>
          </p15:clr>
        </p15:guide>
        <p15:guide id="30" orient="horz" pos="4156" userDrawn="1">
          <p15:clr>
            <a:srgbClr val="F26B43"/>
          </p15:clr>
        </p15:guide>
        <p15:guide id="31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226-C8F3-4DBE-969F-66B866BB7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Lightbot Origins: From Comenius to the Post‑Flash 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46647-EF95-4665-8FE1-31FBC0242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Thom Kaczmarek – Senior Lecturer in Games Design at </a:t>
            </a:r>
            <a:br>
              <a:rPr lang="en-GB" dirty="0"/>
            </a:br>
            <a:r>
              <a:rPr lang="en-GB" dirty="0"/>
              <a:t>London College of Communication, University of the Arts London</a:t>
            </a:r>
          </a:p>
        </p:txBody>
      </p:sp>
    </p:spTree>
    <p:extLst>
      <p:ext uri="{BB962C8B-B14F-4D97-AF65-F5344CB8AC3E}">
        <p14:creationId xmlns:p14="http://schemas.microsoft.com/office/powerpoint/2010/main" val="42603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1"/>
    </mc:Choice>
    <mc:Fallback xmlns="">
      <p:transition spd="slow" advTm="97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B0541-F99F-A581-1C83-646516CB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robot with a light on its head&#10;&#10;AI-generated content may be incorrect.">
            <a:extLst>
              <a:ext uri="{FF2B5EF4-FFF2-40B4-BE49-F238E27FC236}">
                <a16:creationId xmlns:a16="http://schemas.microsoft.com/office/drawing/2014/main" id="{65C7D1F2-9CA9-BDF8-81E3-47E66CC6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4" t="3178" r="1191"/>
          <a:stretch>
            <a:fillRect/>
          </a:stretch>
        </p:blipFill>
        <p:spPr>
          <a:xfrm>
            <a:off x="6095998" y="1589812"/>
            <a:ext cx="5268054" cy="43603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5FEECE-17D2-74B2-E578-A2D7D21CA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Misnomers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B1A14-7979-BBCA-92C7-8C2AF8943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sz="1600" b="0" dirty="0"/>
              <a:t>Examining the Lightbot Series was challenging due to the presence of misnomers related to the games title, as discussed in the materials being researched, for example: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GB" altLang="en-US" sz="1600" b="0" dirty="0"/>
              <a:t>“Light Bot 2.0”, "</a:t>
            </a:r>
            <a:r>
              <a:rPr lang="en-GB" altLang="en-US" sz="1600" b="0" dirty="0" err="1"/>
              <a:t>LightBot</a:t>
            </a:r>
            <a:r>
              <a:rPr lang="en-GB" altLang="en-US" sz="1600" b="0" dirty="0"/>
              <a:t>”, and "Light Bot” are used in three consecutive sentences by Christian and Mathrani (2014, p.3)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GB" altLang="en-US" sz="1600" b="0" dirty="0"/>
              <a:t>If you just look at names, they refer to 2010, 2013 and 2008 entries – but only one of those was the sole focus of their research.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152FC-5628-B183-BCA1-0C65AB20E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23798-88EE-ED8F-FE18-2DEFAE26C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10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6275A38-B834-C4A8-9580-9945EA8FBAD0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light-Bot (2008) Menu</a:t>
            </a:r>
            <a:br>
              <a:rPr lang="en-GB" sz="1200" dirty="0"/>
            </a:br>
            <a:r>
              <a:rPr lang="en-GB" sz="1200" dirty="0"/>
              <a:t> Danny </a:t>
            </a:r>
            <a:r>
              <a:rPr lang="en-GB" sz="1200" dirty="0" err="1"/>
              <a:t>Yaroslavski</a:t>
            </a:r>
            <a:r>
              <a:rPr lang="en-GB" sz="1200" dirty="0"/>
              <a:t> </a:t>
            </a:r>
            <a:r>
              <a:rPr lang="pl-PL" sz="1200" dirty="0"/>
              <a:t>| </a:t>
            </a:r>
            <a:r>
              <a:rPr lang="en-GB" sz="1200" dirty="0"/>
              <a:t>Screenshot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23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C5ED4-9788-8EAA-489A-B09CD085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D6742B-306B-6A80-B3A3-40ED0823F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Fallacy of Lightbot Scratch Duality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D05C4-E71E-D6A9-33F9-B1CCC523A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sz="2000" b="0" dirty="0"/>
              <a:t>The Lightbot series is often compared against Scratch (a rightful heir of LOGO). However, this is a fallacy, as Scratch is a game engine.</a:t>
            </a:r>
          </a:p>
          <a:p>
            <a:pPr>
              <a:spcBef>
                <a:spcPct val="0"/>
              </a:spcBef>
            </a:pPr>
            <a:r>
              <a:rPr lang="en-GB" altLang="en-US" sz="2000" b="0" dirty="0"/>
              <a:t>Despite being targeted at children, it is advanced enough to enable the recreation of the light-Bot game in full, with various examples already existing, as pictured.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B0A1-1AFF-6045-7003-B95E3AE8C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D8465-3D93-0497-460A-F15153562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11</a:t>
            </a:fld>
            <a:r>
              <a:rPr lang="en-GB"/>
              <a:t> </a:t>
            </a:r>
            <a:endParaRPr lang="en-GB" dirty="0"/>
          </a:p>
        </p:txBody>
      </p:sp>
      <p:pic>
        <p:nvPicPr>
          <p:cNvPr id="14" name="drawing">
            <a:extLst>
              <a:ext uri="{FF2B5EF4-FFF2-40B4-BE49-F238E27FC236}">
                <a16:creationId xmlns:a16="http://schemas.microsoft.com/office/drawing/2014/main" id="{656DDA97-9726-0D25-D9BF-582C70A84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/>
          <a:stretch>
            <a:fillRect/>
          </a:stretch>
        </p:blipFill>
        <p:spPr bwMode="auto">
          <a:xfrm>
            <a:off x="8794226" y="1504669"/>
            <a:ext cx="2578735" cy="1945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drawing">
            <a:extLst>
              <a:ext uri="{FF2B5EF4-FFF2-40B4-BE49-F238E27FC236}">
                <a16:creationId xmlns:a16="http://schemas.microsoft.com/office/drawing/2014/main" id="{CF13AC90-236C-9E2D-7A7E-515948DD4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24542" r="3498"/>
          <a:stretch>
            <a:fillRect/>
          </a:stretch>
        </p:blipFill>
        <p:spPr bwMode="auto">
          <a:xfrm>
            <a:off x="6163297" y="3405350"/>
            <a:ext cx="2514863" cy="1945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drawing">
            <a:extLst>
              <a:ext uri="{FF2B5EF4-FFF2-40B4-BE49-F238E27FC236}">
                <a16:creationId xmlns:a16="http://schemas.microsoft.com/office/drawing/2014/main" id="{5F87E835-98C1-D6E0-9D03-670EFF089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/>
          <a:stretch>
            <a:fillRect/>
          </a:stretch>
        </p:blipFill>
        <p:spPr bwMode="auto">
          <a:xfrm>
            <a:off x="8678160" y="3653993"/>
            <a:ext cx="2698126" cy="2062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2BD6AD-9511-AF32-34F9-962A09A89C00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Top Left light-bot (2008) right LDNG (2014); bottom left </a:t>
            </a:r>
            <a:r>
              <a:rPr lang="en-GB" sz="1200" b="1" dirty="0" err="1"/>
              <a:t>raf</a:t>
            </a:r>
            <a:r>
              <a:rPr lang="en-GB" sz="1200" b="1" dirty="0"/>
              <a:t>-pan (2021) right </a:t>
            </a:r>
            <a:r>
              <a:rPr lang="en-GB" sz="1200" b="1" dirty="0" err="1"/>
              <a:t>ikarienator</a:t>
            </a:r>
            <a:r>
              <a:rPr lang="en-GB" sz="1200" b="1" dirty="0"/>
              <a:t> (2020)</a:t>
            </a:r>
            <a:br>
              <a:rPr lang="en-GB" sz="1200" dirty="0"/>
            </a:br>
            <a:r>
              <a:rPr lang="en-GB" sz="1200" dirty="0"/>
              <a:t> Thom Kaczmarek </a:t>
            </a:r>
            <a:r>
              <a:rPr lang="pl-PL" sz="1200" dirty="0"/>
              <a:t>| </a:t>
            </a:r>
            <a:r>
              <a:rPr lang="en-GB" sz="1200" dirty="0"/>
              <a:t>Screenshots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9F8748-8994-0609-80F0-E9C9A990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437" y="1859622"/>
            <a:ext cx="2510826" cy="12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FD672-3A01-7354-0379-26167A4A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E86E234-5731-050A-C29A-C1D98D87E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13263" r="46288" b="11895"/>
          <a:stretch>
            <a:fillRect/>
          </a:stretch>
        </p:blipFill>
        <p:spPr>
          <a:xfrm>
            <a:off x="6096001" y="1593235"/>
            <a:ext cx="5201920" cy="43568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69AB55-517F-AD0D-8E9A-D93C93FB1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Constructionist Origins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5400C-7E7D-D1C2-844A-CAD0A86483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sz="2400" b="0" dirty="0"/>
              <a:t>The unexpected direct historical link between the origins of the Lightbot series and constructionist theory is the most significant finding. </a:t>
            </a:r>
          </a:p>
          <a:p>
            <a:pPr>
              <a:spcBef>
                <a:spcPct val="0"/>
              </a:spcBef>
            </a:pPr>
            <a:r>
              <a:rPr lang="en-GB" altLang="en-US" sz="2400" b="0" dirty="0"/>
              <a:t>It illuminates why using this educational approach to teaching programming leads to such positive learning outcomes.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55A8-CC59-2605-8B97-78910F880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9EA9C-32A8-F59F-C8CC-0763E1D82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12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5AD5CF2-2C59-EA0C-0735-70EAA609FE08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Follow the white rabbit.</a:t>
            </a:r>
            <a:br>
              <a:rPr lang="en-GB" sz="1200" dirty="0"/>
            </a:br>
            <a:r>
              <a:rPr lang="en-GB" sz="1200" dirty="0"/>
              <a:t> Warner Bros </a:t>
            </a:r>
            <a:r>
              <a:rPr lang="pl-PL" sz="1200" dirty="0"/>
              <a:t>| </a:t>
            </a:r>
            <a:r>
              <a:rPr lang="en-GB" sz="1200" dirty="0"/>
              <a:t>Matrix (1999)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59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68AEB-A980-ACE1-A2B6-B6528CE34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1617-D1CC-60C1-70A3-293F00306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Dissemination &amp; Impact</a:t>
            </a:r>
          </a:p>
        </p:txBody>
      </p:sp>
    </p:spTree>
    <p:extLst>
      <p:ext uri="{BB962C8B-B14F-4D97-AF65-F5344CB8AC3E}">
        <p14:creationId xmlns:p14="http://schemas.microsoft.com/office/powerpoint/2010/main" val="1467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B07A-A8B3-1EBD-A4F8-6B9C0102D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1BFAB28-D063-4D33-5AFF-753FCDFBB70A}"/>
              </a:ext>
            </a:extLst>
          </p:cNvPr>
          <p:cNvGrpSpPr/>
          <p:nvPr/>
        </p:nvGrpSpPr>
        <p:grpSpPr>
          <a:xfrm>
            <a:off x="6095997" y="1597843"/>
            <a:ext cx="5201923" cy="4334385"/>
            <a:chOff x="6095997" y="1586885"/>
            <a:chExt cx="5201923" cy="4353435"/>
          </a:xfrm>
        </p:grpSpPr>
        <p:pic>
          <p:nvPicPr>
            <p:cNvPr id="11" name="Picture 10" descr="A black rectangle with white text&#10;&#10;AI-generated content may be incorrect.">
              <a:extLst>
                <a:ext uri="{FF2B5EF4-FFF2-40B4-BE49-F238E27FC236}">
                  <a16:creationId xmlns:a16="http://schemas.microsoft.com/office/drawing/2014/main" id="{2778661D-C6BA-E333-6BE5-3363BF0E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7" y="1586885"/>
              <a:ext cx="5201920" cy="4353435"/>
            </a:xfrm>
            <a:prstGeom prst="rect">
              <a:avLst/>
            </a:prstGeom>
          </p:spPr>
        </p:pic>
        <p:pic>
          <p:nvPicPr>
            <p:cNvPr id="9" name="Picture 8" descr="A screenshot of a black and white message&#10;&#10;AI-generated content may be incorrect.">
              <a:extLst>
                <a:ext uri="{FF2B5EF4-FFF2-40B4-BE49-F238E27FC236}">
                  <a16:creationId xmlns:a16="http://schemas.microsoft.com/office/drawing/2014/main" id="{42676C05-1B14-02C0-D5CF-1D2223C3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"/>
            <a:stretch>
              <a:fillRect/>
            </a:stretch>
          </p:blipFill>
          <p:spPr>
            <a:xfrm>
              <a:off x="6095999" y="2400300"/>
              <a:ext cx="5201921" cy="2579714"/>
            </a:xfrm>
            <a:prstGeom prst="rect">
              <a:avLst/>
            </a:prstGeom>
          </p:spPr>
        </p:pic>
      </p:grp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F87515C2-24B7-2DAD-D5C8-2105A653C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5" t="20415"/>
          <a:stretch>
            <a:fillRect/>
          </a:stretch>
        </p:blipFill>
        <p:spPr bwMode="auto">
          <a:xfrm>
            <a:off x="6096000" y="1594668"/>
            <a:ext cx="5201920" cy="43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29E6B4-2562-32C1-8024-245A9B8824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Home Students, Academics and Industry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50241-7088-7981-6ACE-5673BC6768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0" dirty="0"/>
              <a:t>In December, I had the opportunity to speak at the London Chapter of the International Game Development Association (IGDA London), held at London South Bank University.</a:t>
            </a:r>
          </a:p>
          <a:p>
            <a:r>
              <a:rPr lang="en-GB" sz="2000" b="0" dirty="0"/>
              <a:t>The lighting talk was inspired by my MA research and focused on teaching programming, receiving positive feedback on the day due to its inclusive and unique nature.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F63DE-05DD-62B3-83AE-986CD4C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04B27-D5B0-AC96-42FC-C98440D27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14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B5A4B3D-8FD0-9649-8997-C47063497E55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Demonstrating programming concepts with non-programming objects</a:t>
            </a:r>
            <a:br>
              <a:rPr lang="en-GB" sz="1200" dirty="0"/>
            </a:br>
            <a:r>
              <a:rPr lang="en-GB" sz="1200" dirty="0"/>
              <a:t> IGDA London </a:t>
            </a:r>
            <a:r>
              <a:rPr lang="pl-PL" sz="1200" dirty="0"/>
              <a:t>| </a:t>
            </a:r>
            <a:r>
              <a:rPr lang="en-GB" sz="1200" dirty="0"/>
              <a:t>Photo: Andrew Lemon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32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B644-0891-D386-6727-A5123012E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B3503C8-4FC7-0459-181F-3E4FE6E5FE14}"/>
              </a:ext>
            </a:extLst>
          </p:cNvPr>
          <p:cNvGrpSpPr/>
          <p:nvPr/>
        </p:nvGrpSpPr>
        <p:grpSpPr>
          <a:xfrm>
            <a:off x="6095993" y="1588607"/>
            <a:ext cx="5201924" cy="4361508"/>
            <a:chOff x="6095993" y="1588607"/>
            <a:chExt cx="5201924" cy="4361508"/>
          </a:xfrm>
        </p:grpSpPr>
        <p:pic>
          <p:nvPicPr>
            <p:cNvPr id="11" name="Picture 10" descr="A black rectangle with white text&#10;&#10;AI-generated content may be incorrect.">
              <a:extLst>
                <a:ext uri="{FF2B5EF4-FFF2-40B4-BE49-F238E27FC236}">
                  <a16:creationId xmlns:a16="http://schemas.microsoft.com/office/drawing/2014/main" id="{B3645B0F-1A9A-D2D2-FE15-2E7C8BDE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7" y="1588607"/>
              <a:ext cx="5201920" cy="4361508"/>
            </a:xfrm>
            <a:prstGeom prst="rect">
              <a:avLst/>
            </a:prstGeom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A095761-0173-0131-07A9-12C752896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55" b="849"/>
            <a:stretch>
              <a:fillRect/>
            </a:stretch>
          </p:blipFill>
          <p:spPr>
            <a:xfrm>
              <a:off x="6095993" y="2327564"/>
              <a:ext cx="5201923" cy="2923357"/>
            </a:xfrm>
            <a:prstGeom prst="rect">
              <a:avLst/>
            </a:prstGeom>
          </p:spPr>
        </p:pic>
      </p:grpSp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F78A5BA-1B34-E452-19E0-B51E8DF5E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08" y="1579041"/>
            <a:ext cx="5192808" cy="43710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81A6C8-176F-7D63-CD69-0CADCBED53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Inspiration is also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6FBF0-B746-FED7-9A97-A51C936BDB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0" dirty="0"/>
              <a:t>As I mentioned earlier, I managed to reach out to Matthew Chase (to his surprise), author of Bill the Robot (2004), on which light-Bot (2008) is based. </a:t>
            </a:r>
          </a:p>
          <a:p>
            <a:r>
              <a:rPr lang="en-GB" sz="2000" b="0" dirty="0"/>
              <a:t>This inspired him to complete and share some of his works publicly (and others privately with me, to aid in the research), which had a positive impact.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B2F34-B784-040A-3F85-EF3795754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A68EC-DF74-7676-4833-50854C01E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15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98C224-55F8-E2C7-248A-3F718E35F683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LinkedIn Chat</a:t>
            </a:r>
            <a:br>
              <a:rPr lang="en-GB" sz="1200" dirty="0"/>
            </a:br>
            <a:r>
              <a:rPr lang="en-GB" sz="1200" dirty="0"/>
              <a:t> LinkedIn </a:t>
            </a:r>
            <a:r>
              <a:rPr lang="pl-PL" sz="1200" dirty="0"/>
              <a:t>| </a:t>
            </a:r>
            <a:r>
              <a:rPr lang="en-GB" sz="1200" dirty="0"/>
              <a:t>Screenshot: Thom Kaczmarek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41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A6EB-27C7-AC5E-E609-5DFFB6417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A240-EC92-B568-921A-B1FE81343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went wrong?</a:t>
            </a:r>
            <a:br>
              <a:rPr lang="en-GB" dirty="0"/>
            </a:br>
            <a:r>
              <a:rPr lang="en-GB"/>
              <a:t>(Desk Rejected </a:t>
            </a:r>
            <a:r>
              <a:rPr lang="en-GB">
                <a:sym typeface="Wingdings" panose="05000000000000000000" pitchFamily="2" charset="2"/>
              </a:rPr>
              <a:t>)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0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7F5E-7FDC-9D44-BA39-EDDBF35C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74" y="1592264"/>
            <a:ext cx="9567778" cy="4357686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GB" sz="2400" dirty="0"/>
              <a:t>Thom Kaczmarek – Senior Lecturer in Games Design at </a:t>
            </a:r>
            <a:br>
              <a:rPr lang="en-GB" sz="2400" dirty="0"/>
            </a:br>
            <a:r>
              <a:rPr lang="en-GB" sz="2400" dirty="0"/>
              <a:t>London College of Communication, University of the Arts London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t.kaczmarek@lcc.arts.ac.uk</a:t>
            </a:r>
          </a:p>
        </p:txBody>
      </p:sp>
    </p:spTree>
    <p:extLst>
      <p:ext uri="{BB962C8B-B14F-4D97-AF65-F5344CB8AC3E}">
        <p14:creationId xmlns:p14="http://schemas.microsoft.com/office/powerpoint/2010/main" val="5690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"/>
    </mc:Choice>
    <mc:Fallback xmlns="">
      <p:transition spd="slow" advTm="438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2F9B9-ED1D-DC0E-0F8A-B430E6A7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3106F3-0041-B371-2D5F-2B7B42977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Lightbot?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AE1A3-F43D-E941-1289-C2C588B32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00" b="0" dirty="0"/>
              <a:t>Lightbot is a “shared” title for a series of four programming games developed by Danny </a:t>
            </a:r>
            <a:r>
              <a:rPr lang="en-GB" sz="1600" b="0" dirty="0" err="1"/>
              <a:t>Yaroslavski</a:t>
            </a:r>
            <a:r>
              <a:rPr lang="en-GB" sz="1600" b="0" dirty="0"/>
              <a:t> using Adobe Flash technology. We used the 2013 version to teach programming concepts, such as functions and sequential logic.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light-bot (2008)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Lightbot 2.0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LightBot (2013)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 err="1"/>
              <a:t>LightBot</a:t>
            </a:r>
            <a:r>
              <a:rPr lang="en-GB" sz="1600" b="0" dirty="0"/>
              <a:t> Jr (2014)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B772C-D3C1-C73E-B02E-33613019B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C6981-5DD1-BC79-25CA-4E96291C4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879282-CA67-F781-3656-FF49AB0BDCEF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LightBot (2013) Trailer</a:t>
            </a:r>
            <a:br>
              <a:rPr lang="en-GB" sz="1200" dirty="0"/>
            </a:br>
            <a:r>
              <a:rPr lang="en-GB" sz="1200" dirty="0"/>
              <a:t> Lightbot Inc </a:t>
            </a:r>
            <a:r>
              <a:rPr lang="pl-PL" sz="1200" dirty="0"/>
              <a:t>| </a:t>
            </a:r>
            <a:r>
              <a:rPr lang="en-GB" sz="1200" dirty="0"/>
              <a:t>Screenshot</a:t>
            </a:r>
            <a:endParaRPr lang="en-US" sz="1200" dirty="0"/>
          </a:p>
        </p:txBody>
      </p:sp>
      <p:pic>
        <p:nvPicPr>
          <p:cNvPr id="2" name="YTDown.com_YouTube_Lightbot-Google-Play-Trailer_Media_jVhEC7t2t4Y_003_360p">
            <a:hlinkClick r:id="" action="ppaction://media"/>
            <a:extLst>
              <a:ext uri="{FF2B5EF4-FFF2-40B4-BE49-F238E27FC236}">
                <a16:creationId xmlns:a16="http://schemas.microsoft.com/office/drawing/2014/main" id="{73AA96CA-D8AF-95FD-33A4-1E89D2D83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8" y="2254717"/>
            <a:ext cx="5201922" cy="29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57ED1-2CE0-A26B-32A4-35FA8B715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42280-1C0A-44D7-BF83-D3B0F68DF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4847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BC118-A95C-F7F3-69EC-0FCD54C1C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ewing on a sewing machine&#10;&#10;AI-generated content may be incorrect.">
            <a:extLst>
              <a:ext uri="{FF2B5EF4-FFF2-40B4-BE49-F238E27FC236}">
                <a16:creationId xmlns:a16="http://schemas.microsoft.com/office/drawing/2014/main" id="{41EB50B1-DE62-EE1F-50F3-363A0192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6"/>
          <a:stretch>
            <a:fillRect/>
          </a:stretch>
        </p:blipFill>
        <p:spPr>
          <a:xfrm>
            <a:off x="6074464" y="1592104"/>
            <a:ext cx="5330339" cy="4352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31907"/>
          <a:stretch>
            <a:fillRect/>
          </a:stretch>
        </p:blipFill>
        <p:spPr>
          <a:xfrm>
            <a:off x="6074464" y="1593693"/>
            <a:ext cx="5289588" cy="43520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1D1171-4AF7-AF13-4B8B-CDAF1168FA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Should designers program?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E7035-01C7-FBFB-8868-C65DCD8579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sz="2000" b="0" dirty="0"/>
              <a:t>Should Fashion Designers tailor their garments? Should writers edit their books?</a:t>
            </a:r>
          </a:p>
          <a:p>
            <a:pPr>
              <a:spcBef>
                <a:spcPct val="0"/>
              </a:spcBef>
            </a:pPr>
            <a:r>
              <a:rPr lang="en-GB" altLang="en-US" sz="2000" b="0" dirty="0"/>
              <a:t>Being able to do it gives you more creative control. </a:t>
            </a:r>
          </a:p>
          <a:p>
            <a:pPr>
              <a:spcBef>
                <a:spcPct val="0"/>
              </a:spcBef>
            </a:pPr>
            <a:r>
              <a:rPr lang="en-GB" altLang="en-US" sz="2000" b="0" dirty="0"/>
              <a:t>And in a digital society, a paper prototype alone may not be sufficient to prove your idea, so we also teach our students how to program.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52360-E1B5-EE0F-080D-8179A3071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Lightbot’s Origin and Legacy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2376F-4AEA-C652-E18D-2F2BBF1A4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4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343375-7CBC-4153-2D83-3C735A7F1468}"/>
              </a:ext>
            </a:extLst>
          </p:cNvPr>
          <p:cNvSpPr txBox="1">
            <a:spLocks/>
          </p:cNvSpPr>
          <p:nvPr/>
        </p:nvSpPr>
        <p:spPr>
          <a:xfrm>
            <a:off x="0" y="5482115"/>
            <a:ext cx="7527850" cy="468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tabLst/>
              <a:defRPr sz="18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Tx/>
              <a:buNone/>
              <a:tabLst>
                <a:tab pos="126000" algn="l"/>
              </a:tabLst>
              <a:defRPr sz="16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b="1" dirty="0"/>
              <a:t> Cruella (2021)</a:t>
            </a:r>
            <a:br>
              <a:rPr lang="en-GB" sz="1200" dirty="0"/>
            </a:br>
            <a:r>
              <a:rPr lang="en-GB" sz="1200" dirty="0"/>
              <a:t> Disney </a:t>
            </a:r>
            <a:r>
              <a:rPr lang="pl-PL" sz="1200" dirty="0"/>
              <a:t>| </a:t>
            </a:r>
            <a:r>
              <a:rPr lang="en-GB" sz="1200" dirty="0"/>
              <a:t>YouTube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88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1A13-8878-A41C-FB3D-17096201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C60E-660A-CE07-EF1B-F67BC0E5D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12710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8B4B8-6A50-3AB2-50D7-26358A109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Project 3 (2)">
            <a:hlinkClick r:id="" action="ppaction://media"/>
            <a:extLst>
              <a:ext uri="{FF2B5EF4-FFF2-40B4-BE49-F238E27FC236}">
                <a16:creationId xmlns:a16="http://schemas.microsoft.com/office/drawing/2014/main" id="{3D36495C-A5D2-5E57-0E19-206663BD3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91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595CD-C059-E4DF-0589-51CE1BFDA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B4F2-DE0C-72F0-5749-337047CA5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Origins</a:t>
            </a:r>
          </a:p>
        </p:txBody>
      </p:sp>
    </p:spTree>
    <p:extLst>
      <p:ext uri="{BB962C8B-B14F-4D97-AF65-F5344CB8AC3E}">
        <p14:creationId xmlns:p14="http://schemas.microsoft.com/office/powerpoint/2010/main" val="1002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BBD26-47B2-A950-C2DA-42DC73A5C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02C01F9-DC97-27AA-5523-63598ECC014C}"/>
              </a:ext>
            </a:extLst>
          </p:cNvPr>
          <p:cNvSpPr txBox="1">
            <a:spLocks/>
          </p:cNvSpPr>
          <p:nvPr/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C19541-5F6E-2C4C-BF21-196C1C8E2E31}" type="slidenum">
              <a:rPr lang="en-GB" smtClean="0"/>
              <a:pPr/>
              <a:t>8</a:t>
            </a:fld>
            <a:r>
              <a:rPr lang="en-GB"/>
              <a:t> </a:t>
            </a:r>
            <a:endParaRPr lang="en-GB" dirty="0"/>
          </a:p>
        </p:txBody>
      </p:sp>
      <p:pic>
        <p:nvPicPr>
          <p:cNvPr id="3078" name="Picture 6" descr="undefined">
            <a:extLst>
              <a:ext uri="{FF2B5EF4-FFF2-40B4-BE49-F238E27FC236}">
                <a16:creationId xmlns:a16="http://schemas.microsoft.com/office/drawing/2014/main" id="{DFBEB43D-E1F1-0D8C-AA77-799B6AB1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34" y="147045"/>
            <a:ext cx="3226460" cy="40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ohn Amos Comenius">
            <a:extLst>
              <a:ext uri="{FF2B5EF4-FFF2-40B4-BE49-F238E27FC236}">
                <a16:creationId xmlns:a16="http://schemas.microsoft.com/office/drawing/2014/main" id="{DE4D9F83-6115-5012-9C40-171A14A9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67" y="147045"/>
            <a:ext cx="2904267" cy="40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ndefined">
            <a:extLst>
              <a:ext uri="{FF2B5EF4-FFF2-40B4-BE49-F238E27FC236}">
                <a16:creationId xmlns:a16="http://schemas.microsoft.com/office/drawing/2014/main" id="{8A78D0B8-C985-A5B8-74B2-99DBF33B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15" y="252205"/>
            <a:ext cx="2863408" cy="39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14885E4B-9871-5651-61A6-5F78B6F6488C}"/>
              </a:ext>
            </a:extLst>
          </p:cNvPr>
          <p:cNvSpPr/>
          <p:nvPr/>
        </p:nvSpPr>
        <p:spPr>
          <a:xfrm>
            <a:off x="38633" y="4803039"/>
            <a:ext cx="12111654" cy="1644202"/>
          </a:xfrm>
          <a:prstGeom prst="notched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F1A51021-50EB-6EE2-6ACB-83D6B4CC051B}"/>
              </a:ext>
            </a:extLst>
          </p:cNvPr>
          <p:cNvSpPr/>
          <p:nvPr/>
        </p:nvSpPr>
        <p:spPr>
          <a:xfrm>
            <a:off x="41713" y="3569888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Comenius (1630-1680)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3C7CD5-1490-533D-6C41-79C2F7AFB264}"/>
              </a:ext>
            </a:extLst>
          </p:cNvPr>
          <p:cNvSpPr/>
          <p:nvPr/>
        </p:nvSpPr>
        <p:spPr>
          <a:xfrm>
            <a:off x="419520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5C218DBE-F5E3-BEA9-8057-5D3A7E480E70}"/>
              </a:ext>
            </a:extLst>
          </p:cNvPr>
          <p:cNvSpPr/>
          <p:nvPr/>
        </p:nvSpPr>
        <p:spPr>
          <a:xfrm>
            <a:off x="1266710" y="6036191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UNESCO (1957)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9AAD4F-5D32-5131-BFD0-80E981EAF3E0}"/>
              </a:ext>
            </a:extLst>
          </p:cNvPr>
          <p:cNvSpPr/>
          <p:nvPr/>
        </p:nvSpPr>
        <p:spPr>
          <a:xfrm>
            <a:off x="1644517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1D5F5F23-B16B-DF4A-1AFB-C10D64441253}"/>
              </a:ext>
            </a:extLst>
          </p:cNvPr>
          <p:cNvSpPr/>
          <p:nvPr/>
        </p:nvSpPr>
        <p:spPr>
          <a:xfrm>
            <a:off x="2491707" y="3569888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Piaget and </a:t>
            </a:r>
            <a:r>
              <a:rPr lang="en-GB" sz="1200" kern="1200" dirty="0" err="1"/>
              <a:t>Papert</a:t>
            </a:r>
            <a:r>
              <a:rPr lang="en-GB" sz="1200" kern="1200" dirty="0"/>
              <a:t> (1958-1962)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8AFF92-A976-17C7-D949-ABB52117A4AD}"/>
              </a:ext>
            </a:extLst>
          </p:cNvPr>
          <p:cNvSpPr/>
          <p:nvPr/>
        </p:nvSpPr>
        <p:spPr>
          <a:xfrm>
            <a:off x="2869513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37D96047-B87A-C657-A466-93D5686212D2}"/>
              </a:ext>
            </a:extLst>
          </p:cNvPr>
          <p:cNvSpPr/>
          <p:nvPr/>
        </p:nvSpPr>
        <p:spPr>
          <a:xfrm>
            <a:off x="3716704" y="6036191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Logo Programming (1960s)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A01015-19A0-F0C0-D70F-CF28023F0118}"/>
              </a:ext>
            </a:extLst>
          </p:cNvPr>
          <p:cNvSpPr/>
          <p:nvPr/>
        </p:nvSpPr>
        <p:spPr>
          <a:xfrm>
            <a:off x="4094510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Free-form: Shape 23">
            <a:extLst>
              <a:ext uri="{FF2B5EF4-FFF2-40B4-BE49-F238E27FC236}">
                <a16:creationId xmlns:a16="http://schemas.microsoft.com/office/drawing/2014/main" id="{39D38E93-B0AC-22A6-7E5A-DDCD99F1AC2B}"/>
              </a:ext>
            </a:extLst>
          </p:cNvPr>
          <p:cNvSpPr/>
          <p:nvPr/>
        </p:nvSpPr>
        <p:spPr>
          <a:xfrm>
            <a:off x="4941701" y="3569888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Karel the Robot (1970s-1980s)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63A9E6-8F9C-E715-E4D7-5F2613B0FAD9}"/>
              </a:ext>
            </a:extLst>
          </p:cNvPr>
          <p:cNvSpPr/>
          <p:nvPr/>
        </p:nvSpPr>
        <p:spPr>
          <a:xfrm>
            <a:off x="5319507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AA40FD60-2457-A943-C144-B02D54252D63}"/>
              </a:ext>
            </a:extLst>
          </p:cNvPr>
          <p:cNvSpPr/>
          <p:nvPr/>
        </p:nvSpPr>
        <p:spPr>
          <a:xfrm>
            <a:off x="6166698" y="6036191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Dr Brain Series (1990s)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7574F0A-E34A-FBE0-5B84-5A61384861DE}"/>
              </a:ext>
            </a:extLst>
          </p:cNvPr>
          <p:cNvSpPr/>
          <p:nvPr/>
        </p:nvSpPr>
        <p:spPr>
          <a:xfrm>
            <a:off x="6544504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Free-form: Shape 27">
            <a:extLst>
              <a:ext uri="{FF2B5EF4-FFF2-40B4-BE49-F238E27FC236}">
                <a16:creationId xmlns:a16="http://schemas.microsoft.com/office/drawing/2014/main" id="{D44138C2-AC3D-7520-3E98-06916B07CD94}"/>
              </a:ext>
            </a:extLst>
          </p:cNvPr>
          <p:cNvSpPr/>
          <p:nvPr/>
        </p:nvSpPr>
        <p:spPr>
          <a:xfrm>
            <a:off x="7391694" y="3569888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Bill the Robot (2004)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051D77-9FB6-A93F-42F6-B97A929DC66E}"/>
              </a:ext>
            </a:extLst>
          </p:cNvPr>
          <p:cNvSpPr/>
          <p:nvPr/>
        </p:nvSpPr>
        <p:spPr>
          <a:xfrm>
            <a:off x="7769501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Free-form: Shape 29">
            <a:extLst>
              <a:ext uri="{FF2B5EF4-FFF2-40B4-BE49-F238E27FC236}">
                <a16:creationId xmlns:a16="http://schemas.microsoft.com/office/drawing/2014/main" id="{C59D566A-F79A-0101-6BB6-EC3D944CFA73}"/>
              </a:ext>
            </a:extLst>
          </p:cNvPr>
          <p:cNvSpPr/>
          <p:nvPr/>
        </p:nvSpPr>
        <p:spPr>
          <a:xfrm>
            <a:off x="8616691" y="6036191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Light-bot (2008)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074E046-7736-D146-7211-D14EB52292FB}"/>
              </a:ext>
            </a:extLst>
          </p:cNvPr>
          <p:cNvSpPr/>
          <p:nvPr/>
        </p:nvSpPr>
        <p:spPr>
          <a:xfrm>
            <a:off x="8994498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2A9D9049-11DA-EF7F-DAA8-E7B414E4B5D1}"/>
              </a:ext>
            </a:extLst>
          </p:cNvPr>
          <p:cNvSpPr/>
          <p:nvPr/>
        </p:nvSpPr>
        <p:spPr>
          <a:xfrm>
            <a:off x="9841688" y="3569888"/>
            <a:ext cx="1166663" cy="1644202"/>
          </a:xfrm>
          <a:custGeom>
            <a:avLst/>
            <a:gdLst>
              <a:gd name="csX0" fmla="*/ 0 w 1166663"/>
              <a:gd name="csY0" fmla="*/ 0 h 1644202"/>
              <a:gd name="csX1" fmla="*/ 1166663 w 1166663"/>
              <a:gd name="csY1" fmla="*/ 0 h 1644202"/>
              <a:gd name="csX2" fmla="*/ 1166663 w 1166663"/>
              <a:gd name="csY2" fmla="*/ 1644202 h 1644202"/>
              <a:gd name="csX3" fmla="*/ 0 w 1166663"/>
              <a:gd name="csY3" fmla="*/ 1644202 h 1644202"/>
              <a:gd name="csX4" fmla="*/ 0 w 1166663"/>
              <a:gd name="csY4" fmla="*/ 0 h 1644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66663" h="1644202">
                <a:moveTo>
                  <a:pt x="0" y="0"/>
                </a:moveTo>
                <a:lnTo>
                  <a:pt x="1166663" y="0"/>
                </a:lnTo>
                <a:lnTo>
                  <a:pt x="1166663" y="1644202"/>
                </a:lnTo>
                <a:lnTo>
                  <a:pt x="0" y="16442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 dirty="0"/>
              <a:t>Seymour </a:t>
            </a:r>
            <a:r>
              <a:rPr lang="en-GB" sz="1200" kern="1200" dirty="0" err="1"/>
              <a:t>Papert</a:t>
            </a:r>
            <a:r>
              <a:rPr lang="en-GB" sz="1200" kern="1200" dirty="0"/>
              <a:t> and Us (2017)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7344D4-C2CA-5C2C-758B-FFDAB8DB6E30}"/>
              </a:ext>
            </a:extLst>
          </p:cNvPr>
          <p:cNvSpPr/>
          <p:nvPr/>
        </p:nvSpPr>
        <p:spPr>
          <a:xfrm>
            <a:off x="10219495" y="5419615"/>
            <a:ext cx="411050" cy="411050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35" name="Picture 34" descr="A person with a white beard&#10;&#10;AI-generated content may be incorrect.">
            <a:extLst>
              <a:ext uri="{FF2B5EF4-FFF2-40B4-BE49-F238E27FC236}">
                <a16:creationId xmlns:a16="http://schemas.microsoft.com/office/drawing/2014/main" id="{9B5975C0-E917-4E53-5E6E-EACE15607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0" y="150017"/>
            <a:ext cx="5167722" cy="4036446"/>
          </a:xfrm>
          <a:prstGeom prst="rect">
            <a:avLst/>
          </a:prstGeom>
        </p:spPr>
      </p:pic>
      <p:pic>
        <p:nvPicPr>
          <p:cNvPr id="3084" name="Picture 12" descr="The Children's Machine: Rethinking School In The Age Of The Computer ...">
            <a:extLst>
              <a:ext uri="{FF2B5EF4-FFF2-40B4-BE49-F238E27FC236}">
                <a16:creationId xmlns:a16="http://schemas.microsoft.com/office/drawing/2014/main" id="{FE78F95C-B063-508A-76B9-0C596993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68" y="176285"/>
            <a:ext cx="2487067" cy="40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igure 4. An old computer terminal visualising Streets (Y axis) and Avenues (X axis) as a gameplay area of Karel the Robot (1981)">
            <a:extLst>
              <a:ext uri="{FF2B5EF4-FFF2-40B4-BE49-F238E27FC236}">
                <a16:creationId xmlns:a16="http://schemas.microsoft.com/office/drawing/2014/main" id="{4B112F97-E859-E422-146D-F0B0C4E2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230" y="78614"/>
            <a:ext cx="5601529" cy="4208489"/>
          </a:xfrm>
          <a:prstGeom prst="rect">
            <a:avLst/>
          </a:prstGeom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DB4E9DDA-0749-7ED7-68A5-BD299354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60" y="352570"/>
            <a:ext cx="2926708" cy="40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ndstorms (book) - Wikipedia">
            <a:extLst>
              <a:ext uri="{FF2B5EF4-FFF2-40B4-BE49-F238E27FC236}">
                <a16:creationId xmlns:a16="http://schemas.microsoft.com/office/drawing/2014/main" id="{2A542FFD-F3BA-C7E5-70DB-95EA3EB7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08" y="334261"/>
            <a:ext cx="23812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1C39352-8D4B-3409-6217-7ADD24A3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0" y="252205"/>
            <a:ext cx="5238325" cy="393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drawing" descr="Figure 7. Presents a screenshot of one of &quot;Bill the Robot&quot; levels, where we have to pick up lost parts using repeated actions from Subroutine 1">
            <a:extLst>
              <a:ext uri="{FF2B5EF4-FFF2-40B4-BE49-F238E27FC236}">
                <a16:creationId xmlns:a16="http://schemas.microsoft.com/office/drawing/2014/main" id="{460F159A-5C18-6851-7A2B-F645FB4E51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9" y="129197"/>
            <a:ext cx="7126706" cy="3914945"/>
          </a:xfrm>
          <a:prstGeom prst="rect">
            <a:avLst/>
          </a:prstGeom>
        </p:spPr>
      </p:pic>
      <p:pic>
        <p:nvPicPr>
          <p:cNvPr id="11" name="drawing" descr="Figure 5. Demonstrates a screenshot of the original Corey Cole's Robot Head Puzzle from Castle of Dr Brain by Sierra On-Line.">
            <a:extLst>
              <a:ext uri="{FF2B5EF4-FFF2-40B4-BE49-F238E27FC236}">
                <a16:creationId xmlns:a16="http://schemas.microsoft.com/office/drawing/2014/main" id="{9CE50BDA-2E4D-5296-BAA3-5FB3D3070C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2" y="258787"/>
            <a:ext cx="5128788" cy="3927676"/>
          </a:xfrm>
          <a:prstGeom prst="rect">
            <a:avLst/>
          </a:prstGeom>
        </p:spPr>
      </p:pic>
      <p:pic>
        <p:nvPicPr>
          <p:cNvPr id="8" name="drawing" descr="Figure 9. Screenshot of the “light-Bot” (2008) credits screen, which is accessible from the game menu. It clearly states that the original concept was created by Matt Chase.">
            <a:extLst>
              <a:ext uri="{FF2B5EF4-FFF2-40B4-BE49-F238E27FC236}">
                <a16:creationId xmlns:a16="http://schemas.microsoft.com/office/drawing/2014/main" id="{2F3F39A6-437C-F651-2960-B3C0994D7B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19644" r="680" b="3580"/>
          <a:stretch>
            <a:fillRect/>
          </a:stretch>
        </p:blipFill>
        <p:spPr bwMode="auto">
          <a:xfrm>
            <a:off x="1812840" y="242951"/>
            <a:ext cx="8199526" cy="391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9181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4C764-3DDA-448C-F897-05AF6A4BE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FC18-BA8F-57B8-4D10-3F75F86F4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17450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"/>
    </mc:Choice>
    <mc:Fallback xmlns="">
      <p:transition spd="slow" advTm="2057"/>
    </mc:Fallback>
  </mc:AlternateContent>
</p:sld>
</file>

<file path=ppt/theme/theme1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427F3559-F7C6-F249-A330-A7ADCB9BE064}" vid="{8D38DD45-6B7E-8F40-938B-0ADDE5CFCC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E6FD8723CC5847A7FE7425C9B8BD82" ma:contentTypeVersion="12" ma:contentTypeDescription="Create a new document." ma:contentTypeScope="" ma:versionID="5c5645eea39d4a1e01d5af50e283fdd2">
  <xsd:schema xmlns:xsd="http://www.w3.org/2001/XMLSchema" xmlns:xs="http://www.w3.org/2001/XMLSchema" xmlns:p="http://schemas.microsoft.com/office/2006/metadata/properties" xmlns:ns2="8a4ba4df-95ed-4241-b54f-04803280e80d" xmlns:ns3="10f681cd-7b05-4387-997a-3889df02cc60" targetNamespace="http://schemas.microsoft.com/office/2006/metadata/properties" ma:root="true" ma:fieldsID="e0fae72e0dfc38515368dd092ff95479" ns2:_="" ns3:_="">
    <xsd:import namespace="8a4ba4df-95ed-4241-b54f-04803280e80d"/>
    <xsd:import namespace="10f681cd-7b05-4387-997a-3889df02c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a4df-95ed-4241-b54f-04803280e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681cd-7b05-4387-997a-3889df02c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F71AED-7DD2-4D0E-B56F-2388688E4C52}">
  <ds:schemaRefs>
    <ds:schemaRef ds:uri="8a4ba4df-95ed-4241-b54f-04803280e80d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10f681cd-7b05-4387-997a-3889df02cc60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229317F-2F4A-42DE-A1C0-3B31ECAA1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4ba4df-95ed-4241-b54f-04803280e80d"/>
    <ds:schemaRef ds:uri="10f681cd-7b05-4387-997a-3889df02c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C71C0E-110D-4433-9233-B4A830CD2E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1315</Words>
  <Application>Microsoft Office PowerPoint</Application>
  <PresentationFormat>Widescreen</PresentationFormat>
  <Paragraphs>119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Wingdings 2</vt:lpstr>
      <vt:lpstr>UAL Theme</vt:lpstr>
      <vt:lpstr>Lightbot Origins: From Comenius to the Post‑Flash Era</vt:lpstr>
      <vt:lpstr>What is Lightbot?</vt:lpstr>
      <vt:lpstr>But why?</vt:lpstr>
      <vt:lpstr>Should designers program?</vt:lpstr>
      <vt:lpstr>Inspiration</vt:lpstr>
      <vt:lpstr>PowerPoint Presentation</vt:lpstr>
      <vt:lpstr>Origins</vt:lpstr>
      <vt:lpstr>PowerPoint Presentation</vt:lpstr>
      <vt:lpstr>Findings</vt:lpstr>
      <vt:lpstr>Misnomers</vt:lpstr>
      <vt:lpstr>Fallacy of Lightbot Scratch Duality</vt:lpstr>
      <vt:lpstr>Constructionist Origins</vt:lpstr>
      <vt:lpstr>Dissemination &amp; Impact</vt:lpstr>
      <vt:lpstr>Home Students, Academics and Industry</vt:lpstr>
      <vt:lpstr>Inspiration is also Impact</vt:lpstr>
      <vt:lpstr>What went wrong? (Desk Rejected )</vt:lpstr>
      <vt:lpstr>Thank you  Thom Kaczmarek – Senior Lecturer in Games Design at  London College of Communication, University of the Arts London  t.kaczmarek@lcc.arts.ac.uk</vt:lpstr>
    </vt:vector>
  </TitlesOfParts>
  <Company>University of the Arts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Thom Kaczmarek</dc:creator>
  <cp:lastModifiedBy>Thom Kaczmarek</cp:lastModifiedBy>
  <cp:revision>291</cp:revision>
  <dcterms:created xsi:type="dcterms:W3CDTF">2023-02-23T19:17:43Z</dcterms:created>
  <dcterms:modified xsi:type="dcterms:W3CDTF">2026-03-24T15:02:31Z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0x0101009CE6FD8723CC5847A7FE7425C9B8BD82</vt:lpwstr>
  </property>
</Properties>
</file>