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8" userDrawn="1">
          <p15:clr>
            <a:srgbClr val="A4A3A4"/>
          </p15:clr>
        </p15:guide>
        <p15:guide id="2" pos="7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4" autoAdjust="0"/>
    <p:restoredTop sz="94660"/>
  </p:normalViewPr>
  <p:slideViewPr>
    <p:cSldViewPr>
      <p:cViewPr>
        <p:scale>
          <a:sx n="57" d="100"/>
          <a:sy n="57" d="100"/>
        </p:scale>
        <p:origin x="114" y="-7182"/>
      </p:cViewPr>
      <p:guideLst>
        <p:guide orient="horz" pos="11338"/>
        <p:guide pos="7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7AA511-9AB5-4AF7-860C-95A5F69D0DD3}"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GB"/>
        </a:p>
      </dgm:t>
    </dgm:pt>
    <dgm:pt modelId="{08F4F1A3-F0AE-4010-BD1A-B67704E1A46B}">
      <dgm:prSet phldrT="[Text]" custT="1"/>
      <dgm:spPr>
        <a:solidFill>
          <a:schemeClr val="tx1">
            <a:lumMod val="65000"/>
            <a:lumOff val="35000"/>
          </a:schemeClr>
        </a:solidFill>
      </dgm:spPr>
      <dgm:t>
        <a:bodyPr/>
        <a:lstStyle/>
        <a:p>
          <a:pPr>
            <a:buNone/>
          </a:pPr>
          <a:r>
            <a:rPr lang="en-GB" sz="4000" dirty="0" err="1"/>
            <a:t>Spilegium</a:t>
          </a:r>
          <a:r>
            <a:rPr lang="en-GB" sz="4000" dirty="0"/>
            <a:t> </a:t>
          </a:r>
          <a:r>
            <a:rPr lang="en-GB" sz="4000" dirty="0" err="1"/>
            <a:t>didacticum</a:t>
          </a:r>
          <a:r>
            <a:rPr lang="en-GB" sz="4000" dirty="0"/>
            <a:t> by Comenius (1680) introduces </a:t>
          </a:r>
          <a:r>
            <a:rPr lang="en-GB" sz="4000" dirty="0" err="1"/>
            <a:t>mathetics</a:t>
          </a:r>
          <a:endParaRPr lang="en-GB" sz="4000" dirty="0"/>
        </a:p>
      </dgm:t>
    </dgm:pt>
    <dgm:pt modelId="{73AB0DC0-7FE5-4246-AD1F-521F78A2BC06}" type="parTrans" cxnId="{6B468A65-1A7B-49E8-99D1-65AD84547B11}">
      <dgm:prSet/>
      <dgm:spPr/>
      <dgm:t>
        <a:bodyPr/>
        <a:lstStyle/>
        <a:p>
          <a:endParaRPr lang="en-GB"/>
        </a:p>
      </dgm:t>
    </dgm:pt>
    <dgm:pt modelId="{5DEF4ADB-4680-4775-8F8D-4A13105B17D3}" type="sibTrans" cxnId="{6B468A65-1A7B-49E8-99D1-65AD84547B11}">
      <dgm:prSet/>
      <dgm:spPr/>
      <dgm:t>
        <a:bodyPr/>
        <a:lstStyle/>
        <a:p>
          <a:endParaRPr lang="en-GB"/>
        </a:p>
      </dgm:t>
    </dgm:pt>
    <dgm:pt modelId="{3C03CE62-0D87-4918-A514-B27B734CAA62}">
      <dgm:prSet phldrT="[Text]" custT="1"/>
      <dgm:spPr>
        <a:solidFill>
          <a:schemeClr val="tx1">
            <a:lumMod val="65000"/>
            <a:lumOff val="35000"/>
          </a:schemeClr>
        </a:solidFill>
      </dgm:spPr>
      <dgm:t>
        <a:bodyPr/>
        <a:lstStyle/>
        <a:p>
          <a:pPr>
            <a:buNone/>
          </a:pPr>
          <a:r>
            <a:rPr lang="en-GB" sz="3200" dirty="0"/>
            <a:t>Comenius Selections by UNESCO (1957) with an introduction by Jean Piaget</a:t>
          </a:r>
        </a:p>
      </dgm:t>
    </dgm:pt>
    <dgm:pt modelId="{CB7671DE-C292-4DF0-8018-CBCC4BF8B96A}" type="parTrans" cxnId="{4606D482-2F37-4B68-8970-07947B8180AB}">
      <dgm:prSet/>
      <dgm:spPr/>
      <dgm:t>
        <a:bodyPr/>
        <a:lstStyle/>
        <a:p>
          <a:endParaRPr lang="en-GB"/>
        </a:p>
      </dgm:t>
    </dgm:pt>
    <dgm:pt modelId="{386386D0-4226-41F5-89D5-689A56A6AC2D}" type="sibTrans" cxnId="{4606D482-2F37-4B68-8970-07947B8180AB}">
      <dgm:prSet/>
      <dgm:spPr/>
      <dgm:t>
        <a:bodyPr/>
        <a:lstStyle/>
        <a:p>
          <a:endParaRPr lang="en-GB"/>
        </a:p>
      </dgm:t>
    </dgm:pt>
    <dgm:pt modelId="{A4B7B852-970D-4946-9CB2-C9CF1C66C6BA}">
      <dgm:prSet phldrT="[Text]" custT="1"/>
      <dgm:spPr>
        <a:solidFill>
          <a:schemeClr val="tx1">
            <a:lumMod val="65000"/>
            <a:lumOff val="35000"/>
          </a:schemeClr>
        </a:solidFill>
      </dgm:spPr>
      <dgm:t>
        <a:bodyPr/>
        <a:lstStyle/>
        <a:p>
          <a:pPr>
            <a:buNone/>
          </a:pPr>
          <a:r>
            <a:rPr lang="en-GB" sz="3200" dirty="0"/>
            <a:t>Piaget and </a:t>
          </a:r>
          <a:r>
            <a:rPr lang="en-GB" sz="3200" dirty="0" err="1"/>
            <a:t>Papert</a:t>
          </a:r>
          <a:r>
            <a:rPr lang="en-GB" sz="3200" dirty="0"/>
            <a:t> collaborated at the University of Geneva (1958-1962)</a:t>
          </a:r>
        </a:p>
      </dgm:t>
    </dgm:pt>
    <dgm:pt modelId="{202764CA-5F27-4595-AF10-2A640B983E87}" type="parTrans" cxnId="{F79DB97F-E2E2-4817-913B-04D4BEA6F342}">
      <dgm:prSet/>
      <dgm:spPr/>
      <dgm:t>
        <a:bodyPr/>
        <a:lstStyle/>
        <a:p>
          <a:endParaRPr lang="en-GB"/>
        </a:p>
      </dgm:t>
    </dgm:pt>
    <dgm:pt modelId="{4EFC8963-BDDF-4CAF-B925-3ED37F84AFB7}" type="sibTrans" cxnId="{F79DB97F-E2E2-4817-913B-04D4BEA6F342}">
      <dgm:prSet/>
      <dgm:spPr/>
      <dgm:t>
        <a:bodyPr/>
        <a:lstStyle/>
        <a:p>
          <a:endParaRPr lang="en-GB"/>
        </a:p>
      </dgm:t>
    </dgm:pt>
    <dgm:pt modelId="{C8AE56AF-F823-45CD-AF1A-1A0AB20F38CD}">
      <dgm:prSet phldrT="[Text]" custT="1"/>
      <dgm:spPr>
        <a:solidFill>
          <a:schemeClr val="tx1">
            <a:lumMod val="65000"/>
            <a:lumOff val="35000"/>
          </a:schemeClr>
        </a:solidFill>
      </dgm:spPr>
      <dgm:t>
        <a:bodyPr/>
        <a:lstStyle/>
        <a:p>
          <a:pPr>
            <a:buNone/>
          </a:pPr>
          <a:r>
            <a:rPr lang="en-GB" sz="4000" dirty="0"/>
            <a:t>Seymour </a:t>
          </a:r>
          <a:r>
            <a:rPr lang="en-GB" sz="4000" dirty="0" err="1"/>
            <a:t>Papert</a:t>
          </a:r>
          <a:r>
            <a:rPr lang="en-GB" sz="4000" dirty="0"/>
            <a:t> co-creation of Logo Programming (1960s)</a:t>
          </a:r>
        </a:p>
      </dgm:t>
    </dgm:pt>
    <dgm:pt modelId="{E9C86CF8-0DBE-4CAB-AEFD-A40ABE34CFE4}" type="parTrans" cxnId="{979FCDA3-05C9-4465-B32E-F75DC6C02515}">
      <dgm:prSet/>
      <dgm:spPr/>
      <dgm:t>
        <a:bodyPr/>
        <a:lstStyle/>
        <a:p>
          <a:endParaRPr lang="en-GB"/>
        </a:p>
      </dgm:t>
    </dgm:pt>
    <dgm:pt modelId="{75A2DCED-2E36-4C20-9593-43744CFB2C3D}" type="sibTrans" cxnId="{979FCDA3-05C9-4465-B32E-F75DC6C02515}">
      <dgm:prSet/>
      <dgm:spPr/>
      <dgm:t>
        <a:bodyPr/>
        <a:lstStyle/>
        <a:p>
          <a:endParaRPr lang="en-GB"/>
        </a:p>
      </dgm:t>
    </dgm:pt>
    <dgm:pt modelId="{4DC616B6-F7F2-4B31-829E-53125678DE0B}">
      <dgm:prSet phldrT="[Text]" custT="1"/>
      <dgm:spPr>
        <a:solidFill>
          <a:schemeClr val="bg2">
            <a:lumMod val="25000"/>
          </a:schemeClr>
        </a:solidFill>
      </dgm:spPr>
      <dgm:t>
        <a:bodyPr/>
        <a:lstStyle/>
        <a:p>
          <a:pPr>
            <a:buNone/>
          </a:pPr>
          <a:r>
            <a:rPr lang="en-GB" sz="4000" dirty="0"/>
            <a:t>Bill the Robot (2004)</a:t>
          </a:r>
        </a:p>
      </dgm:t>
    </dgm:pt>
    <dgm:pt modelId="{13ED4994-6C99-4F3B-ADC8-4D00B1038096}" type="parTrans" cxnId="{B0BBC8EE-EC99-4208-B663-23A2D5552344}">
      <dgm:prSet/>
      <dgm:spPr/>
      <dgm:t>
        <a:bodyPr/>
        <a:lstStyle/>
        <a:p>
          <a:endParaRPr lang="en-GB"/>
        </a:p>
      </dgm:t>
    </dgm:pt>
    <dgm:pt modelId="{2A131BA6-DBC4-4C41-8325-9505E42ADF62}" type="sibTrans" cxnId="{B0BBC8EE-EC99-4208-B663-23A2D5552344}">
      <dgm:prSet/>
      <dgm:spPr/>
      <dgm:t>
        <a:bodyPr/>
        <a:lstStyle/>
        <a:p>
          <a:endParaRPr lang="en-GB"/>
        </a:p>
      </dgm:t>
    </dgm:pt>
    <dgm:pt modelId="{E66B133E-198A-4FB8-9D9C-BB7A0168333D}">
      <dgm:prSet phldrT="[Text]" custT="1"/>
      <dgm:spPr>
        <a:solidFill>
          <a:schemeClr val="tx1">
            <a:lumMod val="65000"/>
            <a:lumOff val="35000"/>
          </a:schemeClr>
        </a:solidFill>
      </dgm:spPr>
      <dgm:t>
        <a:bodyPr/>
        <a:lstStyle/>
        <a:p>
          <a:pPr>
            <a:buNone/>
          </a:pPr>
          <a:r>
            <a:rPr lang="en-GB" sz="3200" dirty="0"/>
            <a:t>Karel the Robot (1970s-1980s), made by a University student, was inspired by  LOGO.</a:t>
          </a:r>
        </a:p>
      </dgm:t>
    </dgm:pt>
    <dgm:pt modelId="{03F67A42-2ADB-4662-ABFC-62528A0F979F}" type="parTrans" cxnId="{21677404-89AB-4AAE-97B7-9B7771E81D5B}">
      <dgm:prSet/>
      <dgm:spPr/>
      <dgm:t>
        <a:bodyPr/>
        <a:lstStyle/>
        <a:p>
          <a:endParaRPr lang="en-GB"/>
        </a:p>
      </dgm:t>
    </dgm:pt>
    <dgm:pt modelId="{5B86E0D8-41D9-401A-9FEA-E8BF92DF01A5}" type="sibTrans" cxnId="{21677404-89AB-4AAE-97B7-9B7771E81D5B}">
      <dgm:prSet/>
      <dgm:spPr/>
      <dgm:t>
        <a:bodyPr/>
        <a:lstStyle/>
        <a:p>
          <a:endParaRPr lang="en-GB"/>
        </a:p>
      </dgm:t>
    </dgm:pt>
    <dgm:pt modelId="{5193CC45-2724-45A5-B96E-6A61DDFEAA7B}">
      <dgm:prSet phldrT="[Text]"/>
      <dgm:spPr>
        <a:solidFill>
          <a:schemeClr val="tx1">
            <a:lumMod val="65000"/>
            <a:lumOff val="35000"/>
          </a:schemeClr>
        </a:solidFill>
      </dgm:spPr>
      <dgm:t>
        <a:bodyPr/>
        <a:lstStyle/>
        <a:p>
          <a:pPr>
            <a:buNone/>
          </a:pPr>
          <a:r>
            <a:rPr lang="en-GB" dirty="0" err="1"/>
            <a:t>LightBot</a:t>
          </a:r>
          <a:r>
            <a:rPr lang="en-GB" dirty="0"/>
            <a:t> series (2008-2016)</a:t>
          </a:r>
        </a:p>
      </dgm:t>
    </dgm:pt>
    <dgm:pt modelId="{D5FBC78A-D738-420D-A945-E94EE98BD6EC}" type="parTrans" cxnId="{604ABE81-8043-4787-A562-B8956CFE991C}">
      <dgm:prSet/>
      <dgm:spPr/>
      <dgm:t>
        <a:bodyPr/>
        <a:lstStyle/>
        <a:p>
          <a:endParaRPr lang="en-GB"/>
        </a:p>
      </dgm:t>
    </dgm:pt>
    <dgm:pt modelId="{B8ABB2C0-D069-477D-A688-BE21E9DAD66C}" type="sibTrans" cxnId="{604ABE81-8043-4787-A562-B8956CFE991C}">
      <dgm:prSet/>
      <dgm:spPr/>
      <dgm:t>
        <a:bodyPr/>
        <a:lstStyle/>
        <a:p>
          <a:endParaRPr lang="en-GB"/>
        </a:p>
      </dgm:t>
    </dgm:pt>
    <dgm:pt modelId="{A07DE4DD-EE0A-4FDC-90E9-8DEE5FB541A0}">
      <dgm:prSet phldrT="[Text]"/>
      <dgm:spPr>
        <a:solidFill>
          <a:schemeClr val="tx1">
            <a:lumMod val="65000"/>
            <a:lumOff val="35000"/>
          </a:schemeClr>
        </a:solidFill>
      </dgm:spPr>
      <dgm:t>
        <a:bodyPr/>
        <a:lstStyle/>
        <a:p>
          <a:pPr>
            <a:buNone/>
          </a:pPr>
          <a:r>
            <a:rPr lang="en-GB" dirty="0"/>
            <a:t>Matt Chase is credited for the original concept of the first light-Bot (2008), developed in high school by Danny </a:t>
          </a:r>
          <a:r>
            <a:rPr lang="en-GB" dirty="0" err="1"/>
            <a:t>Yaroslavski</a:t>
          </a:r>
          <a:endParaRPr lang="en-GB" dirty="0"/>
        </a:p>
      </dgm:t>
    </dgm:pt>
    <dgm:pt modelId="{783AFDE1-EE47-4D75-89D8-438552944C0F}" type="parTrans" cxnId="{F5C86B90-4B6C-4044-92A0-5DDE86121E88}">
      <dgm:prSet/>
      <dgm:spPr/>
      <dgm:t>
        <a:bodyPr/>
        <a:lstStyle/>
        <a:p>
          <a:endParaRPr lang="en-GB"/>
        </a:p>
      </dgm:t>
    </dgm:pt>
    <dgm:pt modelId="{765AB0BA-B01B-4014-ACFD-61AE1D23A46F}" type="sibTrans" cxnId="{F5C86B90-4B6C-4044-92A0-5DDE86121E88}">
      <dgm:prSet/>
      <dgm:spPr/>
      <dgm:t>
        <a:bodyPr/>
        <a:lstStyle/>
        <a:p>
          <a:endParaRPr lang="en-GB"/>
        </a:p>
      </dgm:t>
    </dgm:pt>
    <dgm:pt modelId="{DD7AD243-BD46-434D-9AD4-FE8951188AF0}">
      <dgm:prSet phldrT="[Text]" custT="1"/>
      <dgm:spPr>
        <a:solidFill>
          <a:schemeClr val="bg2">
            <a:lumMod val="25000"/>
          </a:schemeClr>
        </a:solidFill>
      </dgm:spPr>
      <dgm:t>
        <a:bodyPr/>
        <a:lstStyle/>
        <a:p>
          <a:pPr>
            <a:buNone/>
          </a:pPr>
          <a:r>
            <a:rPr lang="en-GB" sz="3200" dirty="0"/>
            <a:t>Matt Chase used Flash technology to develop Bill the Robot, as a tool to help teach LOGO to high schoolers</a:t>
          </a:r>
        </a:p>
      </dgm:t>
    </dgm:pt>
    <dgm:pt modelId="{6CD8F40F-33F3-4624-84D6-C3E1D09E21F2}" type="parTrans" cxnId="{2394DCF1-CF08-4612-914F-1FBC2E6E13F4}">
      <dgm:prSet/>
      <dgm:spPr/>
      <dgm:t>
        <a:bodyPr/>
        <a:lstStyle/>
        <a:p>
          <a:endParaRPr lang="en-GB"/>
        </a:p>
      </dgm:t>
    </dgm:pt>
    <dgm:pt modelId="{51EF1359-394E-44CF-A726-0BDF21D45B8E}" type="sibTrans" cxnId="{2394DCF1-CF08-4612-914F-1FBC2E6E13F4}">
      <dgm:prSet/>
      <dgm:spPr/>
      <dgm:t>
        <a:bodyPr/>
        <a:lstStyle/>
        <a:p>
          <a:endParaRPr lang="en-GB"/>
        </a:p>
      </dgm:t>
    </dgm:pt>
    <dgm:pt modelId="{451F8BDE-6ECF-498D-B200-BC70135803AC}">
      <dgm:prSet phldrT="[Text]" custT="1"/>
      <dgm:spPr>
        <a:solidFill>
          <a:schemeClr val="tx1">
            <a:lumMod val="65000"/>
            <a:lumOff val="35000"/>
          </a:schemeClr>
        </a:solidFill>
      </dgm:spPr>
      <dgm:t>
        <a:bodyPr/>
        <a:lstStyle/>
        <a:p>
          <a:pPr>
            <a:buNone/>
          </a:pPr>
          <a:r>
            <a:rPr lang="en-GB" sz="3200" dirty="0"/>
            <a:t>Semenov, in ‘Seymour </a:t>
          </a:r>
          <a:r>
            <a:rPr lang="en-GB" sz="3200" dirty="0" err="1"/>
            <a:t>Papert</a:t>
          </a:r>
          <a:r>
            <a:rPr lang="en-GB" sz="3200" dirty="0"/>
            <a:t> and Us’ (2017), mentions that </a:t>
          </a:r>
          <a:r>
            <a:rPr lang="en-GB" sz="3200" dirty="0" err="1"/>
            <a:t>Papert</a:t>
          </a:r>
          <a:r>
            <a:rPr lang="en-GB" sz="3200" dirty="0"/>
            <a:t> introduced him to Comenius.</a:t>
          </a:r>
        </a:p>
      </dgm:t>
    </dgm:pt>
    <dgm:pt modelId="{81D0E454-51F0-4435-97E5-BC3DDC90959F}" type="parTrans" cxnId="{D65A0B04-D4D7-4D1A-BB8B-D914E0A70133}">
      <dgm:prSet/>
      <dgm:spPr/>
      <dgm:t>
        <a:bodyPr/>
        <a:lstStyle/>
        <a:p>
          <a:endParaRPr lang="en-GB"/>
        </a:p>
      </dgm:t>
    </dgm:pt>
    <dgm:pt modelId="{F5C352DD-DD31-4F98-8C76-25C670CD4B6D}" type="sibTrans" cxnId="{D65A0B04-D4D7-4D1A-BB8B-D914E0A70133}">
      <dgm:prSet/>
      <dgm:spPr/>
      <dgm:t>
        <a:bodyPr/>
        <a:lstStyle/>
        <a:p>
          <a:endParaRPr lang="en-GB"/>
        </a:p>
      </dgm:t>
    </dgm:pt>
    <dgm:pt modelId="{FA317D7F-B085-4798-B236-F322F072FA82}">
      <dgm:prSet phldrT="[Text]" custT="1"/>
      <dgm:spPr>
        <a:solidFill>
          <a:schemeClr val="tx1">
            <a:lumMod val="65000"/>
            <a:lumOff val="35000"/>
          </a:schemeClr>
        </a:solidFill>
      </dgm:spPr>
      <dgm:t>
        <a:bodyPr/>
        <a:lstStyle/>
        <a:p>
          <a:pPr>
            <a:buNone/>
          </a:pPr>
          <a:r>
            <a:rPr lang="en-GB" sz="3200" dirty="0" err="1"/>
            <a:t>Papert</a:t>
          </a:r>
          <a:r>
            <a:rPr lang="en-GB" sz="3200" dirty="0"/>
            <a:t> revived concepts of </a:t>
          </a:r>
          <a:r>
            <a:rPr lang="en-GB" sz="3200" dirty="0" err="1"/>
            <a:t>mathetics</a:t>
          </a:r>
          <a:r>
            <a:rPr lang="en-GB" sz="3200" dirty="0"/>
            <a:t> (art of learning) in Mindstorms (1980) and The Children’s Machine (1993)</a:t>
          </a:r>
        </a:p>
      </dgm:t>
    </dgm:pt>
    <dgm:pt modelId="{9254BFB6-1656-4071-BAC8-5BB6302A1CA0}" type="parTrans" cxnId="{71B1FDDE-7B1C-4C40-8102-6856647B2865}">
      <dgm:prSet/>
      <dgm:spPr/>
      <dgm:t>
        <a:bodyPr/>
        <a:lstStyle/>
        <a:p>
          <a:endParaRPr lang="en-GB"/>
        </a:p>
      </dgm:t>
    </dgm:pt>
    <dgm:pt modelId="{16932D78-60D0-4E22-AAB5-316372FB09E9}" type="sibTrans" cxnId="{71B1FDDE-7B1C-4C40-8102-6856647B2865}">
      <dgm:prSet/>
      <dgm:spPr/>
      <dgm:t>
        <a:bodyPr/>
        <a:lstStyle/>
        <a:p>
          <a:endParaRPr lang="en-GB"/>
        </a:p>
      </dgm:t>
    </dgm:pt>
    <dgm:pt modelId="{3D9CA373-55A6-4EA9-A5E6-436CEB9BA8BB}">
      <dgm:prSet phldrT="[Text]" custT="1"/>
      <dgm:spPr>
        <a:solidFill>
          <a:schemeClr val="bg2">
            <a:lumMod val="25000"/>
          </a:schemeClr>
        </a:solidFill>
      </dgm:spPr>
      <dgm:t>
        <a:bodyPr/>
        <a:lstStyle/>
        <a:p>
          <a:pPr>
            <a:buNone/>
          </a:pPr>
          <a:r>
            <a:rPr lang="en-GB" sz="3200" dirty="0"/>
            <a:t>Partially inspired by Dr Brain Series (1990s) programming robot puzzles</a:t>
          </a:r>
        </a:p>
      </dgm:t>
    </dgm:pt>
    <dgm:pt modelId="{C41F2C91-578A-4106-9009-5DA281BA305A}" type="parTrans" cxnId="{DBCF4AD1-A256-47DD-9923-9ABD8CEAEED1}">
      <dgm:prSet/>
      <dgm:spPr/>
      <dgm:t>
        <a:bodyPr/>
        <a:lstStyle/>
        <a:p>
          <a:endParaRPr lang="en-GB"/>
        </a:p>
      </dgm:t>
    </dgm:pt>
    <dgm:pt modelId="{9C01BFBD-FC09-4369-B52C-D86A3C4D4A2E}" type="sibTrans" cxnId="{DBCF4AD1-A256-47DD-9923-9ABD8CEAEED1}">
      <dgm:prSet/>
      <dgm:spPr/>
      <dgm:t>
        <a:bodyPr/>
        <a:lstStyle/>
        <a:p>
          <a:endParaRPr lang="en-GB"/>
        </a:p>
      </dgm:t>
    </dgm:pt>
    <dgm:pt modelId="{53AC42CE-6FC9-4E48-B85A-805017E5B05E}">
      <dgm:prSet phldrT="[Text]"/>
      <dgm:spPr>
        <a:solidFill>
          <a:schemeClr val="tx1">
            <a:lumMod val="65000"/>
            <a:lumOff val="35000"/>
          </a:schemeClr>
        </a:solidFill>
      </dgm:spPr>
      <dgm:t>
        <a:bodyPr/>
        <a:lstStyle/>
        <a:p>
          <a:pPr>
            <a:buNone/>
          </a:pPr>
          <a:r>
            <a:rPr lang="en-GB" dirty="0"/>
            <a:t>Its sequel, </a:t>
          </a:r>
          <a:r>
            <a:rPr lang="en-GB" dirty="0" err="1"/>
            <a:t>LightBot</a:t>
          </a:r>
          <a:r>
            <a:rPr lang="en-GB" dirty="0"/>
            <a:t> 2.0 (2010), adds more features but removes Chase’s credit.</a:t>
          </a:r>
        </a:p>
      </dgm:t>
    </dgm:pt>
    <dgm:pt modelId="{C72EE538-2000-47FD-AF70-364CD037AFBC}" type="parTrans" cxnId="{53975F69-0BB1-4067-9D63-C9BAF62DDAF6}">
      <dgm:prSet/>
      <dgm:spPr/>
      <dgm:t>
        <a:bodyPr/>
        <a:lstStyle/>
        <a:p>
          <a:endParaRPr lang="en-GB"/>
        </a:p>
      </dgm:t>
    </dgm:pt>
    <dgm:pt modelId="{1F425B25-816E-42D6-992B-5EA7ACC6B054}" type="sibTrans" cxnId="{53975F69-0BB1-4067-9D63-C9BAF62DDAF6}">
      <dgm:prSet/>
      <dgm:spPr/>
      <dgm:t>
        <a:bodyPr/>
        <a:lstStyle/>
        <a:p>
          <a:endParaRPr lang="en-GB"/>
        </a:p>
      </dgm:t>
    </dgm:pt>
    <dgm:pt modelId="{CA6436BA-3219-4A06-9CA4-41C1152F5832}">
      <dgm:prSet phldrT="[Text]"/>
      <dgm:spPr>
        <a:solidFill>
          <a:schemeClr val="tx1">
            <a:lumMod val="65000"/>
            <a:lumOff val="35000"/>
          </a:schemeClr>
        </a:solidFill>
      </dgm:spPr>
      <dgm:t>
        <a:bodyPr/>
        <a:lstStyle/>
        <a:p>
          <a:pPr>
            <a:buNone/>
          </a:pPr>
          <a:r>
            <a:rPr lang="en-GB" dirty="0"/>
            <a:t>The third instalment, Lightbot (2013), was developed at the University with an education-first redesign, reaching millions of students.</a:t>
          </a:r>
        </a:p>
      </dgm:t>
    </dgm:pt>
    <dgm:pt modelId="{A6A0037C-ED9A-447C-9898-C2399D47848C}" type="parTrans" cxnId="{E663BD67-05E0-4D82-8200-878F85024AC7}">
      <dgm:prSet/>
      <dgm:spPr/>
      <dgm:t>
        <a:bodyPr/>
        <a:lstStyle/>
        <a:p>
          <a:endParaRPr lang="en-GB"/>
        </a:p>
      </dgm:t>
    </dgm:pt>
    <dgm:pt modelId="{D9CEB71D-D48B-4E54-A1FE-86087123988A}" type="sibTrans" cxnId="{E663BD67-05E0-4D82-8200-878F85024AC7}">
      <dgm:prSet/>
      <dgm:spPr/>
      <dgm:t>
        <a:bodyPr/>
        <a:lstStyle/>
        <a:p>
          <a:endParaRPr lang="en-GB"/>
        </a:p>
      </dgm:t>
    </dgm:pt>
    <dgm:pt modelId="{00AEFC37-7055-4B5B-BE09-24E13C1EA6E2}">
      <dgm:prSet phldrT="[Text]" custT="1"/>
      <dgm:spPr>
        <a:solidFill>
          <a:schemeClr val="bg2">
            <a:lumMod val="25000"/>
          </a:schemeClr>
        </a:solidFill>
      </dgm:spPr>
      <dgm:t>
        <a:bodyPr/>
        <a:lstStyle/>
        <a:p>
          <a:pPr>
            <a:buNone/>
          </a:pPr>
          <a:r>
            <a:rPr lang="en-GB" sz="3200" b="1" dirty="0"/>
            <a:t>This is a missing link between the </a:t>
          </a:r>
          <a:r>
            <a:rPr lang="en-GB" sz="3200" b="1" dirty="0" err="1"/>
            <a:t>LightBot</a:t>
          </a:r>
          <a:r>
            <a:rPr lang="en-GB" sz="3200" b="1" dirty="0"/>
            <a:t> series and educational theory.</a:t>
          </a:r>
        </a:p>
      </dgm:t>
    </dgm:pt>
    <dgm:pt modelId="{D1347953-93D0-4600-86DE-F957C49D3734}" type="parTrans" cxnId="{2D4F3798-7DCB-41C2-856D-CB527BD543C5}">
      <dgm:prSet/>
      <dgm:spPr/>
      <dgm:t>
        <a:bodyPr/>
        <a:lstStyle/>
        <a:p>
          <a:endParaRPr lang="en-GB"/>
        </a:p>
      </dgm:t>
    </dgm:pt>
    <dgm:pt modelId="{4A1F60BE-C697-4D24-B518-25F7A428BC02}" type="sibTrans" cxnId="{2D4F3798-7DCB-41C2-856D-CB527BD543C5}">
      <dgm:prSet/>
      <dgm:spPr/>
      <dgm:t>
        <a:bodyPr/>
        <a:lstStyle/>
        <a:p>
          <a:endParaRPr lang="en-GB"/>
        </a:p>
      </dgm:t>
    </dgm:pt>
    <dgm:pt modelId="{F62EA8AA-BB06-4105-BD5C-B22EB22B795C}">
      <dgm:prSet phldrT="[Text]"/>
      <dgm:spPr>
        <a:solidFill>
          <a:schemeClr val="tx1">
            <a:lumMod val="65000"/>
            <a:lumOff val="35000"/>
          </a:schemeClr>
        </a:solidFill>
      </dgm:spPr>
      <dgm:t>
        <a:bodyPr/>
        <a:lstStyle/>
        <a:p>
          <a:pPr>
            <a:buNone/>
          </a:pPr>
          <a:r>
            <a:rPr lang="en-GB" dirty="0"/>
            <a:t>Danny </a:t>
          </a:r>
          <a:r>
            <a:rPr lang="en-GB" dirty="0" err="1"/>
            <a:t>Yaroslavski</a:t>
          </a:r>
          <a:r>
            <a:rPr lang="en-GB" dirty="0"/>
            <a:t> received Forbes 30 under 30 recognition in education for </a:t>
          </a:r>
          <a:r>
            <a:rPr lang="en-GB" dirty="0" err="1"/>
            <a:t>LightBot</a:t>
          </a:r>
          <a:r>
            <a:rPr lang="en-GB" dirty="0"/>
            <a:t> series.</a:t>
          </a:r>
        </a:p>
      </dgm:t>
    </dgm:pt>
    <dgm:pt modelId="{010EC7F6-9BDE-4C0D-9068-FB5723DA3DDC}" type="parTrans" cxnId="{36332B73-C0B6-43E2-8D2B-F474E06856C8}">
      <dgm:prSet/>
      <dgm:spPr/>
      <dgm:t>
        <a:bodyPr/>
        <a:lstStyle/>
        <a:p>
          <a:endParaRPr lang="en-GB"/>
        </a:p>
      </dgm:t>
    </dgm:pt>
    <dgm:pt modelId="{C366A99D-8B1D-4ED6-AB12-548E12B519AB}" type="sibTrans" cxnId="{36332B73-C0B6-43E2-8D2B-F474E06856C8}">
      <dgm:prSet/>
      <dgm:spPr/>
      <dgm:t>
        <a:bodyPr/>
        <a:lstStyle/>
        <a:p>
          <a:endParaRPr lang="en-GB"/>
        </a:p>
      </dgm:t>
    </dgm:pt>
    <dgm:pt modelId="{421B9EE9-6C76-4249-8D2C-8ED9F51357E2}" type="pres">
      <dgm:prSet presAssocID="{207AA511-9AB5-4AF7-860C-95A5F69D0DD3}" presName="linearFlow" presStyleCnt="0">
        <dgm:presLayoutVars>
          <dgm:resizeHandles val="exact"/>
        </dgm:presLayoutVars>
      </dgm:prSet>
      <dgm:spPr/>
    </dgm:pt>
    <dgm:pt modelId="{9DA58B4C-833A-428F-8B52-E48AC3F24805}" type="pres">
      <dgm:prSet presAssocID="{08F4F1A3-F0AE-4010-BD1A-B67704E1A46B}" presName="node" presStyleLbl="node1" presStyleIdx="0" presStyleCnt="4">
        <dgm:presLayoutVars>
          <dgm:bulletEnabled val="1"/>
        </dgm:presLayoutVars>
      </dgm:prSet>
      <dgm:spPr/>
    </dgm:pt>
    <dgm:pt modelId="{307B204B-4D6D-4E38-9158-41B6F89C0F8C}" type="pres">
      <dgm:prSet presAssocID="{5DEF4ADB-4680-4775-8F8D-4A13105B17D3}" presName="sibTrans" presStyleLbl="sibTrans2D1" presStyleIdx="0" presStyleCnt="3"/>
      <dgm:spPr/>
    </dgm:pt>
    <dgm:pt modelId="{F0714F23-5AC9-4DF3-B869-FDA2BFA41B25}" type="pres">
      <dgm:prSet presAssocID="{5DEF4ADB-4680-4775-8F8D-4A13105B17D3}" presName="connectorText" presStyleLbl="sibTrans2D1" presStyleIdx="0" presStyleCnt="3"/>
      <dgm:spPr/>
    </dgm:pt>
    <dgm:pt modelId="{DEB338AA-C8AD-4E5F-8405-3902DA996FC5}" type="pres">
      <dgm:prSet presAssocID="{C8AE56AF-F823-45CD-AF1A-1A0AB20F38CD}" presName="node" presStyleLbl="node1" presStyleIdx="1" presStyleCnt="4">
        <dgm:presLayoutVars>
          <dgm:bulletEnabled val="1"/>
        </dgm:presLayoutVars>
      </dgm:prSet>
      <dgm:spPr/>
    </dgm:pt>
    <dgm:pt modelId="{8E3B9FE6-A00C-4231-A9DC-770820E56A8B}" type="pres">
      <dgm:prSet presAssocID="{75A2DCED-2E36-4C20-9593-43744CFB2C3D}" presName="sibTrans" presStyleLbl="sibTrans2D1" presStyleIdx="1" presStyleCnt="3"/>
      <dgm:spPr/>
    </dgm:pt>
    <dgm:pt modelId="{5E15CA67-D134-45F9-8B6A-8F0C86D0908E}" type="pres">
      <dgm:prSet presAssocID="{75A2DCED-2E36-4C20-9593-43744CFB2C3D}" presName="connectorText" presStyleLbl="sibTrans2D1" presStyleIdx="1" presStyleCnt="3"/>
      <dgm:spPr/>
    </dgm:pt>
    <dgm:pt modelId="{E4F92662-DCC3-4672-B4C2-94D8FE007784}" type="pres">
      <dgm:prSet presAssocID="{4DC616B6-F7F2-4B31-829E-53125678DE0B}" presName="node" presStyleLbl="node1" presStyleIdx="2" presStyleCnt="4">
        <dgm:presLayoutVars>
          <dgm:bulletEnabled val="1"/>
        </dgm:presLayoutVars>
      </dgm:prSet>
      <dgm:spPr/>
    </dgm:pt>
    <dgm:pt modelId="{B56B27A5-F7AB-4508-91CB-7BB1C376CA46}" type="pres">
      <dgm:prSet presAssocID="{2A131BA6-DBC4-4C41-8325-9505E42ADF62}" presName="sibTrans" presStyleLbl="sibTrans2D1" presStyleIdx="2" presStyleCnt="3"/>
      <dgm:spPr/>
    </dgm:pt>
    <dgm:pt modelId="{9ADE1876-1179-4617-9649-2EC890AE4E5D}" type="pres">
      <dgm:prSet presAssocID="{2A131BA6-DBC4-4C41-8325-9505E42ADF62}" presName="connectorText" presStyleLbl="sibTrans2D1" presStyleIdx="2" presStyleCnt="3"/>
      <dgm:spPr/>
    </dgm:pt>
    <dgm:pt modelId="{8DFEB194-7C70-4CE8-95DA-6F76B031FAD0}" type="pres">
      <dgm:prSet presAssocID="{5193CC45-2724-45A5-B96E-6A61DDFEAA7B}" presName="node" presStyleLbl="node1" presStyleIdx="3" presStyleCnt="4">
        <dgm:presLayoutVars>
          <dgm:bulletEnabled val="1"/>
        </dgm:presLayoutVars>
      </dgm:prSet>
      <dgm:spPr/>
    </dgm:pt>
  </dgm:ptLst>
  <dgm:cxnLst>
    <dgm:cxn modelId="{5A1A7C01-2CAA-43C6-A48D-711BE1EE0549}" type="presOf" srcId="{2A131BA6-DBC4-4C41-8325-9505E42ADF62}" destId="{9ADE1876-1179-4617-9649-2EC890AE4E5D}" srcOrd="1" destOrd="0" presId="urn:microsoft.com/office/officeart/2005/8/layout/process2"/>
    <dgm:cxn modelId="{D65A0B04-D4D7-4D1A-BB8B-D914E0A70133}" srcId="{08F4F1A3-F0AE-4010-BD1A-B67704E1A46B}" destId="{451F8BDE-6ECF-498D-B200-BC70135803AC}" srcOrd="2" destOrd="0" parTransId="{81D0E454-51F0-4435-97E5-BC3DDC90959F}" sibTransId="{F5C352DD-DD31-4F98-8C76-25C670CD4B6D}"/>
    <dgm:cxn modelId="{21677404-89AB-4AAE-97B7-9B7771E81D5B}" srcId="{C8AE56AF-F823-45CD-AF1A-1A0AB20F38CD}" destId="{E66B133E-198A-4FB8-9D9C-BB7A0168333D}" srcOrd="0" destOrd="0" parTransId="{03F67A42-2ADB-4662-ABFC-62528A0F979F}" sibTransId="{5B86E0D8-41D9-401A-9FEA-E8BF92DF01A5}"/>
    <dgm:cxn modelId="{E2CE6905-E9C5-4021-AF0F-CD81580692E0}" type="presOf" srcId="{00AEFC37-7055-4B5B-BE09-24E13C1EA6E2}" destId="{E4F92662-DCC3-4672-B4C2-94D8FE007784}" srcOrd="0" destOrd="3" presId="urn:microsoft.com/office/officeart/2005/8/layout/process2"/>
    <dgm:cxn modelId="{93184F12-E8A1-4083-B40D-9A93D2362B5C}" type="presOf" srcId="{451F8BDE-6ECF-498D-B200-BC70135803AC}" destId="{9DA58B4C-833A-428F-8B52-E48AC3F24805}" srcOrd="0" destOrd="3" presId="urn:microsoft.com/office/officeart/2005/8/layout/process2"/>
    <dgm:cxn modelId="{2EB52A13-D4AB-4D01-A23A-D4DAAF66132D}" type="presOf" srcId="{FA317D7F-B085-4798-B236-F322F072FA82}" destId="{DEB338AA-C8AD-4E5F-8405-3902DA996FC5}" srcOrd="0" destOrd="2" presId="urn:microsoft.com/office/officeart/2005/8/layout/process2"/>
    <dgm:cxn modelId="{52973315-B1DE-49EC-89CA-665F2A9DB928}" type="presOf" srcId="{53AC42CE-6FC9-4E48-B85A-805017E5B05E}" destId="{8DFEB194-7C70-4CE8-95DA-6F76B031FAD0}" srcOrd="0" destOrd="2" presId="urn:microsoft.com/office/officeart/2005/8/layout/process2"/>
    <dgm:cxn modelId="{C60DE619-6912-4C94-BD88-86B6AC3AFEF8}" type="presOf" srcId="{08F4F1A3-F0AE-4010-BD1A-B67704E1A46B}" destId="{9DA58B4C-833A-428F-8B52-E48AC3F24805}" srcOrd="0" destOrd="0" presId="urn:microsoft.com/office/officeart/2005/8/layout/process2"/>
    <dgm:cxn modelId="{1A7AA21C-048C-4227-A5D8-2ABB369868B7}" type="presOf" srcId="{2A131BA6-DBC4-4C41-8325-9505E42ADF62}" destId="{B56B27A5-F7AB-4508-91CB-7BB1C376CA46}" srcOrd="0" destOrd="0" presId="urn:microsoft.com/office/officeart/2005/8/layout/process2"/>
    <dgm:cxn modelId="{1F34FF2D-8BC6-4177-9920-09E502CA34C3}" type="presOf" srcId="{A4B7B852-970D-4946-9CB2-C9CF1C66C6BA}" destId="{9DA58B4C-833A-428F-8B52-E48AC3F24805}" srcOrd="0" destOrd="2" presId="urn:microsoft.com/office/officeart/2005/8/layout/process2"/>
    <dgm:cxn modelId="{9EA6F03B-9D81-417B-A67D-6EDF2B645E8D}" type="presOf" srcId="{4DC616B6-F7F2-4B31-829E-53125678DE0B}" destId="{E4F92662-DCC3-4672-B4C2-94D8FE007784}" srcOrd="0" destOrd="0" presId="urn:microsoft.com/office/officeart/2005/8/layout/process2"/>
    <dgm:cxn modelId="{2E4F243D-EF53-46C1-BF5C-376A6A1F4A4C}" type="presOf" srcId="{3D9CA373-55A6-4EA9-A5E6-436CEB9BA8BB}" destId="{E4F92662-DCC3-4672-B4C2-94D8FE007784}" srcOrd="0" destOrd="2" presId="urn:microsoft.com/office/officeart/2005/8/layout/process2"/>
    <dgm:cxn modelId="{3B4B0E5E-5746-4EB4-8545-27003BB0E557}" type="presOf" srcId="{CA6436BA-3219-4A06-9CA4-41C1152F5832}" destId="{8DFEB194-7C70-4CE8-95DA-6F76B031FAD0}" srcOrd="0" destOrd="3" presId="urn:microsoft.com/office/officeart/2005/8/layout/process2"/>
    <dgm:cxn modelId="{6B468A65-1A7B-49E8-99D1-65AD84547B11}" srcId="{207AA511-9AB5-4AF7-860C-95A5F69D0DD3}" destId="{08F4F1A3-F0AE-4010-BD1A-B67704E1A46B}" srcOrd="0" destOrd="0" parTransId="{73AB0DC0-7FE5-4246-AD1F-521F78A2BC06}" sibTransId="{5DEF4ADB-4680-4775-8F8D-4A13105B17D3}"/>
    <dgm:cxn modelId="{E663BD67-05E0-4D82-8200-878F85024AC7}" srcId="{5193CC45-2724-45A5-B96E-6A61DDFEAA7B}" destId="{CA6436BA-3219-4A06-9CA4-41C1152F5832}" srcOrd="2" destOrd="0" parTransId="{A6A0037C-ED9A-447C-9898-C2399D47848C}" sibTransId="{D9CEB71D-D48B-4E54-A1FE-86087123988A}"/>
    <dgm:cxn modelId="{53975F69-0BB1-4067-9D63-C9BAF62DDAF6}" srcId="{5193CC45-2724-45A5-B96E-6A61DDFEAA7B}" destId="{53AC42CE-6FC9-4E48-B85A-805017E5B05E}" srcOrd="1" destOrd="0" parTransId="{C72EE538-2000-47FD-AF70-364CD037AFBC}" sibTransId="{1F425B25-816E-42D6-992B-5EA7ACC6B054}"/>
    <dgm:cxn modelId="{9B71A869-C94E-4DEB-B016-94C891707D93}" type="presOf" srcId="{207AA511-9AB5-4AF7-860C-95A5F69D0DD3}" destId="{421B9EE9-6C76-4249-8D2C-8ED9F51357E2}" srcOrd="0" destOrd="0" presId="urn:microsoft.com/office/officeart/2005/8/layout/process2"/>
    <dgm:cxn modelId="{36332B73-C0B6-43E2-8D2B-F474E06856C8}" srcId="{5193CC45-2724-45A5-B96E-6A61DDFEAA7B}" destId="{F62EA8AA-BB06-4105-BD5C-B22EB22B795C}" srcOrd="3" destOrd="0" parTransId="{010EC7F6-9BDE-4C0D-9068-FB5723DA3DDC}" sibTransId="{C366A99D-8B1D-4ED6-AB12-548E12B519AB}"/>
    <dgm:cxn modelId="{7E035973-2F5B-44F5-9AA7-D4F31F29FFD5}" type="presOf" srcId="{5DEF4ADB-4680-4775-8F8D-4A13105B17D3}" destId="{307B204B-4D6D-4E38-9158-41B6F89C0F8C}" srcOrd="0" destOrd="0" presId="urn:microsoft.com/office/officeart/2005/8/layout/process2"/>
    <dgm:cxn modelId="{80409258-D446-4475-9A68-A51F78F25428}" type="presOf" srcId="{E66B133E-198A-4FB8-9D9C-BB7A0168333D}" destId="{DEB338AA-C8AD-4E5F-8405-3902DA996FC5}" srcOrd="0" destOrd="1" presId="urn:microsoft.com/office/officeart/2005/8/layout/process2"/>
    <dgm:cxn modelId="{F79DB97F-E2E2-4817-913B-04D4BEA6F342}" srcId="{08F4F1A3-F0AE-4010-BD1A-B67704E1A46B}" destId="{A4B7B852-970D-4946-9CB2-C9CF1C66C6BA}" srcOrd="1" destOrd="0" parTransId="{202764CA-5F27-4595-AF10-2A640B983E87}" sibTransId="{4EFC8963-BDDF-4CAF-B925-3ED37F84AFB7}"/>
    <dgm:cxn modelId="{604ABE81-8043-4787-A562-B8956CFE991C}" srcId="{207AA511-9AB5-4AF7-860C-95A5F69D0DD3}" destId="{5193CC45-2724-45A5-B96E-6A61DDFEAA7B}" srcOrd="3" destOrd="0" parTransId="{D5FBC78A-D738-420D-A945-E94EE98BD6EC}" sibTransId="{B8ABB2C0-D069-477D-A688-BE21E9DAD66C}"/>
    <dgm:cxn modelId="{4606D482-2F37-4B68-8970-07947B8180AB}" srcId="{08F4F1A3-F0AE-4010-BD1A-B67704E1A46B}" destId="{3C03CE62-0D87-4918-A514-B27B734CAA62}" srcOrd="0" destOrd="0" parTransId="{CB7671DE-C292-4DF0-8018-CBCC4BF8B96A}" sibTransId="{386386D0-4226-41F5-89D5-689A56A6AC2D}"/>
    <dgm:cxn modelId="{F23AB988-2AB0-4899-B88A-305F60575E85}" type="presOf" srcId="{75A2DCED-2E36-4C20-9593-43744CFB2C3D}" destId="{8E3B9FE6-A00C-4231-A9DC-770820E56A8B}" srcOrd="0" destOrd="0" presId="urn:microsoft.com/office/officeart/2005/8/layout/process2"/>
    <dgm:cxn modelId="{F5C86B90-4B6C-4044-92A0-5DDE86121E88}" srcId="{5193CC45-2724-45A5-B96E-6A61DDFEAA7B}" destId="{A07DE4DD-EE0A-4FDC-90E9-8DEE5FB541A0}" srcOrd="0" destOrd="0" parTransId="{783AFDE1-EE47-4D75-89D8-438552944C0F}" sibTransId="{765AB0BA-B01B-4014-ACFD-61AE1D23A46F}"/>
    <dgm:cxn modelId="{3B9D0691-4F50-4402-9ECB-3957D1446CC2}" type="presOf" srcId="{5193CC45-2724-45A5-B96E-6A61DDFEAA7B}" destId="{8DFEB194-7C70-4CE8-95DA-6F76B031FAD0}" srcOrd="0" destOrd="0" presId="urn:microsoft.com/office/officeart/2005/8/layout/process2"/>
    <dgm:cxn modelId="{2D4F3798-7DCB-41C2-856D-CB527BD543C5}" srcId="{4DC616B6-F7F2-4B31-829E-53125678DE0B}" destId="{00AEFC37-7055-4B5B-BE09-24E13C1EA6E2}" srcOrd="2" destOrd="0" parTransId="{D1347953-93D0-4600-86DE-F957C49D3734}" sibTransId="{4A1F60BE-C697-4D24-B518-25F7A428BC02}"/>
    <dgm:cxn modelId="{979FCDA3-05C9-4465-B32E-F75DC6C02515}" srcId="{207AA511-9AB5-4AF7-860C-95A5F69D0DD3}" destId="{C8AE56AF-F823-45CD-AF1A-1A0AB20F38CD}" srcOrd="1" destOrd="0" parTransId="{E9C86CF8-0DBE-4CAB-AEFD-A40ABE34CFE4}" sibTransId="{75A2DCED-2E36-4C20-9593-43744CFB2C3D}"/>
    <dgm:cxn modelId="{47759EA7-4E0A-4844-8E0D-85F0206F7BD6}" type="presOf" srcId="{C8AE56AF-F823-45CD-AF1A-1A0AB20F38CD}" destId="{DEB338AA-C8AD-4E5F-8405-3902DA996FC5}" srcOrd="0" destOrd="0" presId="urn:microsoft.com/office/officeart/2005/8/layout/process2"/>
    <dgm:cxn modelId="{D77351CA-6E72-4D51-A63C-FF0C39E4C2AF}" type="presOf" srcId="{3C03CE62-0D87-4918-A514-B27B734CAA62}" destId="{9DA58B4C-833A-428F-8B52-E48AC3F24805}" srcOrd="0" destOrd="1" presId="urn:microsoft.com/office/officeart/2005/8/layout/process2"/>
    <dgm:cxn modelId="{DBCF4AD1-A256-47DD-9923-9ABD8CEAEED1}" srcId="{4DC616B6-F7F2-4B31-829E-53125678DE0B}" destId="{3D9CA373-55A6-4EA9-A5E6-436CEB9BA8BB}" srcOrd="1" destOrd="0" parTransId="{C41F2C91-578A-4106-9009-5DA281BA305A}" sibTransId="{9C01BFBD-FC09-4369-B52C-D86A3C4D4A2E}"/>
    <dgm:cxn modelId="{15B42EDD-15F4-4A02-9BDF-4B3C2D32BDC0}" type="presOf" srcId="{F62EA8AA-BB06-4105-BD5C-B22EB22B795C}" destId="{8DFEB194-7C70-4CE8-95DA-6F76B031FAD0}" srcOrd="0" destOrd="4" presId="urn:microsoft.com/office/officeart/2005/8/layout/process2"/>
    <dgm:cxn modelId="{71B1FDDE-7B1C-4C40-8102-6856647B2865}" srcId="{C8AE56AF-F823-45CD-AF1A-1A0AB20F38CD}" destId="{FA317D7F-B085-4798-B236-F322F072FA82}" srcOrd="1" destOrd="0" parTransId="{9254BFB6-1656-4071-BAC8-5BB6302A1CA0}" sibTransId="{16932D78-60D0-4E22-AAB5-316372FB09E9}"/>
    <dgm:cxn modelId="{E459DBE1-BA8F-4514-B028-76510D043497}" type="presOf" srcId="{A07DE4DD-EE0A-4FDC-90E9-8DEE5FB541A0}" destId="{8DFEB194-7C70-4CE8-95DA-6F76B031FAD0}" srcOrd="0" destOrd="1" presId="urn:microsoft.com/office/officeart/2005/8/layout/process2"/>
    <dgm:cxn modelId="{E88DE3E1-B544-4B72-9FE3-D4A2ED643887}" type="presOf" srcId="{DD7AD243-BD46-434D-9AD4-FE8951188AF0}" destId="{E4F92662-DCC3-4672-B4C2-94D8FE007784}" srcOrd="0" destOrd="1" presId="urn:microsoft.com/office/officeart/2005/8/layout/process2"/>
    <dgm:cxn modelId="{9F0BCDE7-0789-4093-AE15-FC413E8C493F}" type="presOf" srcId="{5DEF4ADB-4680-4775-8F8D-4A13105B17D3}" destId="{F0714F23-5AC9-4DF3-B869-FDA2BFA41B25}" srcOrd="1" destOrd="0" presId="urn:microsoft.com/office/officeart/2005/8/layout/process2"/>
    <dgm:cxn modelId="{2D502EED-2DD3-4EB4-A7CA-ADD1874B1638}" type="presOf" srcId="{75A2DCED-2E36-4C20-9593-43744CFB2C3D}" destId="{5E15CA67-D134-45F9-8B6A-8F0C86D0908E}" srcOrd="1" destOrd="0" presId="urn:microsoft.com/office/officeart/2005/8/layout/process2"/>
    <dgm:cxn modelId="{B0BBC8EE-EC99-4208-B663-23A2D5552344}" srcId="{207AA511-9AB5-4AF7-860C-95A5F69D0DD3}" destId="{4DC616B6-F7F2-4B31-829E-53125678DE0B}" srcOrd="2" destOrd="0" parTransId="{13ED4994-6C99-4F3B-ADC8-4D00B1038096}" sibTransId="{2A131BA6-DBC4-4C41-8325-9505E42ADF62}"/>
    <dgm:cxn modelId="{2394DCF1-CF08-4612-914F-1FBC2E6E13F4}" srcId="{4DC616B6-F7F2-4B31-829E-53125678DE0B}" destId="{DD7AD243-BD46-434D-9AD4-FE8951188AF0}" srcOrd="0" destOrd="0" parTransId="{6CD8F40F-33F3-4624-84D6-C3E1D09E21F2}" sibTransId="{51EF1359-394E-44CF-A726-0BDF21D45B8E}"/>
    <dgm:cxn modelId="{7269AF29-82F4-4C8F-83BE-E77F9BB9CFEA}" type="presParOf" srcId="{421B9EE9-6C76-4249-8D2C-8ED9F51357E2}" destId="{9DA58B4C-833A-428F-8B52-E48AC3F24805}" srcOrd="0" destOrd="0" presId="urn:microsoft.com/office/officeart/2005/8/layout/process2"/>
    <dgm:cxn modelId="{4767E146-7673-4843-AC18-6E975022225F}" type="presParOf" srcId="{421B9EE9-6C76-4249-8D2C-8ED9F51357E2}" destId="{307B204B-4D6D-4E38-9158-41B6F89C0F8C}" srcOrd="1" destOrd="0" presId="urn:microsoft.com/office/officeart/2005/8/layout/process2"/>
    <dgm:cxn modelId="{21F9F0FF-53C0-4EAB-8E08-2F74F00798A7}" type="presParOf" srcId="{307B204B-4D6D-4E38-9158-41B6F89C0F8C}" destId="{F0714F23-5AC9-4DF3-B869-FDA2BFA41B25}" srcOrd="0" destOrd="0" presId="urn:microsoft.com/office/officeart/2005/8/layout/process2"/>
    <dgm:cxn modelId="{E61EF1F8-D1F7-4418-950A-C697036F6402}" type="presParOf" srcId="{421B9EE9-6C76-4249-8D2C-8ED9F51357E2}" destId="{DEB338AA-C8AD-4E5F-8405-3902DA996FC5}" srcOrd="2" destOrd="0" presId="urn:microsoft.com/office/officeart/2005/8/layout/process2"/>
    <dgm:cxn modelId="{7A70B2EF-F327-4F0A-B43C-A7C63EF171E3}" type="presParOf" srcId="{421B9EE9-6C76-4249-8D2C-8ED9F51357E2}" destId="{8E3B9FE6-A00C-4231-A9DC-770820E56A8B}" srcOrd="3" destOrd="0" presId="urn:microsoft.com/office/officeart/2005/8/layout/process2"/>
    <dgm:cxn modelId="{0B5783B4-7272-4C11-9B3B-A60349ED237B}" type="presParOf" srcId="{8E3B9FE6-A00C-4231-A9DC-770820E56A8B}" destId="{5E15CA67-D134-45F9-8B6A-8F0C86D0908E}" srcOrd="0" destOrd="0" presId="urn:microsoft.com/office/officeart/2005/8/layout/process2"/>
    <dgm:cxn modelId="{8AB3F577-9D91-429A-B27F-65FFA08B1061}" type="presParOf" srcId="{421B9EE9-6C76-4249-8D2C-8ED9F51357E2}" destId="{E4F92662-DCC3-4672-B4C2-94D8FE007784}" srcOrd="4" destOrd="0" presId="urn:microsoft.com/office/officeart/2005/8/layout/process2"/>
    <dgm:cxn modelId="{C3E86ACC-13D6-4988-8C57-DC0E54954807}" type="presParOf" srcId="{421B9EE9-6C76-4249-8D2C-8ED9F51357E2}" destId="{B56B27A5-F7AB-4508-91CB-7BB1C376CA46}" srcOrd="5" destOrd="0" presId="urn:microsoft.com/office/officeart/2005/8/layout/process2"/>
    <dgm:cxn modelId="{13A48FD8-3EF8-405A-B1C9-BFB01E5559DC}" type="presParOf" srcId="{B56B27A5-F7AB-4508-91CB-7BB1C376CA46}" destId="{9ADE1876-1179-4617-9649-2EC890AE4E5D}" srcOrd="0" destOrd="0" presId="urn:microsoft.com/office/officeart/2005/8/layout/process2"/>
    <dgm:cxn modelId="{F5AA5429-4BB4-4AF0-8AE4-C3A9D293E626}" type="presParOf" srcId="{421B9EE9-6C76-4249-8D2C-8ED9F51357E2}" destId="{8DFEB194-7C70-4CE8-95DA-6F76B031FAD0}" srcOrd="6" destOrd="0" presId="urn:microsoft.com/office/officeart/2005/8/layout/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58B4C-833A-428F-8B52-E48AC3F24805}">
      <dsp:nvSpPr>
        <dsp:cNvPr id="0" name=""/>
        <dsp:cNvSpPr/>
      </dsp:nvSpPr>
      <dsp:spPr>
        <a:xfrm>
          <a:off x="0" y="30010"/>
          <a:ext cx="8362988" cy="5579289"/>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kern="1200" dirty="0" err="1"/>
            <a:t>Spilegium</a:t>
          </a:r>
          <a:r>
            <a:rPr lang="en-GB" sz="4000" kern="1200" dirty="0"/>
            <a:t> </a:t>
          </a:r>
          <a:r>
            <a:rPr lang="en-GB" sz="4000" kern="1200" dirty="0" err="1"/>
            <a:t>didacticum</a:t>
          </a:r>
          <a:r>
            <a:rPr lang="en-GB" sz="4000" kern="1200" dirty="0"/>
            <a:t> by Comenius (1680) introduces </a:t>
          </a:r>
          <a:r>
            <a:rPr lang="en-GB" sz="4000" kern="1200" dirty="0" err="1"/>
            <a:t>mathetics</a:t>
          </a:r>
          <a:endParaRPr lang="en-GB" sz="4000" kern="1200" dirty="0"/>
        </a:p>
        <a:p>
          <a:pPr marL="285750" lvl="1" indent="-285750" algn="l" defTabSz="1422400">
            <a:lnSpc>
              <a:spcPct val="90000"/>
            </a:lnSpc>
            <a:spcBef>
              <a:spcPct val="0"/>
            </a:spcBef>
            <a:spcAft>
              <a:spcPct val="15000"/>
            </a:spcAft>
            <a:buNone/>
          </a:pPr>
          <a:r>
            <a:rPr lang="en-GB" sz="3200" kern="1200" dirty="0"/>
            <a:t>Comenius Selections by UNESCO (1957) with an introduction by Jean Piaget</a:t>
          </a:r>
        </a:p>
        <a:p>
          <a:pPr marL="285750" lvl="1" indent="-285750" algn="l" defTabSz="1422400">
            <a:lnSpc>
              <a:spcPct val="90000"/>
            </a:lnSpc>
            <a:spcBef>
              <a:spcPct val="0"/>
            </a:spcBef>
            <a:spcAft>
              <a:spcPct val="15000"/>
            </a:spcAft>
            <a:buNone/>
          </a:pPr>
          <a:r>
            <a:rPr lang="en-GB" sz="3200" kern="1200" dirty="0"/>
            <a:t>Piaget and </a:t>
          </a:r>
          <a:r>
            <a:rPr lang="en-GB" sz="3200" kern="1200" dirty="0" err="1"/>
            <a:t>Papert</a:t>
          </a:r>
          <a:r>
            <a:rPr lang="en-GB" sz="3200" kern="1200" dirty="0"/>
            <a:t> collaborated at the University of Geneva (1958-1962)</a:t>
          </a:r>
        </a:p>
        <a:p>
          <a:pPr marL="285750" lvl="1" indent="-285750" algn="l" defTabSz="1422400">
            <a:lnSpc>
              <a:spcPct val="90000"/>
            </a:lnSpc>
            <a:spcBef>
              <a:spcPct val="0"/>
            </a:spcBef>
            <a:spcAft>
              <a:spcPct val="15000"/>
            </a:spcAft>
            <a:buNone/>
          </a:pPr>
          <a:r>
            <a:rPr lang="en-GB" sz="3200" kern="1200" dirty="0"/>
            <a:t>Semenov, in ‘Seymour </a:t>
          </a:r>
          <a:r>
            <a:rPr lang="en-GB" sz="3200" kern="1200" dirty="0" err="1"/>
            <a:t>Papert</a:t>
          </a:r>
          <a:r>
            <a:rPr lang="en-GB" sz="3200" kern="1200" dirty="0"/>
            <a:t> and Us’ (2017), mentions that </a:t>
          </a:r>
          <a:r>
            <a:rPr lang="en-GB" sz="3200" kern="1200" dirty="0" err="1"/>
            <a:t>Papert</a:t>
          </a:r>
          <a:r>
            <a:rPr lang="en-GB" sz="3200" kern="1200" dirty="0"/>
            <a:t> introduced him to Comenius.</a:t>
          </a:r>
        </a:p>
      </dsp:txBody>
      <dsp:txXfrm>
        <a:off x="163412" y="193422"/>
        <a:ext cx="8036164" cy="5252465"/>
      </dsp:txXfrm>
    </dsp:sp>
    <dsp:sp modelId="{307B204B-4D6D-4E38-9158-41B6F89C0F8C}">
      <dsp:nvSpPr>
        <dsp:cNvPr id="0" name=""/>
        <dsp:cNvSpPr/>
      </dsp:nvSpPr>
      <dsp:spPr>
        <a:xfrm rot="5400000">
          <a:off x="3135377" y="5748782"/>
          <a:ext cx="2092233" cy="25106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GB" sz="3000" kern="1200"/>
        </a:p>
      </dsp:txBody>
      <dsp:txXfrm rot="-5400000">
        <a:off x="3428290" y="5958005"/>
        <a:ext cx="1506408" cy="1464563"/>
      </dsp:txXfrm>
    </dsp:sp>
    <dsp:sp modelId="{DEB338AA-C8AD-4E5F-8405-3902DA996FC5}">
      <dsp:nvSpPr>
        <dsp:cNvPr id="0" name=""/>
        <dsp:cNvSpPr/>
      </dsp:nvSpPr>
      <dsp:spPr>
        <a:xfrm>
          <a:off x="0" y="8398945"/>
          <a:ext cx="8362988" cy="5579289"/>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kern="1200" dirty="0"/>
            <a:t>Seymour </a:t>
          </a:r>
          <a:r>
            <a:rPr lang="en-GB" sz="4000" kern="1200" dirty="0" err="1"/>
            <a:t>Papert</a:t>
          </a:r>
          <a:r>
            <a:rPr lang="en-GB" sz="4000" kern="1200" dirty="0"/>
            <a:t> co-creation of Logo Programming (1960s)</a:t>
          </a:r>
        </a:p>
        <a:p>
          <a:pPr marL="285750" lvl="1" indent="-285750" algn="l" defTabSz="1422400">
            <a:lnSpc>
              <a:spcPct val="90000"/>
            </a:lnSpc>
            <a:spcBef>
              <a:spcPct val="0"/>
            </a:spcBef>
            <a:spcAft>
              <a:spcPct val="15000"/>
            </a:spcAft>
            <a:buNone/>
          </a:pPr>
          <a:r>
            <a:rPr lang="en-GB" sz="3200" kern="1200" dirty="0"/>
            <a:t>Karel the Robot (1970s-1980s), made by a University student, was inspired by  LOGO.</a:t>
          </a:r>
        </a:p>
        <a:p>
          <a:pPr marL="285750" lvl="1" indent="-285750" algn="l" defTabSz="1422400">
            <a:lnSpc>
              <a:spcPct val="90000"/>
            </a:lnSpc>
            <a:spcBef>
              <a:spcPct val="0"/>
            </a:spcBef>
            <a:spcAft>
              <a:spcPct val="15000"/>
            </a:spcAft>
            <a:buNone/>
          </a:pPr>
          <a:r>
            <a:rPr lang="en-GB" sz="3200" kern="1200" dirty="0" err="1"/>
            <a:t>Papert</a:t>
          </a:r>
          <a:r>
            <a:rPr lang="en-GB" sz="3200" kern="1200" dirty="0"/>
            <a:t> revived concepts of </a:t>
          </a:r>
          <a:r>
            <a:rPr lang="en-GB" sz="3200" kern="1200" dirty="0" err="1"/>
            <a:t>mathetics</a:t>
          </a:r>
          <a:r>
            <a:rPr lang="en-GB" sz="3200" kern="1200" dirty="0"/>
            <a:t> (art of learning) in Mindstorms (1980) and The Children’s Machine (1993)</a:t>
          </a:r>
        </a:p>
      </dsp:txBody>
      <dsp:txXfrm>
        <a:off x="163412" y="8562357"/>
        <a:ext cx="8036164" cy="5252465"/>
      </dsp:txXfrm>
    </dsp:sp>
    <dsp:sp modelId="{8E3B9FE6-A00C-4231-A9DC-770820E56A8B}">
      <dsp:nvSpPr>
        <dsp:cNvPr id="0" name=""/>
        <dsp:cNvSpPr/>
      </dsp:nvSpPr>
      <dsp:spPr>
        <a:xfrm rot="5400000">
          <a:off x="3135377" y="14117716"/>
          <a:ext cx="2092233" cy="25106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GB" sz="3000" kern="1200"/>
        </a:p>
      </dsp:txBody>
      <dsp:txXfrm rot="-5400000">
        <a:off x="3428290" y="14326939"/>
        <a:ext cx="1506408" cy="1464563"/>
      </dsp:txXfrm>
    </dsp:sp>
    <dsp:sp modelId="{E4F92662-DCC3-4672-B4C2-94D8FE007784}">
      <dsp:nvSpPr>
        <dsp:cNvPr id="0" name=""/>
        <dsp:cNvSpPr/>
      </dsp:nvSpPr>
      <dsp:spPr>
        <a:xfrm>
          <a:off x="0" y="16767879"/>
          <a:ext cx="8362988" cy="5579289"/>
        </a:xfrm>
        <a:prstGeom prst="roundRect">
          <a:avLst>
            <a:gd name="adj" fmla="val 10000"/>
          </a:avLst>
        </a:prstGeom>
        <a:solidFill>
          <a:schemeClr val="bg2">
            <a:lumMod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kern="1200" dirty="0"/>
            <a:t>Bill the Robot (2004)</a:t>
          </a:r>
        </a:p>
        <a:p>
          <a:pPr marL="285750" lvl="1" indent="-285750" algn="l" defTabSz="1422400">
            <a:lnSpc>
              <a:spcPct val="90000"/>
            </a:lnSpc>
            <a:spcBef>
              <a:spcPct val="0"/>
            </a:spcBef>
            <a:spcAft>
              <a:spcPct val="15000"/>
            </a:spcAft>
            <a:buNone/>
          </a:pPr>
          <a:r>
            <a:rPr lang="en-GB" sz="3200" kern="1200" dirty="0"/>
            <a:t>Matt Chase used Flash technology to develop Bill the Robot, as a tool to help teach LOGO to high schoolers</a:t>
          </a:r>
        </a:p>
        <a:p>
          <a:pPr marL="285750" lvl="1" indent="-285750" algn="l" defTabSz="1422400">
            <a:lnSpc>
              <a:spcPct val="90000"/>
            </a:lnSpc>
            <a:spcBef>
              <a:spcPct val="0"/>
            </a:spcBef>
            <a:spcAft>
              <a:spcPct val="15000"/>
            </a:spcAft>
            <a:buNone/>
          </a:pPr>
          <a:r>
            <a:rPr lang="en-GB" sz="3200" kern="1200" dirty="0"/>
            <a:t>Partially inspired by Dr Brain Series (1990s) programming robot puzzles</a:t>
          </a:r>
        </a:p>
        <a:p>
          <a:pPr marL="285750" lvl="1" indent="-285750" algn="l" defTabSz="1422400">
            <a:lnSpc>
              <a:spcPct val="90000"/>
            </a:lnSpc>
            <a:spcBef>
              <a:spcPct val="0"/>
            </a:spcBef>
            <a:spcAft>
              <a:spcPct val="15000"/>
            </a:spcAft>
            <a:buNone/>
          </a:pPr>
          <a:r>
            <a:rPr lang="en-GB" sz="3200" b="1" kern="1200" dirty="0"/>
            <a:t>This is a missing link between the </a:t>
          </a:r>
          <a:r>
            <a:rPr lang="en-GB" sz="3200" b="1" kern="1200" dirty="0" err="1"/>
            <a:t>LightBot</a:t>
          </a:r>
          <a:r>
            <a:rPr lang="en-GB" sz="3200" b="1" kern="1200" dirty="0"/>
            <a:t> series and educational theory.</a:t>
          </a:r>
        </a:p>
      </dsp:txBody>
      <dsp:txXfrm>
        <a:off x="163412" y="16931291"/>
        <a:ext cx="8036164" cy="5252465"/>
      </dsp:txXfrm>
    </dsp:sp>
    <dsp:sp modelId="{B56B27A5-F7AB-4508-91CB-7BB1C376CA46}">
      <dsp:nvSpPr>
        <dsp:cNvPr id="0" name=""/>
        <dsp:cNvSpPr/>
      </dsp:nvSpPr>
      <dsp:spPr>
        <a:xfrm rot="5400000">
          <a:off x="3135377" y="22486651"/>
          <a:ext cx="2092233" cy="25106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GB" sz="3000" kern="1200"/>
        </a:p>
      </dsp:txBody>
      <dsp:txXfrm rot="-5400000">
        <a:off x="3428290" y="22695874"/>
        <a:ext cx="1506408" cy="1464563"/>
      </dsp:txXfrm>
    </dsp:sp>
    <dsp:sp modelId="{8DFEB194-7C70-4CE8-95DA-6F76B031FAD0}">
      <dsp:nvSpPr>
        <dsp:cNvPr id="0" name=""/>
        <dsp:cNvSpPr/>
      </dsp:nvSpPr>
      <dsp:spPr>
        <a:xfrm>
          <a:off x="0" y="25136813"/>
          <a:ext cx="8362988" cy="5579289"/>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GB" sz="3700" kern="1200" dirty="0" err="1"/>
            <a:t>LightBot</a:t>
          </a:r>
          <a:r>
            <a:rPr lang="en-GB" sz="3700" kern="1200" dirty="0"/>
            <a:t> series (2008-2016)</a:t>
          </a:r>
        </a:p>
        <a:p>
          <a:pPr marL="285750" lvl="1" indent="-285750" algn="l" defTabSz="1289050">
            <a:lnSpc>
              <a:spcPct val="90000"/>
            </a:lnSpc>
            <a:spcBef>
              <a:spcPct val="0"/>
            </a:spcBef>
            <a:spcAft>
              <a:spcPct val="15000"/>
            </a:spcAft>
            <a:buNone/>
          </a:pPr>
          <a:r>
            <a:rPr lang="en-GB" sz="2900" kern="1200" dirty="0"/>
            <a:t>Matt Chase is credited for the original concept of the first light-Bot (2008), developed in high school by Danny </a:t>
          </a:r>
          <a:r>
            <a:rPr lang="en-GB" sz="2900" kern="1200" dirty="0" err="1"/>
            <a:t>Yaroslavski</a:t>
          </a:r>
          <a:endParaRPr lang="en-GB" sz="2900" kern="1200" dirty="0"/>
        </a:p>
        <a:p>
          <a:pPr marL="285750" lvl="1" indent="-285750" algn="l" defTabSz="1289050">
            <a:lnSpc>
              <a:spcPct val="90000"/>
            </a:lnSpc>
            <a:spcBef>
              <a:spcPct val="0"/>
            </a:spcBef>
            <a:spcAft>
              <a:spcPct val="15000"/>
            </a:spcAft>
            <a:buNone/>
          </a:pPr>
          <a:r>
            <a:rPr lang="en-GB" sz="2900" kern="1200" dirty="0"/>
            <a:t>Its sequel, </a:t>
          </a:r>
          <a:r>
            <a:rPr lang="en-GB" sz="2900" kern="1200" dirty="0" err="1"/>
            <a:t>LightBot</a:t>
          </a:r>
          <a:r>
            <a:rPr lang="en-GB" sz="2900" kern="1200" dirty="0"/>
            <a:t> 2.0 (2010), adds more features but removes Chase’s credit.</a:t>
          </a:r>
        </a:p>
        <a:p>
          <a:pPr marL="285750" lvl="1" indent="-285750" algn="l" defTabSz="1289050">
            <a:lnSpc>
              <a:spcPct val="90000"/>
            </a:lnSpc>
            <a:spcBef>
              <a:spcPct val="0"/>
            </a:spcBef>
            <a:spcAft>
              <a:spcPct val="15000"/>
            </a:spcAft>
            <a:buNone/>
          </a:pPr>
          <a:r>
            <a:rPr lang="en-GB" sz="2900" kern="1200" dirty="0"/>
            <a:t>The third instalment, Lightbot (2013), was developed at the University with an education-first redesign, reaching millions of students.</a:t>
          </a:r>
        </a:p>
        <a:p>
          <a:pPr marL="285750" lvl="1" indent="-285750" algn="l" defTabSz="1289050">
            <a:lnSpc>
              <a:spcPct val="90000"/>
            </a:lnSpc>
            <a:spcBef>
              <a:spcPct val="0"/>
            </a:spcBef>
            <a:spcAft>
              <a:spcPct val="15000"/>
            </a:spcAft>
            <a:buNone/>
          </a:pPr>
          <a:r>
            <a:rPr lang="en-GB" sz="2900" kern="1200" dirty="0"/>
            <a:t>Danny </a:t>
          </a:r>
          <a:r>
            <a:rPr lang="en-GB" sz="2900" kern="1200" dirty="0" err="1"/>
            <a:t>Yaroslavski</a:t>
          </a:r>
          <a:r>
            <a:rPr lang="en-GB" sz="2900" kern="1200" dirty="0"/>
            <a:t> received Forbes 30 under 30 recognition in education for </a:t>
          </a:r>
          <a:r>
            <a:rPr lang="en-GB" sz="2900" kern="1200" dirty="0" err="1"/>
            <a:t>LightBot</a:t>
          </a:r>
          <a:r>
            <a:rPr lang="en-GB" sz="2900" kern="1200" dirty="0"/>
            <a:t> series.</a:t>
          </a:r>
        </a:p>
      </dsp:txBody>
      <dsp:txXfrm>
        <a:off x="163412" y="25300225"/>
        <a:ext cx="8036164" cy="525246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FD8E6A-A88A-4FA2-9150-7030A78E6561}" type="datetimeFigureOut">
              <a:rPr lang="en-GB" smtClean="0"/>
              <a:t>24/03/2026</a:t>
            </a:fld>
            <a:endParaRPr lang="en-GB"/>
          </a:p>
        </p:txBody>
      </p:sp>
      <p:sp>
        <p:nvSpPr>
          <p:cNvPr id="4" name="Slide Image Placeholder 3"/>
          <p:cNvSpPr>
            <a:spLocks noGrp="1" noRot="1" noChangeAspect="1"/>
          </p:cNvSpPr>
          <p:nvPr>
            <p:ph type="sldImg" idx="2"/>
          </p:nvPr>
        </p:nvSpPr>
        <p:spPr>
          <a:xfrm>
            <a:off x="2349500" y="1143000"/>
            <a:ext cx="21590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260399-2516-4DDD-A889-D6462BC09ED4}" type="slidenum">
              <a:rPr lang="en-GB" smtClean="0"/>
              <a:t>‹#›</a:t>
            </a:fld>
            <a:endParaRPr lang="en-GB"/>
          </a:p>
        </p:txBody>
      </p:sp>
    </p:spTree>
    <p:extLst>
      <p:ext uri="{BB962C8B-B14F-4D97-AF65-F5344CB8AC3E}">
        <p14:creationId xmlns:p14="http://schemas.microsoft.com/office/powerpoint/2010/main" val="2017833661"/>
      </p:ext>
    </p:extLst>
  </p:cSld>
  <p:clrMap bg1="lt1" tx1="dk1" bg2="lt2" tx2="dk2" accent1="accent1" accent2="accent2" accent3="accent3" accent4="accent4" accent5="accent5" accent6="accent6" hlink="hlink" folHlink="folHlink"/>
  <p:notesStyle>
    <a:lvl1pPr marL="0" algn="l" defTabSz="2937373" rtl="0" eaLnBrk="1" latinLnBrk="0" hangingPunct="1">
      <a:defRPr sz="3855" kern="1200">
        <a:solidFill>
          <a:schemeClr val="tx1"/>
        </a:solidFill>
        <a:latin typeface="+mn-lt"/>
        <a:ea typeface="+mn-ea"/>
        <a:cs typeface="+mn-cs"/>
      </a:defRPr>
    </a:lvl1pPr>
    <a:lvl2pPr marL="1468687" algn="l" defTabSz="2937373" rtl="0" eaLnBrk="1" latinLnBrk="0" hangingPunct="1">
      <a:defRPr sz="3855" kern="1200">
        <a:solidFill>
          <a:schemeClr val="tx1"/>
        </a:solidFill>
        <a:latin typeface="+mn-lt"/>
        <a:ea typeface="+mn-ea"/>
        <a:cs typeface="+mn-cs"/>
      </a:defRPr>
    </a:lvl2pPr>
    <a:lvl3pPr marL="2937373" algn="l" defTabSz="2937373" rtl="0" eaLnBrk="1" latinLnBrk="0" hangingPunct="1">
      <a:defRPr sz="3855" kern="1200">
        <a:solidFill>
          <a:schemeClr val="tx1"/>
        </a:solidFill>
        <a:latin typeface="+mn-lt"/>
        <a:ea typeface="+mn-ea"/>
        <a:cs typeface="+mn-cs"/>
      </a:defRPr>
    </a:lvl3pPr>
    <a:lvl4pPr marL="4406060" algn="l" defTabSz="2937373" rtl="0" eaLnBrk="1" latinLnBrk="0" hangingPunct="1">
      <a:defRPr sz="3855" kern="1200">
        <a:solidFill>
          <a:schemeClr val="tx1"/>
        </a:solidFill>
        <a:latin typeface="+mn-lt"/>
        <a:ea typeface="+mn-ea"/>
        <a:cs typeface="+mn-cs"/>
      </a:defRPr>
    </a:lvl4pPr>
    <a:lvl5pPr marL="5874746" algn="l" defTabSz="2937373" rtl="0" eaLnBrk="1" latinLnBrk="0" hangingPunct="1">
      <a:defRPr sz="3855" kern="1200">
        <a:solidFill>
          <a:schemeClr val="tx1"/>
        </a:solidFill>
        <a:latin typeface="+mn-lt"/>
        <a:ea typeface="+mn-ea"/>
        <a:cs typeface="+mn-cs"/>
      </a:defRPr>
    </a:lvl5pPr>
    <a:lvl6pPr marL="7343433" algn="l" defTabSz="2937373" rtl="0" eaLnBrk="1" latinLnBrk="0" hangingPunct="1">
      <a:defRPr sz="3855" kern="1200">
        <a:solidFill>
          <a:schemeClr val="tx1"/>
        </a:solidFill>
        <a:latin typeface="+mn-lt"/>
        <a:ea typeface="+mn-ea"/>
        <a:cs typeface="+mn-cs"/>
      </a:defRPr>
    </a:lvl6pPr>
    <a:lvl7pPr marL="8812119" algn="l" defTabSz="2937373" rtl="0" eaLnBrk="1" latinLnBrk="0" hangingPunct="1">
      <a:defRPr sz="3855" kern="1200">
        <a:solidFill>
          <a:schemeClr val="tx1"/>
        </a:solidFill>
        <a:latin typeface="+mn-lt"/>
        <a:ea typeface="+mn-ea"/>
        <a:cs typeface="+mn-cs"/>
      </a:defRPr>
    </a:lvl7pPr>
    <a:lvl8pPr marL="10280805" algn="l" defTabSz="2937373" rtl="0" eaLnBrk="1" latinLnBrk="0" hangingPunct="1">
      <a:defRPr sz="3855" kern="1200">
        <a:solidFill>
          <a:schemeClr val="tx1"/>
        </a:solidFill>
        <a:latin typeface="+mn-lt"/>
        <a:ea typeface="+mn-ea"/>
        <a:cs typeface="+mn-cs"/>
      </a:defRPr>
    </a:lvl8pPr>
    <a:lvl9pPr marL="11749492" algn="l" defTabSz="2937373" rtl="0" eaLnBrk="1" latinLnBrk="0" hangingPunct="1">
      <a:defRPr sz="38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260399-2516-4DDD-A889-D6462BC09ED4}" type="slidenum">
              <a:rPr lang="en-GB" smtClean="0"/>
              <a:t>1</a:t>
            </a:fld>
            <a:endParaRPr lang="en-GB"/>
          </a:p>
        </p:txBody>
      </p:sp>
    </p:spTree>
    <p:extLst>
      <p:ext uri="{BB962C8B-B14F-4D97-AF65-F5344CB8AC3E}">
        <p14:creationId xmlns:p14="http://schemas.microsoft.com/office/powerpoint/2010/main" val="179996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GB"/>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7D5812E-9713-4616-8177-14BAEB18DFFB}" type="datetimeFigureOut">
              <a:rPr lang="en-GB" smtClean="0"/>
              <a:t>24/03/2026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125522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7D5812E-9713-4616-8177-14BAEB18DFFB}" type="datetimeFigureOut">
              <a:rPr lang="en-GB" smtClean="0"/>
              <a:t>24/03/2026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3856957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7D5812E-9713-4616-8177-14BAEB18DFFB}" type="datetimeFigureOut">
              <a:rPr lang="en-GB" smtClean="0"/>
              <a:t>24/03/2026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784444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7D5812E-9713-4616-8177-14BAEB18DFFB}" type="datetimeFigureOut">
              <a:rPr lang="en-GB" smtClean="0"/>
              <a:t>24/03/2026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2465370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GB"/>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tint val="82000"/>
                  </a:schemeClr>
                </a:solidFill>
              </a:defRPr>
            </a:lvl1pPr>
            <a:lvl2pPr marL="1259997" indent="0">
              <a:buNone/>
              <a:defRPr sz="5512">
                <a:solidFill>
                  <a:schemeClr val="tx1">
                    <a:tint val="82000"/>
                  </a:schemeClr>
                </a:solidFill>
              </a:defRPr>
            </a:lvl2pPr>
            <a:lvl3pPr marL="2519995" indent="0">
              <a:buNone/>
              <a:defRPr sz="4961">
                <a:solidFill>
                  <a:schemeClr val="tx1">
                    <a:tint val="82000"/>
                  </a:schemeClr>
                </a:solidFill>
              </a:defRPr>
            </a:lvl3pPr>
            <a:lvl4pPr marL="3779992" indent="0">
              <a:buNone/>
              <a:defRPr sz="4409">
                <a:solidFill>
                  <a:schemeClr val="tx1">
                    <a:tint val="82000"/>
                  </a:schemeClr>
                </a:solidFill>
              </a:defRPr>
            </a:lvl4pPr>
            <a:lvl5pPr marL="5039990" indent="0">
              <a:buNone/>
              <a:defRPr sz="4409">
                <a:solidFill>
                  <a:schemeClr val="tx1">
                    <a:tint val="82000"/>
                  </a:schemeClr>
                </a:solidFill>
              </a:defRPr>
            </a:lvl5pPr>
            <a:lvl6pPr marL="6299987" indent="0">
              <a:buNone/>
              <a:defRPr sz="4409">
                <a:solidFill>
                  <a:schemeClr val="tx1">
                    <a:tint val="82000"/>
                  </a:schemeClr>
                </a:solidFill>
              </a:defRPr>
            </a:lvl6pPr>
            <a:lvl7pPr marL="7559985" indent="0">
              <a:buNone/>
              <a:defRPr sz="4409">
                <a:solidFill>
                  <a:schemeClr val="tx1">
                    <a:tint val="82000"/>
                  </a:schemeClr>
                </a:solidFill>
              </a:defRPr>
            </a:lvl7pPr>
            <a:lvl8pPr marL="8819982" indent="0">
              <a:buNone/>
              <a:defRPr sz="4409">
                <a:solidFill>
                  <a:schemeClr val="tx1">
                    <a:tint val="82000"/>
                  </a:schemeClr>
                </a:solidFill>
              </a:defRPr>
            </a:lvl8pPr>
            <a:lvl9pPr marL="10079980" indent="0">
              <a:buNone/>
              <a:defRPr sz="4409">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7D5812E-9713-4616-8177-14BAEB18DFFB}" type="datetimeFigureOut">
              <a:rPr lang="en-GB" smtClean="0"/>
              <a:t>24/03/2026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236490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7D5812E-9713-4616-8177-14BAEB18DFFB}" type="datetimeFigureOut">
              <a:rPr lang="en-GB" smtClean="0"/>
              <a:t>24/03/2026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3088700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GB"/>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GB"/>
              <a:t>Click to 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GB"/>
              <a:t>Click to 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7D5812E-9713-4616-8177-14BAEB18DFFB}" type="datetimeFigureOut">
              <a:rPr lang="en-GB" smtClean="0"/>
              <a:t>24/03/2026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316554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7D5812E-9713-4616-8177-14BAEB18DFFB}" type="datetimeFigureOut">
              <a:rPr lang="en-GB" smtClean="0"/>
              <a:t>24/03/2026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1281776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5812E-9713-4616-8177-14BAEB18DFFB}" type="datetimeFigureOut">
              <a:rPr lang="en-GB" smtClean="0"/>
              <a:t>24/03/2026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39513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GB"/>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GB"/>
              <a:t>Click to edit Master text styles</a:t>
            </a:r>
          </a:p>
        </p:txBody>
      </p:sp>
      <p:sp>
        <p:nvSpPr>
          <p:cNvPr id="5" name="Date Placeholder 4"/>
          <p:cNvSpPr>
            <a:spLocks noGrp="1"/>
          </p:cNvSpPr>
          <p:nvPr>
            <p:ph type="dt" sz="half" idx="10"/>
          </p:nvPr>
        </p:nvSpPr>
        <p:spPr/>
        <p:txBody>
          <a:bodyPr/>
          <a:lstStyle/>
          <a:p>
            <a:fld id="{37D5812E-9713-4616-8177-14BAEB18DFFB}" type="datetimeFigureOut">
              <a:rPr lang="en-GB" smtClean="0"/>
              <a:t>24/03/2026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352454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GB"/>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GB"/>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GB"/>
              <a:t>Click to edit Master text styles</a:t>
            </a:r>
          </a:p>
        </p:txBody>
      </p:sp>
      <p:sp>
        <p:nvSpPr>
          <p:cNvPr id="5" name="Date Placeholder 4"/>
          <p:cNvSpPr>
            <a:spLocks noGrp="1"/>
          </p:cNvSpPr>
          <p:nvPr>
            <p:ph type="dt" sz="half" idx="10"/>
          </p:nvPr>
        </p:nvSpPr>
        <p:spPr/>
        <p:txBody>
          <a:bodyPr/>
          <a:lstStyle/>
          <a:p>
            <a:fld id="{37D5812E-9713-4616-8177-14BAEB18DFFB}" type="datetimeFigureOut">
              <a:rPr lang="en-GB" smtClean="0"/>
              <a:t>24/03/2026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188DE5-EEB2-4749-A451-775E8FD4DB33}" type="slidenum">
              <a:rPr lang="en-GB" smtClean="0"/>
              <a:t>‹#›</a:t>
            </a:fld>
            <a:endParaRPr lang="en-GB"/>
          </a:p>
        </p:txBody>
      </p:sp>
    </p:spTree>
    <p:extLst>
      <p:ext uri="{BB962C8B-B14F-4D97-AF65-F5344CB8AC3E}">
        <p14:creationId xmlns:p14="http://schemas.microsoft.com/office/powerpoint/2010/main" val="1390170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82000"/>
                  </a:schemeClr>
                </a:solidFill>
              </a:defRPr>
            </a:lvl1pPr>
          </a:lstStyle>
          <a:p>
            <a:fld id="{37D5812E-9713-4616-8177-14BAEB18DFFB}" type="datetimeFigureOut">
              <a:rPr lang="en-GB" smtClean="0"/>
              <a:t>24/03/2026</a:t>
            </a:fld>
            <a:endParaRPr lang="en-GB"/>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82000"/>
                  </a:schemeClr>
                </a:solidFill>
              </a:defRPr>
            </a:lvl1pPr>
          </a:lstStyle>
          <a:p>
            <a:fld id="{E0188DE5-EEB2-4749-A451-775E8FD4DB33}" type="slidenum">
              <a:rPr lang="en-GB" smtClean="0"/>
              <a:t>‹#›</a:t>
            </a:fld>
            <a:endParaRPr lang="en-GB"/>
          </a:p>
        </p:txBody>
      </p:sp>
    </p:spTree>
    <p:extLst>
      <p:ext uri="{BB962C8B-B14F-4D97-AF65-F5344CB8AC3E}">
        <p14:creationId xmlns:p14="http://schemas.microsoft.com/office/powerpoint/2010/main" val="10035797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11" Type="http://schemas.openxmlformats.org/officeDocument/2006/relationships/image" Target="../media/image4.png"/><Relationship Id="rId5" Type="http://schemas.openxmlformats.org/officeDocument/2006/relationships/diagramData" Target="../diagrams/data1.xml"/><Relationship Id="rId10" Type="http://schemas.openxmlformats.org/officeDocument/2006/relationships/image" Target="../media/image3.png"/><Relationship Id="rId4" Type="http://schemas.openxmlformats.org/officeDocument/2006/relationships/image" Target="../media/image2.png"/><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fined">
            <a:extLst>
              <a:ext uri="{FF2B5EF4-FFF2-40B4-BE49-F238E27FC236}">
                <a16:creationId xmlns:a16="http://schemas.microsoft.com/office/drawing/2014/main" id="{01ACB6BA-4039-7D1C-1D2C-232E3530DC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16416" y="1813505"/>
            <a:ext cx="3990975" cy="45148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473ABC81-4DF7-BE63-F297-70C2BFEC3EAF}"/>
              </a:ext>
            </a:extLst>
          </p:cNvPr>
          <p:cNvPicPr>
            <a:picLocks noChangeAspect="1"/>
          </p:cNvPicPr>
          <p:nvPr/>
        </p:nvPicPr>
        <p:blipFill>
          <a:blip r:embed="rId4"/>
          <a:stretch>
            <a:fillRect/>
          </a:stretch>
        </p:blipFill>
        <p:spPr>
          <a:xfrm>
            <a:off x="16272395" y="27216893"/>
            <a:ext cx="3467584" cy="2972215"/>
          </a:xfrm>
          <a:prstGeom prst="rect">
            <a:avLst/>
          </a:prstGeom>
        </p:spPr>
      </p:pic>
      <p:graphicFrame>
        <p:nvGraphicFramePr>
          <p:cNvPr id="36" name="Diagram 35">
            <a:extLst>
              <a:ext uri="{FF2B5EF4-FFF2-40B4-BE49-F238E27FC236}">
                <a16:creationId xmlns:a16="http://schemas.microsoft.com/office/drawing/2014/main" id="{A9C982E5-9C93-55E5-57D5-E5B77AFCBB86}"/>
              </a:ext>
            </a:extLst>
          </p:cNvPr>
          <p:cNvGraphicFramePr/>
          <p:nvPr>
            <p:extLst>
              <p:ext uri="{D42A27DB-BD31-4B8C-83A1-F6EECF244321}">
                <p14:modId xmlns:p14="http://schemas.microsoft.com/office/powerpoint/2010/main" val="306677708"/>
              </p:ext>
            </p:extLst>
          </p:nvPr>
        </p:nvGraphicFramePr>
        <p:xfrm>
          <a:off x="16344403" y="4678389"/>
          <a:ext cx="8362988" cy="3074611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47" name="Picture 46">
            <a:extLst>
              <a:ext uri="{FF2B5EF4-FFF2-40B4-BE49-F238E27FC236}">
                <a16:creationId xmlns:a16="http://schemas.microsoft.com/office/drawing/2014/main" id="{B089C606-1EB7-1D5D-D689-0A0A45A97E66}"/>
              </a:ext>
            </a:extLst>
          </p:cNvPr>
          <p:cNvPicPr>
            <a:picLocks noChangeAspect="1"/>
          </p:cNvPicPr>
          <p:nvPr/>
        </p:nvPicPr>
        <p:blipFill>
          <a:blip r:embed="rId10"/>
          <a:stretch>
            <a:fillRect/>
          </a:stretch>
        </p:blipFill>
        <p:spPr>
          <a:xfrm>
            <a:off x="16624543" y="10571064"/>
            <a:ext cx="3104236" cy="2316237"/>
          </a:xfrm>
          <a:prstGeom prst="rect">
            <a:avLst/>
          </a:prstGeom>
        </p:spPr>
      </p:pic>
      <p:sp>
        <p:nvSpPr>
          <p:cNvPr id="37" name="TextBox 36">
            <a:extLst>
              <a:ext uri="{FF2B5EF4-FFF2-40B4-BE49-F238E27FC236}">
                <a16:creationId xmlns:a16="http://schemas.microsoft.com/office/drawing/2014/main" id="{6ABCD2C7-5988-D38F-5887-46A573F51F8C}"/>
              </a:ext>
            </a:extLst>
          </p:cNvPr>
          <p:cNvSpPr txBox="1"/>
          <p:nvPr/>
        </p:nvSpPr>
        <p:spPr>
          <a:xfrm>
            <a:off x="322674" y="357909"/>
            <a:ext cx="24043570" cy="1323439"/>
          </a:xfrm>
          <a:prstGeom prst="rect">
            <a:avLst/>
          </a:prstGeom>
          <a:noFill/>
        </p:spPr>
        <p:txBody>
          <a:bodyPr wrap="none" rtlCol="0">
            <a:spAutoFit/>
          </a:bodyPr>
          <a:lstStyle/>
          <a:p>
            <a:r>
              <a:rPr lang="en-GB" sz="8000" dirty="0"/>
              <a:t>Lightbot Origins: From Comenius to the Post‑Flash Era</a:t>
            </a:r>
          </a:p>
        </p:txBody>
      </p:sp>
      <p:sp>
        <p:nvSpPr>
          <p:cNvPr id="38" name="TextBox 37">
            <a:extLst>
              <a:ext uri="{FF2B5EF4-FFF2-40B4-BE49-F238E27FC236}">
                <a16:creationId xmlns:a16="http://schemas.microsoft.com/office/drawing/2014/main" id="{F0DBDF64-67F3-1AF5-A7F7-2013BAB91F27}"/>
              </a:ext>
            </a:extLst>
          </p:cNvPr>
          <p:cNvSpPr txBox="1"/>
          <p:nvPr/>
        </p:nvSpPr>
        <p:spPr>
          <a:xfrm>
            <a:off x="396448" y="1865295"/>
            <a:ext cx="20343646" cy="830997"/>
          </a:xfrm>
          <a:prstGeom prst="rect">
            <a:avLst/>
          </a:prstGeom>
          <a:noFill/>
        </p:spPr>
        <p:txBody>
          <a:bodyPr wrap="none" rtlCol="0">
            <a:spAutoFit/>
          </a:bodyPr>
          <a:lstStyle/>
          <a:p>
            <a:r>
              <a:rPr lang="en-GB" sz="4800" dirty="0"/>
              <a:t>Thom Kaczmarek, University of the Arts London, t.kaczmarek@lcc.arts.ac.uk</a:t>
            </a:r>
          </a:p>
        </p:txBody>
      </p:sp>
      <p:sp>
        <p:nvSpPr>
          <p:cNvPr id="39" name="TextBox 38">
            <a:extLst>
              <a:ext uri="{FF2B5EF4-FFF2-40B4-BE49-F238E27FC236}">
                <a16:creationId xmlns:a16="http://schemas.microsoft.com/office/drawing/2014/main" id="{92E40FEC-118D-FECD-4B7C-AD1415EC5BB2}"/>
              </a:ext>
            </a:extLst>
          </p:cNvPr>
          <p:cNvSpPr txBox="1"/>
          <p:nvPr/>
        </p:nvSpPr>
        <p:spPr>
          <a:xfrm>
            <a:off x="396448" y="2696292"/>
            <a:ext cx="18756267" cy="1323439"/>
          </a:xfrm>
          <a:prstGeom prst="rect">
            <a:avLst/>
          </a:prstGeom>
          <a:noFill/>
        </p:spPr>
        <p:txBody>
          <a:bodyPr wrap="square" rtlCol="0">
            <a:spAutoFit/>
          </a:bodyPr>
          <a:lstStyle/>
          <a:p>
            <a:r>
              <a:rPr lang="en-GB" sz="4000" b="1" dirty="0"/>
              <a:t>Keywords:</a:t>
            </a:r>
            <a:r>
              <a:rPr lang="en-GB" sz="4000" dirty="0"/>
              <a:t> </a:t>
            </a:r>
            <a:r>
              <a:rPr lang="en-GB" sz="4000" dirty="0" err="1"/>
              <a:t>LightBot</a:t>
            </a:r>
            <a:r>
              <a:rPr lang="en-GB" sz="4000" dirty="0"/>
              <a:t>, </a:t>
            </a:r>
            <a:r>
              <a:rPr lang="en-GB" sz="4000" dirty="0" err="1"/>
              <a:t>Archaeogaming</a:t>
            </a:r>
            <a:r>
              <a:rPr lang="en-GB" sz="4000" dirty="0"/>
              <a:t>, Game‑Based Learning, Gamification, Constructionism, </a:t>
            </a:r>
            <a:r>
              <a:rPr lang="en-GB" sz="4000" dirty="0" err="1"/>
              <a:t>Mathetics</a:t>
            </a:r>
            <a:endParaRPr lang="en-GB" sz="4000" dirty="0"/>
          </a:p>
        </p:txBody>
      </p:sp>
      <p:sp>
        <p:nvSpPr>
          <p:cNvPr id="53" name="TextBox 52">
            <a:extLst>
              <a:ext uri="{FF2B5EF4-FFF2-40B4-BE49-F238E27FC236}">
                <a16:creationId xmlns:a16="http://schemas.microsoft.com/office/drawing/2014/main" id="{E5EFAA03-79D0-78BC-3D7D-2FE82B85E0A9}"/>
              </a:ext>
            </a:extLst>
          </p:cNvPr>
          <p:cNvSpPr txBox="1"/>
          <p:nvPr/>
        </p:nvSpPr>
        <p:spPr>
          <a:xfrm>
            <a:off x="419700" y="4492800"/>
            <a:ext cx="15420647" cy="31854874"/>
          </a:xfrm>
          <a:prstGeom prst="rect">
            <a:avLst/>
          </a:prstGeom>
          <a:noFill/>
        </p:spPr>
        <p:txBody>
          <a:bodyPr wrap="square" rtlCol="0">
            <a:spAutoFit/>
          </a:bodyPr>
          <a:lstStyle/>
          <a:p>
            <a:r>
              <a:rPr lang="en-GB" sz="2400" b="1" dirty="0"/>
              <a:t>INTRODUCTION</a:t>
            </a:r>
            <a:endParaRPr lang="en-GB" sz="2400" dirty="0"/>
          </a:p>
          <a:p>
            <a:r>
              <a:rPr lang="en-GB" sz="2400" dirty="0"/>
              <a:t>As digital technologies have become increasingly seamless, they have also become invisible, encouraging users to overestimate their own technical competence. This gap between perceived and actual skill is particularly visible in computing, where a new divide has emerged between creators and consumers. Game development illustrates this tension clearly: players experience polished results, while developers navigate messy, iterative processes that remain largely hidden. The rise of online tutorials has further blurred the line, giving many the illusion of expertise without the depth to understand the complexities involved. These issues form the backdrop for examining </a:t>
            </a:r>
            <a:r>
              <a:rPr lang="en-GB" sz="2400" dirty="0" err="1"/>
              <a:t>LightBot</a:t>
            </a:r>
            <a:r>
              <a:rPr lang="en-GB" sz="2400" dirty="0"/>
              <a:t>, a game whose simplicity masks a rich pedagogical lineage.</a:t>
            </a:r>
          </a:p>
          <a:p>
            <a:endParaRPr lang="en-GB" sz="2400" dirty="0"/>
          </a:p>
          <a:p>
            <a:r>
              <a:rPr lang="en-GB" sz="2400" b="1" dirty="0"/>
              <a:t>CONSTRUCTIONISM AS TRANSITIONAL THEORY</a:t>
            </a:r>
            <a:endParaRPr lang="en-GB" sz="2400" dirty="0"/>
          </a:p>
          <a:p>
            <a:r>
              <a:rPr lang="en-GB" sz="2400" dirty="0" err="1"/>
              <a:t>Papert’s</a:t>
            </a:r>
            <a:r>
              <a:rPr lang="en-GB" sz="2400" dirty="0"/>
              <a:t> constructionism provides a conceptual bridge between passive technology use and active creation. Although technology‑neutral in principle, constructionism grew alongside the early digital age, recognising computers as uniquely powerful environments for thinking, experimenting, and building. </a:t>
            </a:r>
            <a:r>
              <a:rPr lang="en-GB" sz="2400" dirty="0" err="1"/>
              <a:t>Papert’s</a:t>
            </a:r>
            <a:r>
              <a:rPr lang="en-GB" sz="2400" dirty="0"/>
              <a:t> revival of Comenius’s term </a:t>
            </a:r>
            <a:r>
              <a:rPr lang="en-GB" sz="2400" i="1" dirty="0" err="1"/>
              <a:t>mathetics</a:t>
            </a:r>
            <a:r>
              <a:rPr lang="en-GB" sz="2400" dirty="0"/>
              <a:t> reframed learning as an active, self‑directed process, positioning teachers as guides rather than instructors. This lineage, from Comenius’s experiential philosophy to </a:t>
            </a:r>
            <a:r>
              <a:rPr lang="en-GB" sz="2400" dirty="0" err="1"/>
              <a:t>Papert’s</a:t>
            </a:r>
            <a:r>
              <a:rPr lang="en-GB" sz="2400" dirty="0"/>
              <a:t> digital constructionism, provides the intellectual foundation for many modern educational tools, including LOGO and its formal and informal descendants.</a:t>
            </a:r>
          </a:p>
          <a:p>
            <a:endParaRPr lang="en-GB" sz="2400" b="1" dirty="0"/>
          </a:p>
          <a:p>
            <a:r>
              <a:rPr lang="en-GB" sz="2400" b="1" dirty="0"/>
              <a:t>FLASH MEMOIR</a:t>
            </a:r>
            <a:endParaRPr lang="en-GB" sz="2400" dirty="0"/>
          </a:p>
          <a:p>
            <a:r>
              <a:rPr lang="en-GB" sz="2400" dirty="0"/>
              <a:t>The early 2000s saw the rise of Flash‑based creative communities such as Newgrounds and </a:t>
            </a:r>
            <a:r>
              <a:rPr lang="en-GB" sz="2400" dirty="0" err="1"/>
              <a:t>Kongregate</a:t>
            </a:r>
            <a:r>
              <a:rPr lang="en-GB" sz="2400" dirty="0"/>
              <a:t>, where young developers experimented freely with animation and game design. This ecosystem embodied </a:t>
            </a:r>
            <a:r>
              <a:rPr lang="en-GB" sz="2400" dirty="0" err="1"/>
              <a:t>Papert’s</a:t>
            </a:r>
            <a:r>
              <a:rPr lang="en-GB" sz="2400" dirty="0"/>
              <a:t> prediction that game creation would become part of youth culture. When Flash declined, much of this creative output risked disappearing, prompting preservation efforts like Ruffle. </a:t>
            </a:r>
            <a:r>
              <a:rPr lang="en-GB" sz="2400" dirty="0" err="1"/>
              <a:t>LightBot</a:t>
            </a:r>
            <a:r>
              <a:rPr lang="en-GB" sz="2400" dirty="0"/>
              <a:t> emerged directly from this homebrew Flash culture, and its current status, partially abandoned, partially preserved, reflects the broader challenges of maintaining digital artefacts from this era.</a:t>
            </a:r>
          </a:p>
          <a:p>
            <a:endParaRPr lang="en-GB" sz="2400" b="1" dirty="0"/>
          </a:p>
          <a:p>
            <a:r>
              <a:rPr lang="en-GB" sz="2400" b="1" dirty="0"/>
              <a:t>GAMES AS MOTIVATIONAL TOOLS IN EDUCATION</a:t>
            </a:r>
            <a:endParaRPr lang="en-GB" sz="2400" dirty="0"/>
          </a:p>
          <a:p>
            <a:r>
              <a:rPr lang="en-GB" sz="2400" dirty="0"/>
              <a:t>Educators and parents have long debated whether games trivialise learning, yet research consistently shows that well‑designed digital games can enhance engagement and improve learning outcomes. Early edutainment often failed because it prioritised assessment over play, but later work emphasised the importance of meaningful gameplay, feedback, and exploration. When aligned with pedagogical goals, games can support reflection, hypothesis testing, and knowledge construction. This makes them particularly valuable in domains like programming, where abstract concepts benefit from tangible, interactive representations.</a:t>
            </a:r>
          </a:p>
          <a:p>
            <a:endParaRPr lang="en-GB" sz="2400" b="1" dirty="0"/>
          </a:p>
          <a:p>
            <a:r>
              <a:rPr lang="en-GB" sz="2400" b="1" dirty="0"/>
              <a:t>PROGRAMMING EDUCATION AND COMPUTATIONAL THINKING</a:t>
            </a:r>
            <a:endParaRPr lang="en-GB" sz="2400" dirty="0"/>
          </a:p>
          <a:p>
            <a:r>
              <a:rPr lang="en-GB" sz="2400" dirty="0"/>
              <a:t>Programming is difficult to teach because it demands abstraction, logical reasoning, and algorithmic thinking. Game‑based approaches have been used to introduce these concepts across all educational levels, though not always with uniformly positive results; some students develop more realistic, and therefore less enthusiastic, views of their own abilities after attempting to make games. Computational Thinking has become a foundational literacy, encompassing abstraction, decomposition, pattern recognition, and algorithm design. These skills are increasingly essential in a world shaped by software, echoing early claims that programming represents a “second literacy.”</a:t>
            </a:r>
          </a:p>
          <a:p>
            <a:endParaRPr lang="en-GB" sz="2400" b="1" dirty="0"/>
          </a:p>
          <a:p>
            <a:r>
              <a:rPr lang="en-GB" sz="2400" b="1" dirty="0"/>
              <a:t>ROLE OF LIGHTBOT IN TEACHING PROGRAMMING</a:t>
            </a:r>
            <a:endParaRPr lang="en-GB" sz="2400" dirty="0"/>
          </a:p>
          <a:p>
            <a:r>
              <a:rPr lang="en-GB" sz="2400" dirty="0" err="1"/>
              <a:t>LightBot</a:t>
            </a:r>
            <a:r>
              <a:rPr lang="en-GB" sz="2400" dirty="0"/>
              <a:t> succeeds because it transforms abstract programming ideas into concrete, visual actions. Its robot, tiles, and icons provide a tangible environment where students can experiment with sequencing, functions, debugging, and recursion without the barrier of syntax. The game has been adopted globally, from primary schools to universities, and is recommended by organisations such as the BCS. Although </a:t>
            </a:r>
            <a:r>
              <a:rPr lang="en-GB" sz="2400" dirty="0" err="1"/>
              <a:t>LightBot</a:t>
            </a:r>
            <a:r>
              <a:rPr lang="en-GB" sz="2400" dirty="0"/>
              <a:t> cannot replace traditional instruction, it offers an accessible entry point into computational thinking and algorithmic reasoning.</a:t>
            </a:r>
          </a:p>
          <a:p>
            <a:endParaRPr lang="en-GB" sz="2400" b="1" dirty="0"/>
          </a:p>
          <a:p>
            <a:r>
              <a:rPr lang="en-GB" sz="2400" b="1" dirty="0"/>
              <a:t>LIGHTBOT IS NOT ‘REAL PROGRAMMING’, BUT IT IS MORE COMPLEX THAN ASSUMED</a:t>
            </a:r>
            <a:endParaRPr lang="en-GB" sz="2400" dirty="0"/>
          </a:p>
          <a:p>
            <a:r>
              <a:rPr lang="en-GB" sz="2400" dirty="0"/>
              <a:t>While </a:t>
            </a:r>
            <a:r>
              <a:rPr lang="en-GB" sz="2400" dirty="0" err="1"/>
              <a:t>LightBot</a:t>
            </a:r>
            <a:r>
              <a:rPr lang="en-GB" sz="2400" dirty="0"/>
              <a:t> is often described as limited</a:t>
            </a:r>
            <a:r>
              <a:rPr lang="en-GB" sz="2400"/>
              <a:t>, this </a:t>
            </a:r>
            <a:r>
              <a:rPr lang="en-GB" sz="2400" dirty="0"/>
              <a:t>research shows that it contains more computational depth than previously recognised. Its mechanics implicitly introduce Boolean logic, integer operations, conditional behaviour, and even data‑structure‑like relationships through teleports and dynamic references in the level editor. These features reveal a richer conceptual landscape than many studies acknowledge, suggesting that </a:t>
            </a:r>
            <a:r>
              <a:rPr lang="en-GB" sz="2400" dirty="0" err="1"/>
              <a:t>LightBot’s</a:t>
            </a:r>
            <a:r>
              <a:rPr lang="en-GB" sz="2400" dirty="0"/>
              <a:t> educational value extends beyond its surface simplicity.</a:t>
            </a:r>
          </a:p>
          <a:p>
            <a:endParaRPr lang="en-GB" sz="2400" b="1" dirty="0"/>
          </a:p>
          <a:p>
            <a:r>
              <a:rPr lang="en-GB" sz="2400" b="1" dirty="0"/>
              <a:t>RESEARCH METHODS</a:t>
            </a:r>
            <a:endParaRPr lang="en-GB" sz="2400" dirty="0"/>
          </a:p>
          <a:p>
            <a:r>
              <a:rPr lang="en-GB" sz="2400" dirty="0"/>
              <a:t>This study uses </a:t>
            </a:r>
            <a:r>
              <a:rPr lang="en-GB" sz="2400" dirty="0" err="1"/>
              <a:t>archaeogaming</a:t>
            </a:r>
            <a:r>
              <a:rPr lang="en-GB" sz="2400" dirty="0"/>
              <a:t> to reconstruct </a:t>
            </a:r>
            <a:r>
              <a:rPr lang="en-GB" sz="2400" dirty="0" err="1"/>
              <a:t>LightBot’s</a:t>
            </a:r>
            <a:r>
              <a:rPr lang="en-GB" sz="2400" dirty="0"/>
              <a:t> origins, treating digital games as cultural artefacts that can be excavated, contextualised, and interpreted. By examining legacy versions, abandoned websites, community discussions, and historical documentation, the research pieces together a lineage that spans decades of educational theory and digital practice. Although some sources are incomplete or inaccessible, this approach allows </a:t>
            </a:r>
            <a:r>
              <a:rPr lang="en-GB" sz="2400" dirty="0" err="1"/>
              <a:t>LightBot</a:t>
            </a:r>
            <a:r>
              <a:rPr lang="en-GB" sz="2400" dirty="0"/>
              <a:t> to be understood not only as a teaching tool but as part of a broader cultural and technological continuum.</a:t>
            </a:r>
          </a:p>
          <a:p>
            <a:endParaRPr lang="en-GB" sz="2400" b="1" dirty="0"/>
          </a:p>
          <a:p>
            <a:r>
              <a:rPr lang="en-GB" sz="2400" b="1" dirty="0"/>
              <a:t>FINDINGS</a:t>
            </a:r>
            <a:endParaRPr lang="en-GB" sz="2400" dirty="0"/>
          </a:p>
          <a:p>
            <a:r>
              <a:rPr lang="en-GB" sz="2400" dirty="0"/>
              <a:t>The historical analysis reveals a recurring cycle of ideas that reappear across generations of educational technology. LOGO established the foundation for visual, exploratory programming; Karel the Robot and later puzzle‑logic games extended these ideas; and Bill the Robot, created in 2004 to help children struggling with LOGO, provided the direct conceptual template for light-Bot (2008). The first </a:t>
            </a:r>
            <a:r>
              <a:rPr lang="en-GB" sz="2400" dirty="0" err="1"/>
              <a:t>LightBot</a:t>
            </a:r>
            <a:r>
              <a:rPr lang="en-GB" sz="2400" dirty="0"/>
              <a:t> (and interviews from its release) explicitly credited Bill the Robot author Matt Chase as its inspiration, though this acknowledgement was removed in later versions. Despite refinements, the core mechanics introduced in 2004 remain central to the series, underscoring the enduring influence of earlier educational philosophies. Earlier works discussed titles from the </a:t>
            </a:r>
            <a:r>
              <a:rPr lang="en-GB" sz="2400" dirty="0" err="1"/>
              <a:t>LightBot</a:t>
            </a:r>
            <a:r>
              <a:rPr lang="en-GB" sz="2400" dirty="0"/>
              <a:t> series and constructionism, some even grouped them together with games that form direct heritage, without ever explicitly making the connection. </a:t>
            </a:r>
          </a:p>
          <a:p>
            <a:endParaRPr lang="en-GB" sz="2400" b="1" dirty="0"/>
          </a:p>
          <a:p>
            <a:r>
              <a:rPr lang="en-GB" sz="2400" b="1" dirty="0"/>
              <a:t>CONCLUSION</a:t>
            </a:r>
            <a:endParaRPr lang="en-GB" sz="2400" dirty="0"/>
          </a:p>
          <a:p>
            <a:r>
              <a:rPr lang="en-GB" sz="2400" dirty="0"/>
              <a:t>By tracing </a:t>
            </a:r>
            <a:r>
              <a:rPr lang="en-GB" sz="2400" dirty="0" err="1"/>
              <a:t>LightBot’s</a:t>
            </a:r>
            <a:r>
              <a:rPr lang="en-GB" sz="2400" dirty="0"/>
              <a:t> lineage from Comenius to </a:t>
            </a:r>
            <a:r>
              <a:rPr lang="en-GB" sz="2400" dirty="0" err="1"/>
              <a:t>Papert</a:t>
            </a:r>
            <a:r>
              <a:rPr lang="en-GB" sz="2400" dirty="0"/>
              <a:t> to the Flash era, this research offers the first comprehensive account of the game’s intellectual and cultural origins. Understanding this heritage clarifies why </a:t>
            </a:r>
            <a:r>
              <a:rPr lang="en-GB" sz="2400" dirty="0" err="1"/>
              <a:t>LightBot</a:t>
            </a:r>
            <a:r>
              <a:rPr lang="en-GB" sz="2400" dirty="0"/>
              <a:t> series resonates so strongly in educational contexts and highlights the importance of preserving digital artefacts that have shaped programming education worldwide. The series stands as a testament to the longevity of constructionist ideas and their capacity to re‑emerge in new technological forms.</a:t>
            </a:r>
          </a:p>
          <a:p>
            <a:r>
              <a:rPr lang="en-GB" sz="2400" dirty="0"/>
              <a:t> </a:t>
            </a:r>
          </a:p>
          <a:p>
            <a:r>
              <a:rPr lang="en-GB" sz="2400" b="1" dirty="0"/>
              <a:t>ACKNOWLEDGEMENT</a:t>
            </a:r>
            <a:endParaRPr lang="en-GB" sz="2400" dirty="0"/>
          </a:p>
          <a:p>
            <a:r>
              <a:rPr lang="en-GB" sz="2400" dirty="0"/>
              <a:t>This research was performed as part of my MA Academic Practice in Art, Design and Communication at the University of the Arts London (2024-2026), which was fully funded by my employer. Looking for PhD opportunities.</a:t>
            </a:r>
          </a:p>
        </p:txBody>
      </p:sp>
      <p:pic>
        <p:nvPicPr>
          <p:cNvPr id="3" name="Picture 2">
            <a:extLst>
              <a:ext uri="{FF2B5EF4-FFF2-40B4-BE49-F238E27FC236}">
                <a16:creationId xmlns:a16="http://schemas.microsoft.com/office/drawing/2014/main" id="{CE47C4DD-EAA3-2A8E-96EB-AA8609E81EE2}"/>
              </a:ext>
            </a:extLst>
          </p:cNvPr>
          <p:cNvPicPr>
            <a:picLocks noChangeAspect="1"/>
          </p:cNvPicPr>
          <p:nvPr/>
        </p:nvPicPr>
        <p:blipFill>
          <a:blip r:embed="rId11"/>
          <a:stretch>
            <a:fillRect/>
          </a:stretch>
        </p:blipFill>
        <p:spPr>
          <a:xfrm>
            <a:off x="22095533" y="18813843"/>
            <a:ext cx="2249546" cy="2475206"/>
          </a:xfrm>
          <a:prstGeom prst="rect">
            <a:avLst/>
          </a:prstGeom>
        </p:spPr>
      </p:pic>
    </p:spTree>
    <p:extLst>
      <p:ext uri="{BB962C8B-B14F-4D97-AF65-F5344CB8AC3E}">
        <p14:creationId xmlns:p14="http://schemas.microsoft.com/office/powerpoint/2010/main" val="411644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1354</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 Kaczmarek</dc:creator>
  <cp:lastModifiedBy>Thom Kaczmarek</cp:lastModifiedBy>
  <cp:revision>7</cp:revision>
  <dcterms:created xsi:type="dcterms:W3CDTF">2026-03-07T18:07:40Z</dcterms:created>
  <dcterms:modified xsi:type="dcterms:W3CDTF">2026-03-24T15:00:59Z</dcterms:modified>
</cp:coreProperties>
</file>