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00" r:id="rId2"/>
  </p:sldMasterIdLst>
  <p:sldIdLst>
    <p:sldId id="256" r:id="rId3"/>
    <p:sldId id="257" r:id="rId4"/>
    <p:sldId id="258" r:id="rId5"/>
    <p:sldId id="260" r:id="rId6"/>
    <p:sldId id="259" r:id="rId7"/>
    <p:sldId id="592" r:id="rId8"/>
    <p:sldId id="261" r:id="rId9"/>
    <p:sldId id="606" r:id="rId10"/>
    <p:sldId id="411" r:id="rId11"/>
    <p:sldId id="413" r:id="rId12"/>
    <p:sldId id="266" r:id="rId13"/>
    <p:sldId id="609" r:id="rId14"/>
    <p:sldId id="607" r:id="rId15"/>
    <p:sldId id="608" r:id="rId16"/>
    <p:sldId id="610" r:id="rId17"/>
    <p:sldId id="41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94660"/>
  </p:normalViewPr>
  <p:slideViewPr>
    <p:cSldViewPr snapToGrid="0">
      <p:cViewPr varScale="1">
        <p:scale>
          <a:sx n="93" d="100"/>
          <a:sy n="93" d="100"/>
        </p:scale>
        <p:origin x="1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5/27/2026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521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5/27/2026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87758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5/27/2026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12438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4"/>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5EEC54BE-98D1-48EE-89BB-0457C7E0F88A}"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137428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AA989B6B-708D-4907-AF2A-BD71DD077676}"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732482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9"/>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3015A8CF-7FE8-4581-9DA4-BBD1638DA19D}"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588640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pPr>
              <a:defRPr/>
            </a:pPr>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711BE8BC-643E-4F03-AA48-9D1FE1F05953}"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266439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pPr>
              <a:defRPr/>
            </a:pPr>
            <a:endParaRPr lang="en-US">
              <a:solidFill>
                <a:prstClr val="white">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pPr>
              <a:defRPr/>
            </a:pPr>
            <a:fld id="{7B22B0BB-9948-457D-86AF-53334BD138B3}"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929127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white">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B2FE1701-421A-43AF-8C03-99E03D67A161}"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70559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white">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pPr>
              <a:defRPr/>
            </a:pPr>
            <a:fld id="{AA3BF90C-9C2B-41F1-A831-7DD9BF4BC331}"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843670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8CCDFB1B-EF26-42B2-9733-C2690A11A165}"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52450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5/27/2026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46557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9CCD66F4-8FDE-4E9A-ABBA-48A5D419F06D}"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985935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A85B4B7E-8529-4808-9AFE-8CD31471936C}"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772156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7"/>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77"/>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41962723-0B9B-4070-851F-219D82126A1F}"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67048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197600" y="1600201"/>
            <a:ext cx="5384800" cy="453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GB">
              <a:solidFill>
                <a:prstClr val="white">
                  <a:tint val="75000"/>
                </a:prstClr>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en-GB">
                <a:solidFill>
                  <a:prstClr val="white">
                    <a:tint val="75000"/>
                  </a:prstClr>
                </a:solidFill>
              </a:rPr>
              <a:t>Caroline Alexander – Kingston College</a:t>
            </a:r>
          </a:p>
        </p:txBody>
      </p:sp>
      <p:sp>
        <p:nvSpPr>
          <p:cNvPr id="7" name="Rectangle 11"/>
          <p:cNvSpPr>
            <a:spLocks noGrp="1" noChangeArrowheads="1"/>
          </p:cNvSpPr>
          <p:nvPr>
            <p:ph type="sldNum" sz="quarter" idx="12"/>
          </p:nvPr>
        </p:nvSpPr>
        <p:spPr>
          <a:ln/>
        </p:spPr>
        <p:txBody>
          <a:bodyPr/>
          <a:lstStyle>
            <a:lvl1pPr>
              <a:defRPr/>
            </a:lvl1pPr>
          </a:lstStyle>
          <a:p>
            <a:pPr>
              <a:defRPr/>
            </a:pPr>
            <a:fld id="{7900C065-8341-A848-8380-84C08AE70CDB}" type="slidenum">
              <a:rPr lang="en-GB">
                <a:solidFill>
                  <a:prstClr val="white">
                    <a:tint val="75000"/>
                  </a:prstClr>
                </a:solidFill>
              </a:rPr>
              <a:pPr>
                <a:defRPr/>
              </a:pPr>
              <a:t>‹#›</a:t>
            </a:fld>
            <a:endParaRPr lang="en-GB">
              <a:solidFill>
                <a:prstClr val="white">
                  <a:tint val="75000"/>
                </a:prstClr>
              </a:solidFill>
            </a:endParaRPr>
          </a:p>
        </p:txBody>
      </p:sp>
    </p:spTree>
    <p:extLst>
      <p:ext uri="{BB962C8B-B14F-4D97-AF65-F5344CB8AC3E}">
        <p14:creationId xmlns:p14="http://schemas.microsoft.com/office/powerpoint/2010/main" val="3441221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and Two Photo">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2D322F4-2200-6249-8AF3-22520C19E238}"/>
              </a:ext>
            </a:extLst>
          </p:cNvPr>
          <p:cNvSpPr>
            <a:spLocks noGrp="1"/>
          </p:cNvSpPr>
          <p:nvPr>
            <p:ph type="ctrTitle" hasCustomPrompt="1"/>
          </p:nvPr>
        </p:nvSpPr>
        <p:spPr>
          <a:xfrm>
            <a:off x="479028" y="180000"/>
            <a:ext cx="11232972" cy="720000"/>
          </a:xfrm>
        </p:spPr>
        <p:txBody>
          <a:bodyPr anchor="ctr"/>
          <a:lstStyle>
            <a:lvl1pPr algn="l">
              <a:defRPr sz="3800">
                <a:solidFill>
                  <a:schemeClr val="tx1"/>
                </a:solidFill>
              </a:defRPr>
            </a:lvl1pPr>
          </a:lstStyle>
          <a:p>
            <a:r>
              <a:rPr lang="en-US" dirty="0"/>
              <a:t>Add Title</a:t>
            </a:r>
            <a:endParaRPr lang="en-GB" dirty="0"/>
          </a:p>
        </p:txBody>
      </p:sp>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998" y="1440000"/>
            <a:ext cx="7416001" cy="4608000"/>
          </a:xfrm>
        </p:spPr>
        <p:txBody>
          <a:bodyPr/>
          <a:lstStyle>
            <a:lvl1pPr>
              <a:defRPr sz="2400"/>
            </a:lvl1pPr>
            <a:lvl2pPr>
              <a:defRPr sz="24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Picture Placeholder 3" descr="Add image here"/>
          <p:cNvSpPr>
            <a:spLocks noGrp="1"/>
          </p:cNvSpPr>
          <p:nvPr>
            <p:ph type="pic" sz="quarter" idx="10"/>
          </p:nvPr>
        </p:nvSpPr>
        <p:spPr>
          <a:xfrm>
            <a:off x="8112000" y="1440000"/>
            <a:ext cx="3600000" cy="2196000"/>
          </a:xfrm>
          <a:prstGeom prst="rect">
            <a:avLst/>
          </a:prstGeom>
        </p:spPr>
        <p:txBody>
          <a:bodyPr anchor="t" anchorCtr="0"/>
          <a:lstStyle>
            <a:lvl1pPr marL="0" indent="0" algn="ctr">
              <a:buNone/>
              <a:defRPr sz="1600">
                <a:solidFill>
                  <a:schemeClr val="tx1"/>
                </a:solidFill>
              </a:defRPr>
            </a:lvl1pPr>
          </a:lstStyle>
          <a:p>
            <a:endParaRPr lang="en-GB" dirty="0"/>
          </a:p>
          <a:p>
            <a:r>
              <a:rPr lang="en-GB" dirty="0"/>
              <a:t>Photo</a:t>
            </a:r>
          </a:p>
        </p:txBody>
      </p:sp>
      <p:sp>
        <p:nvSpPr>
          <p:cNvPr id="18" name="Picture Placeholder 3" descr="Add image here or remove placeholder box if not required">
            <a:extLst>
              <a:ext uri="{FF2B5EF4-FFF2-40B4-BE49-F238E27FC236}">
                <a16:creationId xmlns:a16="http://schemas.microsoft.com/office/drawing/2014/main" id="{856F6CC8-311C-B64C-8916-5A1222AAACF9}"/>
              </a:ext>
            </a:extLst>
          </p:cNvPr>
          <p:cNvSpPr>
            <a:spLocks noGrp="1"/>
          </p:cNvSpPr>
          <p:nvPr>
            <p:ph type="pic" sz="quarter" idx="16"/>
          </p:nvPr>
        </p:nvSpPr>
        <p:spPr>
          <a:xfrm>
            <a:off x="8112000" y="3830403"/>
            <a:ext cx="3600000" cy="2196000"/>
          </a:xfrm>
          <a:prstGeom prst="rect">
            <a:avLst/>
          </a:prstGeom>
        </p:spPr>
        <p:txBody>
          <a:bodyPr anchor="t" anchorCtr="0"/>
          <a:lstStyle>
            <a:lvl1pPr marL="0" indent="0" algn="ctr">
              <a:buNone/>
              <a:defRPr sz="1600">
                <a:solidFill>
                  <a:schemeClr val="tx1"/>
                </a:solidFill>
              </a:defRPr>
            </a:lvl1pPr>
          </a:lstStyle>
          <a:p>
            <a:endParaRPr lang="en-GB" dirty="0"/>
          </a:p>
          <a:p>
            <a:r>
              <a:rPr lang="en-GB" dirty="0"/>
              <a:t>Photo</a:t>
            </a:r>
          </a:p>
        </p:txBody>
      </p:sp>
      <p:sp>
        <p:nvSpPr>
          <p:cNvPr id="19" name="Footer Placeholder 2">
            <a:extLst>
              <a:ext uri="{FF2B5EF4-FFF2-40B4-BE49-F238E27FC236}">
                <a16:creationId xmlns:a16="http://schemas.microsoft.com/office/drawing/2014/main" id="{683E132D-6F42-0848-94D3-69FA493175FB}"/>
              </a:ext>
            </a:extLst>
          </p:cNvPr>
          <p:cNvSpPr>
            <a:spLocks noGrp="1"/>
          </p:cNvSpPr>
          <p:nvPr>
            <p:ph type="ftr" sz="quarter" idx="18"/>
          </p:nvPr>
        </p:nvSpPr>
        <p:spPr>
          <a:xfrm>
            <a:off x="3059289" y="6356351"/>
            <a:ext cx="7676004" cy="360000"/>
          </a:xfrm>
        </p:spPr>
        <p:txBody>
          <a:bodyPr lIns="0" tIns="0" rIns="0" bIns="0"/>
          <a:lstStyle>
            <a:lvl1pPr algn="l">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Slide Number Placeholder 5">
            <a:extLst>
              <a:ext uri="{FF2B5EF4-FFF2-40B4-BE49-F238E27FC236}">
                <a16:creationId xmlns:a16="http://schemas.microsoft.com/office/drawing/2014/main" id="{E1ABCCB4-12C4-9A41-84C7-2309E018BC12}"/>
              </a:ext>
            </a:extLst>
          </p:cNvPr>
          <p:cNvSpPr txBox="1">
            <a:spLocks/>
          </p:cNvSpPr>
          <p:nvPr userDrawn="1"/>
        </p:nvSpPr>
        <p:spPr>
          <a:xfrm>
            <a:off x="11232000" y="6448912"/>
            <a:ext cx="480000" cy="180000"/>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CC19541-5F6E-2C4C-BF21-196C1C8E2E3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62C89CCB-C276-B644-BBAA-3B12F38155E6}"/>
              </a:ext>
              <a:ext uri="{C183D7F6-B498-43B3-948B-1728B52AA6E4}">
                <adec:decorative xmlns:adec="http://schemas.microsoft.com/office/drawing/2017/decorative" val="1"/>
              </a:ext>
            </a:extLst>
          </p:cNvPr>
          <p:cNvCxnSpPr>
            <a:cxnSpLocks/>
          </p:cNvCxnSpPr>
          <p:nvPr userDrawn="1"/>
        </p:nvCxnSpPr>
        <p:spPr>
          <a:xfrm>
            <a:off x="479999" y="1041721"/>
            <a:ext cx="11232000"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FABFBEF-4B8A-1F47-89B8-CD46E7B73274}"/>
              </a:ext>
              <a:ext uri="{C183D7F6-B498-43B3-948B-1728B52AA6E4}">
                <adec:decorative xmlns:adec="http://schemas.microsoft.com/office/drawing/2017/decorative" val="1"/>
              </a:ext>
            </a:extLst>
          </p:cNvPr>
          <p:cNvCxnSpPr>
            <a:cxnSpLocks/>
          </p:cNvCxnSpPr>
          <p:nvPr userDrawn="1"/>
        </p:nvCxnSpPr>
        <p:spPr>
          <a:xfrm>
            <a:off x="3059289" y="6336000"/>
            <a:ext cx="8652710"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pic>
        <p:nvPicPr>
          <p:cNvPr id="24" name="Logo" descr="UAL London college of fashion logo">
            <a:extLst>
              <a:ext uri="{FF2B5EF4-FFF2-40B4-BE49-F238E27FC236}">
                <a16:creationId xmlns:a16="http://schemas.microsoft.com/office/drawing/2014/main" id="{2962727C-FB98-F042-9B96-B8B7B087BB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8800" y="6238206"/>
            <a:ext cx="2155986" cy="372904"/>
          </a:xfrm>
          <a:prstGeom prst="rect">
            <a:avLst/>
          </a:prstGeom>
        </p:spPr>
      </p:pic>
    </p:spTree>
    <p:extLst>
      <p:ext uri="{BB962C8B-B14F-4D97-AF65-F5344CB8AC3E}">
        <p14:creationId xmlns:p14="http://schemas.microsoft.com/office/powerpoint/2010/main" val="96915447"/>
      </p:ext>
    </p:extLst>
  </p:cSld>
  <p:clrMapOvr>
    <a:masterClrMapping/>
  </p:clrMapOvr>
  <p:extLst>
    <p:ext uri="{DCECCB84-F9BA-43D5-87BE-67443E8EF086}">
      <p15:sldGuideLst xmlns:p15="http://schemas.microsoft.com/office/powerpoint/2012/main">
        <p15:guide id="1" orient="horz" pos="2160">
          <p15:clr>
            <a:srgbClr val="FBAE40"/>
          </p15:clr>
        </p15:guide>
        <p15:guide id="2" pos="3809">
          <p15:clr>
            <a:srgbClr val="FBAE40"/>
          </p15:clr>
        </p15:guide>
        <p15:guide id="3" pos="387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5/27/2026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47743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5/27/2026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1102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5/27/2026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1456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5/27/2026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99517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5/27/2026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8473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5/27/2026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3235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5/27/2026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6873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5/27/2026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14549799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8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white">
                  <a:tint val="75000"/>
                </a:prstClr>
              </a:solidFill>
              <a:latin typeface="Arial" pitchFamily="78" charset="0"/>
              <a:ea typeface="ＭＳ Ｐゴシック" pitchFamily="78" charset="-128"/>
            </a:endParaRPr>
          </a:p>
        </p:txBody>
      </p:sp>
      <p:sp>
        <p:nvSpPr>
          <p:cNvPr id="5" name="Footer Placeholder 4"/>
          <p:cNvSpPr>
            <a:spLocks noGrp="1"/>
          </p:cNvSpPr>
          <p:nvPr>
            <p:ph type="ftr" sz="quarter" idx="3"/>
          </p:nvPr>
        </p:nvSpPr>
        <p:spPr>
          <a:xfrm>
            <a:off x="4165600" y="635638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white">
                  <a:tint val="75000"/>
                </a:prstClr>
              </a:solidFill>
              <a:latin typeface="Arial" pitchFamily="78" charset="0"/>
              <a:ea typeface="ＭＳ Ｐゴシック" pitchFamily="78" charset="-128"/>
            </a:endParaRPr>
          </a:p>
        </p:txBody>
      </p:sp>
      <p:sp>
        <p:nvSpPr>
          <p:cNvPr id="6" name="Slide Number Placeholder 5"/>
          <p:cNvSpPr>
            <a:spLocks noGrp="1"/>
          </p:cNvSpPr>
          <p:nvPr>
            <p:ph type="sldNum" sz="quarter" idx="4"/>
          </p:nvPr>
        </p:nvSpPr>
        <p:spPr>
          <a:xfrm>
            <a:off x="8737600" y="635638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74126FE0-B85D-4038-A607-5861A078D05F}" type="slidenum">
              <a:rPr lang="en-US" smtClean="0">
                <a:solidFill>
                  <a:prstClr val="white">
                    <a:tint val="75000"/>
                  </a:prstClr>
                </a:solidFill>
                <a:latin typeface="Arial" pitchFamily="78" charset="0"/>
                <a:ea typeface="ＭＳ Ｐゴシック" pitchFamily="78" charset="-128"/>
              </a:rPr>
              <a:pPr eaLnBrk="0" fontAlgn="base" hangingPunct="0">
                <a:spcBef>
                  <a:spcPct val="0"/>
                </a:spcBef>
                <a:spcAft>
                  <a:spcPct val="0"/>
                </a:spcAft>
                <a:defRPr/>
              </a:pPr>
              <a:t>‹#›</a:t>
            </a:fld>
            <a:endParaRPr lang="en-US">
              <a:solidFill>
                <a:prstClr val="white">
                  <a:tint val="75000"/>
                </a:prstClr>
              </a:solidFill>
              <a:latin typeface="Arial" pitchFamily="78" charset="0"/>
              <a:ea typeface="ＭＳ Ｐゴシック" pitchFamily="78" charset="-128"/>
            </a:endParaRPr>
          </a:p>
        </p:txBody>
      </p:sp>
    </p:spTree>
    <p:extLst>
      <p:ext uri="{BB962C8B-B14F-4D97-AF65-F5344CB8AC3E}">
        <p14:creationId xmlns:p14="http://schemas.microsoft.com/office/powerpoint/2010/main" val="3042127622"/>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betts@fashion.arts.ac.uk"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s://www.metmuseum.org/art/collection/search/789220" TargetMode="External"/><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who.int/publications/i/item/violence-against-women-prevalence-estimates" TargetMode="External"/><Relationship Id="rId2" Type="http://schemas.openxmlformats.org/officeDocument/2006/relationships/hyperlink" Target="https://www.who.int/publications/i/item/9789240022256" TargetMode="External"/><Relationship Id="rId1" Type="http://schemas.openxmlformats.org/officeDocument/2006/relationships/slideLayout" Target="../slideLayouts/slideLayout7.xml"/><Relationship Id="rId6" Type="http://schemas.openxmlformats.org/officeDocument/2006/relationships/hyperlink" Target="mailto:l.betts@fashion.arts.ac.uk" TargetMode="External"/><Relationship Id="rId5" Type="http://schemas.openxmlformats.org/officeDocument/2006/relationships/hyperlink" Target="https://www.unwomen.org/en/articles/facts-and-figures/facts-and-figures-ending-violence-against-women#:~:text=Global%20scale%20of%20violence%20against,women%20aged%2015%20and%20older)." TargetMode="External"/><Relationship Id="rId4" Type="http://schemas.openxmlformats.org/officeDocument/2006/relationships/hyperlink" Target="https://unstats.un.org/unsd/gender/downloads/WorldsWomen2015_chapter6_t.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42">
            <a:extLst>
              <a:ext uri="{FF2B5EF4-FFF2-40B4-BE49-F238E27FC236}">
                <a16:creationId xmlns:a16="http://schemas.microsoft.com/office/drawing/2014/main" id="{E01013C5-0169-8F8C-FA57-62D87022A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8" name="Picture 14" descr="Is the Sabrina Carpenter album art really that offensive? | Sabrina  Carpenter | The Guardian">
            <a:extLst>
              <a:ext uri="{FF2B5EF4-FFF2-40B4-BE49-F238E27FC236}">
                <a16:creationId xmlns:a16="http://schemas.microsoft.com/office/drawing/2014/main" id="{43EE74F3-41F8-E5A7-03F8-D22DA1CF7B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151" r="9091" b="14928"/>
          <a:stretch>
            <a:fillRect/>
          </a:stretch>
        </p:blipFill>
        <p:spPr bwMode="auto">
          <a:xfrm>
            <a:off x="0" y="-56512"/>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5" name="Rectangle 1044">
            <a:extLst>
              <a:ext uri="{FF2B5EF4-FFF2-40B4-BE49-F238E27FC236}">
                <a16:creationId xmlns:a16="http://schemas.microsoft.com/office/drawing/2014/main" id="{A9CCD9CD-49AE-3D3E-923B-81ECD3FBF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72932"/>
            <a:ext cx="12192000" cy="4285068"/>
          </a:xfrm>
          <a:prstGeom prst="rect">
            <a:avLst/>
          </a:prstGeom>
          <a:gradFill>
            <a:gsLst>
              <a:gs pos="0">
                <a:srgbClr val="000000">
                  <a:alpha val="0"/>
                </a:srgbClr>
              </a:gs>
              <a:gs pos="55000">
                <a:srgbClr val="000000">
                  <a:alpha val="52000"/>
                </a:srgbClr>
              </a:gs>
              <a:gs pos="10000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ECA794-3D59-FB92-A599-F87528EF5EB1}"/>
              </a:ext>
            </a:extLst>
          </p:cNvPr>
          <p:cNvSpPr>
            <a:spLocks noGrp="1"/>
          </p:cNvSpPr>
          <p:nvPr>
            <p:ph type="ctrTitle"/>
          </p:nvPr>
        </p:nvSpPr>
        <p:spPr>
          <a:xfrm>
            <a:off x="1958702" y="4480755"/>
            <a:ext cx="8728364" cy="1307188"/>
          </a:xfrm>
        </p:spPr>
        <p:txBody>
          <a:bodyPr vert="horz" lIns="91440" tIns="45720" rIns="91440" bIns="45720" rtlCol="0" anchor="b">
            <a:normAutofit/>
          </a:bodyPr>
          <a:lstStyle/>
          <a:p>
            <a:r>
              <a:rPr lang="en-US" sz="2500" i="0" dirty="0">
                <a:solidFill>
                  <a:srgbClr val="FFFFFF"/>
                </a:solidFill>
                <a:effectLst/>
              </a:rPr>
              <a:t>‘One is not born but rather becomes a misandrist’: </a:t>
            </a:r>
            <a:br>
              <a:rPr lang="en-US" sz="2500" i="0" dirty="0">
                <a:solidFill>
                  <a:srgbClr val="FFFFFF"/>
                </a:solidFill>
                <a:effectLst/>
              </a:rPr>
            </a:br>
            <a:r>
              <a:rPr lang="en-US" sz="2500" i="0" dirty="0">
                <a:solidFill>
                  <a:srgbClr val="FFFFFF"/>
                </a:solidFill>
                <a:effectLst/>
              </a:rPr>
              <a:t>Negotiating contemporary feminist encounters from </a:t>
            </a:r>
            <a:r>
              <a:rPr lang="en-US" sz="2500" i="0" dirty="0" err="1">
                <a:solidFill>
                  <a:srgbClr val="FFFFFF"/>
                </a:solidFill>
                <a:effectLst/>
              </a:rPr>
              <a:t>Gisèle</a:t>
            </a:r>
            <a:r>
              <a:rPr lang="en-US" sz="2500" i="0" dirty="0">
                <a:solidFill>
                  <a:srgbClr val="FFFFFF"/>
                </a:solidFill>
                <a:effectLst/>
              </a:rPr>
              <a:t> </a:t>
            </a:r>
            <a:r>
              <a:rPr lang="en-US" sz="2500" i="0" dirty="0" err="1">
                <a:solidFill>
                  <a:srgbClr val="FFFFFF"/>
                </a:solidFill>
                <a:effectLst/>
              </a:rPr>
              <a:t>Pelicot</a:t>
            </a:r>
            <a:r>
              <a:rPr lang="en-US" sz="2500" i="0" dirty="0">
                <a:solidFill>
                  <a:srgbClr val="FFFFFF"/>
                </a:solidFill>
                <a:effectLst/>
              </a:rPr>
              <a:t> to Sabrina Carpenter</a:t>
            </a:r>
            <a:endParaRPr lang="en-US" sz="2500" dirty="0">
              <a:solidFill>
                <a:srgbClr val="FFFFFF"/>
              </a:solidFill>
            </a:endParaRPr>
          </a:p>
        </p:txBody>
      </p:sp>
      <p:sp>
        <p:nvSpPr>
          <p:cNvPr id="5" name="TextBox 4">
            <a:extLst>
              <a:ext uri="{FF2B5EF4-FFF2-40B4-BE49-F238E27FC236}">
                <a16:creationId xmlns:a16="http://schemas.microsoft.com/office/drawing/2014/main" id="{C6FF0856-EE2F-9C05-B76C-455818889E91}"/>
              </a:ext>
            </a:extLst>
          </p:cNvPr>
          <p:cNvSpPr txBox="1"/>
          <p:nvPr/>
        </p:nvSpPr>
        <p:spPr>
          <a:xfrm>
            <a:off x="-2056407" y="6318654"/>
            <a:ext cx="8728363" cy="595858"/>
          </a:xfrm>
          <a:prstGeom prst="rect">
            <a:avLst/>
          </a:prstGeom>
        </p:spPr>
        <p:txBody>
          <a:bodyPr vert="horz" lIns="91440" tIns="45720" rIns="91440" bIns="45720" rtlCol="0">
            <a:normAutofit/>
          </a:bodyPr>
          <a:lstStyle/>
          <a:p>
            <a:pPr algn="ctr">
              <a:lnSpc>
                <a:spcPct val="120000"/>
              </a:lnSpc>
              <a:spcBef>
                <a:spcPts val="1000"/>
              </a:spcBef>
            </a:pPr>
            <a:r>
              <a:rPr lang="en-US" dirty="0">
                <a:solidFill>
                  <a:srgbClr val="FFFFFF"/>
                </a:solidFill>
              </a:rPr>
              <a:t>Dr Liza Betts </a:t>
            </a:r>
            <a:r>
              <a:rPr lang="en-US" dirty="0">
                <a:solidFill>
                  <a:srgbClr val="FFFFFF"/>
                </a:solidFill>
                <a:hlinkClick r:id="rId3"/>
              </a:rPr>
              <a:t>l.betts@fashion.arts.ac.uk</a:t>
            </a:r>
            <a:r>
              <a:rPr lang="en-US" dirty="0">
                <a:solidFill>
                  <a:srgbClr val="FFFFFF"/>
                </a:solidFill>
              </a:rPr>
              <a:t> </a:t>
            </a:r>
          </a:p>
        </p:txBody>
      </p:sp>
    </p:spTree>
    <p:extLst>
      <p:ext uri="{BB962C8B-B14F-4D97-AF65-F5344CB8AC3E}">
        <p14:creationId xmlns:p14="http://schemas.microsoft.com/office/powerpoint/2010/main" val="413622915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uphoria's Maddy Perez Best Moments">
            <a:extLst>
              <a:ext uri="{FF2B5EF4-FFF2-40B4-BE49-F238E27FC236}">
                <a16:creationId xmlns:a16="http://schemas.microsoft.com/office/drawing/2014/main" id="{C78D6821-7534-1003-E18B-D8CF898EF5D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35896" y="297000"/>
            <a:ext cx="3523500" cy="6264000"/>
          </a:xfrm>
          <a:prstGeom prst="rect">
            <a:avLst/>
          </a:prstGeom>
          <a:solidFill>
            <a:srgbClr val="FFFFFF"/>
          </a:solidFill>
        </p:spPr>
      </p:pic>
      <p:sp>
        <p:nvSpPr>
          <p:cNvPr id="7" name="TextBox 6">
            <a:extLst>
              <a:ext uri="{FF2B5EF4-FFF2-40B4-BE49-F238E27FC236}">
                <a16:creationId xmlns:a16="http://schemas.microsoft.com/office/drawing/2014/main" id="{31D4A130-110D-DCB1-F905-FEEB21F32A4F}"/>
              </a:ext>
            </a:extLst>
          </p:cNvPr>
          <p:cNvSpPr txBox="1"/>
          <p:nvPr/>
        </p:nvSpPr>
        <p:spPr>
          <a:xfrm>
            <a:off x="536713" y="606287"/>
            <a:ext cx="3677478"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Neutral Regular"/>
                <a:ea typeface="+mn-ea"/>
                <a:cs typeface="+mn-cs"/>
              </a:rPr>
              <a:t>‘It’s crucial to unpack what’s true and what’s not true about female advancement’</a:t>
            </a:r>
            <a:endParaRPr kumimoji="0" lang="en-GB" sz="36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4B76B081-D3A6-1F05-76D3-B37E3FFCBC5A}"/>
              </a:ext>
            </a:extLst>
          </p:cNvPr>
          <p:cNvSpPr txBox="1"/>
          <p:nvPr/>
        </p:nvSpPr>
        <p:spPr>
          <a:xfrm>
            <a:off x="536713" y="4393096"/>
            <a:ext cx="339918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prstClr val="white"/>
                </a:solidFill>
                <a:effectLst/>
                <a:uLnTx/>
                <a:uFillTx/>
                <a:latin typeface="Calibri"/>
                <a:ea typeface="+mn-ea"/>
                <a:cs typeface="+mn-cs"/>
              </a:rPr>
              <a:t>Traister</a:t>
            </a:r>
            <a:r>
              <a:rPr kumimoji="0" lang="en-GB" sz="2000" b="0" i="0" u="none" strike="noStrike" kern="1200" cap="none" spc="0" normalizeH="0" baseline="0" noProof="0" dirty="0">
                <a:ln>
                  <a:noFill/>
                </a:ln>
                <a:solidFill>
                  <a:prstClr val="white"/>
                </a:solidFill>
                <a:effectLst/>
                <a:uLnTx/>
                <a:uFillTx/>
                <a:latin typeface="Calibri"/>
                <a:ea typeface="+mn-ea"/>
                <a:cs typeface="+mn-cs"/>
              </a:rPr>
              <a:t> quoted by </a:t>
            </a:r>
            <a:r>
              <a:rPr kumimoji="0" lang="en-GB" sz="2000" b="0" i="0" u="none" strike="noStrike" kern="1200" cap="none" spc="0" normalizeH="0" baseline="0" noProof="0" dirty="0" err="1">
                <a:ln>
                  <a:noFill/>
                </a:ln>
                <a:solidFill>
                  <a:prstClr val="white"/>
                </a:solidFill>
                <a:effectLst/>
                <a:uLnTx/>
                <a:uFillTx/>
                <a:latin typeface="Calibri"/>
                <a:ea typeface="+mn-ea"/>
                <a:cs typeface="+mn-cs"/>
              </a:rPr>
              <a:t>Wiegel</a:t>
            </a:r>
            <a:r>
              <a:rPr kumimoji="0" lang="en-GB" sz="2000" b="0" i="0" u="none" strike="noStrike" kern="1200" cap="none" spc="0" normalizeH="0" baseline="0" noProof="0" dirty="0">
                <a:ln>
                  <a:noFill/>
                </a:ln>
                <a:solidFill>
                  <a:prstClr val="white"/>
                </a:solidFill>
                <a:effectLst/>
                <a:uLnTx/>
                <a:uFillTx/>
                <a:latin typeface="Calibri"/>
                <a:ea typeface="+mn-ea"/>
                <a:cs typeface="+mn-cs"/>
              </a:rPr>
              <a:t>, 2016: </a:t>
            </a:r>
            <a:r>
              <a:rPr kumimoji="0" lang="en-GB" sz="2000" b="0" i="0" u="none" strike="noStrike" kern="1200" cap="none" spc="0" normalizeH="0" baseline="0" noProof="0" dirty="0" err="1">
                <a:ln>
                  <a:noFill/>
                </a:ln>
                <a:solidFill>
                  <a:prstClr val="white"/>
                </a:solidFill>
                <a:effectLst/>
                <a:uLnTx/>
                <a:uFillTx/>
                <a:latin typeface="Calibri"/>
                <a:ea typeface="+mn-ea"/>
                <a:cs typeface="+mn-cs"/>
              </a:rPr>
              <a:t>n.p.</a:t>
            </a:r>
            <a:r>
              <a:rPr kumimoji="0" lang="en-GB" sz="2000" b="0" i="0" u="none" strike="noStrike" kern="1200" cap="none" spc="0" normalizeH="0" baseline="0" noProof="0" dirty="0">
                <a:ln>
                  <a:noFill/>
                </a:ln>
                <a:solidFill>
                  <a:prstClr val="white"/>
                </a:solidFill>
                <a:effectLst/>
                <a:uLnTx/>
                <a:uFillTx/>
                <a:latin typeface="Calibri"/>
                <a:ea typeface="+mn-ea"/>
                <a:cs typeface="+mn-cs"/>
              </a:rPr>
              <a:t>)</a:t>
            </a:r>
          </a:p>
        </p:txBody>
      </p:sp>
      <p:pic>
        <p:nvPicPr>
          <p:cNvPr id="7172" name="Picture 4" descr="You can buy the outfits from Euphoria and they're actually pretty affordable">
            <a:extLst>
              <a:ext uri="{FF2B5EF4-FFF2-40B4-BE49-F238E27FC236}">
                <a16:creationId xmlns:a16="http://schemas.microsoft.com/office/drawing/2014/main" id="{1AC248C0-CB72-1ACE-11ED-5564FFB70B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208"/>
          <a:stretch/>
        </p:blipFill>
        <p:spPr bwMode="auto">
          <a:xfrm>
            <a:off x="7745999" y="874644"/>
            <a:ext cx="4011267"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608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ily-Rose Depp Daily — THE IDOL New stills from the last Episode of the...">
            <a:extLst>
              <a:ext uri="{FF2B5EF4-FFF2-40B4-BE49-F238E27FC236}">
                <a16:creationId xmlns:a16="http://schemas.microsoft.com/office/drawing/2014/main" id="{86C59423-F8C9-0074-4706-CCB5B3E3A7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938" r="2" b="147"/>
          <a:stretch/>
        </p:blipFill>
        <p:spPr bwMode="auto">
          <a:xfrm>
            <a:off x="4766733" y="273089"/>
            <a:ext cx="6815667" cy="5853113"/>
          </a:xfrm>
          <a:prstGeom prst="rect">
            <a:avLst/>
          </a:prstGeom>
          <a:noFill/>
          <a:extLst>
            <a:ext uri="{909E8E84-426E-40DD-AFC4-6F175D3DCCD1}">
              <a14:hiddenFill xmlns:a14="http://schemas.microsoft.com/office/drawing/2010/main">
                <a:solidFill>
                  <a:srgbClr val="FFFFFF"/>
                </a:solidFill>
              </a14:hiddenFill>
            </a:ext>
          </a:extLst>
        </p:spPr>
      </p:pic>
      <p:sp>
        <p:nvSpPr>
          <p:cNvPr id="11273" name="Text Placeholder 3">
            <a:extLst>
              <a:ext uri="{FF2B5EF4-FFF2-40B4-BE49-F238E27FC236}">
                <a16:creationId xmlns:a16="http://schemas.microsoft.com/office/drawing/2014/main" id="{BADD81EE-E2B5-E9C6-8F45-86A6B8947A30}"/>
              </a:ext>
            </a:extLst>
          </p:cNvPr>
          <p:cNvSpPr>
            <a:spLocks noGrp="1"/>
          </p:cNvSpPr>
          <p:nvPr>
            <p:ph type="body" sz="half" idx="2"/>
          </p:nvPr>
        </p:nvSpPr>
        <p:spPr>
          <a:xfrm>
            <a:off x="371064" y="431251"/>
            <a:ext cx="4011084" cy="4691063"/>
          </a:xfrm>
        </p:spPr>
        <p:txBody>
          <a:bodyPr>
            <a:noAutofit/>
          </a:bodyPr>
          <a:lstStyle/>
          <a:p>
            <a:r>
              <a:rPr lang="en-GB" sz="2400" dirty="0"/>
              <a:t>‘Women are deprived of the possibility of defining themselves, that is, their living state deviates from their consciousness and nature, which is a state of female alienation’ (Li, 2022: 3616)</a:t>
            </a:r>
          </a:p>
          <a:p>
            <a:endParaRPr lang="en-GB" sz="2400" dirty="0"/>
          </a:p>
          <a:p>
            <a:endParaRPr lang="en-GB" sz="2400" dirty="0"/>
          </a:p>
          <a:p>
            <a:r>
              <a:rPr lang="en-GB" sz="2400" dirty="0"/>
              <a:t>‘Can we be authors of ourselves if we cannot speak or are only heard through the words of others?’ (</a:t>
            </a:r>
            <a:r>
              <a:rPr lang="en-GB" sz="2400" dirty="0" err="1"/>
              <a:t>Skeggs</a:t>
            </a:r>
            <a:r>
              <a:rPr lang="en-GB" sz="2400" dirty="0"/>
              <a:t>, 2004:130)</a:t>
            </a:r>
            <a:endParaRPr lang="en-US" sz="2400" dirty="0"/>
          </a:p>
        </p:txBody>
      </p:sp>
    </p:spTree>
    <p:extLst>
      <p:ext uri="{BB962C8B-B14F-4D97-AF65-F5344CB8AC3E}">
        <p14:creationId xmlns:p14="http://schemas.microsoft.com/office/powerpoint/2010/main" val="252562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5584D1-685D-78F4-35AF-B02A6F5BBD99}"/>
              </a:ext>
            </a:extLst>
          </p:cNvPr>
          <p:cNvPicPr>
            <a:picLocks noChangeAspect="1"/>
          </p:cNvPicPr>
          <p:nvPr/>
        </p:nvPicPr>
        <p:blipFill>
          <a:blip r:embed="rId2"/>
          <a:stretch>
            <a:fillRect/>
          </a:stretch>
        </p:blipFill>
        <p:spPr>
          <a:xfrm>
            <a:off x="199251" y="0"/>
            <a:ext cx="6444601" cy="6858000"/>
          </a:xfrm>
          <a:prstGeom prst="rect">
            <a:avLst/>
          </a:prstGeom>
        </p:spPr>
      </p:pic>
      <p:sp>
        <p:nvSpPr>
          <p:cNvPr id="4" name="TextBox 3">
            <a:extLst>
              <a:ext uri="{FF2B5EF4-FFF2-40B4-BE49-F238E27FC236}">
                <a16:creationId xmlns:a16="http://schemas.microsoft.com/office/drawing/2014/main" id="{6E783C48-EF62-66F2-B5A0-F1D05EAF09C6}"/>
              </a:ext>
            </a:extLst>
          </p:cNvPr>
          <p:cNvSpPr txBox="1"/>
          <p:nvPr/>
        </p:nvSpPr>
        <p:spPr>
          <a:xfrm>
            <a:off x="355218" y="6174337"/>
            <a:ext cx="6540596" cy="523220"/>
          </a:xfrm>
          <a:prstGeom prst="rect">
            <a:avLst/>
          </a:prstGeom>
          <a:noFill/>
        </p:spPr>
        <p:txBody>
          <a:bodyPr wrap="square" rtlCol="0">
            <a:spAutoFit/>
          </a:bodyPr>
          <a:lstStyle/>
          <a:p>
            <a:r>
              <a:rPr lang="en-GB" sz="1400" dirty="0"/>
              <a:t>Westwood/McLaren ‘tits’ t-shirt 1975 </a:t>
            </a:r>
          </a:p>
          <a:p>
            <a:r>
              <a:rPr lang="en-GB" sz="1400" dirty="0">
                <a:hlinkClick r:id="rId3">
                  <a:extLst>
                    <a:ext uri="{A12FA001-AC4F-418D-AE19-62706E023703}">
                      <ahyp:hlinkClr xmlns:ahyp="http://schemas.microsoft.com/office/drawing/2018/hyperlinkcolor" val="tx"/>
                    </a:ext>
                  </a:extLst>
                </a:hlinkClick>
              </a:rPr>
              <a:t>Vivienne Westwood | "Tits" T-shirt | British | The Metropolitan Museum of Art</a:t>
            </a:r>
            <a:endParaRPr lang="en-GB" sz="1400" dirty="0"/>
          </a:p>
        </p:txBody>
      </p:sp>
      <p:sp>
        <p:nvSpPr>
          <p:cNvPr id="7" name="TextBox 6">
            <a:extLst>
              <a:ext uri="{FF2B5EF4-FFF2-40B4-BE49-F238E27FC236}">
                <a16:creationId xmlns:a16="http://schemas.microsoft.com/office/drawing/2014/main" id="{1FF72059-7EA7-2920-CE7B-3CC2C31AE1EC}"/>
              </a:ext>
            </a:extLst>
          </p:cNvPr>
          <p:cNvSpPr txBox="1"/>
          <p:nvPr/>
        </p:nvSpPr>
        <p:spPr>
          <a:xfrm>
            <a:off x="7060818" y="611892"/>
            <a:ext cx="4166364" cy="2308324"/>
          </a:xfrm>
          <a:prstGeom prst="rect">
            <a:avLst/>
          </a:prstGeom>
          <a:noFill/>
        </p:spPr>
        <p:txBody>
          <a:bodyPr wrap="square" rtlCol="0">
            <a:spAutoFit/>
          </a:bodyPr>
          <a:lstStyle/>
          <a:p>
            <a:r>
              <a:rPr lang="en-GB" dirty="0"/>
              <a:t>Women’s bodies (are) policed in terms of acceptable dress and self presentation…rebellion against </a:t>
            </a:r>
            <a:r>
              <a:rPr lang="en-GB" dirty="0" err="1"/>
              <a:t>modestry</a:t>
            </a:r>
            <a:r>
              <a:rPr lang="en-GB" dirty="0"/>
              <a:t> and expression of sexuality are important signified meanings of Westwood’s pieces…the ‘tits’ shirt is an act of defiance against the norm of modesty and respect’ (</a:t>
            </a:r>
            <a:r>
              <a:rPr lang="en-GB" dirty="0" err="1"/>
              <a:t>Rosato</a:t>
            </a:r>
            <a:r>
              <a:rPr lang="en-GB" dirty="0"/>
              <a:t>, 2022:24)</a:t>
            </a:r>
          </a:p>
        </p:txBody>
      </p:sp>
      <p:sp>
        <p:nvSpPr>
          <p:cNvPr id="8" name="TextBox 7">
            <a:extLst>
              <a:ext uri="{FF2B5EF4-FFF2-40B4-BE49-F238E27FC236}">
                <a16:creationId xmlns:a16="http://schemas.microsoft.com/office/drawing/2014/main" id="{D45F5605-538C-7572-2FF3-8361F3C31822}"/>
              </a:ext>
            </a:extLst>
          </p:cNvPr>
          <p:cNvSpPr txBox="1"/>
          <p:nvPr/>
        </p:nvSpPr>
        <p:spPr>
          <a:xfrm>
            <a:off x="7060818" y="3422817"/>
            <a:ext cx="4365744" cy="923330"/>
          </a:xfrm>
          <a:prstGeom prst="rect">
            <a:avLst/>
          </a:prstGeom>
          <a:noFill/>
        </p:spPr>
        <p:txBody>
          <a:bodyPr wrap="square" rtlCol="0">
            <a:spAutoFit/>
          </a:bodyPr>
          <a:lstStyle/>
          <a:p>
            <a:r>
              <a:rPr lang="en-GB" dirty="0"/>
              <a:t>‘her function is such that to make her interchangeable with every other female (</a:t>
            </a:r>
            <a:r>
              <a:rPr lang="en-GB" dirty="0" err="1"/>
              <a:t>Solanis</a:t>
            </a:r>
            <a:r>
              <a:rPr lang="en-GB" dirty="0"/>
              <a:t>, 1971: 48)</a:t>
            </a:r>
          </a:p>
        </p:txBody>
      </p:sp>
      <p:sp>
        <p:nvSpPr>
          <p:cNvPr id="9" name="TextBox 8">
            <a:extLst>
              <a:ext uri="{FF2B5EF4-FFF2-40B4-BE49-F238E27FC236}">
                <a16:creationId xmlns:a16="http://schemas.microsoft.com/office/drawing/2014/main" id="{D9AF90BD-3697-31A8-7F85-3496E8B4B86F}"/>
              </a:ext>
            </a:extLst>
          </p:cNvPr>
          <p:cNvSpPr txBox="1"/>
          <p:nvPr/>
        </p:nvSpPr>
        <p:spPr>
          <a:xfrm>
            <a:off x="7115820" y="5018887"/>
            <a:ext cx="4957010" cy="923330"/>
          </a:xfrm>
          <a:prstGeom prst="rect">
            <a:avLst/>
          </a:prstGeom>
          <a:noFill/>
        </p:spPr>
        <p:txBody>
          <a:bodyPr wrap="square" rtlCol="0">
            <a:spAutoFit/>
          </a:bodyPr>
          <a:lstStyle/>
          <a:p>
            <a:r>
              <a:rPr lang="en-GB" dirty="0"/>
              <a:t>‘(the) </a:t>
            </a:r>
            <a:r>
              <a:rPr lang="en-GB" dirty="0" err="1"/>
              <a:t>surpression</a:t>
            </a:r>
            <a:r>
              <a:rPr lang="en-GB" dirty="0"/>
              <a:t> of all ideas or knowledge that might expose him or threaten his dominant position in society’ (</a:t>
            </a:r>
            <a:r>
              <a:rPr lang="en-GB" dirty="0" err="1"/>
              <a:t>Solanis</a:t>
            </a:r>
            <a:r>
              <a:rPr lang="en-GB" dirty="0"/>
              <a:t>, 1971: 64)</a:t>
            </a:r>
          </a:p>
        </p:txBody>
      </p:sp>
    </p:spTree>
    <p:extLst>
      <p:ext uri="{BB962C8B-B14F-4D97-AF65-F5344CB8AC3E}">
        <p14:creationId xmlns:p14="http://schemas.microsoft.com/office/powerpoint/2010/main" val="213207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itle 1">
            <a:extLst>
              <a:ext uri="{FF2B5EF4-FFF2-40B4-BE49-F238E27FC236}">
                <a16:creationId xmlns:a16="http://schemas.microsoft.com/office/drawing/2014/main" id="{F414A4B3-A66B-C0BD-5834-1A29F33D3DE8}"/>
              </a:ext>
            </a:extLst>
          </p:cNvPr>
          <p:cNvSpPr>
            <a:spLocks noGrp="1"/>
          </p:cNvSpPr>
          <p:nvPr>
            <p:ph type="title"/>
          </p:nvPr>
        </p:nvSpPr>
        <p:spPr>
          <a:xfrm>
            <a:off x="609600" y="274638"/>
            <a:ext cx="10972800" cy="1143000"/>
          </a:xfrm>
        </p:spPr>
        <p:txBody>
          <a:bodyPr anchor="ctr">
            <a:normAutofit/>
          </a:bodyPr>
          <a:lstStyle/>
          <a:p>
            <a:r>
              <a:rPr lang="en-US" dirty="0"/>
              <a:t>Heterosexual Contract</a:t>
            </a:r>
          </a:p>
        </p:txBody>
      </p:sp>
      <p:pic>
        <p:nvPicPr>
          <p:cNvPr id="1026" name="Picture 2" descr="Lesbians Foresee the Glorious Age – rainbow messenger">
            <a:extLst>
              <a:ext uri="{FF2B5EF4-FFF2-40B4-BE49-F238E27FC236}">
                <a16:creationId xmlns:a16="http://schemas.microsoft.com/office/drawing/2014/main" id="{13964796-9C27-DE84-BE55-8A52749DE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67" r="16916" b="-1"/>
          <a:stretch>
            <a:fillRect/>
          </a:stretch>
        </p:blipFill>
        <p:spPr bwMode="auto">
          <a:xfrm>
            <a:off x="609600" y="1600206"/>
            <a:ext cx="5384800" cy="4525963"/>
          </a:xfrm>
          <a:prstGeom prst="rect">
            <a:avLst/>
          </a:prstGeom>
          <a:solidFill>
            <a:srgbClr val="FFFFFF"/>
          </a:solidFill>
        </p:spPr>
      </p:pic>
      <p:sp>
        <p:nvSpPr>
          <p:cNvPr id="7177" name="Text Placeholder 3">
            <a:extLst>
              <a:ext uri="{FF2B5EF4-FFF2-40B4-BE49-F238E27FC236}">
                <a16:creationId xmlns:a16="http://schemas.microsoft.com/office/drawing/2014/main" id="{39EB1D10-C3D5-7A23-66D4-7600A7BFFE9D}"/>
              </a:ext>
            </a:extLst>
          </p:cNvPr>
          <p:cNvSpPr>
            <a:spLocks noGrp="1"/>
          </p:cNvSpPr>
          <p:nvPr>
            <p:ph sz="half" idx="2"/>
          </p:nvPr>
        </p:nvSpPr>
        <p:spPr>
          <a:xfrm>
            <a:off x="6197600" y="1600206"/>
            <a:ext cx="5384800" cy="4525963"/>
          </a:xfrm>
        </p:spPr>
        <p:txBody>
          <a:bodyPr>
            <a:normAutofit lnSpcReduction="10000"/>
          </a:bodyPr>
          <a:lstStyle/>
          <a:p>
            <a:pPr marL="0" indent="0">
              <a:buNone/>
            </a:pPr>
            <a:r>
              <a:rPr lang="en-US" dirty="0"/>
              <a:t>‘the ideology of sexual difference functions as censorship in our culture by masking, on the ground of nature, the social opposition between men and women. Masculine/feminine, male/female are the categories which serve to conceal the fact that social differences always belong to an economic, political, ideological order.’ (Wittig, 1992:2)</a:t>
            </a:r>
          </a:p>
        </p:txBody>
      </p:sp>
    </p:spTree>
    <p:extLst>
      <p:ext uri="{BB962C8B-B14F-4D97-AF65-F5344CB8AC3E}">
        <p14:creationId xmlns:p14="http://schemas.microsoft.com/office/powerpoint/2010/main" val="2610997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406082-5B08-5431-D65A-3BEB249B22F1}"/>
              </a:ext>
            </a:extLst>
          </p:cNvPr>
          <p:cNvPicPr>
            <a:picLocks noChangeAspect="1"/>
          </p:cNvPicPr>
          <p:nvPr/>
        </p:nvPicPr>
        <p:blipFill>
          <a:blip r:embed="rId2"/>
          <a:stretch>
            <a:fillRect/>
          </a:stretch>
        </p:blipFill>
        <p:spPr>
          <a:xfrm>
            <a:off x="1428510" y="501499"/>
            <a:ext cx="9334980" cy="5855001"/>
          </a:xfrm>
          <a:prstGeom prst="rect">
            <a:avLst/>
          </a:prstGeom>
        </p:spPr>
      </p:pic>
    </p:spTree>
    <p:extLst>
      <p:ext uri="{BB962C8B-B14F-4D97-AF65-F5344CB8AC3E}">
        <p14:creationId xmlns:p14="http://schemas.microsoft.com/office/powerpoint/2010/main" val="1529231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ystems Theories">
            <a:extLst>
              <a:ext uri="{FF2B5EF4-FFF2-40B4-BE49-F238E27FC236}">
                <a16:creationId xmlns:a16="http://schemas.microsoft.com/office/drawing/2014/main" id="{2F0C5492-E809-49E9-50CF-A87E59427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0"/>
            <a:ext cx="70246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8CFDE8-7732-AB15-E910-3D9D4235C19C}"/>
              </a:ext>
            </a:extLst>
          </p:cNvPr>
          <p:cNvSpPr txBox="1"/>
          <p:nvPr/>
        </p:nvSpPr>
        <p:spPr>
          <a:xfrm>
            <a:off x="7807036" y="935182"/>
            <a:ext cx="3796146" cy="3170099"/>
          </a:xfrm>
          <a:prstGeom prst="rect">
            <a:avLst/>
          </a:prstGeom>
          <a:noFill/>
        </p:spPr>
        <p:txBody>
          <a:bodyPr wrap="square" rtlCol="0">
            <a:spAutoFit/>
          </a:bodyPr>
          <a:lstStyle/>
          <a:p>
            <a:r>
              <a:rPr lang="en-GB" sz="4000" dirty="0"/>
              <a:t>System’s Theory</a:t>
            </a:r>
          </a:p>
          <a:p>
            <a:endParaRPr lang="en-GB" sz="4000" dirty="0"/>
          </a:p>
          <a:p>
            <a:endParaRPr lang="en-GB" sz="4000" dirty="0"/>
          </a:p>
          <a:p>
            <a:r>
              <a:rPr lang="en-GB" sz="4000" dirty="0"/>
              <a:t>We all have a part to play</a:t>
            </a:r>
          </a:p>
        </p:txBody>
      </p:sp>
    </p:spTree>
    <p:extLst>
      <p:ext uri="{BB962C8B-B14F-4D97-AF65-F5344CB8AC3E}">
        <p14:creationId xmlns:p14="http://schemas.microsoft.com/office/powerpoint/2010/main" val="3415477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AFFFE0-CC02-DB54-32D1-1290C76A5CBD}"/>
              </a:ext>
            </a:extLst>
          </p:cNvPr>
          <p:cNvPicPr>
            <a:picLocks noChangeAspect="1"/>
          </p:cNvPicPr>
          <p:nvPr/>
        </p:nvPicPr>
        <p:blipFill>
          <a:blip r:embed="rId2"/>
          <a:srcRect t="10370" b="12947"/>
          <a:stretch/>
        </p:blipFill>
        <p:spPr>
          <a:xfrm>
            <a:off x="302441" y="765313"/>
            <a:ext cx="7770492" cy="5154224"/>
          </a:xfrm>
          <a:prstGeom prst="rect">
            <a:avLst/>
          </a:prstGeom>
          <a:noFill/>
        </p:spPr>
      </p:pic>
      <p:sp>
        <p:nvSpPr>
          <p:cNvPr id="4" name="TextBox 3">
            <a:extLst>
              <a:ext uri="{FF2B5EF4-FFF2-40B4-BE49-F238E27FC236}">
                <a16:creationId xmlns:a16="http://schemas.microsoft.com/office/drawing/2014/main" id="{6F1F7154-4D72-F809-A7A7-ADD00899DFB9}"/>
              </a:ext>
            </a:extLst>
          </p:cNvPr>
          <p:cNvSpPr txBox="1"/>
          <p:nvPr/>
        </p:nvSpPr>
        <p:spPr>
          <a:xfrm>
            <a:off x="8428383" y="765313"/>
            <a:ext cx="3461176"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‘even if younger women have not completely rejected feminism, they are extremely ambivalent about 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(Ortner, 2017:118)</a:t>
            </a:r>
          </a:p>
        </p:txBody>
      </p:sp>
    </p:spTree>
    <p:extLst>
      <p:ext uri="{BB962C8B-B14F-4D97-AF65-F5344CB8AC3E}">
        <p14:creationId xmlns:p14="http://schemas.microsoft.com/office/powerpoint/2010/main" val="2797129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54E94A-EAB2-32D2-8A40-703FA2FF2EB6}"/>
              </a:ext>
            </a:extLst>
          </p:cNvPr>
          <p:cNvSpPr txBox="1"/>
          <p:nvPr/>
        </p:nvSpPr>
        <p:spPr>
          <a:xfrm>
            <a:off x="474388" y="595123"/>
            <a:ext cx="11392186" cy="923330"/>
          </a:xfrm>
          <a:prstGeom prst="rect">
            <a:avLst/>
          </a:prstGeom>
          <a:noFill/>
        </p:spPr>
        <p:txBody>
          <a:bodyPr wrap="square">
            <a:spAutoFit/>
          </a:bodyPr>
          <a:lstStyle/>
          <a:p>
            <a:r>
              <a:rPr lang="en-GB" b="0" i="0" dirty="0">
                <a:solidFill>
                  <a:srgbClr val="333333"/>
                </a:solidFill>
                <a:effectLst/>
                <a:latin typeface="Roboto" panose="02000000000000000000" pitchFamily="2" charset="0"/>
              </a:rPr>
              <a:t>An estimated </a:t>
            </a:r>
            <a:r>
              <a:rPr lang="en-GB" b="0" i="0" u="sng" dirty="0">
                <a:solidFill>
                  <a:srgbClr val="181818"/>
                </a:solidFill>
                <a:effectLst/>
                <a:latin typeface="Roboto" panose="02000000000000000000" pitchFamily="2" charset="0"/>
                <a:hlinkClick r:id="rId2" tooltip="Link to WHO report on violence against women"/>
              </a:rPr>
              <a:t>736 million women—almost one in three—</a:t>
            </a:r>
            <a:r>
              <a:rPr lang="en-GB" b="0" i="0" dirty="0">
                <a:solidFill>
                  <a:srgbClr val="333333"/>
                </a:solidFill>
                <a:effectLst/>
                <a:latin typeface="Roboto" panose="02000000000000000000" pitchFamily="2" charset="0"/>
              </a:rPr>
              <a:t>have been subjected to physical and/or sexual intimate partner violence, non-partner sexual violence, or both at least once in their life (30 per cent of women aged 15 and older). </a:t>
            </a:r>
            <a:endParaRPr lang="en-GB" dirty="0"/>
          </a:p>
        </p:txBody>
      </p:sp>
      <p:sp>
        <p:nvSpPr>
          <p:cNvPr id="5" name="TextBox 4">
            <a:extLst>
              <a:ext uri="{FF2B5EF4-FFF2-40B4-BE49-F238E27FC236}">
                <a16:creationId xmlns:a16="http://schemas.microsoft.com/office/drawing/2014/main" id="{4487B85A-7711-B24A-4BA8-149345AF7338}"/>
              </a:ext>
            </a:extLst>
          </p:cNvPr>
          <p:cNvSpPr txBox="1"/>
          <p:nvPr/>
        </p:nvSpPr>
        <p:spPr>
          <a:xfrm>
            <a:off x="474388" y="2041837"/>
            <a:ext cx="11570941" cy="369332"/>
          </a:xfrm>
          <a:prstGeom prst="rect">
            <a:avLst/>
          </a:prstGeom>
          <a:noFill/>
        </p:spPr>
        <p:txBody>
          <a:bodyPr wrap="square">
            <a:spAutoFit/>
          </a:bodyPr>
          <a:lstStyle/>
          <a:p>
            <a:r>
              <a:rPr lang="en-GB" b="0" i="0" dirty="0">
                <a:solidFill>
                  <a:srgbClr val="333333"/>
                </a:solidFill>
                <a:effectLst/>
                <a:latin typeface="Roboto" panose="02000000000000000000" pitchFamily="2" charset="0"/>
              </a:rPr>
              <a:t> </a:t>
            </a:r>
            <a:r>
              <a:rPr lang="en-GB" b="0" i="0" u="sng" dirty="0">
                <a:solidFill>
                  <a:srgbClr val="181818"/>
                </a:solidFill>
                <a:effectLst/>
                <a:latin typeface="Roboto" panose="02000000000000000000" pitchFamily="2" charset="0"/>
                <a:hlinkClick r:id="rId2" tooltip="Link to WHO report on violence against women"/>
              </a:rPr>
              <a:t>More</a:t>
            </a:r>
            <a:r>
              <a:rPr lang="en-GB" b="1" i="0" u="sng" dirty="0">
                <a:solidFill>
                  <a:srgbClr val="181818"/>
                </a:solidFill>
                <a:effectLst/>
                <a:latin typeface="Roboto" panose="02000000000000000000" pitchFamily="2" charset="0"/>
                <a:hlinkClick r:id="rId2" tooltip="Link to WHO report on violence against women"/>
              </a:rPr>
              <a:t> </a:t>
            </a:r>
            <a:r>
              <a:rPr lang="en-GB" b="0" i="0" u="sng" dirty="0">
                <a:solidFill>
                  <a:srgbClr val="181818"/>
                </a:solidFill>
                <a:effectLst/>
                <a:latin typeface="Roboto" panose="02000000000000000000" pitchFamily="2" charset="0"/>
                <a:hlinkClick r:id="rId2" tooltip="Link to WHO report on violence against women"/>
              </a:rPr>
              <a:t>than 640 million women aged 15 and older</a:t>
            </a:r>
            <a:r>
              <a:rPr lang="en-GB" b="0" i="0" dirty="0">
                <a:solidFill>
                  <a:srgbClr val="333333"/>
                </a:solidFill>
                <a:effectLst/>
                <a:latin typeface="Roboto" panose="02000000000000000000" pitchFamily="2" charset="0"/>
              </a:rPr>
              <a:t> (26 per cent) have been subjected to intimate partner violence.</a:t>
            </a:r>
            <a:endParaRPr lang="en-GB" dirty="0"/>
          </a:p>
        </p:txBody>
      </p:sp>
      <p:sp>
        <p:nvSpPr>
          <p:cNvPr id="7" name="TextBox 6">
            <a:extLst>
              <a:ext uri="{FF2B5EF4-FFF2-40B4-BE49-F238E27FC236}">
                <a16:creationId xmlns:a16="http://schemas.microsoft.com/office/drawing/2014/main" id="{A0F53AD2-81EA-4458-8651-42CCDD6E1B4D}"/>
              </a:ext>
            </a:extLst>
          </p:cNvPr>
          <p:cNvSpPr txBox="1"/>
          <p:nvPr/>
        </p:nvSpPr>
        <p:spPr>
          <a:xfrm>
            <a:off x="474388" y="2923596"/>
            <a:ext cx="11055301" cy="369332"/>
          </a:xfrm>
          <a:prstGeom prst="rect">
            <a:avLst/>
          </a:prstGeom>
          <a:noFill/>
        </p:spPr>
        <p:txBody>
          <a:bodyPr wrap="square">
            <a:spAutoFit/>
          </a:bodyPr>
          <a:lstStyle/>
          <a:p>
            <a:r>
              <a:rPr lang="en-GB" b="0" i="0" dirty="0">
                <a:solidFill>
                  <a:srgbClr val="333333"/>
                </a:solidFill>
                <a:effectLst/>
                <a:latin typeface="Roboto" panose="02000000000000000000" pitchFamily="2" charset="0"/>
              </a:rPr>
              <a:t>140 women or girls are killed every day by someone in their own family.</a:t>
            </a:r>
            <a:endParaRPr lang="en-GB" dirty="0"/>
          </a:p>
        </p:txBody>
      </p:sp>
      <p:sp>
        <p:nvSpPr>
          <p:cNvPr id="9" name="TextBox 8">
            <a:extLst>
              <a:ext uri="{FF2B5EF4-FFF2-40B4-BE49-F238E27FC236}">
                <a16:creationId xmlns:a16="http://schemas.microsoft.com/office/drawing/2014/main" id="{D5E6E9C5-D002-8606-A4AD-0E276B8A34BA}"/>
              </a:ext>
            </a:extLst>
          </p:cNvPr>
          <p:cNvSpPr txBox="1"/>
          <p:nvPr/>
        </p:nvSpPr>
        <p:spPr>
          <a:xfrm>
            <a:off x="563765" y="3669328"/>
            <a:ext cx="11165305" cy="646331"/>
          </a:xfrm>
          <a:prstGeom prst="rect">
            <a:avLst/>
          </a:prstGeom>
          <a:noFill/>
        </p:spPr>
        <p:txBody>
          <a:bodyPr wrap="square">
            <a:spAutoFit/>
          </a:bodyPr>
          <a:lstStyle/>
          <a:p>
            <a:r>
              <a:rPr lang="en-GB" b="0" i="0" dirty="0">
                <a:solidFill>
                  <a:srgbClr val="333333"/>
                </a:solidFill>
                <a:effectLst/>
                <a:latin typeface="Roboto" panose="02000000000000000000" pitchFamily="2" charset="0"/>
              </a:rPr>
              <a:t>By the time they are 19 years old, </a:t>
            </a:r>
            <a:r>
              <a:rPr lang="en-GB" b="0" i="0" u="sng" dirty="0">
                <a:solidFill>
                  <a:srgbClr val="181818"/>
                </a:solidFill>
                <a:effectLst/>
                <a:latin typeface="Roboto" panose="02000000000000000000" pitchFamily="2" charset="0"/>
                <a:hlinkClick r:id="rId3" tooltip="WHO report on violence against women prevalence "/>
              </a:rPr>
              <a:t>almost 1 in 4 adolescent girls</a:t>
            </a:r>
            <a:r>
              <a:rPr lang="en-GB" b="0" i="0" dirty="0">
                <a:solidFill>
                  <a:srgbClr val="333333"/>
                </a:solidFill>
                <a:effectLst/>
                <a:latin typeface="Roboto" panose="02000000000000000000" pitchFamily="2" charset="0"/>
              </a:rPr>
              <a:t> (24 per cent) who have been in a relationship have already been physically, sexually, or psychologically abused by a partner.</a:t>
            </a:r>
            <a:endParaRPr lang="en-GB" dirty="0"/>
          </a:p>
        </p:txBody>
      </p:sp>
      <p:sp>
        <p:nvSpPr>
          <p:cNvPr id="11" name="TextBox 10">
            <a:extLst>
              <a:ext uri="{FF2B5EF4-FFF2-40B4-BE49-F238E27FC236}">
                <a16:creationId xmlns:a16="http://schemas.microsoft.com/office/drawing/2014/main" id="{E2030580-7107-24BF-10BE-99E8325546BA}"/>
              </a:ext>
            </a:extLst>
          </p:cNvPr>
          <p:cNvSpPr txBox="1"/>
          <p:nvPr/>
        </p:nvSpPr>
        <p:spPr>
          <a:xfrm>
            <a:off x="563765" y="4786515"/>
            <a:ext cx="11302809" cy="923330"/>
          </a:xfrm>
          <a:prstGeom prst="rect">
            <a:avLst/>
          </a:prstGeom>
          <a:noFill/>
        </p:spPr>
        <p:txBody>
          <a:bodyPr wrap="square">
            <a:spAutoFit/>
          </a:bodyPr>
          <a:lstStyle/>
          <a:p>
            <a:pPr algn="l">
              <a:spcAft>
                <a:spcPts val="900"/>
              </a:spcAft>
              <a:buFont typeface="Arial" panose="020B0604020202020204" pitchFamily="34" charset="0"/>
              <a:buChar char="•"/>
            </a:pPr>
            <a:r>
              <a:rPr lang="en-GB" b="0" i="0" dirty="0">
                <a:solidFill>
                  <a:srgbClr val="333333"/>
                </a:solidFill>
                <a:effectLst/>
                <a:latin typeface="Roboto" panose="02000000000000000000" pitchFamily="2" charset="0"/>
              </a:rPr>
              <a:t>Less than </a:t>
            </a:r>
            <a:r>
              <a:rPr lang="en-GB" b="0" i="0" u="sng" dirty="0">
                <a:solidFill>
                  <a:srgbClr val="181818"/>
                </a:solidFill>
                <a:effectLst/>
                <a:latin typeface="Roboto" panose="02000000000000000000" pitchFamily="2" charset="0"/>
                <a:hlinkClick r:id="rId4" tooltip="Worlds Women 2015 UN Report: chapter 5"/>
              </a:rPr>
              <a:t>40 per cent of the women who experience violence seek help</a:t>
            </a:r>
            <a:r>
              <a:rPr lang="en-GB" b="0" i="0" dirty="0">
                <a:solidFill>
                  <a:srgbClr val="333333"/>
                </a:solidFill>
                <a:effectLst/>
                <a:latin typeface="Roboto" panose="02000000000000000000" pitchFamily="2" charset="0"/>
              </a:rPr>
              <a:t> of any sort. In the majority of countries with available data on this issue, women who do seek help look to family and friends and very few seek support from formal institutions, such as police and health services.</a:t>
            </a:r>
          </a:p>
        </p:txBody>
      </p:sp>
      <p:sp>
        <p:nvSpPr>
          <p:cNvPr id="12" name="TextBox 11">
            <a:extLst>
              <a:ext uri="{FF2B5EF4-FFF2-40B4-BE49-F238E27FC236}">
                <a16:creationId xmlns:a16="http://schemas.microsoft.com/office/drawing/2014/main" id="{0A46448B-42DE-43C2-D10D-A94620D2064E}"/>
              </a:ext>
            </a:extLst>
          </p:cNvPr>
          <p:cNvSpPr txBox="1"/>
          <p:nvPr/>
        </p:nvSpPr>
        <p:spPr>
          <a:xfrm>
            <a:off x="8229600" y="6262877"/>
            <a:ext cx="4448247" cy="369332"/>
          </a:xfrm>
          <a:prstGeom prst="rect">
            <a:avLst/>
          </a:prstGeom>
          <a:noFill/>
        </p:spPr>
        <p:txBody>
          <a:bodyPr wrap="square" rtlCol="0">
            <a:spAutoFit/>
          </a:bodyPr>
          <a:lstStyle/>
          <a:p>
            <a:r>
              <a:rPr lang="en-GB" dirty="0">
                <a:hlinkClick r:id="rId5"/>
              </a:rPr>
              <a:t>UN Women Facts &amp; Figures</a:t>
            </a:r>
            <a:endParaRPr lang="en-GB" dirty="0"/>
          </a:p>
        </p:txBody>
      </p:sp>
      <p:sp>
        <p:nvSpPr>
          <p:cNvPr id="14" name="TextBox 13">
            <a:extLst>
              <a:ext uri="{FF2B5EF4-FFF2-40B4-BE49-F238E27FC236}">
                <a16:creationId xmlns:a16="http://schemas.microsoft.com/office/drawing/2014/main" id="{FE232C8D-64EB-4F5A-87C3-9D4F1D3997A8}"/>
              </a:ext>
            </a:extLst>
          </p:cNvPr>
          <p:cNvSpPr txBox="1"/>
          <p:nvPr/>
        </p:nvSpPr>
        <p:spPr>
          <a:xfrm>
            <a:off x="-1533166" y="6395475"/>
            <a:ext cx="6338922" cy="295530"/>
          </a:xfrm>
          <a:prstGeom prst="rect">
            <a:avLst/>
          </a:prstGeom>
          <a:noFill/>
        </p:spPr>
        <p:txBody>
          <a:bodyPr wrap="square">
            <a:spAutoFit/>
          </a:bodyPr>
          <a:lstStyle/>
          <a:p>
            <a:pPr algn="ctr">
              <a:lnSpc>
                <a:spcPct val="120000"/>
              </a:lnSpc>
              <a:spcBef>
                <a:spcPts val="1000"/>
              </a:spcBef>
            </a:pPr>
            <a:r>
              <a:rPr lang="en-US" sz="1200" dirty="0"/>
              <a:t>Dr Liza Betts </a:t>
            </a:r>
            <a:r>
              <a:rPr lang="en-US" sz="1200" dirty="0">
                <a:solidFill>
                  <a:srgbClr val="FFFFFF"/>
                </a:solidFill>
                <a:hlinkClick r:id="rId6"/>
              </a:rPr>
              <a:t>l.betts@fashion.arts.ac.uk</a:t>
            </a:r>
            <a:r>
              <a:rPr lang="en-US" sz="1200" dirty="0">
                <a:solidFill>
                  <a:srgbClr val="FFFFFF"/>
                </a:solidFill>
              </a:rPr>
              <a:t> </a:t>
            </a:r>
          </a:p>
        </p:txBody>
      </p:sp>
    </p:spTree>
    <p:extLst>
      <p:ext uri="{BB962C8B-B14F-4D97-AF65-F5344CB8AC3E}">
        <p14:creationId xmlns:p14="http://schemas.microsoft.com/office/powerpoint/2010/main" val="245473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4" name="Rectangle 2063">
            <a:extLst>
              <a:ext uri="{FF2B5EF4-FFF2-40B4-BE49-F238E27FC236}">
                <a16:creationId xmlns:a16="http://schemas.microsoft.com/office/drawing/2014/main" id="{CEC27341-4ABB-43EF-9E57-10A858F92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rgbClr val="58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D2B98C55-54CC-433B-905F-FB0B2D200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3414014"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descr="Sydney Sweeney slammed for 'gross' ad ...">
            <a:extLst>
              <a:ext uri="{FF2B5EF4-FFF2-40B4-BE49-F238E27FC236}">
                <a16:creationId xmlns:a16="http://schemas.microsoft.com/office/drawing/2014/main" id="{F54A2E8A-2D35-65BE-0F4C-42DBA3E76F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4559" y="945351"/>
            <a:ext cx="2781372" cy="4966735"/>
          </a:xfrm>
          <a:prstGeom prst="rect">
            <a:avLst/>
          </a:prstGeom>
          <a:noFill/>
          <a:extLst>
            <a:ext uri="{909E8E84-426E-40DD-AFC4-6F175D3DCCD1}">
              <a14:hiddenFill xmlns:a14="http://schemas.microsoft.com/office/drawing/2010/main">
                <a:solidFill>
                  <a:srgbClr val="FFFFFF"/>
                </a:solidFill>
              </a14:hiddenFill>
            </a:ext>
          </a:extLst>
        </p:spPr>
      </p:pic>
      <p:sp>
        <p:nvSpPr>
          <p:cNvPr id="2065" name="Rectangle 2064">
            <a:extLst>
              <a:ext uri="{FF2B5EF4-FFF2-40B4-BE49-F238E27FC236}">
                <a16:creationId xmlns:a16="http://schemas.microsoft.com/office/drawing/2014/main" id="{19E21906-D4D4-4F16-9228-3E004930E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1968" y="485853"/>
            <a:ext cx="3575304"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abrina Carpenter's BRITs performance hit with complaints | Celebrity News  | Showbiz &amp; TV | Express.co.uk">
            <a:extLst>
              <a:ext uri="{FF2B5EF4-FFF2-40B4-BE49-F238E27FC236}">
                <a16:creationId xmlns:a16="http://schemas.microsoft.com/office/drawing/2014/main" id="{48C88034-8F3B-99E5-80DD-27A188FB629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92567" y="1233850"/>
            <a:ext cx="2941124" cy="4389737"/>
          </a:xfrm>
          <a:prstGeom prst="rect">
            <a:avLst/>
          </a:prstGeom>
          <a:noFill/>
          <a:extLst>
            <a:ext uri="{909E8E84-426E-40DD-AFC4-6F175D3DCCD1}">
              <a14:hiddenFill xmlns:a14="http://schemas.microsoft.com/office/drawing/2010/main">
                <a:solidFill>
                  <a:srgbClr val="FFFFFF"/>
                </a:solidFill>
              </a14:hiddenFill>
            </a:ext>
          </a:extLst>
        </p:spPr>
      </p:pic>
      <p:sp>
        <p:nvSpPr>
          <p:cNvPr id="2067" name="Rectangle 2066">
            <a:extLst>
              <a:ext uri="{FF2B5EF4-FFF2-40B4-BE49-F238E27FC236}">
                <a16:creationId xmlns:a16="http://schemas.microsoft.com/office/drawing/2014/main" id="{865BCC85-4C69-4CFB-A36A-6A489B87F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139" y="484069"/>
            <a:ext cx="3899229" cy="28642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Brit Awards 2025 red carpet: From Sabrina Carpenter to Charli XCX, the most  daring looks | The Independent">
            <a:extLst>
              <a:ext uri="{FF2B5EF4-FFF2-40B4-BE49-F238E27FC236}">
                <a16:creationId xmlns:a16="http://schemas.microsoft.com/office/drawing/2014/main" id="{7FB97890-7D51-0717-CA9F-0F2DE552F1F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88359" y="798656"/>
            <a:ext cx="1538857" cy="2230228"/>
          </a:xfrm>
          <a:prstGeom prst="rect">
            <a:avLst/>
          </a:prstGeom>
          <a:noFill/>
          <a:extLst>
            <a:ext uri="{909E8E84-426E-40DD-AFC4-6F175D3DCCD1}">
              <a14:hiddenFill xmlns:a14="http://schemas.microsoft.com/office/drawing/2010/main">
                <a:solidFill>
                  <a:srgbClr val="FFFFFF"/>
                </a:solidFill>
              </a14:hiddenFill>
            </a:ext>
          </a:extLst>
        </p:spPr>
      </p:pic>
      <p:sp>
        <p:nvSpPr>
          <p:cNvPr id="2069" name="Rectangle 2068">
            <a:extLst>
              <a:ext uri="{FF2B5EF4-FFF2-40B4-BE49-F238E27FC236}">
                <a16:creationId xmlns:a16="http://schemas.microsoft.com/office/drawing/2014/main" id="{3A14BDAC-394B-4E9A-8ECE-61AA1A7C2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139" y="3509152"/>
            <a:ext cx="3899229" cy="284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After Nottingham Forest, adult actor ...">
            <a:extLst>
              <a:ext uri="{FF2B5EF4-FFF2-40B4-BE49-F238E27FC236}">
                <a16:creationId xmlns:a16="http://schemas.microsoft.com/office/drawing/2014/main" id="{FB592BD7-DCD6-32F4-147C-512C2191DF5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29873" y="4031274"/>
            <a:ext cx="3255829" cy="1823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685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ikTok's 'Trad Wives' Are Pushing a Conservative Agenda for Women -  Business Insider">
            <a:extLst>
              <a:ext uri="{FF2B5EF4-FFF2-40B4-BE49-F238E27FC236}">
                <a16:creationId xmlns:a16="http://schemas.microsoft.com/office/drawing/2014/main" id="{D9A1E93F-A75A-AACE-99E8-D1394BFB1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462" y="1204912"/>
            <a:ext cx="6667500" cy="44481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ottagecore: A Guide to Embracing the Enchanting Aesthetic - Sumissura">
            <a:extLst>
              <a:ext uri="{FF2B5EF4-FFF2-40B4-BE49-F238E27FC236}">
                <a16:creationId xmlns:a16="http://schemas.microsoft.com/office/drawing/2014/main" id="{DF7AE47F-6037-6525-3FE0-73BDC0EE9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18"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74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en You're Stuck Between a Rock and a Hard Place | by Gaurav Jain | Medium">
            <a:extLst>
              <a:ext uri="{FF2B5EF4-FFF2-40B4-BE49-F238E27FC236}">
                <a16:creationId xmlns:a16="http://schemas.microsoft.com/office/drawing/2014/main" id="{25227C9C-F748-0133-D14A-DFCCFC1AC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541" y="440999"/>
            <a:ext cx="5591523" cy="5976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486A61A-8194-0AA5-3F1A-85D44463B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064" y="440999"/>
            <a:ext cx="5013724" cy="597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849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Euphoria' Season 2 Episode 3: Big and Little Bullys – The Music City  Drive-In">
            <a:extLst>
              <a:ext uri="{FF2B5EF4-FFF2-40B4-BE49-F238E27FC236}">
                <a16:creationId xmlns:a16="http://schemas.microsoft.com/office/drawing/2014/main" id="{C53C0598-48CF-EB3F-8ED1-379CF1494C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67"/>
          <a:stretch/>
        </p:blipFill>
        <p:spPr bwMode="auto">
          <a:xfrm>
            <a:off x="20" y="0"/>
            <a:ext cx="12191980" cy="6907696"/>
          </a:xfrm>
          <a:prstGeom prst="rect">
            <a:avLst/>
          </a:prstGeom>
          <a:solidFill>
            <a:srgbClr val="FFFFFF"/>
          </a:solidFill>
        </p:spPr>
      </p:pic>
      <p:sp>
        <p:nvSpPr>
          <p:cNvPr id="2" name="TextBox 1">
            <a:extLst>
              <a:ext uri="{FF2B5EF4-FFF2-40B4-BE49-F238E27FC236}">
                <a16:creationId xmlns:a16="http://schemas.microsoft.com/office/drawing/2014/main" id="{4E46E8E3-8DC1-7B08-4EC0-A84254DF73F9}"/>
              </a:ext>
            </a:extLst>
          </p:cNvPr>
          <p:cNvSpPr txBox="1"/>
          <p:nvPr/>
        </p:nvSpPr>
        <p:spPr>
          <a:xfrm>
            <a:off x="2683565" y="1166842"/>
            <a:ext cx="4075043"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‘Self/other relations are active and productive, something is produced (rather than being revealed) and the construction is an aesthetic one’ (</a:t>
            </a:r>
            <a:r>
              <a:rPr kumimoji="0" lang="en-GB" sz="3200" b="1" i="0" u="none" strike="noStrike" kern="1200" cap="none" spc="0" normalizeH="0" baseline="0" noProof="0" dirty="0" err="1">
                <a:ln>
                  <a:noFill/>
                </a:ln>
                <a:solidFill>
                  <a:prstClr val="white"/>
                </a:solidFill>
                <a:effectLst/>
                <a:uLnTx/>
                <a:uFillTx/>
                <a:latin typeface="Calibri"/>
                <a:ea typeface="+mn-ea"/>
                <a:cs typeface="+mn-cs"/>
              </a:rPr>
              <a:t>Hirschkop</a:t>
            </a:r>
            <a:r>
              <a:rPr kumimoji="0" lang="en-GB" sz="3200" b="1" i="0" u="none" strike="noStrike" kern="1200" cap="none" spc="0" normalizeH="0" baseline="0" noProof="0" dirty="0">
                <a:ln>
                  <a:noFill/>
                </a:ln>
                <a:solidFill>
                  <a:prstClr val="white"/>
                </a:solidFill>
                <a:effectLst/>
                <a:uLnTx/>
                <a:uFillTx/>
                <a:latin typeface="Calibri"/>
                <a:ea typeface="+mn-ea"/>
                <a:cs typeface="+mn-cs"/>
              </a:rPr>
              <a:t> &amp; Shepherd, 2001:155)</a:t>
            </a:r>
          </a:p>
        </p:txBody>
      </p:sp>
    </p:spTree>
    <p:extLst>
      <p:ext uri="{BB962C8B-B14F-4D97-AF65-F5344CB8AC3E}">
        <p14:creationId xmlns:p14="http://schemas.microsoft.com/office/powerpoint/2010/main" val="377099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ister Outsider: Essays and Speeches by Audre Lorde; Foreword by Cheryl  Clarke | Paperback | 2007-08-01 | Crossing Press | 9781580911863 | Biblio UK">
            <a:extLst>
              <a:ext uri="{FF2B5EF4-FFF2-40B4-BE49-F238E27FC236}">
                <a16:creationId xmlns:a16="http://schemas.microsoft.com/office/drawing/2014/main" id="{7D9AFBA0-0E07-33C6-D3BE-499B1D10C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71" y="571500"/>
            <a:ext cx="381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BC11432-4C57-A5CD-DBF5-C14755CE1E81}"/>
              </a:ext>
            </a:extLst>
          </p:cNvPr>
          <p:cNvSpPr txBox="1"/>
          <p:nvPr/>
        </p:nvSpPr>
        <p:spPr>
          <a:xfrm>
            <a:off x="5089358" y="1160880"/>
            <a:ext cx="6094854" cy="923330"/>
          </a:xfrm>
          <a:prstGeom prst="rect">
            <a:avLst/>
          </a:prstGeom>
          <a:noFill/>
        </p:spPr>
        <p:txBody>
          <a:bodyPr wrap="square">
            <a:spAutoFit/>
          </a:bodyPr>
          <a:lstStyle/>
          <a:p>
            <a:r>
              <a:rPr lang="en-GB" sz="1800" dirty="0">
                <a:ea typeface="+mn-lt"/>
                <a:cs typeface="+mn-lt"/>
              </a:rPr>
              <a:t>“Caring for myself is not self-indulgence. It is self-preservation, and that is an act of political warfare.” (Lorde, [1988], 2017:130)</a:t>
            </a:r>
            <a:endParaRPr lang="en-US" sz="1800" dirty="0">
              <a:ea typeface="Calibri"/>
              <a:cs typeface="Calibri"/>
            </a:endParaRPr>
          </a:p>
        </p:txBody>
      </p:sp>
      <p:sp>
        <p:nvSpPr>
          <p:cNvPr id="5" name="TextBox 4">
            <a:extLst>
              <a:ext uri="{FF2B5EF4-FFF2-40B4-BE49-F238E27FC236}">
                <a16:creationId xmlns:a16="http://schemas.microsoft.com/office/drawing/2014/main" id="{DF071939-79D9-3C59-2996-6F78EE4D83B8}"/>
              </a:ext>
            </a:extLst>
          </p:cNvPr>
          <p:cNvSpPr txBox="1"/>
          <p:nvPr/>
        </p:nvSpPr>
        <p:spPr>
          <a:xfrm>
            <a:off x="5089358" y="3165448"/>
            <a:ext cx="6094854" cy="1754326"/>
          </a:xfrm>
          <a:prstGeom prst="rect">
            <a:avLst/>
          </a:prstGeom>
          <a:noFill/>
        </p:spPr>
        <p:txBody>
          <a:bodyPr wrap="square">
            <a:spAutoFit/>
          </a:bodyPr>
          <a:lstStyle/>
          <a:p>
            <a:r>
              <a:rPr lang="en-US" sz="1800" dirty="0">
                <a:latin typeface="Calibri"/>
                <a:ea typeface="Calibri"/>
                <a:cs typeface="Calibri"/>
              </a:rPr>
              <a:t>“For the master’s tool will never dismantle the master’s house. They may allow us temporarily to beat him at his own game, but they will never enable us to bring about genuine change. And this fact is only threatening to those women who still define the master’s house as their only source of support.” (Lorde, 1984:112)</a:t>
            </a:r>
          </a:p>
        </p:txBody>
      </p:sp>
    </p:spTree>
    <p:extLst>
      <p:ext uri="{BB962C8B-B14F-4D97-AF65-F5344CB8AC3E}">
        <p14:creationId xmlns:p14="http://schemas.microsoft.com/office/powerpoint/2010/main" val="3904539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TikTokers Won't Stop Calling Out The Male Gaze And It's Quality Content |  Girlfriend">
            <a:extLst>
              <a:ext uri="{FF2B5EF4-FFF2-40B4-BE49-F238E27FC236}">
                <a16:creationId xmlns:a16="http://schemas.microsoft.com/office/drawing/2014/main" id="{BA9FA0E5-0439-02B4-D3E0-2DD49803D7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34" r="19246"/>
          <a:stretch/>
        </p:blipFill>
        <p:spPr bwMode="auto">
          <a:xfrm>
            <a:off x="437322" y="1886640"/>
            <a:ext cx="5386917" cy="3951288"/>
          </a:xfrm>
          <a:prstGeom prst="rect">
            <a:avLst/>
          </a:prstGeom>
          <a:solidFill>
            <a:srgbClr val="FFFFFF"/>
          </a:solidFill>
        </p:spPr>
      </p:pic>
      <p:pic>
        <p:nvPicPr>
          <p:cNvPr id="21506" name="Picture 2" descr="Film Theory 101 - Laura Mulvey: The Male Gaze Theory - Film Inquiry">
            <a:extLst>
              <a:ext uri="{FF2B5EF4-FFF2-40B4-BE49-F238E27FC236}">
                <a16:creationId xmlns:a16="http://schemas.microsoft.com/office/drawing/2014/main" id="{F1C65A22-536D-4D95-F29F-C6B6381DB2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56" r="21115" b="2"/>
          <a:stretch/>
        </p:blipFill>
        <p:spPr bwMode="auto">
          <a:xfrm>
            <a:off x="6193393" y="1886640"/>
            <a:ext cx="5389033" cy="39512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95E9F8-E2B0-53CC-3DB5-362300DC073D}"/>
              </a:ext>
            </a:extLst>
          </p:cNvPr>
          <p:cNvSpPr txBox="1"/>
          <p:nvPr/>
        </p:nvSpPr>
        <p:spPr>
          <a:xfrm>
            <a:off x="437322" y="268357"/>
            <a:ext cx="11145104" cy="1477328"/>
          </a:xfrm>
          <a:prstGeom prst="rect">
            <a:avLst/>
          </a:prstGeom>
          <a:noFill/>
        </p:spPr>
        <p:txBody>
          <a:bodyPr wrap="square" rtlCol="0">
            <a:spAutoFit/>
          </a:bodyPr>
          <a:lstStyle/>
          <a:p>
            <a:r>
              <a:rPr lang="en-GB" b="0" i="0" dirty="0">
                <a:effectLst/>
                <a:latin typeface="Merriweather" panose="00000500000000000000" pitchFamily="2" charset="0"/>
              </a:rPr>
              <a:t>‘In a world ordered by sexual imbalance, pleasure in looking has been split between active/male and passive/female. The determining male gaze projects its phantasy on to the female form which is styled accordingly. In their traditional exhibitionist role women are simultaneously looked at and displayed, with their appearance coded for strong visual and erotic impact so that they can be said to connote to-be-looked-at-ness.’ (Mulvey, 1975: 809)</a:t>
            </a:r>
          </a:p>
        </p:txBody>
      </p:sp>
      <p:sp>
        <p:nvSpPr>
          <p:cNvPr id="4" name="TextBox 3">
            <a:extLst>
              <a:ext uri="{FF2B5EF4-FFF2-40B4-BE49-F238E27FC236}">
                <a16:creationId xmlns:a16="http://schemas.microsoft.com/office/drawing/2014/main" id="{FF45ECE8-86E2-18AE-42E9-AEFCCAB54BBF}"/>
              </a:ext>
            </a:extLst>
          </p:cNvPr>
          <p:cNvSpPr txBox="1"/>
          <p:nvPr/>
        </p:nvSpPr>
        <p:spPr>
          <a:xfrm>
            <a:off x="437322" y="6092687"/>
            <a:ext cx="12036287" cy="646331"/>
          </a:xfrm>
          <a:prstGeom prst="rect">
            <a:avLst/>
          </a:prstGeom>
          <a:noFill/>
        </p:spPr>
        <p:txBody>
          <a:bodyPr wrap="square" rtlCol="0">
            <a:spAutoFit/>
          </a:bodyPr>
          <a:lstStyle/>
          <a:p>
            <a:r>
              <a:rPr lang="en-GB" b="0" i="0" dirty="0">
                <a:effectLst/>
                <a:latin typeface="Merriweather" panose="00000500000000000000" pitchFamily="2" charset="0"/>
              </a:rPr>
              <a:t>“You are a woman with a man inside watching a woman. You are your own voyeur.” </a:t>
            </a:r>
          </a:p>
          <a:p>
            <a:r>
              <a:rPr lang="en-GB" b="0" i="0" dirty="0">
                <a:effectLst/>
                <a:latin typeface="Merriweather" panose="00000500000000000000" pitchFamily="2" charset="0"/>
              </a:rPr>
              <a:t>(Margaret Atwood ‘The Robber Bride’, [1993], 2009)</a:t>
            </a:r>
            <a:endParaRPr lang="en-GB" dirty="0"/>
          </a:p>
        </p:txBody>
      </p:sp>
    </p:spTree>
    <p:extLst>
      <p:ext uri="{BB962C8B-B14F-4D97-AF65-F5344CB8AC3E}">
        <p14:creationId xmlns:p14="http://schemas.microsoft.com/office/powerpoint/2010/main" val="2335065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Idol: Lily-Rose Depp più sexy che mai nel nuovo trailer della serie HBO">
            <a:extLst>
              <a:ext uri="{FF2B5EF4-FFF2-40B4-BE49-F238E27FC236}">
                <a16:creationId xmlns:a16="http://schemas.microsoft.com/office/drawing/2014/main" id="{474EF491-D35E-14EC-472F-375FFD55FF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solidFill>
            <a:srgbClr val="FFFFFF"/>
          </a:solidFill>
        </p:spPr>
      </p:pic>
      <p:sp>
        <p:nvSpPr>
          <p:cNvPr id="6" name="TextBox 5">
            <a:extLst>
              <a:ext uri="{FF2B5EF4-FFF2-40B4-BE49-F238E27FC236}">
                <a16:creationId xmlns:a16="http://schemas.microsoft.com/office/drawing/2014/main" id="{BA5D1E50-8AD5-DE26-FCC9-26A0BE4597F2}"/>
              </a:ext>
            </a:extLst>
          </p:cNvPr>
          <p:cNvSpPr txBox="1"/>
          <p:nvPr/>
        </p:nvSpPr>
        <p:spPr>
          <a:xfrm>
            <a:off x="162763" y="4436256"/>
            <a:ext cx="456206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mn-cs"/>
              </a:rPr>
              <a:t>‘negative discourses executed and popularised by the media begin to be seen as an objective reality, eventually becoming regimes of truth’ (Walkerdine, Lucey, Melody. 2001: 212)</a:t>
            </a:r>
          </a:p>
        </p:txBody>
      </p:sp>
      <p:sp>
        <p:nvSpPr>
          <p:cNvPr id="2" name="TextBox 1">
            <a:extLst>
              <a:ext uri="{FF2B5EF4-FFF2-40B4-BE49-F238E27FC236}">
                <a16:creationId xmlns:a16="http://schemas.microsoft.com/office/drawing/2014/main" id="{6107073F-4BCE-48B2-188F-5699E34BD5F7}"/>
              </a:ext>
            </a:extLst>
          </p:cNvPr>
          <p:cNvSpPr txBox="1"/>
          <p:nvPr/>
        </p:nvSpPr>
        <p:spPr>
          <a:xfrm>
            <a:off x="8361218" y="4457038"/>
            <a:ext cx="3574473" cy="1200329"/>
          </a:xfrm>
          <a:prstGeom prst="rect">
            <a:avLst/>
          </a:prstGeom>
          <a:noFill/>
        </p:spPr>
        <p:txBody>
          <a:bodyPr wrap="square" rtlCol="0">
            <a:spAutoFit/>
          </a:bodyPr>
          <a:lstStyle/>
          <a:p>
            <a:r>
              <a:rPr lang="en-GB" sz="2400" b="1" dirty="0"/>
              <a:t>‘The eyes of others our prisons: their thoughts our cages’ (Wolf, 1920: 12)</a:t>
            </a:r>
          </a:p>
        </p:txBody>
      </p:sp>
    </p:spTree>
    <p:extLst>
      <p:ext uri="{BB962C8B-B14F-4D97-AF65-F5344CB8AC3E}">
        <p14:creationId xmlns:p14="http://schemas.microsoft.com/office/powerpoint/2010/main" val="3749555505"/>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844</Words>
  <Application>Microsoft Office PowerPoint</Application>
  <PresentationFormat>Widescreen</PresentationFormat>
  <Paragraphs>36</Paragraphs>
  <Slides>16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Merriweather</vt:lpstr>
      <vt:lpstr>Neue Haas Grotesk Text Pro</vt:lpstr>
      <vt:lpstr>Neutral Regular</vt:lpstr>
      <vt:lpstr>Roboto</vt:lpstr>
      <vt:lpstr>VanillaVTI</vt:lpstr>
      <vt:lpstr>Black</vt:lpstr>
      <vt:lpstr>‘One is not born but rather becomes a misandrist’:  Negotiating contemporary feminist encounters from Gisèle Pelicot to Sabrina Carpenter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Heterosexual Contract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Liza Betts</dc:creator>
  <cp:lastModifiedBy>Liza Betts</cp:lastModifiedBy>
  <cp:revision>3</cp:revision>
  <dcterms:created xsi:type="dcterms:W3CDTF">2025-06-24T14:16:42Z</dcterms:created>
  <dcterms:modified xsi:type="dcterms:W3CDTF">2026-05-27T16:11:22Z</dcterms:modified>
</cp:coreProperties>
</file>