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7" r:id="rId3"/>
    <p:sldId id="268" r:id="rId4"/>
    <p:sldId id="258" r:id="rId5"/>
    <p:sldId id="433" r:id="rId6"/>
    <p:sldId id="434" r:id="rId7"/>
    <p:sldId id="260" r:id="rId8"/>
    <p:sldId id="265" r:id="rId9"/>
    <p:sldId id="263" r:id="rId10"/>
    <p:sldId id="435" r:id="rId11"/>
    <p:sldId id="600" r:id="rId12"/>
    <p:sldId id="436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20E"/>
    <a:srgbClr val="357030"/>
    <a:srgbClr val="69910F"/>
    <a:srgbClr val="9CB11F"/>
    <a:srgbClr val="DDE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2E4C-F9A5-D02C-E7EE-3EC0F077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BCCE3-1790-EF24-1370-E7FF2DE2F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9BA9-3F8C-50FD-D086-84DE10FB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7066-D833-45CB-065C-A4664729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05DB-A522-0611-A4B7-57E3F8A4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6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29F7-5557-C4D3-0DA5-16422F43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CBE69-720A-CC42-52AF-73C6C22FC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BE01-335E-1888-F385-FE31E6D7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D79E4-4456-3DBE-E1C7-DA48F8FE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4CB44-093B-8629-ADF5-22942D59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9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C3E16-3C35-6C42-11EB-13AA520CB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72BA8-4778-A213-FE4E-1FD947632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81B18-7ED7-6AC9-5F9C-9C123759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BA1E-A1E8-CBEE-0E96-2AF4EDD1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4CA3-C8A6-4CB1-9466-F7B71E0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3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C54BE-98D1-48EE-89BB-0457C7E0F8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89B6B-708D-4907-AF2A-BD71DD07767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8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A8CF-7FE8-4581-9DA4-BBD1638DA1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4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BE8BC-643E-4F03-AA48-9D1FE1F0595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4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B0BB-9948-457D-86AF-53334BD138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1701-421A-43AF-8C03-99E03D67A1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7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BF90C-9C2B-41F1-A831-7DD9BF4BC33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D926-569B-CDB2-C710-B24DADA0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E467-4F93-7289-F233-E308F8E0F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8866-D192-39CB-95E8-61252305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143B2-8810-4B05-2C4F-1CBF5BC2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7D0D-A527-AA65-F7E3-FD4302F0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78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DFB1B-EF26-42B2-9733-C2690A11A1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66F4-8FDE-4E9A-ABBA-48A5D419F06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5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4B7E-8529-4808-9AFE-8CD3147193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62723-0B9B-4070-851F-219D82126A1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5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white">
                    <a:tint val="75000"/>
                  </a:prstClr>
                </a:solidFill>
              </a:rPr>
              <a:t>Caroline Alexander 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ND Fashion - Kingston College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0E7-A89E-3A48-82C6-E4898EF9EED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5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972F-1C7C-62A0-6E0B-AE41A3C7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C4922-17B5-E645-42D5-704FDA25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FDFE-E054-5F60-18A5-EF5F6CA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DFF9-EE31-A48F-015E-6DDAE2F1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0C0B-E7B0-B17D-DAF5-CCED015A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98F3-CAC1-BEA0-E580-ACDBBA87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7B47-1528-B324-2CF5-0FE044778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BAD38-376A-4F42-4B29-D4986FFC2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B253C-2E4E-1EAF-FAE6-81AC369B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60DB1-BB7F-D939-E1A8-AA9452FD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A4D3A-CAB8-D468-8EFA-2DDBCDA2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2DDE-BCD0-FE9A-30DA-34C38D99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CA96D-97BD-70D0-9FC2-4D1B197A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314BB-AD70-56B3-FC2F-8C24A8E18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21D32-FD46-5661-CBD0-7D2B5EB48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234C3-D148-C286-CCAC-ED7FB4E85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FF8EE-1A45-DB6E-923D-118867E9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C854E-56CC-FA04-2BBC-1439C080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80164-1B9E-8471-4742-2DEF6DB9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8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5208-FA77-F4EA-12A0-86E8E5B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42AD5-3A19-C61B-2618-3179A6A6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98581-C933-2375-0415-F7F2ACD4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CB63A-81DD-9BEC-B436-79E102FA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B517A-ECA3-2021-0CED-5F64B2D7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7022B-187F-7C92-F920-C694BC5D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D26A3-1430-20FF-BD07-6D710E9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9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A639-9C81-46CA-E282-053191D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E42F3-73AA-6F81-C5E0-4AEAFA6B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579CD-C575-5C61-FDC8-886510AA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938C0-F6B0-0ECE-09FE-B500F77A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AB6F0-C29D-B741-636B-6F5AB9D9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465FB-A3DF-7D52-E33B-B74B7DFC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9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B5D1-B0DE-FEC4-057B-1D23A799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B2E38-CB3B-7EF0-C837-91F9892E5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4E3C6-C632-BE31-D64D-D0FE5F21A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622C2-3AB2-1CCF-A21E-52AB9AE8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27F60-DB2C-BFF0-88CD-B877B8E6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253D6-29CA-B2F2-E536-386EAA9C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95B6D-C359-67DD-53CB-5899A807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192B-1B22-2A71-7638-6B10C576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1CE44-FDEA-FD34-EEAB-24BC64A92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F682-126C-404A-9661-503F5E31F144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9EB49-DF09-1D31-7500-7B659A243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8A6D-9314-A3DD-59AA-BE4FE6EF7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7120E-F1D1-4FFC-BB2D-C8B04B4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2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26FE0-B85D-4038-A607-5861A078D05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78" charset="0"/>
                <a:ea typeface="ＭＳ Ｐゴシック" pitchFamily="78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0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3rcdLeXiU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lyle &amp; Scott casuals">
            <a:extLst>
              <a:ext uri="{FF2B5EF4-FFF2-40B4-BE49-F238E27FC236}">
                <a16:creationId xmlns:a16="http://schemas.microsoft.com/office/drawing/2014/main" id="{509BB9CF-C844-351B-D526-6B2C8B34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733FD-1044-5F53-CD7D-4222B139D880}"/>
              </a:ext>
            </a:extLst>
          </p:cNvPr>
          <p:cNvSpPr txBox="1"/>
          <p:nvPr/>
        </p:nvSpPr>
        <p:spPr>
          <a:xfrm>
            <a:off x="5788145" y="5381163"/>
            <a:ext cx="703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highlight>
                  <a:srgbClr val="808000"/>
                </a:highlight>
              </a:rPr>
              <a:t>Casual Class Resistance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3581F-966E-D166-CB12-7A0C20E9A9DE}"/>
              </a:ext>
            </a:extLst>
          </p:cNvPr>
          <p:cNvSpPr txBox="1"/>
          <p:nvPr/>
        </p:nvSpPr>
        <p:spPr>
          <a:xfrm>
            <a:off x="9075831" y="6418440"/>
            <a:ext cx="595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l.betts@fashion.arts.ac.uk</a:t>
            </a:r>
          </a:p>
        </p:txBody>
      </p:sp>
    </p:spTree>
    <p:extLst>
      <p:ext uri="{BB962C8B-B14F-4D97-AF65-F5344CB8AC3E}">
        <p14:creationId xmlns:p14="http://schemas.microsoft.com/office/powerpoint/2010/main" val="96292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ol Britannia but in 2022 model Blondey McCoy attends the Burberry AutumnWinter 2022 show in London in a modstyle check...">
            <a:extLst>
              <a:ext uri="{FF2B5EF4-FFF2-40B4-BE49-F238E27FC236}">
                <a16:creationId xmlns:a16="http://schemas.microsoft.com/office/drawing/2014/main" id="{7AEE3B6A-3CC8-2F48-5150-537CE41B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3" y="1124999"/>
            <a:ext cx="2460973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Queen Elizabeth II arrives in Norfolk for her Christmas break in 2018 sporting a Burberry check silk foulard scarf.">
            <a:extLst>
              <a:ext uri="{FF2B5EF4-FFF2-40B4-BE49-F238E27FC236}">
                <a16:creationId xmlns:a16="http://schemas.microsoft.com/office/drawing/2014/main" id="{A896928A-3218-EA0D-CD22-14D57391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0" y="1124999"/>
            <a:ext cx="270499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louis tomlinson burberry shirt,Up To OFF 74%">
            <a:extLst>
              <a:ext uri="{FF2B5EF4-FFF2-40B4-BE49-F238E27FC236}">
                <a16:creationId xmlns:a16="http://schemas.microsoft.com/office/drawing/2014/main" id="{09AD1CC7-AF55-3F4F-E9F1-921CBFDC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79" y="1124999"/>
            <a:ext cx="2957609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3637-0C63-ABCA-4E76-ED146075E781}"/>
              </a:ext>
            </a:extLst>
          </p:cNvPr>
          <p:cNvSpPr txBox="1"/>
          <p:nvPr/>
        </p:nvSpPr>
        <p:spPr>
          <a:xfrm>
            <a:off x="824948" y="5733001"/>
            <a:ext cx="1111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‘Different bodies carry unequal values depending on their position in space, their cultural capital or the cultural baggage they embody’ (</a:t>
            </a:r>
            <a:r>
              <a:rPr lang="en-GB" sz="2400" b="1" dirty="0" err="1">
                <a:latin typeface="Aptos" panose="020B0004020202020204" pitchFamily="34" charset="0"/>
              </a:rPr>
              <a:t>Skeggs</a:t>
            </a:r>
            <a:r>
              <a:rPr lang="en-GB" sz="2400" b="1" dirty="0">
                <a:latin typeface="Aptos" panose="020B0004020202020204" pitchFamily="34" charset="0"/>
              </a:rPr>
              <a:t>, 2004:17)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3F0E7-75D4-9C8E-F242-5DC80A7BB558}"/>
              </a:ext>
            </a:extLst>
          </p:cNvPr>
          <p:cNvSpPr txBox="1"/>
          <p:nvPr/>
        </p:nvSpPr>
        <p:spPr>
          <a:xfrm>
            <a:off x="983443" y="5048999"/>
            <a:ext cx="163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Blondey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729BE-8400-D9E3-1A38-69A646526627}"/>
              </a:ext>
            </a:extLst>
          </p:cNvPr>
          <p:cNvSpPr txBox="1"/>
          <p:nvPr/>
        </p:nvSpPr>
        <p:spPr>
          <a:xfrm>
            <a:off x="4544232" y="5021668"/>
            <a:ext cx="172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Queenie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2E227-0966-E1B3-307D-7262CD280761}"/>
              </a:ext>
            </a:extLst>
          </p:cNvPr>
          <p:cNvSpPr txBox="1"/>
          <p:nvPr/>
        </p:nvSpPr>
        <p:spPr>
          <a:xfrm>
            <a:off x="8105768" y="4993837"/>
            <a:ext cx="201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Louis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6F65B-DC23-B767-1C52-CD817C105F6D}"/>
              </a:ext>
            </a:extLst>
          </p:cNvPr>
          <p:cNvSpPr txBox="1"/>
          <p:nvPr/>
        </p:nvSpPr>
        <p:spPr>
          <a:xfrm>
            <a:off x="3047072" y="216180"/>
            <a:ext cx="967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right to difference</a:t>
            </a:r>
          </a:p>
        </p:txBody>
      </p:sp>
    </p:spTree>
    <p:extLst>
      <p:ext uri="{BB962C8B-B14F-4D97-AF65-F5344CB8AC3E}">
        <p14:creationId xmlns:p14="http://schemas.microsoft.com/office/powerpoint/2010/main" val="194035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5" name="Rectangle 82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otball Casuals | When terrace fashion hit the high streets - Lower Block">
            <a:extLst>
              <a:ext uri="{FF2B5EF4-FFF2-40B4-BE49-F238E27FC236}">
                <a16:creationId xmlns:a16="http://schemas.microsoft.com/office/drawing/2014/main" id="{19F2530B-D508-4DDC-6A23-DBB053D4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937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5AA7E-E14B-56F4-0011-3BFC1AFA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Resistance or Rejection?</a:t>
            </a:r>
          </a:p>
        </p:txBody>
      </p:sp>
      <p:pic>
        <p:nvPicPr>
          <p:cNvPr id="8200" name="Picture 8" descr="r/RedDeadOnline - Who reckons they can make Del Boy from Only Fools and Horses?">
            <a:extLst>
              <a:ext uri="{FF2B5EF4-FFF2-40B4-BE49-F238E27FC236}">
                <a16:creationId xmlns:a16="http://schemas.microsoft.com/office/drawing/2014/main" id="{46D12034-7838-7A29-EC3C-BADCDC55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91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3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04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+mn-lt"/>
              </a:rPr>
              <a:t>Contestation</a:t>
            </a: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6" y="2146749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540" y="5536199"/>
            <a:ext cx="286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Henri Lefebvre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2171" y="2885919"/>
            <a:ext cx="7823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Adobe Kaiti Std R" panose="02020400000000000000" pitchFamily="18" charset="-128"/>
              </a:rPr>
              <a:t>‘Something more, something less, something else; lived experience…..’ (Lefebvre, [1981]2005 P5)</a:t>
            </a:r>
          </a:p>
        </p:txBody>
      </p:sp>
    </p:spTree>
    <p:extLst>
      <p:ext uri="{BB962C8B-B14F-4D97-AF65-F5344CB8AC3E}">
        <p14:creationId xmlns:p14="http://schemas.microsoft.com/office/powerpoint/2010/main" val="366958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>
                <a:latin typeface="+mn-lt"/>
              </a:rPr>
              <a:t>Style is a way of representing in- between spaces (Guy, Green</a:t>
            </a:r>
            <a:r>
              <a:rPr lang="en-GB" sz="3600" b="1">
                <a:latin typeface="+mn-lt"/>
              </a:rPr>
              <a:t>, Banham, </a:t>
            </a:r>
            <a:r>
              <a:rPr lang="en-GB" sz="3600" b="1" dirty="0">
                <a:latin typeface="+mn-lt"/>
              </a:rPr>
              <a:t>2001)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spaces in between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AD9B72A1-F10E-34C1-8495-1A5AA798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 b="11437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6F6DC39-A162-DA8D-8B42-90748158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652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B8C022-1A5E-284A-9FC7-2B1986F8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3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4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9365" b="11200"/>
          <a:stretch/>
        </p:blipFill>
        <p:spPr>
          <a:xfrm>
            <a:off x="3105151" y="1837765"/>
            <a:ext cx="36000" cy="479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r="50193"/>
          <a:stretch/>
        </p:blipFill>
        <p:spPr>
          <a:xfrm>
            <a:off x="9855200" y="266700"/>
            <a:ext cx="1841500" cy="6123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5511800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George Best, Alan Hudson, David Beckham, Aaron Ramsey,  Gordon Smith, Jim Baxter, Bobby Moore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B4B14FB-05BF-7444-9CBA-9C33EBF5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3" y="2395049"/>
            <a:ext cx="9334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lan hudson fash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95588"/>
            <a:ext cx="36000" cy="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an hudson fash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9497"/>
          <a:stretch/>
        </p:blipFill>
        <p:spPr bwMode="auto">
          <a:xfrm>
            <a:off x="5906446" y="163357"/>
            <a:ext cx="1874927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12074" r="16589" b="22326"/>
          <a:stretch/>
        </p:blipFill>
        <p:spPr bwMode="auto">
          <a:xfrm>
            <a:off x="4446181" y="430875"/>
            <a:ext cx="12344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D9D250-DA3A-00BC-E486-443C3654E87F}"/>
              </a:ext>
            </a:extLst>
          </p:cNvPr>
          <p:cNvSpPr txBox="1"/>
          <p:nvPr/>
        </p:nvSpPr>
        <p:spPr>
          <a:xfrm>
            <a:off x="557823" y="274200"/>
            <a:ext cx="3557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‘Self-invention is a tricky process, fraught with nuances through which class location is read off the body’ (Walkerdine, Lucey, Melody, 2001:45)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572C3F-5443-2968-563B-337C796E72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7448"/>
          <a:stretch/>
        </p:blipFill>
        <p:spPr>
          <a:xfrm>
            <a:off x="5542711" y="3135412"/>
            <a:ext cx="2895601" cy="35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/>
          <a:stretch/>
        </p:blipFill>
        <p:spPr>
          <a:xfrm>
            <a:off x="7974518" y="464182"/>
            <a:ext cx="163195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/>
          <a:stretch/>
        </p:blipFill>
        <p:spPr>
          <a:xfrm>
            <a:off x="8640673" y="3695700"/>
            <a:ext cx="1638300" cy="2895600"/>
          </a:xfrm>
          <a:prstGeom prst="rect">
            <a:avLst/>
          </a:prstGeom>
        </p:spPr>
      </p:pic>
      <p:pic>
        <p:nvPicPr>
          <p:cNvPr id="4102" name="Picture 6" descr="Dominic Calvert-Lewin is fashion's number 9 | British GQ">
            <a:extLst>
              <a:ext uri="{FF2B5EF4-FFF2-40B4-BE49-F238E27FC236}">
                <a16:creationId xmlns:a16="http://schemas.microsoft.com/office/drawing/2014/main" id="{29E0C3C1-1F08-CBE8-4C76-04B4CF29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4" y="2064372"/>
            <a:ext cx="2112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0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urberry has teamed up with Marcus Rashford on a youth charity project">
            <a:extLst>
              <a:ext uri="{FF2B5EF4-FFF2-40B4-BE49-F238E27FC236}">
                <a16:creationId xmlns:a16="http://schemas.microsoft.com/office/drawing/2014/main" id="{3F5F7100-F9AB-1513-85CF-E4394DA7FA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432"/>
          <a:stretch/>
        </p:blipFill>
        <p:spPr bwMode="auto">
          <a:xfrm>
            <a:off x="516758" y="1474076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Hector Bellerin spotted at London Fashion week in some daring outfits as he  cements position as football's trendiest dresser | The Sun">
            <a:extLst>
              <a:ext uri="{FF2B5EF4-FFF2-40B4-BE49-F238E27FC236}">
                <a16:creationId xmlns:a16="http://schemas.microsoft.com/office/drawing/2014/main" id="{912FC822-DDC8-CFF4-B00D-DD9DAB9DE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" r="1" b="40105"/>
          <a:stretch/>
        </p:blipFill>
        <p:spPr bwMode="auto">
          <a:xfrm>
            <a:off x="6197602" y="1474077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E177C-D2F4-AA82-5BE3-A096EF554EBF}"/>
              </a:ext>
            </a:extLst>
          </p:cNvPr>
          <p:cNvSpPr txBox="1"/>
          <p:nvPr/>
        </p:nvSpPr>
        <p:spPr>
          <a:xfrm>
            <a:off x="767255" y="319095"/>
            <a:ext cx="1026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Maintaining Boundaries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22247-420E-1A0B-530F-E23027A5A3DD}"/>
              </a:ext>
            </a:extLst>
          </p:cNvPr>
          <p:cNvSpPr txBox="1"/>
          <p:nvPr/>
        </p:nvSpPr>
        <p:spPr>
          <a:xfrm>
            <a:off x="796786" y="6073818"/>
            <a:ext cx="10598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‘</a:t>
            </a: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The ability to properties aspects of culture in making the self is central to how class is made in a contemporary setting’ (</a:t>
            </a:r>
            <a:r>
              <a:rPr lang="en-US" sz="1800" b="1" dirty="0" err="1">
                <a:solidFill>
                  <a:schemeClr val="bg1"/>
                </a:solidFill>
                <a:latin typeface="Aptos" panose="020B0004020202020204" pitchFamily="34" charset="0"/>
              </a:rPr>
              <a:t>Skeggs</a:t>
            </a: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, 2004: 178)</a:t>
            </a:r>
          </a:p>
        </p:txBody>
      </p:sp>
    </p:spTree>
    <p:extLst>
      <p:ext uri="{BB962C8B-B14F-4D97-AF65-F5344CB8AC3E}">
        <p14:creationId xmlns:p14="http://schemas.microsoft.com/office/powerpoint/2010/main" val="783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5703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1F2911B5-4CFE-634C-6DA5-B4011917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" y="2619572"/>
            <a:ext cx="5463478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>
            <a:extLst>
              <a:ext uri="{FF2B5EF4-FFF2-40B4-BE49-F238E27FC236}">
                <a16:creationId xmlns:a16="http://schemas.microsoft.com/office/drawing/2014/main" id="{F2878B1E-8002-4FC8-79F2-8B79C8E0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8" y="317414"/>
            <a:ext cx="318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Image result for quique flores">
            <a:extLst>
              <a:ext uri="{FF2B5EF4-FFF2-40B4-BE49-F238E27FC236}">
                <a16:creationId xmlns:a16="http://schemas.microsoft.com/office/drawing/2014/main" id="{BF40674C-1A05-9FB5-1E5F-9CF2D7838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8" r="31582"/>
          <a:stretch/>
        </p:blipFill>
        <p:spPr bwMode="auto">
          <a:xfrm>
            <a:off x="3729497" y="317414"/>
            <a:ext cx="158975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am allardyce">
            <a:extLst>
              <a:ext uri="{FF2B5EF4-FFF2-40B4-BE49-F238E27FC236}">
                <a16:creationId xmlns:a16="http://schemas.microsoft.com/office/drawing/2014/main" id="{E0783B8C-F47D-0BF0-659E-306460C7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6" y="317414"/>
            <a:ext cx="270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alex fergusson">
            <a:extLst>
              <a:ext uri="{FF2B5EF4-FFF2-40B4-BE49-F238E27FC236}">
                <a16:creationId xmlns:a16="http://schemas.microsoft.com/office/drawing/2014/main" id="{ED3E4494-5F24-2A04-953B-F4E950E1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62" y="317414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lated image">
            <a:extLst>
              <a:ext uri="{FF2B5EF4-FFF2-40B4-BE49-F238E27FC236}">
                <a16:creationId xmlns:a16="http://schemas.microsoft.com/office/drawing/2014/main" id="{14F39504-472B-C6F5-06A9-DD77D33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34" y="31741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an Dyche delivers sobering Everton ...">
            <a:extLst>
              <a:ext uri="{FF2B5EF4-FFF2-40B4-BE49-F238E27FC236}">
                <a16:creationId xmlns:a16="http://schemas.microsoft.com/office/drawing/2014/main" id="{A7925E4D-7C3E-73CC-A402-A545BAC0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37" y="265123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C7C2C-5EA2-894A-96AF-96D9A3FD8F8A}"/>
              </a:ext>
            </a:extLst>
          </p:cNvPr>
          <p:cNvSpPr txBox="1"/>
          <p:nvPr/>
        </p:nvSpPr>
        <p:spPr>
          <a:xfrm>
            <a:off x="5881400" y="5066237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ptos" panose="020B0004020202020204" pitchFamily="34" charset="0"/>
              </a:rPr>
              <a:t>‘the process of reading is where an intertextually organised reader meets an intertextually organised text within a historically and culturally specific context’ (Gledhill &amp; Williams, 2000:166)</a:t>
            </a:r>
            <a:endParaRPr lang="en-GB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1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r="29621"/>
          <a:stretch/>
        </p:blipFill>
        <p:spPr>
          <a:xfrm>
            <a:off x="7436961" y="221134"/>
            <a:ext cx="2400300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6" y="221134"/>
            <a:ext cx="3216559" cy="2412000"/>
          </a:xfrm>
          <a:prstGeom prst="rect">
            <a:avLst/>
          </a:prstGeom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r="26875"/>
          <a:stretch/>
        </p:blipFill>
        <p:spPr bwMode="auto">
          <a:xfrm>
            <a:off x="9986277" y="249142"/>
            <a:ext cx="143594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31" y="2877142"/>
            <a:ext cx="2638037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70" y="5816600"/>
            <a:ext cx="38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(Sub) Cultures of consumption</a:t>
            </a:r>
          </a:p>
        </p:txBody>
      </p:sp>
      <p:pic>
        <p:nvPicPr>
          <p:cNvPr id="6146" name="Picture 2" descr="Football Casuals: How To Wear Terrace Fashion | FashionBeans">
            <a:extLst>
              <a:ext uri="{FF2B5EF4-FFF2-40B4-BE49-F238E27FC236}">
                <a16:creationId xmlns:a16="http://schemas.microsoft.com/office/drawing/2014/main" id="{F98A866E-291A-3B24-17CF-6973AC36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otball Casuals: How To Wear Terrace Fashion | FashionBeans">
            <a:extLst>
              <a:ext uri="{FF2B5EF4-FFF2-40B4-BE49-F238E27FC236}">
                <a16:creationId xmlns:a16="http://schemas.microsoft.com/office/drawing/2014/main" id="{B81FAE34-CFED-CEA0-8413-A6E6587D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86" y="4584866"/>
            <a:ext cx="42480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C8735B-F4C7-015F-D3B1-D81D109E663E}"/>
              </a:ext>
            </a:extLst>
          </p:cNvPr>
          <p:cNvSpPr txBox="1"/>
          <p:nvPr/>
        </p:nvSpPr>
        <p:spPr>
          <a:xfrm>
            <a:off x="8631386" y="3788977"/>
            <a:ext cx="3381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effectLst/>
                <a:latin typeface="Aptos" panose="020B0004020202020204" pitchFamily="34" charset="0"/>
              </a:rPr>
              <a:t>‘Pure aesthetic not for working </a:t>
            </a:r>
            <a:r>
              <a:rPr lang="en-GB" sz="2400" b="1" i="0" u="none" strike="noStrike" dirty="0" err="1">
                <a:effectLst/>
                <a:latin typeface="Aptos" panose="020B0004020202020204" pitchFamily="34" charset="0"/>
              </a:rPr>
              <a:t>class’</a:t>
            </a:r>
            <a:r>
              <a:rPr lang="en-GB" sz="2400" b="1" i="0" u="none" strike="noStrike" dirty="0">
                <a:effectLst/>
                <a:latin typeface="Aptos" panose="020B0004020202020204" pitchFamily="34" charset="0"/>
              </a:rPr>
              <a:t> </a:t>
            </a:r>
          </a:p>
          <a:p>
            <a:r>
              <a:rPr lang="en-GB" sz="2400" b="1" i="0" u="none" strike="noStrike" dirty="0">
                <a:effectLst/>
                <a:latin typeface="Aptos" panose="020B0004020202020204" pitchFamily="34" charset="0"/>
              </a:rPr>
              <a:t>(Bourdieu [1979] 1996)</a:t>
            </a:r>
            <a:r>
              <a:rPr lang="en-GB" sz="2400" b="1" i="0" dirty="0">
                <a:effectLst/>
                <a:latin typeface="Aptos" panose="020B0004020202020204" pitchFamily="34" charset="0"/>
              </a:rPr>
              <a:t>​</a:t>
            </a:r>
            <a:endParaRPr lang="en-GB" sz="24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rgbClr val="3570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16" y="210194"/>
            <a:ext cx="1838325" cy="2486025"/>
          </a:xfrm>
        </p:spPr>
      </p:pic>
      <p:pic>
        <p:nvPicPr>
          <p:cNvPr id="7170" name="Picture 2" descr="Skinhead girls. Leicester Square, London, 1981">
            <a:extLst>
              <a:ext uri="{FF2B5EF4-FFF2-40B4-BE49-F238E27FC236}">
                <a16:creationId xmlns:a16="http://schemas.microsoft.com/office/drawing/2014/main" id="{D91E15F7-E6DF-816A-20C0-432172C2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24" y="150452"/>
            <a:ext cx="38984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avid Jason's life - Del Boy Only Fools ...">
            <a:extLst>
              <a:ext uri="{FF2B5EF4-FFF2-40B4-BE49-F238E27FC236}">
                <a16:creationId xmlns:a16="http://schemas.microsoft.com/office/drawing/2014/main" id="{B796504E-FB61-C7BF-4AD9-5755D9F5606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00" y="21019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59E20E8-2DF5-6601-1522-E3AF91B4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" y="150452"/>
            <a:ext cx="301218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ow the freshly ennobled David Cameron leapt back onto the world stage |  Tatler">
            <a:extLst>
              <a:ext uri="{FF2B5EF4-FFF2-40B4-BE49-F238E27FC236}">
                <a16:creationId xmlns:a16="http://schemas.microsoft.com/office/drawing/2014/main" id="{5336869D-8D50-C672-71D6-14E73ABA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" y="4286134"/>
            <a:ext cx="334697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ACE793-C251-56ED-7230-5DF7B326C20F}"/>
              </a:ext>
            </a:extLst>
          </p:cNvPr>
          <p:cNvSpPr txBox="1"/>
          <p:nvPr/>
        </p:nvSpPr>
        <p:spPr>
          <a:xfrm>
            <a:off x="8001866" y="3318452"/>
            <a:ext cx="3912268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1800" b="1" dirty="0">
                <a:solidFill>
                  <a:schemeClr val="tx1"/>
                </a:solidFill>
                <a:latin typeface="Aptos" panose="020B0004020202020204" pitchFamily="34" charset="0"/>
              </a:rPr>
              <a:t>‘Understanding how positioning, movement and exclusion are generated through systems of inscription, exchange and value is central to understanding how differences and inequalities are produced, lived, read’ </a:t>
            </a:r>
          </a:p>
          <a:p>
            <a:pPr algn="l" defTabSz="914400">
              <a:spcBef>
                <a:spcPts val="1000"/>
              </a:spcBef>
            </a:pPr>
            <a:r>
              <a:rPr lang="en-US" sz="1800" b="1" dirty="0">
                <a:solidFill>
                  <a:schemeClr val="tx1"/>
                </a:solidFill>
                <a:latin typeface="Aptos" panose="020B0004020202020204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Aptos" panose="020B0004020202020204" pitchFamily="34" charset="0"/>
              </a:rPr>
              <a:t>Skeggs</a:t>
            </a:r>
            <a:r>
              <a:rPr lang="en-US" sz="1800" b="1" dirty="0">
                <a:solidFill>
                  <a:schemeClr val="tx1"/>
                </a:solidFill>
                <a:latin typeface="Aptos" panose="020B0004020202020204" pitchFamily="34" charset="0"/>
              </a:rPr>
              <a:t>, 2004:4)</a:t>
            </a:r>
            <a:endParaRPr lang="en-US" sz="1800" b="1" kern="1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1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Masculinities</a:t>
            </a:r>
          </a:p>
        </p:txBody>
      </p:sp>
      <p:pic>
        <p:nvPicPr>
          <p:cNvPr id="7170" name="Picture 2" descr="Grayson Perry Illustration - 100 per cent authentic masculiniti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4" y="955570"/>
            <a:ext cx="8311797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4903" y="6333372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Grayson Perry,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2244" y="1298071"/>
            <a:ext cx="2693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a typeface="Adobe Kaiti Std R" panose="02020400000000000000" pitchFamily="18" charset="-128"/>
              </a:rPr>
              <a:t>‘differences in identity are produced out of discriminatory processes that establish some identities as more or less valuable than others’ </a:t>
            </a:r>
          </a:p>
          <a:p>
            <a:r>
              <a:rPr lang="en-GB" b="1" dirty="0">
                <a:ea typeface="Adobe Kaiti Std R" panose="02020400000000000000" pitchFamily="18" charset="-128"/>
              </a:rPr>
              <a:t>(Lawler,  2014: 13)</a:t>
            </a:r>
          </a:p>
        </p:txBody>
      </p:sp>
    </p:spTree>
    <p:extLst>
      <p:ext uri="{BB962C8B-B14F-4D97-AF65-F5344CB8AC3E}">
        <p14:creationId xmlns:p14="http://schemas.microsoft.com/office/powerpoint/2010/main" val="315676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British class system revisited – Quotations Britain, England, British,  English culture, quotes">
            <a:extLst>
              <a:ext uri="{FF2B5EF4-FFF2-40B4-BE49-F238E27FC236}">
                <a16:creationId xmlns:a16="http://schemas.microsoft.com/office/drawing/2014/main" id="{EF66E175-2CA5-D4AF-0C20-8094ECCA6D0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7F178-D5F5-18B3-EC55-C54C6C0A5A0E}"/>
              </a:ext>
            </a:extLst>
          </p:cNvPr>
          <p:cNvSpPr txBox="1"/>
          <p:nvPr/>
        </p:nvSpPr>
        <p:spPr>
          <a:xfrm>
            <a:off x="3603522" y="115193"/>
            <a:ext cx="4984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highlight>
                  <a:srgbClr val="C6C20E"/>
                </a:highlight>
              </a:rPr>
              <a:t>Social Class</a:t>
            </a:r>
          </a:p>
        </p:txBody>
      </p:sp>
    </p:spTree>
    <p:extLst>
      <p:ext uri="{BB962C8B-B14F-4D97-AF65-F5344CB8AC3E}">
        <p14:creationId xmlns:p14="http://schemas.microsoft.com/office/powerpoint/2010/main" val="135919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306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Kaiti Std R</vt:lpstr>
      <vt:lpstr>Aptos</vt:lpstr>
      <vt:lpstr>Aptos Display</vt:lpstr>
      <vt:lpstr>Arial</vt:lpstr>
      <vt:lpstr>Calibri</vt:lpstr>
      <vt:lpstr>Office Theme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Masculinities</vt:lpstr>
      <vt:lpstr>PowerPoint Presentation</vt:lpstr>
      <vt:lpstr>PowerPoint Presentation</vt:lpstr>
      <vt:lpstr>Resistance or Rejection?</vt:lpstr>
      <vt:lpstr>Contestation</vt:lpstr>
      <vt:lpstr>Style is a way of representing in- between spaces (Guy, Green, Banham, 2001)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Liza Betts</dc:creator>
  <cp:lastModifiedBy>Liza Betts</cp:lastModifiedBy>
  <cp:revision>1</cp:revision>
  <dcterms:created xsi:type="dcterms:W3CDTF">2024-10-08T09:27:32Z</dcterms:created>
  <dcterms:modified xsi:type="dcterms:W3CDTF">2026-05-27T17:00:46Z</dcterms:modified>
</cp:coreProperties>
</file>