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6"/>
  </p:notesMasterIdLst>
  <p:sldIdLst>
    <p:sldId id="274" r:id="rId5"/>
    <p:sldId id="308" r:id="rId6"/>
    <p:sldId id="309" r:id="rId7"/>
    <p:sldId id="310" r:id="rId8"/>
    <p:sldId id="311" r:id="rId9"/>
    <p:sldId id="313" r:id="rId10"/>
    <p:sldId id="312" r:id="rId11"/>
    <p:sldId id="314" r:id="rId12"/>
    <p:sldId id="315" r:id="rId13"/>
    <p:sldId id="316" r:id="rId14"/>
    <p:sldId id="31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19" autoAdjust="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za Betts" userId="e9dab73971365bb3" providerId="LiveId" clId="{17D0C3A4-48C0-4FA1-A2CE-1444F21411B9}"/>
    <pc:docChg chg="custSel modSld">
      <pc:chgData name="Liza Betts" userId="e9dab73971365bb3" providerId="LiveId" clId="{17D0C3A4-48C0-4FA1-A2CE-1444F21411B9}" dt="2022-07-07T11:57:03.689" v="9" actId="1076"/>
      <pc:docMkLst>
        <pc:docMk/>
      </pc:docMkLst>
      <pc:sldChg chg="modSp mod">
        <pc:chgData name="Liza Betts" userId="e9dab73971365bb3" providerId="LiveId" clId="{17D0C3A4-48C0-4FA1-A2CE-1444F21411B9}" dt="2022-07-07T11:57:03.689" v="9" actId="1076"/>
        <pc:sldMkLst>
          <pc:docMk/>
          <pc:sldMk cId="1205248810" sldId="274"/>
        </pc:sldMkLst>
        <pc:spChg chg="mod">
          <ac:chgData name="Liza Betts" userId="e9dab73971365bb3" providerId="LiveId" clId="{17D0C3A4-48C0-4FA1-A2CE-1444F21411B9}" dt="2022-07-07T11:56:56.259" v="8" actId="313"/>
          <ac:spMkLst>
            <pc:docMk/>
            <pc:sldMk cId="1205248810" sldId="274"/>
            <ac:spMk id="2" creationId="{1C21E816-31F5-48BB-BD02-D15F2F18B48A}"/>
          </ac:spMkLst>
        </pc:spChg>
        <pc:spChg chg="mod">
          <ac:chgData name="Liza Betts" userId="e9dab73971365bb3" providerId="LiveId" clId="{17D0C3A4-48C0-4FA1-A2CE-1444F21411B9}" dt="2022-07-07T11:57:03.689" v="9" actId="1076"/>
          <ac:spMkLst>
            <pc:docMk/>
            <pc:sldMk cId="1205248810" sldId="274"/>
            <ac:spMk id="3" creationId="{835D6E6B-3353-491C-A3C6-F278D6CED8B3}"/>
          </ac:spMkLst>
        </pc:spChg>
      </pc:sldChg>
    </pc:docChg>
  </pc:docChgLst>
  <pc:docChgLst>
    <pc:chgData name="Liza Betts" userId="e9dab73971365bb3" providerId="LiveId" clId="{EE585696-161F-4CA5-BEF7-CFD1D1DC215C}"/>
    <pc:docChg chg="custSel modSld">
      <pc:chgData name="Liza Betts" userId="e9dab73971365bb3" providerId="LiveId" clId="{EE585696-161F-4CA5-BEF7-CFD1D1DC215C}" dt="2021-06-10T11:36:27.628" v="62" actId="313"/>
      <pc:docMkLst>
        <pc:docMk/>
      </pc:docMkLst>
      <pc:sldChg chg="modSp mod">
        <pc:chgData name="Liza Betts" userId="e9dab73971365bb3" providerId="LiveId" clId="{EE585696-161F-4CA5-BEF7-CFD1D1DC215C}" dt="2021-06-10T11:36:27.628" v="62" actId="313"/>
        <pc:sldMkLst>
          <pc:docMk/>
          <pc:sldMk cId="2487930818" sldId="309"/>
        </pc:sldMkLst>
        <pc:spChg chg="mod">
          <ac:chgData name="Liza Betts" userId="e9dab73971365bb3" providerId="LiveId" clId="{EE585696-161F-4CA5-BEF7-CFD1D1DC215C}" dt="2021-06-10T11:36:27.628" v="62" actId="313"/>
          <ac:spMkLst>
            <pc:docMk/>
            <pc:sldMk cId="2487930818" sldId="309"/>
            <ac:spMk id="2" creationId="{0DA0DA8B-58F6-43D6-B3BE-1629DAB77FDF}"/>
          </ac:spMkLst>
        </pc:spChg>
      </pc:sldChg>
      <pc:sldChg chg="modSp mod">
        <pc:chgData name="Liza Betts" userId="e9dab73971365bb3" providerId="LiveId" clId="{EE585696-161F-4CA5-BEF7-CFD1D1DC215C}" dt="2021-06-09T09:17:04.268" v="61" actId="20577"/>
        <pc:sldMkLst>
          <pc:docMk/>
          <pc:sldMk cId="2792965012" sldId="317"/>
        </pc:sldMkLst>
        <pc:spChg chg="mod">
          <ac:chgData name="Liza Betts" userId="e9dab73971365bb3" providerId="LiveId" clId="{EE585696-161F-4CA5-BEF7-CFD1D1DC215C}" dt="2021-06-09T09:17:04.268" v="61" actId="20577"/>
          <ac:spMkLst>
            <pc:docMk/>
            <pc:sldMk cId="2792965012" sldId="317"/>
            <ac:spMk id="4" creationId="{0C57C2D9-E16B-4718-B6E7-7F96EC9DEF1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8DDDEA-63BC-40A0-8BC0-D6413F38691F}" type="datetimeFigureOut">
              <a:rPr lang="en-US" smtClean="0"/>
              <a:t>6/28/2022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06F76E-E60C-4C54-B47A-C2C406EC8F72}" type="slidenum">
              <a:rPr lang="en-US" smtClean="0"/>
              <a:t>‹#›</a:t>
            </a:fld>
            <a:endParaRPr lang="en-US" dirty="0"/>
          </a:p>
        </p:txBody>
      </p:sp>
    </p:spTree>
    <p:extLst>
      <p:ext uri="{BB962C8B-B14F-4D97-AF65-F5344CB8AC3E}">
        <p14:creationId xmlns:p14="http://schemas.microsoft.com/office/powerpoint/2010/main" val="29874831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46B050EB-2B92-452D-8E3D-8F0039AE7523}" type="datetime1">
              <a:rPr lang="en-US" smtClean="0"/>
              <a:t>6/28/2022</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r>
              <a:rPr lang="en-US"/>
              <a:t>l.betts@fashion.arts.ac.uk</a:t>
            </a:r>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3572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9E4E8CC2-81B7-43BC-BFCB-F45E9F1587EA}" type="datetime1">
              <a:rPr lang="en-US" smtClean="0"/>
              <a:t>6/28/2022</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r>
              <a:rPr lang="en-US"/>
              <a:t>l.betts@fashion.arts.ac.uk</a:t>
            </a:r>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81562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6BF08600-0258-4BC6-9694-FEF0C4B7C177}" type="datetime1">
              <a:rPr lang="en-US" smtClean="0"/>
              <a:t>6/28/2022</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r>
              <a:rPr lang="en-US"/>
              <a:t>l.betts@fashion.arts.ac.uk</a:t>
            </a:r>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554859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40CF28A-F31E-4CDB-8278-BC0D23B06DD4}" type="datetime1">
              <a:rPr lang="en-US" smtClean="0"/>
              <a:t>6/28/2022</a:t>
            </a:fld>
            <a:endParaRPr lang="en-US" dirty="0"/>
          </a:p>
        </p:txBody>
      </p:sp>
      <p:sp>
        <p:nvSpPr>
          <p:cNvPr id="6" name="Footer Placeholder 5"/>
          <p:cNvSpPr>
            <a:spLocks noGrp="1"/>
          </p:cNvSpPr>
          <p:nvPr>
            <p:ph type="ftr" sz="quarter" idx="11"/>
          </p:nvPr>
        </p:nvSpPr>
        <p:spPr/>
        <p:txBody>
          <a:bodyPr/>
          <a:lstStyle/>
          <a:p>
            <a:r>
              <a:rPr lang="en-US"/>
              <a:t>l.betts@fashion.arts.ac.uk</a:t>
            </a:r>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05235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0AC5C96-0A52-40B6-BD7D-BC9CC0A3CC11}" type="datetime1">
              <a:rPr lang="en-US" smtClean="0"/>
              <a:t>6/28/2022</a:t>
            </a:fld>
            <a:endParaRPr lang="en-US" dirty="0"/>
          </a:p>
        </p:txBody>
      </p:sp>
      <p:sp>
        <p:nvSpPr>
          <p:cNvPr id="8" name="Footer Placeholder 7"/>
          <p:cNvSpPr>
            <a:spLocks noGrp="1"/>
          </p:cNvSpPr>
          <p:nvPr>
            <p:ph type="ftr" sz="quarter" idx="11"/>
          </p:nvPr>
        </p:nvSpPr>
        <p:spPr/>
        <p:txBody>
          <a:bodyPr/>
          <a:lstStyle/>
          <a:p>
            <a:r>
              <a:rPr lang="en-US"/>
              <a:t>l.betts@fashion.arts.ac.uk</a:t>
            </a:r>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439114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6222A3E-0D29-457B-A4ED-054AA3C4579C}" type="datetime1">
              <a:rPr lang="en-US" smtClean="0"/>
              <a:t>6/28/2022</a:t>
            </a:fld>
            <a:endParaRPr lang="en-US" dirty="0"/>
          </a:p>
        </p:txBody>
      </p:sp>
      <p:sp>
        <p:nvSpPr>
          <p:cNvPr id="4" name="Footer Placeholder 3"/>
          <p:cNvSpPr>
            <a:spLocks noGrp="1"/>
          </p:cNvSpPr>
          <p:nvPr>
            <p:ph type="ftr" sz="quarter" idx="11"/>
          </p:nvPr>
        </p:nvSpPr>
        <p:spPr/>
        <p:txBody>
          <a:bodyPr/>
          <a:lstStyle/>
          <a:p>
            <a:r>
              <a:rPr lang="en-US"/>
              <a:t>l.betts@fashion.arts.ac.uk</a:t>
            </a:r>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552773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84F2E1-F0CA-4F65-AF0E-B7BA9BB58886}" type="datetime1">
              <a:rPr lang="en-US" smtClean="0"/>
              <a:t>6/28/2022</a:t>
            </a:fld>
            <a:endParaRPr lang="en-US" dirty="0"/>
          </a:p>
        </p:txBody>
      </p:sp>
      <p:sp>
        <p:nvSpPr>
          <p:cNvPr id="3" name="Footer Placeholder 2"/>
          <p:cNvSpPr>
            <a:spLocks noGrp="1"/>
          </p:cNvSpPr>
          <p:nvPr>
            <p:ph type="ftr" sz="quarter" idx="11"/>
          </p:nvPr>
        </p:nvSpPr>
        <p:spPr/>
        <p:txBody>
          <a:bodyPr/>
          <a:lstStyle/>
          <a:p>
            <a:r>
              <a:rPr lang="en-US"/>
              <a:t>l.betts@fashion.arts.ac.uk</a:t>
            </a:r>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221586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BA84CC9D-BA44-41EF-A1FB-465A4743EEE5}" type="datetime1">
              <a:rPr lang="en-US" smtClean="0"/>
              <a:t>6/28/2022</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r>
              <a:rPr lang="en-US"/>
              <a:t>l.betts@fashion.arts.ac.uk</a:t>
            </a:r>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631530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60A7D0-479B-4ECB-B8F8-A65127A351D5}" type="datetime1">
              <a:rPr lang="en-US" smtClean="0"/>
              <a:t>6/28/2022</a:t>
            </a:fld>
            <a:endParaRPr lang="en-US" dirty="0"/>
          </a:p>
        </p:txBody>
      </p:sp>
      <p:sp>
        <p:nvSpPr>
          <p:cNvPr id="6" name="Footer Placeholder 5"/>
          <p:cNvSpPr>
            <a:spLocks noGrp="1"/>
          </p:cNvSpPr>
          <p:nvPr>
            <p:ph type="ftr" sz="quarter" idx="11"/>
          </p:nvPr>
        </p:nvSpPr>
        <p:spPr/>
        <p:txBody>
          <a:bodyPr/>
          <a:lstStyle/>
          <a:p>
            <a:pPr algn="l"/>
            <a:r>
              <a:rPr lang="en-US"/>
              <a:t>l.betts@fashion.arts.ac.uk</a:t>
            </a:r>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92584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F6D423CC-E7A4-4721-A785-9EAD1EF65BF5}" type="datetime1">
              <a:rPr lang="en-US" smtClean="0"/>
              <a:t>6/28/2022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r>
              <a:rPr lang="en-US"/>
              <a:t>l.betts@fashion.arts.ac.uk</a:t>
            </a:r>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9652198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UWtTtXBPW9s"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Types of Broken Bones: Symptoms, Treatment, Healing &amp;amp; Surgery">
            <a:extLst>
              <a:ext uri="{FF2B5EF4-FFF2-40B4-BE49-F238E27FC236}">
                <a16:creationId xmlns:a16="http://schemas.microsoft.com/office/drawing/2014/main" id="{4DEB78F2-E763-4279-926D-774B9C5B4E2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7279"/>
          <a:stretch/>
        </p:blipFill>
        <p:spPr bwMode="auto">
          <a:xfrm>
            <a:off x="-3050" y="-31"/>
            <a:ext cx="12191977" cy="6858022"/>
          </a:xfrm>
          <a:prstGeom prst="rect">
            <a:avLst/>
          </a:prstGeom>
          <a:noFill/>
          <a:extLst>
            <a:ext uri="{909E8E84-426E-40DD-AFC4-6F175D3DCCD1}">
              <a14:hiddenFill xmlns:a14="http://schemas.microsoft.com/office/drawing/2010/main">
                <a:solidFill>
                  <a:srgbClr val="FFFFFF"/>
                </a:solidFill>
              </a14:hiddenFill>
            </a:ext>
          </a:extLst>
        </p:spPr>
      </p:pic>
      <p:sp>
        <p:nvSpPr>
          <p:cNvPr id="71" name="Rectangle 70">
            <a:extLst>
              <a:ext uri="{FF2B5EF4-FFF2-40B4-BE49-F238E27FC236}">
                <a16:creationId xmlns:a16="http://schemas.microsoft.com/office/drawing/2014/main" id="{D5B012D8-7F27-4758-9AC6-C889B154BD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103377" y="1100316"/>
            <a:ext cx="6858003" cy="4657347"/>
          </a:xfrm>
          <a:prstGeom prst="rect">
            <a:avLst/>
          </a:prstGeom>
          <a:gradFill flip="none" rotWithShape="1">
            <a:gsLst>
              <a:gs pos="48000">
                <a:schemeClr val="tx1">
                  <a:alpha val="24000"/>
                </a:schemeClr>
              </a:gs>
              <a:gs pos="85000">
                <a:schemeClr val="tx1">
                  <a:alpha val="45000"/>
                </a:schemeClr>
              </a:gs>
              <a:gs pos="0">
                <a:schemeClr val="tx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21E816-31F5-48BB-BD02-D15F2F18B48A}"/>
              </a:ext>
            </a:extLst>
          </p:cNvPr>
          <p:cNvSpPr>
            <a:spLocks noGrp="1"/>
          </p:cNvSpPr>
          <p:nvPr>
            <p:ph type="ctrTitle"/>
          </p:nvPr>
        </p:nvSpPr>
        <p:spPr>
          <a:xfrm>
            <a:off x="396995" y="1119717"/>
            <a:ext cx="11148484" cy="3569242"/>
          </a:xfrm>
        </p:spPr>
        <p:txBody>
          <a:bodyPr anchor="t">
            <a:normAutofit/>
          </a:bodyPr>
          <a:lstStyle/>
          <a:p>
            <a:pPr>
              <a:lnSpc>
                <a:spcPct val="90000"/>
              </a:lnSpc>
            </a:pPr>
            <a:r>
              <a:rPr lang="en-US" sz="3400" dirty="0">
                <a:solidFill>
                  <a:schemeClr val="bg1"/>
                </a:solidFill>
              </a:rPr>
              <a:t>Fractured Learning Spaces: the emotional impact of ‘damaged’, working class learner identities, and the implications for attainment</a:t>
            </a:r>
          </a:p>
        </p:txBody>
      </p:sp>
      <p:sp>
        <p:nvSpPr>
          <p:cNvPr id="3" name="Subtitle 2">
            <a:extLst>
              <a:ext uri="{FF2B5EF4-FFF2-40B4-BE49-F238E27FC236}">
                <a16:creationId xmlns:a16="http://schemas.microsoft.com/office/drawing/2014/main" id="{835D6E6B-3353-491C-A3C6-F278D6CED8B3}"/>
              </a:ext>
            </a:extLst>
          </p:cNvPr>
          <p:cNvSpPr>
            <a:spLocks noGrp="1"/>
          </p:cNvSpPr>
          <p:nvPr>
            <p:ph type="subTitle" idx="1"/>
          </p:nvPr>
        </p:nvSpPr>
        <p:spPr>
          <a:xfrm>
            <a:off x="393921" y="1548457"/>
            <a:ext cx="5449479" cy="1663493"/>
          </a:xfrm>
        </p:spPr>
        <p:txBody>
          <a:bodyPr anchor="b">
            <a:normAutofit/>
          </a:bodyPr>
          <a:lstStyle/>
          <a:p>
            <a:r>
              <a:rPr lang="en-US" sz="2400" dirty="0">
                <a:solidFill>
                  <a:schemeClr val="bg1"/>
                </a:solidFill>
              </a:rPr>
              <a:t>Liza Betts, CHS, </a:t>
            </a:r>
            <a:r>
              <a:rPr lang="en-US" sz="2400" dirty="0" err="1">
                <a:solidFill>
                  <a:schemeClr val="bg1"/>
                </a:solidFill>
              </a:rPr>
              <a:t>LcF</a:t>
            </a:r>
            <a:endParaRPr lang="en-US" sz="2400" dirty="0">
              <a:solidFill>
                <a:schemeClr val="bg1"/>
              </a:solidFill>
            </a:endParaRPr>
          </a:p>
        </p:txBody>
      </p:sp>
      <p:sp>
        <p:nvSpPr>
          <p:cNvPr id="73" name="Rectangle 72">
            <a:extLst>
              <a:ext uri="{FF2B5EF4-FFF2-40B4-BE49-F238E27FC236}">
                <a16:creationId xmlns:a16="http://schemas.microsoft.com/office/drawing/2014/main" id="{4063B759-00FC-46D1-9898-8E8625268F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731935" y="1397930"/>
            <a:ext cx="6858003" cy="4062128"/>
          </a:xfrm>
          <a:prstGeom prst="rect">
            <a:avLst/>
          </a:prstGeom>
          <a:gradFill flip="none" rotWithShape="1">
            <a:gsLst>
              <a:gs pos="48000">
                <a:schemeClr val="tx1">
                  <a:alpha val="24000"/>
                </a:schemeClr>
              </a:gs>
              <a:gs pos="85000">
                <a:schemeClr val="tx1">
                  <a:alpha val="45000"/>
                </a:schemeClr>
              </a:gs>
              <a:gs pos="0">
                <a:schemeClr val="tx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7B7B7209-342F-4637-A6DD-B20F1BF7A21C}"/>
              </a:ext>
            </a:extLst>
          </p:cNvPr>
          <p:cNvSpPr>
            <a:spLocks noGrp="1"/>
          </p:cNvSpPr>
          <p:nvPr>
            <p:ph type="ftr" sz="quarter" idx="11"/>
          </p:nvPr>
        </p:nvSpPr>
        <p:spPr>
          <a:xfrm>
            <a:off x="137308" y="6423914"/>
            <a:ext cx="6917210" cy="365125"/>
          </a:xfrm>
        </p:spPr>
        <p:txBody>
          <a:bodyPr/>
          <a:lstStyle/>
          <a:p>
            <a:r>
              <a:rPr lang="en-US" sz="1800" dirty="0"/>
              <a:t>l.betts@fashion.arts.ac.uk</a:t>
            </a:r>
          </a:p>
        </p:txBody>
      </p:sp>
    </p:spTree>
    <p:extLst>
      <p:ext uri="{BB962C8B-B14F-4D97-AF65-F5344CB8AC3E}">
        <p14:creationId xmlns:p14="http://schemas.microsoft.com/office/powerpoint/2010/main" val="1205248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18CC0-94FE-430D-8EDD-92742E692648}"/>
              </a:ext>
            </a:extLst>
          </p:cNvPr>
          <p:cNvSpPr>
            <a:spLocks noGrp="1"/>
          </p:cNvSpPr>
          <p:nvPr>
            <p:ph type="ctrTitle"/>
          </p:nvPr>
        </p:nvSpPr>
        <p:spPr>
          <a:xfrm>
            <a:off x="581192" y="68961"/>
            <a:ext cx="10993549" cy="1475013"/>
          </a:xfrm>
        </p:spPr>
        <p:txBody>
          <a:bodyPr/>
          <a:lstStyle/>
          <a:p>
            <a:r>
              <a:rPr lang="en-GB" dirty="0"/>
              <a:t>Key Questions</a:t>
            </a:r>
          </a:p>
        </p:txBody>
      </p:sp>
      <p:sp>
        <p:nvSpPr>
          <p:cNvPr id="4" name="Footer Placeholder 3">
            <a:extLst>
              <a:ext uri="{FF2B5EF4-FFF2-40B4-BE49-F238E27FC236}">
                <a16:creationId xmlns:a16="http://schemas.microsoft.com/office/drawing/2014/main" id="{7CE797C1-4C81-4B2C-A020-2012F09546CA}"/>
              </a:ext>
            </a:extLst>
          </p:cNvPr>
          <p:cNvSpPr>
            <a:spLocks noGrp="1"/>
          </p:cNvSpPr>
          <p:nvPr>
            <p:ph type="ftr" sz="quarter" idx="11"/>
          </p:nvPr>
        </p:nvSpPr>
        <p:spPr/>
        <p:txBody>
          <a:bodyPr/>
          <a:lstStyle/>
          <a:p>
            <a:r>
              <a:rPr lang="en-US" sz="1200" dirty="0"/>
              <a:t>l.betts@fashion.arts.ac.uk</a:t>
            </a:r>
          </a:p>
        </p:txBody>
      </p:sp>
      <p:sp>
        <p:nvSpPr>
          <p:cNvPr id="5" name="TextBox 4">
            <a:extLst>
              <a:ext uri="{FF2B5EF4-FFF2-40B4-BE49-F238E27FC236}">
                <a16:creationId xmlns:a16="http://schemas.microsoft.com/office/drawing/2014/main" id="{1E271735-33C8-4522-877F-7977BD6873C5}"/>
              </a:ext>
            </a:extLst>
          </p:cNvPr>
          <p:cNvSpPr txBox="1"/>
          <p:nvPr/>
        </p:nvSpPr>
        <p:spPr>
          <a:xfrm>
            <a:off x="692458" y="3329126"/>
            <a:ext cx="10759736" cy="2677656"/>
          </a:xfrm>
          <a:prstGeom prst="rect">
            <a:avLst/>
          </a:prstGeom>
          <a:noFill/>
        </p:spPr>
        <p:txBody>
          <a:bodyPr wrap="square" rtlCol="0">
            <a:spAutoFit/>
          </a:bodyPr>
          <a:lstStyle/>
          <a:p>
            <a:pPr marL="285750" indent="-285750">
              <a:buFontTx/>
              <a:buChar char="-"/>
            </a:pPr>
            <a:r>
              <a:rPr lang="en-GB" sz="3000" dirty="0">
                <a:solidFill>
                  <a:schemeClr val="bg1"/>
                </a:solidFill>
              </a:rPr>
              <a:t>What are we really doing to make Universities fully inclusive?</a:t>
            </a:r>
          </a:p>
          <a:p>
            <a:pPr marL="285750" indent="-285750">
              <a:buFontTx/>
              <a:buChar char="-"/>
            </a:pPr>
            <a:r>
              <a:rPr lang="en-GB" sz="3000" dirty="0">
                <a:solidFill>
                  <a:schemeClr val="bg1"/>
                </a:solidFill>
              </a:rPr>
              <a:t>Can the conflict that occurs in abstract learning spaces be resolved?</a:t>
            </a:r>
          </a:p>
          <a:p>
            <a:pPr marL="285750" indent="-285750">
              <a:buFontTx/>
              <a:buChar char="-"/>
            </a:pPr>
            <a:r>
              <a:rPr lang="en-GB" sz="3000" dirty="0">
                <a:solidFill>
                  <a:schemeClr val="bg1"/>
                </a:solidFill>
              </a:rPr>
              <a:t>What practical steps can we take to ensure the production of a more equitable production of abstract learning space?</a:t>
            </a:r>
          </a:p>
          <a:p>
            <a:endParaRPr lang="en-GB" dirty="0"/>
          </a:p>
        </p:txBody>
      </p:sp>
    </p:spTree>
    <p:extLst>
      <p:ext uri="{BB962C8B-B14F-4D97-AF65-F5344CB8AC3E}">
        <p14:creationId xmlns:p14="http://schemas.microsoft.com/office/powerpoint/2010/main" val="3506064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F627D-70EC-442E-A939-B353092C9B50}"/>
              </a:ext>
            </a:extLst>
          </p:cNvPr>
          <p:cNvSpPr>
            <a:spLocks noGrp="1"/>
          </p:cNvSpPr>
          <p:nvPr>
            <p:ph type="title"/>
          </p:nvPr>
        </p:nvSpPr>
        <p:spPr/>
        <p:txBody>
          <a:bodyPr/>
          <a:lstStyle/>
          <a:p>
            <a:r>
              <a:rPr lang="en-GB" dirty="0"/>
              <a:t>References</a:t>
            </a:r>
          </a:p>
        </p:txBody>
      </p:sp>
      <p:sp>
        <p:nvSpPr>
          <p:cNvPr id="3" name="Footer Placeholder 2">
            <a:extLst>
              <a:ext uri="{FF2B5EF4-FFF2-40B4-BE49-F238E27FC236}">
                <a16:creationId xmlns:a16="http://schemas.microsoft.com/office/drawing/2014/main" id="{FE8D24BC-F5C9-4909-9777-C557C0C1EB55}"/>
              </a:ext>
            </a:extLst>
          </p:cNvPr>
          <p:cNvSpPr>
            <a:spLocks noGrp="1"/>
          </p:cNvSpPr>
          <p:nvPr>
            <p:ph type="ftr" sz="quarter" idx="11"/>
          </p:nvPr>
        </p:nvSpPr>
        <p:spPr/>
        <p:txBody>
          <a:bodyPr/>
          <a:lstStyle/>
          <a:p>
            <a:r>
              <a:rPr lang="en-US" sz="1200" dirty="0"/>
              <a:t>l.betts@fashion.arts.ac.uk</a:t>
            </a:r>
          </a:p>
        </p:txBody>
      </p:sp>
      <p:sp>
        <p:nvSpPr>
          <p:cNvPr id="4" name="TextBox 3">
            <a:extLst>
              <a:ext uri="{FF2B5EF4-FFF2-40B4-BE49-F238E27FC236}">
                <a16:creationId xmlns:a16="http://schemas.microsoft.com/office/drawing/2014/main" id="{0C57C2D9-E16B-4718-B6E7-7F96EC9DEF15}"/>
              </a:ext>
            </a:extLst>
          </p:cNvPr>
          <p:cNvSpPr txBox="1"/>
          <p:nvPr/>
        </p:nvSpPr>
        <p:spPr>
          <a:xfrm>
            <a:off x="674703" y="1899821"/>
            <a:ext cx="10777491" cy="3693319"/>
          </a:xfrm>
          <a:prstGeom prst="rect">
            <a:avLst/>
          </a:prstGeom>
          <a:noFill/>
        </p:spPr>
        <p:txBody>
          <a:bodyPr wrap="square" rtlCol="0">
            <a:spAutoFit/>
          </a:bodyPr>
          <a:lstStyle/>
          <a:p>
            <a:r>
              <a:rPr lang="en-GB" dirty="0"/>
              <a:t>Archer, Hutchings &amp; Ross (2003) ‘Higher Education &amp; Social Class’. Oxon: </a:t>
            </a:r>
            <a:r>
              <a:rPr lang="en-GB" dirty="0" err="1"/>
              <a:t>RouteledgeFarmer</a:t>
            </a:r>
            <a:endParaRPr lang="en-GB" dirty="0"/>
          </a:p>
          <a:p>
            <a:endParaRPr lang="en-GB" dirty="0"/>
          </a:p>
          <a:p>
            <a:r>
              <a:rPr lang="en-GB" dirty="0"/>
              <a:t>Carpenter &amp; </a:t>
            </a:r>
            <a:r>
              <a:rPr lang="en-GB" dirty="0" err="1"/>
              <a:t>Mojab</a:t>
            </a:r>
            <a:r>
              <a:rPr lang="en-GB" dirty="0"/>
              <a:t> (2017) ‘Revolutionary Learning: Marxism, Feminism &amp; Knowledge’. London: </a:t>
            </a:r>
            <a:r>
              <a:rPr lang="en-GB" dirty="0" err="1"/>
              <a:t>PlutoPress</a:t>
            </a:r>
            <a:endParaRPr lang="en-GB" dirty="0"/>
          </a:p>
          <a:p>
            <a:endParaRPr lang="en-GB" dirty="0"/>
          </a:p>
          <a:p>
            <a:r>
              <a:rPr lang="en-GB" dirty="0"/>
              <a:t>Lefebvre, H (1991) (Trans) ‘The Production of Space’. Oxford: Blackwell</a:t>
            </a:r>
          </a:p>
          <a:p>
            <a:endParaRPr lang="en-GB" dirty="0"/>
          </a:p>
          <a:p>
            <a:r>
              <a:rPr lang="en-GB" dirty="0"/>
              <a:t>Reay, D (2017) ‘Miseducation: Inequality, Education &amp; The Working Classes’. Bristol: Policy</a:t>
            </a:r>
          </a:p>
          <a:p>
            <a:endParaRPr lang="en-GB" dirty="0"/>
          </a:p>
          <a:p>
            <a:r>
              <a:rPr lang="en-GB" dirty="0" err="1"/>
              <a:t>Skeggs</a:t>
            </a:r>
            <a:r>
              <a:rPr lang="en-GB" dirty="0"/>
              <a:t>, (2004) ‘Class, Self, Culture’. London: </a:t>
            </a:r>
            <a:r>
              <a:rPr lang="en-GB" dirty="0" err="1"/>
              <a:t>Routeldge</a:t>
            </a:r>
            <a:endParaRPr lang="en-GB" dirty="0"/>
          </a:p>
          <a:p>
            <a:endParaRPr lang="en-GB" dirty="0"/>
          </a:p>
          <a:p>
            <a:r>
              <a:rPr lang="en-GB" dirty="0"/>
              <a:t>Thompson, J (2000) ‘Women, Class &amp; Education’. London: Routledge</a:t>
            </a:r>
          </a:p>
          <a:p>
            <a:endParaRPr lang="en-GB" dirty="0"/>
          </a:p>
          <a:p>
            <a:endParaRPr lang="en-GB" dirty="0"/>
          </a:p>
        </p:txBody>
      </p:sp>
    </p:spTree>
    <p:extLst>
      <p:ext uri="{BB962C8B-B14F-4D97-AF65-F5344CB8AC3E}">
        <p14:creationId xmlns:p14="http://schemas.microsoft.com/office/powerpoint/2010/main" val="2792965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F5914-AD58-402C-BC08-0B80749640F9}"/>
              </a:ext>
            </a:extLst>
          </p:cNvPr>
          <p:cNvSpPr>
            <a:spLocks noGrp="1"/>
          </p:cNvSpPr>
          <p:nvPr>
            <p:ph type="ctrTitle"/>
          </p:nvPr>
        </p:nvSpPr>
        <p:spPr>
          <a:xfrm>
            <a:off x="359249" y="0"/>
            <a:ext cx="10993549" cy="1475013"/>
          </a:xfrm>
        </p:spPr>
        <p:txBody>
          <a:bodyPr>
            <a:normAutofit/>
          </a:bodyPr>
          <a:lstStyle/>
          <a:p>
            <a:r>
              <a:rPr lang="en-GB" sz="4000" dirty="0"/>
              <a:t>Class Inequality, Emotion &amp; Attainment</a:t>
            </a:r>
          </a:p>
        </p:txBody>
      </p:sp>
      <p:sp>
        <p:nvSpPr>
          <p:cNvPr id="3" name="Subtitle 2">
            <a:extLst>
              <a:ext uri="{FF2B5EF4-FFF2-40B4-BE49-F238E27FC236}">
                <a16:creationId xmlns:a16="http://schemas.microsoft.com/office/drawing/2014/main" id="{FA11B55D-7C33-42C6-8846-76D089036D11}"/>
              </a:ext>
            </a:extLst>
          </p:cNvPr>
          <p:cNvSpPr>
            <a:spLocks noGrp="1"/>
          </p:cNvSpPr>
          <p:nvPr>
            <p:ph type="subTitle" idx="1"/>
          </p:nvPr>
        </p:nvSpPr>
        <p:spPr/>
        <p:txBody>
          <a:bodyPr>
            <a:normAutofit/>
          </a:bodyPr>
          <a:lstStyle/>
          <a:p>
            <a:r>
              <a:rPr lang="en-GB" sz="2800" dirty="0">
                <a:hlinkClick r:id="rId2"/>
              </a:rPr>
              <a:t>‘Crossing the Picket Line’ – </a:t>
            </a:r>
            <a:r>
              <a:rPr lang="en-GB" sz="2800" i="1" dirty="0">
                <a:hlinkClick r:id="rId2"/>
              </a:rPr>
              <a:t>‘Billy Elliott’ </a:t>
            </a:r>
            <a:r>
              <a:rPr lang="en-GB" sz="2800" dirty="0">
                <a:hlinkClick r:id="rId2"/>
              </a:rPr>
              <a:t>(Daldry, 2000)</a:t>
            </a:r>
            <a:endParaRPr lang="en-GB" sz="2800" dirty="0"/>
          </a:p>
        </p:txBody>
      </p:sp>
      <p:sp>
        <p:nvSpPr>
          <p:cNvPr id="4" name="Footer Placeholder 3">
            <a:extLst>
              <a:ext uri="{FF2B5EF4-FFF2-40B4-BE49-F238E27FC236}">
                <a16:creationId xmlns:a16="http://schemas.microsoft.com/office/drawing/2014/main" id="{2FD30A9C-C38F-4F67-9E93-FD1629B72ACC}"/>
              </a:ext>
            </a:extLst>
          </p:cNvPr>
          <p:cNvSpPr>
            <a:spLocks noGrp="1"/>
          </p:cNvSpPr>
          <p:nvPr>
            <p:ph type="ftr" sz="quarter" idx="11"/>
          </p:nvPr>
        </p:nvSpPr>
        <p:spPr/>
        <p:txBody>
          <a:bodyPr/>
          <a:lstStyle/>
          <a:p>
            <a:r>
              <a:rPr lang="en-US" sz="1200" dirty="0"/>
              <a:t>l.betts@fashion.arts.ac.uk</a:t>
            </a:r>
          </a:p>
        </p:txBody>
      </p:sp>
      <p:sp>
        <p:nvSpPr>
          <p:cNvPr id="5" name="TextBox 4">
            <a:extLst>
              <a:ext uri="{FF2B5EF4-FFF2-40B4-BE49-F238E27FC236}">
                <a16:creationId xmlns:a16="http://schemas.microsoft.com/office/drawing/2014/main" id="{316CED1D-95E7-4CDC-BF84-33435D469E4E}"/>
              </a:ext>
            </a:extLst>
          </p:cNvPr>
          <p:cNvSpPr txBox="1"/>
          <p:nvPr/>
        </p:nvSpPr>
        <p:spPr>
          <a:xfrm>
            <a:off x="648070" y="3311371"/>
            <a:ext cx="10926670" cy="1569660"/>
          </a:xfrm>
          <a:prstGeom prst="rect">
            <a:avLst/>
          </a:prstGeom>
          <a:noFill/>
        </p:spPr>
        <p:txBody>
          <a:bodyPr wrap="square" rtlCol="0">
            <a:spAutoFit/>
          </a:bodyPr>
          <a:lstStyle/>
          <a:p>
            <a:r>
              <a:rPr lang="en-GB" sz="3200" dirty="0">
                <a:solidFill>
                  <a:schemeClr val="bg1"/>
                </a:solidFill>
              </a:rPr>
              <a:t>‘there is a powerful dynamic between emotions, the psyche and class inequalities that is as much about the makings of class as it is about its consequences’ (</a:t>
            </a:r>
            <a:r>
              <a:rPr lang="en-GB" sz="3200" dirty="0" err="1">
                <a:solidFill>
                  <a:schemeClr val="bg1"/>
                </a:solidFill>
              </a:rPr>
              <a:t>Raey</a:t>
            </a:r>
            <a:r>
              <a:rPr lang="en-GB" sz="3200" dirty="0">
                <a:solidFill>
                  <a:schemeClr val="bg1"/>
                </a:solidFill>
              </a:rPr>
              <a:t>, 2005:911)</a:t>
            </a:r>
          </a:p>
        </p:txBody>
      </p:sp>
    </p:spTree>
    <p:extLst>
      <p:ext uri="{BB962C8B-B14F-4D97-AF65-F5344CB8AC3E}">
        <p14:creationId xmlns:p14="http://schemas.microsoft.com/office/powerpoint/2010/main" val="224085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7" name="Rectangle 136">
            <a:extLst>
              <a:ext uri="{FF2B5EF4-FFF2-40B4-BE49-F238E27FC236}">
                <a16:creationId xmlns:a16="http://schemas.microsoft.com/office/drawing/2014/main" id="{26B4480E-B7FF-4481-890E-043A69AE6F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9" name="Group 138">
            <a:extLst>
              <a:ext uri="{FF2B5EF4-FFF2-40B4-BE49-F238E27FC236}">
                <a16:creationId xmlns:a16="http://schemas.microsoft.com/office/drawing/2014/main" id="{79394E1F-0B5F-497D-B2A6-8383A2A5483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38068" y="457200"/>
            <a:ext cx="3703320" cy="5935133"/>
            <a:chOff x="438068" y="457200"/>
            <a:chExt cx="3703320" cy="5935133"/>
          </a:xfrm>
        </p:grpSpPr>
        <p:sp>
          <p:nvSpPr>
            <p:cNvPr id="140" name="Rectangle 139">
              <a:extLst>
                <a:ext uri="{FF2B5EF4-FFF2-40B4-BE49-F238E27FC236}">
                  <a16:creationId xmlns:a16="http://schemas.microsoft.com/office/drawing/2014/main" id="{1F1FF39A-AC3C-4066-9D4C-519AA22812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8068" y="601201"/>
              <a:ext cx="3702134" cy="5791132"/>
            </a:xfrm>
            <a:prstGeom prst="rect">
              <a:avLst/>
            </a:prstGeom>
            <a:solidFill>
              <a:srgbClr val="465359">
                <a:alpha val="97000"/>
              </a:srgb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141" name="Rectangle 140">
              <a:extLst>
                <a:ext uri="{FF2B5EF4-FFF2-40B4-BE49-F238E27FC236}">
                  <a16:creationId xmlns:a16="http://schemas.microsoft.com/office/drawing/2014/main" id="{64C13BAB-7C00-4D21-A857-E3D41C0A2A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8068"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0DA0DA8B-58F6-43D6-B3BE-1629DAB77FDF}"/>
              </a:ext>
            </a:extLst>
          </p:cNvPr>
          <p:cNvSpPr>
            <a:spLocks noGrp="1"/>
          </p:cNvSpPr>
          <p:nvPr>
            <p:ph type="ctrTitle"/>
          </p:nvPr>
        </p:nvSpPr>
        <p:spPr>
          <a:xfrm>
            <a:off x="583101" y="-1974936"/>
            <a:ext cx="3412067" cy="3478384"/>
          </a:xfrm>
        </p:spPr>
        <p:txBody>
          <a:bodyPr>
            <a:normAutofit/>
          </a:bodyPr>
          <a:lstStyle/>
          <a:p>
            <a:r>
              <a:rPr lang="en-GB" dirty="0">
                <a:solidFill>
                  <a:srgbClr val="FFFFFF"/>
                </a:solidFill>
              </a:rPr>
              <a:t>Attainment 8</a:t>
            </a:r>
          </a:p>
        </p:txBody>
      </p:sp>
      <p:sp>
        <p:nvSpPr>
          <p:cNvPr id="4" name="Footer Placeholder 3">
            <a:extLst>
              <a:ext uri="{FF2B5EF4-FFF2-40B4-BE49-F238E27FC236}">
                <a16:creationId xmlns:a16="http://schemas.microsoft.com/office/drawing/2014/main" id="{D6956B6D-B9CE-4E6A-A753-0476DBC3FE1D}"/>
              </a:ext>
            </a:extLst>
          </p:cNvPr>
          <p:cNvSpPr>
            <a:spLocks noGrp="1"/>
          </p:cNvSpPr>
          <p:nvPr>
            <p:ph type="ftr" sz="quarter" idx="11"/>
          </p:nvPr>
        </p:nvSpPr>
        <p:spPr>
          <a:xfrm>
            <a:off x="581192" y="5884078"/>
            <a:ext cx="3432008" cy="365125"/>
          </a:xfrm>
        </p:spPr>
        <p:txBody>
          <a:bodyPr>
            <a:normAutofit/>
          </a:bodyPr>
          <a:lstStyle/>
          <a:p>
            <a:pPr>
              <a:spcAft>
                <a:spcPts val="600"/>
              </a:spcAft>
            </a:pPr>
            <a:r>
              <a:rPr lang="en-US" sz="1200" dirty="0">
                <a:solidFill>
                  <a:srgbClr val="FFFFFF"/>
                </a:solidFill>
              </a:rPr>
              <a:t>l.betts@fashion.arts.ac.uk</a:t>
            </a:r>
          </a:p>
        </p:txBody>
      </p:sp>
      <p:pic>
        <p:nvPicPr>
          <p:cNvPr id="2052" name="Picture 4">
            <a:extLst>
              <a:ext uri="{FF2B5EF4-FFF2-40B4-BE49-F238E27FC236}">
                <a16:creationId xmlns:a16="http://schemas.microsoft.com/office/drawing/2014/main" id="{2E82B8E6-5B73-493A-91A2-6EB29B28BCF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65053" y="1793578"/>
            <a:ext cx="6764864" cy="324713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803376B-A00F-4D66-88F5-A2C86BE24D28}"/>
              </a:ext>
            </a:extLst>
          </p:cNvPr>
          <p:cNvSpPr txBox="1"/>
          <p:nvPr/>
        </p:nvSpPr>
        <p:spPr>
          <a:xfrm>
            <a:off x="4895850" y="5457825"/>
            <a:ext cx="5695950" cy="646331"/>
          </a:xfrm>
          <a:prstGeom prst="rect">
            <a:avLst/>
          </a:prstGeom>
          <a:noFill/>
        </p:spPr>
        <p:txBody>
          <a:bodyPr wrap="square" rtlCol="0">
            <a:spAutoFit/>
          </a:bodyPr>
          <a:lstStyle/>
          <a:p>
            <a:r>
              <a:rPr lang="en-GB"/>
              <a:t>https://www.mimeconsulting.co.uk/dfe-data-release-2020-ks4-attainment/</a:t>
            </a:r>
            <a:endParaRPr lang="en-GB" dirty="0"/>
          </a:p>
        </p:txBody>
      </p:sp>
      <p:sp>
        <p:nvSpPr>
          <p:cNvPr id="7" name="TextBox 6">
            <a:extLst>
              <a:ext uri="{FF2B5EF4-FFF2-40B4-BE49-F238E27FC236}">
                <a16:creationId xmlns:a16="http://schemas.microsoft.com/office/drawing/2014/main" id="{53100DFD-8052-47B4-B679-C1F36CB99660}"/>
              </a:ext>
            </a:extLst>
          </p:cNvPr>
          <p:cNvSpPr txBox="1"/>
          <p:nvPr/>
        </p:nvSpPr>
        <p:spPr>
          <a:xfrm>
            <a:off x="662083" y="1725092"/>
            <a:ext cx="3160450" cy="3693319"/>
          </a:xfrm>
          <a:prstGeom prst="rect">
            <a:avLst/>
          </a:prstGeom>
          <a:noFill/>
        </p:spPr>
        <p:txBody>
          <a:bodyPr wrap="square" rtlCol="0">
            <a:spAutoFit/>
          </a:bodyPr>
          <a:lstStyle/>
          <a:p>
            <a:r>
              <a:rPr lang="en-GB" dirty="0">
                <a:solidFill>
                  <a:schemeClr val="bg1"/>
                </a:solidFill>
              </a:rPr>
              <a:t>‘While the salience of social class may rise and fall within policy and academic discourses, surveys have suggested that recent years have witnessed increases in the gap between broad sections of the population who have differential access to money, resources, qualifications, life chances and health’ (Archer, Hutchens &amp; Ross [2003], 2006: 5)</a:t>
            </a:r>
          </a:p>
        </p:txBody>
      </p:sp>
    </p:spTree>
    <p:extLst>
      <p:ext uri="{BB962C8B-B14F-4D97-AF65-F5344CB8AC3E}">
        <p14:creationId xmlns:p14="http://schemas.microsoft.com/office/powerpoint/2010/main" val="2487930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9">
            <a:extLst>
              <a:ext uri="{FF2B5EF4-FFF2-40B4-BE49-F238E27FC236}">
                <a16:creationId xmlns:a16="http://schemas.microsoft.com/office/drawing/2014/main" id="{26B4480E-B7FF-4481-890E-043A69AE6F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1">
            <a:extLst>
              <a:ext uri="{FF2B5EF4-FFF2-40B4-BE49-F238E27FC236}">
                <a16:creationId xmlns:a16="http://schemas.microsoft.com/office/drawing/2014/main" id="{8C2840C6-6494-4E12-A428-2012DA7DDF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059" y="457200"/>
            <a:ext cx="5010912" cy="9144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13">
            <a:extLst>
              <a:ext uri="{FF2B5EF4-FFF2-40B4-BE49-F238E27FC236}">
                <a16:creationId xmlns:a16="http://schemas.microsoft.com/office/drawing/2014/main" id="{8CF5084D-B617-4011-8406-A93B64723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5583" y="608797"/>
            <a:ext cx="5009388" cy="5781768"/>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66E5CF9B-D9D8-4A7C-B3AC-024140E8B491}"/>
              </a:ext>
            </a:extLst>
          </p:cNvPr>
          <p:cNvSpPr>
            <a:spLocks noGrp="1"/>
          </p:cNvSpPr>
          <p:nvPr>
            <p:ph type="ctrTitle"/>
          </p:nvPr>
        </p:nvSpPr>
        <p:spPr>
          <a:xfrm>
            <a:off x="865247" y="-207423"/>
            <a:ext cx="4476811" cy="3358833"/>
          </a:xfrm>
        </p:spPr>
        <p:txBody>
          <a:bodyPr>
            <a:normAutofit/>
          </a:bodyPr>
          <a:lstStyle/>
          <a:p>
            <a:r>
              <a:rPr lang="en-GB" sz="4000" dirty="0">
                <a:solidFill>
                  <a:srgbClr val="FFFFFF"/>
                </a:solidFill>
              </a:rPr>
              <a:t>The Abstract Space of Knowledge Production</a:t>
            </a:r>
          </a:p>
        </p:txBody>
      </p:sp>
      <p:sp>
        <p:nvSpPr>
          <p:cNvPr id="4" name="Footer Placeholder 3">
            <a:extLst>
              <a:ext uri="{FF2B5EF4-FFF2-40B4-BE49-F238E27FC236}">
                <a16:creationId xmlns:a16="http://schemas.microsoft.com/office/drawing/2014/main" id="{184E0BB6-2D92-441F-A971-E625C97895BE}"/>
              </a:ext>
            </a:extLst>
          </p:cNvPr>
          <p:cNvSpPr>
            <a:spLocks noGrp="1"/>
          </p:cNvSpPr>
          <p:nvPr>
            <p:ph type="ftr" sz="quarter" idx="11"/>
          </p:nvPr>
        </p:nvSpPr>
        <p:spPr>
          <a:xfrm>
            <a:off x="781872" y="5884078"/>
            <a:ext cx="4476810" cy="365125"/>
          </a:xfrm>
        </p:spPr>
        <p:txBody>
          <a:bodyPr>
            <a:normAutofit/>
          </a:bodyPr>
          <a:lstStyle/>
          <a:p>
            <a:pPr>
              <a:spcAft>
                <a:spcPts val="600"/>
              </a:spcAft>
            </a:pPr>
            <a:r>
              <a:rPr lang="en-US" sz="1200" dirty="0">
                <a:solidFill>
                  <a:srgbClr val="FFFFFF"/>
                </a:solidFill>
              </a:rPr>
              <a:t>l.betts@fashion.arts.ac.uk</a:t>
            </a:r>
          </a:p>
        </p:txBody>
      </p:sp>
      <p:pic>
        <p:nvPicPr>
          <p:cNvPr id="5" name="Picture 6" descr="Henri Lefebvre: the spatialised trialectic | The Next Art-of-Peace Biennale  2015-17">
            <a:extLst>
              <a:ext uri="{FF2B5EF4-FFF2-40B4-BE49-F238E27FC236}">
                <a16:creationId xmlns:a16="http://schemas.microsoft.com/office/drawing/2014/main" id="{D87215B1-40D9-4363-86FA-30903AC5D0C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951551" y="315000"/>
            <a:ext cx="5630956" cy="622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445EF7D2-FBE1-45C8-A9D5-EED47738F813}"/>
              </a:ext>
            </a:extLst>
          </p:cNvPr>
          <p:cNvSpPr txBox="1"/>
          <p:nvPr/>
        </p:nvSpPr>
        <p:spPr>
          <a:xfrm>
            <a:off x="6256298" y="6047673"/>
            <a:ext cx="5297474" cy="523220"/>
          </a:xfrm>
          <a:prstGeom prst="rect">
            <a:avLst/>
          </a:prstGeom>
          <a:noFill/>
        </p:spPr>
        <p:txBody>
          <a:bodyPr wrap="square" rtlCol="0">
            <a:spAutoFit/>
          </a:bodyPr>
          <a:lstStyle/>
          <a:p>
            <a:r>
              <a:rPr lang="en-GB" sz="1400" dirty="0"/>
              <a:t>https://www.peacebiennale.info/blog/henri-lefebvre-the-spatialised-trialectic/</a:t>
            </a:r>
          </a:p>
        </p:txBody>
      </p:sp>
      <p:sp>
        <p:nvSpPr>
          <p:cNvPr id="7" name="TextBox 6">
            <a:extLst>
              <a:ext uri="{FF2B5EF4-FFF2-40B4-BE49-F238E27FC236}">
                <a16:creationId xmlns:a16="http://schemas.microsoft.com/office/drawing/2014/main" id="{1B898F9E-150C-47AF-B9D5-2C52D6E71E73}"/>
              </a:ext>
            </a:extLst>
          </p:cNvPr>
          <p:cNvSpPr txBox="1"/>
          <p:nvPr/>
        </p:nvSpPr>
        <p:spPr>
          <a:xfrm>
            <a:off x="982739" y="3466195"/>
            <a:ext cx="3986074" cy="2308324"/>
          </a:xfrm>
          <a:prstGeom prst="rect">
            <a:avLst/>
          </a:prstGeom>
          <a:noFill/>
        </p:spPr>
        <p:txBody>
          <a:bodyPr wrap="square" rtlCol="0">
            <a:spAutoFit/>
          </a:bodyPr>
          <a:lstStyle/>
          <a:p>
            <a:r>
              <a:rPr lang="en-GB" dirty="0">
                <a:solidFill>
                  <a:schemeClr val="bg1"/>
                </a:solidFill>
              </a:rPr>
              <a:t>‘</a:t>
            </a:r>
            <a:r>
              <a:rPr lang="en-GB" sz="2400" dirty="0">
                <a:solidFill>
                  <a:schemeClr val="bg1"/>
                </a:solidFill>
              </a:rPr>
              <a:t>abstract space is that space where the tendency to homogenization exercises its pressure and repression with the means at its disposal’ </a:t>
            </a:r>
          </a:p>
          <a:p>
            <a:r>
              <a:rPr lang="en-GB" sz="2400" dirty="0">
                <a:solidFill>
                  <a:schemeClr val="bg1"/>
                </a:solidFill>
              </a:rPr>
              <a:t>(Lefebvre, 1991: 307)</a:t>
            </a:r>
          </a:p>
        </p:txBody>
      </p:sp>
    </p:spTree>
    <p:extLst>
      <p:ext uri="{BB962C8B-B14F-4D97-AF65-F5344CB8AC3E}">
        <p14:creationId xmlns:p14="http://schemas.microsoft.com/office/powerpoint/2010/main" val="389387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EAF445D0-CF55-4D08-A1AE-9311103710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359399B8-BBB0-4193-BE7B-7EB62CA23D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3325" y="457199"/>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77" name="Rectangle 76">
            <a:extLst>
              <a:ext uri="{FF2B5EF4-FFF2-40B4-BE49-F238E27FC236}">
                <a16:creationId xmlns:a16="http://schemas.microsoft.com/office/drawing/2014/main" id="{8C8CBFE7-2992-45B4-A394-82AD709727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8621" y="457199"/>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79" name="Rectangle 78">
            <a:extLst>
              <a:ext uri="{FF2B5EF4-FFF2-40B4-BE49-F238E27FC236}">
                <a16:creationId xmlns:a16="http://schemas.microsoft.com/office/drawing/2014/main" id="{95866A5C-9F51-4124-A6FD-AB58720F25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8938" y="453642"/>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4100" name="Picture 4" descr="6 Pack ) Princes Pressed Cod Roe 600g: Amazon.co.uk: Grocery">
            <a:extLst>
              <a:ext uri="{FF2B5EF4-FFF2-40B4-BE49-F238E27FC236}">
                <a16:creationId xmlns:a16="http://schemas.microsoft.com/office/drawing/2014/main" id="{99D0D85A-C3AB-418A-927E-2028C3EB1AF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58621" y="785611"/>
            <a:ext cx="2564265" cy="5604953"/>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The Different Types of Caviar - Online Culinary School (OCS)">
            <a:extLst>
              <a:ext uri="{FF2B5EF4-FFF2-40B4-BE49-F238E27FC236}">
                <a16:creationId xmlns:a16="http://schemas.microsoft.com/office/drawing/2014/main" id="{6DAA5159-C151-4F7C-8C8F-0D463B86667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273121" y="785611"/>
            <a:ext cx="5549142" cy="3176884"/>
          </a:xfrm>
          <a:prstGeom prst="rect">
            <a:avLst/>
          </a:prstGeom>
          <a:noFill/>
          <a:extLst>
            <a:ext uri="{909E8E84-426E-40DD-AFC4-6F175D3DCCD1}">
              <a14:hiddenFill xmlns:a14="http://schemas.microsoft.com/office/drawing/2010/main">
                <a:solidFill>
                  <a:srgbClr val="FFFFFF"/>
                </a:solidFill>
              </a14:hiddenFill>
            </a:ext>
          </a:extLst>
        </p:spPr>
      </p:pic>
      <p:sp>
        <p:nvSpPr>
          <p:cNvPr id="81" name="Rectangle 80">
            <a:extLst>
              <a:ext uri="{FF2B5EF4-FFF2-40B4-BE49-F238E27FC236}">
                <a16:creationId xmlns:a16="http://schemas.microsoft.com/office/drawing/2014/main" id="{C611EEE4-B19B-462B-9B23-C4704CAF39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8621" y="4199466"/>
            <a:ext cx="7501436" cy="2191098"/>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6155DE3E-3870-4AC9-BBF5-F99FE75CBA09}"/>
              </a:ext>
            </a:extLst>
          </p:cNvPr>
          <p:cNvSpPr>
            <a:spLocks noGrp="1"/>
          </p:cNvSpPr>
          <p:nvPr>
            <p:ph type="ctrTitle"/>
          </p:nvPr>
        </p:nvSpPr>
        <p:spPr>
          <a:xfrm>
            <a:off x="4481507" y="3747726"/>
            <a:ext cx="7198253" cy="1140874"/>
          </a:xfrm>
        </p:spPr>
        <p:txBody>
          <a:bodyPr>
            <a:normAutofit/>
          </a:bodyPr>
          <a:lstStyle/>
          <a:p>
            <a:r>
              <a:rPr lang="en-GB" dirty="0">
                <a:solidFill>
                  <a:srgbClr val="FFFFFF"/>
                </a:solidFill>
              </a:rPr>
              <a:t>Valuable Knowledge</a:t>
            </a:r>
          </a:p>
        </p:txBody>
      </p:sp>
      <p:sp>
        <p:nvSpPr>
          <p:cNvPr id="4" name="Footer Placeholder 3">
            <a:extLst>
              <a:ext uri="{FF2B5EF4-FFF2-40B4-BE49-F238E27FC236}">
                <a16:creationId xmlns:a16="http://schemas.microsoft.com/office/drawing/2014/main" id="{B72690F7-50A2-4D33-90E0-CC3FFD8AA9DC}"/>
              </a:ext>
            </a:extLst>
          </p:cNvPr>
          <p:cNvSpPr>
            <a:spLocks noGrp="1"/>
          </p:cNvSpPr>
          <p:nvPr>
            <p:ph type="ftr" sz="quarter" idx="11"/>
          </p:nvPr>
        </p:nvSpPr>
        <p:spPr>
          <a:xfrm>
            <a:off x="453325" y="6400801"/>
            <a:ext cx="6917210" cy="365125"/>
          </a:xfrm>
        </p:spPr>
        <p:txBody>
          <a:bodyPr>
            <a:normAutofit/>
          </a:bodyPr>
          <a:lstStyle/>
          <a:p>
            <a:pPr>
              <a:spcAft>
                <a:spcPts val="600"/>
              </a:spcAft>
            </a:pPr>
            <a:r>
              <a:rPr lang="en-US" sz="1200" dirty="0"/>
              <a:t>l.betts@fashion.arts.ac.uk</a:t>
            </a:r>
          </a:p>
        </p:txBody>
      </p:sp>
      <p:sp>
        <p:nvSpPr>
          <p:cNvPr id="7" name="TextBox 6">
            <a:extLst>
              <a:ext uri="{FF2B5EF4-FFF2-40B4-BE49-F238E27FC236}">
                <a16:creationId xmlns:a16="http://schemas.microsoft.com/office/drawing/2014/main" id="{DECB4F8A-90A7-488A-B73B-DFA9C444675F}"/>
              </a:ext>
            </a:extLst>
          </p:cNvPr>
          <p:cNvSpPr txBox="1"/>
          <p:nvPr/>
        </p:nvSpPr>
        <p:spPr>
          <a:xfrm>
            <a:off x="4481507" y="4888600"/>
            <a:ext cx="6843718" cy="1323439"/>
          </a:xfrm>
          <a:prstGeom prst="rect">
            <a:avLst/>
          </a:prstGeom>
          <a:noFill/>
        </p:spPr>
        <p:txBody>
          <a:bodyPr wrap="square" rtlCol="0">
            <a:spAutoFit/>
          </a:bodyPr>
          <a:lstStyle/>
          <a:p>
            <a:r>
              <a:rPr lang="en-GB" sz="2000" dirty="0">
                <a:solidFill>
                  <a:schemeClr val="bg1"/>
                </a:solidFill>
              </a:rPr>
              <a:t>‘there is a dissonance, a tension between our experiential realities and our consciousness, and that tension is intricately, sometimes paradoxically bound up in how we think’ </a:t>
            </a:r>
          </a:p>
          <a:p>
            <a:r>
              <a:rPr lang="en-GB" sz="2000" dirty="0">
                <a:solidFill>
                  <a:schemeClr val="bg1"/>
                </a:solidFill>
              </a:rPr>
              <a:t>(Carpenter &amp; </a:t>
            </a:r>
            <a:r>
              <a:rPr lang="en-GB" sz="2000" dirty="0" err="1">
                <a:solidFill>
                  <a:schemeClr val="bg1"/>
                </a:solidFill>
              </a:rPr>
              <a:t>Mojab</a:t>
            </a:r>
            <a:r>
              <a:rPr lang="en-GB" sz="2000" dirty="0">
                <a:solidFill>
                  <a:schemeClr val="bg1"/>
                </a:solidFill>
              </a:rPr>
              <a:t>, 2017: 5)</a:t>
            </a:r>
          </a:p>
        </p:txBody>
      </p:sp>
    </p:spTree>
    <p:extLst>
      <p:ext uri="{BB962C8B-B14F-4D97-AF65-F5344CB8AC3E}">
        <p14:creationId xmlns:p14="http://schemas.microsoft.com/office/powerpoint/2010/main" val="2273740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170" name="Picture 2" descr="BBC Newsnight on Twitter: &amp;quot;1.3 million children under five in the UK are  now living in poverty, according to new research seen by #Newsnight UK  Editor @katierazz reports on the scale of">
            <a:extLst>
              <a:ext uri="{FF2B5EF4-FFF2-40B4-BE49-F238E27FC236}">
                <a16:creationId xmlns:a16="http://schemas.microsoft.com/office/drawing/2014/main" id="{F60DE3C2-B2CE-4DF4-A124-6780C7895B3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Footer Placeholder 1">
            <a:extLst>
              <a:ext uri="{FF2B5EF4-FFF2-40B4-BE49-F238E27FC236}">
                <a16:creationId xmlns:a16="http://schemas.microsoft.com/office/drawing/2014/main" id="{08F38EEC-558E-4FDE-84D3-28648D70C6C5}"/>
              </a:ext>
            </a:extLst>
          </p:cNvPr>
          <p:cNvSpPr>
            <a:spLocks noGrp="1"/>
          </p:cNvSpPr>
          <p:nvPr>
            <p:ph type="ftr" sz="quarter" idx="11"/>
          </p:nvPr>
        </p:nvSpPr>
        <p:spPr>
          <a:xfrm>
            <a:off x="581192" y="6423914"/>
            <a:ext cx="6917210" cy="365125"/>
          </a:xfrm>
        </p:spPr>
        <p:txBody>
          <a:bodyPr>
            <a:normAutofit/>
          </a:bodyPr>
          <a:lstStyle/>
          <a:p>
            <a:pPr>
              <a:spcAft>
                <a:spcPts val="600"/>
              </a:spcAft>
            </a:pPr>
            <a:r>
              <a:rPr lang="en-US" sz="1200" dirty="0">
                <a:solidFill>
                  <a:srgbClr val="FFFFFF"/>
                </a:solidFill>
              </a:rPr>
              <a:t>l.betts@fashion.arts.ac.uk</a:t>
            </a:r>
          </a:p>
        </p:txBody>
      </p:sp>
    </p:spTree>
    <p:extLst>
      <p:ext uri="{BB962C8B-B14F-4D97-AF65-F5344CB8AC3E}">
        <p14:creationId xmlns:p14="http://schemas.microsoft.com/office/powerpoint/2010/main" val="1424716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3" name="Rectangle 142">
            <a:extLst>
              <a:ext uri="{FF2B5EF4-FFF2-40B4-BE49-F238E27FC236}">
                <a16:creationId xmlns:a16="http://schemas.microsoft.com/office/drawing/2014/main" id="{C1FA8F66-3B85-411D-A2A6-A50DF3026D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28" name="Picture 8" descr="Barking Public Library">
            <a:extLst>
              <a:ext uri="{FF2B5EF4-FFF2-40B4-BE49-F238E27FC236}">
                <a16:creationId xmlns:a16="http://schemas.microsoft.com/office/drawing/2014/main" id="{A716EC66-69AE-4965-85DB-23129DADF83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1329" b="3671"/>
          <a:stretch/>
        </p:blipFill>
        <p:spPr bwMode="auto">
          <a:xfrm>
            <a:off x="446534" y="585350"/>
            <a:ext cx="5477059" cy="3375281"/>
          </a:xfrm>
          <a:prstGeom prst="rect">
            <a:avLst/>
          </a:prstGeom>
          <a:noFill/>
          <a:extLst>
            <a:ext uri="{909E8E84-426E-40DD-AFC4-6F175D3DCCD1}">
              <a14:hiddenFill xmlns:a14="http://schemas.microsoft.com/office/drawing/2010/main">
                <a:solidFill>
                  <a:srgbClr val="FFFFFF"/>
                </a:solidFill>
              </a14:hiddenFill>
            </a:ext>
          </a:extLst>
        </p:spPr>
      </p:pic>
      <p:pic>
        <p:nvPicPr>
          <p:cNvPr id="5130" name="Picture 10" descr="PICTURES: Oxford Central library &amp;#39;fit for 21st century&amp;#39; reopens after  multi-million pound refurb | Oxford Mail">
            <a:extLst>
              <a:ext uri="{FF2B5EF4-FFF2-40B4-BE49-F238E27FC236}">
                <a16:creationId xmlns:a16="http://schemas.microsoft.com/office/drawing/2014/main" id="{C4677AA5-5FDB-4855-AE11-DC7C429F66EE}"/>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11195" y="541064"/>
            <a:ext cx="5166754" cy="3435892"/>
          </a:xfrm>
          <a:prstGeom prst="rect">
            <a:avLst/>
          </a:prstGeom>
          <a:noFill/>
          <a:extLst>
            <a:ext uri="{909E8E84-426E-40DD-AFC4-6F175D3DCCD1}">
              <a14:hiddenFill xmlns:a14="http://schemas.microsoft.com/office/drawing/2010/main">
                <a:solidFill>
                  <a:srgbClr val="FFFFFF"/>
                </a:solidFill>
              </a14:hiddenFill>
            </a:ext>
          </a:extLst>
        </p:spPr>
      </p:pic>
      <p:sp>
        <p:nvSpPr>
          <p:cNvPr id="145" name="Rectangle 144">
            <a:extLst>
              <a:ext uri="{FF2B5EF4-FFF2-40B4-BE49-F238E27FC236}">
                <a16:creationId xmlns:a16="http://schemas.microsoft.com/office/drawing/2014/main" id="{D695E25C-06E7-4082-BE92-B571B616BC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297735"/>
            <a:ext cx="11265408"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47" name="Rectangle 146">
            <a:extLst>
              <a:ext uri="{FF2B5EF4-FFF2-40B4-BE49-F238E27FC236}">
                <a16:creationId xmlns:a16="http://schemas.microsoft.com/office/drawing/2014/main" id="{E64BD7DF-F4BB-427F-B4F6-6DC83A59AA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732" y="4428067"/>
            <a:ext cx="11260667" cy="1962497"/>
          </a:xfrm>
          <a:prstGeom prst="rect">
            <a:avLst/>
          </a:prstGeom>
          <a:solidFill>
            <a:srgbClr val="465359">
              <a:alpha val="97000"/>
            </a:srgb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3" name="Subtitle 2">
            <a:extLst>
              <a:ext uri="{FF2B5EF4-FFF2-40B4-BE49-F238E27FC236}">
                <a16:creationId xmlns:a16="http://schemas.microsoft.com/office/drawing/2014/main" id="{83AD771C-65DD-4EEF-9D01-056B1E3E0CC0}"/>
              </a:ext>
            </a:extLst>
          </p:cNvPr>
          <p:cNvSpPr>
            <a:spLocks noGrp="1"/>
          </p:cNvSpPr>
          <p:nvPr>
            <p:ph type="subTitle" idx="1"/>
          </p:nvPr>
        </p:nvSpPr>
        <p:spPr>
          <a:xfrm>
            <a:off x="161923" y="152218"/>
            <a:ext cx="10965142" cy="414153"/>
          </a:xfrm>
        </p:spPr>
        <p:txBody>
          <a:bodyPr vert="horz" lIns="91440" tIns="45720" rIns="91440" bIns="45720" rtlCol="0" anchor="t">
            <a:normAutofit/>
          </a:bodyPr>
          <a:lstStyle/>
          <a:p>
            <a:r>
              <a:rPr lang="en-US" sz="2000" b="1" dirty="0">
                <a:solidFill>
                  <a:schemeClr val="tx1">
                    <a:alpha val="75000"/>
                  </a:schemeClr>
                </a:solidFill>
              </a:rPr>
              <a:t>Relational class experience</a:t>
            </a:r>
          </a:p>
        </p:txBody>
      </p:sp>
      <p:sp>
        <p:nvSpPr>
          <p:cNvPr id="4" name="Footer Placeholder 3">
            <a:extLst>
              <a:ext uri="{FF2B5EF4-FFF2-40B4-BE49-F238E27FC236}">
                <a16:creationId xmlns:a16="http://schemas.microsoft.com/office/drawing/2014/main" id="{CA7288F4-A074-4C4A-9A97-4314B498F8CB}"/>
              </a:ext>
            </a:extLst>
          </p:cNvPr>
          <p:cNvSpPr>
            <a:spLocks noGrp="1"/>
          </p:cNvSpPr>
          <p:nvPr>
            <p:ph type="ftr" sz="quarter" idx="11"/>
          </p:nvPr>
        </p:nvSpPr>
        <p:spPr>
          <a:xfrm>
            <a:off x="595394" y="5951811"/>
            <a:ext cx="6903007" cy="365125"/>
          </a:xfrm>
        </p:spPr>
        <p:txBody>
          <a:bodyPr vert="horz" lIns="91440" tIns="45720" rIns="91440" bIns="45720" rtlCol="0" anchor="ctr">
            <a:normAutofit/>
          </a:bodyPr>
          <a:lstStyle/>
          <a:p>
            <a:pPr defTabSz="457200">
              <a:spcAft>
                <a:spcPts val="600"/>
              </a:spcAft>
            </a:pPr>
            <a:r>
              <a:rPr lang="en-US" sz="1200" kern="1200" cap="all" dirty="0">
                <a:solidFill>
                  <a:srgbClr val="FFFFFF"/>
                </a:solidFill>
                <a:latin typeface="+mn-lt"/>
                <a:ea typeface="+mn-ea"/>
                <a:cs typeface="+mn-cs"/>
              </a:rPr>
              <a:t>l.betts@fashion.arts.ac.uk</a:t>
            </a:r>
          </a:p>
        </p:txBody>
      </p:sp>
      <p:sp>
        <p:nvSpPr>
          <p:cNvPr id="5" name="TextBox 4">
            <a:extLst>
              <a:ext uri="{FF2B5EF4-FFF2-40B4-BE49-F238E27FC236}">
                <a16:creationId xmlns:a16="http://schemas.microsoft.com/office/drawing/2014/main" id="{687D4BD5-EFB0-416D-99C7-506A983E5666}"/>
              </a:ext>
            </a:extLst>
          </p:cNvPr>
          <p:cNvSpPr txBox="1"/>
          <p:nvPr/>
        </p:nvSpPr>
        <p:spPr>
          <a:xfrm>
            <a:off x="693938" y="4434803"/>
            <a:ext cx="10804124" cy="1569660"/>
          </a:xfrm>
          <a:prstGeom prst="rect">
            <a:avLst/>
          </a:prstGeom>
          <a:noFill/>
        </p:spPr>
        <p:txBody>
          <a:bodyPr wrap="square" rtlCol="0">
            <a:spAutoFit/>
          </a:bodyPr>
          <a:lstStyle/>
          <a:p>
            <a:pPr>
              <a:spcAft>
                <a:spcPts val="600"/>
              </a:spcAft>
            </a:pPr>
            <a:r>
              <a:rPr lang="en-GB" sz="2400" dirty="0">
                <a:solidFill>
                  <a:schemeClr val="bg1"/>
                </a:solidFill>
              </a:rPr>
              <a:t>‘how (does) the working class university student manage the difficulties of reconciling a working class background with the middle class environment of the university when one class culture is seen to have less value than another?’ (</a:t>
            </a:r>
            <a:r>
              <a:rPr lang="en-GB" sz="2400" dirty="0" err="1">
                <a:solidFill>
                  <a:schemeClr val="bg1"/>
                </a:solidFill>
              </a:rPr>
              <a:t>Raey</a:t>
            </a:r>
            <a:r>
              <a:rPr lang="en-GB" sz="2400" dirty="0">
                <a:solidFill>
                  <a:schemeClr val="bg1"/>
                </a:solidFill>
              </a:rPr>
              <a:t>, 2017: 102)</a:t>
            </a:r>
          </a:p>
        </p:txBody>
      </p:sp>
    </p:spTree>
    <p:extLst>
      <p:ext uri="{BB962C8B-B14F-4D97-AF65-F5344CB8AC3E}">
        <p14:creationId xmlns:p14="http://schemas.microsoft.com/office/powerpoint/2010/main" val="986290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2FB82883-1DC0-4BE1-A607-009095F335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220" name="Picture 4" descr="School dress code should be re-evaluated – The Black and White">
            <a:extLst>
              <a:ext uri="{FF2B5EF4-FFF2-40B4-BE49-F238E27FC236}">
                <a16:creationId xmlns:a16="http://schemas.microsoft.com/office/drawing/2014/main" id="{80548FC6-81A2-4D6B-A31D-066CFA977B1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828" b="9965"/>
          <a:stretch/>
        </p:blipFill>
        <p:spPr bwMode="auto">
          <a:xfrm>
            <a:off x="489074" y="250970"/>
            <a:ext cx="6399998" cy="3600000"/>
          </a:xfrm>
          <a:prstGeom prst="rect">
            <a:avLst/>
          </a:prstGeom>
          <a:noFill/>
          <a:extLst>
            <a:ext uri="{909E8E84-426E-40DD-AFC4-6F175D3DCCD1}">
              <a14:hiddenFill xmlns:a14="http://schemas.microsoft.com/office/drawing/2010/main">
                <a:solidFill>
                  <a:srgbClr val="FFFFFF"/>
                </a:solidFill>
              </a14:hiddenFill>
            </a:ext>
          </a:extLst>
        </p:spPr>
      </p:pic>
      <p:sp>
        <p:nvSpPr>
          <p:cNvPr id="75" name="Rectangle 74">
            <a:extLst>
              <a:ext uri="{FF2B5EF4-FFF2-40B4-BE49-F238E27FC236}">
                <a16:creationId xmlns:a16="http://schemas.microsoft.com/office/drawing/2014/main" id="{9FA98EAA-A866-4C95-A2A8-44E46FBAD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 y="4530071"/>
            <a:ext cx="12191999" cy="2327926"/>
          </a:xfrm>
          <a:prstGeom prst="rect">
            <a:avLst/>
          </a:prstGeom>
          <a:gradFill flip="none" rotWithShape="1">
            <a:gsLst>
              <a:gs pos="56000">
                <a:schemeClr val="tx1">
                  <a:alpha val="39000"/>
                </a:schemeClr>
              </a:gs>
              <a:gs pos="100000">
                <a:schemeClr val="tx1">
                  <a:alpha val="80000"/>
                </a:schemeClr>
              </a:gs>
              <a:gs pos="0">
                <a:schemeClr val="tx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83AD771C-65DD-4EEF-9D01-056B1E3E0CC0}"/>
              </a:ext>
            </a:extLst>
          </p:cNvPr>
          <p:cNvSpPr>
            <a:spLocks noGrp="1"/>
          </p:cNvSpPr>
          <p:nvPr>
            <p:ph type="subTitle" idx="1"/>
          </p:nvPr>
        </p:nvSpPr>
        <p:spPr>
          <a:xfrm>
            <a:off x="5663738" y="266191"/>
            <a:ext cx="6960524" cy="598516"/>
          </a:xfrm>
        </p:spPr>
        <p:txBody>
          <a:bodyPr vert="horz" lIns="91440" tIns="45720" rIns="91440" bIns="45720" rtlCol="0" anchor="t">
            <a:normAutofit/>
          </a:bodyPr>
          <a:lstStyle/>
          <a:p>
            <a:pPr algn="ctr"/>
            <a:r>
              <a:rPr lang="en-US" sz="2000" dirty="0">
                <a:solidFill>
                  <a:schemeClr val="tx1"/>
                </a:solidFill>
              </a:rPr>
              <a:t>Social and economic conditions</a:t>
            </a:r>
          </a:p>
        </p:txBody>
      </p:sp>
      <p:sp>
        <p:nvSpPr>
          <p:cNvPr id="4" name="Footer Placeholder 3">
            <a:extLst>
              <a:ext uri="{FF2B5EF4-FFF2-40B4-BE49-F238E27FC236}">
                <a16:creationId xmlns:a16="http://schemas.microsoft.com/office/drawing/2014/main" id="{CA7288F4-A074-4C4A-9A97-4314B498F8CB}"/>
              </a:ext>
            </a:extLst>
          </p:cNvPr>
          <p:cNvSpPr>
            <a:spLocks noGrp="1"/>
          </p:cNvSpPr>
          <p:nvPr>
            <p:ph type="ftr" sz="quarter" idx="11"/>
          </p:nvPr>
        </p:nvSpPr>
        <p:spPr>
          <a:xfrm>
            <a:off x="581192" y="6423914"/>
            <a:ext cx="6917210" cy="365125"/>
          </a:xfrm>
        </p:spPr>
        <p:txBody>
          <a:bodyPr vert="horz" lIns="91440" tIns="45720" rIns="91440" bIns="45720" rtlCol="0" anchor="ctr">
            <a:normAutofit/>
          </a:bodyPr>
          <a:lstStyle/>
          <a:p>
            <a:pPr defTabSz="457200">
              <a:spcAft>
                <a:spcPts val="600"/>
              </a:spcAft>
            </a:pPr>
            <a:r>
              <a:rPr lang="en-US" sz="1200" kern="1200" cap="all" dirty="0">
                <a:solidFill>
                  <a:schemeClr val="bg1"/>
                </a:solidFill>
                <a:latin typeface="+mn-lt"/>
                <a:ea typeface="+mn-ea"/>
                <a:cs typeface="+mn-cs"/>
              </a:rPr>
              <a:t>l.betts@fashion.arts.ac.uk</a:t>
            </a:r>
          </a:p>
        </p:txBody>
      </p:sp>
      <p:sp>
        <p:nvSpPr>
          <p:cNvPr id="5" name="TextBox 4">
            <a:extLst>
              <a:ext uri="{FF2B5EF4-FFF2-40B4-BE49-F238E27FC236}">
                <a16:creationId xmlns:a16="http://schemas.microsoft.com/office/drawing/2014/main" id="{FF2A9BFE-3456-4BB5-905A-7485B5781759}"/>
              </a:ext>
            </a:extLst>
          </p:cNvPr>
          <p:cNvSpPr txBox="1"/>
          <p:nvPr/>
        </p:nvSpPr>
        <p:spPr>
          <a:xfrm>
            <a:off x="581192" y="4101940"/>
            <a:ext cx="10844370" cy="2323713"/>
          </a:xfrm>
          <a:prstGeom prst="rect">
            <a:avLst/>
          </a:prstGeom>
          <a:noFill/>
        </p:spPr>
        <p:txBody>
          <a:bodyPr wrap="square" rtlCol="0">
            <a:spAutoFit/>
          </a:bodyPr>
          <a:lstStyle/>
          <a:p>
            <a:pPr>
              <a:spcAft>
                <a:spcPts val="600"/>
              </a:spcAft>
            </a:pPr>
            <a:r>
              <a:rPr lang="en-GB" sz="2800" dirty="0">
                <a:solidFill>
                  <a:schemeClr val="bg1"/>
                </a:solidFill>
              </a:rPr>
              <a:t>‘</a:t>
            </a:r>
            <a:r>
              <a:rPr lang="en-GB" sz="2800" dirty="0"/>
              <a:t>The landscapes we inhabit can be regarded as physical and symbolic places, as intersecting and overlapping spaces, with multiple and changing boundaries, that are constituted and maintained by relationships of power, connections and exclusion’ </a:t>
            </a:r>
          </a:p>
          <a:p>
            <a:pPr>
              <a:spcAft>
                <a:spcPts val="600"/>
              </a:spcAft>
            </a:pPr>
            <a:r>
              <a:rPr lang="en-GB" sz="2800" dirty="0"/>
              <a:t>(Thompson, 2000: 1)</a:t>
            </a:r>
          </a:p>
        </p:txBody>
      </p:sp>
    </p:spTree>
    <p:extLst>
      <p:ext uri="{BB962C8B-B14F-4D97-AF65-F5344CB8AC3E}">
        <p14:creationId xmlns:p14="http://schemas.microsoft.com/office/powerpoint/2010/main" val="1456263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194" name="Picture 2" descr="‘I look down on him’ ... John Cleese, Ronnie Barker and Ronnie Corbett in the Class sketch on The Frost Report in 1966.">
            <a:extLst>
              <a:ext uri="{FF2B5EF4-FFF2-40B4-BE49-F238E27FC236}">
                <a16:creationId xmlns:a16="http://schemas.microsoft.com/office/drawing/2014/main" id="{C512A262-E6F8-451C-8396-804A25F925B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3128"/>
          <a:stretch/>
        </p:blipFill>
        <p:spPr bwMode="auto">
          <a:xfrm>
            <a:off x="1" y="-82113"/>
            <a:ext cx="12191999" cy="6857990"/>
          </a:xfrm>
          <a:prstGeom prst="rect">
            <a:avLst/>
          </a:prstGeom>
          <a:noFill/>
          <a:extLst>
            <a:ext uri="{909E8E84-426E-40DD-AFC4-6F175D3DCCD1}">
              <a14:hiddenFill xmlns:a14="http://schemas.microsoft.com/office/drawing/2010/main">
                <a:solidFill>
                  <a:srgbClr val="FFFFFF"/>
                </a:solidFill>
              </a14:hiddenFill>
            </a:ext>
          </a:extLst>
        </p:spPr>
      </p:pic>
      <p:sp>
        <p:nvSpPr>
          <p:cNvPr id="71" name="Rectangle 70">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chemeClr val="tx2">
                  <a:alpha val="0"/>
                </a:schemeClr>
              </a:gs>
              <a:gs pos="50000">
                <a:schemeClr val="tx2">
                  <a:alpha val="35000"/>
                </a:schemeClr>
              </a:gs>
              <a:gs pos="100000">
                <a:schemeClr val="tx2">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83AD771C-65DD-4EEF-9D01-056B1E3E0CC0}"/>
              </a:ext>
            </a:extLst>
          </p:cNvPr>
          <p:cNvSpPr>
            <a:spLocks noGrp="1"/>
          </p:cNvSpPr>
          <p:nvPr>
            <p:ph type="subTitle" idx="1"/>
          </p:nvPr>
        </p:nvSpPr>
        <p:spPr>
          <a:xfrm>
            <a:off x="2930833" y="635562"/>
            <a:ext cx="10902016" cy="1454510"/>
          </a:xfrm>
          <a:effectLst>
            <a:outerShdw blurRad="50800" dist="38100" dir="2700000" algn="tl" rotWithShape="0">
              <a:prstClr val="black">
                <a:alpha val="40000"/>
              </a:prstClr>
            </a:outerShdw>
          </a:effectLst>
        </p:spPr>
        <p:txBody>
          <a:bodyPr vert="horz" lIns="91440" tIns="45720" rIns="91440" bIns="45720" rtlCol="0" anchor="t">
            <a:normAutofit/>
          </a:bodyPr>
          <a:lstStyle/>
          <a:p>
            <a:pPr algn="ctr"/>
            <a:r>
              <a:rPr lang="en-US" sz="1800" dirty="0">
                <a:solidFill>
                  <a:schemeClr val="tx1"/>
                </a:solidFill>
              </a:rPr>
              <a:t>Narratives of escape</a:t>
            </a:r>
          </a:p>
        </p:txBody>
      </p:sp>
      <p:cxnSp>
        <p:nvCxnSpPr>
          <p:cNvPr id="73" name="Straight Connector 72">
            <a:extLst>
              <a:ext uri="{FF2B5EF4-FFF2-40B4-BE49-F238E27FC236}">
                <a16:creationId xmlns:a16="http://schemas.microsoft.com/office/drawing/2014/main" id="{34E5597F-CE67-4085-9548-E6A8036DA3B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393881" y="4035362"/>
            <a:ext cx="5404237" cy="0"/>
          </a:xfrm>
          <a:prstGeom prst="line">
            <a:avLst/>
          </a:prstGeom>
          <a:ln>
            <a:solidFill>
              <a:schemeClr val="bg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CA7288F4-A074-4C4A-9A97-4314B498F8CB}"/>
              </a:ext>
            </a:extLst>
          </p:cNvPr>
          <p:cNvSpPr>
            <a:spLocks noGrp="1"/>
          </p:cNvSpPr>
          <p:nvPr>
            <p:ph type="ftr" sz="quarter" idx="11"/>
          </p:nvPr>
        </p:nvSpPr>
        <p:spPr>
          <a:xfrm>
            <a:off x="4038600" y="6214533"/>
            <a:ext cx="4114800" cy="365125"/>
          </a:xfrm>
        </p:spPr>
        <p:txBody>
          <a:bodyPr vert="horz" lIns="91440" tIns="45720" rIns="91440" bIns="45720" rtlCol="0" anchor="ctr">
            <a:normAutofit/>
          </a:bodyPr>
          <a:lstStyle/>
          <a:p>
            <a:pPr algn="ctr" defTabSz="457200">
              <a:spcAft>
                <a:spcPts val="600"/>
              </a:spcAft>
            </a:pPr>
            <a:r>
              <a:rPr lang="en-US" sz="1200" kern="1200" cap="all" dirty="0">
                <a:solidFill>
                  <a:schemeClr val="bg1"/>
                </a:solidFill>
                <a:latin typeface="+mn-lt"/>
                <a:ea typeface="+mn-ea"/>
                <a:cs typeface="+mn-cs"/>
              </a:rPr>
              <a:t>l.betts@fashion.arts.ac.uk</a:t>
            </a:r>
          </a:p>
        </p:txBody>
      </p:sp>
      <p:sp>
        <p:nvSpPr>
          <p:cNvPr id="5" name="TextBox 4">
            <a:extLst>
              <a:ext uri="{FF2B5EF4-FFF2-40B4-BE49-F238E27FC236}">
                <a16:creationId xmlns:a16="http://schemas.microsoft.com/office/drawing/2014/main" id="{8BDFEAC4-DC32-41F5-936E-264C7DD9D499}"/>
              </a:ext>
            </a:extLst>
          </p:cNvPr>
          <p:cNvSpPr txBox="1"/>
          <p:nvPr/>
        </p:nvSpPr>
        <p:spPr>
          <a:xfrm>
            <a:off x="692458" y="3346882"/>
            <a:ext cx="10882282" cy="1384995"/>
          </a:xfrm>
          <a:prstGeom prst="rect">
            <a:avLst/>
          </a:prstGeom>
          <a:noFill/>
        </p:spPr>
        <p:txBody>
          <a:bodyPr wrap="square" rtlCol="0">
            <a:spAutoFit/>
          </a:bodyPr>
          <a:lstStyle/>
          <a:p>
            <a:pPr>
              <a:spcAft>
                <a:spcPts val="600"/>
              </a:spcAft>
            </a:pPr>
            <a:r>
              <a:rPr lang="en-GB" sz="2800" dirty="0">
                <a:solidFill>
                  <a:schemeClr val="bg1"/>
                </a:solidFill>
              </a:rPr>
              <a:t>‘working-class culture is not point zero of culture; rather, it has a different value system, one not recognized by the dominant symbolic economy’ (</a:t>
            </a:r>
            <a:r>
              <a:rPr lang="en-GB" sz="2800" dirty="0" err="1">
                <a:solidFill>
                  <a:schemeClr val="bg1"/>
                </a:solidFill>
              </a:rPr>
              <a:t>Skeggs</a:t>
            </a:r>
            <a:r>
              <a:rPr lang="en-GB" sz="2800" dirty="0">
                <a:solidFill>
                  <a:schemeClr val="bg1"/>
                </a:solidFill>
              </a:rPr>
              <a:t>, 2004: 153).</a:t>
            </a:r>
            <a:endParaRPr lang="en-GB" sz="2800">
              <a:solidFill>
                <a:schemeClr val="bg1"/>
              </a:solidFill>
            </a:endParaRPr>
          </a:p>
        </p:txBody>
      </p:sp>
    </p:spTree>
    <p:extLst>
      <p:ext uri="{BB962C8B-B14F-4D97-AF65-F5344CB8AC3E}">
        <p14:creationId xmlns:p14="http://schemas.microsoft.com/office/powerpoint/2010/main" val="2866012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DividendVTI">
  <a:themeElements>
    <a:clrScheme name="Aspect">
      <a:dk1>
        <a:sysClr val="windowText" lastClr="000000"/>
      </a:dk1>
      <a:lt1>
        <a:sysClr val="window" lastClr="FFFFFF"/>
      </a:lt1>
      <a:dk2>
        <a:srgbClr val="585753"/>
      </a:dk2>
      <a:lt2>
        <a:srgbClr val="EBDDC3"/>
      </a:lt2>
      <a:accent1>
        <a:srgbClr val="71B9E4"/>
      </a:accent1>
      <a:accent2>
        <a:srgbClr val="E25D3C"/>
      </a:accent2>
      <a:accent3>
        <a:srgbClr val="BDB59D"/>
      </a:accent3>
      <a:accent4>
        <a:srgbClr val="A5AB81"/>
      </a:accent4>
      <a:accent5>
        <a:srgbClr val="7BA79D"/>
      </a:accent5>
      <a:accent6>
        <a:srgbClr val="968C8C"/>
      </a:accent6>
      <a:hlink>
        <a:srgbClr val="F7B615"/>
      </a:hlink>
      <a:folHlink>
        <a:srgbClr val="704404"/>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956C3F92-CC28-42D8-BF09-0770755510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116C154-5A0F-4CDC-8C15-D2E21584649C}">
  <ds:schemaRefs>
    <ds:schemaRef ds:uri="http://schemas.microsoft.com/sharepoint/v3/contenttype/forms"/>
  </ds:schemaRefs>
</ds:datastoreItem>
</file>

<file path=customXml/itemProps3.xml><?xml version="1.0" encoding="utf-8"?>
<ds:datastoreItem xmlns:ds="http://schemas.openxmlformats.org/officeDocument/2006/customXml" ds:itemID="{3A6D3478-2986-4664-940C-67E0CAA21E04}">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{B953984D-E227-4559-8F3A-36C872D7C573}tf56535239_win32</Template>
  <TotalTime>13376</TotalTime>
  <Words>664</Words>
  <Application>Microsoft Office PowerPoint</Application>
  <PresentationFormat>Widescreen</PresentationFormat>
  <Paragraphs>49</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Calibri</vt:lpstr>
      <vt:lpstr>Franklin Gothic Book</vt:lpstr>
      <vt:lpstr>Franklin Gothic Demi</vt:lpstr>
      <vt:lpstr>Wingdings 2</vt:lpstr>
      <vt:lpstr>DividendVTI</vt:lpstr>
      <vt:lpstr>Fractured Learning Spaces: the emotional impact of ‘damaged’, working class learner identities, and the implications for attainment</vt:lpstr>
      <vt:lpstr>Class Inequality, Emotion &amp; Attainment</vt:lpstr>
      <vt:lpstr>Attainment 8</vt:lpstr>
      <vt:lpstr>The Abstract Space of Knowledge Production</vt:lpstr>
      <vt:lpstr>Valuable Knowledge</vt:lpstr>
      <vt:lpstr>PowerPoint Presentation</vt:lpstr>
      <vt:lpstr>PowerPoint Presentation</vt:lpstr>
      <vt:lpstr>PowerPoint Presentation</vt:lpstr>
      <vt:lpstr>PowerPoint Presentation</vt:lpstr>
      <vt:lpstr>Key Questions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Fractured Learning Spaces: the emotional impact of damaged, working class learner identities, and the implications for attainment</dc:title>
  <dc:creator>Liza Betts</dc:creator>
  <cp:lastModifiedBy>Liza Betts</cp:lastModifiedBy>
  <cp:revision>15</cp:revision>
  <dcterms:created xsi:type="dcterms:W3CDTF">2021-06-08T10:09:47Z</dcterms:created>
  <dcterms:modified xsi:type="dcterms:W3CDTF">2022-07-07T11:57:12Z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