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5"/>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5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9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73388" autoAdjust="0"/>
  </p:normalViewPr>
  <p:slideViewPr>
    <p:cSldViewPr snapToGrid="0">
      <p:cViewPr varScale="1">
        <p:scale>
          <a:sx n="81" d="100"/>
          <a:sy n="81" d="100"/>
        </p:scale>
        <p:origin x="180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mith" userId="9eb0159f-ec84-461d-bb34-e6406de7562e" providerId="ADAL" clId="{5BD637A6-8A91-47B1-9B26-521EDBA1FC90}"/>
    <pc:docChg chg="custSel modSld">
      <pc:chgData name="David Smith" userId="9eb0159f-ec84-461d-bb34-e6406de7562e" providerId="ADAL" clId="{5BD637A6-8A91-47B1-9B26-521EDBA1FC90}" dt="2026-02-26T13:41:35.258" v="636" actId="2711"/>
      <pc:docMkLst>
        <pc:docMk/>
      </pc:docMkLst>
      <pc:sldChg chg="modSp">
        <pc:chgData name="David Smith" userId="9eb0159f-ec84-461d-bb34-e6406de7562e" providerId="ADAL" clId="{5BD637A6-8A91-47B1-9B26-521EDBA1FC90}" dt="2026-02-10T11:17:39.844" v="626" actId="2711"/>
        <pc:sldMkLst>
          <pc:docMk/>
          <pc:sldMk cId="345136365" sldId="257"/>
        </pc:sldMkLst>
        <pc:graphicFrameChg chg="mod">
          <ac:chgData name="David Smith" userId="9eb0159f-ec84-461d-bb34-e6406de7562e" providerId="ADAL" clId="{5BD637A6-8A91-47B1-9B26-521EDBA1FC90}" dt="2026-02-10T11:17:39.844" v="626" actId="2711"/>
          <ac:graphicFrameMkLst>
            <pc:docMk/>
            <pc:sldMk cId="345136365" sldId="257"/>
            <ac:graphicFrameMk id="4" creationId="{2167E22B-8886-9CCE-967B-6C6EB4AA558B}"/>
          </ac:graphicFrameMkLst>
        </pc:graphicFrameChg>
      </pc:sldChg>
      <pc:sldChg chg="modSp mod">
        <pc:chgData name="David Smith" userId="9eb0159f-ec84-461d-bb34-e6406de7562e" providerId="ADAL" clId="{5BD637A6-8A91-47B1-9B26-521EDBA1FC90}" dt="2026-02-10T11:16:41.324" v="623" actId="2711"/>
        <pc:sldMkLst>
          <pc:docMk/>
          <pc:sldMk cId="987505840" sldId="259"/>
        </pc:sldMkLst>
        <pc:spChg chg="mod">
          <ac:chgData name="David Smith" userId="9eb0159f-ec84-461d-bb34-e6406de7562e" providerId="ADAL" clId="{5BD637A6-8A91-47B1-9B26-521EDBA1FC90}" dt="2026-02-10T11:16:41.324" v="623" actId="2711"/>
          <ac:spMkLst>
            <pc:docMk/>
            <pc:sldMk cId="987505840" sldId="259"/>
            <ac:spMk id="7" creationId="{31C90AB7-9CB0-72E8-0C0C-305599360BB6}"/>
          </ac:spMkLst>
        </pc:spChg>
      </pc:sldChg>
      <pc:sldChg chg="modSp mod">
        <pc:chgData name="David Smith" userId="9eb0159f-ec84-461d-bb34-e6406de7562e" providerId="ADAL" clId="{5BD637A6-8A91-47B1-9B26-521EDBA1FC90}" dt="2026-02-26T13:39:45.455" v="635" actId="114"/>
        <pc:sldMkLst>
          <pc:docMk/>
          <pc:sldMk cId="757400716" sldId="261"/>
        </pc:sldMkLst>
        <pc:spChg chg="mod">
          <ac:chgData name="David Smith" userId="9eb0159f-ec84-461d-bb34-e6406de7562e" providerId="ADAL" clId="{5BD637A6-8A91-47B1-9B26-521EDBA1FC90}" dt="2026-02-26T13:39:45.455" v="635" actId="114"/>
          <ac:spMkLst>
            <pc:docMk/>
            <pc:sldMk cId="757400716" sldId="261"/>
            <ac:spMk id="2" creationId="{7A5D4014-3186-ABD6-116A-3FD8380D246F}"/>
          </ac:spMkLst>
        </pc:spChg>
      </pc:sldChg>
      <pc:sldChg chg="modSp mod">
        <pc:chgData name="David Smith" userId="9eb0159f-ec84-461d-bb34-e6406de7562e" providerId="ADAL" clId="{5BD637A6-8A91-47B1-9B26-521EDBA1FC90}" dt="2026-02-26T13:39:34.709" v="634" actId="255"/>
        <pc:sldMkLst>
          <pc:docMk/>
          <pc:sldMk cId="1388391554" sldId="263"/>
        </pc:sldMkLst>
        <pc:spChg chg="mod">
          <ac:chgData name="David Smith" userId="9eb0159f-ec84-461d-bb34-e6406de7562e" providerId="ADAL" clId="{5BD637A6-8A91-47B1-9B26-521EDBA1FC90}" dt="2026-02-26T13:39:34.709" v="634" actId="255"/>
          <ac:spMkLst>
            <pc:docMk/>
            <pc:sldMk cId="1388391554" sldId="263"/>
            <ac:spMk id="2" creationId="{9E493D68-715C-5A0B-083E-761B1508E810}"/>
          </ac:spMkLst>
        </pc:spChg>
        <pc:spChg chg="mod">
          <ac:chgData name="David Smith" userId="9eb0159f-ec84-461d-bb34-e6406de7562e" providerId="ADAL" clId="{5BD637A6-8A91-47B1-9B26-521EDBA1FC90}" dt="2026-02-10T11:18:17.405" v="627" actId="2711"/>
          <ac:spMkLst>
            <pc:docMk/>
            <pc:sldMk cId="1388391554" sldId="263"/>
            <ac:spMk id="3" creationId="{AFE3A337-51C0-F426-B66E-69099CA5BBD9}"/>
          </ac:spMkLst>
        </pc:spChg>
      </pc:sldChg>
      <pc:sldChg chg="modNotesTx">
        <pc:chgData name="David Smith" userId="9eb0159f-ec84-461d-bb34-e6406de7562e" providerId="ADAL" clId="{5BD637A6-8A91-47B1-9B26-521EDBA1FC90}" dt="2026-02-04T11:19:45.128" v="565" actId="20577"/>
        <pc:sldMkLst>
          <pc:docMk/>
          <pc:sldMk cId="1129412524" sldId="265"/>
        </pc:sldMkLst>
      </pc:sldChg>
      <pc:sldChg chg="modSp mod">
        <pc:chgData name="David Smith" userId="9eb0159f-ec84-461d-bb34-e6406de7562e" providerId="ADAL" clId="{5BD637A6-8A91-47B1-9B26-521EDBA1FC90}" dt="2026-02-26T13:41:35.258" v="636" actId="2711"/>
        <pc:sldMkLst>
          <pc:docMk/>
          <pc:sldMk cId="1782101898" sldId="266"/>
        </pc:sldMkLst>
        <pc:spChg chg="mod">
          <ac:chgData name="David Smith" userId="9eb0159f-ec84-461d-bb34-e6406de7562e" providerId="ADAL" clId="{5BD637A6-8A91-47B1-9B26-521EDBA1FC90}" dt="2026-02-26T13:41:35.258" v="636" actId="2711"/>
          <ac:spMkLst>
            <pc:docMk/>
            <pc:sldMk cId="1782101898" sldId="266"/>
            <ac:spMk id="8" creationId="{2A8DBEE6-B687-F236-F4F7-E1A8EE864BF3}"/>
          </ac:spMkLst>
        </pc:spChg>
      </pc:sldChg>
      <pc:sldChg chg="modSp mod modNotesTx">
        <pc:chgData name="David Smith" userId="9eb0159f-ec84-461d-bb34-e6406de7562e" providerId="ADAL" clId="{5BD637A6-8A91-47B1-9B26-521EDBA1FC90}" dt="2026-02-04T13:33:15.126" v="622" actId="20577"/>
        <pc:sldMkLst>
          <pc:docMk/>
          <pc:sldMk cId="1804839955" sldId="267"/>
        </pc:sldMkLst>
        <pc:spChg chg="mod">
          <ac:chgData name="David Smith" userId="9eb0159f-ec84-461d-bb34-e6406de7562e" providerId="ADAL" clId="{5BD637A6-8A91-47B1-9B26-521EDBA1FC90}" dt="2026-02-04T11:05:07.480" v="148" actId="20577"/>
          <ac:spMkLst>
            <pc:docMk/>
            <pc:sldMk cId="1804839955" sldId="267"/>
            <ac:spMk id="7" creationId="{28258996-1726-F7CA-8561-9AFDA197CD65}"/>
          </ac:spMkLst>
        </pc:spChg>
      </pc:sldChg>
      <pc:sldChg chg="modNotesTx">
        <pc:chgData name="David Smith" userId="9eb0159f-ec84-461d-bb34-e6406de7562e" providerId="ADAL" clId="{5BD637A6-8A91-47B1-9B26-521EDBA1FC90}" dt="2026-02-04T11:17:51.653" v="332" actId="20577"/>
        <pc:sldMkLst>
          <pc:docMk/>
          <pc:sldMk cId="3299098665" sldId="26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5B3C4B-F07D-41FF-AD39-22C4958FB337}"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AC74BEA6-FDA3-4649-AC27-58CC604B83BE}">
      <dgm:prSet phldrT="[Text]"/>
      <dgm:spPr/>
      <dgm:t>
        <a:bodyPr/>
        <a:lstStyle/>
        <a:p>
          <a:r>
            <a:rPr lang="en-GB" dirty="0">
              <a:latin typeface="Aptos" panose="020B0004020202020204" pitchFamily="34" charset="0"/>
            </a:rPr>
            <a:t>Can a gaming model utilise aspects of chance to help library users find undiscovered books?</a:t>
          </a:r>
        </a:p>
      </dgm:t>
    </dgm:pt>
    <dgm:pt modelId="{262F30C3-4393-4C70-AE7F-BA42B4A884F4}" type="parTrans" cxnId="{C00BCA51-3F39-4B7C-B981-C6393C639E26}">
      <dgm:prSet/>
      <dgm:spPr/>
      <dgm:t>
        <a:bodyPr/>
        <a:lstStyle/>
        <a:p>
          <a:endParaRPr lang="en-GB"/>
        </a:p>
      </dgm:t>
    </dgm:pt>
    <dgm:pt modelId="{A0DE5FFB-554C-4195-91AA-34CAA07EC51E}" type="sibTrans" cxnId="{C00BCA51-3F39-4B7C-B981-C6393C639E26}">
      <dgm:prSet/>
      <dgm:spPr/>
      <dgm:t>
        <a:bodyPr/>
        <a:lstStyle/>
        <a:p>
          <a:endParaRPr lang="en-GB"/>
        </a:p>
      </dgm:t>
    </dgm:pt>
    <dgm:pt modelId="{C161DF9B-B13F-4BB6-B45B-A24235257CED}">
      <dgm:prSet phldrT="[Text]"/>
      <dgm:spPr/>
      <dgm:t>
        <a:bodyPr/>
        <a:lstStyle/>
        <a:p>
          <a:r>
            <a:rPr lang="en-GB" dirty="0">
              <a:latin typeface="Aptos" panose="020B0004020202020204" pitchFamily="34" charset="0"/>
            </a:rPr>
            <a:t>Weeding project – books not being discovered </a:t>
          </a:r>
        </a:p>
        <a:p>
          <a:r>
            <a:rPr lang="en-GB" dirty="0">
              <a:latin typeface="Aptos" panose="020B0004020202020204" pitchFamily="34" charset="0"/>
            </a:rPr>
            <a:t>(</a:t>
          </a:r>
          <a:r>
            <a:rPr lang="en-GB" b="0" i="0" dirty="0">
              <a:latin typeface="Aptos" panose="020B0004020202020204" pitchFamily="34" charset="0"/>
            </a:rPr>
            <a:t>2023, O’Farrell)</a:t>
          </a:r>
          <a:r>
            <a:rPr lang="en-GB" dirty="0">
              <a:latin typeface="Aptos" panose="020B0004020202020204" pitchFamily="34" charset="0"/>
            </a:rPr>
            <a:t> </a:t>
          </a:r>
        </a:p>
      </dgm:t>
    </dgm:pt>
    <dgm:pt modelId="{C27BD4A5-4FD1-4537-8011-CEB9E55F39F4}" type="parTrans" cxnId="{53A3B096-9FBF-48DF-88C2-BE179C07B4D0}">
      <dgm:prSet/>
      <dgm:spPr/>
      <dgm:t>
        <a:bodyPr/>
        <a:lstStyle/>
        <a:p>
          <a:endParaRPr lang="en-GB"/>
        </a:p>
      </dgm:t>
    </dgm:pt>
    <dgm:pt modelId="{47084D2E-4155-4BED-846F-C53CA3275D50}" type="sibTrans" cxnId="{53A3B096-9FBF-48DF-88C2-BE179C07B4D0}">
      <dgm:prSet/>
      <dgm:spPr/>
      <dgm:t>
        <a:bodyPr/>
        <a:lstStyle/>
        <a:p>
          <a:endParaRPr lang="en-GB"/>
        </a:p>
      </dgm:t>
    </dgm:pt>
    <dgm:pt modelId="{16504301-3DFF-4E79-BD73-E1FF04587761}">
      <dgm:prSet phldrT="[Text]"/>
      <dgm:spPr/>
      <dgm:t>
        <a:bodyPr/>
        <a:lstStyle/>
        <a:p>
          <a:r>
            <a:rPr lang="en-GB" dirty="0">
              <a:latin typeface="Aptos" panose="020B0004020202020204" pitchFamily="34" charset="0"/>
            </a:rPr>
            <a:t>Sharing research in use of serendipity to discover books</a:t>
          </a:r>
        </a:p>
        <a:p>
          <a:r>
            <a:rPr lang="en-GB" b="0" i="0" dirty="0">
              <a:latin typeface="Aptos" panose="020B0004020202020204" pitchFamily="34" charset="0"/>
            </a:rPr>
            <a:t>(2024, </a:t>
          </a:r>
          <a:r>
            <a:rPr lang="en-GB" b="0" i="0" dirty="0" err="1">
              <a:latin typeface="Aptos" panose="020B0004020202020204" pitchFamily="34" charset="0"/>
            </a:rPr>
            <a:t>Mckinnery</a:t>
          </a:r>
          <a:r>
            <a:rPr lang="en-GB" b="0" i="0" dirty="0">
              <a:latin typeface="Aptos" panose="020B0004020202020204" pitchFamily="34" charset="0"/>
            </a:rPr>
            <a:t>)</a:t>
          </a:r>
          <a:endParaRPr lang="en-GB" dirty="0">
            <a:latin typeface="Aptos" panose="020B0004020202020204" pitchFamily="34" charset="0"/>
          </a:endParaRPr>
        </a:p>
        <a:p>
          <a:endParaRPr lang="en-GB" dirty="0"/>
        </a:p>
      </dgm:t>
    </dgm:pt>
    <dgm:pt modelId="{EEF49788-6B0B-4859-AF02-BD29A40D9215}" type="parTrans" cxnId="{6845E0B7-629B-43F3-9720-AF36229DEC64}">
      <dgm:prSet/>
      <dgm:spPr/>
      <dgm:t>
        <a:bodyPr/>
        <a:lstStyle/>
        <a:p>
          <a:endParaRPr lang="en-GB"/>
        </a:p>
      </dgm:t>
    </dgm:pt>
    <dgm:pt modelId="{2DBFE313-5542-45EF-8F7D-B76ECA3166FE}" type="sibTrans" cxnId="{6845E0B7-629B-43F3-9720-AF36229DEC64}">
      <dgm:prSet/>
      <dgm:spPr/>
      <dgm:t>
        <a:bodyPr/>
        <a:lstStyle/>
        <a:p>
          <a:endParaRPr lang="en-GB"/>
        </a:p>
      </dgm:t>
    </dgm:pt>
    <dgm:pt modelId="{8ACF5334-66A3-4366-ABAB-60698BC5C848}" type="pres">
      <dgm:prSet presAssocID="{985B3C4B-F07D-41FF-AD39-22C4958FB337}" presName="cycle" presStyleCnt="0">
        <dgm:presLayoutVars>
          <dgm:chMax val="1"/>
          <dgm:dir/>
          <dgm:animLvl val="ctr"/>
          <dgm:resizeHandles val="exact"/>
        </dgm:presLayoutVars>
      </dgm:prSet>
      <dgm:spPr/>
    </dgm:pt>
    <dgm:pt modelId="{D2C7FFEB-894B-438F-BC8D-9499D115F96F}" type="pres">
      <dgm:prSet presAssocID="{AC74BEA6-FDA3-4649-AC27-58CC604B83BE}" presName="centerShape" presStyleLbl="node0" presStyleIdx="0" presStyleCnt="1" custLinFactNeighborX="834" custLinFactNeighborY="2545"/>
      <dgm:spPr/>
    </dgm:pt>
    <dgm:pt modelId="{3625AEC7-5A43-4FE4-91E5-15F917DFA358}" type="pres">
      <dgm:prSet presAssocID="{C27BD4A5-4FD1-4537-8011-CEB9E55F39F4}" presName="parTrans" presStyleLbl="bgSibTrans2D1" presStyleIdx="0" presStyleCnt="2" custLinFactNeighborX="8722" custLinFactNeighborY="6782"/>
      <dgm:spPr/>
    </dgm:pt>
    <dgm:pt modelId="{3FB1E6F9-0D58-4A6E-ABA6-477CBFAF1E08}" type="pres">
      <dgm:prSet presAssocID="{C161DF9B-B13F-4BB6-B45B-A24235257CED}" presName="node" presStyleLbl="node1" presStyleIdx="0" presStyleCnt="2" custRadScaleRad="105506" custRadScaleInc="4795">
        <dgm:presLayoutVars>
          <dgm:bulletEnabled val="1"/>
        </dgm:presLayoutVars>
      </dgm:prSet>
      <dgm:spPr/>
    </dgm:pt>
    <dgm:pt modelId="{34DBA985-2E86-4485-A42E-485670F37100}" type="pres">
      <dgm:prSet presAssocID="{EEF49788-6B0B-4859-AF02-BD29A40D9215}" presName="parTrans" presStyleLbl="bgSibTrans2D1" presStyleIdx="1" presStyleCnt="2" custLinFactNeighborX="-4470" custLinFactNeighborY="13790"/>
      <dgm:spPr/>
    </dgm:pt>
    <dgm:pt modelId="{31666AE2-3433-45AD-8A0F-64B8E175CC17}" type="pres">
      <dgm:prSet presAssocID="{16504301-3DFF-4E79-BD73-E1FF04587761}" presName="node" presStyleLbl="node1" presStyleIdx="1" presStyleCnt="2" custRadScaleRad="105589" custRadScaleInc="-5907">
        <dgm:presLayoutVars>
          <dgm:bulletEnabled val="1"/>
        </dgm:presLayoutVars>
      </dgm:prSet>
      <dgm:spPr/>
    </dgm:pt>
  </dgm:ptLst>
  <dgm:cxnLst>
    <dgm:cxn modelId="{680E2D24-59D2-4258-9A47-DFD3DA093655}" type="presOf" srcId="{EEF49788-6B0B-4859-AF02-BD29A40D9215}" destId="{34DBA985-2E86-4485-A42E-485670F37100}" srcOrd="0" destOrd="0" presId="urn:microsoft.com/office/officeart/2005/8/layout/radial4"/>
    <dgm:cxn modelId="{B532F228-42F2-4F1E-B649-F58910119698}" type="presOf" srcId="{985B3C4B-F07D-41FF-AD39-22C4958FB337}" destId="{8ACF5334-66A3-4366-ABAB-60698BC5C848}" srcOrd="0" destOrd="0" presId="urn:microsoft.com/office/officeart/2005/8/layout/radial4"/>
    <dgm:cxn modelId="{C00BCA51-3F39-4B7C-B981-C6393C639E26}" srcId="{985B3C4B-F07D-41FF-AD39-22C4958FB337}" destId="{AC74BEA6-FDA3-4649-AC27-58CC604B83BE}" srcOrd="0" destOrd="0" parTransId="{262F30C3-4393-4C70-AE7F-BA42B4A884F4}" sibTransId="{A0DE5FFB-554C-4195-91AA-34CAA07EC51E}"/>
    <dgm:cxn modelId="{53A3B096-9FBF-48DF-88C2-BE179C07B4D0}" srcId="{AC74BEA6-FDA3-4649-AC27-58CC604B83BE}" destId="{C161DF9B-B13F-4BB6-B45B-A24235257CED}" srcOrd="0" destOrd="0" parTransId="{C27BD4A5-4FD1-4537-8011-CEB9E55F39F4}" sibTransId="{47084D2E-4155-4BED-846F-C53CA3275D50}"/>
    <dgm:cxn modelId="{AF9970AB-B8F0-4FA2-B480-AB2F3C61CA1A}" type="presOf" srcId="{AC74BEA6-FDA3-4649-AC27-58CC604B83BE}" destId="{D2C7FFEB-894B-438F-BC8D-9499D115F96F}" srcOrd="0" destOrd="0" presId="urn:microsoft.com/office/officeart/2005/8/layout/radial4"/>
    <dgm:cxn modelId="{5522FEAD-0262-4A18-BDFC-DB47CB6CED5F}" type="presOf" srcId="{C161DF9B-B13F-4BB6-B45B-A24235257CED}" destId="{3FB1E6F9-0D58-4A6E-ABA6-477CBFAF1E08}" srcOrd="0" destOrd="0" presId="urn:microsoft.com/office/officeart/2005/8/layout/radial4"/>
    <dgm:cxn modelId="{6845E0B7-629B-43F3-9720-AF36229DEC64}" srcId="{AC74BEA6-FDA3-4649-AC27-58CC604B83BE}" destId="{16504301-3DFF-4E79-BD73-E1FF04587761}" srcOrd="1" destOrd="0" parTransId="{EEF49788-6B0B-4859-AF02-BD29A40D9215}" sibTransId="{2DBFE313-5542-45EF-8F7D-B76ECA3166FE}"/>
    <dgm:cxn modelId="{63B8E7D9-373E-4984-905D-3662739EA806}" type="presOf" srcId="{16504301-3DFF-4E79-BD73-E1FF04587761}" destId="{31666AE2-3433-45AD-8A0F-64B8E175CC17}" srcOrd="0" destOrd="0" presId="urn:microsoft.com/office/officeart/2005/8/layout/radial4"/>
    <dgm:cxn modelId="{60E111DD-D0FE-4276-BF29-E0736BA70AE6}" type="presOf" srcId="{C27BD4A5-4FD1-4537-8011-CEB9E55F39F4}" destId="{3625AEC7-5A43-4FE4-91E5-15F917DFA358}" srcOrd="0" destOrd="0" presId="urn:microsoft.com/office/officeart/2005/8/layout/radial4"/>
    <dgm:cxn modelId="{2C27ABB4-68A2-49F0-9A0B-35272C028F44}" type="presParOf" srcId="{8ACF5334-66A3-4366-ABAB-60698BC5C848}" destId="{D2C7FFEB-894B-438F-BC8D-9499D115F96F}" srcOrd="0" destOrd="0" presId="urn:microsoft.com/office/officeart/2005/8/layout/radial4"/>
    <dgm:cxn modelId="{C7E0F121-7D26-4435-8A46-E728814D2588}" type="presParOf" srcId="{8ACF5334-66A3-4366-ABAB-60698BC5C848}" destId="{3625AEC7-5A43-4FE4-91E5-15F917DFA358}" srcOrd="1" destOrd="0" presId="urn:microsoft.com/office/officeart/2005/8/layout/radial4"/>
    <dgm:cxn modelId="{DBF0A760-903E-40EA-98DA-E47A89D64F6D}" type="presParOf" srcId="{8ACF5334-66A3-4366-ABAB-60698BC5C848}" destId="{3FB1E6F9-0D58-4A6E-ABA6-477CBFAF1E08}" srcOrd="2" destOrd="0" presId="urn:microsoft.com/office/officeart/2005/8/layout/radial4"/>
    <dgm:cxn modelId="{87B7F2F5-C47D-4D27-BE54-0F8F3BAF8FC3}" type="presParOf" srcId="{8ACF5334-66A3-4366-ABAB-60698BC5C848}" destId="{34DBA985-2E86-4485-A42E-485670F37100}" srcOrd="3" destOrd="0" presId="urn:microsoft.com/office/officeart/2005/8/layout/radial4"/>
    <dgm:cxn modelId="{5300662D-4187-44AE-BE34-9BD28D4EF5E0}" type="presParOf" srcId="{8ACF5334-66A3-4366-ABAB-60698BC5C848}" destId="{31666AE2-3433-45AD-8A0F-64B8E175CC17}"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F9D9FB-1DB1-4676-8288-9856948571E7}"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GB"/>
        </a:p>
      </dgm:t>
    </dgm:pt>
    <dgm:pt modelId="{7784E64E-8B4A-4822-9422-B79CD9F65B04}">
      <dgm:prSet phldrT="[Text]"/>
      <dgm:spPr/>
      <dgm:t>
        <a:bodyPr/>
        <a:lstStyle/>
        <a:p>
          <a:r>
            <a:rPr lang="en-GB" dirty="0">
              <a:latin typeface="Arial Nova" panose="020B0504020202020204" pitchFamily="34" charset="0"/>
            </a:rPr>
            <a:t>GAME</a:t>
          </a:r>
        </a:p>
      </dgm:t>
    </dgm:pt>
    <dgm:pt modelId="{929D77F0-6D1B-41EB-9382-F87C75FA9299}" type="parTrans" cxnId="{8882A94C-26C6-4753-B9EB-F11520362B4D}">
      <dgm:prSet/>
      <dgm:spPr/>
      <dgm:t>
        <a:bodyPr/>
        <a:lstStyle/>
        <a:p>
          <a:endParaRPr lang="en-GB"/>
        </a:p>
      </dgm:t>
    </dgm:pt>
    <dgm:pt modelId="{D4F393B8-9789-474F-9DA6-B78003B23C61}" type="sibTrans" cxnId="{8882A94C-26C6-4753-B9EB-F11520362B4D}">
      <dgm:prSet/>
      <dgm:spPr/>
      <dgm:t>
        <a:bodyPr/>
        <a:lstStyle/>
        <a:p>
          <a:endParaRPr lang="en-GB"/>
        </a:p>
      </dgm:t>
    </dgm:pt>
    <dgm:pt modelId="{56A541E0-E9A5-4056-900A-C9670D5CC9BC}">
      <dgm:prSet phldrT="[Text]"/>
      <dgm:spPr/>
      <dgm:t>
        <a:bodyPr/>
        <a:lstStyle/>
        <a:p>
          <a:r>
            <a:rPr lang="en-GB" dirty="0">
              <a:latin typeface="Arial Nova" panose="020B0504020202020204" pitchFamily="34" charset="0"/>
            </a:rPr>
            <a:t>Curated encounters with the unexpected</a:t>
          </a:r>
        </a:p>
      </dgm:t>
    </dgm:pt>
    <dgm:pt modelId="{7266BC39-1F6A-41B9-A062-96221536215A}" type="parTrans" cxnId="{18FF11C1-5604-4164-B41E-D4D2E856EFF5}">
      <dgm:prSet/>
      <dgm:spPr/>
      <dgm:t>
        <a:bodyPr/>
        <a:lstStyle/>
        <a:p>
          <a:endParaRPr lang="en-GB"/>
        </a:p>
      </dgm:t>
    </dgm:pt>
    <dgm:pt modelId="{F30F32F0-46BA-41D5-9012-86E84D554321}" type="sibTrans" cxnId="{18FF11C1-5604-4164-B41E-D4D2E856EFF5}">
      <dgm:prSet/>
      <dgm:spPr/>
      <dgm:t>
        <a:bodyPr/>
        <a:lstStyle/>
        <a:p>
          <a:endParaRPr lang="en-GB"/>
        </a:p>
      </dgm:t>
    </dgm:pt>
    <dgm:pt modelId="{D355F26D-30BB-4D82-A792-0FAC516B60FC}">
      <dgm:prSet phldrT="[Text]"/>
      <dgm:spPr/>
      <dgm:t>
        <a:bodyPr/>
        <a:lstStyle/>
        <a:p>
          <a:r>
            <a:rPr lang="en-GB" dirty="0">
              <a:latin typeface="Arial Nova" panose="020B0504020202020204" pitchFamily="34" charset="0"/>
            </a:rPr>
            <a:t>Roleplaying as empathy</a:t>
          </a:r>
        </a:p>
      </dgm:t>
    </dgm:pt>
    <dgm:pt modelId="{CC25C320-5B9A-4AD5-8E87-05E93888365A}" type="parTrans" cxnId="{CB127654-B89E-465F-9F34-9643E54C8FFA}">
      <dgm:prSet/>
      <dgm:spPr/>
      <dgm:t>
        <a:bodyPr/>
        <a:lstStyle/>
        <a:p>
          <a:endParaRPr lang="en-GB"/>
        </a:p>
      </dgm:t>
    </dgm:pt>
    <dgm:pt modelId="{335D80D6-99C5-48B6-AAC7-9030D37C9F5E}" type="sibTrans" cxnId="{CB127654-B89E-465F-9F34-9643E54C8FFA}">
      <dgm:prSet/>
      <dgm:spPr/>
      <dgm:t>
        <a:bodyPr/>
        <a:lstStyle/>
        <a:p>
          <a:endParaRPr lang="en-GB"/>
        </a:p>
      </dgm:t>
    </dgm:pt>
    <dgm:pt modelId="{2E3C99BF-21BD-49BB-B54B-B2CA2C9E7F29}">
      <dgm:prSet phldrT="[Text]"/>
      <dgm:spPr/>
      <dgm:t>
        <a:bodyPr/>
        <a:lstStyle/>
        <a:p>
          <a:r>
            <a:rPr lang="en-GB" dirty="0">
              <a:latin typeface="Arial Nova" panose="020B0504020202020204" pitchFamily="34" charset="0"/>
            </a:rPr>
            <a:t>Decolonising technique</a:t>
          </a:r>
        </a:p>
      </dgm:t>
    </dgm:pt>
    <dgm:pt modelId="{A9F9B15E-5EAE-4AA3-AFEA-17A7C0847376}" type="parTrans" cxnId="{A7BF9501-A324-4133-A8F2-318C6CB9C0DD}">
      <dgm:prSet/>
      <dgm:spPr/>
      <dgm:t>
        <a:bodyPr/>
        <a:lstStyle/>
        <a:p>
          <a:endParaRPr lang="en-GB"/>
        </a:p>
      </dgm:t>
    </dgm:pt>
    <dgm:pt modelId="{9A0F99AA-37E8-4033-B8E0-7EAD0A86C174}" type="sibTrans" cxnId="{A7BF9501-A324-4133-A8F2-318C6CB9C0DD}">
      <dgm:prSet/>
      <dgm:spPr/>
      <dgm:t>
        <a:bodyPr/>
        <a:lstStyle/>
        <a:p>
          <a:endParaRPr lang="en-GB"/>
        </a:p>
      </dgm:t>
    </dgm:pt>
    <dgm:pt modelId="{FB437D22-67FA-4F25-9B3F-B39C2DB747AE}">
      <dgm:prSet phldrT="[Text]"/>
      <dgm:spPr/>
      <dgm:t>
        <a:bodyPr/>
        <a:lstStyle/>
        <a:p>
          <a:r>
            <a:rPr lang="en-GB" dirty="0">
              <a:latin typeface="Arial Nova" panose="020B0504020202020204" pitchFamily="34" charset="0"/>
            </a:rPr>
            <a:t>Learning through fun</a:t>
          </a:r>
        </a:p>
      </dgm:t>
    </dgm:pt>
    <dgm:pt modelId="{AE43A803-2DF6-435E-B641-9C549EB30047}" type="parTrans" cxnId="{03F3FF2E-DF39-47C9-9882-D3CCF61FA456}">
      <dgm:prSet/>
      <dgm:spPr/>
      <dgm:t>
        <a:bodyPr/>
        <a:lstStyle/>
        <a:p>
          <a:endParaRPr lang="en-GB"/>
        </a:p>
      </dgm:t>
    </dgm:pt>
    <dgm:pt modelId="{A5DB1B21-94D9-45A2-B37D-AEB4D1949CB7}" type="sibTrans" cxnId="{03F3FF2E-DF39-47C9-9882-D3CCF61FA456}">
      <dgm:prSet/>
      <dgm:spPr/>
      <dgm:t>
        <a:bodyPr/>
        <a:lstStyle/>
        <a:p>
          <a:endParaRPr lang="en-GB"/>
        </a:p>
      </dgm:t>
    </dgm:pt>
    <dgm:pt modelId="{0EE22473-4E59-4B9E-A3E4-B7A85C8E9C7B}" type="pres">
      <dgm:prSet presAssocID="{38F9D9FB-1DB1-4676-8288-9856948571E7}" presName="cycle" presStyleCnt="0">
        <dgm:presLayoutVars>
          <dgm:chMax val="1"/>
          <dgm:dir/>
          <dgm:animLvl val="ctr"/>
          <dgm:resizeHandles val="exact"/>
        </dgm:presLayoutVars>
      </dgm:prSet>
      <dgm:spPr/>
    </dgm:pt>
    <dgm:pt modelId="{4384EBF1-9C35-4414-A4CB-AD513D96DC28}" type="pres">
      <dgm:prSet presAssocID="{7784E64E-8B4A-4822-9422-B79CD9F65B04}" presName="centerShape" presStyleLbl="node0" presStyleIdx="0" presStyleCnt="1"/>
      <dgm:spPr/>
    </dgm:pt>
    <dgm:pt modelId="{F3A8B7E5-C75A-497C-B1C6-2A877691BB35}" type="pres">
      <dgm:prSet presAssocID="{7266BC39-1F6A-41B9-A062-96221536215A}" presName="Name9" presStyleLbl="parChTrans1D2" presStyleIdx="0" presStyleCnt="4"/>
      <dgm:spPr/>
    </dgm:pt>
    <dgm:pt modelId="{D6AC641A-9723-4768-AC83-6897910B52F0}" type="pres">
      <dgm:prSet presAssocID="{7266BC39-1F6A-41B9-A062-96221536215A}" presName="connTx" presStyleLbl="parChTrans1D2" presStyleIdx="0" presStyleCnt="4"/>
      <dgm:spPr/>
    </dgm:pt>
    <dgm:pt modelId="{2157EB53-5AB1-42A2-B00B-DA35EFBBED75}" type="pres">
      <dgm:prSet presAssocID="{56A541E0-E9A5-4056-900A-C9670D5CC9BC}" presName="node" presStyleLbl="node1" presStyleIdx="0" presStyleCnt="4" custScaleX="134350" custScaleY="132082">
        <dgm:presLayoutVars>
          <dgm:bulletEnabled val="1"/>
        </dgm:presLayoutVars>
      </dgm:prSet>
      <dgm:spPr/>
    </dgm:pt>
    <dgm:pt modelId="{930A5192-9174-48DB-9794-22BAE718BD8B}" type="pres">
      <dgm:prSet presAssocID="{CC25C320-5B9A-4AD5-8E87-05E93888365A}" presName="Name9" presStyleLbl="parChTrans1D2" presStyleIdx="1" presStyleCnt="4"/>
      <dgm:spPr/>
    </dgm:pt>
    <dgm:pt modelId="{53FCB80B-C48E-4598-89DB-24D30100FB62}" type="pres">
      <dgm:prSet presAssocID="{CC25C320-5B9A-4AD5-8E87-05E93888365A}" presName="connTx" presStyleLbl="parChTrans1D2" presStyleIdx="1" presStyleCnt="4"/>
      <dgm:spPr/>
    </dgm:pt>
    <dgm:pt modelId="{EBB8A620-A989-445A-9043-E2339E719AB7}" type="pres">
      <dgm:prSet presAssocID="{D355F26D-30BB-4D82-A792-0FAC516B60FC}" presName="node" presStyleLbl="node1" presStyleIdx="1" presStyleCnt="4" custScaleX="134350" custScaleY="132082">
        <dgm:presLayoutVars>
          <dgm:bulletEnabled val="1"/>
        </dgm:presLayoutVars>
      </dgm:prSet>
      <dgm:spPr/>
    </dgm:pt>
    <dgm:pt modelId="{C5513F03-752D-4CEB-A22D-2A59D28B0270}" type="pres">
      <dgm:prSet presAssocID="{A9F9B15E-5EAE-4AA3-AFEA-17A7C0847376}" presName="Name9" presStyleLbl="parChTrans1D2" presStyleIdx="2" presStyleCnt="4"/>
      <dgm:spPr/>
    </dgm:pt>
    <dgm:pt modelId="{35CE3ED5-AB9C-4145-8D23-B2FD8C4F754F}" type="pres">
      <dgm:prSet presAssocID="{A9F9B15E-5EAE-4AA3-AFEA-17A7C0847376}" presName="connTx" presStyleLbl="parChTrans1D2" presStyleIdx="2" presStyleCnt="4"/>
      <dgm:spPr/>
    </dgm:pt>
    <dgm:pt modelId="{42505665-9D50-4884-A854-B5F7E68ADC1C}" type="pres">
      <dgm:prSet presAssocID="{2E3C99BF-21BD-49BB-B54B-B2CA2C9E7F29}" presName="node" presStyleLbl="node1" presStyleIdx="2" presStyleCnt="4" custScaleX="134350" custScaleY="132082" custRadScaleRad="98466">
        <dgm:presLayoutVars>
          <dgm:bulletEnabled val="1"/>
        </dgm:presLayoutVars>
      </dgm:prSet>
      <dgm:spPr/>
    </dgm:pt>
    <dgm:pt modelId="{836BEC4E-B668-4956-9E6F-445C9C3A2494}" type="pres">
      <dgm:prSet presAssocID="{AE43A803-2DF6-435E-B641-9C549EB30047}" presName="Name9" presStyleLbl="parChTrans1D2" presStyleIdx="3" presStyleCnt="4"/>
      <dgm:spPr/>
    </dgm:pt>
    <dgm:pt modelId="{904E6DCB-2292-4BD8-B3CF-A401F086CD7C}" type="pres">
      <dgm:prSet presAssocID="{AE43A803-2DF6-435E-B641-9C549EB30047}" presName="connTx" presStyleLbl="parChTrans1D2" presStyleIdx="3" presStyleCnt="4"/>
      <dgm:spPr/>
    </dgm:pt>
    <dgm:pt modelId="{72C89390-5F0F-426B-9F8B-FDF12534499B}" type="pres">
      <dgm:prSet presAssocID="{FB437D22-67FA-4F25-9B3F-B39C2DB747AE}" presName="node" presStyleLbl="node1" presStyleIdx="3" presStyleCnt="4" custScaleX="134350" custScaleY="132082">
        <dgm:presLayoutVars>
          <dgm:bulletEnabled val="1"/>
        </dgm:presLayoutVars>
      </dgm:prSet>
      <dgm:spPr/>
    </dgm:pt>
  </dgm:ptLst>
  <dgm:cxnLst>
    <dgm:cxn modelId="{A7BF9501-A324-4133-A8F2-318C6CB9C0DD}" srcId="{7784E64E-8B4A-4822-9422-B79CD9F65B04}" destId="{2E3C99BF-21BD-49BB-B54B-B2CA2C9E7F29}" srcOrd="2" destOrd="0" parTransId="{A9F9B15E-5EAE-4AA3-AFEA-17A7C0847376}" sibTransId="{9A0F99AA-37E8-4033-B8E0-7EAD0A86C174}"/>
    <dgm:cxn modelId="{0407C80E-BAB6-4311-AA08-EF8DC67D74CE}" type="presOf" srcId="{7784E64E-8B4A-4822-9422-B79CD9F65B04}" destId="{4384EBF1-9C35-4414-A4CB-AD513D96DC28}" srcOrd="0" destOrd="0" presId="urn:microsoft.com/office/officeart/2005/8/layout/radial1"/>
    <dgm:cxn modelId="{37342E11-C92E-4D05-A5D8-8A51C3CB1032}" type="presOf" srcId="{7266BC39-1F6A-41B9-A062-96221536215A}" destId="{D6AC641A-9723-4768-AC83-6897910B52F0}" srcOrd="1" destOrd="0" presId="urn:microsoft.com/office/officeart/2005/8/layout/radial1"/>
    <dgm:cxn modelId="{03F3FF2E-DF39-47C9-9882-D3CCF61FA456}" srcId="{7784E64E-8B4A-4822-9422-B79CD9F65B04}" destId="{FB437D22-67FA-4F25-9B3F-B39C2DB747AE}" srcOrd="3" destOrd="0" parTransId="{AE43A803-2DF6-435E-B641-9C549EB30047}" sibTransId="{A5DB1B21-94D9-45A2-B37D-AEB4D1949CB7}"/>
    <dgm:cxn modelId="{9EC38B35-8ACA-450B-9B7A-6D9D3F9B55C8}" type="presOf" srcId="{FB437D22-67FA-4F25-9B3F-B39C2DB747AE}" destId="{72C89390-5F0F-426B-9F8B-FDF12534499B}" srcOrd="0" destOrd="0" presId="urn:microsoft.com/office/officeart/2005/8/layout/radial1"/>
    <dgm:cxn modelId="{97AE485C-9CA1-408D-A193-98A29D1ED5B7}" type="presOf" srcId="{38F9D9FB-1DB1-4676-8288-9856948571E7}" destId="{0EE22473-4E59-4B9E-A3E4-B7A85C8E9C7B}" srcOrd="0" destOrd="0" presId="urn:microsoft.com/office/officeart/2005/8/layout/radial1"/>
    <dgm:cxn modelId="{CEACB46B-7F3B-4198-99DA-68948C30594F}" type="presOf" srcId="{7266BC39-1F6A-41B9-A062-96221536215A}" destId="{F3A8B7E5-C75A-497C-B1C6-2A877691BB35}" srcOrd="0" destOrd="0" presId="urn:microsoft.com/office/officeart/2005/8/layout/radial1"/>
    <dgm:cxn modelId="{8882A94C-26C6-4753-B9EB-F11520362B4D}" srcId="{38F9D9FB-1DB1-4676-8288-9856948571E7}" destId="{7784E64E-8B4A-4822-9422-B79CD9F65B04}" srcOrd="0" destOrd="0" parTransId="{929D77F0-6D1B-41EB-9382-F87C75FA9299}" sibTransId="{D4F393B8-9789-474F-9DA6-B78003B23C61}"/>
    <dgm:cxn modelId="{FDB55150-48D4-4532-9ACF-FE8E84482FC2}" type="presOf" srcId="{A9F9B15E-5EAE-4AA3-AFEA-17A7C0847376}" destId="{C5513F03-752D-4CEB-A22D-2A59D28B0270}" srcOrd="0" destOrd="0" presId="urn:microsoft.com/office/officeart/2005/8/layout/radial1"/>
    <dgm:cxn modelId="{CB127654-B89E-465F-9F34-9643E54C8FFA}" srcId="{7784E64E-8B4A-4822-9422-B79CD9F65B04}" destId="{D355F26D-30BB-4D82-A792-0FAC516B60FC}" srcOrd="1" destOrd="0" parTransId="{CC25C320-5B9A-4AD5-8E87-05E93888365A}" sibTransId="{335D80D6-99C5-48B6-AAC7-9030D37C9F5E}"/>
    <dgm:cxn modelId="{DA66DF55-4AED-4129-A890-C065DC47B3CD}" type="presOf" srcId="{D355F26D-30BB-4D82-A792-0FAC516B60FC}" destId="{EBB8A620-A989-445A-9043-E2339E719AB7}" srcOrd="0" destOrd="0" presId="urn:microsoft.com/office/officeart/2005/8/layout/radial1"/>
    <dgm:cxn modelId="{F86FDA77-E182-4664-BF24-2A32579B1638}" type="presOf" srcId="{56A541E0-E9A5-4056-900A-C9670D5CC9BC}" destId="{2157EB53-5AB1-42A2-B00B-DA35EFBBED75}" srcOrd="0" destOrd="0" presId="urn:microsoft.com/office/officeart/2005/8/layout/radial1"/>
    <dgm:cxn modelId="{1D040B95-90BA-4D29-B3BD-AAFD9BF64D25}" type="presOf" srcId="{AE43A803-2DF6-435E-B641-9C549EB30047}" destId="{904E6DCB-2292-4BD8-B3CF-A401F086CD7C}" srcOrd="1" destOrd="0" presId="urn:microsoft.com/office/officeart/2005/8/layout/radial1"/>
    <dgm:cxn modelId="{88E2B399-B7FD-4538-915C-F3F915BD47F2}" type="presOf" srcId="{AE43A803-2DF6-435E-B641-9C549EB30047}" destId="{836BEC4E-B668-4956-9E6F-445C9C3A2494}" srcOrd="0" destOrd="0" presId="urn:microsoft.com/office/officeart/2005/8/layout/radial1"/>
    <dgm:cxn modelId="{EE2D64BB-BD0F-44C3-9F51-4AB019B4891C}" type="presOf" srcId="{CC25C320-5B9A-4AD5-8E87-05E93888365A}" destId="{930A5192-9174-48DB-9794-22BAE718BD8B}" srcOrd="0" destOrd="0" presId="urn:microsoft.com/office/officeart/2005/8/layout/radial1"/>
    <dgm:cxn modelId="{18FF11C1-5604-4164-B41E-D4D2E856EFF5}" srcId="{7784E64E-8B4A-4822-9422-B79CD9F65B04}" destId="{56A541E0-E9A5-4056-900A-C9670D5CC9BC}" srcOrd="0" destOrd="0" parTransId="{7266BC39-1F6A-41B9-A062-96221536215A}" sibTransId="{F30F32F0-46BA-41D5-9012-86E84D554321}"/>
    <dgm:cxn modelId="{4021C1C1-F049-4492-B47C-38D71282993F}" type="presOf" srcId="{CC25C320-5B9A-4AD5-8E87-05E93888365A}" destId="{53FCB80B-C48E-4598-89DB-24D30100FB62}" srcOrd="1" destOrd="0" presId="urn:microsoft.com/office/officeart/2005/8/layout/radial1"/>
    <dgm:cxn modelId="{8AAE78DB-FBD4-4E4D-8DD9-83ECB2396FF6}" type="presOf" srcId="{2E3C99BF-21BD-49BB-B54B-B2CA2C9E7F29}" destId="{42505665-9D50-4884-A854-B5F7E68ADC1C}" srcOrd="0" destOrd="0" presId="urn:microsoft.com/office/officeart/2005/8/layout/radial1"/>
    <dgm:cxn modelId="{71E401E2-27BC-460A-BBBF-1F3E464CE09E}" type="presOf" srcId="{A9F9B15E-5EAE-4AA3-AFEA-17A7C0847376}" destId="{35CE3ED5-AB9C-4145-8D23-B2FD8C4F754F}" srcOrd="1" destOrd="0" presId="urn:microsoft.com/office/officeart/2005/8/layout/radial1"/>
    <dgm:cxn modelId="{1AAD9D7D-F356-4101-8CCD-8B69E65A5637}" type="presParOf" srcId="{0EE22473-4E59-4B9E-A3E4-B7A85C8E9C7B}" destId="{4384EBF1-9C35-4414-A4CB-AD513D96DC28}" srcOrd="0" destOrd="0" presId="urn:microsoft.com/office/officeart/2005/8/layout/radial1"/>
    <dgm:cxn modelId="{54F523C8-F1C1-4D5F-8E50-27395ADDFA4B}" type="presParOf" srcId="{0EE22473-4E59-4B9E-A3E4-B7A85C8E9C7B}" destId="{F3A8B7E5-C75A-497C-B1C6-2A877691BB35}" srcOrd="1" destOrd="0" presId="urn:microsoft.com/office/officeart/2005/8/layout/radial1"/>
    <dgm:cxn modelId="{2E87A1C5-CC48-46A2-BA24-4C1B7818C2E5}" type="presParOf" srcId="{F3A8B7E5-C75A-497C-B1C6-2A877691BB35}" destId="{D6AC641A-9723-4768-AC83-6897910B52F0}" srcOrd="0" destOrd="0" presId="urn:microsoft.com/office/officeart/2005/8/layout/radial1"/>
    <dgm:cxn modelId="{7AB28A0A-B83D-4825-B797-6A0C9DCE1829}" type="presParOf" srcId="{0EE22473-4E59-4B9E-A3E4-B7A85C8E9C7B}" destId="{2157EB53-5AB1-42A2-B00B-DA35EFBBED75}" srcOrd="2" destOrd="0" presId="urn:microsoft.com/office/officeart/2005/8/layout/radial1"/>
    <dgm:cxn modelId="{360EB189-A971-443D-84D9-5A26AE522B55}" type="presParOf" srcId="{0EE22473-4E59-4B9E-A3E4-B7A85C8E9C7B}" destId="{930A5192-9174-48DB-9794-22BAE718BD8B}" srcOrd="3" destOrd="0" presId="urn:microsoft.com/office/officeart/2005/8/layout/radial1"/>
    <dgm:cxn modelId="{DF28A1E2-0C45-4B92-BAC8-52F2D5D9F2CB}" type="presParOf" srcId="{930A5192-9174-48DB-9794-22BAE718BD8B}" destId="{53FCB80B-C48E-4598-89DB-24D30100FB62}" srcOrd="0" destOrd="0" presId="urn:microsoft.com/office/officeart/2005/8/layout/radial1"/>
    <dgm:cxn modelId="{A79D5353-DA5E-4EF4-B5AC-5985AF3AE5FF}" type="presParOf" srcId="{0EE22473-4E59-4B9E-A3E4-B7A85C8E9C7B}" destId="{EBB8A620-A989-445A-9043-E2339E719AB7}" srcOrd="4" destOrd="0" presId="urn:microsoft.com/office/officeart/2005/8/layout/radial1"/>
    <dgm:cxn modelId="{283E5DFA-A7FF-4353-9CAD-AD5A093C636F}" type="presParOf" srcId="{0EE22473-4E59-4B9E-A3E4-B7A85C8E9C7B}" destId="{C5513F03-752D-4CEB-A22D-2A59D28B0270}" srcOrd="5" destOrd="0" presId="urn:microsoft.com/office/officeart/2005/8/layout/radial1"/>
    <dgm:cxn modelId="{691BBFFC-1B59-48FE-AC82-E5F379765DDE}" type="presParOf" srcId="{C5513F03-752D-4CEB-A22D-2A59D28B0270}" destId="{35CE3ED5-AB9C-4145-8D23-B2FD8C4F754F}" srcOrd="0" destOrd="0" presId="urn:microsoft.com/office/officeart/2005/8/layout/radial1"/>
    <dgm:cxn modelId="{17A44565-744B-4D65-8E8D-DC6AC10D59C3}" type="presParOf" srcId="{0EE22473-4E59-4B9E-A3E4-B7A85C8E9C7B}" destId="{42505665-9D50-4884-A854-B5F7E68ADC1C}" srcOrd="6" destOrd="0" presId="urn:microsoft.com/office/officeart/2005/8/layout/radial1"/>
    <dgm:cxn modelId="{C17375A0-C00F-452F-9392-CF183FA5DE13}" type="presParOf" srcId="{0EE22473-4E59-4B9E-A3E4-B7A85C8E9C7B}" destId="{836BEC4E-B668-4956-9E6F-445C9C3A2494}" srcOrd="7" destOrd="0" presId="urn:microsoft.com/office/officeart/2005/8/layout/radial1"/>
    <dgm:cxn modelId="{124E5566-76AA-49B8-9B8F-A569185B5BF2}" type="presParOf" srcId="{836BEC4E-B668-4956-9E6F-445C9C3A2494}" destId="{904E6DCB-2292-4BD8-B3CF-A401F086CD7C}" srcOrd="0" destOrd="0" presId="urn:microsoft.com/office/officeart/2005/8/layout/radial1"/>
    <dgm:cxn modelId="{4EA9F641-228B-4074-A701-D66A09AEEFE1}" type="presParOf" srcId="{0EE22473-4E59-4B9E-A3E4-B7A85C8E9C7B}" destId="{72C89390-5F0F-426B-9F8B-FDF12534499B}"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7FFEB-894B-438F-BC8D-9499D115F96F}">
      <dsp:nvSpPr>
        <dsp:cNvPr id="0" name=""/>
        <dsp:cNvSpPr/>
      </dsp:nvSpPr>
      <dsp:spPr>
        <a:xfrm>
          <a:off x="2977158" y="2128790"/>
          <a:ext cx="2690126" cy="2690126"/>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Aptos" panose="020B0004020202020204" pitchFamily="34" charset="0"/>
            </a:rPr>
            <a:t>Can a gaming model utilise aspects of chance to help library users find undiscovered books?</a:t>
          </a:r>
        </a:p>
      </dsp:txBody>
      <dsp:txXfrm>
        <a:off x="3371118" y="2522750"/>
        <a:ext cx="1902206" cy="1902206"/>
      </dsp:txXfrm>
    </dsp:sp>
    <dsp:sp modelId="{3625AEC7-5A43-4FE4-91E5-15F917DFA358}">
      <dsp:nvSpPr>
        <dsp:cNvPr id="0" name=""/>
        <dsp:cNvSpPr/>
      </dsp:nvSpPr>
      <dsp:spPr>
        <a:xfrm rot="13139752">
          <a:off x="1235994" y="1449361"/>
          <a:ext cx="2410623" cy="7666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B1E6F9-0D58-4A6E-ABA6-477CBFAF1E08}">
      <dsp:nvSpPr>
        <dsp:cNvPr id="0" name=""/>
        <dsp:cNvSpPr/>
      </dsp:nvSpPr>
      <dsp:spPr>
        <a:xfrm>
          <a:off x="16483" y="0"/>
          <a:ext cx="2555620" cy="2044496"/>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ptos" panose="020B0004020202020204" pitchFamily="34" charset="0"/>
            </a:rPr>
            <a:t>Weeding project – books not being discovered </a:t>
          </a:r>
        </a:p>
        <a:p>
          <a:pPr marL="0" lvl="0" indent="0" algn="ctr" defTabSz="977900">
            <a:lnSpc>
              <a:spcPct val="90000"/>
            </a:lnSpc>
            <a:spcBef>
              <a:spcPct val="0"/>
            </a:spcBef>
            <a:spcAft>
              <a:spcPct val="35000"/>
            </a:spcAft>
            <a:buNone/>
          </a:pPr>
          <a:r>
            <a:rPr lang="en-GB" sz="2200" kern="1200" dirty="0">
              <a:latin typeface="Aptos" panose="020B0004020202020204" pitchFamily="34" charset="0"/>
            </a:rPr>
            <a:t>(</a:t>
          </a:r>
          <a:r>
            <a:rPr lang="en-GB" sz="2200" b="0" i="0" kern="1200" dirty="0">
              <a:latin typeface="Aptos" panose="020B0004020202020204" pitchFamily="34" charset="0"/>
            </a:rPr>
            <a:t>2023, O’Farrell)</a:t>
          </a:r>
          <a:r>
            <a:rPr lang="en-GB" sz="2200" kern="1200" dirty="0">
              <a:latin typeface="Aptos" panose="020B0004020202020204" pitchFamily="34" charset="0"/>
            </a:rPr>
            <a:t> </a:t>
          </a:r>
        </a:p>
      </dsp:txBody>
      <dsp:txXfrm>
        <a:off x="76364" y="59881"/>
        <a:ext cx="2435858" cy="1924734"/>
      </dsp:txXfrm>
    </dsp:sp>
    <dsp:sp modelId="{34DBA985-2E86-4485-A42E-485670F37100}">
      <dsp:nvSpPr>
        <dsp:cNvPr id="0" name=""/>
        <dsp:cNvSpPr/>
      </dsp:nvSpPr>
      <dsp:spPr>
        <a:xfrm rot="19167395">
          <a:off x="5068006" y="1489896"/>
          <a:ext cx="2293041" cy="7666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66AE2-3433-45AD-8A0F-64B8E175CC17}">
      <dsp:nvSpPr>
        <dsp:cNvPr id="0" name=""/>
        <dsp:cNvSpPr/>
      </dsp:nvSpPr>
      <dsp:spPr>
        <a:xfrm>
          <a:off x="5910472" y="0"/>
          <a:ext cx="2555620" cy="2044496"/>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ptos" panose="020B0004020202020204" pitchFamily="34" charset="0"/>
            </a:rPr>
            <a:t>Sharing research in use of serendipity to discover books</a:t>
          </a:r>
        </a:p>
        <a:p>
          <a:pPr marL="0" lvl="0" indent="0" algn="ctr" defTabSz="977900">
            <a:lnSpc>
              <a:spcPct val="90000"/>
            </a:lnSpc>
            <a:spcBef>
              <a:spcPct val="0"/>
            </a:spcBef>
            <a:spcAft>
              <a:spcPct val="35000"/>
            </a:spcAft>
            <a:buNone/>
          </a:pPr>
          <a:r>
            <a:rPr lang="en-GB" sz="2200" b="0" i="0" kern="1200" dirty="0">
              <a:latin typeface="Aptos" panose="020B0004020202020204" pitchFamily="34" charset="0"/>
            </a:rPr>
            <a:t>(2024, </a:t>
          </a:r>
          <a:r>
            <a:rPr lang="en-GB" sz="2200" b="0" i="0" kern="1200" dirty="0" err="1">
              <a:latin typeface="Aptos" panose="020B0004020202020204" pitchFamily="34" charset="0"/>
            </a:rPr>
            <a:t>Mckinnery</a:t>
          </a:r>
          <a:r>
            <a:rPr lang="en-GB" sz="2200" b="0" i="0" kern="1200" dirty="0">
              <a:latin typeface="Aptos" panose="020B0004020202020204" pitchFamily="34" charset="0"/>
            </a:rPr>
            <a:t>)</a:t>
          </a:r>
          <a:endParaRPr lang="en-GB" sz="2200" kern="1200" dirty="0">
            <a:latin typeface="Aptos" panose="020B0004020202020204" pitchFamily="34" charset="0"/>
          </a:endParaRPr>
        </a:p>
        <a:p>
          <a:pPr marL="0" lvl="0" indent="0" algn="ctr" defTabSz="977900">
            <a:lnSpc>
              <a:spcPct val="90000"/>
            </a:lnSpc>
            <a:spcBef>
              <a:spcPct val="0"/>
            </a:spcBef>
            <a:spcAft>
              <a:spcPct val="35000"/>
            </a:spcAft>
            <a:buNone/>
          </a:pPr>
          <a:endParaRPr lang="en-GB" sz="2200" kern="1200" dirty="0"/>
        </a:p>
      </dsp:txBody>
      <dsp:txXfrm>
        <a:off x="5970353" y="59881"/>
        <a:ext cx="2435858" cy="1924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4EBF1-9C35-4414-A4CB-AD513D96DC28}">
      <dsp:nvSpPr>
        <dsp:cNvPr id="0" name=""/>
        <dsp:cNvSpPr/>
      </dsp:nvSpPr>
      <dsp:spPr>
        <a:xfrm>
          <a:off x="2625392" y="1984542"/>
          <a:ext cx="1507824" cy="150782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Arial Nova" panose="020B0504020202020204" pitchFamily="34" charset="0"/>
            </a:rPr>
            <a:t>GAME</a:t>
          </a:r>
        </a:p>
      </dsp:txBody>
      <dsp:txXfrm>
        <a:off x="2846208" y="2205358"/>
        <a:ext cx="1066192" cy="1066192"/>
      </dsp:txXfrm>
    </dsp:sp>
    <dsp:sp modelId="{F3A8B7E5-C75A-497C-B1C6-2A877691BB35}">
      <dsp:nvSpPr>
        <dsp:cNvPr id="0" name=""/>
        <dsp:cNvSpPr/>
      </dsp:nvSpPr>
      <dsp:spPr>
        <a:xfrm rot="16200000">
          <a:off x="3272309" y="1857469"/>
          <a:ext cx="213989" cy="40157"/>
        </a:xfrm>
        <a:custGeom>
          <a:avLst/>
          <a:gdLst/>
          <a:ahLst/>
          <a:cxnLst/>
          <a:rect l="0" t="0" r="0" b="0"/>
          <a:pathLst>
            <a:path>
              <a:moveTo>
                <a:pt x="0" y="20078"/>
              </a:moveTo>
              <a:lnTo>
                <a:pt x="213989" y="20078"/>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373954" y="1872198"/>
        <a:ext cx="10699" cy="10699"/>
      </dsp:txXfrm>
    </dsp:sp>
    <dsp:sp modelId="{2157EB53-5AB1-42A2-B00B-DA35EFBBED75}">
      <dsp:nvSpPr>
        <dsp:cNvPr id="0" name=""/>
        <dsp:cNvSpPr/>
      </dsp:nvSpPr>
      <dsp:spPr>
        <a:xfrm>
          <a:off x="2366423" y="-221011"/>
          <a:ext cx="2025762" cy="199156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Arial Nova" panose="020B0504020202020204" pitchFamily="34" charset="0"/>
            </a:rPr>
            <a:t>Curated encounters with the unexpected</a:t>
          </a:r>
        </a:p>
      </dsp:txBody>
      <dsp:txXfrm>
        <a:off x="2663089" y="70647"/>
        <a:ext cx="1432430" cy="1408248"/>
      </dsp:txXfrm>
    </dsp:sp>
    <dsp:sp modelId="{930A5192-9174-48DB-9794-22BAE718BD8B}">
      <dsp:nvSpPr>
        <dsp:cNvPr id="0" name=""/>
        <dsp:cNvSpPr/>
      </dsp:nvSpPr>
      <dsp:spPr>
        <a:xfrm>
          <a:off x="4133216" y="2718376"/>
          <a:ext cx="196890" cy="40157"/>
        </a:xfrm>
        <a:custGeom>
          <a:avLst/>
          <a:gdLst/>
          <a:ahLst/>
          <a:cxnLst/>
          <a:rect l="0" t="0" r="0" b="0"/>
          <a:pathLst>
            <a:path>
              <a:moveTo>
                <a:pt x="0" y="20078"/>
              </a:moveTo>
              <a:lnTo>
                <a:pt x="196890" y="20078"/>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226739" y="2733532"/>
        <a:ext cx="9844" cy="9844"/>
      </dsp:txXfrm>
    </dsp:sp>
    <dsp:sp modelId="{EBB8A620-A989-445A-9043-E2339E719AB7}">
      <dsp:nvSpPr>
        <dsp:cNvPr id="0" name=""/>
        <dsp:cNvSpPr/>
      </dsp:nvSpPr>
      <dsp:spPr>
        <a:xfrm>
          <a:off x="4330107" y="1742672"/>
          <a:ext cx="2025762" cy="199156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Arial Nova" panose="020B0504020202020204" pitchFamily="34" charset="0"/>
            </a:rPr>
            <a:t>Roleplaying as empathy</a:t>
          </a:r>
        </a:p>
      </dsp:txBody>
      <dsp:txXfrm>
        <a:off x="4626773" y="2034330"/>
        <a:ext cx="1432430" cy="1408248"/>
      </dsp:txXfrm>
    </dsp:sp>
    <dsp:sp modelId="{C5513F03-752D-4CEB-A22D-2A59D28B0270}">
      <dsp:nvSpPr>
        <dsp:cNvPr id="0" name=""/>
        <dsp:cNvSpPr/>
      </dsp:nvSpPr>
      <dsp:spPr>
        <a:xfrm rot="5400000">
          <a:off x="3287371" y="3564221"/>
          <a:ext cx="183866" cy="40157"/>
        </a:xfrm>
        <a:custGeom>
          <a:avLst/>
          <a:gdLst/>
          <a:ahLst/>
          <a:cxnLst/>
          <a:rect l="0" t="0" r="0" b="0"/>
          <a:pathLst>
            <a:path>
              <a:moveTo>
                <a:pt x="0" y="20078"/>
              </a:moveTo>
              <a:lnTo>
                <a:pt x="183866" y="20078"/>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374707" y="3579703"/>
        <a:ext cx="9193" cy="9193"/>
      </dsp:txXfrm>
    </dsp:sp>
    <dsp:sp modelId="{42505665-9D50-4884-A854-B5F7E68ADC1C}">
      <dsp:nvSpPr>
        <dsp:cNvPr id="0" name=""/>
        <dsp:cNvSpPr/>
      </dsp:nvSpPr>
      <dsp:spPr>
        <a:xfrm>
          <a:off x="2366423" y="3676233"/>
          <a:ext cx="2025762" cy="199156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Arial Nova" panose="020B0504020202020204" pitchFamily="34" charset="0"/>
            </a:rPr>
            <a:t>Decolonising technique</a:t>
          </a:r>
        </a:p>
      </dsp:txBody>
      <dsp:txXfrm>
        <a:off x="2663089" y="3967891"/>
        <a:ext cx="1432430" cy="1408248"/>
      </dsp:txXfrm>
    </dsp:sp>
    <dsp:sp modelId="{836BEC4E-B668-4956-9E6F-445C9C3A2494}">
      <dsp:nvSpPr>
        <dsp:cNvPr id="0" name=""/>
        <dsp:cNvSpPr/>
      </dsp:nvSpPr>
      <dsp:spPr>
        <a:xfrm rot="10800000">
          <a:off x="2428501" y="2718376"/>
          <a:ext cx="196890" cy="40157"/>
        </a:xfrm>
        <a:custGeom>
          <a:avLst/>
          <a:gdLst/>
          <a:ahLst/>
          <a:cxnLst/>
          <a:rect l="0" t="0" r="0" b="0"/>
          <a:pathLst>
            <a:path>
              <a:moveTo>
                <a:pt x="0" y="20078"/>
              </a:moveTo>
              <a:lnTo>
                <a:pt x="196890" y="20078"/>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522024" y="2733532"/>
        <a:ext cx="9844" cy="9844"/>
      </dsp:txXfrm>
    </dsp:sp>
    <dsp:sp modelId="{72C89390-5F0F-426B-9F8B-FDF12534499B}">
      <dsp:nvSpPr>
        <dsp:cNvPr id="0" name=""/>
        <dsp:cNvSpPr/>
      </dsp:nvSpPr>
      <dsp:spPr>
        <a:xfrm>
          <a:off x="402739" y="1742672"/>
          <a:ext cx="2025762" cy="199156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Arial Nova" panose="020B0504020202020204" pitchFamily="34" charset="0"/>
            </a:rPr>
            <a:t>Learning through fun</a:t>
          </a:r>
        </a:p>
      </dsp:txBody>
      <dsp:txXfrm>
        <a:off x="699405" y="2034330"/>
        <a:ext cx="1432430" cy="140824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5CAD2-63AF-43D4-B61E-DBC6CE3CE04A}" type="datetimeFigureOut">
              <a:rPr lang="en-GB" smtClean="0"/>
              <a:t>26/02/2026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07EA22-E053-4160-A6DA-41E4929A565E}" type="slidenum">
              <a:rPr lang="en-GB" smtClean="0"/>
              <a:t>‹#›</a:t>
            </a:fld>
            <a:endParaRPr lang="en-GB"/>
          </a:p>
        </p:txBody>
      </p:sp>
    </p:spTree>
    <p:extLst>
      <p:ext uri="{BB962C8B-B14F-4D97-AF65-F5344CB8AC3E}">
        <p14:creationId xmlns:p14="http://schemas.microsoft.com/office/powerpoint/2010/main" val="3640971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ibsearch.arts.ac.uk/cgi-bin/koha/opac-detail.pl?biblionumber=1665708&amp;query_desc=kw%2Cwrdl%3A%20decolonising%20the%20archiv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arts.ac.uk/colleges/london-college-of-communication/stories/decolonising-the-archiv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kieranhealy.org/blog/archives/2015/02/25/gender-and-citation-in-four-general-interest-philosophy-journals-1993-201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07EA22-E053-4160-A6DA-41E4929A565E}" type="slidenum">
              <a:rPr lang="en-GB" smtClean="0"/>
              <a:t>1</a:t>
            </a:fld>
            <a:endParaRPr lang="en-GB"/>
          </a:p>
        </p:txBody>
      </p:sp>
    </p:spTree>
    <p:extLst>
      <p:ext uri="{BB962C8B-B14F-4D97-AF65-F5344CB8AC3E}">
        <p14:creationId xmlns:p14="http://schemas.microsoft.com/office/powerpoint/2010/main" val="3031766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Georgia" panose="02040502050405020303" pitchFamily="18" charset="0"/>
              </a:rPr>
              <a:t>I investigated storytelling approaches as ways of disclosure that “understand the participants” through their ways of recounting and exploring plots and characters. (Savin-Baden and </a:t>
            </a:r>
            <a:r>
              <a:rPr lang="en-GB" b="0" i="0" dirty="0" err="1">
                <a:solidFill>
                  <a:srgbClr val="333333"/>
                </a:solidFill>
                <a:effectLst/>
                <a:latin typeface="Georgia" panose="02040502050405020303" pitchFamily="18" charset="0"/>
              </a:rPr>
              <a:t>Wimpenny</a:t>
            </a:r>
            <a:r>
              <a:rPr lang="en-GB" b="0" i="0" dirty="0">
                <a:solidFill>
                  <a:srgbClr val="333333"/>
                </a:solidFill>
                <a:effectLst/>
                <a:latin typeface="Georgia" panose="02040502050405020303" pitchFamily="18" charset="0"/>
              </a:rPr>
              <a:t>, 2014 60) This was further nuanced using decolonising practices within the participatory art research context, where it was noted that storytelling can act as a way of processing critical and social issues in a way that shares through empathetic narratives. (</a:t>
            </a:r>
            <a:r>
              <a:rPr lang="en-GB" b="0" i="0" dirty="0" err="1">
                <a:solidFill>
                  <a:srgbClr val="333333"/>
                </a:solidFill>
                <a:effectLst/>
                <a:latin typeface="Georgia" panose="02040502050405020303" pitchFamily="18" charset="0"/>
              </a:rPr>
              <a:t>Seppälä</a:t>
            </a:r>
            <a:r>
              <a:rPr lang="en-GB" b="0" i="0" dirty="0">
                <a:solidFill>
                  <a:srgbClr val="333333"/>
                </a:solidFill>
                <a:effectLst/>
                <a:latin typeface="Georgia" panose="02040502050405020303" pitchFamily="18" charset="0"/>
              </a:rPr>
              <a:t>, </a:t>
            </a:r>
            <a:r>
              <a:rPr lang="en-GB" b="0" i="0" dirty="0" err="1">
                <a:solidFill>
                  <a:srgbClr val="333333"/>
                </a:solidFill>
                <a:effectLst/>
                <a:latin typeface="Georgia" panose="02040502050405020303" pitchFamily="18" charset="0"/>
              </a:rPr>
              <a:t>Sarantou</a:t>
            </a:r>
            <a:r>
              <a:rPr lang="en-GB" b="0" i="0" dirty="0">
                <a:solidFill>
                  <a:srgbClr val="333333"/>
                </a:solidFill>
                <a:effectLst/>
                <a:latin typeface="Georgia" panose="02040502050405020303" pitchFamily="18" charset="0"/>
              </a:rPr>
              <a:t> and Miettinen, 2021 166).</a:t>
            </a:r>
          </a:p>
          <a:p>
            <a:endParaRPr lang="en-GB" b="0" i="0" dirty="0">
              <a:solidFill>
                <a:srgbClr val="333333"/>
              </a:solidFill>
              <a:effectLst/>
              <a:latin typeface="Georgia" panose="02040502050405020303" pitchFamily="18" charset="0"/>
            </a:endParaRPr>
          </a:p>
          <a:p>
            <a:r>
              <a:rPr lang="en-GB" b="0" i="0" dirty="0">
                <a:solidFill>
                  <a:srgbClr val="333333"/>
                </a:solidFill>
                <a:effectLst/>
                <a:latin typeface="Georgia" panose="02040502050405020303" pitchFamily="18" charset="0"/>
              </a:rPr>
              <a:t>I found a short study looking at the coding and analysis of characters in Conan Doyle’s short stories. (</a:t>
            </a:r>
            <a:r>
              <a:rPr lang="en-GB" b="0" i="0" dirty="0" err="1">
                <a:solidFill>
                  <a:srgbClr val="333333"/>
                </a:solidFill>
                <a:effectLst/>
                <a:latin typeface="Georgia" panose="02040502050405020303" pitchFamily="18" charset="0"/>
              </a:rPr>
              <a:t>Khalifatunnisa</a:t>
            </a:r>
            <a:r>
              <a:rPr lang="en-GB" b="0" i="0" dirty="0">
                <a:solidFill>
                  <a:srgbClr val="333333"/>
                </a:solidFill>
                <a:effectLst/>
                <a:latin typeface="Georgia" panose="02040502050405020303" pitchFamily="18" charset="0"/>
              </a:rPr>
              <a:t> and </a:t>
            </a:r>
            <a:r>
              <a:rPr lang="en-GB" b="0" i="0" dirty="0" err="1">
                <a:solidFill>
                  <a:srgbClr val="333333"/>
                </a:solidFill>
                <a:effectLst/>
                <a:latin typeface="Georgia" panose="02040502050405020303" pitchFamily="18" charset="0"/>
              </a:rPr>
              <a:t>Iftanty</a:t>
            </a:r>
            <a:r>
              <a:rPr lang="en-GB" b="0" i="0" dirty="0">
                <a:solidFill>
                  <a:srgbClr val="333333"/>
                </a:solidFill>
                <a:effectLst/>
                <a:latin typeface="Georgia" panose="02040502050405020303" pitchFamily="18" charset="0"/>
              </a:rPr>
              <a:t>, 2023) The researchers had used coding techniques laid out in the </a:t>
            </a:r>
            <a:r>
              <a:rPr lang="en-GB" b="0" i="1" dirty="0">
                <a:solidFill>
                  <a:srgbClr val="333333"/>
                </a:solidFill>
                <a:effectLst/>
                <a:latin typeface="Georgia" panose="02040502050405020303" pitchFamily="18" charset="0"/>
              </a:rPr>
              <a:t>Research methods in education</a:t>
            </a:r>
            <a:r>
              <a:rPr lang="en-GB" b="0" i="0" dirty="0">
                <a:solidFill>
                  <a:srgbClr val="333333"/>
                </a:solidFill>
                <a:effectLst/>
                <a:latin typeface="Georgia" panose="02040502050405020303" pitchFamily="18" charset="0"/>
              </a:rPr>
              <a:t>; which I followed up and found very helpful, especially the notes on coding storytelling. (Cohen, Morrison and Manion, 2007 394–395).</a:t>
            </a:r>
          </a:p>
          <a:p>
            <a:endParaRPr lang="en-GB" b="0" i="0" dirty="0">
              <a:solidFill>
                <a:srgbClr val="333333"/>
              </a:solidFill>
              <a:effectLst/>
              <a:latin typeface="Georgia" panose="02040502050405020303" pitchFamily="18" charset="0"/>
            </a:endParaRPr>
          </a:p>
          <a:p>
            <a:endParaRPr lang="en-GB" dirty="0"/>
          </a:p>
        </p:txBody>
      </p:sp>
      <p:sp>
        <p:nvSpPr>
          <p:cNvPr id="4" name="Slide Number Placeholder 3"/>
          <p:cNvSpPr>
            <a:spLocks noGrp="1"/>
          </p:cNvSpPr>
          <p:nvPr>
            <p:ph type="sldNum" sz="quarter" idx="5"/>
          </p:nvPr>
        </p:nvSpPr>
        <p:spPr/>
        <p:txBody>
          <a:bodyPr/>
          <a:lstStyle/>
          <a:p>
            <a:fld id="{1007EA22-E053-4160-A6DA-41E4929A565E}" type="slidenum">
              <a:rPr lang="en-GB" smtClean="0"/>
              <a:t>10</a:t>
            </a:fld>
            <a:endParaRPr lang="en-GB"/>
          </a:p>
        </p:txBody>
      </p:sp>
    </p:spTree>
    <p:extLst>
      <p:ext uri="{BB962C8B-B14F-4D97-AF65-F5344CB8AC3E}">
        <p14:creationId xmlns:p14="http://schemas.microsoft.com/office/powerpoint/2010/main" val="3678396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outcome saw the use of gaming techniques in </a:t>
            </a:r>
            <a:r>
              <a:rPr lang="en-GB"/>
              <a:t>other sessions.</a:t>
            </a:r>
            <a:endParaRPr lang="en-GB" dirty="0"/>
          </a:p>
        </p:txBody>
      </p:sp>
      <p:sp>
        <p:nvSpPr>
          <p:cNvPr id="4" name="Slide Number Placeholder 3"/>
          <p:cNvSpPr>
            <a:spLocks noGrp="1"/>
          </p:cNvSpPr>
          <p:nvPr>
            <p:ph type="sldNum" sz="quarter" idx="5"/>
          </p:nvPr>
        </p:nvSpPr>
        <p:spPr/>
        <p:txBody>
          <a:bodyPr/>
          <a:lstStyle/>
          <a:p>
            <a:fld id="{1007EA22-E053-4160-A6DA-41E4929A565E}" type="slidenum">
              <a:rPr lang="en-GB" smtClean="0"/>
              <a:t>11</a:t>
            </a:fld>
            <a:endParaRPr lang="en-GB"/>
          </a:p>
        </p:txBody>
      </p:sp>
    </p:spTree>
    <p:extLst>
      <p:ext uri="{BB962C8B-B14F-4D97-AF65-F5344CB8AC3E}">
        <p14:creationId xmlns:p14="http://schemas.microsoft.com/office/powerpoint/2010/main" val="1661041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Material used for the investigation of the historical print collection, including index cards and study room set up.  An example page of the final publication: </a:t>
            </a:r>
            <a:r>
              <a:rPr lang="en-GB" dirty="0">
                <a:hlinkClick r:id="rId3"/>
              </a:rPr>
              <a:t>Details for: Decolonising the archive : eight artefacts from around the world / › UAL homepage catalogue</a:t>
            </a:r>
            <a:r>
              <a:rPr lang="en-GB" dirty="0"/>
              <a:t>. Student blog: </a:t>
            </a:r>
            <a:r>
              <a:rPr lang="en-GB" dirty="0">
                <a:hlinkClick r:id="rId4"/>
              </a:rPr>
              <a:t>Decolonising the Archive: An MA Publishing project deep-diving into the LCC library special collection | London College of Communication</a:t>
            </a:r>
            <a:endParaRPr lang="en-GB" dirty="0"/>
          </a:p>
        </p:txBody>
      </p:sp>
      <p:sp>
        <p:nvSpPr>
          <p:cNvPr id="4" name="Slide Number Placeholder 3"/>
          <p:cNvSpPr>
            <a:spLocks noGrp="1"/>
          </p:cNvSpPr>
          <p:nvPr>
            <p:ph type="sldNum" sz="quarter" idx="5"/>
          </p:nvPr>
        </p:nvSpPr>
        <p:spPr/>
        <p:txBody>
          <a:bodyPr/>
          <a:lstStyle/>
          <a:p>
            <a:fld id="{1007EA22-E053-4160-A6DA-41E4929A565E}" type="slidenum">
              <a:rPr lang="en-GB" smtClean="0"/>
              <a:t>12</a:t>
            </a:fld>
            <a:endParaRPr lang="en-GB"/>
          </a:p>
        </p:txBody>
      </p:sp>
    </p:spTree>
    <p:extLst>
      <p:ext uri="{BB962C8B-B14F-4D97-AF65-F5344CB8AC3E}">
        <p14:creationId xmlns:p14="http://schemas.microsoft.com/office/powerpoint/2010/main" val="130862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07EA22-E053-4160-A6DA-41E4929A565E}" type="slidenum">
              <a:rPr lang="en-GB" smtClean="0"/>
              <a:t>13</a:t>
            </a:fld>
            <a:endParaRPr lang="en-GB"/>
          </a:p>
        </p:txBody>
      </p:sp>
    </p:spTree>
    <p:extLst>
      <p:ext uri="{BB962C8B-B14F-4D97-AF65-F5344CB8AC3E}">
        <p14:creationId xmlns:p14="http://schemas.microsoft.com/office/powerpoint/2010/main" val="425271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Action based research following a personal professional practice model: </a:t>
            </a:r>
            <a:r>
              <a:rPr lang="en-GB" b="0" i="0" dirty="0">
                <a:solidFill>
                  <a:srgbClr val="333333"/>
                </a:solidFill>
                <a:effectLst/>
                <a:latin typeface="Georgia" panose="02040502050405020303" pitchFamily="18" charset="0"/>
              </a:rPr>
              <a:t>Marshall, J. (2016) </a:t>
            </a:r>
            <a:r>
              <a:rPr lang="en-GB" b="0" i="1" dirty="0">
                <a:solidFill>
                  <a:srgbClr val="333333"/>
                </a:solidFill>
                <a:effectLst/>
                <a:latin typeface="Georgia" panose="02040502050405020303" pitchFamily="18" charset="0"/>
              </a:rPr>
              <a:t>First person action research: Living life as inquiry. </a:t>
            </a:r>
            <a:r>
              <a:rPr lang="en-GB" b="0" i="0" dirty="0">
                <a:solidFill>
                  <a:srgbClr val="333333"/>
                </a:solidFill>
                <a:effectLst/>
                <a:latin typeface="Georgia" panose="02040502050405020303" pitchFamily="18" charset="0"/>
              </a:rPr>
              <a:t>London, England: SAGE Publications Ltd.</a:t>
            </a:r>
          </a:p>
          <a:p>
            <a:pPr marL="228600" indent="-228600">
              <a:buFont typeface="+mj-lt"/>
              <a:buAutoNum type="arabicPeriod"/>
            </a:pPr>
            <a:r>
              <a:rPr lang="en-GB" b="0" i="0" dirty="0">
                <a:solidFill>
                  <a:srgbClr val="333333"/>
                </a:solidFill>
                <a:effectLst/>
                <a:latin typeface="Georgia" panose="02040502050405020303" pitchFamily="18" charset="0"/>
              </a:rPr>
              <a:t>Running weeding project summer 2024, informed by: O’Farrell, S. (2023)</a:t>
            </a:r>
            <a:r>
              <a:rPr lang="en-GB" b="0" i="1" dirty="0">
                <a:solidFill>
                  <a:srgbClr val="333333"/>
                </a:solidFill>
                <a:effectLst/>
                <a:latin typeface="Georgia" panose="02040502050405020303" pitchFamily="18" charset="0"/>
              </a:rPr>
              <a:t>‘Weeding at Westminster -wins, woes, and ways forward’. CPD25 Research Forum </a:t>
            </a:r>
            <a:r>
              <a:rPr lang="en-GB" b="0" i="0" dirty="0">
                <a:solidFill>
                  <a:srgbClr val="333333"/>
                </a:solidFill>
                <a:effectLst/>
                <a:latin typeface="Georgia" panose="02040502050405020303" pitchFamily="18" charset="0"/>
              </a:rPr>
              <a:t>. 26 January 2023.</a:t>
            </a:r>
          </a:p>
          <a:p>
            <a:pPr marL="228600" indent="-228600">
              <a:buFont typeface="+mj-lt"/>
              <a:buAutoNum type="arabicPeriod"/>
            </a:pPr>
            <a:r>
              <a:rPr lang="en-GB" b="0" i="0" dirty="0">
                <a:solidFill>
                  <a:srgbClr val="333333"/>
                </a:solidFill>
                <a:effectLst/>
                <a:latin typeface="Georgia" panose="02040502050405020303" pitchFamily="18" charset="0"/>
              </a:rPr>
              <a:t>Shared feedback on profession practice from LILAC: </a:t>
            </a:r>
            <a:r>
              <a:rPr lang="en-GB" b="0" i="0" dirty="0" err="1">
                <a:solidFill>
                  <a:srgbClr val="333333"/>
                </a:solidFill>
                <a:effectLst/>
                <a:latin typeface="Georgia" panose="02040502050405020303" pitchFamily="18" charset="0"/>
              </a:rPr>
              <a:t>Mckinnery</a:t>
            </a:r>
            <a:r>
              <a:rPr lang="en-GB" b="0" i="0" dirty="0">
                <a:solidFill>
                  <a:srgbClr val="333333"/>
                </a:solidFill>
                <a:effectLst/>
                <a:latin typeface="Georgia" panose="02040502050405020303" pitchFamily="18" charset="0"/>
              </a:rPr>
              <a:t>, P. (2024) </a:t>
            </a:r>
            <a:r>
              <a:rPr lang="en-GB" b="0" i="1" dirty="0">
                <a:solidFill>
                  <a:srgbClr val="333333"/>
                </a:solidFill>
                <a:effectLst/>
                <a:latin typeface="Georgia" panose="02040502050405020303" pitchFamily="18" charset="0"/>
              </a:rPr>
              <a:t>Serendipitous searching: taking art students on a visual research journey. LILAC2024 </a:t>
            </a:r>
            <a:r>
              <a:rPr lang="en-GB" b="0" i="0" dirty="0">
                <a:solidFill>
                  <a:srgbClr val="333333"/>
                </a:solidFill>
                <a:effectLst/>
                <a:latin typeface="Georgia" panose="02040502050405020303" pitchFamily="18" charset="0"/>
              </a:rPr>
              <a:t>. 25 March 2024.</a:t>
            </a:r>
            <a:endParaRPr lang="en-GB" dirty="0"/>
          </a:p>
        </p:txBody>
      </p:sp>
      <p:sp>
        <p:nvSpPr>
          <p:cNvPr id="4" name="Slide Number Placeholder 3"/>
          <p:cNvSpPr>
            <a:spLocks noGrp="1"/>
          </p:cNvSpPr>
          <p:nvPr>
            <p:ph type="sldNum" sz="quarter" idx="5"/>
          </p:nvPr>
        </p:nvSpPr>
        <p:spPr/>
        <p:txBody>
          <a:bodyPr/>
          <a:lstStyle/>
          <a:p>
            <a:fld id="{1007EA22-E053-4160-A6DA-41E4929A565E}" type="slidenum">
              <a:rPr lang="en-GB" smtClean="0"/>
              <a:t>2</a:t>
            </a:fld>
            <a:endParaRPr lang="en-GB"/>
          </a:p>
        </p:txBody>
      </p:sp>
    </p:spTree>
    <p:extLst>
      <p:ext uri="{BB962C8B-B14F-4D97-AF65-F5344CB8AC3E}">
        <p14:creationId xmlns:p14="http://schemas.microsoft.com/office/powerpoint/2010/main" val="129188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Fun principle that fun aids learning and engagement</a:t>
            </a:r>
          </a:p>
          <a:p>
            <a:pPr marL="171450" indent="-171450">
              <a:buFont typeface="Arial" panose="020B0604020202020204" pitchFamily="34" charset="0"/>
              <a:buChar char="•"/>
            </a:pPr>
            <a:r>
              <a:rPr lang="en-GB" dirty="0"/>
              <a:t>That allowing an encounter that is unexpected, like the weeded book project, allows information to be rethought or creatively associated with other sources.</a:t>
            </a:r>
          </a:p>
          <a:p>
            <a:pPr marL="171450" indent="-171450">
              <a:buFont typeface="Arial" panose="020B0604020202020204" pitchFamily="34" charset="0"/>
              <a:buChar char="•"/>
            </a:pPr>
            <a:r>
              <a:rPr lang="en-GB" dirty="0"/>
              <a:t>Empathy, that seeing things from other perspectives ethically empowering both personally and socially – practical form of social justice.</a:t>
            </a:r>
          </a:p>
          <a:p>
            <a:pPr marL="171450" indent="-171450">
              <a:buFont typeface="Arial" panose="020B0604020202020204" pitchFamily="34" charset="0"/>
              <a:buChar char="•"/>
            </a:pPr>
            <a:r>
              <a:rPr lang="en-GB" dirty="0"/>
              <a:t>Decolonising is a practice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007EA22-E053-4160-A6DA-41E4929A565E}" type="slidenum">
              <a:rPr lang="en-GB" smtClean="0"/>
              <a:t>3</a:t>
            </a:fld>
            <a:endParaRPr lang="en-GB"/>
          </a:p>
        </p:txBody>
      </p:sp>
    </p:spTree>
    <p:extLst>
      <p:ext uri="{BB962C8B-B14F-4D97-AF65-F5344CB8AC3E}">
        <p14:creationId xmlns:p14="http://schemas.microsoft.com/office/powerpoint/2010/main" val="1587037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game where you slowly disclose meaning from encounters to make sense from other unexpected contexts.  Creativity is used to cohere meaning.</a:t>
            </a:r>
          </a:p>
          <a:p>
            <a:endParaRPr lang="en-GB" dirty="0"/>
          </a:p>
          <a:p>
            <a:r>
              <a:rPr lang="en-GB" b="1" i="0" dirty="0">
                <a:effectLst/>
                <a:latin typeface="dolly-new"/>
              </a:rPr>
              <a:t>Last Tea Shop</a:t>
            </a:r>
            <a:r>
              <a:rPr lang="en-GB" b="0" i="0" dirty="0">
                <a:effectLst/>
                <a:latin typeface="dolly-new"/>
              </a:rPr>
              <a:t> is a game about tea and storytelling. </a:t>
            </a:r>
            <a:r>
              <a:rPr lang="en-GB" b="1" i="0" dirty="0">
                <a:solidFill>
                  <a:srgbClr val="FF0000"/>
                </a:solidFill>
                <a:effectLst/>
                <a:latin typeface="dolly-new"/>
              </a:rPr>
              <a:t>Set up your stall and wait for visitors to emerge from the mist. Over cups of tea, talk to visitors about their lives and help them prepare to travel into the </a:t>
            </a:r>
            <a:r>
              <a:rPr lang="en-GB" b="1" i="1" dirty="0">
                <a:solidFill>
                  <a:srgbClr val="FF0000"/>
                </a:solidFill>
                <a:effectLst/>
                <a:latin typeface="dolly-new"/>
              </a:rPr>
              <a:t>Lands of the Dead</a:t>
            </a:r>
            <a:r>
              <a:rPr lang="en-GB" b="0" i="0" dirty="0">
                <a:effectLst/>
                <a:latin typeface="dolly-new"/>
              </a:rPr>
              <a:t>. Record their thoughts, fears, dreams and hopes in your journal for posterity. Conversations reveal links between visitors</a:t>
            </a:r>
            <a:endParaRPr lang="en-GB" dirty="0"/>
          </a:p>
        </p:txBody>
      </p:sp>
      <p:sp>
        <p:nvSpPr>
          <p:cNvPr id="4" name="Slide Number Placeholder 3"/>
          <p:cNvSpPr>
            <a:spLocks noGrp="1"/>
          </p:cNvSpPr>
          <p:nvPr>
            <p:ph type="sldNum" sz="quarter" idx="5"/>
          </p:nvPr>
        </p:nvSpPr>
        <p:spPr/>
        <p:txBody>
          <a:bodyPr/>
          <a:lstStyle/>
          <a:p>
            <a:fld id="{1007EA22-E053-4160-A6DA-41E4929A565E}" type="slidenum">
              <a:rPr lang="en-GB" smtClean="0"/>
              <a:t>4</a:t>
            </a:fld>
            <a:endParaRPr lang="en-GB"/>
          </a:p>
        </p:txBody>
      </p:sp>
    </p:spTree>
    <p:extLst>
      <p:ext uri="{BB962C8B-B14F-4D97-AF65-F5344CB8AC3E}">
        <p14:creationId xmlns:p14="http://schemas.microsoft.com/office/powerpoint/2010/main" val="137062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the character theme is developed from empathy principle and Amita’s presentation: Nijhawan, A. (2024) 'Storytelling and Identity' [Lecture]. Learning Lounge Talks, UAL, 29 October 2024.</a:t>
            </a:r>
          </a:p>
        </p:txBody>
      </p:sp>
      <p:sp>
        <p:nvSpPr>
          <p:cNvPr id="4" name="Slide Number Placeholder 3"/>
          <p:cNvSpPr>
            <a:spLocks noGrp="1"/>
          </p:cNvSpPr>
          <p:nvPr>
            <p:ph type="sldNum" sz="quarter" idx="5"/>
          </p:nvPr>
        </p:nvSpPr>
        <p:spPr/>
        <p:txBody>
          <a:bodyPr/>
          <a:lstStyle/>
          <a:p>
            <a:fld id="{1007EA22-E053-4160-A6DA-41E4929A565E}" type="slidenum">
              <a:rPr lang="en-GB" smtClean="0"/>
              <a:t>5</a:t>
            </a:fld>
            <a:endParaRPr lang="en-GB"/>
          </a:p>
        </p:txBody>
      </p:sp>
    </p:spTree>
    <p:extLst>
      <p:ext uri="{BB962C8B-B14F-4D97-AF65-F5344CB8AC3E}">
        <p14:creationId xmlns:p14="http://schemas.microsoft.com/office/powerpoint/2010/main" val="37045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Designed by Mara Della </a:t>
            </a:r>
            <a:r>
              <a:rPr lang="en-GB" dirty="0" err="1"/>
              <a:t>Devova</a:t>
            </a:r>
            <a:endParaRPr lang="en-GB" dirty="0"/>
          </a:p>
        </p:txBody>
      </p:sp>
      <p:sp>
        <p:nvSpPr>
          <p:cNvPr id="4" name="Slide Number Placeholder 3"/>
          <p:cNvSpPr>
            <a:spLocks noGrp="1"/>
          </p:cNvSpPr>
          <p:nvPr>
            <p:ph type="sldNum" sz="quarter" idx="5"/>
          </p:nvPr>
        </p:nvSpPr>
        <p:spPr/>
        <p:txBody>
          <a:bodyPr/>
          <a:lstStyle/>
          <a:p>
            <a:fld id="{1007EA22-E053-4160-A6DA-41E4929A565E}" type="slidenum">
              <a:rPr lang="en-GB" smtClean="0"/>
              <a:t>6</a:t>
            </a:fld>
            <a:endParaRPr lang="en-GB"/>
          </a:p>
        </p:txBody>
      </p:sp>
    </p:spTree>
    <p:extLst>
      <p:ext uri="{BB962C8B-B14F-4D97-AF65-F5344CB8AC3E}">
        <p14:creationId xmlns:p14="http://schemas.microsoft.com/office/powerpoint/2010/main" val="408081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Georgia" panose="02040502050405020303" pitchFamily="18" charset="0"/>
              </a:rPr>
              <a:t>Healy, K. (2015) </a:t>
            </a:r>
            <a:r>
              <a:rPr lang="en-GB" b="0" i="1" dirty="0">
                <a:solidFill>
                  <a:srgbClr val="333333"/>
                </a:solidFill>
                <a:effectLst/>
                <a:latin typeface="Georgia" panose="02040502050405020303" pitchFamily="18" charset="0"/>
              </a:rPr>
              <a:t>Gender and Citation in Four General-Interest Philosophy Journals, 1993-2013. </a:t>
            </a:r>
            <a:r>
              <a:rPr lang="en-GB" b="0" i="0" dirty="0">
                <a:solidFill>
                  <a:srgbClr val="333333"/>
                </a:solidFill>
                <a:effectLst/>
                <a:latin typeface="Georgia" panose="02040502050405020303" pitchFamily="18" charset="0"/>
              </a:rPr>
              <a:t>Available at: </a:t>
            </a:r>
            <a:r>
              <a:rPr lang="en-GB" b="0" i="0" dirty="0">
                <a:solidFill>
                  <a:srgbClr val="0066CC"/>
                </a:solidFill>
                <a:effectLst/>
                <a:latin typeface="Georgia" panose="02040502050405020303" pitchFamily="18" charset="0"/>
                <a:hlinkClick r:id="rId3"/>
              </a:rPr>
              <a:t>https://kieranhealy.org/blog/archives/2015/02/25/gender-and-citation-in-four-general-interest-philosophy-journals-1993-2013/</a:t>
            </a:r>
            <a:r>
              <a:rPr lang="en-GB" b="0" i="0" dirty="0">
                <a:solidFill>
                  <a:srgbClr val="333333"/>
                </a:solidFill>
                <a:effectLst/>
                <a:latin typeface="Georgia" panose="02040502050405020303" pitchFamily="18" charset="0"/>
              </a:rPr>
              <a:t> (Accessed: Jan 8, 2025).</a:t>
            </a:r>
            <a:endParaRPr lang="en-GB" dirty="0"/>
          </a:p>
        </p:txBody>
      </p:sp>
      <p:sp>
        <p:nvSpPr>
          <p:cNvPr id="4" name="Slide Number Placeholder 3"/>
          <p:cNvSpPr>
            <a:spLocks noGrp="1"/>
          </p:cNvSpPr>
          <p:nvPr>
            <p:ph type="sldNum" sz="quarter" idx="5"/>
          </p:nvPr>
        </p:nvSpPr>
        <p:spPr/>
        <p:txBody>
          <a:bodyPr/>
          <a:lstStyle/>
          <a:p>
            <a:fld id="{1007EA22-E053-4160-A6DA-41E4929A565E}" type="slidenum">
              <a:rPr lang="en-GB" smtClean="0"/>
              <a:t>7</a:t>
            </a:fld>
            <a:endParaRPr lang="en-GB"/>
          </a:p>
        </p:txBody>
      </p:sp>
    </p:spTree>
    <p:extLst>
      <p:ext uri="{BB962C8B-B14F-4D97-AF65-F5344CB8AC3E}">
        <p14:creationId xmlns:p14="http://schemas.microsoft.com/office/powerpoint/2010/main" val="30613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mixed player demographic. </a:t>
            </a:r>
          </a:p>
          <a:p>
            <a:endParaRPr lang="en-GB" dirty="0"/>
          </a:p>
          <a:p>
            <a:r>
              <a:rPr lang="en-GB" b="0" i="0" dirty="0">
                <a:solidFill>
                  <a:srgbClr val="333333"/>
                </a:solidFill>
                <a:effectLst/>
                <a:latin typeface="Georgia" panose="02040502050405020303" pitchFamily="18" charset="0"/>
              </a:rPr>
              <a:t>Study supplemented by an ethnographic approach, taking guidance from (</a:t>
            </a:r>
            <a:r>
              <a:rPr lang="en-GB" b="0" i="0" dirty="0" err="1">
                <a:solidFill>
                  <a:srgbClr val="333333"/>
                </a:solidFill>
                <a:effectLst/>
                <a:latin typeface="Georgia" panose="02040502050405020303" pitchFamily="18" charset="0"/>
              </a:rPr>
              <a:t>Tjora</a:t>
            </a:r>
            <a:r>
              <a:rPr lang="en-GB" b="0" i="0" dirty="0">
                <a:solidFill>
                  <a:srgbClr val="333333"/>
                </a:solidFill>
                <a:effectLst/>
                <a:latin typeface="Georgia" panose="02040502050405020303" pitchFamily="18" charset="0"/>
              </a:rPr>
              <a:t>, 2006) specifically its elucidation of Erlandson’s focus on the documentation and analysis of ‘critical events’. (Erlandson, D.A., Harris, E.L., Skipper, B.L. and Allen, S.D, 1993) As such I would keep a note of critical events that occurred during the session whilst also taking note of direct feedback as it was offered.</a:t>
            </a:r>
            <a:endParaRPr lang="en-GB" dirty="0"/>
          </a:p>
        </p:txBody>
      </p:sp>
      <p:sp>
        <p:nvSpPr>
          <p:cNvPr id="4" name="Slide Number Placeholder 3"/>
          <p:cNvSpPr>
            <a:spLocks noGrp="1"/>
          </p:cNvSpPr>
          <p:nvPr>
            <p:ph type="sldNum" sz="quarter" idx="5"/>
          </p:nvPr>
        </p:nvSpPr>
        <p:spPr/>
        <p:txBody>
          <a:bodyPr/>
          <a:lstStyle/>
          <a:p>
            <a:fld id="{1007EA22-E053-4160-A6DA-41E4929A565E}" type="slidenum">
              <a:rPr lang="en-GB" smtClean="0"/>
              <a:t>8</a:t>
            </a:fld>
            <a:endParaRPr lang="en-GB"/>
          </a:p>
        </p:txBody>
      </p:sp>
    </p:spTree>
    <p:extLst>
      <p:ext uri="{BB962C8B-B14F-4D97-AF65-F5344CB8AC3E}">
        <p14:creationId xmlns:p14="http://schemas.microsoft.com/office/powerpoint/2010/main" val="3570983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student, who was working on the development of graphic novels., included detailed illustrations to accompany the written entries.</a:t>
            </a:r>
          </a:p>
        </p:txBody>
      </p:sp>
      <p:sp>
        <p:nvSpPr>
          <p:cNvPr id="4" name="Slide Number Placeholder 3"/>
          <p:cNvSpPr>
            <a:spLocks noGrp="1"/>
          </p:cNvSpPr>
          <p:nvPr>
            <p:ph type="sldNum" sz="quarter" idx="5"/>
          </p:nvPr>
        </p:nvSpPr>
        <p:spPr/>
        <p:txBody>
          <a:bodyPr/>
          <a:lstStyle/>
          <a:p>
            <a:fld id="{1007EA22-E053-4160-A6DA-41E4929A565E}" type="slidenum">
              <a:rPr lang="en-GB" smtClean="0"/>
              <a:t>9</a:t>
            </a:fld>
            <a:endParaRPr lang="en-GB"/>
          </a:p>
        </p:txBody>
      </p:sp>
    </p:spTree>
    <p:extLst>
      <p:ext uri="{BB962C8B-B14F-4D97-AF65-F5344CB8AC3E}">
        <p14:creationId xmlns:p14="http://schemas.microsoft.com/office/powerpoint/2010/main" val="1606358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1818-E75A-458F-AC5B-0E9A2C76B835}"/>
              </a:ext>
            </a:extLst>
          </p:cNvPr>
          <p:cNvSpPr>
            <a:spLocks noGrp="1"/>
          </p:cNvSpPr>
          <p:nvPr>
            <p:ph type="ctrTitle"/>
          </p:nvPr>
        </p:nvSpPr>
        <p:spPr>
          <a:xfrm>
            <a:off x="448056" y="448056"/>
            <a:ext cx="11292840" cy="3401568"/>
          </a:xfrm>
        </p:spPr>
        <p:txBody>
          <a:bodyPr anchor="b">
            <a:normAutofit/>
          </a:bodyPr>
          <a:lstStyle>
            <a:lvl1pPr algn="l">
              <a:defRPr sz="6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EE64DE-978B-4F95-BB3C-D027D8008748}"/>
              </a:ext>
            </a:extLst>
          </p:cNvPr>
          <p:cNvSpPr>
            <a:spLocks noGrp="1"/>
          </p:cNvSpPr>
          <p:nvPr>
            <p:ph type="subTitle" idx="1"/>
          </p:nvPr>
        </p:nvSpPr>
        <p:spPr>
          <a:xfrm>
            <a:off x="448056" y="4471416"/>
            <a:ext cx="11292840" cy="1481328"/>
          </a:xfrm>
        </p:spPr>
        <p:txBody>
          <a:bodyPr/>
          <a:lstStyle>
            <a:lvl1pPr marL="0" indent="0" algn="l">
              <a:lnSpc>
                <a:spcPct val="120000"/>
              </a:lnSpc>
              <a:buNone/>
              <a:defRPr sz="2400">
                <a:solidFill>
                  <a:schemeClr val="tx2">
                    <a:alpha val="5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C66CC717-08C5-4F3E-B8AA-BA93C8755982}"/>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896B5700-AA45-4E20-8BE5-27620411303F}"/>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10" name="Slide Number Placeholder 5">
            <a:extLst>
              <a:ext uri="{FF2B5EF4-FFF2-40B4-BE49-F238E27FC236}">
                <a16:creationId xmlns:a16="http://schemas.microsoft.com/office/drawing/2014/main" id="{7C5B7199-CC00-4D38-8B48-F8A539112985}"/>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1" name="Date Placeholder 3">
            <a:extLst>
              <a:ext uri="{FF2B5EF4-FFF2-40B4-BE49-F238E27FC236}">
                <a16:creationId xmlns:a16="http://schemas.microsoft.com/office/drawing/2014/main" id="{16BC76EC-3453-4CE0-A71D-BD21940757B4}"/>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Thursday, February 26, 2026</a:t>
            </a:fld>
            <a:endParaRPr lang="en-US" dirty="0"/>
          </a:p>
        </p:txBody>
      </p:sp>
    </p:spTree>
    <p:extLst>
      <p:ext uri="{BB962C8B-B14F-4D97-AF65-F5344CB8AC3E}">
        <p14:creationId xmlns:p14="http://schemas.microsoft.com/office/powerpoint/2010/main" val="2165930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33FC-38A1-463C-BF3D-0D99784E02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AFD076A-A004-4560-A43B-028624E20D17}"/>
              </a:ext>
            </a:extLst>
          </p:cNvPr>
          <p:cNvSpPr>
            <a:spLocks noGrp="1"/>
          </p:cNvSpPr>
          <p:nvPr>
            <p:ph type="body" orient="vert" idx="1"/>
          </p:nvPr>
        </p:nvSpPr>
        <p:spPr>
          <a:xfrm>
            <a:off x="448056" y="1956816"/>
            <a:ext cx="11301984" cy="3995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CFBA60-9309-4F2A-9FA9-305C4AFBECAF}"/>
              </a:ext>
            </a:extLst>
          </p:cNvPr>
          <p:cNvSpPr>
            <a:spLocks noGrp="1"/>
          </p:cNvSpPr>
          <p:nvPr>
            <p:ph type="dt" sz="half" idx="10"/>
          </p:nvPr>
        </p:nvSpPr>
        <p:spPr>
          <a:xfrm>
            <a:off x="438912" y="6153912"/>
            <a:ext cx="3456432" cy="502920"/>
          </a:xfrm>
          <a:prstGeom prst="rect">
            <a:avLst/>
          </a:prstGeom>
        </p:spPr>
        <p:txBody>
          <a:bodyPr/>
          <a:lstStyle/>
          <a:p>
            <a:fld id="{53CF612A-4CB0-4F57-9A87-F049CECB184D}" type="datetime2">
              <a:rPr lang="en-US" smtClean="0"/>
              <a:t>Thursday, February 26, 2026</a:t>
            </a:fld>
            <a:endParaRPr lang="en-US"/>
          </a:p>
        </p:txBody>
      </p:sp>
      <p:sp>
        <p:nvSpPr>
          <p:cNvPr id="5" name="Footer Placeholder 4">
            <a:extLst>
              <a:ext uri="{FF2B5EF4-FFF2-40B4-BE49-F238E27FC236}">
                <a16:creationId xmlns:a16="http://schemas.microsoft.com/office/drawing/2014/main" id="{491BF451-928F-4E55-8A76-111D0E21121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B5EC161-BA80-4E93-AEB1-B61E38C098BB}"/>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849793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44E3E-5EFE-4FCB-86A2-5E20CC6525EC}"/>
              </a:ext>
            </a:extLst>
          </p:cNvPr>
          <p:cNvSpPr>
            <a:spLocks noGrp="1"/>
          </p:cNvSpPr>
          <p:nvPr>
            <p:ph type="title" orient="vert"/>
          </p:nvPr>
        </p:nvSpPr>
        <p:spPr>
          <a:xfrm>
            <a:off x="10232136" y="448056"/>
            <a:ext cx="1581912" cy="55046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95005E-2E0C-4200-BF29-1135A35EE9B9}"/>
              </a:ext>
            </a:extLst>
          </p:cNvPr>
          <p:cNvSpPr>
            <a:spLocks noGrp="1"/>
          </p:cNvSpPr>
          <p:nvPr>
            <p:ph type="body" orient="vert" idx="1"/>
          </p:nvPr>
        </p:nvSpPr>
        <p:spPr>
          <a:xfrm>
            <a:off x="438912" y="438912"/>
            <a:ext cx="9436608" cy="55046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2BBBED-3B21-4271-BC0F-BBA258B59D48}"/>
              </a:ext>
            </a:extLst>
          </p:cNvPr>
          <p:cNvSpPr>
            <a:spLocks noGrp="1"/>
          </p:cNvSpPr>
          <p:nvPr>
            <p:ph type="dt" sz="half" idx="10"/>
          </p:nvPr>
        </p:nvSpPr>
        <p:spPr>
          <a:xfrm>
            <a:off x="438912" y="6153912"/>
            <a:ext cx="3456432" cy="502920"/>
          </a:xfrm>
          <a:prstGeom prst="rect">
            <a:avLst/>
          </a:prstGeom>
        </p:spPr>
        <p:txBody>
          <a:bodyPr/>
          <a:lstStyle/>
          <a:p>
            <a:fld id="{8F397F40-C8F7-4897-A6B8-241042F913A9}" type="datetime2">
              <a:rPr lang="en-US" smtClean="0"/>
              <a:t>Thursday, February 26, 2026</a:t>
            </a:fld>
            <a:endParaRPr lang="en-US"/>
          </a:p>
        </p:txBody>
      </p:sp>
      <p:sp>
        <p:nvSpPr>
          <p:cNvPr id="5" name="Footer Placeholder 4">
            <a:extLst>
              <a:ext uri="{FF2B5EF4-FFF2-40B4-BE49-F238E27FC236}">
                <a16:creationId xmlns:a16="http://schemas.microsoft.com/office/drawing/2014/main" id="{2D89CED5-56F3-4943-8143-918F7A860CD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9C87180-7248-4741-8E3B-9AAFB414DD95}"/>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02738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7685-BDD9-488F-B082-33592E0F1364}"/>
              </a:ext>
            </a:extLst>
          </p:cNvPr>
          <p:cNvSpPr>
            <a:spLocks noGrp="1"/>
          </p:cNvSpPr>
          <p:nvPr>
            <p:ph type="title"/>
          </p:nvPr>
        </p:nvSpPr>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E9CB5FF-7FB5-4B8A-BF1C-48765D40B4C0}"/>
              </a:ext>
            </a:extLst>
          </p:cNvPr>
          <p:cNvSpPr>
            <a:spLocks noGrp="1"/>
          </p:cNvSpPr>
          <p:nvPr>
            <p:ph idx="1"/>
          </p:nvPr>
        </p:nvSpPr>
        <p:spPr>
          <a:xfrm>
            <a:off x="448056" y="1735200"/>
            <a:ext cx="11293200" cy="3783013"/>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DA03860-F8F0-4186-B5D0-72C935B2C2A9}"/>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8" name="Slide Number Placeholder 5">
            <a:extLst>
              <a:ext uri="{FF2B5EF4-FFF2-40B4-BE49-F238E27FC236}">
                <a16:creationId xmlns:a16="http://schemas.microsoft.com/office/drawing/2014/main" id="{60B9D802-9E36-42DA-B6CA-6C937CBE8A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9" name="Date Placeholder 3">
            <a:extLst>
              <a:ext uri="{FF2B5EF4-FFF2-40B4-BE49-F238E27FC236}">
                <a16:creationId xmlns:a16="http://schemas.microsoft.com/office/drawing/2014/main" id="{C227B5A7-BF66-4C50-9DAD-A24070310B83}"/>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Thursday, February 26, 2026</a:t>
            </a:fld>
            <a:endParaRPr lang="en-US" dirty="0"/>
          </a:p>
        </p:txBody>
      </p:sp>
    </p:spTree>
    <p:extLst>
      <p:ext uri="{BB962C8B-B14F-4D97-AF65-F5344CB8AC3E}">
        <p14:creationId xmlns:p14="http://schemas.microsoft.com/office/powerpoint/2010/main" val="661479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2B8D-DB20-44D1-84BC-F76685913380}"/>
              </a:ext>
            </a:extLst>
          </p:cNvPr>
          <p:cNvSpPr>
            <a:spLocks noGrp="1"/>
          </p:cNvSpPr>
          <p:nvPr>
            <p:ph type="title"/>
          </p:nvPr>
        </p:nvSpPr>
        <p:spPr>
          <a:xfrm>
            <a:off x="448056" y="448056"/>
            <a:ext cx="11311128" cy="3401568"/>
          </a:xfrm>
        </p:spPr>
        <p:txBody>
          <a:bodyPr anchor="b">
            <a:normAutofit/>
          </a:bodyPr>
          <a:lstStyle>
            <a:lvl1pPr>
              <a:defRPr sz="6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594C298-618E-4642-8F2B-8DD253ED5C06}"/>
              </a:ext>
            </a:extLst>
          </p:cNvPr>
          <p:cNvSpPr>
            <a:spLocks noGrp="1"/>
          </p:cNvSpPr>
          <p:nvPr>
            <p:ph type="body" idx="1"/>
          </p:nvPr>
        </p:nvSpPr>
        <p:spPr>
          <a:xfrm>
            <a:off x="448056" y="4471416"/>
            <a:ext cx="11292840" cy="1481328"/>
          </a:xfrm>
        </p:spPr>
        <p:txBody>
          <a:bodyPr/>
          <a:lstStyle>
            <a:lvl1pPr marL="0" indent="0">
              <a:lnSpc>
                <a:spcPct val="120000"/>
              </a:lnSpc>
              <a:buNone/>
              <a:defRPr sz="2400">
                <a:solidFill>
                  <a:schemeClr val="tx2">
                    <a:alpha val="5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3ECD5-2EEA-457B-9C93-36F8AF368EC7}"/>
              </a:ext>
            </a:extLst>
          </p:cNvPr>
          <p:cNvSpPr>
            <a:spLocks noGrp="1"/>
          </p:cNvSpPr>
          <p:nvPr>
            <p:ph type="dt" sz="half" idx="10"/>
          </p:nvPr>
        </p:nvSpPr>
        <p:spPr>
          <a:xfrm>
            <a:off x="438912" y="6153912"/>
            <a:ext cx="3456432" cy="502920"/>
          </a:xfrm>
          <a:prstGeom prst="rect">
            <a:avLst/>
          </a:prstGeom>
        </p:spPr>
        <p:txBody>
          <a:bodyPr/>
          <a:lstStyle/>
          <a:p>
            <a:fld id="{10EDCA73-0A86-4195-A787-75037827079D}" type="datetime2">
              <a:rPr lang="en-US" smtClean="0"/>
              <a:t>Thursday, February 26, 2026</a:t>
            </a:fld>
            <a:endParaRPr lang="en-US"/>
          </a:p>
        </p:txBody>
      </p:sp>
      <p:sp>
        <p:nvSpPr>
          <p:cNvPr id="5" name="Footer Placeholder 4">
            <a:extLst>
              <a:ext uri="{FF2B5EF4-FFF2-40B4-BE49-F238E27FC236}">
                <a16:creationId xmlns:a16="http://schemas.microsoft.com/office/drawing/2014/main" id="{D79A15D4-F172-4025-9290-C8F5D419720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926CD73-9984-4E1D-BD74-37115C1F4C57}"/>
              </a:ext>
            </a:extLst>
          </p:cNvPr>
          <p:cNvSpPr>
            <a:spLocks noGrp="1"/>
          </p:cNvSpPr>
          <p:nvPr>
            <p:ph type="sldNum" sz="quarter" idx="12"/>
          </p:nvPr>
        </p:nvSpPr>
        <p:spPr/>
        <p:txBody>
          <a:bodyPr rIns="219456"/>
          <a:lstStyle/>
          <a:p>
            <a:fld id="{0D309695-DEC3-40DA-9DF5-330280C9D0E8}" type="slidenum">
              <a:rPr lang="en-US" smtClean="0"/>
              <a:t>‹#›</a:t>
            </a:fld>
            <a:endParaRPr lang="en-US"/>
          </a:p>
        </p:txBody>
      </p:sp>
      <p:cxnSp>
        <p:nvCxnSpPr>
          <p:cNvPr id="8" name="Straight Connector 7">
            <a:extLst>
              <a:ext uri="{FF2B5EF4-FFF2-40B4-BE49-F238E27FC236}">
                <a16:creationId xmlns:a16="http://schemas.microsoft.com/office/drawing/2014/main" id="{E99FAD47-5E44-4EE5-A422-A77593F8F3A3}"/>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149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4E41-AB27-418C-AA9E-8F863DDE362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8B9E10A-E18D-4122-A71B-0A22F695E076}"/>
              </a:ext>
            </a:extLst>
          </p:cNvPr>
          <p:cNvSpPr>
            <a:spLocks noGrp="1"/>
          </p:cNvSpPr>
          <p:nvPr>
            <p:ph sz="half" idx="1"/>
          </p:nvPr>
        </p:nvSpPr>
        <p:spPr>
          <a:xfrm>
            <a:off x="448056" y="1735200"/>
            <a:ext cx="5431536" cy="4214750"/>
          </a:xfrm>
        </p:spPr>
        <p:txBody>
          <a:bodyPr/>
          <a:lstStyle>
            <a:lvl1pPr marL="450000">
              <a:defRPr/>
            </a:lvl1pPr>
            <a:lvl2pPr marL="900000">
              <a:defRPr/>
            </a:lvl2pPr>
            <a:lvl3pPr marL="1350000">
              <a:defRPr/>
            </a:lvl3pPr>
            <a:lvl4pPr marL="1800000">
              <a:defRPr/>
            </a:lvl4pPr>
            <a:lvl5pPr marL="22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0CB980D-2720-431B-88C8-4D837023BBFF}"/>
              </a:ext>
            </a:extLst>
          </p:cNvPr>
          <p:cNvSpPr>
            <a:spLocks noGrp="1"/>
          </p:cNvSpPr>
          <p:nvPr>
            <p:ph sz="half" idx="2"/>
          </p:nvPr>
        </p:nvSpPr>
        <p:spPr>
          <a:xfrm>
            <a:off x="6309360" y="1735200"/>
            <a:ext cx="5431536" cy="4214750"/>
          </a:xfrm>
        </p:spPr>
        <p:txBody>
          <a:bodyPr/>
          <a:lstStyle>
            <a:lvl2pPr marL="900000">
              <a:defRPr/>
            </a:lvl2pPr>
            <a:lvl3pPr marL="1350000">
              <a:defRPr/>
            </a:lvl3pPr>
            <a:lvl4pPr marL="1800000">
              <a:defRPr/>
            </a:lvl4pPr>
            <a:lvl5pPr marL="243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E8EB211-F6F7-4C53-B25F-F1EBF7A8BF4E}"/>
              </a:ext>
            </a:extLst>
          </p:cNvPr>
          <p:cNvSpPr>
            <a:spLocks noGrp="1"/>
          </p:cNvSpPr>
          <p:nvPr>
            <p:ph type="dt" sz="half" idx="10"/>
          </p:nvPr>
        </p:nvSpPr>
        <p:spPr>
          <a:xfrm>
            <a:off x="438912" y="6153912"/>
            <a:ext cx="3456432" cy="502920"/>
          </a:xfrm>
          <a:prstGeom prst="rect">
            <a:avLst/>
          </a:prstGeom>
        </p:spPr>
        <p:txBody>
          <a:bodyPr/>
          <a:lstStyle/>
          <a:p>
            <a:fld id="{83C75374-B296-498E-A935-80631EA9020D}" type="datetime2">
              <a:rPr lang="en-US" smtClean="0"/>
              <a:t>Thursday, February 26, 2026</a:t>
            </a:fld>
            <a:endParaRPr lang="en-US"/>
          </a:p>
        </p:txBody>
      </p:sp>
      <p:sp>
        <p:nvSpPr>
          <p:cNvPr id="6" name="Footer Placeholder 5">
            <a:extLst>
              <a:ext uri="{FF2B5EF4-FFF2-40B4-BE49-F238E27FC236}">
                <a16:creationId xmlns:a16="http://schemas.microsoft.com/office/drawing/2014/main" id="{D0AA830D-482E-415E-B855-D561B94BDC2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D7FB2AC-9F49-4D35-8C5E-ECECC6B13134}"/>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2768242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5D59-DC0A-4295-8714-902B54B983AF}"/>
              </a:ext>
            </a:extLst>
          </p:cNvPr>
          <p:cNvSpPr>
            <a:spLocks noGrp="1"/>
          </p:cNvSpPr>
          <p:nvPr>
            <p:ph type="title"/>
          </p:nvPr>
        </p:nvSpPr>
        <p:spPr>
          <a:xfrm>
            <a:off x="448056" y="388800"/>
            <a:ext cx="11311128" cy="11412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7A33E2-E7AE-4E37-9DF1-69697E45D2A7}"/>
              </a:ext>
            </a:extLst>
          </p:cNvPr>
          <p:cNvSpPr>
            <a:spLocks noGrp="1"/>
          </p:cNvSpPr>
          <p:nvPr>
            <p:ph type="body" idx="1"/>
          </p:nvPr>
        </p:nvSpPr>
        <p:spPr>
          <a:xfrm>
            <a:off x="448056"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E79D5-E651-4B82-AFAA-DE6E16AC3EB8}"/>
              </a:ext>
            </a:extLst>
          </p:cNvPr>
          <p:cNvSpPr>
            <a:spLocks noGrp="1"/>
          </p:cNvSpPr>
          <p:nvPr>
            <p:ph sz="half" idx="2"/>
          </p:nvPr>
        </p:nvSpPr>
        <p:spPr>
          <a:xfrm>
            <a:off x="448056"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1A91196-F771-42C3-A726-A4ECF561FFF3}"/>
              </a:ext>
            </a:extLst>
          </p:cNvPr>
          <p:cNvSpPr>
            <a:spLocks noGrp="1"/>
          </p:cNvSpPr>
          <p:nvPr>
            <p:ph type="body" sz="quarter" idx="3"/>
          </p:nvPr>
        </p:nvSpPr>
        <p:spPr>
          <a:xfrm>
            <a:off x="6309360"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BA18-D373-4B5F-B812-5D5E4C2378E7}"/>
              </a:ext>
            </a:extLst>
          </p:cNvPr>
          <p:cNvSpPr>
            <a:spLocks noGrp="1"/>
          </p:cNvSpPr>
          <p:nvPr>
            <p:ph sz="quarter" idx="4"/>
          </p:nvPr>
        </p:nvSpPr>
        <p:spPr>
          <a:xfrm>
            <a:off x="6309360"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395D0EB-9F99-4C95-ADA6-AC6B493CCA9D}"/>
              </a:ext>
            </a:extLst>
          </p:cNvPr>
          <p:cNvSpPr>
            <a:spLocks noGrp="1"/>
          </p:cNvSpPr>
          <p:nvPr>
            <p:ph type="dt" sz="half" idx="10"/>
          </p:nvPr>
        </p:nvSpPr>
        <p:spPr>
          <a:xfrm>
            <a:off x="438912" y="6153912"/>
            <a:ext cx="3456432" cy="502920"/>
          </a:xfrm>
          <a:prstGeom prst="rect">
            <a:avLst/>
          </a:prstGeom>
        </p:spPr>
        <p:txBody>
          <a:bodyPr/>
          <a:lstStyle/>
          <a:p>
            <a:fld id="{B098B728-214A-4ABC-8432-5B3A5A66A987}" type="datetime2">
              <a:rPr lang="en-US" smtClean="0"/>
              <a:t>Thursday, February 26, 2026</a:t>
            </a:fld>
            <a:endParaRPr lang="en-US" dirty="0"/>
          </a:p>
        </p:txBody>
      </p:sp>
      <p:sp>
        <p:nvSpPr>
          <p:cNvPr id="8" name="Footer Placeholder 7">
            <a:extLst>
              <a:ext uri="{FF2B5EF4-FFF2-40B4-BE49-F238E27FC236}">
                <a16:creationId xmlns:a16="http://schemas.microsoft.com/office/drawing/2014/main" id="{27EB69A9-1E48-4683-8873-D888C39E6EE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57E419C-3010-4562-BA4B-ECBC2DBE629E}"/>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352356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8066-A255-4886-A4B0-2AC829A768F3}"/>
              </a:ext>
            </a:extLst>
          </p:cNvPr>
          <p:cNvSpPr>
            <a:spLocks noGrp="1"/>
          </p:cNvSpPr>
          <p:nvPr>
            <p:ph type="title"/>
          </p:nvPr>
        </p:nvSpPr>
        <p:spPr>
          <a:xfrm>
            <a:off x="448056" y="388800"/>
            <a:ext cx="11311128" cy="5559552"/>
          </a:xfrm>
        </p:spPr>
        <p:txBody>
          <a:bodyPr wrap="square"/>
          <a:lstStyle/>
          <a:p>
            <a:r>
              <a:rPr lang="en-US"/>
              <a:t>Click to edit Master title style</a:t>
            </a:r>
            <a:endParaRPr lang="en-US" dirty="0"/>
          </a:p>
        </p:txBody>
      </p:sp>
      <p:sp>
        <p:nvSpPr>
          <p:cNvPr id="3" name="Date Placeholder 2">
            <a:extLst>
              <a:ext uri="{FF2B5EF4-FFF2-40B4-BE49-F238E27FC236}">
                <a16:creationId xmlns:a16="http://schemas.microsoft.com/office/drawing/2014/main" id="{2068D80A-6560-46E3-AF30-9CEC54EA747C}"/>
              </a:ext>
            </a:extLst>
          </p:cNvPr>
          <p:cNvSpPr>
            <a:spLocks noGrp="1"/>
          </p:cNvSpPr>
          <p:nvPr>
            <p:ph type="dt" sz="half" idx="10"/>
          </p:nvPr>
        </p:nvSpPr>
        <p:spPr>
          <a:xfrm>
            <a:off x="438912" y="6153912"/>
            <a:ext cx="3456432" cy="502920"/>
          </a:xfrm>
          <a:prstGeom prst="rect">
            <a:avLst/>
          </a:prstGeom>
        </p:spPr>
        <p:txBody>
          <a:bodyPr/>
          <a:lstStyle/>
          <a:p>
            <a:fld id="{015F02D0-6806-43AF-9888-2359BF40C204}" type="datetime2">
              <a:rPr lang="en-US" smtClean="0"/>
              <a:t>Thursday, February 26, 2026</a:t>
            </a:fld>
            <a:endParaRPr lang="en-US"/>
          </a:p>
        </p:txBody>
      </p:sp>
      <p:sp>
        <p:nvSpPr>
          <p:cNvPr id="4" name="Footer Placeholder 3">
            <a:extLst>
              <a:ext uri="{FF2B5EF4-FFF2-40B4-BE49-F238E27FC236}">
                <a16:creationId xmlns:a16="http://schemas.microsoft.com/office/drawing/2014/main" id="{4AB673C2-FB1E-46F5-8CFB-93B9DB807075}"/>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91E2120-410F-4382-81AB-37F161F72150}"/>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202163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02222-E41B-48E7-BF06-5C5509D621C0}"/>
              </a:ext>
            </a:extLst>
          </p:cNvPr>
          <p:cNvSpPr>
            <a:spLocks noGrp="1"/>
          </p:cNvSpPr>
          <p:nvPr>
            <p:ph type="dt" sz="half" idx="10"/>
          </p:nvPr>
        </p:nvSpPr>
        <p:spPr>
          <a:xfrm>
            <a:off x="438912" y="6153912"/>
            <a:ext cx="3456432" cy="502920"/>
          </a:xfrm>
          <a:prstGeom prst="rect">
            <a:avLst/>
          </a:prstGeom>
        </p:spPr>
        <p:txBody>
          <a:bodyPr/>
          <a:lstStyle/>
          <a:p>
            <a:fld id="{8EE14D2D-B1AF-4197-82D6-FC1F8BD05681}" type="datetime2">
              <a:rPr lang="en-US" smtClean="0"/>
              <a:t>Thursday, February 26, 2026</a:t>
            </a:fld>
            <a:endParaRPr lang="en-US"/>
          </a:p>
        </p:txBody>
      </p:sp>
      <p:sp>
        <p:nvSpPr>
          <p:cNvPr id="3" name="Footer Placeholder 2">
            <a:extLst>
              <a:ext uri="{FF2B5EF4-FFF2-40B4-BE49-F238E27FC236}">
                <a16:creationId xmlns:a16="http://schemas.microsoft.com/office/drawing/2014/main" id="{17A636E3-B721-46E8-882F-C123530F0FE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4FC1178-3E0E-449A-B799-009C04C069AF}"/>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587039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3392-4FF4-4922-A14E-8AA23A9BDD7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4FB38E-5055-4C9B-9A3B-A7B3A4887944}"/>
              </a:ext>
            </a:extLst>
          </p:cNvPr>
          <p:cNvSpPr>
            <a:spLocks noGrp="1"/>
          </p:cNvSpPr>
          <p:nvPr>
            <p:ph idx="1"/>
          </p:nvPr>
        </p:nvSpPr>
        <p:spPr>
          <a:xfrm>
            <a:off x="4370832" y="393192"/>
            <a:ext cx="7379208" cy="5559552"/>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E2EC2DB-2ED3-408C-BFF2-F413C9D8F91E}"/>
              </a:ext>
            </a:extLst>
          </p:cNvPr>
          <p:cNvSpPr>
            <a:spLocks noGrp="1"/>
          </p:cNvSpPr>
          <p:nvPr>
            <p:ph type="body" sz="half" idx="2"/>
          </p:nvPr>
        </p:nvSpPr>
        <p:spPr>
          <a:xfrm>
            <a:off x="448056" y="1733550"/>
            <a:ext cx="3447288" cy="421919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74FDF-3000-4B2C-AC88-8CE34D680596}"/>
              </a:ext>
            </a:extLst>
          </p:cNvPr>
          <p:cNvSpPr>
            <a:spLocks noGrp="1"/>
          </p:cNvSpPr>
          <p:nvPr>
            <p:ph type="dt" sz="half" idx="10"/>
          </p:nvPr>
        </p:nvSpPr>
        <p:spPr>
          <a:xfrm>
            <a:off x="438912" y="6153912"/>
            <a:ext cx="3456432" cy="502920"/>
          </a:xfrm>
          <a:prstGeom prst="rect">
            <a:avLst/>
          </a:prstGeom>
        </p:spPr>
        <p:txBody>
          <a:bodyPr/>
          <a:lstStyle/>
          <a:p>
            <a:fld id="{98771CEB-9838-4245-91B8-EFBAFE2D8B44}" type="datetime2">
              <a:rPr lang="en-US" smtClean="0"/>
              <a:t>Thursday, February 26, 2026</a:t>
            </a:fld>
            <a:endParaRPr lang="en-US"/>
          </a:p>
        </p:txBody>
      </p:sp>
      <p:sp>
        <p:nvSpPr>
          <p:cNvPr id="6" name="Footer Placeholder 5">
            <a:extLst>
              <a:ext uri="{FF2B5EF4-FFF2-40B4-BE49-F238E27FC236}">
                <a16:creationId xmlns:a16="http://schemas.microsoft.com/office/drawing/2014/main" id="{0DA0B7F4-5B8C-49BD-9BDA-FCBD13E2422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502BC00-0803-4A53-8657-91CE0DB80E54}"/>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663530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2A98-C272-40D9-B75A-77A3D58678E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AD50DAC-9AC3-4A9A-91B7-6C95E4362561}"/>
              </a:ext>
            </a:extLst>
          </p:cNvPr>
          <p:cNvSpPr>
            <a:spLocks noGrp="1"/>
          </p:cNvSpPr>
          <p:nvPr>
            <p:ph type="pic" idx="1"/>
          </p:nvPr>
        </p:nvSpPr>
        <p:spPr>
          <a:xfrm>
            <a:off x="4370832" y="441324"/>
            <a:ext cx="7373112" cy="55114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3721B04-C243-49A9-B5D3-483379290943}"/>
              </a:ext>
            </a:extLst>
          </p:cNvPr>
          <p:cNvSpPr>
            <a:spLocks noGrp="1"/>
          </p:cNvSpPr>
          <p:nvPr>
            <p:ph type="body" sz="half" idx="2"/>
          </p:nvPr>
        </p:nvSpPr>
        <p:spPr>
          <a:xfrm>
            <a:off x="448056" y="1735200"/>
            <a:ext cx="3447288" cy="421475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E949C-DD35-44F6-B45A-35134D7E1299}"/>
              </a:ext>
            </a:extLst>
          </p:cNvPr>
          <p:cNvSpPr>
            <a:spLocks noGrp="1"/>
          </p:cNvSpPr>
          <p:nvPr>
            <p:ph type="dt" sz="half" idx="10"/>
          </p:nvPr>
        </p:nvSpPr>
        <p:spPr>
          <a:xfrm>
            <a:off x="438912" y="6153912"/>
            <a:ext cx="3456432" cy="502920"/>
          </a:xfrm>
          <a:prstGeom prst="rect">
            <a:avLst/>
          </a:prstGeom>
        </p:spPr>
        <p:txBody>
          <a:bodyPr/>
          <a:lstStyle/>
          <a:p>
            <a:fld id="{51D3F6BF-A585-41F8-88DF-7E5D069F892A}" type="datetime2">
              <a:rPr lang="en-US" smtClean="0"/>
              <a:t>Thursday, February 26, 2026</a:t>
            </a:fld>
            <a:endParaRPr lang="en-US"/>
          </a:p>
        </p:txBody>
      </p:sp>
      <p:sp>
        <p:nvSpPr>
          <p:cNvPr id="6" name="Footer Placeholder 5">
            <a:extLst>
              <a:ext uri="{FF2B5EF4-FFF2-40B4-BE49-F238E27FC236}">
                <a16:creationId xmlns:a16="http://schemas.microsoft.com/office/drawing/2014/main" id="{6BC70102-4B8E-4FEC-9BB7-97FDC1EABF8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6693AF-08A9-4388-A9B8-174D53955998}"/>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642835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DBCE8-F60C-4E3A-83C0-BDE8DD2DE1FD}"/>
              </a:ext>
            </a:extLst>
          </p:cNvPr>
          <p:cNvSpPr>
            <a:spLocks noGrp="1"/>
          </p:cNvSpPr>
          <p:nvPr>
            <p:ph type="title"/>
          </p:nvPr>
        </p:nvSpPr>
        <p:spPr>
          <a:xfrm>
            <a:off x="448056" y="388800"/>
            <a:ext cx="11301984" cy="11412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BC57F-72F2-48BC-B1EE-1F2C6155D72E}"/>
              </a:ext>
            </a:extLst>
          </p:cNvPr>
          <p:cNvSpPr>
            <a:spLocks noGrp="1"/>
          </p:cNvSpPr>
          <p:nvPr>
            <p:ph type="body" idx="1"/>
          </p:nvPr>
        </p:nvSpPr>
        <p:spPr>
          <a:xfrm>
            <a:off x="448056" y="1733550"/>
            <a:ext cx="11293200" cy="3783013"/>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30FBC45-A4BC-4EE5-82B1-8BC79122559A}"/>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6" name="Slide Number Placeholder 5">
            <a:extLst>
              <a:ext uri="{FF2B5EF4-FFF2-40B4-BE49-F238E27FC236}">
                <a16:creationId xmlns:a16="http://schemas.microsoft.com/office/drawing/2014/main" id="{725E1300-1995-409E-B058-59180872B6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0" name="Date Placeholder 3">
            <a:extLst>
              <a:ext uri="{FF2B5EF4-FFF2-40B4-BE49-F238E27FC236}">
                <a16:creationId xmlns:a16="http://schemas.microsoft.com/office/drawing/2014/main" id="{639030E9-7F3B-403F-96B2-7C2C627C30A0}"/>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Thursday, February 26, 2026</a:t>
            </a:fld>
            <a:endParaRPr lang="en-US" dirty="0"/>
          </a:p>
        </p:txBody>
      </p:sp>
    </p:spTree>
    <p:extLst>
      <p:ext uri="{BB962C8B-B14F-4D97-AF65-F5344CB8AC3E}">
        <p14:creationId xmlns:p14="http://schemas.microsoft.com/office/powerpoint/2010/main" val="1936473963"/>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3200" i="1" kern="1200">
          <a:solidFill>
            <a:schemeClr val="tx2"/>
          </a:solidFill>
          <a:latin typeface="+mj-lt"/>
          <a:ea typeface="+mj-ea"/>
          <a:cs typeface="+mj-cs"/>
        </a:defRPr>
      </a:lvl1pPr>
    </p:titleStyle>
    <p:bodyStyle>
      <a:lvl1pPr marL="450000" indent="-448056" algn="l" defTabSz="914400" rtl="0" eaLnBrk="1" latinLnBrk="0" hangingPunct="1">
        <a:lnSpc>
          <a:spcPct val="120000"/>
        </a:lnSpc>
        <a:spcBef>
          <a:spcPts val="1000"/>
        </a:spcBef>
        <a:buFont typeface="Calibri Light" panose="020F0302020204030204" pitchFamily="34" charset="0"/>
        <a:buChar char="→"/>
        <a:defRPr sz="2200" kern="1200">
          <a:solidFill>
            <a:schemeClr val="tx2">
              <a:alpha val="55000"/>
            </a:schemeClr>
          </a:solidFill>
          <a:latin typeface="+mn-lt"/>
          <a:ea typeface="+mn-ea"/>
          <a:cs typeface="+mn-cs"/>
        </a:defRPr>
      </a:lvl1pPr>
      <a:lvl2pPr marL="90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2pPr>
      <a:lvl3pPr marL="135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3pPr>
      <a:lvl4pPr marL="180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4pPr>
      <a:lvl5pPr marL="225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hyperlink" Target="https://springvillager.itch.io/last-tea-shop"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springvillager.itch.io/last-tea-sho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8C448D53-ACA1-4CA4-B08A-09FB0780C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05D9CE-6F9F-2759-7E3B-35B334515B93}"/>
              </a:ext>
            </a:extLst>
          </p:cNvPr>
          <p:cNvSpPr>
            <a:spLocks noGrp="1"/>
          </p:cNvSpPr>
          <p:nvPr>
            <p:ph type="ctrTitle"/>
          </p:nvPr>
        </p:nvSpPr>
        <p:spPr>
          <a:xfrm>
            <a:off x="1580590" y="0"/>
            <a:ext cx="9475454" cy="2370169"/>
          </a:xfrm>
        </p:spPr>
        <p:txBody>
          <a:bodyPr>
            <a:noAutofit/>
          </a:bodyPr>
          <a:lstStyle/>
          <a:p>
            <a:pPr algn="ctr"/>
            <a:br>
              <a:rPr lang="en-GB" sz="2400" dirty="0"/>
            </a:br>
            <a:br>
              <a:rPr lang="en-GB" sz="2400" dirty="0">
                <a:solidFill>
                  <a:schemeClr val="tx1">
                    <a:lumMod val="95000"/>
                  </a:schemeClr>
                </a:solidFill>
                <a:latin typeface="Arial Nova" panose="020B0504020202020204" pitchFamily="34" charset="0"/>
              </a:rPr>
            </a:br>
            <a:r>
              <a:rPr lang="en-GB" sz="3200" i="0" dirty="0">
                <a:latin typeface="Arial Nova" panose="020B0504020202020204" pitchFamily="34" charset="0"/>
              </a:rPr>
              <a:t>CHARACTER DEFINING</a:t>
            </a:r>
            <a:br>
              <a:rPr lang="en-GB" sz="2400" i="0" dirty="0">
                <a:latin typeface="Arial Nova" panose="020B0504020202020204" pitchFamily="34" charset="0"/>
              </a:rPr>
            </a:br>
            <a:r>
              <a:rPr lang="en-GB" sz="2400" i="0" dirty="0">
                <a:latin typeface="Arial Nova" panose="020B0504020202020204" pitchFamily="34" charset="0"/>
              </a:rPr>
              <a:t>a library journaling game about creating characters from the unexpected connections between books</a:t>
            </a:r>
            <a:br>
              <a:rPr lang="en-GB" sz="2400" i="0" dirty="0"/>
            </a:br>
            <a:br>
              <a:rPr lang="en-GB" sz="2400" dirty="0">
                <a:solidFill>
                  <a:srgbClr val="E8E9E1"/>
                </a:solidFill>
                <a:latin typeface="Arial Nova" panose="020F0502020204030204" pitchFamily="34" charset="0"/>
              </a:rPr>
            </a:br>
            <a:br>
              <a:rPr lang="en-GB" sz="2400" dirty="0">
                <a:solidFill>
                  <a:srgbClr val="E8E9E1"/>
                </a:solidFill>
              </a:rPr>
            </a:br>
            <a:endParaRPr lang="en-GB" sz="2400" dirty="0">
              <a:solidFill>
                <a:srgbClr val="E8E9E1"/>
              </a:solidFill>
            </a:endParaRPr>
          </a:p>
        </p:txBody>
      </p:sp>
      <p:sp>
        <p:nvSpPr>
          <p:cNvPr id="3" name="Subtitle 2">
            <a:extLst>
              <a:ext uri="{FF2B5EF4-FFF2-40B4-BE49-F238E27FC236}">
                <a16:creationId xmlns:a16="http://schemas.microsoft.com/office/drawing/2014/main" id="{4B769907-5245-20F4-F272-9D2B5814C782}"/>
              </a:ext>
            </a:extLst>
          </p:cNvPr>
          <p:cNvSpPr>
            <a:spLocks noGrp="1"/>
          </p:cNvSpPr>
          <p:nvPr>
            <p:ph type="subTitle" idx="1"/>
          </p:nvPr>
        </p:nvSpPr>
        <p:spPr>
          <a:xfrm>
            <a:off x="4941331" y="5784495"/>
            <a:ext cx="2753973" cy="778550"/>
          </a:xfrm>
        </p:spPr>
        <p:txBody>
          <a:bodyPr>
            <a:noAutofit/>
          </a:bodyPr>
          <a:lstStyle/>
          <a:p>
            <a:pPr algn="ctr">
              <a:lnSpc>
                <a:spcPct val="100000"/>
              </a:lnSpc>
              <a:spcBef>
                <a:spcPts val="0"/>
              </a:spcBef>
            </a:pPr>
            <a:r>
              <a:rPr lang="en-GB" sz="2000" dirty="0">
                <a:solidFill>
                  <a:schemeClr val="tx1">
                    <a:lumMod val="95000"/>
                    <a:alpha val="55000"/>
                  </a:schemeClr>
                </a:solidFill>
                <a:latin typeface="Arial Nova" panose="020B0504020202020204" pitchFamily="34" charset="0"/>
              </a:rPr>
              <a:t>By </a:t>
            </a:r>
          </a:p>
          <a:p>
            <a:pPr algn="ctr">
              <a:lnSpc>
                <a:spcPct val="100000"/>
              </a:lnSpc>
              <a:spcBef>
                <a:spcPts val="0"/>
              </a:spcBef>
            </a:pPr>
            <a:r>
              <a:rPr lang="en-GB" sz="2000" dirty="0">
                <a:solidFill>
                  <a:schemeClr val="tx1">
                    <a:lumMod val="95000"/>
                    <a:alpha val="55000"/>
                  </a:schemeClr>
                </a:solidFill>
                <a:latin typeface="Arial Nova" panose="020B0504020202020204" pitchFamily="34" charset="0"/>
              </a:rPr>
              <a:t>David Smith</a:t>
            </a:r>
          </a:p>
        </p:txBody>
      </p:sp>
      <p:cxnSp>
        <p:nvCxnSpPr>
          <p:cNvPr id="58" name="Straight Connector 57">
            <a:extLst>
              <a:ext uri="{FF2B5EF4-FFF2-40B4-BE49-F238E27FC236}">
                <a16:creationId xmlns:a16="http://schemas.microsoft.com/office/drawing/2014/main" id="{3B5719CE-F76F-4313-9A48-ADF79E67BB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8321" y="4122000"/>
            <a:ext cx="544709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7E87D1A3-B240-C07C-F866-5E2B71889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7309"/>
            <a:ext cx="12203288" cy="410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18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78A58-ECED-394A-8899-2518277B9ADD}"/>
              </a:ext>
            </a:extLst>
          </p:cNvPr>
          <p:cNvSpPr>
            <a:spLocks noGrp="1"/>
          </p:cNvSpPr>
          <p:nvPr>
            <p:ph type="title"/>
          </p:nvPr>
        </p:nvSpPr>
        <p:spPr>
          <a:xfrm>
            <a:off x="428806" y="504303"/>
            <a:ext cx="11301984" cy="1141200"/>
          </a:xfrm>
        </p:spPr>
        <p:txBody>
          <a:bodyPr/>
          <a:lstStyle/>
          <a:p>
            <a:r>
              <a:rPr lang="en-GB" b="1" i="0" dirty="0">
                <a:solidFill>
                  <a:schemeClr val="tx1">
                    <a:lumMod val="95000"/>
                  </a:schemeClr>
                </a:solidFill>
                <a:latin typeface="Arial Nova" panose="020B0504020202020204" pitchFamily="34" charset="0"/>
              </a:rPr>
              <a:t>Analysing the character sheets</a:t>
            </a:r>
          </a:p>
        </p:txBody>
      </p:sp>
      <p:sp>
        <p:nvSpPr>
          <p:cNvPr id="3" name="Content Placeholder 2">
            <a:extLst>
              <a:ext uri="{FF2B5EF4-FFF2-40B4-BE49-F238E27FC236}">
                <a16:creationId xmlns:a16="http://schemas.microsoft.com/office/drawing/2014/main" id="{73DE89DE-D8BC-1AB4-9CFA-C37C4B93D0D6}"/>
              </a:ext>
            </a:extLst>
          </p:cNvPr>
          <p:cNvSpPr>
            <a:spLocks noGrp="1"/>
          </p:cNvSpPr>
          <p:nvPr>
            <p:ph idx="1"/>
          </p:nvPr>
        </p:nvSpPr>
        <p:spPr>
          <a:xfrm>
            <a:off x="428805" y="3013944"/>
            <a:ext cx="5250379" cy="3475553"/>
          </a:xfrm>
        </p:spPr>
        <p:txBody>
          <a:bodyPr>
            <a:normAutofit/>
          </a:bodyPr>
          <a:lstStyle/>
          <a:p>
            <a:pPr marL="1944" indent="0">
              <a:buNone/>
            </a:pPr>
            <a:r>
              <a:rPr lang="en-GB" sz="1800" b="1" dirty="0">
                <a:solidFill>
                  <a:schemeClr val="tx1">
                    <a:lumMod val="95000"/>
                  </a:schemeClr>
                </a:solidFill>
                <a:effectLst/>
                <a:latin typeface="Georgia" panose="02040502050405020303" pitchFamily="18" charset="0"/>
              </a:rPr>
              <a:t>Coding matrix</a:t>
            </a:r>
          </a:p>
          <a:p>
            <a:pPr marL="459144" indent="-457200">
              <a:buFont typeface="+mj-lt"/>
              <a:buAutoNum type="alphaUcPeriod"/>
            </a:pPr>
            <a:r>
              <a:rPr lang="en-GB" sz="1800" b="0" i="0" dirty="0">
                <a:solidFill>
                  <a:schemeClr val="tx1">
                    <a:lumMod val="95000"/>
                  </a:schemeClr>
                </a:solidFill>
                <a:effectLst/>
                <a:latin typeface="Georgia" panose="02040502050405020303" pitchFamily="18" charset="0"/>
              </a:rPr>
              <a:t>Geographic locations and places</a:t>
            </a:r>
          </a:p>
          <a:p>
            <a:pPr marL="459144" indent="-457200">
              <a:buFont typeface="+mj-lt"/>
              <a:buAutoNum type="alphaUcPeriod"/>
            </a:pPr>
            <a:r>
              <a:rPr lang="en-GB" sz="1800" b="0" i="0" dirty="0">
                <a:solidFill>
                  <a:schemeClr val="tx1">
                    <a:lumMod val="95000"/>
                  </a:schemeClr>
                </a:solidFill>
                <a:effectLst/>
                <a:latin typeface="Georgia" panose="02040502050405020303" pitchFamily="18" charset="0"/>
              </a:rPr>
              <a:t>Disciplines / practices</a:t>
            </a:r>
          </a:p>
          <a:p>
            <a:pPr marL="459144" indent="-457200">
              <a:buFont typeface="+mj-lt"/>
              <a:buAutoNum type="alphaUcPeriod"/>
            </a:pPr>
            <a:r>
              <a:rPr lang="en-GB" sz="1800" b="0" i="0" dirty="0">
                <a:solidFill>
                  <a:schemeClr val="tx1">
                    <a:lumMod val="95000"/>
                  </a:schemeClr>
                </a:solidFill>
                <a:effectLst/>
                <a:latin typeface="Georgia" panose="02040502050405020303" pitchFamily="18" charset="0"/>
              </a:rPr>
              <a:t>Presence of critical perspective or social justice</a:t>
            </a:r>
          </a:p>
          <a:p>
            <a:pPr marL="459144" indent="-457200">
              <a:buFont typeface="+mj-lt"/>
              <a:buAutoNum type="alphaUcPeriod"/>
            </a:pPr>
            <a:r>
              <a:rPr lang="en-GB" sz="1800" b="0" i="0" dirty="0">
                <a:solidFill>
                  <a:schemeClr val="tx1">
                    <a:lumMod val="95000"/>
                  </a:schemeClr>
                </a:solidFill>
                <a:effectLst/>
                <a:latin typeface="Georgia" panose="02040502050405020303" pitchFamily="18" charset="0"/>
              </a:rPr>
              <a:t>Links to other characters that expands one of the other </a:t>
            </a:r>
            <a:r>
              <a:rPr lang="en-GB" sz="1800" b="0" i="0" dirty="0" err="1">
                <a:solidFill>
                  <a:schemeClr val="tx1">
                    <a:lumMod val="95000"/>
                  </a:schemeClr>
                </a:solidFill>
                <a:effectLst/>
                <a:latin typeface="Georgia" panose="02040502050405020303" pitchFamily="18" charset="0"/>
              </a:rPr>
              <a:t>codings</a:t>
            </a:r>
            <a:endParaRPr lang="en-GB" sz="1800" b="0" i="0" dirty="0">
              <a:solidFill>
                <a:schemeClr val="tx1">
                  <a:lumMod val="95000"/>
                </a:schemeClr>
              </a:solidFill>
              <a:effectLst/>
              <a:latin typeface="Georgia" panose="02040502050405020303" pitchFamily="18" charset="0"/>
            </a:endParaRPr>
          </a:p>
          <a:p>
            <a:pPr marL="459144" indent="-457200">
              <a:buFont typeface="+mj-lt"/>
              <a:buAutoNum type="alphaUcPeriod"/>
            </a:pPr>
            <a:r>
              <a:rPr lang="en-GB" sz="1800" b="0" i="0" dirty="0">
                <a:solidFill>
                  <a:schemeClr val="tx1">
                    <a:lumMod val="95000"/>
                  </a:schemeClr>
                </a:solidFill>
                <a:effectLst/>
                <a:latin typeface="Georgia" panose="02040502050405020303" pitchFamily="18" charset="0"/>
              </a:rPr>
              <a:t>Innovative or novel connections</a:t>
            </a:r>
            <a:endParaRPr lang="en-GB" sz="1800" dirty="0">
              <a:solidFill>
                <a:schemeClr val="tx1">
                  <a:lumMod val="95000"/>
                </a:schemeClr>
              </a:solidFill>
            </a:endParaRPr>
          </a:p>
        </p:txBody>
      </p:sp>
      <p:sp>
        <p:nvSpPr>
          <p:cNvPr id="6" name="Content Placeholder 2">
            <a:extLst>
              <a:ext uri="{FF2B5EF4-FFF2-40B4-BE49-F238E27FC236}">
                <a16:creationId xmlns:a16="http://schemas.microsoft.com/office/drawing/2014/main" id="{9B1ED57B-E2A1-96C6-E7EF-F1F189BB7A38}"/>
              </a:ext>
            </a:extLst>
          </p:cNvPr>
          <p:cNvSpPr txBox="1">
            <a:spLocks/>
          </p:cNvSpPr>
          <p:nvPr/>
        </p:nvSpPr>
        <p:spPr>
          <a:xfrm>
            <a:off x="6362579" y="1204894"/>
            <a:ext cx="5250379" cy="5683719"/>
          </a:xfrm>
          <a:prstGeom prst="rect">
            <a:avLst/>
          </a:prstGeom>
        </p:spPr>
        <p:txBody>
          <a:bodyPr vert="horz" wrap="square" lIns="0" tIns="0" rIns="91440" bIns="0" rtlCol="0">
            <a:normAutofit/>
          </a:bodyPr>
          <a:lstStyle>
            <a:lvl1pPr marL="450000" indent="-448056" algn="l" defTabSz="914400" rtl="0" eaLnBrk="1" latinLnBrk="0" hangingPunct="1">
              <a:lnSpc>
                <a:spcPct val="120000"/>
              </a:lnSpc>
              <a:spcBef>
                <a:spcPts val="1000"/>
              </a:spcBef>
              <a:buFont typeface="Calibri Light" panose="020F0302020204030204" pitchFamily="34" charset="0"/>
              <a:buChar char="→"/>
              <a:defRPr sz="2200" kern="1200">
                <a:solidFill>
                  <a:schemeClr val="tx2">
                    <a:alpha val="55000"/>
                  </a:schemeClr>
                </a:solidFill>
                <a:latin typeface="+mn-lt"/>
                <a:ea typeface="+mn-ea"/>
                <a:cs typeface="+mn-cs"/>
              </a:defRPr>
            </a:lvl1pPr>
            <a:lvl2pPr marL="90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2pPr>
            <a:lvl3pPr marL="135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3pPr>
            <a:lvl4pPr marL="180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4pPr>
            <a:lvl5pPr marL="225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44" indent="0">
              <a:buFont typeface="Calibri Light" panose="020F0302020204030204" pitchFamily="34" charset="0"/>
              <a:buNone/>
            </a:pPr>
            <a:r>
              <a:rPr lang="en-GB" sz="1800" b="1" dirty="0">
                <a:solidFill>
                  <a:schemeClr val="tx1">
                    <a:lumMod val="95000"/>
                  </a:schemeClr>
                </a:solidFill>
                <a:latin typeface="Georgia" panose="02040502050405020303" pitchFamily="18" charset="0"/>
              </a:rPr>
              <a:t>Findings</a:t>
            </a:r>
          </a:p>
          <a:p>
            <a:pPr marL="342900" indent="-342900">
              <a:buFont typeface="+mj-lt"/>
              <a:buAutoNum type="alphaUcPeriod"/>
            </a:pPr>
            <a:r>
              <a:rPr lang="en-GB" sz="1800" dirty="0">
                <a:solidFill>
                  <a:schemeClr val="tx1">
                    <a:lumMod val="95000"/>
                  </a:schemeClr>
                </a:solidFill>
                <a:latin typeface="Georgia" panose="02040502050405020303" pitchFamily="18" charset="0"/>
              </a:rPr>
              <a:t>Wide range of locations, and positive descriptions of travel and interaction with others’ cultures.</a:t>
            </a:r>
          </a:p>
          <a:p>
            <a:pPr marL="342900" indent="-342900">
              <a:buFont typeface="+mj-lt"/>
              <a:buAutoNum type="alphaUcPeriod"/>
            </a:pPr>
            <a:r>
              <a:rPr lang="en-GB" sz="1800" dirty="0">
                <a:solidFill>
                  <a:schemeClr val="tx1">
                    <a:lumMod val="95000"/>
                  </a:schemeClr>
                </a:solidFill>
                <a:latin typeface="Georgia" panose="02040502050405020303" pitchFamily="18" charset="0"/>
              </a:rPr>
              <a:t>E</a:t>
            </a:r>
            <a:r>
              <a:rPr lang="en-GB" sz="1800" b="0" i="0" dirty="0">
                <a:solidFill>
                  <a:schemeClr val="tx1">
                    <a:lumMod val="95000"/>
                  </a:schemeClr>
                </a:solidFill>
                <a:effectLst/>
                <a:latin typeface="Georgia" panose="02040502050405020303" pitchFamily="18" charset="0"/>
              </a:rPr>
              <a:t>xpansive and diverse range of professions and ambitions.</a:t>
            </a:r>
            <a:endParaRPr lang="en-GB" sz="1800" dirty="0">
              <a:solidFill>
                <a:schemeClr val="tx1">
                  <a:lumMod val="95000"/>
                </a:schemeClr>
              </a:solidFill>
              <a:latin typeface="Georgia" panose="02040502050405020303" pitchFamily="18" charset="0"/>
            </a:endParaRPr>
          </a:p>
          <a:p>
            <a:pPr marL="459144" indent="-457200">
              <a:buFont typeface="+mj-lt"/>
              <a:buAutoNum type="alphaUcPeriod"/>
            </a:pPr>
            <a:r>
              <a:rPr lang="en-GB" sz="1800" b="0" i="0" dirty="0">
                <a:solidFill>
                  <a:schemeClr val="tx1">
                    <a:lumMod val="95000"/>
                  </a:schemeClr>
                </a:solidFill>
                <a:effectLst/>
                <a:latin typeface="Georgia" panose="02040502050405020303" pitchFamily="18" charset="0"/>
              </a:rPr>
              <a:t>3 of the 5 players explicitly raised issues that looked critically at their topics, raised ideals or described social justice scenarios.</a:t>
            </a:r>
          </a:p>
          <a:p>
            <a:pPr marL="459144" indent="-457200">
              <a:buFont typeface="+mj-lt"/>
              <a:buAutoNum type="alphaUcPeriod"/>
            </a:pPr>
            <a:r>
              <a:rPr lang="en-GB" sz="1800" dirty="0">
                <a:solidFill>
                  <a:schemeClr val="tx1">
                    <a:lumMod val="95000"/>
                  </a:schemeClr>
                </a:solidFill>
                <a:latin typeface="Georgia" panose="02040502050405020303" pitchFamily="18" charset="0"/>
              </a:rPr>
              <a:t>Regular incidents of development through character interaction.</a:t>
            </a:r>
          </a:p>
          <a:p>
            <a:pPr marL="459144" indent="-457200">
              <a:buFont typeface="+mj-lt"/>
              <a:buAutoNum type="alphaUcPeriod"/>
            </a:pPr>
            <a:r>
              <a:rPr lang="en-GB" sz="1800" b="0" i="0" dirty="0">
                <a:solidFill>
                  <a:schemeClr val="tx1">
                    <a:lumMod val="95000"/>
                  </a:schemeClr>
                </a:solidFill>
                <a:effectLst/>
                <a:latin typeface="Georgia" panose="02040502050405020303" pitchFamily="18" charset="0"/>
              </a:rPr>
              <a:t>The gaming aspect of the session helped to stretch the imaginations of players.</a:t>
            </a:r>
            <a:endParaRPr lang="en-GB" sz="1800" dirty="0">
              <a:solidFill>
                <a:schemeClr val="tx1">
                  <a:lumMod val="95000"/>
                </a:schemeClr>
              </a:solidFill>
            </a:endParaRPr>
          </a:p>
        </p:txBody>
      </p:sp>
      <p:sp>
        <p:nvSpPr>
          <p:cNvPr id="8" name="TextBox 7">
            <a:extLst>
              <a:ext uri="{FF2B5EF4-FFF2-40B4-BE49-F238E27FC236}">
                <a16:creationId xmlns:a16="http://schemas.microsoft.com/office/drawing/2014/main" id="{2A8DBEE6-B687-F236-F4F7-E1A8EE864BF3}"/>
              </a:ext>
            </a:extLst>
          </p:cNvPr>
          <p:cNvSpPr txBox="1"/>
          <p:nvPr/>
        </p:nvSpPr>
        <p:spPr>
          <a:xfrm>
            <a:off x="337265" y="1204894"/>
            <a:ext cx="5341919" cy="1200329"/>
          </a:xfrm>
          <a:prstGeom prst="rect">
            <a:avLst/>
          </a:prstGeom>
          <a:solidFill>
            <a:schemeClr val="accent1">
              <a:lumMod val="75000"/>
            </a:schemeClr>
          </a:solidFill>
        </p:spPr>
        <p:txBody>
          <a:bodyPr wrap="square">
            <a:spAutoFit/>
          </a:bodyPr>
          <a:lstStyle/>
          <a:p>
            <a:r>
              <a:rPr lang="en-GB" b="1" dirty="0">
                <a:latin typeface="Arial Nova" panose="020B0504020202020204" pitchFamily="34" charset="0"/>
              </a:rPr>
              <a:t>Question</a:t>
            </a:r>
            <a:r>
              <a:rPr lang="en-GB" dirty="0">
                <a:latin typeface="Arial Nova" panose="020B0504020202020204" pitchFamily="34" charset="0"/>
              </a:rPr>
              <a:t>: does the creation of narrative forms from randomly selected library sources produce scenarios with more diverse characters and more inventive and critical stories?</a:t>
            </a:r>
          </a:p>
        </p:txBody>
      </p:sp>
    </p:spTree>
    <p:extLst>
      <p:ext uri="{BB962C8B-B14F-4D97-AF65-F5344CB8AC3E}">
        <p14:creationId xmlns:p14="http://schemas.microsoft.com/office/powerpoint/2010/main" val="1782101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E9B1-5F41-4314-A8D1-E88F5CB5C93D}"/>
              </a:ext>
            </a:extLst>
          </p:cNvPr>
          <p:cNvSpPr>
            <a:spLocks noGrp="1"/>
          </p:cNvSpPr>
          <p:nvPr>
            <p:ph type="title"/>
          </p:nvPr>
        </p:nvSpPr>
        <p:spPr>
          <a:xfrm>
            <a:off x="480697" y="332529"/>
            <a:ext cx="6070227" cy="759292"/>
          </a:xfrm>
        </p:spPr>
        <p:txBody>
          <a:bodyPr>
            <a:normAutofit fontScale="90000"/>
          </a:bodyPr>
          <a:lstStyle/>
          <a:p>
            <a:r>
              <a:rPr lang="en-GB" b="1" i="0" dirty="0">
                <a:solidFill>
                  <a:schemeClr val="tx1">
                    <a:lumMod val="95000"/>
                  </a:schemeClr>
                </a:solidFill>
                <a:latin typeface="Arial Nova" panose="020B0504020202020204" pitchFamily="34" charset="0"/>
              </a:rPr>
              <a:t>Building gaming into future projects</a:t>
            </a:r>
            <a:br>
              <a:rPr lang="en-GB" b="1" i="0" dirty="0">
                <a:solidFill>
                  <a:schemeClr val="tx1">
                    <a:lumMod val="95000"/>
                  </a:schemeClr>
                </a:solidFill>
                <a:latin typeface="Arial Nova" panose="020B0504020202020204" pitchFamily="34" charset="0"/>
              </a:rPr>
            </a:br>
            <a:br>
              <a:rPr lang="en-GB" b="1" i="0" dirty="0">
                <a:solidFill>
                  <a:schemeClr val="tx1">
                    <a:lumMod val="95000"/>
                  </a:schemeClr>
                </a:solidFill>
                <a:latin typeface="Arial Nova" panose="020B0504020202020204" pitchFamily="34" charset="0"/>
              </a:rPr>
            </a:br>
            <a:endParaRPr lang="en-GB" b="1" i="0" dirty="0">
              <a:solidFill>
                <a:schemeClr val="tx1">
                  <a:lumMod val="95000"/>
                </a:schemeClr>
              </a:solidFill>
              <a:latin typeface="Arial Nova" panose="020B0504020202020204" pitchFamily="34" charset="0"/>
            </a:endParaRPr>
          </a:p>
        </p:txBody>
      </p:sp>
      <p:pic>
        <p:nvPicPr>
          <p:cNvPr id="4" name="Picture 3">
            <a:extLst>
              <a:ext uri="{FF2B5EF4-FFF2-40B4-BE49-F238E27FC236}">
                <a16:creationId xmlns:a16="http://schemas.microsoft.com/office/drawing/2014/main" id="{07A623D4-87C1-7EA7-D27E-45514FAB46DB}"/>
              </a:ext>
            </a:extLst>
          </p:cNvPr>
          <p:cNvPicPr>
            <a:picLocks noChangeAspect="1"/>
          </p:cNvPicPr>
          <p:nvPr/>
        </p:nvPicPr>
        <p:blipFill>
          <a:blip r:embed="rId3"/>
          <a:stretch>
            <a:fillRect/>
          </a:stretch>
        </p:blipFill>
        <p:spPr>
          <a:xfrm>
            <a:off x="6816897" y="173298"/>
            <a:ext cx="4894405" cy="6511403"/>
          </a:xfrm>
          <a:prstGeom prst="rect">
            <a:avLst/>
          </a:prstGeom>
        </p:spPr>
      </p:pic>
      <p:sp>
        <p:nvSpPr>
          <p:cNvPr id="7" name="TextBox 6">
            <a:extLst>
              <a:ext uri="{FF2B5EF4-FFF2-40B4-BE49-F238E27FC236}">
                <a16:creationId xmlns:a16="http://schemas.microsoft.com/office/drawing/2014/main" id="{28258996-1726-F7CA-8561-9AFDA197CD65}"/>
              </a:ext>
            </a:extLst>
          </p:cNvPr>
          <p:cNvSpPr txBox="1"/>
          <p:nvPr/>
        </p:nvSpPr>
        <p:spPr>
          <a:xfrm>
            <a:off x="371515" y="1528549"/>
            <a:ext cx="5615303" cy="4401205"/>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rial Nova" panose="020B0504020202020204" pitchFamily="34" charset="0"/>
              </a:rPr>
              <a:t>Funded EDI project set up by MA Publishing students and run by Frania Hall and Sonali Misra</a:t>
            </a:r>
          </a:p>
          <a:p>
            <a:pPr marL="285750" indent="-285750">
              <a:buFont typeface="Arial" panose="020B0604020202020204" pitchFamily="34" charset="0"/>
              <a:buChar char="•"/>
            </a:pPr>
            <a:endParaRPr lang="en-GB" sz="2000" dirty="0">
              <a:latin typeface="Arial Nova" panose="020B0504020202020204" pitchFamily="34" charset="0"/>
            </a:endParaRPr>
          </a:p>
          <a:p>
            <a:pPr marL="285750" indent="-285750">
              <a:buFont typeface="Arial" panose="020B0604020202020204" pitchFamily="34" charset="0"/>
              <a:buChar char="•"/>
            </a:pPr>
            <a:r>
              <a:rPr lang="en-GB" sz="2000" dirty="0">
                <a:latin typeface="Arial Nova" panose="020B0504020202020204" pitchFamily="34" charset="0"/>
              </a:rPr>
              <a:t>Choosing a curated collection of material from the historical printing collection</a:t>
            </a:r>
          </a:p>
          <a:p>
            <a:pPr marL="285750" indent="-285750">
              <a:buFont typeface="Arial" panose="020B0604020202020204" pitchFamily="34" charset="0"/>
              <a:buChar char="•"/>
            </a:pPr>
            <a:endParaRPr lang="en-GB" sz="2000" dirty="0">
              <a:latin typeface="Arial Nova" panose="020B0504020202020204" pitchFamily="34" charset="0"/>
            </a:endParaRPr>
          </a:p>
          <a:p>
            <a:pPr marL="285750" indent="-285750">
              <a:buFont typeface="Arial" panose="020B0604020202020204" pitchFamily="34" charset="0"/>
              <a:buChar char="•"/>
            </a:pPr>
            <a:r>
              <a:rPr lang="en-GB" sz="2000" dirty="0">
                <a:latin typeface="Arial Nova" panose="020B0504020202020204" pitchFamily="34" charset="0"/>
              </a:rPr>
              <a:t>Adding aspects of role play to encourage empathy and historical context within an object-based learning scenario</a:t>
            </a:r>
          </a:p>
          <a:p>
            <a:pPr marL="285750" indent="-285750">
              <a:buFont typeface="Arial" panose="020B0604020202020204" pitchFamily="34" charset="0"/>
              <a:buChar char="•"/>
            </a:pPr>
            <a:endParaRPr lang="en-GB" sz="2000" dirty="0">
              <a:latin typeface="Arial Nova" panose="020B0504020202020204" pitchFamily="34" charset="0"/>
            </a:endParaRPr>
          </a:p>
          <a:p>
            <a:pPr marL="285750" indent="-285750">
              <a:buFont typeface="Arial" panose="020B0604020202020204" pitchFamily="34" charset="0"/>
              <a:buChar char="•"/>
            </a:pPr>
            <a:r>
              <a:rPr lang="en-GB" sz="2000" dirty="0">
                <a:latin typeface="Arial Nova" panose="020B0504020202020204" pitchFamily="34" charset="0"/>
              </a:rPr>
              <a:t>Use of books as inspiration for other creative forms – using the photobook collection as prompts for sound art projects</a:t>
            </a:r>
          </a:p>
        </p:txBody>
      </p:sp>
    </p:spTree>
    <p:extLst>
      <p:ext uri="{BB962C8B-B14F-4D97-AF65-F5344CB8AC3E}">
        <p14:creationId xmlns:p14="http://schemas.microsoft.com/office/powerpoint/2010/main" val="1804839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E9B1-5F41-4314-A8D1-E88F5CB5C93D}"/>
              </a:ext>
            </a:extLst>
          </p:cNvPr>
          <p:cNvSpPr>
            <a:spLocks noGrp="1"/>
          </p:cNvSpPr>
          <p:nvPr>
            <p:ph type="title"/>
          </p:nvPr>
        </p:nvSpPr>
        <p:spPr>
          <a:xfrm>
            <a:off x="480698" y="332529"/>
            <a:ext cx="5066479" cy="652209"/>
          </a:xfrm>
        </p:spPr>
        <p:txBody>
          <a:bodyPr>
            <a:normAutofit fontScale="90000"/>
          </a:bodyPr>
          <a:lstStyle/>
          <a:p>
            <a:br>
              <a:rPr lang="en-GB" b="1" i="0" dirty="0">
                <a:solidFill>
                  <a:schemeClr val="tx1">
                    <a:lumMod val="95000"/>
                  </a:schemeClr>
                </a:solidFill>
                <a:latin typeface="Arial Nova" panose="020B0504020202020204" pitchFamily="34" charset="0"/>
              </a:rPr>
            </a:br>
            <a:br>
              <a:rPr lang="en-GB" b="1" i="0" dirty="0">
                <a:solidFill>
                  <a:schemeClr val="tx1">
                    <a:lumMod val="95000"/>
                  </a:schemeClr>
                </a:solidFill>
                <a:latin typeface="Arial Nova" panose="020B0504020202020204" pitchFamily="34" charset="0"/>
              </a:rPr>
            </a:br>
            <a:endParaRPr lang="en-GB" b="1" i="0" dirty="0">
              <a:solidFill>
                <a:schemeClr val="tx1">
                  <a:lumMod val="95000"/>
                </a:schemeClr>
              </a:solidFill>
              <a:latin typeface="Arial Nova" panose="020B0504020202020204" pitchFamily="34" charset="0"/>
            </a:endParaRPr>
          </a:p>
        </p:txBody>
      </p:sp>
      <p:pic>
        <p:nvPicPr>
          <p:cNvPr id="13" name="Picture 12">
            <a:extLst>
              <a:ext uri="{FF2B5EF4-FFF2-40B4-BE49-F238E27FC236}">
                <a16:creationId xmlns:a16="http://schemas.microsoft.com/office/drawing/2014/main" id="{983566E5-D21A-F779-9DD4-50561DCF1470}"/>
              </a:ext>
            </a:extLst>
          </p:cNvPr>
          <p:cNvPicPr>
            <a:picLocks noChangeAspect="1"/>
          </p:cNvPicPr>
          <p:nvPr/>
        </p:nvPicPr>
        <p:blipFill>
          <a:blip r:embed="rId3"/>
          <a:stretch>
            <a:fillRect/>
          </a:stretch>
        </p:blipFill>
        <p:spPr>
          <a:xfrm>
            <a:off x="480698" y="693006"/>
            <a:ext cx="4058342" cy="5810055"/>
          </a:xfrm>
          <a:prstGeom prst="rect">
            <a:avLst/>
          </a:prstGeom>
        </p:spPr>
      </p:pic>
      <p:pic>
        <p:nvPicPr>
          <p:cNvPr id="15" name="Picture 14">
            <a:extLst>
              <a:ext uri="{FF2B5EF4-FFF2-40B4-BE49-F238E27FC236}">
                <a16:creationId xmlns:a16="http://schemas.microsoft.com/office/drawing/2014/main" id="{8815B2F6-AD76-62D4-90E1-A5110B9F0F73}"/>
              </a:ext>
            </a:extLst>
          </p:cNvPr>
          <p:cNvPicPr>
            <a:picLocks noChangeAspect="1"/>
          </p:cNvPicPr>
          <p:nvPr/>
        </p:nvPicPr>
        <p:blipFill>
          <a:blip r:embed="rId4"/>
          <a:srcRect l="3508" r="4794" b="1687"/>
          <a:stretch/>
        </p:blipFill>
        <p:spPr>
          <a:xfrm>
            <a:off x="5242225" y="658633"/>
            <a:ext cx="2127566" cy="5810054"/>
          </a:xfrm>
          <a:prstGeom prst="rect">
            <a:avLst/>
          </a:prstGeom>
        </p:spPr>
      </p:pic>
      <p:pic>
        <p:nvPicPr>
          <p:cNvPr id="19" name="Picture 18">
            <a:extLst>
              <a:ext uri="{FF2B5EF4-FFF2-40B4-BE49-F238E27FC236}">
                <a16:creationId xmlns:a16="http://schemas.microsoft.com/office/drawing/2014/main" id="{7DDEEEB3-D2B3-9E03-ED27-0A660154D19E}"/>
              </a:ext>
            </a:extLst>
          </p:cNvPr>
          <p:cNvPicPr>
            <a:picLocks noChangeAspect="1"/>
          </p:cNvPicPr>
          <p:nvPr/>
        </p:nvPicPr>
        <p:blipFill>
          <a:blip r:embed="rId5"/>
          <a:stretch>
            <a:fillRect/>
          </a:stretch>
        </p:blipFill>
        <p:spPr>
          <a:xfrm>
            <a:off x="7944985" y="675820"/>
            <a:ext cx="3883482" cy="5810054"/>
          </a:xfrm>
          <a:prstGeom prst="rect">
            <a:avLst/>
          </a:prstGeom>
        </p:spPr>
      </p:pic>
    </p:spTree>
    <p:extLst>
      <p:ext uri="{BB962C8B-B14F-4D97-AF65-F5344CB8AC3E}">
        <p14:creationId xmlns:p14="http://schemas.microsoft.com/office/powerpoint/2010/main" val="3299098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6B661-AB90-E4F3-3C0F-A103CFA3E8E2}"/>
              </a:ext>
            </a:extLst>
          </p:cNvPr>
          <p:cNvSpPr>
            <a:spLocks noGrp="1"/>
          </p:cNvSpPr>
          <p:nvPr>
            <p:ph type="title"/>
          </p:nvPr>
        </p:nvSpPr>
        <p:spPr/>
        <p:txBody>
          <a:bodyPr/>
          <a:lstStyle/>
          <a:p>
            <a:r>
              <a:rPr lang="en-GB" i="0" dirty="0">
                <a:solidFill>
                  <a:schemeClr val="tx1">
                    <a:lumMod val="95000"/>
                  </a:schemeClr>
                </a:solidFill>
                <a:latin typeface="Arial Nova" panose="020B0504020202020204" pitchFamily="34" charset="0"/>
                <a:cs typeface="Aptos Serif" panose="02020604070405020304" pitchFamily="18" charset="0"/>
              </a:rPr>
              <a:t>References</a:t>
            </a:r>
          </a:p>
        </p:txBody>
      </p:sp>
      <p:sp>
        <p:nvSpPr>
          <p:cNvPr id="3" name="Content Placeholder 2">
            <a:extLst>
              <a:ext uri="{FF2B5EF4-FFF2-40B4-BE49-F238E27FC236}">
                <a16:creationId xmlns:a16="http://schemas.microsoft.com/office/drawing/2014/main" id="{A390B2A7-CD75-C9F0-D4CD-DD70044E9DA1}"/>
              </a:ext>
            </a:extLst>
          </p:cNvPr>
          <p:cNvSpPr>
            <a:spLocks noGrp="1"/>
          </p:cNvSpPr>
          <p:nvPr>
            <p:ph idx="1"/>
          </p:nvPr>
        </p:nvSpPr>
        <p:spPr>
          <a:xfrm>
            <a:off x="448056" y="1113184"/>
            <a:ext cx="11293200" cy="4405030"/>
          </a:xfrm>
        </p:spPr>
        <p:txBody>
          <a:bodyPr>
            <a:noAutofit/>
          </a:bodyPr>
          <a:lstStyle/>
          <a:p>
            <a:pPr marL="1944" indent="0">
              <a:buNone/>
            </a:pPr>
            <a:r>
              <a:rPr lang="en-GB" sz="1200" b="0" i="0" dirty="0" err="1">
                <a:solidFill>
                  <a:schemeClr val="tx1">
                    <a:lumMod val="95000"/>
                  </a:schemeClr>
                </a:solidFill>
                <a:effectLst/>
                <a:latin typeface="Arial Nova" panose="020B0504020202020204" pitchFamily="34" charset="0"/>
              </a:rPr>
              <a:t>Borchgrevink</a:t>
            </a:r>
            <a:r>
              <a:rPr lang="en-GB" sz="1200" b="0" i="0" dirty="0">
                <a:solidFill>
                  <a:schemeClr val="tx1">
                    <a:lumMod val="95000"/>
                  </a:schemeClr>
                </a:solidFill>
                <a:effectLst/>
                <a:latin typeface="Arial Nova" panose="020B0504020202020204" pitchFamily="34" charset="0"/>
              </a:rPr>
              <a:t>, H. (2024) ‘Finding objects, connecting dots: Exploring serendipity as interruptive artistic strategy for audience interaction in public spaces’, </a:t>
            </a:r>
            <a:r>
              <a:rPr lang="en-GB" sz="1200" b="0" i="1" dirty="0">
                <a:solidFill>
                  <a:schemeClr val="tx1">
                    <a:lumMod val="95000"/>
                  </a:schemeClr>
                </a:solidFill>
                <a:effectLst/>
                <a:latin typeface="Arial Nova" panose="020B0504020202020204" pitchFamily="34" charset="0"/>
              </a:rPr>
              <a:t>Nordic Journal of Art &amp; Research, </a:t>
            </a:r>
            <a:r>
              <a:rPr lang="en-GB" sz="1200" b="0" i="0" dirty="0">
                <a:solidFill>
                  <a:schemeClr val="tx1">
                    <a:lumMod val="95000"/>
                  </a:schemeClr>
                </a:solidFill>
                <a:effectLst/>
                <a:latin typeface="Arial Nova" panose="020B0504020202020204" pitchFamily="34" charset="0"/>
              </a:rPr>
              <a:t>13(2).</a:t>
            </a:r>
          </a:p>
          <a:p>
            <a:pPr marL="1944" indent="0">
              <a:buNone/>
            </a:pPr>
            <a:r>
              <a:rPr lang="en-GB" sz="1200" b="0" i="0" dirty="0">
                <a:solidFill>
                  <a:schemeClr val="tx1">
                    <a:lumMod val="95000"/>
                  </a:schemeClr>
                </a:solidFill>
                <a:effectLst/>
                <a:latin typeface="Arial Nova" panose="020B0504020202020204" pitchFamily="34" charset="0"/>
              </a:rPr>
              <a:t>Cohen, L., Morrison, K. and Manion, L. (2007) </a:t>
            </a:r>
            <a:r>
              <a:rPr lang="en-GB" sz="1200" b="0" i="1" dirty="0">
                <a:solidFill>
                  <a:schemeClr val="tx1">
                    <a:lumMod val="95000"/>
                  </a:schemeClr>
                </a:solidFill>
                <a:effectLst/>
                <a:latin typeface="Arial Nova" panose="020B0504020202020204" pitchFamily="34" charset="0"/>
              </a:rPr>
              <a:t>Research methods in education. </a:t>
            </a:r>
            <a:r>
              <a:rPr lang="en-GB" sz="1200" b="0" i="0" dirty="0">
                <a:solidFill>
                  <a:schemeClr val="tx1">
                    <a:lumMod val="95000"/>
                  </a:schemeClr>
                </a:solidFill>
                <a:effectLst/>
                <a:latin typeface="Arial Nova" panose="020B0504020202020204" pitchFamily="34" charset="0"/>
              </a:rPr>
              <a:t>Sixth edition. </a:t>
            </a:r>
            <a:r>
              <a:rPr lang="en-GB" sz="1200" b="0" i="0" dirty="0" err="1">
                <a:solidFill>
                  <a:schemeClr val="tx1">
                    <a:lumMod val="95000"/>
                  </a:schemeClr>
                </a:solidFill>
                <a:effectLst/>
                <a:latin typeface="Arial Nova" panose="020B0504020202020204" pitchFamily="34" charset="0"/>
              </a:rPr>
              <a:t>edn</a:t>
            </a:r>
            <a:r>
              <a:rPr lang="en-GB" sz="1200" b="0" i="0" dirty="0">
                <a:solidFill>
                  <a:schemeClr val="tx1">
                    <a:lumMod val="95000"/>
                  </a:schemeClr>
                </a:solidFill>
                <a:effectLst/>
                <a:latin typeface="Arial Nova" panose="020B0504020202020204" pitchFamily="34" charset="0"/>
              </a:rPr>
              <a:t>. London: Routledge.</a:t>
            </a:r>
          </a:p>
          <a:p>
            <a:pPr marL="1944" indent="0">
              <a:buNone/>
            </a:pPr>
            <a:r>
              <a:rPr lang="en-GB" sz="1200" b="0" i="0" dirty="0">
                <a:solidFill>
                  <a:schemeClr val="tx1">
                    <a:lumMod val="95000"/>
                  </a:schemeClr>
                </a:solidFill>
                <a:effectLst/>
                <a:latin typeface="Arial Nova" panose="020B0504020202020204" pitchFamily="34" charset="0"/>
              </a:rPr>
              <a:t>Crilly, J. and Everitt, R. (2022) </a:t>
            </a:r>
            <a:r>
              <a:rPr lang="en-GB" sz="1200" b="0" i="1" dirty="0">
                <a:solidFill>
                  <a:schemeClr val="tx1">
                    <a:lumMod val="95000"/>
                  </a:schemeClr>
                </a:solidFill>
                <a:effectLst/>
                <a:latin typeface="Arial Nova" panose="020B0504020202020204" pitchFamily="34" charset="0"/>
              </a:rPr>
              <a:t>Narrative expansions: interpreting decolonisation in academic libraries. </a:t>
            </a:r>
            <a:r>
              <a:rPr lang="en-GB" sz="1200" b="0" i="0" dirty="0">
                <a:solidFill>
                  <a:schemeClr val="tx1">
                    <a:lumMod val="95000"/>
                  </a:schemeClr>
                </a:solidFill>
                <a:effectLst/>
                <a:latin typeface="Arial Nova" panose="020B0504020202020204" pitchFamily="34" charset="0"/>
              </a:rPr>
              <a:t>London: Facet Publishing.</a:t>
            </a:r>
          </a:p>
          <a:p>
            <a:pPr marL="1944" indent="0">
              <a:buNone/>
            </a:pPr>
            <a:r>
              <a:rPr lang="en-GB" sz="1200" b="0" i="0" dirty="0">
                <a:solidFill>
                  <a:schemeClr val="tx1">
                    <a:lumMod val="95000"/>
                  </a:schemeClr>
                </a:solidFill>
                <a:effectLst/>
                <a:latin typeface="Arial Nova" panose="020B0504020202020204" pitchFamily="34" charset="0"/>
              </a:rPr>
              <a:t>Erlandson, D.A., Harris, E.L., Skipper, B.L. and Allen, S.D (1993) </a:t>
            </a:r>
            <a:r>
              <a:rPr lang="en-GB" sz="1200" b="0" i="1" dirty="0">
                <a:solidFill>
                  <a:schemeClr val="tx1">
                    <a:lumMod val="95000"/>
                  </a:schemeClr>
                </a:solidFill>
                <a:effectLst/>
                <a:latin typeface="Arial Nova" panose="020B0504020202020204" pitchFamily="34" charset="0"/>
              </a:rPr>
              <a:t>Doing Naturalistic Inquiry. A Guide to Methods. </a:t>
            </a:r>
            <a:r>
              <a:rPr lang="en-GB" sz="1200" b="0" i="0" dirty="0">
                <a:solidFill>
                  <a:schemeClr val="tx1">
                    <a:lumMod val="95000"/>
                  </a:schemeClr>
                </a:solidFill>
                <a:effectLst/>
                <a:latin typeface="Arial Nova" panose="020B0504020202020204" pitchFamily="34" charset="0"/>
              </a:rPr>
              <a:t>Newbury Park, CA: Sage.</a:t>
            </a:r>
          </a:p>
          <a:p>
            <a:pPr marL="1944" indent="0">
              <a:buNone/>
            </a:pPr>
            <a:r>
              <a:rPr lang="en-GB" sz="1200" b="0" i="0" dirty="0" err="1">
                <a:solidFill>
                  <a:schemeClr val="tx1">
                    <a:lumMod val="95000"/>
                  </a:schemeClr>
                </a:solidFill>
                <a:effectLst/>
                <a:latin typeface="Arial Nova" panose="020B0504020202020204" pitchFamily="34" charset="0"/>
              </a:rPr>
              <a:t>Khalifatunnisa</a:t>
            </a:r>
            <a:r>
              <a:rPr lang="en-GB" sz="1200" b="0" i="0" dirty="0">
                <a:solidFill>
                  <a:schemeClr val="tx1">
                    <a:lumMod val="95000"/>
                  </a:schemeClr>
                </a:solidFill>
                <a:effectLst/>
                <a:latin typeface="Arial Nova" panose="020B0504020202020204" pitchFamily="34" charset="0"/>
              </a:rPr>
              <a:t>, P.R. and </a:t>
            </a:r>
            <a:r>
              <a:rPr lang="en-GB" sz="1200" b="0" i="0" dirty="0" err="1">
                <a:solidFill>
                  <a:schemeClr val="tx1">
                    <a:lumMod val="95000"/>
                  </a:schemeClr>
                </a:solidFill>
                <a:effectLst/>
                <a:latin typeface="Arial Nova" panose="020B0504020202020204" pitchFamily="34" charset="0"/>
              </a:rPr>
              <a:t>Iftanty</a:t>
            </a:r>
            <a:r>
              <a:rPr lang="en-GB" sz="1200" b="0" i="0" dirty="0">
                <a:solidFill>
                  <a:schemeClr val="tx1">
                    <a:lumMod val="95000"/>
                  </a:schemeClr>
                </a:solidFill>
                <a:effectLst/>
                <a:latin typeface="Arial Nova" panose="020B0504020202020204" pitchFamily="34" charset="0"/>
              </a:rPr>
              <a:t>, E. (2023) </a:t>
            </a:r>
            <a:r>
              <a:rPr lang="en-GB" sz="1200" b="0" i="1" dirty="0">
                <a:solidFill>
                  <a:schemeClr val="tx1">
                    <a:lumMod val="95000"/>
                  </a:schemeClr>
                </a:solidFill>
                <a:effectLst/>
                <a:latin typeface="Arial Nova" panose="020B0504020202020204" pitchFamily="34" charset="0"/>
              </a:rPr>
              <a:t>Character Values in Sherlock Holmes Short Stories by Sir Arthur Conan Doyle: A Content Analysis.</a:t>
            </a:r>
            <a:endParaRPr lang="en-GB" sz="1200" b="0" i="0" dirty="0">
              <a:solidFill>
                <a:schemeClr val="tx1">
                  <a:lumMod val="95000"/>
                </a:schemeClr>
              </a:solidFill>
              <a:effectLst/>
              <a:latin typeface="Arial Nova" panose="020B0504020202020204" pitchFamily="34" charset="0"/>
            </a:endParaRPr>
          </a:p>
          <a:p>
            <a:pPr marL="1944" indent="0">
              <a:buNone/>
            </a:pPr>
            <a:r>
              <a:rPr lang="en-GB" sz="1200" b="0" i="0" dirty="0" err="1">
                <a:solidFill>
                  <a:schemeClr val="tx1">
                    <a:lumMod val="95000"/>
                  </a:schemeClr>
                </a:solidFill>
                <a:effectLst/>
                <a:latin typeface="Arial Nova" panose="020B0504020202020204" pitchFamily="34" charset="0"/>
              </a:rPr>
              <a:t>Karayigit</a:t>
            </a:r>
            <a:r>
              <a:rPr lang="en-GB" sz="1200" b="0" i="0" dirty="0">
                <a:solidFill>
                  <a:schemeClr val="tx1">
                    <a:lumMod val="95000"/>
                  </a:schemeClr>
                </a:solidFill>
                <a:effectLst/>
                <a:latin typeface="Arial Nova" panose="020B0504020202020204" pitchFamily="34" charset="0"/>
              </a:rPr>
              <a:t>, C. and </a:t>
            </a:r>
            <a:r>
              <a:rPr lang="en-GB" sz="1200" b="0" i="0" dirty="0" err="1">
                <a:solidFill>
                  <a:schemeClr val="tx1">
                    <a:lumMod val="95000"/>
                  </a:schemeClr>
                </a:solidFill>
                <a:effectLst/>
                <a:latin typeface="Arial Nova" panose="020B0504020202020204" pitchFamily="34" charset="0"/>
              </a:rPr>
              <a:t>Ozier</a:t>
            </a:r>
            <a:r>
              <a:rPr lang="en-GB" sz="1200" b="0" i="0" dirty="0">
                <a:solidFill>
                  <a:schemeClr val="tx1">
                    <a:lumMod val="95000"/>
                  </a:schemeClr>
                </a:solidFill>
                <a:effectLst/>
                <a:latin typeface="Arial Nova" panose="020B0504020202020204" pitchFamily="34" charset="0"/>
              </a:rPr>
              <a:t>, M. (2023) ‘Using character connection journaling to develop cultural empathy’, </a:t>
            </a:r>
            <a:r>
              <a:rPr lang="en-GB" sz="1200" b="0" i="1" dirty="0">
                <a:solidFill>
                  <a:schemeClr val="tx1">
                    <a:lumMod val="95000"/>
                  </a:schemeClr>
                </a:solidFill>
                <a:effectLst/>
                <a:latin typeface="Arial Nova" panose="020B0504020202020204" pitchFamily="34" charset="0"/>
              </a:rPr>
              <a:t>British Journal of Guidance &amp; Counselling, </a:t>
            </a:r>
            <a:r>
              <a:rPr lang="en-GB" sz="1200" b="0" i="0" dirty="0">
                <a:solidFill>
                  <a:schemeClr val="tx1">
                    <a:lumMod val="95000"/>
                  </a:schemeClr>
                </a:solidFill>
                <a:effectLst/>
                <a:latin typeface="Arial Nova" panose="020B0504020202020204" pitchFamily="34" charset="0"/>
              </a:rPr>
              <a:t>51(5), pp. 727–738. </a:t>
            </a:r>
            <a:endParaRPr lang="en-GB" sz="1200" dirty="0">
              <a:solidFill>
                <a:schemeClr val="tx1">
                  <a:lumMod val="95000"/>
                </a:schemeClr>
              </a:solidFill>
              <a:latin typeface="Arial Nova" panose="020B0504020202020204" pitchFamily="34" charset="0"/>
            </a:endParaRPr>
          </a:p>
          <a:p>
            <a:pPr marL="1944" indent="0">
              <a:buNone/>
            </a:pPr>
            <a:r>
              <a:rPr lang="en-GB" sz="1200" b="0" i="0" dirty="0">
                <a:solidFill>
                  <a:schemeClr val="tx1">
                    <a:lumMod val="95000"/>
                  </a:schemeClr>
                </a:solidFill>
                <a:effectLst/>
                <a:latin typeface="Arial Nova" panose="020B0504020202020204" pitchFamily="34" charset="0"/>
              </a:rPr>
              <a:t>Marshall, J. (2016) </a:t>
            </a:r>
            <a:r>
              <a:rPr lang="en-GB" sz="1200" b="0" i="1" dirty="0">
                <a:solidFill>
                  <a:schemeClr val="tx1">
                    <a:lumMod val="95000"/>
                  </a:schemeClr>
                </a:solidFill>
                <a:effectLst/>
                <a:latin typeface="Arial Nova" panose="020B0504020202020204" pitchFamily="34" charset="0"/>
              </a:rPr>
              <a:t>First person action research: Living life as inquiry. </a:t>
            </a:r>
            <a:r>
              <a:rPr lang="en-GB" sz="1200" b="0" i="0" dirty="0">
                <a:solidFill>
                  <a:schemeClr val="tx1">
                    <a:lumMod val="95000"/>
                  </a:schemeClr>
                </a:solidFill>
                <a:effectLst/>
                <a:latin typeface="Arial Nova" panose="020B0504020202020204" pitchFamily="34" charset="0"/>
              </a:rPr>
              <a:t>London, England: SAGE Publications Ltd.</a:t>
            </a:r>
          </a:p>
          <a:p>
            <a:pPr marL="1944" indent="0">
              <a:buNone/>
            </a:pPr>
            <a:r>
              <a:rPr lang="en-GB" sz="1200" b="0" i="0" dirty="0" err="1">
                <a:solidFill>
                  <a:schemeClr val="tx1">
                    <a:lumMod val="95000"/>
                  </a:schemeClr>
                </a:solidFill>
                <a:effectLst/>
                <a:latin typeface="Arial Nova" panose="020B0504020202020204" pitchFamily="34" charset="0"/>
              </a:rPr>
              <a:t>Mckinnery</a:t>
            </a:r>
            <a:r>
              <a:rPr lang="en-GB" sz="1200" b="0" i="0" dirty="0">
                <a:solidFill>
                  <a:schemeClr val="tx1">
                    <a:lumMod val="95000"/>
                  </a:schemeClr>
                </a:solidFill>
                <a:effectLst/>
                <a:latin typeface="Arial Nova" panose="020B0504020202020204" pitchFamily="34" charset="0"/>
              </a:rPr>
              <a:t>, P. (2024) </a:t>
            </a:r>
            <a:r>
              <a:rPr lang="en-GB" sz="1200" b="0" i="1" dirty="0">
                <a:solidFill>
                  <a:schemeClr val="tx1">
                    <a:lumMod val="95000"/>
                  </a:schemeClr>
                </a:solidFill>
                <a:effectLst/>
                <a:latin typeface="Arial Nova" panose="020B0504020202020204" pitchFamily="34" charset="0"/>
              </a:rPr>
              <a:t>Serendipitous searching: taking art students on a visual research journey. LILAC2024 </a:t>
            </a:r>
            <a:r>
              <a:rPr lang="en-GB" sz="1200" b="0" i="0" dirty="0">
                <a:solidFill>
                  <a:schemeClr val="tx1">
                    <a:lumMod val="95000"/>
                  </a:schemeClr>
                </a:solidFill>
                <a:effectLst/>
                <a:latin typeface="Arial Nova" panose="020B0504020202020204" pitchFamily="34" charset="0"/>
              </a:rPr>
              <a:t>. 25 March 2024.</a:t>
            </a:r>
          </a:p>
          <a:p>
            <a:pPr marL="1944" indent="0">
              <a:buNone/>
            </a:pPr>
            <a:r>
              <a:rPr lang="en-GB" sz="1200" dirty="0">
                <a:solidFill>
                  <a:schemeClr val="tx1">
                    <a:lumMod val="95000"/>
                  </a:schemeClr>
                </a:solidFill>
                <a:latin typeface="Arial Nova" panose="020B0504020202020204" pitchFamily="34" charset="0"/>
              </a:rPr>
              <a:t>Nijhawan, A. (2024) 'Storytelling and Identity' [Lecture]. Learning Lounge Talks, UAL, 29 October 2024.</a:t>
            </a:r>
            <a:endParaRPr lang="en-GB" sz="1200" b="0" i="0" dirty="0">
              <a:solidFill>
                <a:schemeClr val="tx1">
                  <a:lumMod val="95000"/>
                </a:schemeClr>
              </a:solidFill>
              <a:effectLst/>
              <a:latin typeface="Arial Nova" panose="020B0504020202020204" pitchFamily="34" charset="0"/>
            </a:endParaRPr>
          </a:p>
          <a:p>
            <a:pPr marL="1944" indent="0">
              <a:buNone/>
            </a:pPr>
            <a:r>
              <a:rPr lang="en-GB" sz="1200" b="0" i="0" dirty="0">
                <a:solidFill>
                  <a:schemeClr val="tx1">
                    <a:lumMod val="95000"/>
                  </a:schemeClr>
                </a:solidFill>
                <a:effectLst/>
                <a:latin typeface="Arial Nova" panose="020B0504020202020204" pitchFamily="34" charset="0"/>
              </a:rPr>
              <a:t>O’Farrell, S. (2023) </a:t>
            </a:r>
            <a:r>
              <a:rPr lang="en-GB" sz="1200" b="0" i="1" dirty="0">
                <a:solidFill>
                  <a:schemeClr val="tx1">
                    <a:lumMod val="95000"/>
                  </a:schemeClr>
                </a:solidFill>
                <a:effectLst/>
                <a:latin typeface="Arial Nova" panose="020B0504020202020204" pitchFamily="34" charset="0"/>
              </a:rPr>
              <a:t>‘Weeding at Westminster -wins, woes, and ways forward’. CPD25 Research Forum </a:t>
            </a:r>
            <a:r>
              <a:rPr lang="en-GB" sz="1200" b="0" i="0" dirty="0">
                <a:solidFill>
                  <a:schemeClr val="tx1">
                    <a:lumMod val="95000"/>
                  </a:schemeClr>
                </a:solidFill>
                <a:effectLst/>
                <a:latin typeface="Arial Nova" panose="020B0504020202020204" pitchFamily="34" charset="0"/>
              </a:rPr>
              <a:t>. 26 January 2023.</a:t>
            </a:r>
          </a:p>
          <a:p>
            <a:pPr marL="1944" indent="0">
              <a:buNone/>
            </a:pPr>
            <a:r>
              <a:rPr lang="en-GB" sz="1200" b="0" i="0" dirty="0">
                <a:solidFill>
                  <a:schemeClr val="tx1">
                    <a:lumMod val="95000"/>
                  </a:schemeClr>
                </a:solidFill>
                <a:effectLst/>
                <a:latin typeface="Arial Nova" panose="020B0504020202020204" pitchFamily="34" charset="0"/>
              </a:rPr>
              <a:t>Savin-Baden, M. and </a:t>
            </a:r>
            <a:r>
              <a:rPr lang="en-GB" sz="1200" b="0" i="0" dirty="0" err="1">
                <a:solidFill>
                  <a:schemeClr val="tx1">
                    <a:lumMod val="95000"/>
                  </a:schemeClr>
                </a:solidFill>
                <a:effectLst/>
                <a:latin typeface="Arial Nova" panose="020B0504020202020204" pitchFamily="34" charset="0"/>
              </a:rPr>
              <a:t>Wimpenny</a:t>
            </a:r>
            <a:r>
              <a:rPr lang="en-GB" sz="1200" b="0" i="0" dirty="0">
                <a:solidFill>
                  <a:schemeClr val="tx1">
                    <a:lumMod val="95000"/>
                  </a:schemeClr>
                </a:solidFill>
                <a:effectLst/>
                <a:latin typeface="Arial Nova" panose="020B0504020202020204" pitchFamily="34" charset="0"/>
              </a:rPr>
              <a:t>, K. (2014) </a:t>
            </a:r>
            <a:r>
              <a:rPr lang="en-GB" sz="1200" b="0" i="1" dirty="0">
                <a:solidFill>
                  <a:schemeClr val="tx1">
                    <a:lumMod val="95000"/>
                  </a:schemeClr>
                </a:solidFill>
                <a:effectLst/>
                <a:latin typeface="Arial Nova" panose="020B0504020202020204" pitchFamily="34" charset="0"/>
              </a:rPr>
              <a:t>A Practical Guide to Arts-Related Research. </a:t>
            </a:r>
            <a:r>
              <a:rPr lang="en-GB" sz="1200" b="0" i="0" dirty="0">
                <a:solidFill>
                  <a:schemeClr val="tx1">
                    <a:lumMod val="95000"/>
                  </a:schemeClr>
                </a:solidFill>
                <a:effectLst/>
                <a:latin typeface="Arial Nova" panose="020B0504020202020204" pitchFamily="34" charset="0"/>
              </a:rPr>
              <a:t>Rotterdam: BRILL.</a:t>
            </a:r>
          </a:p>
          <a:p>
            <a:pPr marL="1944" indent="0">
              <a:buNone/>
            </a:pPr>
            <a:r>
              <a:rPr lang="en-GB" sz="1200" b="0" i="0" dirty="0" err="1">
                <a:solidFill>
                  <a:schemeClr val="tx1">
                    <a:lumMod val="95000"/>
                  </a:schemeClr>
                </a:solidFill>
                <a:effectLst/>
                <a:latin typeface="Arial Nova" panose="020B0504020202020204" pitchFamily="34" charset="0"/>
              </a:rPr>
              <a:t>Seppälä</a:t>
            </a:r>
            <a:r>
              <a:rPr lang="en-GB" sz="1200" b="0" i="0" dirty="0">
                <a:solidFill>
                  <a:schemeClr val="tx1">
                    <a:lumMod val="95000"/>
                  </a:schemeClr>
                </a:solidFill>
                <a:effectLst/>
                <a:latin typeface="Arial Nova" panose="020B0504020202020204" pitchFamily="34" charset="0"/>
              </a:rPr>
              <a:t>, T., </a:t>
            </a:r>
            <a:r>
              <a:rPr lang="en-GB" sz="1200" b="0" i="0" dirty="0" err="1">
                <a:solidFill>
                  <a:schemeClr val="tx1">
                    <a:lumMod val="95000"/>
                  </a:schemeClr>
                </a:solidFill>
                <a:effectLst/>
                <a:latin typeface="Arial Nova" panose="020B0504020202020204" pitchFamily="34" charset="0"/>
              </a:rPr>
              <a:t>Sarantou</a:t>
            </a:r>
            <a:r>
              <a:rPr lang="en-GB" sz="1200" b="0" i="0" dirty="0">
                <a:solidFill>
                  <a:schemeClr val="tx1">
                    <a:lumMod val="95000"/>
                  </a:schemeClr>
                </a:solidFill>
                <a:effectLst/>
                <a:latin typeface="Arial Nova" panose="020B0504020202020204" pitchFamily="34" charset="0"/>
              </a:rPr>
              <a:t>, M. and Miettinen, S. (2021) </a:t>
            </a:r>
            <a:r>
              <a:rPr lang="en-GB" sz="1200" b="0" i="1" dirty="0">
                <a:solidFill>
                  <a:schemeClr val="tx1">
                    <a:lumMod val="95000"/>
                  </a:schemeClr>
                </a:solidFill>
                <a:effectLst/>
                <a:latin typeface="Arial Nova" panose="020B0504020202020204" pitchFamily="34" charset="0"/>
              </a:rPr>
              <a:t>Arts-based methods for decolonising participatory research. </a:t>
            </a:r>
            <a:r>
              <a:rPr lang="en-GB" sz="1200" b="0" i="0" dirty="0">
                <a:solidFill>
                  <a:schemeClr val="tx1">
                    <a:lumMod val="95000"/>
                  </a:schemeClr>
                </a:solidFill>
                <a:effectLst/>
                <a:latin typeface="Arial Nova" panose="020B0504020202020204" pitchFamily="34" charset="0"/>
              </a:rPr>
              <a:t>Milton: Taylor &amp; Francis Group.</a:t>
            </a:r>
          </a:p>
          <a:p>
            <a:pPr marL="1944" indent="0">
              <a:buNone/>
            </a:pPr>
            <a:r>
              <a:rPr lang="en-GB" sz="1200" dirty="0">
                <a:solidFill>
                  <a:schemeClr val="tx1">
                    <a:lumMod val="95000"/>
                  </a:schemeClr>
                </a:solidFill>
                <a:latin typeface="Arial Nova" panose="020B0504020202020204" pitchFamily="34" charset="0"/>
              </a:rPr>
              <a:t>Spring Villages (2022) </a:t>
            </a:r>
            <a:r>
              <a:rPr lang="en-GB" sz="1200" i="1" dirty="0">
                <a:solidFill>
                  <a:schemeClr val="tx1">
                    <a:lumMod val="95000"/>
                  </a:schemeClr>
                </a:solidFill>
                <a:latin typeface="Arial Nova" panose="020B0504020202020204" pitchFamily="34" charset="0"/>
              </a:rPr>
              <a:t>Last Tea Shop Classic. </a:t>
            </a:r>
            <a:r>
              <a:rPr lang="en-GB" sz="1200" dirty="0">
                <a:solidFill>
                  <a:schemeClr val="tx1">
                    <a:lumMod val="95000"/>
                  </a:schemeClr>
                </a:solidFill>
                <a:latin typeface="Arial Nova" panose="020B0504020202020204" pitchFamily="34" charset="0"/>
              </a:rPr>
              <a:t>Available at: </a:t>
            </a:r>
            <a:r>
              <a:rPr lang="en-GB" sz="1200" dirty="0">
                <a:solidFill>
                  <a:schemeClr val="tx1">
                    <a:lumMod val="95000"/>
                  </a:schemeClr>
                </a:solidFill>
                <a:latin typeface="Arial Nova" panose="020B0504020202020204" pitchFamily="34" charset="0"/>
                <a:hlinkClick r:id="rId3">
                  <a:extLst>
                    <a:ext uri="{A12FA001-AC4F-418D-AE19-62706E023703}">
                      <ahyp:hlinkClr xmlns:ahyp="http://schemas.microsoft.com/office/drawing/2018/hyperlinkcolor" val="tx"/>
                    </a:ext>
                  </a:extLst>
                </a:hlinkClick>
              </a:rPr>
              <a:t>https://springvillager.itch.io/last-tea-shop</a:t>
            </a:r>
            <a:endParaRPr lang="en-GB" sz="1200" dirty="0">
              <a:solidFill>
                <a:schemeClr val="tx1">
                  <a:lumMod val="95000"/>
                </a:schemeClr>
              </a:solidFill>
              <a:latin typeface="Arial Nova" panose="020B0504020202020204" pitchFamily="34" charset="0"/>
            </a:endParaRPr>
          </a:p>
          <a:p>
            <a:pPr marL="1944" indent="0">
              <a:buNone/>
            </a:pPr>
            <a:r>
              <a:rPr lang="en-GB" sz="1200" b="0" i="0" dirty="0" err="1">
                <a:solidFill>
                  <a:schemeClr val="tx1">
                    <a:lumMod val="95000"/>
                  </a:schemeClr>
                </a:solidFill>
                <a:effectLst/>
                <a:latin typeface="Arial Nova" panose="020B0504020202020204" pitchFamily="34" charset="0"/>
              </a:rPr>
              <a:t>Tjora</a:t>
            </a:r>
            <a:r>
              <a:rPr lang="en-GB" sz="1200" b="0" i="0" dirty="0">
                <a:solidFill>
                  <a:schemeClr val="tx1">
                    <a:lumMod val="95000"/>
                  </a:schemeClr>
                </a:solidFill>
                <a:effectLst/>
                <a:latin typeface="Arial Nova" panose="020B0504020202020204" pitchFamily="34" charset="0"/>
              </a:rPr>
              <a:t>, A.H. (2006) ‘Writing small discoveries: an exploration of fresh observers’ observations’, </a:t>
            </a:r>
            <a:r>
              <a:rPr lang="en-GB" sz="1200" b="0" i="1" dirty="0">
                <a:solidFill>
                  <a:schemeClr val="tx1">
                    <a:lumMod val="95000"/>
                  </a:schemeClr>
                </a:solidFill>
                <a:effectLst/>
                <a:latin typeface="Arial Nova" panose="020B0504020202020204" pitchFamily="34" charset="0"/>
              </a:rPr>
              <a:t>Norwegian University of Science and Technology, </a:t>
            </a:r>
            <a:r>
              <a:rPr lang="en-GB" sz="1200" b="0" i="0" dirty="0">
                <a:solidFill>
                  <a:schemeClr val="tx1">
                    <a:lumMod val="95000"/>
                  </a:schemeClr>
                </a:solidFill>
                <a:effectLst/>
                <a:latin typeface="Arial Nova" panose="020B0504020202020204" pitchFamily="34" charset="0"/>
              </a:rPr>
              <a:t>Vol.(6(4)), pp. 429–451.</a:t>
            </a:r>
            <a:endParaRPr lang="en-GB" sz="1200" b="1" dirty="0">
              <a:solidFill>
                <a:schemeClr val="tx1">
                  <a:lumMod val="95000"/>
                </a:schemeClr>
              </a:solidFill>
              <a:latin typeface="Arial Nova" panose="020B0504020202020204" pitchFamily="34" charset="0"/>
            </a:endParaRPr>
          </a:p>
          <a:p>
            <a:pPr marL="0" indent="0">
              <a:buNone/>
            </a:pPr>
            <a:r>
              <a:rPr lang="en-GB" sz="1200" b="0" i="0" dirty="0">
                <a:solidFill>
                  <a:schemeClr val="tx1">
                    <a:lumMod val="95000"/>
                  </a:schemeClr>
                </a:solidFill>
                <a:effectLst/>
                <a:latin typeface="Arial Nova" panose="020B0504020202020204" pitchFamily="34" charset="0"/>
              </a:rPr>
              <a:t>Walsh, A. (2018) </a:t>
            </a:r>
            <a:r>
              <a:rPr lang="en-GB" sz="1200" b="0" i="1" dirty="0">
                <a:solidFill>
                  <a:schemeClr val="tx1">
                    <a:lumMod val="95000"/>
                  </a:schemeClr>
                </a:solidFill>
                <a:effectLst/>
                <a:latin typeface="Arial Nova" panose="020B0504020202020204" pitchFamily="34" charset="0"/>
              </a:rPr>
              <a:t>The librarians’ book on teaching through games and play. </a:t>
            </a:r>
            <a:r>
              <a:rPr lang="en-GB" sz="1200" b="0" i="0" dirty="0">
                <a:solidFill>
                  <a:schemeClr val="tx1">
                    <a:lumMod val="95000"/>
                  </a:schemeClr>
                </a:solidFill>
                <a:effectLst/>
                <a:latin typeface="Arial Nova" panose="020B0504020202020204" pitchFamily="34" charset="0"/>
              </a:rPr>
              <a:t>Tallinn, Harju </a:t>
            </a:r>
            <a:r>
              <a:rPr lang="en-GB" sz="1200" b="0" i="0" dirty="0" err="1">
                <a:solidFill>
                  <a:schemeClr val="tx1">
                    <a:lumMod val="95000"/>
                  </a:schemeClr>
                </a:solidFill>
                <a:effectLst/>
                <a:latin typeface="Arial Nova" panose="020B0504020202020204" pitchFamily="34" charset="0"/>
              </a:rPr>
              <a:t>Maakond</a:t>
            </a:r>
            <a:r>
              <a:rPr lang="en-GB" sz="1200" b="0" i="0" dirty="0">
                <a:solidFill>
                  <a:schemeClr val="tx1">
                    <a:lumMod val="95000"/>
                  </a:schemeClr>
                </a:solidFill>
                <a:effectLst/>
                <a:latin typeface="Arial Nova" panose="020B0504020202020204" pitchFamily="34" charset="0"/>
              </a:rPr>
              <a:t>: Innovative Libraries.</a:t>
            </a:r>
          </a:p>
          <a:p>
            <a:pPr marL="1944" indent="0" algn="l" fontAlgn="base">
              <a:buNone/>
            </a:pPr>
            <a:endParaRPr lang="en-GB" sz="1000" b="0" i="0" dirty="0">
              <a:solidFill>
                <a:schemeClr val="tx1">
                  <a:lumMod val="95000"/>
                </a:schemeClr>
              </a:solidFill>
              <a:effectLst/>
              <a:latin typeface="Arial Nova" panose="020B0504020202020204" pitchFamily="34" charset="0"/>
            </a:endParaRPr>
          </a:p>
          <a:p>
            <a:pPr marL="0" indent="0">
              <a:buNone/>
            </a:pPr>
            <a:endParaRPr lang="en-GB" sz="1000" dirty="0">
              <a:solidFill>
                <a:schemeClr val="tx1">
                  <a:lumMod val="95000"/>
                </a:schemeClr>
              </a:solidFill>
              <a:latin typeface="Arial Nova" panose="020B0504020202020204" pitchFamily="34" charset="0"/>
            </a:endParaRPr>
          </a:p>
        </p:txBody>
      </p:sp>
    </p:spTree>
    <p:extLst>
      <p:ext uri="{BB962C8B-B14F-4D97-AF65-F5344CB8AC3E}">
        <p14:creationId xmlns:p14="http://schemas.microsoft.com/office/powerpoint/2010/main" val="758068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D713-803E-652E-B6B1-8EC074A1DFE1}"/>
              </a:ext>
            </a:extLst>
          </p:cNvPr>
          <p:cNvSpPr>
            <a:spLocks noGrp="1"/>
          </p:cNvSpPr>
          <p:nvPr>
            <p:ph type="title"/>
          </p:nvPr>
        </p:nvSpPr>
        <p:spPr>
          <a:xfrm>
            <a:off x="292608" y="448066"/>
            <a:ext cx="11301984" cy="1141200"/>
          </a:xfrm>
        </p:spPr>
        <p:txBody>
          <a:bodyPr/>
          <a:lstStyle/>
          <a:p>
            <a:pPr algn="ctr"/>
            <a:r>
              <a:rPr lang="en-GB" i="0" dirty="0">
                <a:solidFill>
                  <a:schemeClr val="tx1">
                    <a:lumMod val="95000"/>
                  </a:schemeClr>
                </a:solidFill>
                <a:latin typeface="Arial Nova" panose="020B0504020202020204" pitchFamily="34" charset="0"/>
              </a:rPr>
              <a:t>Action based research development</a:t>
            </a:r>
          </a:p>
        </p:txBody>
      </p:sp>
      <p:graphicFrame>
        <p:nvGraphicFramePr>
          <p:cNvPr id="4" name="Diagram 3">
            <a:extLst>
              <a:ext uri="{FF2B5EF4-FFF2-40B4-BE49-F238E27FC236}">
                <a16:creationId xmlns:a16="http://schemas.microsoft.com/office/drawing/2014/main" id="{2167E22B-8886-9CCE-967B-6C6EB4AA558B}"/>
              </a:ext>
            </a:extLst>
          </p:cNvPr>
          <p:cNvGraphicFramePr/>
          <p:nvPr>
            <p:extLst>
              <p:ext uri="{D42A27DB-BD31-4B8C-83A1-F6EECF244321}">
                <p14:modId xmlns:p14="http://schemas.microsoft.com/office/powerpoint/2010/main" val="2713515076"/>
              </p:ext>
            </p:extLst>
          </p:nvPr>
        </p:nvGraphicFramePr>
        <p:xfrm>
          <a:off x="1834413" y="1423011"/>
          <a:ext cx="8523173" cy="4818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136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7B459-8034-2EA8-9021-AAD36BFFED12}"/>
              </a:ext>
            </a:extLst>
          </p:cNvPr>
          <p:cNvSpPr>
            <a:spLocks noGrp="1"/>
          </p:cNvSpPr>
          <p:nvPr>
            <p:ph type="title"/>
          </p:nvPr>
        </p:nvSpPr>
        <p:spPr/>
        <p:txBody>
          <a:bodyPr/>
          <a:lstStyle/>
          <a:p>
            <a:r>
              <a:rPr lang="en-GB" i="0" dirty="0">
                <a:solidFill>
                  <a:schemeClr val="tx1">
                    <a:lumMod val="95000"/>
                  </a:schemeClr>
                </a:solidFill>
                <a:latin typeface="Arial Nova" panose="020B0504020202020204" pitchFamily="34" charset="0"/>
              </a:rPr>
              <a:t>Games in the library context</a:t>
            </a:r>
            <a:endParaRPr lang="en-GB" dirty="0"/>
          </a:p>
        </p:txBody>
      </p:sp>
      <p:graphicFrame>
        <p:nvGraphicFramePr>
          <p:cNvPr id="6" name="Content Placeholder 5">
            <a:extLst>
              <a:ext uri="{FF2B5EF4-FFF2-40B4-BE49-F238E27FC236}">
                <a16:creationId xmlns:a16="http://schemas.microsoft.com/office/drawing/2014/main" id="{093EA025-C5FE-A33E-F34F-A5F9365AFC19}"/>
              </a:ext>
            </a:extLst>
          </p:cNvPr>
          <p:cNvGraphicFramePr>
            <a:graphicFrameLocks noGrp="1"/>
          </p:cNvGraphicFramePr>
          <p:nvPr>
            <p:ph idx="1"/>
            <p:extLst>
              <p:ext uri="{D42A27DB-BD31-4B8C-83A1-F6EECF244321}">
                <p14:modId xmlns:p14="http://schemas.microsoft.com/office/powerpoint/2010/main" val="1564567970"/>
              </p:ext>
            </p:extLst>
          </p:nvPr>
        </p:nvGraphicFramePr>
        <p:xfrm>
          <a:off x="5433391" y="605839"/>
          <a:ext cx="6758609" cy="5476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1C90AB7-9CB0-72E8-0C0C-305599360BB6}"/>
              </a:ext>
            </a:extLst>
          </p:cNvPr>
          <p:cNvSpPr txBox="1"/>
          <p:nvPr/>
        </p:nvSpPr>
        <p:spPr>
          <a:xfrm>
            <a:off x="441958" y="851720"/>
            <a:ext cx="5216719" cy="6001643"/>
          </a:xfrm>
          <a:prstGeom prst="rect">
            <a:avLst/>
          </a:prstGeom>
          <a:noFill/>
        </p:spPr>
        <p:txBody>
          <a:bodyPr wrap="square" rtlCol="0">
            <a:spAutoFit/>
          </a:bodyPr>
          <a:lstStyle/>
          <a:p>
            <a:r>
              <a:rPr lang="en-GB" b="1" dirty="0">
                <a:solidFill>
                  <a:schemeClr val="tx1">
                    <a:lumMod val="95000"/>
                  </a:schemeClr>
                </a:solidFill>
                <a:latin typeface="Aptos" panose="020B0004020202020204" pitchFamily="34" charset="0"/>
              </a:rPr>
              <a:t>Fun</a:t>
            </a:r>
          </a:p>
          <a:p>
            <a:pPr marL="285750" indent="-285750">
              <a:buFont typeface="Arial" panose="020B0604020202020204" pitchFamily="34" charset="0"/>
              <a:buChar char="•"/>
            </a:pPr>
            <a:r>
              <a:rPr lang="en-GB" b="0" i="0" dirty="0">
                <a:solidFill>
                  <a:schemeClr val="tx1">
                    <a:lumMod val="95000"/>
                  </a:schemeClr>
                </a:solidFill>
                <a:effectLst/>
                <a:latin typeface="Aptos" panose="020B0004020202020204" pitchFamily="34" charset="0"/>
              </a:rPr>
              <a:t>Walsh, A. (2018) </a:t>
            </a:r>
            <a:r>
              <a:rPr lang="en-GB" b="0" i="1" dirty="0">
                <a:solidFill>
                  <a:schemeClr val="tx1">
                    <a:lumMod val="95000"/>
                  </a:schemeClr>
                </a:solidFill>
                <a:effectLst/>
                <a:latin typeface="Aptos" panose="020B0004020202020204" pitchFamily="34" charset="0"/>
              </a:rPr>
              <a:t>The librarians’ book on teaching through games and play. </a:t>
            </a:r>
            <a:r>
              <a:rPr lang="en-GB" b="0" i="0" dirty="0">
                <a:solidFill>
                  <a:schemeClr val="tx1">
                    <a:lumMod val="95000"/>
                  </a:schemeClr>
                </a:solidFill>
                <a:effectLst/>
                <a:latin typeface="Aptos" panose="020B0004020202020204" pitchFamily="34" charset="0"/>
              </a:rPr>
              <a:t>Tallinn, Harju </a:t>
            </a:r>
            <a:r>
              <a:rPr lang="en-GB" b="0" i="0" dirty="0" err="1">
                <a:solidFill>
                  <a:schemeClr val="tx1">
                    <a:lumMod val="95000"/>
                  </a:schemeClr>
                </a:solidFill>
                <a:effectLst/>
                <a:latin typeface="Aptos" panose="020B0004020202020204" pitchFamily="34" charset="0"/>
              </a:rPr>
              <a:t>Maakond</a:t>
            </a:r>
            <a:r>
              <a:rPr lang="en-GB" b="0" i="0" dirty="0">
                <a:solidFill>
                  <a:schemeClr val="tx1">
                    <a:lumMod val="95000"/>
                  </a:schemeClr>
                </a:solidFill>
                <a:effectLst/>
                <a:latin typeface="Aptos" panose="020B0004020202020204" pitchFamily="34" charset="0"/>
              </a:rPr>
              <a:t>: Innovative Libraries.</a:t>
            </a:r>
          </a:p>
          <a:p>
            <a:pPr marL="285750" indent="-285750">
              <a:buFont typeface="Arial" panose="020B0604020202020204" pitchFamily="34" charset="0"/>
              <a:buChar char="•"/>
            </a:pPr>
            <a:endParaRPr lang="en-GB" sz="800" dirty="0">
              <a:solidFill>
                <a:schemeClr val="tx1">
                  <a:lumMod val="95000"/>
                </a:schemeClr>
              </a:solidFill>
              <a:latin typeface="Aptos" panose="020B0004020202020204" pitchFamily="34" charset="0"/>
            </a:endParaRPr>
          </a:p>
          <a:p>
            <a:r>
              <a:rPr lang="en-GB" b="1" dirty="0">
                <a:solidFill>
                  <a:schemeClr val="tx1">
                    <a:lumMod val="95000"/>
                  </a:schemeClr>
                </a:solidFill>
                <a:latin typeface="Aptos" panose="020B0004020202020204" pitchFamily="34" charset="0"/>
              </a:rPr>
              <a:t>Unexpected encounters</a:t>
            </a:r>
          </a:p>
          <a:p>
            <a:pPr marL="285750" indent="-285750">
              <a:buFont typeface="Arial" panose="020B0604020202020204" pitchFamily="34" charset="0"/>
              <a:buChar char="•"/>
            </a:pPr>
            <a:r>
              <a:rPr lang="en-GB" b="0" i="0" dirty="0" err="1">
                <a:solidFill>
                  <a:schemeClr val="tx1">
                    <a:lumMod val="95000"/>
                  </a:schemeClr>
                </a:solidFill>
                <a:effectLst/>
                <a:latin typeface="Aptos" panose="020B0004020202020204" pitchFamily="34" charset="0"/>
              </a:rPr>
              <a:t>Borchgrevink</a:t>
            </a:r>
            <a:r>
              <a:rPr lang="en-GB" b="0" i="0" dirty="0">
                <a:solidFill>
                  <a:schemeClr val="tx1">
                    <a:lumMod val="95000"/>
                  </a:schemeClr>
                </a:solidFill>
                <a:effectLst/>
                <a:latin typeface="Aptos" panose="020B0004020202020204" pitchFamily="34" charset="0"/>
              </a:rPr>
              <a:t>, H. (2024) ‘Finding objects, connecting dots: Exploring serendipity as interruptive artistic strategy for audience interaction in public spaces’, </a:t>
            </a:r>
            <a:r>
              <a:rPr lang="en-GB" b="0" i="1" dirty="0">
                <a:solidFill>
                  <a:schemeClr val="tx1">
                    <a:lumMod val="95000"/>
                  </a:schemeClr>
                </a:solidFill>
                <a:effectLst/>
                <a:latin typeface="Aptos" panose="020B0004020202020204" pitchFamily="34" charset="0"/>
              </a:rPr>
              <a:t>Nordic Journal of Art &amp; Research, </a:t>
            </a:r>
            <a:r>
              <a:rPr lang="en-GB" b="0" i="0" dirty="0">
                <a:solidFill>
                  <a:schemeClr val="tx1">
                    <a:lumMod val="95000"/>
                  </a:schemeClr>
                </a:solidFill>
                <a:effectLst/>
                <a:latin typeface="Aptos" panose="020B0004020202020204" pitchFamily="34" charset="0"/>
              </a:rPr>
              <a:t>13(2).</a:t>
            </a:r>
          </a:p>
          <a:p>
            <a:pPr marL="285750" indent="-285750">
              <a:buFont typeface="Arial" panose="020B0604020202020204" pitchFamily="34" charset="0"/>
              <a:buChar char="•"/>
            </a:pPr>
            <a:endParaRPr lang="en-GB" sz="800" dirty="0">
              <a:solidFill>
                <a:schemeClr val="tx1">
                  <a:lumMod val="95000"/>
                </a:schemeClr>
              </a:solidFill>
              <a:latin typeface="Aptos" panose="020B0004020202020204" pitchFamily="34" charset="0"/>
            </a:endParaRPr>
          </a:p>
          <a:p>
            <a:r>
              <a:rPr lang="en-GB" b="1" dirty="0">
                <a:solidFill>
                  <a:schemeClr val="tx1">
                    <a:lumMod val="95000"/>
                  </a:schemeClr>
                </a:solidFill>
                <a:latin typeface="Aptos" panose="020B0004020202020204" pitchFamily="34" charset="0"/>
              </a:rPr>
              <a:t>Empathy</a:t>
            </a:r>
          </a:p>
          <a:p>
            <a:pPr marL="285750" indent="-285750">
              <a:buFont typeface="Arial" panose="020B0604020202020204" pitchFamily="34" charset="0"/>
              <a:buChar char="•"/>
            </a:pPr>
            <a:r>
              <a:rPr lang="en-GB" b="0" i="0" dirty="0" err="1">
                <a:solidFill>
                  <a:schemeClr val="tx1">
                    <a:lumMod val="95000"/>
                  </a:schemeClr>
                </a:solidFill>
                <a:effectLst/>
                <a:latin typeface="Aptos" panose="020B0004020202020204" pitchFamily="34" charset="0"/>
              </a:rPr>
              <a:t>Karayigit</a:t>
            </a:r>
            <a:r>
              <a:rPr lang="en-GB" b="0" i="0" dirty="0">
                <a:solidFill>
                  <a:schemeClr val="tx1">
                    <a:lumMod val="95000"/>
                  </a:schemeClr>
                </a:solidFill>
                <a:effectLst/>
                <a:latin typeface="Aptos" panose="020B0004020202020204" pitchFamily="34" charset="0"/>
              </a:rPr>
              <a:t>, C. and </a:t>
            </a:r>
            <a:r>
              <a:rPr lang="en-GB" b="0" i="0" dirty="0" err="1">
                <a:solidFill>
                  <a:schemeClr val="tx1">
                    <a:lumMod val="95000"/>
                  </a:schemeClr>
                </a:solidFill>
                <a:effectLst/>
                <a:latin typeface="Aptos" panose="020B0004020202020204" pitchFamily="34" charset="0"/>
              </a:rPr>
              <a:t>Ozier</a:t>
            </a:r>
            <a:r>
              <a:rPr lang="en-GB" b="0" i="0" dirty="0">
                <a:solidFill>
                  <a:schemeClr val="tx1">
                    <a:lumMod val="95000"/>
                  </a:schemeClr>
                </a:solidFill>
                <a:effectLst/>
                <a:latin typeface="Aptos" panose="020B0004020202020204" pitchFamily="34" charset="0"/>
              </a:rPr>
              <a:t>, M. (2023) ‘Using character connection journaling to develop cultural empathy’, </a:t>
            </a:r>
            <a:r>
              <a:rPr lang="en-GB" b="0" i="1" dirty="0">
                <a:solidFill>
                  <a:schemeClr val="tx1">
                    <a:lumMod val="95000"/>
                  </a:schemeClr>
                </a:solidFill>
                <a:effectLst/>
                <a:latin typeface="Aptos" panose="020B0004020202020204" pitchFamily="34" charset="0"/>
              </a:rPr>
              <a:t>British Journal of Guidance &amp; Counselling, </a:t>
            </a:r>
            <a:r>
              <a:rPr lang="en-GB" b="0" i="0" dirty="0">
                <a:solidFill>
                  <a:schemeClr val="tx1">
                    <a:lumMod val="95000"/>
                  </a:schemeClr>
                </a:solidFill>
                <a:effectLst/>
                <a:latin typeface="Aptos" panose="020B0004020202020204" pitchFamily="34" charset="0"/>
              </a:rPr>
              <a:t>51(5), pp. 727–738. </a:t>
            </a:r>
          </a:p>
          <a:p>
            <a:pPr marL="285750" indent="-285750">
              <a:buFont typeface="Arial" panose="020B0604020202020204" pitchFamily="34" charset="0"/>
              <a:buChar char="•"/>
            </a:pPr>
            <a:endParaRPr lang="en-GB" sz="800" b="0" i="0" dirty="0">
              <a:solidFill>
                <a:schemeClr val="tx1">
                  <a:lumMod val="95000"/>
                </a:schemeClr>
              </a:solidFill>
              <a:effectLst/>
              <a:latin typeface="Aptos" panose="020B0004020202020204" pitchFamily="34" charset="0"/>
            </a:endParaRPr>
          </a:p>
          <a:p>
            <a:r>
              <a:rPr lang="en-GB" b="1" dirty="0">
                <a:solidFill>
                  <a:schemeClr val="tx1">
                    <a:lumMod val="95000"/>
                  </a:schemeClr>
                </a:solidFill>
                <a:latin typeface="Aptos" panose="020B0004020202020204" pitchFamily="34" charset="0"/>
              </a:rPr>
              <a:t>Decolonising</a:t>
            </a:r>
          </a:p>
          <a:p>
            <a:pPr marL="285750" indent="-285750">
              <a:buFont typeface="Arial" panose="020B0604020202020204" pitchFamily="34" charset="0"/>
              <a:buChar char="•"/>
            </a:pPr>
            <a:r>
              <a:rPr lang="en-GB" b="0" i="0" dirty="0">
                <a:solidFill>
                  <a:schemeClr val="tx1">
                    <a:lumMod val="95000"/>
                  </a:schemeClr>
                </a:solidFill>
                <a:effectLst/>
                <a:latin typeface="Aptos" panose="020B0004020202020204" pitchFamily="34" charset="0"/>
              </a:rPr>
              <a:t>Crilly, J. and Everitt, R. (2022) </a:t>
            </a:r>
            <a:r>
              <a:rPr lang="en-GB" b="0" i="1" dirty="0">
                <a:solidFill>
                  <a:schemeClr val="tx1">
                    <a:lumMod val="95000"/>
                  </a:schemeClr>
                </a:solidFill>
                <a:effectLst/>
                <a:latin typeface="Aptos" panose="020B0004020202020204" pitchFamily="34" charset="0"/>
              </a:rPr>
              <a:t>Narrative expansions: interpreting decolonisation in academic libraries. </a:t>
            </a:r>
            <a:r>
              <a:rPr lang="en-GB" b="0" i="0" dirty="0">
                <a:solidFill>
                  <a:schemeClr val="tx1">
                    <a:lumMod val="95000"/>
                  </a:schemeClr>
                </a:solidFill>
                <a:effectLst/>
                <a:latin typeface="Aptos" panose="020B0004020202020204" pitchFamily="34" charset="0"/>
              </a:rPr>
              <a:t>London: Facet Publishing</a:t>
            </a:r>
            <a:r>
              <a:rPr lang="en-GB" b="0" i="0" dirty="0">
                <a:solidFill>
                  <a:schemeClr val="tx1">
                    <a:lumMod val="95000"/>
                  </a:schemeClr>
                </a:solidFill>
                <a:effectLst/>
                <a:latin typeface="Georgia" panose="02040502050405020303" pitchFamily="18" charset="0"/>
              </a:rPr>
              <a:t>.</a:t>
            </a:r>
            <a:endParaRPr lang="en-GB" dirty="0">
              <a:solidFill>
                <a:schemeClr val="tx1">
                  <a:lumMod val="95000"/>
                </a:schemeClr>
              </a:solidFill>
            </a:endParaRPr>
          </a:p>
          <a:p>
            <a:endParaRPr lang="en-GB" dirty="0">
              <a:solidFill>
                <a:schemeClr val="tx1">
                  <a:lumMod val="95000"/>
                </a:schemeClr>
              </a:solidFill>
            </a:endParaRPr>
          </a:p>
        </p:txBody>
      </p:sp>
    </p:spTree>
    <p:extLst>
      <p:ext uri="{BB962C8B-B14F-4D97-AF65-F5344CB8AC3E}">
        <p14:creationId xmlns:p14="http://schemas.microsoft.com/office/powerpoint/2010/main" val="987505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4606-BBDA-A507-863C-23D460A469B7}"/>
              </a:ext>
            </a:extLst>
          </p:cNvPr>
          <p:cNvSpPr>
            <a:spLocks noGrp="1"/>
          </p:cNvSpPr>
          <p:nvPr>
            <p:ph type="title"/>
          </p:nvPr>
        </p:nvSpPr>
        <p:spPr>
          <a:xfrm>
            <a:off x="439272" y="415305"/>
            <a:ext cx="11301984" cy="1141200"/>
          </a:xfrm>
        </p:spPr>
        <p:txBody>
          <a:bodyPr/>
          <a:lstStyle/>
          <a:p>
            <a:pPr algn="ctr"/>
            <a:r>
              <a:rPr lang="en-GB" i="0" dirty="0">
                <a:latin typeface="Arial Nova" panose="020B0504020202020204" pitchFamily="34" charset="0"/>
              </a:rPr>
              <a:t>Finding an exemplar journaling game: </a:t>
            </a:r>
            <a:r>
              <a:rPr lang="en-GB" dirty="0">
                <a:latin typeface="Arial Nova" panose="020B0504020202020204" pitchFamily="34" charset="0"/>
              </a:rPr>
              <a:t>The Last Teashop </a:t>
            </a:r>
          </a:p>
        </p:txBody>
      </p:sp>
      <p:pic>
        <p:nvPicPr>
          <p:cNvPr id="5" name="Content Placeholder 4" descr="A drawing of a tea pot&#10;&#10;Description automatically generated">
            <a:extLst>
              <a:ext uri="{FF2B5EF4-FFF2-40B4-BE49-F238E27FC236}">
                <a16:creationId xmlns:a16="http://schemas.microsoft.com/office/drawing/2014/main" id="{BE111297-1E29-FC72-F3D7-8B72443A5E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2313" y="1103831"/>
            <a:ext cx="5645425" cy="4480496"/>
          </a:xfrm>
        </p:spPr>
      </p:pic>
      <p:sp>
        <p:nvSpPr>
          <p:cNvPr id="6" name="TextBox 5">
            <a:extLst>
              <a:ext uri="{FF2B5EF4-FFF2-40B4-BE49-F238E27FC236}">
                <a16:creationId xmlns:a16="http://schemas.microsoft.com/office/drawing/2014/main" id="{9CD003B9-0D7C-57C4-E18C-7AF783C34316}"/>
              </a:ext>
            </a:extLst>
          </p:cNvPr>
          <p:cNvSpPr txBox="1"/>
          <p:nvPr/>
        </p:nvSpPr>
        <p:spPr>
          <a:xfrm>
            <a:off x="3286539" y="5584327"/>
            <a:ext cx="7368209" cy="646331"/>
          </a:xfrm>
          <a:prstGeom prst="rect">
            <a:avLst/>
          </a:prstGeom>
          <a:noFill/>
        </p:spPr>
        <p:txBody>
          <a:bodyPr wrap="square" rtlCol="0">
            <a:spAutoFit/>
          </a:bodyPr>
          <a:lstStyle/>
          <a:p>
            <a:r>
              <a:rPr lang="en-GB" dirty="0">
                <a:latin typeface="Arial Nova" panose="020B0504020202020204" pitchFamily="34" charset="0"/>
              </a:rPr>
              <a:t>Spring Villages (2022) </a:t>
            </a:r>
            <a:r>
              <a:rPr lang="en-GB" i="1" dirty="0">
                <a:latin typeface="Arial Nova" panose="020B0504020202020204" pitchFamily="34" charset="0"/>
              </a:rPr>
              <a:t>Last Tea Shop Classic. </a:t>
            </a:r>
            <a:r>
              <a:rPr lang="en-GB" dirty="0">
                <a:latin typeface="Arial Nova" panose="020B0504020202020204" pitchFamily="34" charset="0"/>
              </a:rPr>
              <a:t>Available at: </a:t>
            </a:r>
            <a:r>
              <a:rPr lang="en-GB" dirty="0">
                <a:latin typeface="Arial Nova" panose="020B0504020202020204" pitchFamily="34" charset="0"/>
                <a:hlinkClick r:id="rId4"/>
              </a:rPr>
              <a:t>https://springvillager.itch.io/last-tea-shop</a:t>
            </a:r>
            <a:endParaRPr lang="en-GB" dirty="0">
              <a:latin typeface="Arial Nova" panose="020B0504020202020204" pitchFamily="34" charset="0"/>
            </a:endParaRPr>
          </a:p>
        </p:txBody>
      </p:sp>
    </p:spTree>
    <p:extLst>
      <p:ext uri="{BB962C8B-B14F-4D97-AF65-F5344CB8AC3E}">
        <p14:creationId xmlns:p14="http://schemas.microsoft.com/office/powerpoint/2010/main" val="3275567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D4014-3186-ABD6-116A-3FD8380D246F}"/>
              </a:ext>
            </a:extLst>
          </p:cNvPr>
          <p:cNvSpPr>
            <a:spLocks noGrp="1"/>
          </p:cNvSpPr>
          <p:nvPr>
            <p:ph type="title"/>
          </p:nvPr>
        </p:nvSpPr>
        <p:spPr/>
        <p:txBody>
          <a:bodyPr/>
          <a:lstStyle/>
          <a:p>
            <a:r>
              <a:rPr lang="en-GB" b="1" i="0" dirty="0">
                <a:latin typeface="Arial Nova" panose="020B0504020202020204" pitchFamily="34" charset="0"/>
              </a:rPr>
              <a:t>Character Defining – establishing the games principles</a:t>
            </a:r>
          </a:p>
        </p:txBody>
      </p:sp>
      <p:sp>
        <p:nvSpPr>
          <p:cNvPr id="3" name="Content Placeholder 2">
            <a:extLst>
              <a:ext uri="{FF2B5EF4-FFF2-40B4-BE49-F238E27FC236}">
                <a16:creationId xmlns:a16="http://schemas.microsoft.com/office/drawing/2014/main" id="{7DA15899-39D2-0DD1-778F-2EEA28D155B4}"/>
              </a:ext>
            </a:extLst>
          </p:cNvPr>
          <p:cNvSpPr>
            <a:spLocks noGrp="1"/>
          </p:cNvSpPr>
          <p:nvPr>
            <p:ph idx="1"/>
          </p:nvPr>
        </p:nvSpPr>
        <p:spPr>
          <a:xfrm>
            <a:off x="952348" y="1419287"/>
            <a:ext cx="9462053" cy="5049913"/>
          </a:xfrm>
        </p:spPr>
        <p:txBody>
          <a:bodyPr>
            <a:normAutofit fontScale="77500" lnSpcReduction="20000"/>
          </a:bodyPr>
          <a:lstStyle/>
          <a:p>
            <a:pPr marL="516294" indent="-514350">
              <a:buFont typeface="+mj-lt"/>
              <a:buAutoNum type="arabicPeriod"/>
            </a:pPr>
            <a:r>
              <a:rPr lang="en-GB" sz="2800" dirty="0">
                <a:solidFill>
                  <a:schemeClr val="tx1">
                    <a:lumMod val="95000"/>
                  </a:schemeClr>
                </a:solidFill>
                <a:latin typeface="Arial Nova" panose="020B0504020202020204" pitchFamily="34" charset="0"/>
              </a:rPr>
              <a:t>Create a central character through the interpersonal relations they have with other important people in their life.</a:t>
            </a:r>
          </a:p>
          <a:p>
            <a:pPr marL="516294" indent="-514350">
              <a:buFont typeface="+mj-lt"/>
              <a:buAutoNum type="arabicPeriod"/>
            </a:pPr>
            <a:endParaRPr lang="en-GB" sz="2800" dirty="0">
              <a:solidFill>
                <a:schemeClr val="tx1">
                  <a:lumMod val="95000"/>
                </a:schemeClr>
              </a:solidFill>
              <a:latin typeface="Arial Nova" panose="020B0504020202020204" pitchFamily="34" charset="0"/>
            </a:endParaRPr>
          </a:p>
          <a:p>
            <a:pPr marL="516294" indent="-514350">
              <a:buFont typeface="+mj-lt"/>
              <a:buAutoNum type="arabicPeriod"/>
            </a:pPr>
            <a:r>
              <a:rPr lang="en-GB" sz="2800" dirty="0">
                <a:solidFill>
                  <a:schemeClr val="tx1">
                    <a:lumMod val="95000"/>
                  </a:schemeClr>
                </a:solidFill>
                <a:latin typeface="Arial Nova" panose="020B0504020202020204" pitchFamily="34" charset="0"/>
              </a:rPr>
              <a:t>Defining these important characters through the random selection of library books from a curated collection (designed with citational justice and social justice aims).</a:t>
            </a:r>
          </a:p>
          <a:p>
            <a:pPr marL="966294" lvl="1" indent="-514350">
              <a:buFont typeface="+mj-lt"/>
              <a:buAutoNum type="arabicPeriod"/>
            </a:pPr>
            <a:endParaRPr lang="en-GB" sz="2800" dirty="0">
              <a:solidFill>
                <a:schemeClr val="tx1">
                  <a:lumMod val="95000"/>
                </a:schemeClr>
              </a:solidFill>
              <a:latin typeface="Arial Nova" panose="020B0504020202020204" pitchFamily="34" charset="0"/>
            </a:endParaRPr>
          </a:p>
          <a:p>
            <a:pPr marL="516294" indent="-514350">
              <a:buFont typeface="+mj-lt"/>
              <a:buAutoNum type="arabicPeriod"/>
            </a:pPr>
            <a:r>
              <a:rPr lang="en-GB" sz="2800" dirty="0">
                <a:solidFill>
                  <a:schemeClr val="tx1">
                    <a:lumMod val="95000"/>
                  </a:schemeClr>
                </a:solidFill>
                <a:latin typeface="Arial Nova" panose="020B0504020202020204" pitchFamily="34" charset="0"/>
              </a:rPr>
              <a:t>To allow time for the players to investigate and read the selected books.</a:t>
            </a:r>
          </a:p>
          <a:p>
            <a:pPr marL="516294" indent="-514350">
              <a:buFont typeface="+mj-lt"/>
              <a:buAutoNum type="arabicPeriod"/>
            </a:pPr>
            <a:endParaRPr lang="en-GB" sz="2800" dirty="0">
              <a:solidFill>
                <a:schemeClr val="tx1">
                  <a:lumMod val="95000"/>
                </a:schemeClr>
              </a:solidFill>
              <a:latin typeface="Arial Nova" panose="020B0504020202020204" pitchFamily="34" charset="0"/>
            </a:endParaRPr>
          </a:p>
          <a:p>
            <a:pPr marL="516294" indent="-514350">
              <a:buFont typeface="+mj-lt"/>
              <a:buAutoNum type="arabicPeriod"/>
            </a:pPr>
            <a:r>
              <a:rPr lang="en-GB" sz="2800" dirty="0">
                <a:solidFill>
                  <a:schemeClr val="tx1">
                    <a:lumMod val="95000"/>
                  </a:schemeClr>
                </a:solidFill>
                <a:latin typeface="Arial Nova" panose="020B0504020202020204" pitchFamily="34" charset="0"/>
              </a:rPr>
              <a:t>For players to have time to share and tell each other about the characters they have created as a conclusion to the game</a:t>
            </a:r>
            <a:endParaRPr lang="en-GB" sz="2000" dirty="0">
              <a:solidFill>
                <a:schemeClr val="tx1">
                  <a:lumMod val="95000"/>
                </a:schemeClr>
              </a:solidFill>
            </a:endParaRPr>
          </a:p>
          <a:p>
            <a:pPr>
              <a:buFont typeface="Wingdings" panose="05000000000000000000" pitchFamily="2" charset="2"/>
              <a:buChar char="§"/>
            </a:pPr>
            <a:endParaRPr lang="en-GB" dirty="0"/>
          </a:p>
        </p:txBody>
      </p:sp>
    </p:spTree>
    <p:extLst>
      <p:ext uri="{BB962C8B-B14F-4D97-AF65-F5344CB8AC3E}">
        <p14:creationId xmlns:p14="http://schemas.microsoft.com/office/powerpoint/2010/main" val="757400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44B15-EFD3-A448-74BA-1D9F27CEABE0}"/>
              </a:ext>
            </a:extLst>
          </p:cNvPr>
          <p:cNvSpPr>
            <a:spLocks noGrp="1"/>
          </p:cNvSpPr>
          <p:nvPr>
            <p:ph type="title"/>
          </p:nvPr>
        </p:nvSpPr>
        <p:spPr>
          <a:xfrm>
            <a:off x="497539" y="335792"/>
            <a:ext cx="11301984" cy="1141200"/>
          </a:xfrm>
        </p:spPr>
        <p:txBody>
          <a:bodyPr/>
          <a:lstStyle/>
          <a:p>
            <a:r>
              <a:rPr lang="en-GB" b="1" i="0" dirty="0">
                <a:solidFill>
                  <a:schemeClr val="tx1">
                    <a:lumMod val="95000"/>
                  </a:schemeClr>
                </a:solidFill>
                <a:latin typeface="Arial Nova" panose="020B0504020202020204" pitchFamily="34" charset="0"/>
              </a:rPr>
              <a:t>Designing the players’ character sheets</a:t>
            </a:r>
          </a:p>
        </p:txBody>
      </p:sp>
      <p:pic>
        <p:nvPicPr>
          <p:cNvPr id="7" name="Content Placeholder 6" descr="A white rectangular frame with black lines&#10;&#10;Description automatically generated">
            <a:extLst>
              <a:ext uri="{FF2B5EF4-FFF2-40B4-BE49-F238E27FC236}">
                <a16:creationId xmlns:a16="http://schemas.microsoft.com/office/drawing/2014/main" id="{F9023A78-6F6B-B63E-1B52-2FEEB71F97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7539" y="1780903"/>
            <a:ext cx="2673268" cy="3783012"/>
          </a:xfrm>
        </p:spPr>
      </p:pic>
      <p:pic>
        <p:nvPicPr>
          <p:cNvPr id="9" name="Picture 8" descr="A graphic design of a frame&#10;&#10;Description automatically generated with medium confidence">
            <a:extLst>
              <a:ext uri="{FF2B5EF4-FFF2-40B4-BE49-F238E27FC236}">
                <a16:creationId xmlns:a16="http://schemas.microsoft.com/office/drawing/2014/main" id="{879C5BAF-EE29-92FE-9313-749D2B101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732" y="1780903"/>
            <a:ext cx="2673268" cy="3783012"/>
          </a:xfrm>
          <a:prstGeom prst="rect">
            <a:avLst/>
          </a:prstGeom>
        </p:spPr>
      </p:pic>
      <p:pic>
        <p:nvPicPr>
          <p:cNvPr id="11" name="Picture 10" descr="A graphic design of a rectangular frame&#10;&#10;Description automatically generated with medium confidence">
            <a:extLst>
              <a:ext uri="{FF2B5EF4-FFF2-40B4-BE49-F238E27FC236}">
                <a16:creationId xmlns:a16="http://schemas.microsoft.com/office/drawing/2014/main" id="{6E052D0B-6080-700E-0121-3026BD38C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780903"/>
            <a:ext cx="2673269" cy="3783012"/>
          </a:xfrm>
          <a:prstGeom prst="rect">
            <a:avLst/>
          </a:prstGeom>
        </p:spPr>
      </p:pic>
      <p:pic>
        <p:nvPicPr>
          <p:cNvPr id="13" name="Picture 12" descr="A close-up of a card game&#10;&#10;Description automatically generated">
            <a:extLst>
              <a:ext uri="{FF2B5EF4-FFF2-40B4-BE49-F238E27FC236}">
                <a16:creationId xmlns:a16="http://schemas.microsoft.com/office/drawing/2014/main" id="{D46A98FB-2EE4-4BD3-5462-3FE598C322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1193" y="1780903"/>
            <a:ext cx="2673268" cy="3783012"/>
          </a:xfrm>
          <a:prstGeom prst="rect">
            <a:avLst/>
          </a:prstGeom>
        </p:spPr>
      </p:pic>
    </p:spTree>
    <p:extLst>
      <p:ext uri="{BB962C8B-B14F-4D97-AF65-F5344CB8AC3E}">
        <p14:creationId xmlns:p14="http://schemas.microsoft.com/office/powerpoint/2010/main" val="3884256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93D68-715C-5A0B-083E-761B1508E810}"/>
              </a:ext>
            </a:extLst>
          </p:cNvPr>
          <p:cNvSpPr>
            <a:spLocks noGrp="1"/>
          </p:cNvSpPr>
          <p:nvPr>
            <p:ph type="title"/>
          </p:nvPr>
        </p:nvSpPr>
        <p:spPr/>
        <p:txBody>
          <a:bodyPr>
            <a:normAutofit/>
          </a:bodyPr>
          <a:lstStyle/>
          <a:p>
            <a:r>
              <a:rPr lang="en-GB" sz="2800" b="1" i="0" dirty="0">
                <a:solidFill>
                  <a:schemeClr val="tx1">
                    <a:lumMod val="95000"/>
                  </a:schemeClr>
                </a:solidFill>
                <a:latin typeface="Arial Nova" panose="020B0504020202020204" pitchFamily="34" charset="0"/>
              </a:rPr>
              <a:t>Curating the prompt bibliography – citational justice practice</a:t>
            </a:r>
          </a:p>
        </p:txBody>
      </p:sp>
      <p:sp>
        <p:nvSpPr>
          <p:cNvPr id="3" name="Content Placeholder 2">
            <a:extLst>
              <a:ext uri="{FF2B5EF4-FFF2-40B4-BE49-F238E27FC236}">
                <a16:creationId xmlns:a16="http://schemas.microsoft.com/office/drawing/2014/main" id="{AFE3A337-51C0-F426-B66E-69099CA5BBD9}"/>
              </a:ext>
            </a:extLst>
          </p:cNvPr>
          <p:cNvSpPr>
            <a:spLocks noGrp="1"/>
          </p:cNvSpPr>
          <p:nvPr>
            <p:ph idx="1"/>
          </p:nvPr>
        </p:nvSpPr>
        <p:spPr>
          <a:xfrm>
            <a:off x="412200" y="1091050"/>
            <a:ext cx="11293200" cy="1929423"/>
          </a:xfrm>
        </p:spPr>
        <p:txBody>
          <a:bodyPr>
            <a:normAutofit/>
          </a:bodyPr>
          <a:lstStyle/>
          <a:p>
            <a:pPr marL="1944" indent="0">
              <a:buNone/>
            </a:pPr>
            <a:r>
              <a:rPr lang="en-GB" sz="2000" b="0" i="0" dirty="0">
                <a:solidFill>
                  <a:schemeClr val="tx1">
                    <a:lumMod val="95000"/>
                  </a:schemeClr>
                </a:solidFill>
                <a:effectLst/>
                <a:latin typeface="Aptos" panose="020B0004020202020204" pitchFamily="34" charset="0"/>
              </a:rPr>
              <a:t>52 cards x 6 dice rolls = 312 bibliographic references</a:t>
            </a:r>
          </a:p>
          <a:p>
            <a:pPr marL="1944" indent="0">
              <a:buNone/>
            </a:pPr>
            <a:r>
              <a:rPr lang="en-GB" sz="2000" dirty="0">
                <a:solidFill>
                  <a:schemeClr val="tx1">
                    <a:lumMod val="95000"/>
                  </a:schemeClr>
                </a:solidFill>
                <a:latin typeface="Aptos" panose="020B0004020202020204" pitchFamily="34" charset="0"/>
              </a:rPr>
              <a:t>Suits themed around places, people, objects and events</a:t>
            </a:r>
          </a:p>
          <a:p>
            <a:pPr marL="1944" indent="0">
              <a:buNone/>
            </a:pPr>
            <a:r>
              <a:rPr lang="en-GB" sz="2000" dirty="0">
                <a:solidFill>
                  <a:schemeClr val="tx1">
                    <a:lumMod val="95000"/>
                  </a:schemeClr>
                </a:solidFill>
                <a:latin typeface="Aptos" panose="020B0004020202020204" pitchFamily="34" charset="0"/>
              </a:rPr>
              <a:t>Each archetype/prompt should follow a process of </a:t>
            </a:r>
            <a:r>
              <a:rPr lang="en-GB" sz="2000" dirty="0" err="1">
                <a:solidFill>
                  <a:schemeClr val="tx1">
                    <a:lumMod val="95000"/>
                  </a:schemeClr>
                </a:solidFill>
                <a:latin typeface="Aptos" panose="020B0004020202020204" pitchFamily="34" charset="0"/>
              </a:rPr>
              <a:t>decentering</a:t>
            </a:r>
            <a:r>
              <a:rPr lang="en-GB" sz="2000" dirty="0">
                <a:solidFill>
                  <a:schemeClr val="tx1">
                    <a:lumMod val="95000"/>
                  </a:schemeClr>
                </a:solidFill>
                <a:latin typeface="Aptos" panose="020B0004020202020204" pitchFamily="34" charset="0"/>
              </a:rPr>
              <a:t> gravitational citations (Healy, 2015)</a:t>
            </a:r>
          </a:p>
          <a:p>
            <a:pPr marL="1944" indent="0">
              <a:buNone/>
            </a:pPr>
            <a:endParaRPr lang="en-GB" sz="2000" dirty="0">
              <a:solidFill>
                <a:schemeClr val="tx1">
                  <a:lumMod val="95000"/>
                </a:schemeClr>
              </a:solidFill>
            </a:endParaRPr>
          </a:p>
        </p:txBody>
      </p:sp>
      <p:sp>
        <p:nvSpPr>
          <p:cNvPr id="4" name="TextBox 3">
            <a:extLst>
              <a:ext uri="{FF2B5EF4-FFF2-40B4-BE49-F238E27FC236}">
                <a16:creationId xmlns:a16="http://schemas.microsoft.com/office/drawing/2014/main" id="{DE344001-1EA8-0267-4F65-3AD4AAB2DDF7}"/>
              </a:ext>
            </a:extLst>
          </p:cNvPr>
          <p:cNvSpPr txBox="1"/>
          <p:nvPr/>
        </p:nvSpPr>
        <p:spPr>
          <a:xfrm>
            <a:off x="456839" y="2777562"/>
            <a:ext cx="10184657" cy="646331"/>
          </a:xfrm>
          <a:prstGeom prst="rect">
            <a:avLst/>
          </a:prstGeom>
          <a:noFill/>
        </p:spPr>
        <p:txBody>
          <a:bodyPr wrap="square" rtlCol="0">
            <a:spAutoFit/>
          </a:bodyPr>
          <a:lstStyle/>
          <a:p>
            <a:endParaRPr lang="en-GB" dirty="0"/>
          </a:p>
          <a:p>
            <a:endParaRPr lang="en-GB" dirty="0"/>
          </a:p>
        </p:txBody>
      </p:sp>
      <p:graphicFrame>
        <p:nvGraphicFramePr>
          <p:cNvPr id="5" name="Table 4">
            <a:extLst>
              <a:ext uri="{FF2B5EF4-FFF2-40B4-BE49-F238E27FC236}">
                <a16:creationId xmlns:a16="http://schemas.microsoft.com/office/drawing/2014/main" id="{735783E5-D4F3-EDFC-0F4B-83AC618C2771}"/>
              </a:ext>
            </a:extLst>
          </p:cNvPr>
          <p:cNvGraphicFramePr>
            <a:graphicFrameLocks noGrp="1"/>
          </p:cNvGraphicFramePr>
          <p:nvPr>
            <p:extLst>
              <p:ext uri="{D42A27DB-BD31-4B8C-83A1-F6EECF244321}">
                <p14:modId xmlns:p14="http://schemas.microsoft.com/office/powerpoint/2010/main" val="4108106869"/>
              </p:ext>
            </p:extLst>
          </p:nvPr>
        </p:nvGraphicFramePr>
        <p:xfrm>
          <a:off x="367560" y="2664129"/>
          <a:ext cx="11186708" cy="3805071"/>
        </p:xfrm>
        <a:graphic>
          <a:graphicData uri="http://schemas.openxmlformats.org/drawingml/2006/table">
            <a:tbl>
              <a:tblPr firstRow="1" bandRow="1">
                <a:tableStyleId>{5C22544A-7EE6-4342-B048-85BDC9FD1C3A}</a:tableStyleId>
              </a:tblPr>
              <a:tblGrid>
                <a:gridCol w="1708405">
                  <a:extLst>
                    <a:ext uri="{9D8B030D-6E8A-4147-A177-3AD203B41FA5}">
                      <a16:colId xmlns:a16="http://schemas.microsoft.com/office/drawing/2014/main" val="76844157"/>
                    </a:ext>
                  </a:extLst>
                </a:gridCol>
                <a:gridCol w="9478303">
                  <a:extLst>
                    <a:ext uri="{9D8B030D-6E8A-4147-A177-3AD203B41FA5}">
                      <a16:colId xmlns:a16="http://schemas.microsoft.com/office/drawing/2014/main" val="918377061"/>
                    </a:ext>
                  </a:extLst>
                </a:gridCol>
              </a:tblGrid>
              <a:tr h="442274">
                <a:tc>
                  <a:txBody>
                    <a:bodyPr/>
                    <a:lstStyle/>
                    <a:p>
                      <a:pPr algn="ctr"/>
                      <a:r>
                        <a:rPr lang="en-GB" dirty="0"/>
                        <a:t>Roll a dice</a:t>
                      </a:r>
                    </a:p>
                  </a:txBody>
                  <a:tcPr/>
                </a:tc>
                <a:tc>
                  <a:txBody>
                    <a:bodyPr/>
                    <a:lstStyle/>
                    <a:p>
                      <a:pPr algn="ctr"/>
                      <a:r>
                        <a:rPr lang="en-GB" dirty="0"/>
                        <a:t>ACE OF HEARTS - London</a:t>
                      </a:r>
                    </a:p>
                  </a:txBody>
                  <a:tcPr/>
                </a:tc>
                <a:extLst>
                  <a:ext uri="{0D108BD9-81ED-4DB2-BD59-A6C34878D82A}">
                    <a16:rowId xmlns:a16="http://schemas.microsoft.com/office/drawing/2014/main" val="1671318836"/>
                  </a:ext>
                </a:extLst>
              </a:tr>
              <a:tr h="545981">
                <a:tc>
                  <a:txBody>
                    <a:bodyPr/>
                    <a:lstStyle/>
                    <a:p>
                      <a:pPr algn="ctr"/>
                      <a:r>
                        <a:rPr lang="en-GB"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kern="1200" dirty="0">
                          <a:solidFill>
                            <a:schemeClr val="dk1"/>
                          </a:solidFill>
                          <a:effectLst/>
                          <a:latin typeface="Arial Nova" panose="020B0504020202020204" pitchFamily="34" charset="0"/>
                          <a:ea typeface="+mn-ea"/>
                          <a:cs typeface="+mn-cs"/>
                        </a:rPr>
                        <a:t>Routes &amp; remedies: Asian wisdom for living in London. </a:t>
                      </a:r>
                      <a:r>
                        <a:rPr lang="en-GB" sz="1600" kern="1200" dirty="0">
                          <a:solidFill>
                            <a:schemeClr val="dk1"/>
                          </a:solidFill>
                          <a:effectLst/>
                          <a:latin typeface="Arial Nova" panose="020B0504020202020204" pitchFamily="34" charset="0"/>
                          <a:ea typeface="+mn-ea"/>
                          <a:cs typeface="+mn-cs"/>
                        </a:rPr>
                        <a:t>(2006) London: </a:t>
                      </a:r>
                      <a:r>
                        <a:rPr lang="en-GB" sz="1600" kern="1200" dirty="0" err="1">
                          <a:solidFill>
                            <a:schemeClr val="dk1"/>
                          </a:solidFill>
                          <a:effectLst/>
                          <a:latin typeface="Arial Nova" panose="020B0504020202020204" pitchFamily="34" charset="0"/>
                          <a:ea typeface="+mn-ea"/>
                          <a:cs typeface="+mn-cs"/>
                        </a:rPr>
                        <a:t>Wellcome</a:t>
                      </a:r>
                      <a:r>
                        <a:rPr lang="en-GB" sz="1600" kern="1200" dirty="0">
                          <a:solidFill>
                            <a:schemeClr val="dk1"/>
                          </a:solidFill>
                          <a:effectLst/>
                          <a:latin typeface="Arial Nova" panose="020B0504020202020204" pitchFamily="34" charset="0"/>
                          <a:ea typeface="+mn-ea"/>
                          <a:cs typeface="+mn-cs"/>
                        </a:rPr>
                        <a:t> Trust.</a:t>
                      </a:r>
                    </a:p>
                  </a:txBody>
                  <a:tcPr/>
                </a:tc>
                <a:extLst>
                  <a:ext uri="{0D108BD9-81ED-4DB2-BD59-A6C34878D82A}">
                    <a16:rowId xmlns:a16="http://schemas.microsoft.com/office/drawing/2014/main" val="2344604898"/>
                  </a:ext>
                </a:extLst>
              </a:tr>
              <a:tr h="545981">
                <a:tc>
                  <a:txBody>
                    <a:bodyPr/>
                    <a:lstStyle/>
                    <a:p>
                      <a:pPr algn="ctr"/>
                      <a:r>
                        <a:rPr lang="en-GB"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Arial Nova" panose="020B0504020202020204" pitchFamily="34" charset="0"/>
                          <a:ea typeface="+mn-ea"/>
                          <a:cs typeface="+mn-cs"/>
                        </a:rPr>
                        <a:t>Bradley, L. (2013) </a:t>
                      </a:r>
                      <a:r>
                        <a:rPr lang="en-GB" sz="1600" i="1" kern="1200" dirty="0">
                          <a:solidFill>
                            <a:schemeClr val="dk1"/>
                          </a:solidFill>
                          <a:effectLst/>
                          <a:latin typeface="Arial Nova" panose="020B0504020202020204" pitchFamily="34" charset="0"/>
                          <a:ea typeface="+mn-ea"/>
                          <a:cs typeface="+mn-cs"/>
                        </a:rPr>
                        <a:t>Sounds like London: 100 years of black music in the capital. </a:t>
                      </a:r>
                      <a:r>
                        <a:rPr lang="en-GB" sz="1600" kern="1200" dirty="0">
                          <a:solidFill>
                            <a:schemeClr val="dk1"/>
                          </a:solidFill>
                          <a:effectLst/>
                          <a:latin typeface="Arial Nova" panose="020B0504020202020204" pitchFamily="34" charset="0"/>
                          <a:ea typeface="+mn-ea"/>
                          <a:cs typeface="+mn-cs"/>
                        </a:rPr>
                        <a:t>London: Serpent's Tail.</a:t>
                      </a:r>
                    </a:p>
                  </a:txBody>
                  <a:tcPr/>
                </a:tc>
                <a:extLst>
                  <a:ext uri="{0D108BD9-81ED-4DB2-BD59-A6C34878D82A}">
                    <a16:rowId xmlns:a16="http://schemas.microsoft.com/office/drawing/2014/main" val="3469933539"/>
                  </a:ext>
                </a:extLst>
              </a:tr>
              <a:tr h="545981">
                <a:tc>
                  <a:txBody>
                    <a:bodyPr/>
                    <a:lstStyle/>
                    <a:p>
                      <a:pPr algn="ctr"/>
                      <a:r>
                        <a:rPr lang="en-GB"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Arial Nova" panose="020B0504020202020204" pitchFamily="34" charset="0"/>
                          <a:ea typeface="+mn-ea"/>
                          <a:cs typeface="+mn-cs"/>
                        </a:rPr>
                        <a:t>Cooper, M. and Muir, R. (1999) </a:t>
                      </a:r>
                      <a:r>
                        <a:rPr lang="en-GB" sz="1600" i="1" kern="1200" dirty="0">
                          <a:solidFill>
                            <a:schemeClr val="dk1"/>
                          </a:solidFill>
                          <a:effectLst/>
                          <a:latin typeface="Arial Nova" panose="020B0504020202020204" pitchFamily="34" charset="0"/>
                          <a:ea typeface="+mn-ea"/>
                          <a:cs typeface="+mn-cs"/>
                        </a:rPr>
                        <a:t>Michael Cooper: the London sixties. </a:t>
                      </a:r>
                      <a:r>
                        <a:rPr lang="en-GB" sz="1600" kern="1200" dirty="0">
                          <a:solidFill>
                            <a:schemeClr val="dk1"/>
                          </a:solidFill>
                          <a:effectLst/>
                          <a:latin typeface="Arial Nova" panose="020B0504020202020204" pitchFamily="34" charset="0"/>
                          <a:ea typeface="+mn-ea"/>
                          <a:cs typeface="+mn-cs"/>
                        </a:rPr>
                        <a:t>Munich, London: Schirmer/Mosel.</a:t>
                      </a:r>
                    </a:p>
                  </a:txBody>
                  <a:tcPr/>
                </a:tc>
                <a:extLst>
                  <a:ext uri="{0D108BD9-81ED-4DB2-BD59-A6C34878D82A}">
                    <a16:rowId xmlns:a16="http://schemas.microsoft.com/office/drawing/2014/main" val="3616840554"/>
                  </a:ext>
                </a:extLst>
              </a:tr>
              <a:tr h="779974">
                <a:tc>
                  <a:txBody>
                    <a:bodyPr/>
                    <a:lstStyle/>
                    <a:p>
                      <a:pPr algn="ctr"/>
                      <a:r>
                        <a:rPr lang="en-GB"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Arial Nova" panose="020B0504020202020204" pitchFamily="34" charset="0"/>
                          <a:ea typeface="+mn-ea"/>
                          <a:cs typeface="+mn-cs"/>
                        </a:rPr>
                        <a:t>Gentle Author, (2017) </a:t>
                      </a:r>
                      <a:r>
                        <a:rPr lang="en-GB" sz="1600" i="1" kern="1200" dirty="0">
                          <a:solidFill>
                            <a:schemeClr val="dk1"/>
                          </a:solidFill>
                          <a:effectLst/>
                          <a:latin typeface="Arial Nova" panose="020B0504020202020204" pitchFamily="34" charset="0"/>
                          <a:ea typeface="+mn-ea"/>
                          <a:cs typeface="+mn-cs"/>
                        </a:rPr>
                        <a:t>East End vernacular: artists who painted London's East End streets in the 20th century. </a:t>
                      </a:r>
                      <a:r>
                        <a:rPr lang="en-GB" sz="1600" kern="1200" dirty="0">
                          <a:solidFill>
                            <a:schemeClr val="dk1"/>
                          </a:solidFill>
                          <a:effectLst/>
                          <a:latin typeface="Arial Nova" panose="020B0504020202020204" pitchFamily="34" charset="0"/>
                          <a:ea typeface="+mn-ea"/>
                          <a:cs typeface="+mn-cs"/>
                        </a:rPr>
                        <a:t>London: Spitalfields Life Books.</a:t>
                      </a:r>
                    </a:p>
                  </a:txBody>
                  <a:tcPr/>
                </a:tc>
                <a:extLst>
                  <a:ext uri="{0D108BD9-81ED-4DB2-BD59-A6C34878D82A}">
                    <a16:rowId xmlns:a16="http://schemas.microsoft.com/office/drawing/2014/main" val="3310977579"/>
                  </a:ext>
                </a:extLst>
              </a:tr>
              <a:tr h="349004">
                <a:tc>
                  <a:txBody>
                    <a:bodyPr/>
                    <a:lstStyle/>
                    <a:p>
                      <a:pPr algn="ctr"/>
                      <a:r>
                        <a:rPr lang="en-GB" dirty="0"/>
                        <a:t>5</a:t>
                      </a:r>
                    </a:p>
                  </a:txBody>
                  <a:tcPr/>
                </a:tc>
                <a:tc>
                  <a:txBody>
                    <a:bodyPr/>
                    <a:lstStyle/>
                    <a:p>
                      <a:r>
                        <a:rPr lang="en-GB" sz="1600" kern="1200" dirty="0">
                          <a:solidFill>
                            <a:schemeClr val="dk1"/>
                          </a:solidFill>
                          <a:effectLst/>
                          <a:latin typeface="Arial Nova" panose="020B0504020202020204" pitchFamily="34" charset="0"/>
                          <a:ea typeface="+mn-ea"/>
                          <a:cs typeface="+mn-cs"/>
                        </a:rPr>
                        <a:t>Girouard, M. (1984) </a:t>
                      </a:r>
                      <a:r>
                        <a:rPr lang="en-GB" sz="1600" i="1" kern="1200" dirty="0">
                          <a:solidFill>
                            <a:schemeClr val="dk1"/>
                          </a:solidFill>
                          <a:effectLst/>
                          <a:latin typeface="Arial Nova" panose="020B0504020202020204" pitchFamily="34" charset="0"/>
                          <a:ea typeface="+mn-ea"/>
                          <a:cs typeface="+mn-cs"/>
                        </a:rPr>
                        <a:t>Victorian pubs. </a:t>
                      </a:r>
                      <a:r>
                        <a:rPr lang="en-GB" sz="1600" kern="1200" dirty="0">
                          <a:solidFill>
                            <a:schemeClr val="dk1"/>
                          </a:solidFill>
                          <a:effectLst/>
                          <a:latin typeface="Arial Nova" panose="020B0504020202020204" pitchFamily="34" charset="0"/>
                          <a:ea typeface="+mn-ea"/>
                          <a:cs typeface="+mn-cs"/>
                        </a:rPr>
                        <a:t>London: Yale University Press.</a:t>
                      </a:r>
                      <a:endParaRPr lang="en-GB" sz="1600" dirty="0">
                        <a:latin typeface="Arial Nova" panose="020B0504020202020204" pitchFamily="34" charset="0"/>
                      </a:endParaRPr>
                    </a:p>
                  </a:txBody>
                  <a:tcPr/>
                </a:tc>
                <a:extLst>
                  <a:ext uri="{0D108BD9-81ED-4DB2-BD59-A6C34878D82A}">
                    <a16:rowId xmlns:a16="http://schemas.microsoft.com/office/drawing/2014/main" val="2805565147"/>
                  </a:ext>
                </a:extLst>
              </a:tr>
              <a:tr h="552590">
                <a:tc>
                  <a:txBody>
                    <a:bodyPr/>
                    <a:lstStyle/>
                    <a:p>
                      <a:pPr algn="ctr"/>
                      <a:r>
                        <a:rPr lang="en-GB" dirty="0"/>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Arial Nova" panose="020B0504020202020204" pitchFamily="34" charset="0"/>
                          <a:ea typeface="+mn-ea"/>
                          <a:cs typeface="+mn-cs"/>
                        </a:rPr>
                        <a:t>Kheraj, A. and Boddy, T. (2021) </a:t>
                      </a:r>
                      <a:r>
                        <a:rPr lang="en-GB" sz="1600" i="1" kern="1200" dirty="0">
                          <a:solidFill>
                            <a:schemeClr val="dk1"/>
                          </a:solidFill>
                          <a:effectLst/>
                          <a:latin typeface="Arial Nova" panose="020B0504020202020204" pitchFamily="34" charset="0"/>
                          <a:ea typeface="+mn-ea"/>
                          <a:cs typeface="+mn-cs"/>
                        </a:rPr>
                        <a:t>Queer London: a guide to the city's LGBTQ+ past and present. </a:t>
                      </a:r>
                      <a:r>
                        <a:rPr lang="en-GB" sz="1600" kern="1200" dirty="0">
                          <a:solidFill>
                            <a:schemeClr val="dk1"/>
                          </a:solidFill>
                          <a:effectLst/>
                          <a:latin typeface="Arial Nova" panose="020B0504020202020204" pitchFamily="34" charset="0"/>
                          <a:ea typeface="+mn-ea"/>
                          <a:cs typeface="+mn-cs"/>
                        </a:rPr>
                        <a:t>Woodbridge, Suffolk, England: ACC Art Books.</a:t>
                      </a:r>
                    </a:p>
                  </a:txBody>
                  <a:tcPr/>
                </a:tc>
                <a:extLst>
                  <a:ext uri="{0D108BD9-81ED-4DB2-BD59-A6C34878D82A}">
                    <a16:rowId xmlns:a16="http://schemas.microsoft.com/office/drawing/2014/main" val="909154159"/>
                  </a:ext>
                </a:extLst>
              </a:tr>
            </a:tbl>
          </a:graphicData>
        </a:graphic>
      </p:graphicFrame>
    </p:spTree>
    <p:extLst>
      <p:ext uri="{BB962C8B-B14F-4D97-AF65-F5344CB8AC3E}">
        <p14:creationId xmlns:p14="http://schemas.microsoft.com/office/powerpoint/2010/main" val="1388391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A891DF3-F9AF-4678-B82E-C761CD0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F179F-4D61-55DD-7157-8C78B1590811}"/>
              </a:ext>
            </a:extLst>
          </p:cNvPr>
          <p:cNvSpPr>
            <a:spLocks noGrp="1"/>
          </p:cNvSpPr>
          <p:nvPr>
            <p:ph type="title"/>
          </p:nvPr>
        </p:nvSpPr>
        <p:spPr>
          <a:xfrm>
            <a:off x="448056" y="388800"/>
            <a:ext cx="5432044" cy="860400"/>
          </a:xfrm>
        </p:spPr>
        <p:txBody>
          <a:bodyPr anchor="b">
            <a:normAutofit/>
          </a:bodyPr>
          <a:lstStyle/>
          <a:p>
            <a:r>
              <a:rPr lang="en-GB" b="1" i="0" dirty="0">
                <a:latin typeface="Arial Nova" panose="020B0504020202020204" pitchFamily="34" charset="0"/>
              </a:rPr>
              <a:t>Playing the game</a:t>
            </a:r>
          </a:p>
        </p:txBody>
      </p:sp>
      <p:cxnSp>
        <p:nvCxnSpPr>
          <p:cNvPr id="40" name="Straight Connector 39">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54346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D1BD759A-FBF0-4EBE-99D5-489001E40B84}"/>
              </a:ext>
            </a:extLst>
          </p:cNvPr>
          <p:cNvPicPr>
            <a:picLocks noChangeAspect="1"/>
          </p:cNvPicPr>
          <p:nvPr/>
        </p:nvPicPr>
        <p:blipFill>
          <a:blip r:embed="rId3">
            <a:extLst>
              <a:ext uri="{28A0092B-C50C-407E-A947-70E740481C1C}">
                <a14:useLocalDpi xmlns:a14="http://schemas.microsoft.com/office/drawing/2010/main" val="0"/>
              </a:ext>
            </a:extLst>
          </a:blip>
          <a:srcRect l="14979" r="11063"/>
          <a:stretch/>
        </p:blipFill>
        <p:spPr>
          <a:xfrm>
            <a:off x="6307308" y="450001"/>
            <a:ext cx="2626974" cy="2664000"/>
          </a:xfrm>
          <a:custGeom>
            <a:avLst/>
            <a:gdLst/>
            <a:ahLst/>
            <a:cxnLst/>
            <a:rect l="l" t="t" r="r" b="b"/>
            <a:pathLst>
              <a:path w="2626974" h="2664000">
                <a:moveTo>
                  <a:pt x="0" y="0"/>
                </a:moveTo>
                <a:lnTo>
                  <a:pt x="2626974" y="0"/>
                </a:lnTo>
                <a:lnTo>
                  <a:pt x="2626974" y="2664000"/>
                </a:lnTo>
                <a:lnTo>
                  <a:pt x="0" y="2664000"/>
                </a:lnTo>
                <a:lnTo>
                  <a:pt x="0" y="0"/>
                </a:lnTo>
                <a:close/>
              </a:path>
            </a:pathLst>
          </a:custGeom>
        </p:spPr>
      </p:pic>
      <p:pic>
        <p:nvPicPr>
          <p:cNvPr id="7" name="Picture 6">
            <a:extLst>
              <a:ext uri="{FF2B5EF4-FFF2-40B4-BE49-F238E27FC236}">
                <a16:creationId xmlns:a16="http://schemas.microsoft.com/office/drawing/2014/main" id="{0CBB51D4-4A64-50FC-8D86-D3CA14F14D3A}"/>
              </a:ext>
            </a:extLst>
          </p:cNvPr>
          <p:cNvPicPr>
            <a:picLocks noChangeAspect="1"/>
          </p:cNvPicPr>
          <p:nvPr/>
        </p:nvPicPr>
        <p:blipFill>
          <a:blip r:embed="rId4">
            <a:extLst>
              <a:ext uri="{28A0092B-C50C-407E-A947-70E740481C1C}">
                <a14:useLocalDpi xmlns:a14="http://schemas.microsoft.com/office/drawing/2010/main" val="0"/>
              </a:ext>
            </a:extLst>
          </a:blip>
          <a:srcRect l="15885" r="9170" b="-2"/>
          <a:stretch/>
        </p:blipFill>
        <p:spPr>
          <a:xfrm>
            <a:off x="9114282" y="450001"/>
            <a:ext cx="2626974" cy="2664000"/>
          </a:xfrm>
          <a:custGeom>
            <a:avLst/>
            <a:gdLst/>
            <a:ahLst/>
            <a:cxnLst/>
            <a:rect l="l" t="t" r="r" b="b"/>
            <a:pathLst>
              <a:path w="2626974" h="2664000">
                <a:moveTo>
                  <a:pt x="0" y="0"/>
                </a:moveTo>
                <a:lnTo>
                  <a:pt x="2626974" y="0"/>
                </a:lnTo>
                <a:lnTo>
                  <a:pt x="2626974" y="2664000"/>
                </a:lnTo>
                <a:lnTo>
                  <a:pt x="0" y="2664000"/>
                </a:lnTo>
                <a:lnTo>
                  <a:pt x="0" y="0"/>
                </a:lnTo>
                <a:close/>
              </a:path>
            </a:pathLst>
          </a:custGeom>
        </p:spPr>
      </p:pic>
      <p:pic>
        <p:nvPicPr>
          <p:cNvPr id="11" name="Content Placeholder 10" descr="A table with books and papers on it&#10;&#10;Description automatically generated">
            <a:extLst>
              <a:ext uri="{FF2B5EF4-FFF2-40B4-BE49-F238E27FC236}">
                <a16:creationId xmlns:a16="http://schemas.microsoft.com/office/drawing/2014/main" id="{B3032AEE-489F-DB04-C0E6-A14F52FD67EB}"/>
              </a:ext>
            </a:extLst>
          </p:cNvPr>
          <p:cNvPicPr>
            <a:picLocks noChangeAspect="1"/>
          </p:cNvPicPr>
          <p:nvPr/>
        </p:nvPicPr>
        <p:blipFill>
          <a:blip r:embed="rId5">
            <a:extLst>
              <a:ext uri="{28A0092B-C50C-407E-A947-70E740481C1C}">
                <a14:useLocalDpi xmlns:a14="http://schemas.microsoft.com/office/drawing/2010/main" val="0"/>
              </a:ext>
            </a:extLst>
          </a:blip>
          <a:srcRect r="5" b="23946"/>
          <a:stretch/>
        </p:blipFill>
        <p:spPr>
          <a:xfrm>
            <a:off x="6307308" y="3294001"/>
            <a:ext cx="2626974" cy="2664002"/>
          </a:xfrm>
          <a:custGeom>
            <a:avLst/>
            <a:gdLst/>
            <a:ahLst/>
            <a:cxnLst/>
            <a:rect l="l" t="t" r="r" b="b"/>
            <a:pathLst>
              <a:path w="2626974" h="2664002">
                <a:moveTo>
                  <a:pt x="0" y="0"/>
                </a:moveTo>
                <a:lnTo>
                  <a:pt x="2626974" y="0"/>
                </a:lnTo>
                <a:lnTo>
                  <a:pt x="2626974" y="2664002"/>
                </a:lnTo>
                <a:lnTo>
                  <a:pt x="0" y="2664002"/>
                </a:lnTo>
                <a:lnTo>
                  <a:pt x="0" y="0"/>
                </a:lnTo>
                <a:close/>
              </a:path>
            </a:pathLst>
          </a:custGeom>
        </p:spPr>
      </p:pic>
      <p:pic>
        <p:nvPicPr>
          <p:cNvPr id="9" name="Picture 8">
            <a:extLst>
              <a:ext uri="{FF2B5EF4-FFF2-40B4-BE49-F238E27FC236}">
                <a16:creationId xmlns:a16="http://schemas.microsoft.com/office/drawing/2014/main" id="{61F365A1-6B4A-5EFF-F499-6263B0137192}"/>
              </a:ext>
            </a:extLst>
          </p:cNvPr>
          <p:cNvPicPr>
            <a:picLocks noChangeAspect="1"/>
          </p:cNvPicPr>
          <p:nvPr/>
        </p:nvPicPr>
        <p:blipFill>
          <a:blip r:embed="rId6">
            <a:extLst>
              <a:ext uri="{28A0092B-C50C-407E-A947-70E740481C1C}">
                <a14:useLocalDpi xmlns:a14="http://schemas.microsoft.com/office/drawing/2010/main" val="0"/>
              </a:ext>
            </a:extLst>
          </a:blip>
          <a:srcRect l="11343" r="14699"/>
          <a:stretch/>
        </p:blipFill>
        <p:spPr>
          <a:xfrm>
            <a:off x="9114282" y="3294001"/>
            <a:ext cx="2626974" cy="2664002"/>
          </a:xfrm>
          <a:custGeom>
            <a:avLst/>
            <a:gdLst/>
            <a:ahLst/>
            <a:cxnLst/>
            <a:rect l="l" t="t" r="r" b="b"/>
            <a:pathLst>
              <a:path w="2626974" h="2664002">
                <a:moveTo>
                  <a:pt x="0" y="0"/>
                </a:moveTo>
                <a:lnTo>
                  <a:pt x="2626974" y="0"/>
                </a:lnTo>
                <a:lnTo>
                  <a:pt x="2626974" y="2664002"/>
                </a:lnTo>
                <a:lnTo>
                  <a:pt x="0" y="2664002"/>
                </a:lnTo>
                <a:lnTo>
                  <a:pt x="0" y="0"/>
                </a:lnTo>
                <a:close/>
              </a:path>
            </a:pathLst>
          </a:custGeom>
        </p:spPr>
      </p:pic>
      <p:sp>
        <p:nvSpPr>
          <p:cNvPr id="17" name="TextBox 16">
            <a:extLst>
              <a:ext uri="{FF2B5EF4-FFF2-40B4-BE49-F238E27FC236}">
                <a16:creationId xmlns:a16="http://schemas.microsoft.com/office/drawing/2014/main" id="{4A9B218E-F9FA-B2BA-0ACB-938738811ECE}"/>
              </a:ext>
            </a:extLst>
          </p:cNvPr>
          <p:cNvSpPr txBox="1"/>
          <p:nvPr/>
        </p:nvSpPr>
        <p:spPr>
          <a:xfrm>
            <a:off x="442852" y="1913520"/>
            <a:ext cx="5413712" cy="4678204"/>
          </a:xfrm>
          <a:prstGeom prst="rect">
            <a:avLst/>
          </a:prstGeom>
          <a:noFill/>
        </p:spPr>
        <p:txBody>
          <a:bodyPr wrap="square" rtlCol="0">
            <a:spAutoFit/>
          </a:bodyPr>
          <a:lstStyle/>
          <a:p>
            <a:r>
              <a:rPr lang="en-GB" sz="2000" dirty="0">
                <a:latin typeface="Arial Nova" panose="020B0504020202020204" pitchFamily="34" charset="0"/>
              </a:rPr>
              <a:t>Observations:</a:t>
            </a:r>
          </a:p>
          <a:p>
            <a:endParaRPr lang="en-GB" sz="2000" dirty="0">
              <a:latin typeface="Arial Nova" panose="020B0504020202020204" pitchFamily="34" charset="0"/>
            </a:endParaRPr>
          </a:p>
          <a:p>
            <a:pPr marL="285750" indent="-285750">
              <a:buFont typeface="Arial" panose="020B0604020202020204" pitchFamily="34" charset="0"/>
              <a:buChar char="•"/>
            </a:pPr>
            <a:r>
              <a:rPr lang="en-GB" sz="2000" dirty="0">
                <a:latin typeface="Arial Nova" panose="020B0504020202020204" pitchFamily="34" charset="0"/>
              </a:rPr>
              <a:t>Practical – accessing books, rule explanations, “how do I create a character”.</a:t>
            </a:r>
          </a:p>
          <a:p>
            <a:pPr marL="285750" indent="-285750">
              <a:buFont typeface="Arial" panose="020B0604020202020204" pitchFamily="34" charset="0"/>
              <a:buChar char="•"/>
            </a:pPr>
            <a:endParaRPr lang="en-GB" sz="2000" dirty="0">
              <a:latin typeface="Arial Nova" panose="020B0504020202020204" pitchFamily="34" charset="0"/>
            </a:endParaRPr>
          </a:p>
          <a:p>
            <a:pPr marL="285750" indent="-285750">
              <a:buFont typeface="Arial" panose="020B0604020202020204" pitchFamily="34" charset="0"/>
              <a:buChar char="•"/>
            </a:pPr>
            <a:r>
              <a:rPr lang="en-GB" sz="2000" dirty="0">
                <a:latin typeface="Arial Nova" panose="020B0504020202020204" pitchFamily="34" charset="0"/>
              </a:rPr>
              <a:t>Player sharing – political motifs, wild associations, themes of travel and locations, recurrence of ethics and relationships to others.</a:t>
            </a:r>
          </a:p>
          <a:p>
            <a:pPr marL="285750" indent="-285750">
              <a:buFont typeface="Arial" panose="020B0604020202020204" pitchFamily="34" charset="0"/>
              <a:buChar char="•"/>
            </a:pPr>
            <a:endParaRPr lang="en-GB" sz="2000" dirty="0">
              <a:latin typeface="Arial Nova" panose="020B0504020202020204" pitchFamily="34" charset="0"/>
            </a:endParaRPr>
          </a:p>
          <a:p>
            <a:pPr marL="285750" indent="-285750">
              <a:buFont typeface="Arial" panose="020B0604020202020204" pitchFamily="34" charset="0"/>
              <a:buChar char="•"/>
            </a:pPr>
            <a:r>
              <a:rPr lang="en-GB" sz="2000" dirty="0">
                <a:latin typeface="Arial Nova" panose="020B0504020202020204" pitchFamily="34" charset="0"/>
              </a:rPr>
              <a:t>Reflection on the game – process of creation, unexpected information, wanting to find out more about new topics (reference requests).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71114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C81CC-84ED-B9ED-9CCA-40CE26670C95}"/>
              </a:ext>
            </a:extLst>
          </p:cNvPr>
          <p:cNvSpPr>
            <a:spLocks noGrp="1"/>
          </p:cNvSpPr>
          <p:nvPr>
            <p:ph type="title"/>
          </p:nvPr>
        </p:nvSpPr>
        <p:spPr/>
        <p:txBody>
          <a:bodyPr/>
          <a:lstStyle/>
          <a:p>
            <a:r>
              <a:rPr lang="en-GB" b="1" i="0" dirty="0">
                <a:solidFill>
                  <a:schemeClr val="tx1">
                    <a:lumMod val="95000"/>
                  </a:schemeClr>
                </a:solidFill>
                <a:latin typeface="Arial Nova" panose="020B0504020202020204" pitchFamily="34" charset="0"/>
              </a:rPr>
              <a:t>A player’s completed character sheet</a:t>
            </a:r>
          </a:p>
        </p:txBody>
      </p:sp>
      <p:pic>
        <p:nvPicPr>
          <p:cNvPr id="5" name="Content Placeholder 4" descr="A book with drawings on it&#10;&#10;Description automatically generated">
            <a:extLst>
              <a:ext uri="{FF2B5EF4-FFF2-40B4-BE49-F238E27FC236}">
                <a16:creationId xmlns:a16="http://schemas.microsoft.com/office/drawing/2014/main" id="{7456B775-E639-6820-D3DC-E831C57AD7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6200000">
            <a:off x="4029844" y="726232"/>
            <a:ext cx="4054151" cy="5405534"/>
          </a:xfrm>
        </p:spPr>
      </p:pic>
      <p:pic>
        <p:nvPicPr>
          <p:cNvPr id="7" name="Picture 6" descr="A piece of paper with writing on it&#10;&#10;Description automatically generated">
            <a:extLst>
              <a:ext uri="{FF2B5EF4-FFF2-40B4-BE49-F238E27FC236}">
                <a16:creationId xmlns:a16="http://schemas.microsoft.com/office/drawing/2014/main" id="{C10CCEB9-2B01-0F74-A00B-C599AF016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1504" y="1436346"/>
            <a:ext cx="3040615" cy="4054153"/>
          </a:xfrm>
          <a:prstGeom prst="rect">
            <a:avLst/>
          </a:prstGeom>
        </p:spPr>
      </p:pic>
      <p:pic>
        <p:nvPicPr>
          <p:cNvPr id="9" name="Picture 8" descr="A close-up of a book&#10;&#10;Description automatically generated">
            <a:extLst>
              <a:ext uri="{FF2B5EF4-FFF2-40B4-BE49-F238E27FC236}">
                <a16:creationId xmlns:a16="http://schemas.microsoft.com/office/drawing/2014/main" id="{28187E13-553D-6E40-036E-C86DAEC4E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39" y="1491603"/>
            <a:ext cx="2906096" cy="3874794"/>
          </a:xfrm>
          <a:prstGeom prst="rect">
            <a:avLst/>
          </a:prstGeom>
        </p:spPr>
      </p:pic>
    </p:spTree>
    <p:extLst>
      <p:ext uri="{BB962C8B-B14F-4D97-AF65-F5344CB8AC3E}">
        <p14:creationId xmlns:p14="http://schemas.microsoft.com/office/powerpoint/2010/main" val="1129412524"/>
      </p:ext>
    </p:extLst>
  </p:cSld>
  <p:clrMapOvr>
    <a:masterClrMapping/>
  </p:clrMapOvr>
</p:sld>
</file>

<file path=ppt/theme/theme1.xml><?xml version="1.0" encoding="utf-8"?>
<a:theme xmlns:a="http://schemas.openxmlformats.org/drawingml/2006/main" name="ThinLineVTI">
  <a:themeElements>
    <a:clrScheme name="AnalogousFromLightSeedRightStep">
      <a:dk1>
        <a:srgbClr val="000000"/>
      </a:dk1>
      <a:lt1>
        <a:srgbClr val="FFFFFF"/>
      </a:lt1>
      <a:dk2>
        <a:srgbClr val="412427"/>
      </a:dk2>
      <a:lt2>
        <a:srgbClr val="E2E8E7"/>
      </a:lt2>
      <a:accent1>
        <a:srgbClr val="C6969B"/>
      </a:accent1>
      <a:accent2>
        <a:srgbClr val="BA927F"/>
      </a:accent2>
      <a:accent3>
        <a:srgbClr val="AEA383"/>
      </a:accent3>
      <a:accent4>
        <a:srgbClr val="A0A873"/>
      </a:accent4>
      <a:accent5>
        <a:srgbClr val="93AB81"/>
      </a:accent5>
      <a:accent6>
        <a:srgbClr val="79B078"/>
      </a:accent6>
      <a:hlink>
        <a:srgbClr val="568E88"/>
      </a:hlink>
      <a:folHlink>
        <a:srgbClr val="7F7F7F"/>
      </a:folHlink>
    </a:clrScheme>
    <a:fontScheme name="Custom 3">
      <a:majorFont>
        <a:latin typeface="Bell MT"/>
        <a:ea typeface=""/>
        <a:cs typeface=""/>
      </a:majorFont>
      <a:minorFont>
        <a:latin typeface="Bell M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LineVTI" id="{DA2A884B-D36C-4F63-9FE8-3C89F2B99A40}" vid="{62C1F77B-42AE-47B9-869B-5CE48C8ED8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TotalTime>
  <Words>1971</Words>
  <Application>Microsoft Office PowerPoint</Application>
  <PresentationFormat>Widescreen</PresentationFormat>
  <Paragraphs>138</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Aptos</vt:lpstr>
      <vt:lpstr>Arial</vt:lpstr>
      <vt:lpstr>Arial Nova</vt:lpstr>
      <vt:lpstr>Bell MT</vt:lpstr>
      <vt:lpstr>Calibri</vt:lpstr>
      <vt:lpstr>Calibri Light</vt:lpstr>
      <vt:lpstr>dolly-new</vt:lpstr>
      <vt:lpstr>Georgia</vt:lpstr>
      <vt:lpstr>Wingdings</vt:lpstr>
      <vt:lpstr>ThinLineVTI</vt:lpstr>
      <vt:lpstr>  CHARACTER DEFINING a library journaling game about creating characters from the unexpected connections between books   </vt:lpstr>
      <vt:lpstr>Action based research development</vt:lpstr>
      <vt:lpstr>Games in the library context</vt:lpstr>
      <vt:lpstr>Finding an exemplar journaling game: The Last Teashop </vt:lpstr>
      <vt:lpstr>Character Defining – establishing the games principles</vt:lpstr>
      <vt:lpstr>Designing the players’ character sheets</vt:lpstr>
      <vt:lpstr>Curating the prompt bibliography – citational justice practice</vt:lpstr>
      <vt:lpstr>Playing the game</vt:lpstr>
      <vt:lpstr>A player’s completed character sheet</vt:lpstr>
      <vt:lpstr>Analysing the character sheets</vt:lpstr>
      <vt:lpstr>Building gaming into future projects  </vt:lpstr>
      <vt:lpstr>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 DEFINING a library journaling game</dc:title>
  <dc:creator>David Smith</dc:creator>
  <cp:lastModifiedBy>David Smith</cp:lastModifiedBy>
  <cp:revision>3</cp:revision>
  <dcterms:created xsi:type="dcterms:W3CDTF">2025-01-10T15:55:13Z</dcterms:created>
  <dcterms:modified xsi:type="dcterms:W3CDTF">2026-02-26T13:41:44Z</dcterms:modified>
</cp:coreProperties>
</file>