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9A6290-F670-4677-A227-CC150B609086}">
  <a:tblStyle styleId="{E39A6290-F670-4677-A227-CC150B6090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0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342c91123_1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e342c91123_1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342c91123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e342c91123_1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342c91123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e342c91123_1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342c91123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I’s unfair game because Gov always has the upper hand and no way for it to lose</a:t>
            </a:r>
            <a:endParaRPr/>
          </a:p>
        </p:txBody>
      </p:sp>
      <p:sp>
        <p:nvSpPr>
          <p:cNvPr id="114" name="Google Shape;114;g3e342c91123_1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342c91123_1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e342c91123_1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342c911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e342c9112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342c91123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e342c91123_1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342c91123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perfect rights vs defective duties (by Fukuyama), High minimum voter turnout thresholds would only make the city more conservative</a:t>
            </a:r>
            <a:endParaRPr/>
          </a:p>
        </p:txBody>
      </p:sp>
      <p:sp>
        <p:nvSpPr>
          <p:cNvPr id="177" name="Google Shape;177;g3e342c91123_1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e342c91123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e342c91123_1_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83" name="Google Shape;8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3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881164" y="1701987"/>
            <a:ext cx="10259100" cy="3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00" lIns="122000" spcFirstLastPara="1" rIns="122000" wrap="square" tIns="1220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5">
                <a:solidFill>
                  <a:srgbClr val="1A1A1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Empowering the Silent: </a:t>
            </a:r>
            <a:r>
              <a:rPr b="1" lang="en-US" sz="5605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Institutional Designs for Translating Latent Political Preferences</a:t>
            </a:r>
            <a:endParaRPr b="1" sz="5605">
              <a:solidFill>
                <a:srgbClr val="66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81167" y="5254837"/>
            <a:ext cx="48498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00" lIns="122000" spcFirstLastPara="1" rIns="122000" wrap="square" tIns="1220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35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Sing Hang Tam</a:t>
            </a:r>
            <a:endParaRPr b="1" sz="1735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5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Lecturer in Digital Creative Skills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University of the Arts London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s.tam@fashion.arts.ac.uk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566131" y="5256137"/>
            <a:ext cx="51747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00" lIns="122000" spcFirstLastPara="1" rIns="122000" wrap="square" tIns="1220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35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Mengxue Lu</a:t>
            </a:r>
            <a:endParaRPr b="1" sz="1735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Doctoral Candidate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Hong Kong Polytechnic </a:t>
            </a: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University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8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helena.lu@connect.polyu.hk</a:t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8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925" y="66525"/>
            <a:ext cx="2707232" cy="109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75725" y="344275"/>
            <a:ext cx="5632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00" lIns="122000" spcFirstLastPara="1" rIns="122000" wrap="square" tIns="1220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Presentation at the EURA Conference, Venice, Italy, 17-20 June 2026</a:t>
            </a:r>
            <a:endParaRPr sz="1200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881175" y="4943939"/>
            <a:ext cx="3346500" cy="2850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 title="Poly U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3556" y="270579"/>
            <a:ext cx="3565467" cy="68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References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762000" y="1611825"/>
            <a:ext cx="106680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Commonwealth Magazine. 2025. </a:t>
            </a:r>
            <a:r>
              <a:rPr b="1" i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Recall Campaign results</a:t>
            </a: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https://www.cw.com.tw/graphics/recall-2025/index.html Accessed on April 10, 2026. </a:t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Lai, Y. &amp; Sing, M. 2020. </a:t>
            </a:r>
            <a:r>
              <a:rPr b="1" i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Solidarity and Implications of a Leaderless Movement in Hong Kong: Its Strengths and Limitations. </a:t>
            </a: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Communist and Post-Communist Studies, 53(4), 41–67.</a:t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Rancière, J. &amp; Panagia, D. 2000. </a:t>
            </a:r>
            <a:r>
              <a:rPr b="1" i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Dissenting Words: A Conversation with Jacques Rancière.</a:t>
            </a: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Diacritics 30, no. 2: 113–26.</a:t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Taiwanese Public Opinion Foundation (TPOF). 2025. </a:t>
            </a:r>
            <a:r>
              <a:rPr b="1" i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Political Attitudes and Voting Tendencies of Recall Voters </a:t>
            </a:r>
            <a:r>
              <a:rPr b="1" lang="en-US" sz="1200">
                <a:solidFill>
                  <a:srgbClr val="1F1F1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(on August 17, 2025). https://www.tpof.org/wp-content/uploads/2025/08/20250811-%E3%80%8C823%E5%A4%A7%E7%BD%B7%E5%85%8D%E9%81%B8%E6%B0%91%E7%9A%84%E6%8A%95%E7%A5%A8%E9%81%B8%E6%93%87%E3%80%8D%E5%8F%B0%E7%81%A3%E6%B0%91%E6%84%8F%E5%9F%BA%E9%87%91%E6%9C%83%E5%85%AB%E6%9C%88%E5%8D%B3%E6%99%82%E6%B0%91%E8%AA%BF%E4%B9%8B2.pdf Accessed on December 10, 2025.</a:t>
            </a:r>
            <a:endParaRPr b="1" sz="1200">
              <a:solidFill>
                <a:srgbClr val="1F1F1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287" y="1907414"/>
            <a:ext cx="6272143" cy="491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637037" y="4621978"/>
            <a:ext cx="27327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000" lIns="109000" spcFirstLastPara="1" rIns="109000" wrap="square" tIns="1090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31"/>
              </a:spcAft>
              <a:buNone/>
            </a:pPr>
            <a:r>
              <a:rPr lang="en-US" sz="143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However, even at the largest rally, protest turnout reached 22% of the population (Lai and Sing 2020, 52).</a:t>
            </a:r>
            <a:endParaRPr sz="143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637025" y="2290828"/>
            <a:ext cx="27327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000" lIns="109000" spcFirstLastPara="1" rIns="109000" wrap="square" tIns="1090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31"/>
              </a:spcAft>
              <a:buNone/>
            </a:pPr>
            <a:r>
              <a:rPr lang="en-US" sz="143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Surveys indicated that around 66% of respondents opposed the proposal (Lai and Sing 2020, 46).</a:t>
            </a:r>
            <a:endParaRPr sz="143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8205969" y="4621980"/>
            <a:ext cx="26121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1400" lIns="141400" spcFirstLastPara="1" rIns="141400" wrap="square" tIns="1414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56"/>
              </a:spcAft>
              <a:buNone/>
            </a:pPr>
            <a:r>
              <a:rPr lang="en-US" sz="143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56.26％ of the people voted for anti-recall campaign (Commonwealth Magazine 2025).</a:t>
            </a:r>
            <a:endParaRPr sz="143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8205968" y="2290831"/>
            <a:ext cx="26121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1400" lIns="141400" spcFirstLastPara="1" rIns="141400" wrap="square" tIns="1414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56"/>
              </a:spcAft>
              <a:buNone/>
            </a:pPr>
            <a:r>
              <a:rPr lang="en-US" sz="1534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Poll results show that 61.4% were against the recall (TPOF 2025).</a:t>
            </a:r>
            <a:endParaRPr sz="1534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467500" y="579025"/>
            <a:ext cx="28254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000" lIns="0" spcFirstLastPara="1" rIns="0" wrap="square" tIns="109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2019–2020 Hong Kong Anti-Extradition Bill Movement</a:t>
            </a:r>
            <a:endParaRPr b="1" sz="20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301704" y="571500"/>
            <a:ext cx="28863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1400" lIns="0" spcFirstLastPara="1" rIns="0" wrap="square" tIns="1414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2025 Anti-Recall Campaign in Taiwan</a:t>
            </a:r>
            <a:endParaRPr b="1" sz="20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6"/>
          <p:cNvGraphicFramePr/>
          <p:nvPr/>
        </p:nvGraphicFramePr>
        <p:xfrm>
          <a:off x="762013" y="20182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{E39A6290-F670-4677-A227-CC150B609086}</a:tableStyleId>
              </a:tblPr>
              <a:tblGrid>
                <a:gridCol w="2748250"/>
                <a:gridCol w="3996475"/>
                <a:gridCol w="3923250"/>
              </a:tblGrid>
              <a:tr h="56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F172A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Public cooperates</a:t>
                      </a:r>
                      <a:endParaRPr sz="2000">
                        <a:solidFill>
                          <a:srgbClr val="0F172A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F172A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</a:t>
                      </a:r>
                      <a:r>
                        <a:rPr b="0" lang="en-US" sz="2000">
                          <a:solidFill>
                            <a:srgbClr val="0F172A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active participation, protest)</a:t>
                      </a:r>
                      <a:endParaRPr b="0" sz="2000">
                        <a:solidFill>
                          <a:srgbClr val="0F172A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F172A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Public defects</a:t>
                      </a:r>
                      <a:endParaRPr sz="2000">
                        <a:solidFill>
                          <a:srgbClr val="0F172A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F172A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(disengagement, silence)</a:t>
                      </a:r>
                      <a:endParaRPr b="0" sz="2000">
                        <a:solidFill>
                          <a:srgbClr val="0F172A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6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Government cooperates 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(responsive, reform-oriented)</a:t>
                      </a:r>
                      <a:endParaRPr sz="2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Optimal collective outcome: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responsive governance, social learning, urban improvement</a:t>
                      </a:r>
                      <a:endParaRPr sz="2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Inefficient governance: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reform without feedback; limited legitimacy gains</a:t>
                      </a:r>
                      <a:endParaRPr sz="2000">
                        <a:solidFill>
                          <a:srgbClr val="334155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Government defects 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(repression, non-response)</a:t>
                      </a:r>
                      <a:endParaRPr sz="2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High-risk / low-return outcome for public: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legitimacy erosion, latent instability; high cost for public</a:t>
                      </a:r>
                      <a:endParaRPr sz="2000">
                        <a:solidFill>
                          <a:srgbClr val="334155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Stable but suboptimal equilibrium:</a:t>
                      </a:r>
                      <a:r>
                        <a:rPr lang="en-US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political stagnation, low trust, predictable control</a:t>
                      </a:r>
                      <a:endParaRPr sz="2000">
                        <a:solidFill>
                          <a:srgbClr val="334155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8" name="Google Shape;118;p16"/>
          <p:cNvSpPr/>
          <p:nvPr/>
        </p:nvSpPr>
        <p:spPr>
          <a:xfrm>
            <a:off x="762000" y="3964921"/>
            <a:ext cx="2748300" cy="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3510260" y="3964921"/>
            <a:ext cx="3996600" cy="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506741" y="3964921"/>
            <a:ext cx="3923400" cy="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762000" y="5208984"/>
            <a:ext cx="2748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3510260" y="5208984"/>
            <a:ext cx="39966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7506741" y="5208984"/>
            <a:ext cx="3923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62000" y="571500"/>
            <a:ext cx="112014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Urban Governance Dynamics—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Modified Framework of Prisoner’s Dilemma</a:t>
            </a:r>
            <a:endParaRPr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1615162" y="5500931"/>
            <a:ext cx="8919284" cy="1060874"/>
            <a:chOff x="1749489" y="1944971"/>
            <a:chExt cx="3582042" cy="512747"/>
          </a:xfrm>
        </p:grpSpPr>
        <p:sp>
          <p:nvSpPr>
            <p:cNvPr id="126" name="Google Shape;126;p16"/>
            <p:cNvSpPr/>
            <p:nvPr/>
          </p:nvSpPr>
          <p:spPr>
            <a:xfrm>
              <a:off x="1901631" y="1944971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49489" y="1992718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</p:grpSp>
      <p:sp>
        <p:nvSpPr>
          <p:cNvPr id="128" name="Google Shape;128;p16"/>
          <p:cNvSpPr txBox="1"/>
          <p:nvPr/>
        </p:nvSpPr>
        <p:spPr>
          <a:xfrm>
            <a:off x="2117621" y="5587287"/>
            <a:ext cx="7993200" cy="1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Mutual defection, which is public disengagement and governmental non-responsiveness, is suboptimal yet risk-averse for both players.</a:t>
            </a:r>
            <a:endParaRPr sz="20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9" name="Google Shape;129;p16"/>
          <p:cNvSpPr/>
          <p:nvPr/>
        </p:nvSpPr>
        <p:spPr>
          <a:xfrm rot="5400000">
            <a:off x="5847250" y="3603475"/>
            <a:ext cx="3219300" cy="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Conceptualising the Tipping Point of Risk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852068" y="1595566"/>
            <a:ext cx="4749600" cy="4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675" lIns="128675" spcFirstLastPara="1" rIns="128675" wrap="square" tIns="1286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1A1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“Even if freedom is curtailed; if platforms such as Facebook and Instagram were to be censored; it would still be a far cry from making one revolutionary.”</a:t>
            </a:r>
            <a:endParaRPr b="1" sz="2000">
              <a:solidFill>
                <a:srgbClr val="1A1A1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89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89"/>
              </a:spcBef>
              <a:spcAft>
                <a:spcPts val="1689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Interview conducted with Hong Kong protesters in 2019</a:t>
            </a:r>
            <a:endParaRPr sz="2000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90325" y="1595566"/>
            <a:ext cx="4749600" cy="4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675" lIns="128675" spcFirstLastPara="1" rIns="128675" wrap="square" tIns="1286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“How far would things have to deteriorate for people in Hong Kong to risk their lives? That point has not yet been reached; and people are still far from wanting a revolution. In fact, what was called the ‘Umbrella Revolution’ was not a revolution at all. If you do not take up arms, how could you possibly overthrow a regime?”</a:t>
            </a:r>
            <a:endParaRPr b="1"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89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89"/>
              </a:spcBef>
              <a:spcAft>
                <a:spcPts val="1689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Interview conducted with Hong Kong protesters in 2017</a:t>
            </a:r>
            <a:endParaRPr sz="2000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" name="Google Shape;138;p17"/>
          <p:cNvSpPr/>
          <p:nvPr/>
        </p:nvSpPr>
        <p:spPr>
          <a:xfrm rot="5400000">
            <a:off x="4422750" y="3923615"/>
            <a:ext cx="3346500" cy="2850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199" y="-1013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7296">
            <a:off x="773269" y="2843457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 rot="-267316">
            <a:off x="862776" y="5106050"/>
            <a:ext cx="10604945" cy="38218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 rot="-267182">
            <a:off x="984838" y="3183153"/>
            <a:ext cx="1819894" cy="175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 of Action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Unbearable: Pro-democracy media tycoon Jimmy Lai was arrest and 20 years imprisonment under National Security Law.</a:t>
            </a:r>
            <a:endParaRPr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Hong Kong: </a:t>
            </a: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Widespread</a:t>
            </a: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Political Silence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.png"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7296">
            <a:off x="9187162" y="2192956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 rot="-267182">
            <a:off x="9396541" y="2527725"/>
            <a:ext cx="1819894" cy="1708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 of Inaction</a:t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political situation is deteriorating, the perceived risks of inaction is tolerable for many.</a:t>
            </a:r>
            <a:endParaRPr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5931700" y="5148105"/>
            <a:ext cx="298200" cy="258000"/>
          </a:xfrm>
          <a:prstGeom prst="triangle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1" name="Google Shape;151;p18"/>
          <p:cNvGrpSpPr/>
          <p:nvPr/>
        </p:nvGrpSpPr>
        <p:grpSpPr>
          <a:xfrm>
            <a:off x="7763850" y="5276209"/>
            <a:ext cx="3916963" cy="1394877"/>
            <a:chOff x="1749489" y="1944971"/>
            <a:chExt cx="3582042" cy="512747"/>
          </a:xfrm>
        </p:grpSpPr>
        <p:sp>
          <p:nvSpPr>
            <p:cNvPr id="152" name="Google Shape;152;p18"/>
            <p:cNvSpPr/>
            <p:nvPr/>
          </p:nvSpPr>
          <p:spPr>
            <a:xfrm>
              <a:off x="1901631" y="1944971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749489" y="1992718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</p:grpSp>
      <p:sp>
        <p:nvSpPr>
          <p:cNvPr id="154" name="Google Shape;154;p18"/>
          <p:cNvSpPr txBox="1"/>
          <p:nvPr/>
        </p:nvSpPr>
        <p:spPr>
          <a:xfrm>
            <a:off x="8014950" y="5532675"/>
            <a:ext cx="35346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Risks of political action outweigh those of inaction, weighted against uncertain potential massive rewards.</a:t>
            </a:r>
            <a:endParaRPr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image.png" id="155" name="Google Shape;1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7296">
            <a:off x="2942110" y="2675231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 rot="-267182">
            <a:off x="3146103" y="3010388"/>
            <a:ext cx="1819894" cy="157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Potential Rewards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Massive but uncertain: The perseverance of political sovereignty.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267296">
            <a:off x="9189712" y="2843457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/>
          <p:nvPr/>
        </p:nvSpPr>
        <p:spPr>
          <a:xfrm flipH="1" rot="267316">
            <a:off x="661260" y="5106050"/>
            <a:ext cx="10604945" cy="38218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 flipH="1" rot="267182">
            <a:off x="9316750" y="3182863"/>
            <a:ext cx="1819894" cy="194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 of Inaction</a:t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risk of inaction is bearable for many; but it leads to worse political trajectory.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.png"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267296">
            <a:off x="775819" y="2192956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 flipH="1" rot="267182">
            <a:off x="925146" y="2528217"/>
            <a:ext cx="1819894" cy="138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 of Action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Minimal: Anonymous vote; no state retaliation.</a:t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.png" id="167" name="Google Shape;1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267296">
            <a:off x="7020871" y="2675231"/>
            <a:ext cx="2166000" cy="2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 flipH="1" rot="267182">
            <a:off x="7134334" y="3009276"/>
            <a:ext cx="1819894" cy="2308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Potential Rewards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Preservation of democracy and increased political efficacy.</a:t>
            </a:r>
            <a:endParaRPr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Certain: Determined by referendum results.</a:t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F17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Taiwan: Widespread Political Expression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5931700" y="5148105"/>
            <a:ext cx="298200" cy="258000"/>
          </a:xfrm>
          <a:prstGeom prst="triangle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482225" y="5263684"/>
            <a:ext cx="3916963" cy="1394877"/>
            <a:chOff x="1749489" y="1944971"/>
            <a:chExt cx="3582042" cy="512747"/>
          </a:xfrm>
        </p:grpSpPr>
        <p:sp>
          <p:nvSpPr>
            <p:cNvPr id="172" name="Google Shape;172;p19"/>
            <p:cNvSpPr/>
            <p:nvPr/>
          </p:nvSpPr>
          <p:spPr>
            <a:xfrm>
              <a:off x="1901631" y="1944971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749489" y="1992718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</p:grpSp>
      <p:sp>
        <p:nvSpPr>
          <p:cNvPr id="174" name="Google Shape;174;p19"/>
          <p:cNvSpPr txBox="1"/>
          <p:nvPr/>
        </p:nvSpPr>
        <p:spPr>
          <a:xfrm>
            <a:off x="770923" y="5520150"/>
            <a:ext cx="35346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Risks of political action is minimal compared to those of inaction, accompanied with certain potential rewards.</a:t>
            </a:r>
            <a:endParaRPr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199" y="-1013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400" y="2253436"/>
            <a:ext cx="2759825" cy="12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Paradox of Silence</a:t>
            </a:r>
            <a:endParaRPr b="1" sz="2850">
              <a:solidFill>
                <a:srgbClr val="1E29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.png"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400" y="4069274"/>
            <a:ext cx="2759825" cy="139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1485325" y="2299186"/>
            <a:ext cx="24123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Violence of</a:t>
            </a:r>
            <a:endParaRPr b="1" sz="25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Silence</a:t>
            </a:r>
            <a:endParaRPr b="1" sz="25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485325" y="4130365"/>
            <a:ext cx="2562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Violence against</a:t>
            </a:r>
            <a:endParaRPr b="1" sz="25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0212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Silence</a:t>
            </a:r>
            <a:endParaRPr b="1" sz="25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966500" y="2361850"/>
            <a:ext cx="67941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545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Compelling people to speak or act politically undermines the very freedoms democracy seeks to protect</a:t>
            </a:r>
            <a:endParaRPr sz="2545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966500" y="4299550"/>
            <a:ext cx="6794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545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Democracy relies on people actively participating in political affairs</a:t>
            </a:r>
            <a:endParaRPr sz="2545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7" name="Google Shape;187;p20"/>
          <p:cNvSpPr/>
          <p:nvPr/>
        </p:nvSpPr>
        <p:spPr>
          <a:xfrm rot="5400000">
            <a:off x="7965898" y="3656802"/>
            <a:ext cx="795300" cy="450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2" name="Google Shape;1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199" y="-1013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title="Image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182" y="611646"/>
            <a:ext cx="8328472" cy="624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135175" y="401050"/>
            <a:ext cx="7585200" cy="17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125" lIns="121125" spcFirstLastPara="1" rIns="121125" wrap="square" tIns="1211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rPr b="1" lang="en-US" sz="2500">
                <a:latin typeface="Playfair Display"/>
                <a:ea typeface="Playfair Display"/>
                <a:cs typeface="Playfair Display"/>
                <a:sym typeface="Playfair Display"/>
              </a:rPr>
              <a:t>Democracy is the paradoxical power of those who do not count: the count of ‘the unaccounted for’ (Rancière and Panagia 2000, 124).</a:t>
            </a:r>
            <a:endParaRPr b="1" sz="2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605707" rtl="0" algn="l">
              <a:lnSpc>
                <a:spcPct val="115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t/>
            </a:r>
            <a:endParaRPr b="1" sz="132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t/>
            </a:r>
            <a:endParaRPr b="1" sz="132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t/>
            </a:r>
            <a:endParaRPr b="1" sz="132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90"/>
              </a:spcBef>
              <a:spcAft>
                <a:spcPts val="1590"/>
              </a:spcAft>
              <a:buNone/>
            </a:pPr>
            <a:r>
              <a:t/>
            </a:r>
            <a:endParaRPr b="1" sz="132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 to Ask in Urban Governance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568800" y="2853484"/>
            <a:ext cx="110544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625" lIns="118625" spcFirstLastPara="1" rIns="118625" wrap="square" tIns="118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can a democracy of non-participation be valid?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568800" y="3984874"/>
            <a:ext cx="110544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625" lIns="118625" spcFirstLastPara="1" rIns="118625" wrap="square" tIns="118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more equitable framework that would</a:t>
            </a:r>
            <a:endParaRPr sz="2400">
              <a:solidFill>
                <a:srgbClr val="66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recognise and empower those who remain silent?</a:t>
            </a:r>
            <a:endParaRPr sz="2400">
              <a:solidFill>
                <a:srgbClr val="66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03" name="Google Shape;203;p22"/>
          <p:cNvGrpSpPr/>
          <p:nvPr/>
        </p:nvGrpSpPr>
        <p:grpSpPr>
          <a:xfrm>
            <a:off x="3452550" y="2953778"/>
            <a:ext cx="5571150" cy="575610"/>
            <a:chOff x="1749489" y="1944971"/>
            <a:chExt cx="3582042" cy="512747"/>
          </a:xfrm>
        </p:grpSpPr>
        <p:sp>
          <p:nvSpPr>
            <p:cNvPr id="204" name="Google Shape;204;p22"/>
            <p:cNvSpPr/>
            <p:nvPr/>
          </p:nvSpPr>
          <p:spPr>
            <a:xfrm>
              <a:off x="1901631" y="1944971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1749489" y="1992718"/>
              <a:ext cx="3429900" cy="465000"/>
            </a:xfrm>
            <a:prstGeom prst="roundRect">
              <a:avLst>
                <a:gd fmla="val 24873" name="adj"/>
              </a:avLst>
            </a:prstGeom>
            <a:noFill/>
            <a:ln cap="flat" cmpd="sng" w="4600">
              <a:solidFill>
                <a:srgbClr val="99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300" lIns="44300" spcFirstLastPara="1" rIns="44300" wrap="square" tIns="44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5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