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Inter" panose="02000503000000020004"/>
      <p:regular r:id="rId11"/>
      <p:bold r:id="rId12"/>
      <p:italic r:id="rId13"/>
      <p:boldItalic r:id="rId14"/>
    </p:embeddedFont>
    <p:embeddedFont>
      <p:font typeface="Inter Black" panose="02000503000000020004" pitchFamily="2" charset="0"/>
      <p:bold r:id="rId15"/>
      <p:italic r:id="rId16"/>
      <p:boldItalic r:id="rId17"/>
    </p:embeddedFont>
    <p:embeddedFont>
      <p:font typeface="Inter Light" panose="02000503000000020004" pitchFamily="2" charset="0"/>
      <p:regular r:id="rId18"/>
      <p:bold r:id="rId19"/>
      <p:italic r:id="rId20"/>
      <p:boldItalic r:id="rId21"/>
    </p:embeddedFont>
    <p:embeddedFont>
      <p:font typeface="Inter Medium" panose="0200050300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2" d="100"/>
          <a:sy n="132" d="100"/>
        </p:scale>
        <p:origin x="94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e0fe472370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e0fe47237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e0fe472370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e0fe47237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eaffa96a1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eaffa96a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0fe4723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0fe472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0fe47237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0fe47237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eaffa96a1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eaffa96a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affa96a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eaffa96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eaffa96a1b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eaffa96a1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Alt 1">
  <p:cSld name="BLANK_1">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p:nvPr/>
        </p:nvSpPr>
        <p:spPr>
          <a:xfrm>
            <a:off x="175" y="-2125"/>
            <a:ext cx="6913800" cy="4203000"/>
          </a:xfrm>
          <a:prstGeom prst="rect">
            <a:avLst/>
          </a:prstGeom>
          <a:gradFill>
            <a:gsLst>
              <a:gs pos="0">
                <a:schemeClr val="accent1"/>
              </a:gs>
              <a:gs pos="72000">
                <a:schemeClr val="lt1"/>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52" name="Google Shape;52;p13"/>
          <p:cNvSpPr/>
          <p:nvPr/>
        </p:nvSpPr>
        <p:spPr>
          <a:xfrm rot="10800000">
            <a:off x="175" y="4198775"/>
            <a:ext cx="6913800" cy="940500"/>
          </a:xfrm>
          <a:prstGeom prst="rect">
            <a:avLst/>
          </a:prstGeom>
          <a:gradFill>
            <a:gsLst>
              <a:gs pos="0">
                <a:schemeClr val="accent1"/>
              </a:gs>
              <a:gs pos="72000">
                <a:schemeClr val="lt1"/>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53" name="Google Shape;53;p13"/>
          <p:cNvSpPr/>
          <p:nvPr/>
        </p:nvSpPr>
        <p:spPr>
          <a:xfrm rot="10800000">
            <a:off x="6914000" y="4198775"/>
            <a:ext cx="2232300" cy="940500"/>
          </a:xfrm>
          <a:prstGeom prst="rect">
            <a:avLst/>
          </a:prstGeom>
          <a:gradFill>
            <a:gsLst>
              <a:gs pos="0">
                <a:schemeClr val="accent1"/>
              </a:gs>
              <a:gs pos="72000">
                <a:schemeClr val="lt1"/>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54" name="Google Shape;54;p13"/>
          <p:cNvSpPr/>
          <p:nvPr/>
        </p:nvSpPr>
        <p:spPr>
          <a:xfrm rot="10800000">
            <a:off x="6914000" y="-2225"/>
            <a:ext cx="2232300" cy="4202400"/>
          </a:xfrm>
          <a:prstGeom prst="rect">
            <a:avLst/>
          </a:prstGeom>
          <a:gradFill>
            <a:gsLst>
              <a:gs pos="0">
                <a:schemeClr val="accent1"/>
              </a:gs>
              <a:gs pos="72000">
                <a:schemeClr val="lt1"/>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55" name="Google Shape;55;p13"/>
          <p:cNvSpPr txBox="1">
            <a:spLocks noGrp="1"/>
          </p:cNvSpPr>
          <p:nvPr>
            <p:ph type="title"/>
          </p:nvPr>
        </p:nvSpPr>
        <p:spPr>
          <a:xfrm>
            <a:off x="272350" y="746550"/>
            <a:ext cx="6493800" cy="3382800"/>
          </a:xfrm>
          <a:prstGeom prst="rect">
            <a:avLst/>
          </a:prstGeom>
        </p:spPr>
        <p:txBody>
          <a:bodyPr spcFirstLastPara="1" wrap="square" lIns="0" tIns="91425" rIns="0" bIns="91425" anchor="b" anchorCtr="0">
            <a:noAutofit/>
          </a:bodyPr>
          <a:lstStyle>
            <a:lvl1pPr lvl="0">
              <a:spcBef>
                <a:spcPts val="0"/>
              </a:spcBef>
              <a:spcAft>
                <a:spcPts val="0"/>
              </a:spcAft>
              <a:buNone/>
              <a:defRPr sz="6000"/>
            </a:lvl1pPr>
            <a:lvl2pPr lvl="1">
              <a:lnSpc>
                <a:spcPct val="115000"/>
              </a:lnSpc>
              <a:spcBef>
                <a:spcPts val="0"/>
              </a:spcBef>
              <a:spcAft>
                <a:spcPts val="0"/>
              </a:spcAft>
              <a:buNone/>
              <a:defRPr sz="6000"/>
            </a:lvl2pPr>
            <a:lvl3pPr lvl="2">
              <a:lnSpc>
                <a:spcPct val="115000"/>
              </a:lnSpc>
              <a:spcBef>
                <a:spcPts val="0"/>
              </a:spcBef>
              <a:spcAft>
                <a:spcPts val="0"/>
              </a:spcAft>
              <a:buNone/>
              <a:defRPr sz="6000"/>
            </a:lvl3pPr>
            <a:lvl4pPr lvl="3">
              <a:lnSpc>
                <a:spcPct val="115000"/>
              </a:lnSpc>
              <a:spcBef>
                <a:spcPts val="0"/>
              </a:spcBef>
              <a:spcAft>
                <a:spcPts val="0"/>
              </a:spcAft>
              <a:buNone/>
              <a:defRPr sz="6000"/>
            </a:lvl4pPr>
            <a:lvl5pPr lvl="4">
              <a:lnSpc>
                <a:spcPct val="115000"/>
              </a:lnSpc>
              <a:spcBef>
                <a:spcPts val="0"/>
              </a:spcBef>
              <a:spcAft>
                <a:spcPts val="0"/>
              </a:spcAft>
              <a:buNone/>
              <a:defRPr sz="6000"/>
            </a:lvl5pPr>
            <a:lvl6pPr lvl="5">
              <a:lnSpc>
                <a:spcPct val="115000"/>
              </a:lnSpc>
              <a:spcBef>
                <a:spcPts val="0"/>
              </a:spcBef>
              <a:spcAft>
                <a:spcPts val="0"/>
              </a:spcAft>
              <a:buNone/>
              <a:defRPr sz="6000"/>
            </a:lvl6pPr>
            <a:lvl7pPr lvl="6">
              <a:lnSpc>
                <a:spcPct val="115000"/>
              </a:lnSpc>
              <a:spcBef>
                <a:spcPts val="0"/>
              </a:spcBef>
              <a:spcAft>
                <a:spcPts val="0"/>
              </a:spcAft>
              <a:buNone/>
              <a:defRPr sz="6000"/>
            </a:lvl7pPr>
            <a:lvl8pPr lvl="7">
              <a:lnSpc>
                <a:spcPct val="115000"/>
              </a:lnSpc>
              <a:spcBef>
                <a:spcPts val="0"/>
              </a:spcBef>
              <a:spcAft>
                <a:spcPts val="0"/>
              </a:spcAft>
              <a:buNone/>
              <a:defRPr sz="6000"/>
            </a:lvl8pPr>
            <a:lvl9pPr lvl="8">
              <a:lnSpc>
                <a:spcPct val="115000"/>
              </a:lnSpc>
              <a:spcBef>
                <a:spcPts val="0"/>
              </a:spcBef>
              <a:spcAft>
                <a:spcPts val="0"/>
              </a:spcAft>
              <a:buNone/>
              <a:defRPr sz="6000"/>
            </a:lvl9pPr>
          </a:lstStyle>
          <a:p>
            <a:endParaRPr/>
          </a:p>
        </p:txBody>
      </p:sp>
      <p:sp>
        <p:nvSpPr>
          <p:cNvPr id="56" name="Google Shape;56;p13"/>
          <p:cNvSpPr txBox="1">
            <a:spLocks noGrp="1"/>
          </p:cNvSpPr>
          <p:nvPr>
            <p:ph type="subTitle" idx="1"/>
          </p:nvPr>
        </p:nvSpPr>
        <p:spPr>
          <a:xfrm>
            <a:off x="272350" y="4377150"/>
            <a:ext cx="1812900" cy="107700"/>
          </a:xfrm>
          <a:prstGeom prst="rect">
            <a:avLst/>
          </a:prstGeom>
        </p:spPr>
        <p:txBody>
          <a:bodyPr spcFirstLastPara="1" wrap="square" lIns="0" tIns="0" rIns="0" bIns="0" anchor="t" anchorCtr="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a:endParaRPr/>
          </a:p>
        </p:txBody>
      </p:sp>
      <p:sp>
        <p:nvSpPr>
          <p:cNvPr id="57" name="Google Shape;57;p13"/>
          <p:cNvSpPr txBox="1">
            <a:spLocks noGrp="1"/>
          </p:cNvSpPr>
          <p:nvPr>
            <p:ph type="subTitle" idx="2"/>
          </p:nvPr>
        </p:nvSpPr>
        <p:spPr>
          <a:xfrm>
            <a:off x="7046325" y="4377150"/>
            <a:ext cx="1812900" cy="107700"/>
          </a:xfrm>
          <a:prstGeom prst="rect">
            <a:avLst/>
          </a:prstGeom>
        </p:spPr>
        <p:txBody>
          <a:bodyPr spcFirstLastPara="1" wrap="square" lIns="0" tIns="0" rIns="0" bIns="0" anchor="t" anchorCtr="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a:endParaRPr/>
          </a:p>
        </p:txBody>
      </p:sp>
      <p:sp>
        <p:nvSpPr>
          <p:cNvPr id="58" name="Google Shape;58;p13"/>
          <p:cNvSpPr txBox="1">
            <a:spLocks noGrp="1"/>
          </p:cNvSpPr>
          <p:nvPr>
            <p:ph type="subTitle" idx="3"/>
          </p:nvPr>
        </p:nvSpPr>
        <p:spPr>
          <a:xfrm>
            <a:off x="3078275" y="4377150"/>
            <a:ext cx="2874000" cy="107700"/>
          </a:xfrm>
          <a:prstGeom prst="rect">
            <a:avLst/>
          </a:prstGeom>
        </p:spPr>
        <p:txBody>
          <a:bodyPr spcFirstLastPara="1" wrap="square" lIns="0" tIns="0" rIns="0" bIns="0" anchor="t" anchorCtr="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a:endParaRPr/>
          </a:p>
        </p:txBody>
      </p:sp>
      <p:sp>
        <p:nvSpPr>
          <p:cNvPr id="59" name="Google Shape;59;p13"/>
          <p:cNvSpPr txBox="1">
            <a:spLocks noGrp="1"/>
          </p:cNvSpPr>
          <p:nvPr>
            <p:ph type="subTitle" idx="4"/>
          </p:nvPr>
        </p:nvSpPr>
        <p:spPr>
          <a:xfrm>
            <a:off x="7046325" y="244300"/>
            <a:ext cx="1812900" cy="1157400"/>
          </a:xfrm>
          <a:prstGeom prst="rect">
            <a:avLst/>
          </a:prstGeom>
        </p:spPr>
        <p:txBody>
          <a:bodyPr spcFirstLastPara="1" wrap="square" lIns="0" tIns="0" rIns="0" bIns="0" anchor="t" anchorCtr="0">
            <a:spAutoFit/>
          </a:bodyPr>
          <a:lstStyle>
            <a:lvl1pPr lvl="0">
              <a:spcBef>
                <a:spcPts val="0"/>
              </a:spcBef>
              <a:spcAft>
                <a:spcPts val="0"/>
              </a:spcAft>
              <a:buSzPts val="2600"/>
              <a:buFont typeface="Inter Light"/>
              <a:buNone/>
              <a:defRPr sz="2600">
                <a:latin typeface="Inter Light"/>
                <a:ea typeface="Inter Light"/>
                <a:cs typeface="Inter Light"/>
                <a:sym typeface="Inter Light"/>
              </a:defRPr>
            </a:lvl1pPr>
            <a:lvl2pPr lvl="1">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2pPr>
            <a:lvl3pPr lvl="2">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3pPr>
            <a:lvl4pPr lvl="3">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4pPr>
            <a:lvl5pPr lvl="4">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5pPr>
            <a:lvl6pPr lvl="5">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6pPr>
            <a:lvl7pPr lvl="6">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7pPr>
            <a:lvl8pPr lvl="7">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8pPr>
            <a:lvl9pPr lvl="8">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on items">
  <p:cSld name="CUSTOM_19_1_1_1_2">
    <p:spTree>
      <p:nvGrpSpPr>
        <p:cNvPr id="1" name="Shape 60"/>
        <p:cNvGrpSpPr/>
        <p:nvPr/>
      </p:nvGrpSpPr>
      <p:grpSpPr>
        <a:xfrm>
          <a:off x="0" y="0"/>
          <a:ext cx="0" cy="0"/>
          <a:chOff x="0" y="0"/>
          <a:chExt cx="0" cy="0"/>
        </a:xfrm>
      </p:grpSpPr>
      <p:sp>
        <p:nvSpPr>
          <p:cNvPr id="61" name="Google Shape;61;p14"/>
          <p:cNvSpPr/>
          <p:nvPr/>
        </p:nvSpPr>
        <p:spPr>
          <a:xfrm rot="10800000" flipH="1">
            <a:off x="-28650" y="0"/>
            <a:ext cx="3019200" cy="5156400"/>
          </a:xfrm>
          <a:prstGeom prst="rect">
            <a:avLst/>
          </a:prstGeom>
          <a:gradFill>
            <a:gsLst>
              <a:gs pos="0">
                <a:schemeClr val="accent1"/>
              </a:gs>
              <a:gs pos="72000">
                <a:schemeClr val="lt1"/>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62" name="Google Shape;62;p14"/>
          <p:cNvSpPr txBox="1">
            <a:spLocks noGrp="1"/>
          </p:cNvSpPr>
          <p:nvPr>
            <p:ph type="sldNum" idx="12"/>
          </p:nvPr>
        </p:nvSpPr>
        <p:spPr>
          <a:xfrm>
            <a:off x="8314451" y="64031"/>
            <a:ext cx="548700" cy="292500"/>
          </a:xfrm>
          <a:prstGeom prst="rect">
            <a:avLst/>
          </a:prstGeom>
        </p:spPr>
        <p:txBody>
          <a:bodyPr spcFirstLastPara="1" wrap="square" lIns="0" tIns="91425" rIns="0" bIns="91425" anchor="t" anchorCtr="0">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txBox="1">
            <a:spLocks noGrp="1"/>
          </p:cNvSpPr>
          <p:nvPr>
            <p:ph type="title"/>
          </p:nvPr>
        </p:nvSpPr>
        <p:spPr>
          <a:xfrm>
            <a:off x="284400" y="1253833"/>
            <a:ext cx="2373000" cy="979200"/>
          </a:xfrm>
          <a:prstGeom prst="rect">
            <a:avLst/>
          </a:prstGeom>
        </p:spPr>
        <p:txBody>
          <a:bodyPr spcFirstLastPara="1" wrap="square" lIns="0" tIns="91425" rIns="0" bIns="91425" anchor="t" anchorCtr="0">
            <a:noAutofit/>
          </a:bodyPr>
          <a:lstStyle>
            <a:lvl1pPr lvl="0">
              <a:lnSpc>
                <a:spcPct val="100000"/>
              </a:lnSpc>
              <a:spcBef>
                <a:spcPts val="0"/>
              </a:spcBef>
              <a:spcAft>
                <a:spcPts val="0"/>
              </a:spcAft>
              <a:buNone/>
              <a:defRPr sz="1800"/>
            </a:lvl1pPr>
            <a:lvl2pPr lvl="1">
              <a:spcBef>
                <a:spcPts val="0"/>
              </a:spcBef>
              <a:spcAft>
                <a:spcPts val="0"/>
              </a:spcAft>
              <a:buNone/>
              <a:defRPr sz="2000"/>
            </a:lvl2pPr>
            <a:lvl3pPr lvl="2">
              <a:spcBef>
                <a:spcPts val="0"/>
              </a:spcBef>
              <a:spcAft>
                <a:spcPts val="0"/>
              </a:spcAft>
              <a:buNone/>
              <a:defRPr sz="2000"/>
            </a:lvl3pPr>
            <a:lvl4pPr lvl="3">
              <a:spcBef>
                <a:spcPts val="0"/>
              </a:spcBef>
              <a:spcAft>
                <a:spcPts val="0"/>
              </a:spcAft>
              <a:buNone/>
              <a:defRPr sz="2000"/>
            </a:lvl4pPr>
            <a:lvl5pPr lvl="4">
              <a:spcBef>
                <a:spcPts val="0"/>
              </a:spcBef>
              <a:spcAft>
                <a:spcPts val="0"/>
              </a:spcAft>
              <a:buNone/>
              <a:defRPr sz="2000"/>
            </a:lvl5pPr>
            <a:lvl6pPr lvl="5">
              <a:spcBef>
                <a:spcPts val="0"/>
              </a:spcBef>
              <a:spcAft>
                <a:spcPts val="0"/>
              </a:spcAft>
              <a:buNone/>
              <a:defRPr sz="2000"/>
            </a:lvl6pPr>
            <a:lvl7pPr lvl="6">
              <a:spcBef>
                <a:spcPts val="0"/>
              </a:spcBef>
              <a:spcAft>
                <a:spcPts val="0"/>
              </a:spcAft>
              <a:buNone/>
              <a:defRPr sz="2000"/>
            </a:lvl7pPr>
            <a:lvl8pPr lvl="7">
              <a:spcBef>
                <a:spcPts val="0"/>
              </a:spcBef>
              <a:spcAft>
                <a:spcPts val="0"/>
              </a:spcAft>
              <a:buNone/>
              <a:defRPr sz="2000"/>
            </a:lvl8pPr>
            <a:lvl9pPr lvl="8">
              <a:spcBef>
                <a:spcPts val="0"/>
              </a:spcBef>
              <a:spcAft>
                <a:spcPts val="0"/>
              </a:spcAft>
              <a:buNone/>
              <a:defRPr sz="2000"/>
            </a:lvl9pPr>
          </a:lstStyle>
          <a:p>
            <a:endParaRPr/>
          </a:p>
        </p:txBody>
      </p:sp>
      <p:sp>
        <p:nvSpPr>
          <p:cNvPr id="64" name="Google Shape;64;p14"/>
          <p:cNvSpPr txBox="1">
            <a:spLocks noGrp="1"/>
          </p:cNvSpPr>
          <p:nvPr>
            <p:ph type="subTitle" idx="1"/>
          </p:nvPr>
        </p:nvSpPr>
        <p:spPr>
          <a:xfrm>
            <a:off x="284400" y="877725"/>
            <a:ext cx="2373000" cy="297600"/>
          </a:xfrm>
          <a:prstGeom prst="rect">
            <a:avLst/>
          </a:prstGeom>
        </p:spPr>
        <p:txBody>
          <a:bodyPr spcFirstLastPara="1" wrap="square" lIns="0" tIns="91425" rIns="0" bIns="91425" anchor="b" anchorCtr="0">
            <a:norm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65" name="Google Shape;65;p14"/>
          <p:cNvSpPr txBox="1">
            <a:spLocks noGrp="1"/>
          </p:cNvSpPr>
          <p:nvPr>
            <p:ph type="body" idx="2"/>
          </p:nvPr>
        </p:nvSpPr>
        <p:spPr>
          <a:xfrm>
            <a:off x="5759125" y="3838034"/>
            <a:ext cx="2691000" cy="4668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1pPr>
            <a:lvl2pPr marL="914400" lvl="1"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2pPr>
            <a:lvl3pPr marL="1371600" lvl="2"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3pPr>
            <a:lvl4pPr marL="1828800" lvl="3"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4pPr>
            <a:lvl5pPr marL="2286000" lvl="4"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5pPr>
            <a:lvl6pPr marL="2743200" lvl="5"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6pPr>
            <a:lvl7pPr marL="3200400" lvl="6"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7pPr>
            <a:lvl8pPr marL="3657600" lvl="7"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8pPr>
            <a:lvl9pPr marL="4114800" lvl="8" indent="-292100">
              <a:lnSpc>
                <a:spcPct val="100000"/>
              </a:lnSpc>
              <a:spcBef>
                <a:spcPts val="0"/>
              </a:spcBef>
              <a:spcAft>
                <a:spcPts val="0"/>
              </a:spcAft>
              <a:buSzPts val="1000"/>
              <a:buFont typeface="Inter Light"/>
              <a:buChar char="■"/>
              <a:defRPr sz="1000">
                <a:latin typeface="Inter Light"/>
                <a:ea typeface="Inter Light"/>
                <a:cs typeface="Inter Light"/>
                <a:sym typeface="Inter Light"/>
              </a:defRPr>
            </a:lvl9pPr>
          </a:lstStyle>
          <a:p>
            <a:endParaRPr/>
          </a:p>
        </p:txBody>
      </p:sp>
      <p:sp>
        <p:nvSpPr>
          <p:cNvPr id="66" name="Google Shape;66;p14"/>
          <p:cNvSpPr txBox="1">
            <a:spLocks noGrp="1"/>
          </p:cNvSpPr>
          <p:nvPr>
            <p:ph type="body" idx="3"/>
          </p:nvPr>
        </p:nvSpPr>
        <p:spPr>
          <a:xfrm>
            <a:off x="5759125" y="2881253"/>
            <a:ext cx="2691000" cy="466800"/>
          </a:xfrm>
          <a:prstGeom prst="rect">
            <a:avLst/>
          </a:prstGeom>
        </p:spPr>
        <p:txBody>
          <a:bodyPr spcFirstLastPara="1" wrap="square" lIns="0" tIns="0" rIns="0" bIns="0" anchor="t" anchorCtr="0">
            <a:normAutofit/>
          </a:bodyPr>
          <a:lstStyle>
            <a:lvl1pPr marL="457200" lvl="0" indent="-2921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marL="914400" lvl="1"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marL="1371600" lvl="2"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marL="1828800" lvl="3"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marL="2286000" lvl="4"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marL="2743200" lvl="5"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marL="3200400" lvl="6"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marL="3657600" lvl="7"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marL="4114800" lvl="8" indent="-2921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a:endParaRPr/>
          </a:p>
        </p:txBody>
      </p:sp>
      <p:sp>
        <p:nvSpPr>
          <p:cNvPr id="67" name="Google Shape;67;p14"/>
          <p:cNvSpPr txBox="1">
            <a:spLocks noGrp="1"/>
          </p:cNvSpPr>
          <p:nvPr>
            <p:ph type="body" idx="4"/>
          </p:nvPr>
        </p:nvSpPr>
        <p:spPr>
          <a:xfrm>
            <a:off x="5759125" y="1924478"/>
            <a:ext cx="2691000" cy="466800"/>
          </a:xfrm>
          <a:prstGeom prst="rect">
            <a:avLst/>
          </a:prstGeom>
        </p:spPr>
        <p:txBody>
          <a:bodyPr spcFirstLastPara="1" wrap="square" lIns="0" tIns="0" rIns="0" bIns="0" anchor="t" anchorCtr="0">
            <a:normAutofit/>
          </a:bodyPr>
          <a:lstStyle>
            <a:lvl1pPr marL="457200" lvl="0" indent="-2921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marL="914400" lvl="1"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marL="1371600" lvl="2"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marL="1828800" lvl="3"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marL="2286000" lvl="4"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marL="2743200" lvl="5"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marL="3200400" lvl="6"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marL="3657600" lvl="7"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marL="4114800" lvl="8" indent="-2921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a:endParaRPr/>
          </a:p>
        </p:txBody>
      </p:sp>
      <p:sp>
        <p:nvSpPr>
          <p:cNvPr id="68" name="Google Shape;68;p14"/>
          <p:cNvSpPr txBox="1">
            <a:spLocks noGrp="1"/>
          </p:cNvSpPr>
          <p:nvPr>
            <p:ph type="body" idx="5"/>
          </p:nvPr>
        </p:nvSpPr>
        <p:spPr>
          <a:xfrm>
            <a:off x="5759125" y="967703"/>
            <a:ext cx="2691000" cy="466800"/>
          </a:xfrm>
          <a:prstGeom prst="rect">
            <a:avLst/>
          </a:prstGeom>
        </p:spPr>
        <p:txBody>
          <a:bodyPr spcFirstLastPara="1" wrap="square" lIns="0" tIns="0" rIns="0" bIns="0" anchor="t" anchorCtr="0">
            <a:normAutofit/>
          </a:bodyPr>
          <a:lstStyle>
            <a:lvl1pPr marL="457200" lvl="0" indent="-2921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marL="914400" lvl="1"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marL="1371600" lvl="2"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marL="1828800" lvl="3"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marL="2286000" lvl="4"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marL="2743200" lvl="5"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marL="3200400" lvl="6"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marL="3657600" lvl="7" indent="-2921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marL="4114800" lvl="8" indent="-2921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a:endParaRPr/>
          </a:p>
        </p:txBody>
      </p:sp>
      <p:sp>
        <p:nvSpPr>
          <p:cNvPr id="69" name="Google Shape;69;p14"/>
          <p:cNvSpPr txBox="1">
            <a:spLocks noGrp="1"/>
          </p:cNvSpPr>
          <p:nvPr>
            <p:ph type="subTitle" idx="6"/>
          </p:nvPr>
        </p:nvSpPr>
        <p:spPr>
          <a:xfrm>
            <a:off x="3562875" y="967700"/>
            <a:ext cx="1428600" cy="4140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70" name="Google Shape;70;p14"/>
          <p:cNvSpPr txBox="1">
            <a:spLocks noGrp="1"/>
          </p:cNvSpPr>
          <p:nvPr>
            <p:ph type="subTitle" idx="7"/>
          </p:nvPr>
        </p:nvSpPr>
        <p:spPr>
          <a:xfrm>
            <a:off x="3562875" y="1924475"/>
            <a:ext cx="1428600" cy="4140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71" name="Google Shape;71;p14"/>
          <p:cNvSpPr txBox="1">
            <a:spLocks noGrp="1"/>
          </p:cNvSpPr>
          <p:nvPr>
            <p:ph type="subTitle" idx="8"/>
          </p:nvPr>
        </p:nvSpPr>
        <p:spPr>
          <a:xfrm>
            <a:off x="3562875" y="2881250"/>
            <a:ext cx="1428600" cy="4140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72" name="Google Shape;72;p14"/>
          <p:cNvSpPr txBox="1">
            <a:spLocks noGrp="1"/>
          </p:cNvSpPr>
          <p:nvPr>
            <p:ph type="subTitle" idx="9"/>
          </p:nvPr>
        </p:nvSpPr>
        <p:spPr>
          <a:xfrm>
            <a:off x="3562875" y="3838025"/>
            <a:ext cx="1428600" cy="4140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eam 1">
  <p:cSld name="CUSTOM_1_1_1">
    <p:bg>
      <p:bgPr>
        <a:gradFill>
          <a:gsLst>
            <a:gs pos="0">
              <a:schemeClr val="accent1"/>
            </a:gs>
            <a:gs pos="72000">
              <a:schemeClr val="lt1"/>
            </a:gs>
            <a:gs pos="100000">
              <a:schemeClr val="dk2"/>
            </a:gs>
          </a:gsLst>
          <a:path path="circle">
            <a:fillToRect l="100000" t="100000"/>
          </a:path>
          <a:tileRect r="-100000" b="-100000"/>
        </a:gradFill>
        <a:effectLst/>
      </p:bgPr>
    </p:bg>
    <p:spTree>
      <p:nvGrpSpPr>
        <p:cNvPr id="1" name="Shape 73"/>
        <p:cNvGrpSpPr/>
        <p:nvPr/>
      </p:nvGrpSpPr>
      <p:grpSpPr>
        <a:xfrm>
          <a:off x="0" y="0"/>
          <a:ext cx="0" cy="0"/>
          <a:chOff x="0" y="0"/>
          <a:chExt cx="0" cy="0"/>
        </a:xfrm>
      </p:grpSpPr>
      <p:sp>
        <p:nvSpPr>
          <p:cNvPr id="74" name="Google Shape;74;p15"/>
          <p:cNvSpPr>
            <a:spLocks noGrp="1"/>
          </p:cNvSpPr>
          <p:nvPr>
            <p:ph type="pic" idx="2"/>
          </p:nvPr>
        </p:nvSpPr>
        <p:spPr>
          <a:xfrm>
            <a:off x="294150" y="1381775"/>
            <a:ext cx="1258200" cy="1797900"/>
          </a:xfrm>
          <a:prstGeom prst="rect">
            <a:avLst/>
          </a:prstGeom>
          <a:noFill/>
          <a:ln>
            <a:noFill/>
          </a:ln>
        </p:spPr>
        <p:txBody>
          <a:bodyPr/>
          <a:lstStyle/>
          <a:p>
            <a:endParaRPr lang="en-US"/>
          </a:p>
        </p:txBody>
      </p:sp>
      <p:sp>
        <p:nvSpPr>
          <p:cNvPr id="75" name="Google Shape;75;p15"/>
          <p:cNvSpPr>
            <a:spLocks noGrp="1"/>
          </p:cNvSpPr>
          <p:nvPr>
            <p:ph type="pic" idx="3"/>
          </p:nvPr>
        </p:nvSpPr>
        <p:spPr>
          <a:xfrm>
            <a:off x="3650100" y="1381775"/>
            <a:ext cx="1258200" cy="1381800"/>
          </a:xfrm>
          <a:prstGeom prst="rect">
            <a:avLst/>
          </a:prstGeom>
          <a:noFill/>
          <a:ln>
            <a:noFill/>
          </a:ln>
        </p:spPr>
        <p:txBody>
          <a:bodyPr/>
          <a:lstStyle/>
          <a:p>
            <a:endParaRPr lang="en-US"/>
          </a:p>
        </p:txBody>
      </p:sp>
      <p:sp>
        <p:nvSpPr>
          <p:cNvPr id="76" name="Google Shape;76;p15"/>
          <p:cNvSpPr>
            <a:spLocks noGrp="1"/>
          </p:cNvSpPr>
          <p:nvPr>
            <p:ph type="pic" idx="4"/>
          </p:nvPr>
        </p:nvSpPr>
        <p:spPr>
          <a:xfrm>
            <a:off x="1750675" y="2340900"/>
            <a:ext cx="1457400" cy="1252800"/>
          </a:xfrm>
          <a:prstGeom prst="rect">
            <a:avLst/>
          </a:prstGeom>
          <a:noFill/>
          <a:ln>
            <a:noFill/>
          </a:ln>
        </p:spPr>
        <p:txBody>
          <a:bodyPr/>
          <a:lstStyle/>
          <a:p>
            <a:endParaRPr lang="en-US"/>
          </a:p>
        </p:txBody>
      </p:sp>
      <p:sp>
        <p:nvSpPr>
          <p:cNvPr id="77" name="Google Shape;77;p15"/>
          <p:cNvSpPr>
            <a:spLocks noGrp="1"/>
          </p:cNvSpPr>
          <p:nvPr>
            <p:ph type="pic" idx="5"/>
          </p:nvPr>
        </p:nvSpPr>
        <p:spPr>
          <a:xfrm>
            <a:off x="5242450" y="2340900"/>
            <a:ext cx="1779900" cy="1252800"/>
          </a:xfrm>
          <a:prstGeom prst="rect">
            <a:avLst/>
          </a:prstGeom>
          <a:noFill/>
          <a:ln>
            <a:noFill/>
          </a:ln>
        </p:spPr>
        <p:txBody>
          <a:bodyPr/>
          <a:lstStyle/>
          <a:p>
            <a:endParaRPr lang="en-US"/>
          </a:p>
        </p:txBody>
      </p:sp>
      <p:sp>
        <p:nvSpPr>
          <p:cNvPr id="78" name="Google Shape;78;p15"/>
          <p:cNvSpPr>
            <a:spLocks noGrp="1"/>
          </p:cNvSpPr>
          <p:nvPr>
            <p:ph type="pic" idx="6"/>
          </p:nvPr>
        </p:nvSpPr>
        <p:spPr>
          <a:xfrm>
            <a:off x="7371800" y="1740600"/>
            <a:ext cx="1258200" cy="1868100"/>
          </a:xfrm>
          <a:prstGeom prst="rect">
            <a:avLst/>
          </a:prstGeom>
          <a:noFill/>
          <a:ln>
            <a:noFill/>
          </a:ln>
        </p:spPr>
        <p:txBody>
          <a:bodyPr/>
          <a:lstStyle/>
          <a:p>
            <a:endParaRPr lang="en-US"/>
          </a:p>
        </p:txBody>
      </p:sp>
      <p:sp>
        <p:nvSpPr>
          <p:cNvPr id="79" name="Google Shape;79;p15"/>
          <p:cNvSpPr txBox="1">
            <a:spLocks noGrp="1"/>
          </p:cNvSpPr>
          <p:nvPr>
            <p:ph type="sldNum" idx="12"/>
          </p:nvPr>
        </p:nvSpPr>
        <p:spPr>
          <a:xfrm>
            <a:off x="8314451" y="64031"/>
            <a:ext cx="548700" cy="292500"/>
          </a:xfrm>
          <a:prstGeom prst="rect">
            <a:avLst/>
          </a:prstGeom>
        </p:spPr>
        <p:txBody>
          <a:bodyPr spcFirstLastPara="1" wrap="square" lIns="0" tIns="91425" rIns="0" bIns="91425" anchor="t" anchorCtr="0">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txBox="1">
            <a:spLocks noGrp="1"/>
          </p:cNvSpPr>
          <p:nvPr>
            <p:ph type="title"/>
          </p:nvPr>
        </p:nvSpPr>
        <p:spPr>
          <a:xfrm>
            <a:off x="284400" y="257451"/>
            <a:ext cx="8578800" cy="910200"/>
          </a:xfrm>
          <a:prstGeom prst="rect">
            <a:avLst/>
          </a:prstGeom>
        </p:spPr>
        <p:txBody>
          <a:bodyPr spcFirstLastPara="1" wrap="square" lIns="0" tIns="91425" rIns="0" bIns="91425" anchor="b" anchorCtr="0">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
        <p:nvSpPr>
          <p:cNvPr id="81" name="Google Shape;81;p15"/>
          <p:cNvSpPr txBox="1">
            <a:spLocks noGrp="1"/>
          </p:cNvSpPr>
          <p:nvPr>
            <p:ph type="subTitle" idx="1"/>
          </p:nvPr>
        </p:nvSpPr>
        <p:spPr>
          <a:xfrm>
            <a:off x="294150" y="3363724"/>
            <a:ext cx="1727100" cy="1764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a:endParaRPr/>
          </a:p>
        </p:txBody>
      </p:sp>
      <p:sp>
        <p:nvSpPr>
          <p:cNvPr id="82" name="Google Shape;82;p15"/>
          <p:cNvSpPr txBox="1">
            <a:spLocks noGrp="1"/>
          </p:cNvSpPr>
          <p:nvPr>
            <p:ph type="subTitle" idx="7"/>
          </p:nvPr>
        </p:nvSpPr>
        <p:spPr>
          <a:xfrm>
            <a:off x="277450" y="3579300"/>
            <a:ext cx="1258200" cy="781500"/>
          </a:xfrm>
          <a:prstGeom prst="rect">
            <a:avLst/>
          </a:prstGeom>
        </p:spPr>
        <p:txBody>
          <a:bodyPr spcFirstLastPara="1" wrap="square" lIns="0" tIns="0" rIns="0" bIns="0" anchor="t" anchorCtr="0">
            <a:norm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83" name="Google Shape;83;p15"/>
          <p:cNvSpPr txBox="1">
            <a:spLocks noGrp="1"/>
          </p:cNvSpPr>
          <p:nvPr>
            <p:ph type="subTitle" idx="8"/>
          </p:nvPr>
        </p:nvSpPr>
        <p:spPr>
          <a:xfrm>
            <a:off x="1764575" y="3798149"/>
            <a:ext cx="1727100" cy="1764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a:endParaRPr/>
          </a:p>
        </p:txBody>
      </p:sp>
      <p:sp>
        <p:nvSpPr>
          <p:cNvPr id="84" name="Google Shape;84;p15"/>
          <p:cNvSpPr txBox="1">
            <a:spLocks noGrp="1"/>
          </p:cNvSpPr>
          <p:nvPr>
            <p:ph type="subTitle" idx="9"/>
          </p:nvPr>
        </p:nvSpPr>
        <p:spPr>
          <a:xfrm>
            <a:off x="1747875" y="4013725"/>
            <a:ext cx="1258200" cy="781500"/>
          </a:xfrm>
          <a:prstGeom prst="rect">
            <a:avLst/>
          </a:prstGeom>
        </p:spPr>
        <p:txBody>
          <a:bodyPr spcFirstLastPara="1" wrap="square" lIns="0" tIns="0" rIns="0" bIns="0" anchor="t" anchorCtr="0">
            <a:norm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85" name="Google Shape;85;p15"/>
          <p:cNvSpPr txBox="1">
            <a:spLocks noGrp="1"/>
          </p:cNvSpPr>
          <p:nvPr>
            <p:ph type="subTitle" idx="13"/>
          </p:nvPr>
        </p:nvSpPr>
        <p:spPr>
          <a:xfrm>
            <a:off x="3657350" y="2946171"/>
            <a:ext cx="1727100" cy="1764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a:endParaRPr/>
          </a:p>
        </p:txBody>
      </p:sp>
      <p:sp>
        <p:nvSpPr>
          <p:cNvPr id="86" name="Google Shape;86;p15"/>
          <p:cNvSpPr txBox="1">
            <a:spLocks noGrp="1"/>
          </p:cNvSpPr>
          <p:nvPr>
            <p:ph type="subTitle" idx="14"/>
          </p:nvPr>
        </p:nvSpPr>
        <p:spPr>
          <a:xfrm>
            <a:off x="3640650" y="3161747"/>
            <a:ext cx="1258200" cy="781500"/>
          </a:xfrm>
          <a:prstGeom prst="rect">
            <a:avLst/>
          </a:prstGeom>
        </p:spPr>
        <p:txBody>
          <a:bodyPr spcFirstLastPara="1" wrap="square" lIns="0" tIns="0" rIns="0" bIns="0" anchor="t" anchorCtr="0">
            <a:norm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87" name="Google Shape;87;p15"/>
          <p:cNvSpPr txBox="1">
            <a:spLocks noGrp="1"/>
          </p:cNvSpPr>
          <p:nvPr>
            <p:ph type="subTitle" idx="15"/>
          </p:nvPr>
        </p:nvSpPr>
        <p:spPr>
          <a:xfrm>
            <a:off x="5259150" y="3798146"/>
            <a:ext cx="1727100" cy="1764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a:endParaRPr/>
          </a:p>
        </p:txBody>
      </p:sp>
      <p:sp>
        <p:nvSpPr>
          <p:cNvPr id="88" name="Google Shape;88;p15"/>
          <p:cNvSpPr txBox="1">
            <a:spLocks noGrp="1"/>
          </p:cNvSpPr>
          <p:nvPr>
            <p:ph type="subTitle" idx="16"/>
          </p:nvPr>
        </p:nvSpPr>
        <p:spPr>
          <a:xfrm>
            <a:off x="5242450" y="4013722"/>
            <a:ext cx="1258200" cy="781500"/>
          </a:xfrm>
          <a:prstGeom prst="rect">
            <a:avLst/>
          </a:prstGeom>
        </p:spPr>
        <p:txBody>
          <a:bodyPr spcFirstLastPara="1" wrap="square" lIns="0" tIns="0" rIns="0" bIns="0" anchor="t" anchorCtr="0">
            <a:norm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89" name="Google Shape;89;p15"/>
          <p:cNvSpPr txBox="1">
            <a:spLocks noGrp="1"/>
          </p:cNvSpPr>
          <p:nvPr>
            <p:ph type="subTitle" idx="17"/>
          </p:nvPr>
        </p:nvSpPr>
        <p:spPr>
          <a:xfrm>
            <a:off x="7388500" y="3798146"/>
            <a:ext cx="1727100" cy="176400"/>
          </a:xfrm>
          <a:prstGeom prst="rect">
            <a:avLst/>
          </a:prstGeom>
        </p:spPr>
        <p:txBody>
          <a:bodyPr spcFirstLastPara="1" wrap="square" lIns="0" tIns="0" rIns="0" bIns="0" anchor="t" anchorCtr="0">
            <a:norm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a:endParaRPr/>
          </a:p>
        </p:txBody>
      </p:sp>
      <p:sp>
        <p:nvSpPr>
          <p:cNvPr id="90" name="Google Shape;90;p15"/>
          <p:cNvSpPr txBox="1">
            <a:spLocks noGrp="1"/>
          </p:cNvSpPr>
          <p:nvPr>
            <p:ph type="subTitle" idx="18"/>
          </p:nvPr>
        </p:nvSpPr>
        <p:spPr>
          <a:xfrm>
            <a:off x="7371800" y="4013722"/>
            <a:ext cx="1258200" cy="781500"/>
          </a:xfrm>
          <a:prstGeom prst="rect">
            <a:avLst/>
          </a:prstGeom>
        </p:spPr>
        <p:txBody>
          <a:bodyPr spcFirstLastPara="1" wrap="square" lIns="0" tIns="0" rIns="0" bIns="0" anchor="t" anchorCtr="0">
            <a:norm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311700" y="4315600"/>
            <a:ext cx="3634500" cy="870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300" b="1">
                <a:solidFill>
                  <a:srgbClr val="595959"/>
                </a:solidFill>
              </a:rPr>
              <a:t>Sing Hang Tam</a:t>
            </a:r>
            <a:endParaRPr sz="1300" b="1">
              <a:solidFill>
                <a:srgbClr val="595959"/>
              </a:solidFill>
            </a:endParaRPr>
          </a:p>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Clr>
                <a:schemeClr val="dk1"/>
              </a:buClr>
              <a:buSzPct val="100000"/>
              <a:buFont typeface="Arial"/>
              <a:buNone/>
            </a:pPr>
            <a:r>
              <a:rPr lang="en" sz="1100">
                <a:solidFill>
                  <a:schemeClr val="dk2"/>
                </a:solidFill>
              </a:rPr>
              <a:t>Lecturer in Emerging Digital Technologies</a:t>
            </a:r>
            <a:endParaRPr sz="1100">
              <a:solidFill>
                <a:schemeClr val="dk2"/>
              </a:solidFill>
            </a:endParaRPr>
          </a:p>
          <a:p>
            <a:pPr marL="0" lvl="0" indent="0" algn="l" rtl="0">
              <a:spcBef>
                <a:spcPts val="0"/>
              </a:spcBef>
              <a:spcAft>
                <a:spcPts val="0"/>
              </a:spcAft>
              <a:buClr>
                <a:schemeClr val="dk1"/>
              </a:buClr>
              <a:buSzPct val="100000"/>
              <a:buFont typeface="Arial"/>
              <a:buNone/>
            </a:pPr>
            <a:r>
              <a:rPr lang="en" sz="1100">
                <a:solidFill>
                  <a:schemeClr val="dk2"/>
                </a:solidFill>
              </a:rPr>
              <a:t>University of the Arts London</a:t>
            </a:r>
            <a:endParaRPr sz="1100">
              <a:solidFill>
                <a:srgbClr val="595959"/>
              </a:solidFill>
            </a:endParaRPr>
          </a:p>
          <a:p>
            <a:pPr marL="0" lvl="0" indent="0" algn="l" rtl="0">
              <a:spcBef>
                <a:spcPts val="0"/>
              </a:spcBef>
              <a:spcAft>
                <a:spcPts val="0"/>
              </a:spcAft>
              <a:buNone/>
            </a:pPr>
            <a:endParaRPr sz="1100">
              <a:solidFill>
                <a:srgbClr val="595959"/>
              </a:solidFill>
            </a:endParaRPr>
          </a:p>
          <a:p>
            <a:pPr marL="0" lvl="0" indent="0" algn="l" rtl="0">
              <a:spcBef>
                <a:spcPts val="0"/>
              </a:spcBef>
              <a:spcAft>
                <a:spcPts val="0"/>
              </a:spcAft>
              <a:buNone/>
            </a:pPr>
            <a:endParaRPr sz="1100">
              <a:solidFill>
                <a:srgbClr val="595959"/>
              </a:solidFill>
            </a:endParaRPr>
          </a:p>
        </p:txBody>
      </p:sp>
      <p:sp>
        <p:nvSpPr>
          <p:cNvPr id="96" name="Google Shape;96;p16"/>
          <p:cNvSpPr txBox="1">
            <a:spLocks noGrp="1"/>
          </p:cNvSpPr>
          <p:nvPr>
            <p:ph type="title"/>
          </p:nvPr>
        </p:nvSpPr>
        <p:spPr>
          <a:xfrm>
            <a:off x="272350" y="746550"/>
            <a:ext cx="8593200" cy="3382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 sz="3700"/>
              <a:t>Workshop</a:t>
            </a:r>
            <a:endParaRPr sz="3700"/>
          </a:p>
          <a:p>
            <a:pPr marL="0" lvl="0" indent="0" algn="l" rtl="0">
              <a:spcBef>
                <a:spcPts val="0"/>
              </a:spcBef>
              <a:spcAft>
                <a:spcPts val="0"/>
              </a:spcAft>
              <a:buNone/>
            </a:pPr>
            <a:r>
              <a:rPr lang="en" sz="5500"/>
              <a:t>Safeguarding Academic Freedom Against Transnational Repression</a:t>
            </a:r>
            <a:endParaRPr sz="5500"/>
          </a:p>
          <a:p>
            <a:pPr marL="0" lvl="0" indent="0" algn="l" rtl="0">
              <a:spcBef>
                <a:spcPts val="0"/>
              </a:spcBef>
              <a:spcAft>
                <a:spcPts val="0"/>
              </a:spcAft>
              <a:buNone/>
            </a:pPr>
            <a:r>
              <a:rPr lang="en" sz="2400"/>
              <a:t>How educators and institutions could ensure safe spaces for debate and dialogue in the face of censorship</a:t>
            </a:r>
            <a:endParaRPr sz="2400"/>
          </a:p>
        </p:txBody>
      </p:sp>
      <p:sp>
        <p:nvSpPr>
          <p:cNvPr id="97" name="Google Shape;97;p16"/>
          <p:cNvSpPr txBox="1"/>
          <p:nvPr/>
        </p:nvSpPr>
        <p:spPr>
          <a:xfrm>
            <a:off x="4572000" y="4316280"/>
            <a:ext cx="3877800" cy="870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300" b="1">
                <a:solidFill>
                  <a:srgbClr val="595959"/>
                </a:solidFill>
              </a:rPr>
              <a:t>Mandy Lee</a:t>
            </a:r>
            <a:endParaRPr sz="1300" b="1">
              <a:solidFill>
                <a:srgbClr val="595959"/>
              </a:solidFill>
            </a:endParaRPr>
          </a:p>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r>
              <a:rPr lang="en" sz="1100">
                <a:solidFill>
                  <a:srgbClr val="595959"/>
                </a:solidFill>
              </a:rPr>
              <a:t>Assistant Professor</a:t>
            </a:r>
            <a:endParaRPr sz="1100">
              <a:solidFill>
                <a:srgbClr val="595959"/>
              </a:solidFill>
            </a:endParaRPr>
          </a:p>
          <a:p>
            <a:pPr marL="0" lvl="0" indent="0" algn="l" rtl="0">
              <a:spcBef>
                <a:spcPts val="0"/>
              </a:spcBef>
              <a:spcAft>
                <a:spcPts val="0"/>
              </a:spcAft>
              <a:buNone/>
            </a:pPr>
            <a:r>
              <a:rPr lang="en" sz="1100">
                <a:solidFill>
                  <a:srgbClr val="595959"/>
                </a:solidFill>
              </a:rPr>
              <a:t>Trinity College Dublin</a:t>
            </a:r>
            <a:endParaRPr sz="1100">
              <a:solidFill>
                <a:srgbClr val="0097A7"/>
              </a:solidFill>
            </a:endParaRPr>
          </a:p>
          <a:p>
            <a:pPr marL="0" lvl="0" indent="0" algn="l" rtl="0">
              <a:spcBef>
                <a:spcPts val="0"/>
              </a:spcBef>
              <a:spcAft>
                <a:spcPts val="0"/>
              </a:spcAft>
              <a:buNone/>
            </a:pPr>
            <a:endParaRPr sz="1100">
              <a:solidFill>
                <a:srgbClr val="595959"/>
              </a:solidFill>
            </a:endParaRPr>
          </a:p>
          <a:p>
            <a:pPr marL="0" lvl="0" indent="0" algn="l" rtl="0">
              <a:spcBef>
                <a:spcPts val="0"/>
              </a:spcBef>
              <a:spcAft>
                <a:spcPts val="0"/>
              </a:spcAft>
              <a:buNone/>
            </a:pPr>
            <a:endParaRPr sz="11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idx="4294967295"/>
          </p:nvPr>
        </p:nvSpPr>
        <p:spPr>
          <a:xfrm>
            <a:off x="277450" y="732700"/>
            <a:ext cx="3802200" cy="41382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en" sz="1200">
                <a:solidFill>
                  <a:schemeClr val="lt1"/>
                </a:solidFill>
              </a:rPr>
              <a:t>A Taiwanese student of mine proposed an artistic research project about the</a:t>
            </a:r>
            <a:r>
              <a:rPr lang="en" sz="1200" b="1">
                <a:solidFill>
                  <a:schemeClr val="lt1"/>
                </a:solidFill>
              </a:rPr>
              <a:t> White Terror</a:t>
            </a:r>
            <a:r>
              <a:rPr lang="en" sz="1200">
                <a:solidFill>
                  <a:schemeClr val="lt1"/>
                </a:solidFill>
              </a:rPr>
              <a:t>—a foundational period of political repression and state-sponsored trauma in Taiwanese history. The project sought to explore historical grievances that remain sensitive within contemporary cross-strait relations. However, a faculty colleague of mine declined supervision, stating that she doesn't understand enough about Taiwanese history, and does not want to be on the </a:t>
            </a:r>
            <a:r>
              <a:rPr lang="en" sz="1200" b="1">
                <a:solidFill>
                  <a:schemeClr val="lt1"/>
                </a:solidFill>
              </a:rPr>
              <a:t>“wrong side of the history.”</a:t>
            </a:r>
            <a:r>
              <a:rPr lang="en" sz="1200">
                <a:solidFill>
                  <a:schemeClr val="lt1"/>
                </a:solidFill>
              </a:rPr>
              <a:t> Without a supervision, the project risks being suppressed. Nevertheless, I decided to step up and supervise the project because of my positionality.</a:t>
            </a:r>
            <a:endParaRPr sz="1200" b="1">
              <a:solidFill>
                <a:schemeClr val="lt1"/>
              </a:solidFill>
            </a:endParaRPr>
          </a:p>
        </p:txBody>
      </p:sp>
      <p:sp>
        <p:nvSpPr>
          <p:cNvPr id="104" name="Google Shape;104;p17"/>
          <p:cNvSpPr txBox="1"/>
          <p:nvPr/>
        </p:nvSpPr>
        <p:spPr>
          <a:xfrm>
            <a:off x="204200" y="146550"/>
            <a:ext cx="483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Inter Light"/>
                <a:ea typeface="Inter Light"/>
                <a:cs typeface="Inter Light"/>
                <a:sym typeface="Inter Light"/>
              </a:rPr>
              <a:t>Recognising Desires and Risks</a:t>
            </a:r>
            <a:endParaRPr sz="2000">
              <a:solidFill>
                <a:schemeClr val="lt1"/>
              </a:solidFill>
              <a:latin typeface="Inter Light"/>
              <a:ea typeface="Inter Light"/>
              <a:cs typeface="Inter Light"/>
              <a:sym typeface="Int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
        <p:cNvGrpSpPr/>
        <p:nvPr/>
      </p:nvGrpSpPr>
      <p:grpSpPr>
        <a:xfrm>
          <a:off x="0" y="0"/>
          <a:ext cx="0" cy="0"/>
          <a:chOff x="0" y="0"/>
          <a:chExt cx="0" cy="0"/>
        </a:xfrm>
      </p:grpSpPr>
      <p:sp>
        <p:nvSpPr>
          <p:cNvPr id="109" name="Google Shape;109;p18"/>
          <p:cNvSpPr/>
          <p:nvPr/>
        </p:nvSpPr>
        <p:spPr>
          <a:xfrm>
            <a:off x="673000" y="3181675"/>
            <a:ext cx="8076000" cy="993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8"/>
          <p:cNvSpPr/>
          <p:nvPr/>
        </p:nvSpPr>
        <p:spPr>
          <a:xfrm>
            <a:off x="673000" y="1133100"/>
            <a:ext cx="8076000" cy="1250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p18"/>
          <p:cNvCxnSpPr/>
          <p:nvPr/>
        </p:nvCxnSpPr>
        <p:spPr>
          <a:xfrm>
            <a:off x="665950" y="1128439"/>
            <a:ext cx="8083800" cy="0"/>
          </a:xfrm>
          <a:prstGeom prst="straightConnector1">
            <a:avLst/>
          </a:prstGeom>
          <a:noFill/>
          <a:ln w="9525" cap="flat" cmpd="sng">
            <a:solidFill>
              <a:srgbClr val="999999"/>
            </a:solidFill>
            <a:prstDash val="solid"/>
            <a:round/>
            <a:headEnd type="none" w="med" len="med"/>
            <a:tailEnd type="none" w="med" len="med"/>
          </a:ln>
        </p:spPr>
      </p:cxnSp>
      <p:sp>
        <p:nvSpPr>
          <p:cNvPr id="112" name="Google Shape;112;p18"/>
          <p:cNvSpPr txBox="1"/>
          <p:nvPr/>
        </p:nvSpPr>
        <p:spPr>
          <a:xfrm>
            <a:off x="681330" y="751071"/>
            <a:ext cx="15420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b="1">
                <a:solidFill>
                  <a:schemeClr val="lt1"/>
                </a:solidFill>
                <a:latin typeface="Inter"/>
                <a:ea typeface="Inter"/>
                <a:cs typeface="Inter"/>
                <a:sym typeface="Inter"/>
              </a:rPr>
              <a:t>Stakeholders</a:t>
            </a:r>
            <a:endParaRPr sz="1000">
              <a:solidFill>
                <a:schemeClr val="lt1"/>
              </a:solidFill>
              <a:latin typeface="Inter Medium"/>
              <a:ea typeface="Inter Medium"/>
              <a:cs typeface="Inter Medium"/>
              <a:sym typeface="Inter Medium"/>
            </a:endParaRPr>
          </a:p>
        </p:txBody>
      </p:sp>
      <p:sp>
        <p:nvSpPr>
          <p:cNvPr id="113" name="Google Shape;113;p18"/>
          <p:cNvSpPr txBox="1"/>
          <p:nvPr/>
        </p:nvSpPr>
        <p:spPr>
          <a:xfrm>
            <a:off x="2223380" y="751042"/>
            <a:ext cx="30453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b="1">
                <a:solidFill>
                  <a:schemeClr val="lt1"/>
                </a:solidFill>
                <a:latin typeface="Inter"/>
                <a:ea typeface="Inter"/>
                <a:cs typeface="Inter"/>
                <a:sym typeface="Inter"/>
              </a:rPr>
              <a:t>Desires</a:t>
            </a:r>
            <a:endParaRPr sz="1000">
              <a:solidFill>
                <a:schemeClr val="lt1"/>
              </a:solidFill>
              <a:latin typeface="Inter Medium"/>
              <a:ea typeface="Inter Medium"/>
              <a:cs typeface="Inter Medium"/>
              <a:sym typeface="Inter Medium"/>
            </a:endParaRPr>
          </a:p>
        </p:txBody>
      </p:sp>
      <p:cxnSp>
        <p:nvCxnSpPr>
          <p:cNvPr id="114" name="Google Shape;114;p18"/>
          <p:cNvCxnSpPr/>
          <p:nvPr/>
        </p:nvCxnSpPr>
        <p:spPr>
          <a:xfrm>
            <a:off x="2198750" y="857320"/>
            <a:ext cx="12000" cy="4061400"/>
          </a:xfrm>
          <a:prstGeom prst="straightConnector1">
            <a:avLst/>
          </a:prstGeom>
          <a:noFill/>
          <a:ln w="9525" cap="flat" cmpd="sng">
            <a:solidFill>
              <a:srgbClr val="999999"/>
            </a:solidFill>
            <a:prstDash val="solid"/>
            <a:round/>
            <a:headEnd type="none" w="med" len="med"/>
            <a:tailEnd type="none" w="med" len="med"/>
          </a:ln>
        </p:spPr>
      </p:cxnSp>
      <p:cxnSp>
        <p:nvCxnSpPr>
          <p:cNvPr id="115" name="Google Shape;115;p18"/>
          <p:cNvCxnSpPr/>
          <p:nvPr/>
        </p:nvCxnSpPr>
        <p:spPr>
          <a:xfrm>
            <a:off x="5244050" y="857329"/>
            <a:ext cx="0" cy="4059900"/>
          </a:xfrm>
          <a:prstGeom prst="straightConnector1">
            <a:avLst/>
          </a:prstGeom>
          <a:noFill/>
          <a:ln w="9525" cap="flat" cmpd="sng">
            <a:solidFill>
              <a:srgbClr val="999999"/>
            </a:solidFill>
            <a:prstDash val="solid"/>
            <a:round/>
            <a:headEnd type="none" w="med" len="med"/>
            <a:tailEnd type="none" w="med" len="med"/>
          </a:ln>
        </p:spPr>
      </p:cxnSp>
      <p:cxnSp>
        <p:nvCxnSpPr>
          <p:cNvPr id="116" name="Google Shape;116;p18"/>
          <p:cNvCxnSpPr/>
          <p:nvPr/>
        </p:nvCxnSpPr>
        <p:spPr>
          <a:xfrm>
            <a:off x="652600" y="2389767"/>
            <a:ext cx="8110500" cy="2400"/>
          </a:xfrm>
          <a:prstGeom prst="straightConnector1">
            <a:avLst/>
          </a:prstGeom>
          <a:noFill/>
          <a:ln w="9525" cap="flat" cmpd="sng">
            <a:solidFill>
              <a:srgbClr val="999999"/>
            </a:solidFill>
            <a:prstDash val="solid"/>
            <a:round/>
            <a:headEnd type="none" w="med" len="med"/>
            <a:tailEnd type="none" w="med" len="med"/>
          </a:ln>
        </p:spPr>
      </p:cxnSp>
      <p:cxnSp>
        <p:nvCxnSpPr>
          <p:cNvPr id="117" name="Google Shape;117;p18"/>
          <p:cNvCxnSpPr/>
          <p:nvPr/>
        </p:nvCxnSpPr>
        <p:spPr>
          <a:xfrm>
            <a:off x="665941" y="3188740"/>
            <a:ext cx="8083800" cy="0"/>
          </a:xfrm>
          <a:prstGeom prst="straightConnector1">
            <a:avLst/>
          </a:prstGeom>
          <a:noFill/>
          <a:ln w="9525" cap="flat" cmpd="sng">
            <a:solidFill>
              <a:srgbClr val="999999"/>
            </a:solidFill>
            <a:prstDash val="solid"/>
            <a:round/>
            <a:headEnd type="none" w="med" len="med"/>
            <a:tailEnd type="none" w="med" len="med"/>
          </a:ln>
        </p:spPr>
      </p:cxnSp>
      <p:sp>
        <p:nvSpPr>
          <p:cNvPr id="118" name="Google Shape;118;p18"/>
          <p:cNvSpPr txBox="1"/>
          <p:nvPr/>
        </p:nvSpPr>
        <p:spPr>
          <a:xfrm>
            <a:off x="2290475" y="3190776"/>
            <a:ext cx="2921100" cy="9639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Clr>
                <a:srgbClr val="000000"/>
              </a:buClr>
              <a:buSzPts val="1100"/>
              <a:buFont typeface="Arial"/>
              <a:buNone/>
            </a:pPr>
            <a:r>
              <a:rPr lang="en" sz="1000">
                <a:solidFill>
                  <a:schemeClr val="lt1"/>
                </a:solidFill>
              </a:rPr>
              <a:t>- Academic Excellence</a:t>
            </a:r>
            <a:endParaRPr sz="1000">
              <a:solidFill>
                <a:schemeClr val="lt1"/>
              </a:solidFill>
            </a:endParaRPr>
          </a:p>
          <a:p>
            <a:pPr marL="0" lvl="0" indent="0" algn="l" rtl="0">
              <a:spcBef>
                <a:spcPts val="0"/>
              </a:spcBef>
              <a:spcAft>
                <a:spcPts val="0"/>
              </a:spcAft>
              <a:buClr>
                <a:srgbClr val="000000"/>
              </a:buClr>
              <a:buSzPts val="1100"/>
              <a:buFont typeface="Arial"/>
              <a:buNone/>
            </a:pPr>
            <a:r>
              <a:rPr lang="en" sz="1000">
                <a:solidFill>
                  <a:schemeClr val="lt1"/>
                </a:solidFill>
              </a:rPr>
              <a:t>- To increase visibility of Taiwanese history in academia</a:t>
            </a:r>
            <a:endParaRPr sz="1000">
              <a:solidFill>
                <a:schemeClr val="lt1"/>
              </a:solidFill>
            </a:endParaRPr>
          </a:p>
        </p:txBody>
      </p:sp>
      <p:cxnSp>
        <p:nvCxnSpPr>
          <p:cNvPr id="119" name="Google Shape;119;p18"/>
          <p:cNvCxnSpPr/>
          <p:nvPr/>
        </p:nvCxnSpPr>
        <p:spPr>
          <a:xfrm>
            <a:off x="665941" y="4169547"/>
            <a:ext cx="8083800" cy="0"/>
          </a:xfrm>
          <a:prstGeom prst="straightConnector1">
            <a:avLst/>
          </a:prstGeom>
          <a:noFill/>
          <a:ln w="9525" cap="flat" cmpd="sng">
            <a:solidFill>
              <a:srgbClr val="999999"/>
            </a:solidFill>
            <a:prstDash val="solid"/>
            <a:round/>
            <a:headEnd type="none" w="med" len="med"/>
            <a:tailEnd type="none" w="med" len="med"/>
          </a:ln>
        </p:spPr>
      </p:cxnSp>
      <p:cxnSp>
        <p:nvCxnSpPr>
          <p:cNvPr id="120" name="Google Shape;120;p18"/>
          <p:cNvCxnSpPr/>
          <p:nvPr/>
        </p:nvCxnSpPr>
        <p:spPr>
          <a:xfrm rot="10800000" flipH="1">
            <a:off x="669857" y="4853973"/>
            <a:ext cx="8076000" cy="6300"/>
          </a:xfrm>
          <a:prstGeom prst="straightConnector1">
            <a:avLst/>
          </a:prstGeom>
          <a:noFill/>
          <a:ln w="9525" cap="flat" cmpd="sng">
            <a:solidFill>
              <a:srgbClr val="999999"/>
            </a:solidFill>
            <a:prstDash val="solid"/>
            <a:round/>
            <a:headEnd type="none" w="med" len="med"/>
            <a:tailEnd type="none" w="med" len="med"/>
          </a:ln>
        </p:spPr>
      </p:cxnSp>
      <p:sp>
        <p:nvSpPr>
          <p:cNvPr id="121" name="Google Shape;121;p18"/>
          <p:cNvSpPr txBox="1"/>
          <p:nvPr/>
        </p:nvSpPr>
        <p:spPr>
          <a:xfrm>
            <a:off x="713825" y="1122324"/>
            <a:ext cx="1456800" cy="12507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000">
                <a:solidFill>
                  <a:schemeClr val="lt1"/>
                </a:solidFill>
                <a:latin typeface="Inter"/>
                <a:ea typeface="Inter"/>
                <a:cs typeface="Inter"/>
                <a:sym typeface="Inter"/>
              </a:rPr>
              <a:t>Me</a:t>
            </a:r>
            <a:endParaRPr sz="1000">
              <a:solidFill>
                <a:schemeClr val="lt1"/>
              </a:solidFill>
              <a:latin typeface="Inter"/>
              <a:ea typeface="Inter"/>
              <a:cs typeface="Inter"/>
              <a:sym typeface="Inter"/>
            </a:endParaRPr>
          </a:p>
        </p:txBody>
      </p:sp>
      <p:sp>
        <p:nvSpPr>
          <p:cNvPr id="122" name="Google Shape;122;p18"/>
          <p:cNvSpPr txBox="1"/>
          <p:nvPr/>
        </p:nvSpPr>
        <p:spPr>
          <a:xfrm>
            <a:off x="702775" y="2392099"/>
            <a:ext cx="1456800" cy="7896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1000">
                <a:solidFill>
                  <a:schemeClr val="lt1"/>
                </a:solidFill>
              </a:rPr>
              <a:t>My Colleague</a:t>
            </a:r>
            <a:endParaRPr sz="1000">
              <a:solidFill>
                <a:schemeClr val="lt1"/>
              </a:solidFill>
            </a:endParaRPr>
          </a:p>
        </p:txBody>
      </p:sp>
      <p:sp>
        <p:nvSpPr>
          <p:cNvPr id="123" name="Google Shape;123;p18"/>
          <p:cNvSpPr txBox="1"/>
          <p:nvPr/>
        </p:nvSpPr>
        <p:spPr>
          <a:xfrm>
            <a:off x="722575" y="3190800"/>
            <a:ext cx="1456800" cy="963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1000">
                <a:solidFill>
                  <a:schemeClr val="lt1"/>
                </a:solidFill>
                <a:latin typeface="Inter"/>
                <a:ea typeface="Inter"/>
                <a:cs typeface="Inter"/>
                <a:sym typeface="Inter"/>
              </a:rPr>
              <a:t>Taiwanese Student</a:t>
            </a:r>
            <a:endParaRPr sz="1000">
              <a:solidFill>
                <a:schemeClr val="lt1"/>
              </a:solidFill>
              <a:latin typeface="Inter"/>
              <a:ea typeface="Inter"/>
              <a:cs typeface="Inter"/>
              <a:sym typeface="Inter"/>
            </a:endParaRPr>
          </a:p>
        </p:txBody>
      </p:sp>
      <p:sp>
        <p:nvSpPr>
          <p:cNvPr id="124" name="Google Shape;124;p18"/>
          <p:cNvSpPr txBox="1"/>
          <p:nvPr/>
        </p:nvSpPr>
        <p:spPr>
          <a:xfrm>
            <a:off x="673175" y="4169550"/>
            <a:ext cx="1542000" cy="7056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1000">
                <a:solidFill>
                  <a:schemeClr val="lt1"/>
                </a:solidFill>
                <a:latin typeface="Inter"/>
                <a:ea typeface="Inter"/>
                <a:cs typeface="Inter"/>
                <a:sym typeface="Inter"/>
              </a:rPr>
              <a:t>Chinese Students</a:t>
            </a:r>
            <a:endParaRPr sz="1000">
              <a:solidFill>
                <a:schemeClr val="lt1"/>
              </a:solidFill>
              <a:latin typeface="Inter"/>
              <a:ea typeface="Inter"/>
              <a:cs typeface="Inter"/>
              <a:sym typeface="Inter"/>
            </a:endParaRPr>
          </a:p>
        </p:txBody>
      </p:sp>
      <p:sp>
        <p:nvSpPr>
          <p:cNvPr id="125" name="Google Shape;125;p18"/>
          <p:cNvSpPr txBox="1"/>
          <p:nvPr/>
        </p:nvSpPr>
        <p:spPr>
          <a:xfrm>
            <a:off x="5268780" y="766866"/>
            <a:ext cx="34656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b="1">
                <a:solidFill>
                  <a:schemeClr val="lt1"/>
                </a:solidFill>
                <a:latin typeface="Inter"/>
                <a:ea typeface="Inter"/>
                <a:cs typeface="Inter"/>
                <a:sym typeface="Inter"/>
              </a:rPr>
              <a:t>Risks Faced</a:t>
            </a:r>
            <a:endParaRPr sz="1000">
              <a:solidFill>
                <a:schemeClr val="lt1"/>
              </a:solidFill>
              <a:latin typeface="Inter Medium"/>
              <a:ea typeface="Inter Medium"/>
              <a:cs typeface="Inter Medium"/>
              <a:sym typeface="Inter Medium"/>
            </a:endParaRPr>
          </a:p>
        </p:txBody>
      </p:sp>
      <p:sp>
        <p:nvSpPr>
          <p:cNvPr id="126" name="Google Shape;126;p18"/>
          <p:cNvSpPr txBox="1"/>
          <p:nvPr/>
        </p:nvSpPr>
        <p:spPr>
          <a:xfrm>
            <a:off x="5278750" y="2399425"/>
            <a:ext cx="3472800" cy="78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latin typeface="Inter"/>
                <a:ea typeface="Inter"/>
                <a:cs typeface="Inter"/>
                <a:sym typeface="Inter"/>
              </a:rPr>
              <a:t>She does not want to be on the wrong side of history, as she fears being labeled as biased, racist, or politically subversive.</a:t>
            </a:r>
            <a:endParaRPr sz="1000">
              <a:solidFill>
                <a:schemeClr val="lt1"/>
              </a:solidFill>
            </a:endParaRPr>
          </a:p>
        </p:txBody>
      </p:sp>
      <p:sp>
        <p:nvSpPr>
          <p:cNvPr id="127" name="Google Shape;127;p18"/>
          <p:cNvSpPr txBox="1"/>
          <p:nvPr/>
        </p:nvSpPr>
        <p:spPr>
          <a:xfrm>
            <a:off x="5283200" y="3181675"/>
            <a:ext cx="3472800" cy="96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Because numerous victims are not compensated; and political figures not held accountable, this subject matter may trigger some Taiwanese people. The other risk is the possibility of him being retaliated by other Chinese if the project triggered any of them.</a:t>
            </a:r>
            <a:endParaRPr sz="1000">
              <a:solidFill>
                <a:schemeClr val="lt1"/>
              </a:solidFill>
            </a:endParaRPr>
          </a:p>
        </p:txBody>
      </p:sp>
      <p:sp>
        <p:nvSpPr>
          <p:cNvPr id="128" name="Google Shape;128;p18"/>
          <p:cNvSpPr txBox="1"/>
          <p:nvPr/>
        </p:nvSpPr>
        <p:spPr>
          <a:xfrm>
            <a:off x="2290475" y="4163775"/>
            <a:ext cx="2921100" cy="7056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Clr>
                <a:srgbClr val="000000"/>
              </a:buClr>
              <a:buSzPts val="1100"/>
              <a:buFont typeface="Arial"/>
              <a:buNone/>
            </a:pPr>
            <a:r>
              <a:rPr lang="en" sz="1000">
                <a:solidFill>
                  <a:schemeClr val="lt1"/>
                </a:solidFill>
              </a:rPr>
              <a:t>- Academic excellence</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a:solidFill>
                  <a:schemeClr val="lt1"/>
                </a:solidFill>
              </a:rPr>
              <a:t>- Academic stability</a:t>
            </a:r>
            <a:endParaRPr sz="1000">
              <a:solidFill>
                <a:schemeClr val="lt1"/>
              </a:solidFill>
            </a:endParaRPr>
          </a:p>
        </p:txBody>
      </p:sp>
      <p:sp>
        <p:nvSpPr>
          <p:cNvPr id="129" name="Google Shape;129;p18"/>
          <p:cNvSpPr txBox="1"/>
          <p:nvPr/>
        </p:nvSpPr>
        <p:spPr>
          <a:xfrm>
            <a:off x="5283200" y="4154675"/>
            <a:ext cx="3472800" cy="70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Chinese students generally prioritised academic stability and feared state-level retaliation or monitoring, leading to a preference for avoiding politically charged discourse. </a:t>
            </a:r>
            <a:endParaRPr sz="1000">
              <a:solidFill>
                <a:schemeClr val="lt1"/>
              </a:solidFill>
            </a:endParaRPr>
          </a:p>
        </p:txBody>
      </p:sp>
      <p:sp>
        <p:nvSpPr>
          <p:cNvPr id="130" name="Google Shape;130;p18"/>
          <p:cNvSpPr txBox="1"/>
          <p:nvPr/>
        </p:nvSpPr>
        <p:spPr>
          <a:xfrm>
            <a:off x="5260475" y="1138975"/>
            <a:ext cx="3472800" cy="125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Having previously published politically sensitive research, my personal "risk threshold" was significantly higher. Being Asian, I am also less likely to be accused for being racist, compared to my Caucasian colleague. However, I was more vulnerable when addressing politically sensitive issues concerning Asia because I am expected to ‘know better.’</a:t>
            </a:r>
            <a:endParaRPr sz="1000">
              <a:solidFill>
                <a:schemeClr val="lt1"/>
              </a:solidFill>
            </a:endParaRPr>
          </a:p>
        </p:txBody>
      </p:sp>
      <p:sp>
        <p:nvSpPr>
          <p:cNvPr id="131" name="Google Shape;131;p18"/>
          <p:cNvSpPr txBox="1"/>
          <p:nvPr/>
        </p:nvSpPr>
        <p:spPr>
          <a:xfrm>
            <a:off x="2288625" y="2397250"/>
            <a:ext cx="2921100" cy="7896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Clr>
                <a:srgbClr val="000000"/>
              </a:buClr>
              <a:buSzPts val="1100"/>
              <a:buFont typeface="Arial"/>
              <a:buNone/>
            </a:pPr>
            <a:r>
              <a:rPr lang="en" sz="1000">
                <a:solidFill>
                  <a:schemeClr val="lt1"/>
                </a:solidFill>
              </a:rPr>
              <a:t>- Mostly the same as mine</a:t>
            </a:r>
            <a:endParaRPr sz="1000">
              <a:solidFill>
                <a:schemeClr val="lt1"/>
              </a:solidFill>
            </a:endParaRPr>
          </a:p>
        </p:txBody>
      </p:sp>
      <p:sp>
        <p:nvSpPr>
          <p:cNvPr id="132" name="Google Shape;132;p18"/>
          <p:cNvSpPr txBox="1"/>
          <p:nvPr/>
        </p:nvSpPr>
        <p:spPr>
          <a:xfrm>
            <a:off x="2286400" y="1122325"/>
            <a:ext cx="2921100" cy="12771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Clr>
                <a:schemeClr val="dk1"/>
              </a:buClr>
              <a:buSzPts val="1100"/>
              <a:buFont typeface="Arial"/>
              <a:buNone/>
            </a:pPr>
            <a:r>
              <a:rPr lang="en" sz="1000">
                <a:solidFill>
                  <a:schemeClr val="lt1"/>
                </a:solidFill>
              </a:rPr>
              <a:t>- To enhance Students’ academic freedom</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a:solidFill>
                  <a:schemeClr val="lt1"/>
                </a:solidFill>
              </a:rPr>
              <a:t>- Duty of Care: protect the Taiwanese student from any potential social or political retaliation</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a:solidFill>
                  <a:schemeClr val="lt1"/>
                </a:solidFill>
              </a:rPr>
              <a:t>- Want him to conduct research ethically</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a:solidFill>
                  <a:schemeClr val="lt1"/>
                </a:solidFill>
              </a:rPr>
              <a:t>- Foster criticality - students can thrive academically</a:t>
            </a:r>
            <a:endParaRPr sz="1000">
              <a:solidFill>
                <a:schemeClr val="lt1"/>
              </a:solidFill>
            </a:endParaRPr>
          </a:p>
        </p:txBody>
      </p:sp>
      <p:sp>
        <p:nvSpPr>
          <p:cNvPr id="133" name="Google Shape;133;p18"/>
          <p:cNvSpPr txBox="1"/>
          <p:nvPr/>
        </p:nvSpPr>
        <p:spPr>
          <a:xfrm>
            <a:off x="181425" y="134675"/>
            <a:ext cx="71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Inter Light"/>
                <a:ea typeface="Inter Light"/>
                <a:cs typeface="Inter Light"/>
                <a:sym typeface="Inter Light"/>
              </a:rPr>
              <a:t>Recognising Desires and Risks</a:t>
            </a:r>
            <a:endParaRPr sz="2000">
              <a:solidFill>
                <a:schemeClr val="lt1"/>
              </a:solidFill>
              <a:latin typeface="Inter Light"/>
              <a:ea typeface="Inter Light"/>
              <a:cs typeface="Inter Light"/>
              <a:sym typeface="Int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p:nvPr/>
        </p:nvSpPr>
        <p:spPr>
          <a:xfrm>
            <a:off x="3052075" y="972100"/>
            <a:ext cx="3045300" cy="34086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39" name="Google Shape;139;p19"/>
          <p:cNvSpPr/>
          <p:nvPr/>
        </p:nvSpPr>
        <p:spPr>
          <a:xfrm rot="10800000">
            <a:off x="-11100" y="970900"/>
            <a:ext cx="3070200" cy="34110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40" name="Google Shape;140;p19"/>
          <p:cNvSpPr/>
          <p:nvPr/>
        </p:nvSpPr>
        <p:spPr>
          <a:xfrm rot="10800000">
            <a:off x="6084900" y="970900"/>
            <a:ext cx="3070200" cy="34110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41" name="Google Shape;141;p19"/>
          <p:cNvSpPr txBox="1"/>
          <p:nvPr/>
        </p:nvSpPr>
        <p:spPr>
          <a:xfrm>
            <a:off x="280875" y="1373380"/>
            <a:ext cx="2451300" cy="27402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Negotiating</a:t>
            </a:r>
            <a:endParaRPr sz="2417">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sz="2417">
                <a:solidFill>
                  <a:schemeClr val="dk1"/>
                </a:solidFill>
              </a:rPr>
              <a:t>Wrongness</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0"/>
              </a:spcAft>
              <a:buNone/>
            </a:pPr>
            <a:r>
              <a:rPr lang="en" sz="1000">
                <a:solidFill>
                  <a:schemeClr val="dk1"/>
                </a:solidFill>
              </a:rPr>
              <a:t>If the fear of being "on the wrong side of history" becomes a primary driver of academic gatekeeping, the result is the systemic suppression of controversial but necessary discourse.</a:t>
            </a:r>
            <a:endParaRPr sz="1000">
              <a:solidFill>
                <a:schemeClr val="dk1"/>
              </a:solidFill>
            </a:endParaRPr>
          </a:p>
          <a:p>
            <a:pPr marL="0" lvl="0" indent="0" algn="l" rtl="0">
              <a:lnSpc>
                <a:spcPct val="115000"/>
              </a:lnSpc>
              <a:spcBef>
                <a:spcPts val="1200"/>
              </a:spcBef>
              <a:spcAft>
                <a:spcPts val="1200"/>
              </a:spcAft>
              <a:buNone/>
            </a:pPr>
            <a:r>
              <a:rPr lang="en" sz="1000">
                <a:solidFill>
                  <a:schemeClr val="dk1"/>
                </a:solidFill>
              </a:rPr>
              <a:t>Why are the teachers fear being "on the wrong side of history;" and what can be improved?</a:t>
            </a:r>
            <a:endParaRPr sz="1000">
              <a:solidFill>
                <a:schemeClr val="dk1"/>
              </a:solidFill>
            </a:endParaRPr>
          </a:p>
        </p:txBody>
      </p:sp>
      <p:sp>
        <p:nvSpPr>
          <p:cNvPr id="142" name="Google Shape;142;p19"/>
          <p:cNvSpPr txBox="1"/>
          <p:nvPr/>
        </p:nvSpPr>
        <p:spPr>
          <a:xfrm>
            <a:off x="3352575" y="1373380"/>
            <a:ext cx="2451300" cy="27402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Geopolitical Literacy </a:t>
            </a:r>
            <a:endParaRPr sz="2717"/>
          </a:p>
          <a:p>
            <a:pPr marL="0" lvl="0" indent="0" algn="l" rtl="0">
              <a:lnSpc>
                <a:spcPct val="115000"/>
              </a:lnSpc>
              <a:spcBef>
                <a:spcPts val="0"/>
              </a:spcBef>
              <a:spcAft>
                <a:spcPts val="0"/>
              </a:spcAft>
              <a:buNone/>
            </a:pPr>
            <a:endParaRPr sz="1000" b="1"/>
          </a:p>
          <a:p>
            <a:pPr marL="0" lvl="0" indent="0" algn="l" rtl="0">
              <a:lnSpc>
                <a:spcPct val="115000"/>
              </a:lnSpc>
              <a:spcBef>
                <a:spcPts val="1200"/>
              </a:spcBef>
              <a:spcAft>
                <a:spcPts val="0"/>
              </a:spcAft>
              <a:buNone/>
            </a:pPr>
            <a:r>
              <a:rPr lang="en" sz="1000"/>
              <a:t>Are teachers responsible for being well-read in geopolitics?</a:t>
            </a:r>
            <a:endParaRPr sz="1000"/>
          </a:p>
          <a:p>
            <a:pPr marL="0" lvl="0" indent="0" algn="l" rtl="0">
              <a:lnSpc>
                <a:spcPct val="115000"/>
              </a:lnSpc>
              <a:spcBef>
                <a:spcPts val="1200"/>
              </a:spcBef>
              <a:spcAft>
                <a:spcPts val="1200"/>
              </a:spcAft>
              <a:buNone/>
            </a:pPr>
            <a:r>
              <a:rPr lang="en" sz="1000"/>
              <a:t>Does the burden lie with the student—to explain their cultural and political context to the institution?</a:t>
            </a:r>
            <a:endParaRPr sz="1000"/>
          </a:p>
        </p:txBody>
      </p:sp>
      <p:sp>
        <p:nvSpPr>
          <p:cNvPr id="143" name="Google Shape;143;p19"/>
          <p:cNvSpPr txBox="1"/>
          <p:nvPr/>
        </p:nvSpPr>
        <p:spPr>
          <a:xfrm>
            <a:off x="6410050" y="1373350"/>
            <a:ext cx="2451300" cy="32778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00"/>
              <a:t>Supervisory Expertise</a:t>
            </a:r>
            <a:endParaRPr sz="2400" b="1"/>
          </a:p>
          <a:p>
            <a:pPr marL="0" lvl="0" indent="0" algn="l" rtl="0">
              <a:lnSpc>
                <a:spcPct val="115000"/>
              </a:lnSpc>
              <a:spcBef>
                <a:spcPts val="0"/>
              </a:spcBef>
              <a:spcAft>
                <a:spcPts val="0"/>
              </a:spcAft>
              <a:buNone/>
            </a:pPr>
            <a:endParaRPr sz="1000"/>
          </a:p>
          <a:p>
            <a:pPr marL="0" lvl="0" indent="0" algn="l" rtl="0">
              <a:lnSpc>
                <a:spcPct val="115000"/>
              </a:lnSpc>
              <a:spcBef>
                <a:spcPts val="1200"/>
              </a:spcBef>
              <a:spcAft>
                <a:spcPts val="1200"/>
              </a:spcAft>
              <a:buNone/>
            </a:pPr>
            <a:r>
              <a:rPr lang="en" sz="1000"/>
              <a:t>Can a supervisor effectively facilitate a project outside their own area of expertise while still maintaining the rigorous critical standards required by the academy?</a:t>
            </a:r>
            <a:endParaRPr sz="1000"/>
          </a:p>
        </p:txBody>
      </p:sp>
      <p:sp>
        <p:nvSpPr>
          <p:cNvPr id="144" name="Google Shape;144;p19"/>
          <p:cNvSpPr txBox="1"/>
          <p:nvPr/>
        </p:nvSpPr>
        <p:spPr>
          <a:xfrm>
            <a:off x="8314451" y="64031"/>
            <a:ext cx="548700" cy="292500"/>
          </a:xfrm>
          <a:prstGeom prst="rect">
            <a:avLst/>
          </a:prstGeom>
          <a:noFill/>
          <a:ln>
            <a:noFill/>
          </a:ln>
        </p:spPr>
        <p:txBody>
          <a:bodyPr spcFirstLastPara="1" wrap="square" lIns="0" tIns="91425" rIns="0" bIns="91425" anchor="t" anchorCtr="0">
            <a:spAutoFit/>
          </a:bodyPr>
          <a:lstStyle/>
          <a:p>
            <a:pPr marL="0" lvl="0" indent="0" algn="r" rtl="0">
              <a:spcBef>
                <a:spcPts val="0"/>
              </a:spcBef>
              <a:spcAft>
                <a:spcPts val="0"/>
              </a:spcAft>
              <a:buNone/>
            </a:pPr>
            <a:fld id="{00000000-1234-1234-1234-123412341234}" type="slidenum">
              <a:rPr lang="en" sz="700">
                <a:solidFill>
                  <a:srgbClr val="000000"/>
                </a:solidFill>
                <a:latin typeface="Inter"/>
                <a:ea typeface="Inter"/>
                <a:cs typeface="Inter"/>
                <a:sym typeface="Inter"/>
              </a:rPr>
              <a:t>4</a:t>
            </a:fld>
            <a:endParaRPr sz="700">
              <a:solidFill>
                <a:srgbClr val="000000"/>
              </a:solidFill>
              <a:latin typeface="Inter"/>
              <a:ea typeface="Inter"/>
              <a:cs typeface="Inter"/>
              <a:sym typeface="Inter"/>
            </a:endParaRPr>
          </a:p>
        </p:txBody>
      </p:sp>
      <p:sp>
        <p:nvSpPr>
          <p:cNvPr id="145" name="Google Shape;145;p19"/>
          <p:cNvSpPr txBox="1"/>
          <p:nvPr/>
        </p:nvSpPr>
        <p:spPr>
          <a:xfrm>
            <a:off x="296475" y="64027"/>
            <a:ext cx="6418200" cy="713700"/>
          </a:xfrm>
          <a:prstGeom prst="rect">
            <a:avLst/>
          </a:prstGeom>
          <a:noFill/>
          <a:ln>
            <a:noFill/>
          </a:ln>
        </p:spPr>
        <p:txBody>
          <a:bodyPr spcFirstLastPara="1" wrap="square" lIns="0" tIns="91425" rIns="0" bIns="91425" anchor="b" anchorCtr="0">
            <a:normAutofit/>
          </a:bodyPr>
          <a:lstStyle/>
          <a:p>
            <a:pPr marL="0" lvl="0" indent="0" algn="l" rtl="0">
              <a:spcBef>
                <a:spcPts val="0"/>
              </a:spcBef>
              <a:spcAft>
                <a:spcPts val="0"/>
              </a:spcAft>
              <a:buNone/>
            </a:pPr>
            <a:r>
              <a:rPr lang="en" sz="2000">
                <a:latin typeface="Inter Light"/>
                <a:ea typeface="Inter Light"/>
                <a:cs typeface="Inter Light"/>
                <a:sym typeface="Inter Light"/>
              </a:rPr>
              <a:t>Questions to Ask</a:t>
            </a:r>
            <a:endParaRPr sz="2000">
              <a:solidFill>
                <a:srgbClr val="000000"/>
              </a:solidFill>
              <a:latin typeface="Inter Light"/>
              <a:ea typeface="Inter Light"/>
              <a:cs typeface="Inter Light"/>
              <a:sym typeface="Inter Light"/>
            </a:endParaRPr>
          </a:p>
        </p:txBody>
      </p:sp>
      <p:cxnSp>
        <p:nvCxnSpPr>
          <p:cNvPr id="146" name="Google Shape;146;p19"/>
          <p:cNvCxnSpPr/>
          <p:nvPr/>
        </p:nvCxnSpPr>
        <p:spPr>
          <a:xfrm rot="10800000">
            <a:off x="280875" y="2096399"/>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47" name="Google Shape;147;p19"/>
          <p:cNvCxnSpPr/>
          <p:nvPr/>
        </p:nvCxnSpPr>
        <p:spPr>
          <a:xfrm rot="10800000">
            <a:off x="3352575" y="2096399"/>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48" name="Google Shape;148;p19"/>
          <p:cNvCxnSpPr/>
          <p:nvPr/>
        </p:nvCxnSpPr>
        <p:spPr>
          <a:xfrm rot="10800000">
            <a:off x="6417284" y="2096399"/>
            <a:ext cx="306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rot="10800000">
            <a:off x="265275" y="2956350"/>
            <a:ext cx="4166100" cy="19152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54" name="Google Shape;154;p20"/>
          <p:cNvSpPr/>
          <p:nvPr/>
        </p:nvSpPr>
        <p:spPr>
          <a:xfrm rot="10800000">
            <a:off x="255300" y="866125"/>
            <a:ext cx="4167900" cy="19137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55" name="Google Shape;155;p20"/>
          <p:cNvSpPr/>
          <p:nvPr/>
        </p:nvSpPr>
        <p:spPr>
          <a:xfrm>
            <a:off x="4732850" y="868625"/>
            <a:ext cx="4174800" cy="19152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56" name="Google Shape;156;p20"/>
          <p:cNvSpPr txBox="1"/>
          <p:nvPr/>
        </p:nvSpPr>
        <p:spPr>
          <a:xfrm>
            <a:off x="8314451" y="64031"/>
            <a:ext cx="548700" cy="292500"/>
          </a:xfrm>
          <a:prstGeom prst="rect">
            <a:avLst/>
          </a:prstGeom>
          <a:noFill/>
          <a:ln>
            <a:noFill/>
          </a:ln>
        </p:spPr>
        <p:txBody>
          <a:bodyPr spcFirstLastPara="1" wrap="square" lIns="0" tIns="91425" rIns="0" bIns="91425" anchor="t" anchorCtr="0">
            <a:spAutoFit/>
          </a:bodyPr>
          <a:lstStyle/>
          <a:p>
            <a:pPr marL="0" lvl="0" indent="0" algn="r" rtl="0">
              <a:spcBef>
                <a:spcPts val="0"/>
              </a:spcBef>
              <a:spcAft>
                <a:spcPts val="0"/>
              </a:spcAft>
              <a:buNone/>
            </a:pPr>
            <a:fld id="{00000000-1234-1234-1234-123412341234}" type="slidenum">
              <a:rPr lang="en" sz="700">
                <a:solidFill>
                  <a:srgbClr val="000000"/>
                </a:solidFill>
                <a:latin typeface="Inter"/>
                <a:ea typeface="Inter"/>
                <a:cs typeface="Inter"/>
                <a:sym typeface="Inter"/>
              </a:rPr>
              <a:t>5</a:t>
            </a:fld>
            <a:endParaRPr sz="700">
              <a:solidFill>
                <a:srgbClr val="000000"/>
              </a:solidFill>
              <a:latin typeface="Inter"/>
              <a:ea typeface="Inter"/>
              <a:cs typeface="Inter"/>
              <a:sym typeface="Inter"/>
            </a:endParaRPr>
          </a:p>
        </p:txBody>
      </p:sp>
      <p:sp>
        <p:nvSpPr>
          <p:cNvPr id="157" name="Google Shape;157;p20"/>
          <p:cNvSpPr txBox="1"/>
          <p:nvPr/>
        </p:nvSpPr>
        <p:spPr>
          <a:xfrm>
            <a:off x="296475" y="64027"/>
            <a:ext cx="6418200" cy="713700"/>
          </a:xfrm>
          <a:prstGeom prst="rect">
            <a:avLst/>
          </a:prstGeom>
          <a:noFill/>
          <a:ln>
            <a:noFill/>
          </a:ln>
        </p:spPr>
        <p:txBody>
          <a:bodyPr spcFirstLastPara="1" wrap="square" lIns="0" tIns="91425" rIns="0" bIns="91425" anchor="b" anchorCtr="0">
            <a:normAutofit/>
          </a:bodyPr>
          <a:lstStyle/>
          <a:p>
            <a:pPr marL="0" lvl="0" indent="0" algn="l" rtl="0">
              <a:spcBef>
                <a:spcPts val="0"/>
              </a:spcBef>
              <a:spcAft>
                <a:spcPts val="0"/>
              </a:spcAft>
              <a:buNone/>
            </a:pPr>
            <a:r>
              <a:rPr lang="en" sz="2000">
                <a:latin typeface="Inter Light"/>
                <a:ea typeface="Inter Light"/>
                <a:cs typeface="Inter Light"/>
                <a:sym typeface="Inter Light"/>
              </a:rPr>
              <a:t>Questions to Ask</a:t>
            </a:r>
            <a:endParaRPr sz="2000">
              <a:solidFill>
                <a:srgbClr val="000000"/>
              </a:solidFill>
              <a:latin typeface="Inter Light"/>
              <a:ea typeface="Inter Light"/>
              <a:cs typeface="Inter Light"/>
              <a:sym typeface="Inter Light"/>
            </a:endParaRPr>
          </a:p>
        </p:txBody>
      </p:sp>
      <p:sp>
        <p:nvSpPr>
          <p:cNvPr id="158" name="Google Shape;158;p20"/>
          <p:cNvSpPr txBox="1"/>
          <p:nvPr/>
        </p:nvSpPr>
        <p:spPr>
          <a:xfrm>
            <a:off x="508350" y="3149100"/>
            <a:ext cx="3661800" cy="15297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Personally</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rPr>
              <a:t>How can we better address the emotional labour experienced by educators involved in teaching politically sensitive topics, while ensuring appropriate care and support for students?</a:t>
            </a:r>
            <a:endParaRPr sz="1000">
              <a:solidFill>
                <a:schemeClr val="dk1"/>
              </a:solidFill>
            </a:endParaRPr>
          </a:p>
        </p:txBody>
      </p:sp>
      <p:sp>
        <p:nvSpPr>
          <p:cNvPr id="159" name="Google Shape;159;p20"/>
          <p:cNvSpPr txBox="1"/>
          <p:nvPr/>
        </p:nvSpPr>
        <p:spPr>
          <a:xfrm>
            <a:off x="508350" y="1058125"/>
            <a:ext cx="3661800" cy="15297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Institutionally</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rPr>
              <a:t>How can universities support academic freedom and public advocacy while protecting staff and students from unnecessary personal or professional risk?</a:t>
            </a:r>
            <a:endParaRPr sz="1000">
              <a:solidFill>
                <a:schemeClr val="dk1"/>
              </a:solidFill>
            </a:endParaRPr>
          </a:p>
        </p:txBody>
      </p:sp>
      <p:sp>
        <p:nvSpPr>
          <p:cNvPr id="160" name="Google Shape;160;p20"/>
          <p:cNvSpPr txBox="1"/>
          <p:nvPr/>
        </p:nvSpPr>
        <p:spPr>
          <a:xfrm>
            <a:off x="4986000" y="1058125"/>
            <a:ext cx="3661800" cy="15297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Pedagogically</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rPr>
              <a:t>How can we encourage robust political disagreement and intellectual challenge while ensuring an environment of open-minded, respectful, and safe inquiry for everybody?</a:t>
            </a:r>
            <a:endParaRPr sz="1000">
              <a:solidFill>
                <a:schemeClr val="dk1"/>
              </a:solidFill>
            </a:endParaRPr>
          </a:p>
        </p:txBody>
      </p:sp>
      <p:sp>
        <p:nvSpPr>
          <p:cNvPr id="161" name="Google Shape;161;p20"/>
          <p:cNvSpPr/>
          <p:nvPr/>
        </p:nvSpPr>
        <p:spPr>
          <a:xfrm>
            <a:off x="4732850" y="2956350"/>
            <a:ext cx="4174800" cy="19152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62" name="Google Shape;162;p20"/>
          <p:cNvSpPr txBox="1"/>
          <p:nvPr/>
        </p:nvSpPr>
        <p:spPr>
          <a:xfrm>
            <a:off x="4986000" y="3145850"/>
            <a:ext cx="3661800" cy="15297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17">
                <a:solidFill>
                  <a:schemeClr val="dk1"/>
                </a:solidFill>
              </a:rPr>
              <a:t>Socially</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rPr>
              <a:t>How can universities better support faculty working on sensitive geopolitical issues? Are there opportunities to build cross-institutional support networks and communities of practice for academics facing similar challenges?</a:t>
            </a:r>
            <a:endParaRPr sz="1000">
              <a:solidFill>
                <a:schemeClr val="dk1"/>
              </a:solidFill>
            </a:endParaRPr>
          </a:p>
        </p:txBody>
      </p:sp>
      <p:cxnSp>
        <p:nvCxnSpPr>
          <p:cNvPr id="163" name="Google Shape;163;p20"/>
          <p:cNvCxnSpPr/>
          <p:nvPr/>
        </p:nvCxnSpPr>
        <p:spPr>
          <a:xfrm rot="10800000">
            <a:off x="536665" y="1450259"/>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64" name="Google Shape;164;p20"/>
          <p:cNvCxnSpPr/>
          <p:nvPr/>
        </p:nvCxnSpPr>
        <p:spPr>
          <a:xfrm rot="10800000">
            <a:off x="508340" y="3533509"/>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65" name="Google Shape;165;p20"/>
          <p:cNvCxnSpPr/>
          <p:nvPr/>
        </p:nvCxnSpPr>
        <p:spPr>
          <a:xfrm rot="10800000">
            <a:off x="4985990" y="1450259"/>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66" name="Google Shape;166;p20"/>
          <p:cNvCxnSpPr/>
          <p:nvPr/>
        </p:nvCxnSpPr>
        <p:spPr>
          <a:xfrm rot="10800000">
            <a:off x="4985990" y="3533509"/>
            <a:ext cx="306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0"/>
        <p:cNvGrpSpPr/>
        <p:nvPr/>
      </p:nvGrpSpPr>
      <p:grpSpPr>
        <a:xfrm>
          <a:off x="0" y="0"/>
          <a:ext cx="0" cy="0"/>
          <a:chOff x="0" y="0"/>
          <a:chExt cx="0" cy="0"/>
        </a:xfrm>
      </p:grpSpPr>
      <p:sp>
        <p:nvSpPr>
          <p:cNvPr id="171" name="Google Shape;171;p21"/>
          <p:cNvSpPr txBox="1"/>
          <p:nvPr/>
        </p:nvSpPr>
        <p:spPr>
          <a:xfrm>
            <a:off x="1015650" y="1555800"/>
            <a:ext cx="7112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Inter Light"/>
                <a:ea typeface="Inter Light"/>
                <a:cs typeface="Inter Light"/>
                <a:sym typeface="Inter Light"/>
              </a:rPr>
              <a:t>Would you prefer a tight legal definition of transnational repression that could lead to prosecution based on clearly defined evidentiary standards for legal prosecution, or do you believe there is value for having an inclusive definition of transnational repression that is relevant to our day-to-day functioning as researchers and educators?</a:t>
            </a:r>
            <a:endParaRPr sz="2000">
              <a:solidFill>
                <a:schemeClr val="lt1"/>
              </a:solidFill>
              <a:latin typeface="Inter Light"/>
              <a:ea typeface="Inter Light"/>
              <a:cs typeface="Inter Light"/>
              <a:sym typeface="Inter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5"/>
        <p:cNvGrpSpPr/>
        <p:nvPr/>
      </p:nvGrpSpPr>
      <p:grpSpPr>
        <a:xfrm>
          <a:off x="0" y="0"/>
          <a:ext cx="0" cy="0"/>
          <a:chOff x="0" y="0"/>
          <a:chExt cx="0" cy="0"/>
        </a:xfrm>
      </p:grpSpPr>
      <p:sp>
        <p:nvSpPr>
          <p:cNvPr id="176" name="Google Shape;176;p22"/>
          <p:cNvSpPr txBox="1">
            <a:spLocks noGrp="1"/>
          </p:cNvSpPr>
          <p:nvPr>
            <p:ph type="title" idx="4294967295"/>
          </p:nvPr>
        </p:nvSpPr>
        <p:spPr>
          <a:xfrm>
            <a:off x="277450" y="732700"/>
            <a:ext cx="8657400" cy="4138200"/>
          </a:xfrm>
          <a:prstGeom prst="rect">
            <a:avLst/>
          </a:prstGeom>
        </p:spPr>
        <p:txBody>
          <a:bodyPr spcFirstLastPara="1" wrap="square" lIns="91425" tIns="91425" rIns="91425" bIns="91425" anchor="t" anchorCtr="0">
            <a:normAutofit/>
          </a:bodyPr>
          <a:lstStyle/>
          <a:p>
            <a:pPr marL="457200" lvl="0" indent="-304800" algn="l" rtl="0">
              <a:lnSpc>
                <a:spcPct val="115000"/>
              </a:lnSpc>
              <a:spcBef>
                <a:spcPts val="1200"/>
              </a:spcBef>
              <a:spcAft>
                <a:spcPts val="0"/>
              </a:spcAft>
              <a:buClr>
                <a:schemeClr val="lt1"/>
              </a:buClr>
              <a:buSzPts val="1200"/>
              <a:buChar char="●"/>
            </a:pPr>
            <a:r>
              <a:rPr lang="en" sz="1200">
                <a:solidFill>
                  <a:schemeClr val="lt1"/>
                </a:solidFill>
              </a:rPr>
              <a:t>How can educators create conditions for rigorous political disagreement while remaining attentive to differential vulnerability?</a:t>
            </a:r>
            <a:endParaRPr sz="1200">
              <a:solidFill>
                <a:schemeClr val="lt1"/>
              </a:solidFill>
            </a:endParaRPr>
          </a:p>
          <a:p>
            <a:pPr marL="457200" lvl="0" indent="-304800" algn="l" rtl="0">
              <a:lnSpc>
                <a:spcPct val="115000"/>
              </a:lnSpc>
              <a:spcBef>
                <a:spcPts val="0"/>
              </a:spcBef>
              <a:spcAft>
                <a:spcPts val="0"/>
              </a:spcAft>
              <a:buClr>
                <a:schemeClr val="lt1"/>
              </a:buClr>
              <a:buSzPts val="1200"/>
              <a:buChar char="●"/>
            </a:pPr>
            <a:r>
              <a:rPr lang="en" sz="1200">
                <a:solidFill>
                  <a:schemeClr val="lt1"/>
                </a:solidFill>
              </a:rPr>
              <a:t>How might one address contested geopolitical issues?</a:t>
            </a:r>
            <a:endParaRPr sz="1200">
              <a:solidFill>
                <a:schemeClr val="lt1"/>
              </a:solidFill>
            </a:endParaRPr>
          </a:p>
          <a:p>
            <a:pPr marL="457200" lvl="0" indent="-304800" algn="l" rtl="0">
              <a:lnSpc>
                <a:spcPct val="115000"/>
              </a:lnSpc>
              <a:spcBef>
                <a:spcPts val="0"/>
              </a:spcBef>
              <a:spcAft>
                <a:spcPts val="0"/>
              </a:spcAft>
              <a:buClr>
                <a:schemeClr val="lt1"/>
              </a:buClr>
              <a:buSzPts val="1200"/>
              <a:buChar char="●"/>
            </a:pPr>
            <a:r>
              <a:rPr lang="en" sz="1200">
                <a:solidFill>
                  <a:schemeClr val="lt1"/>
                </a:solidFill>
              </a:rPr>
              <a:t>Is epistemic neutrality something to strive for, or is transparency about our own values, biases, and positionalities more appropriate for furthering pedagogical objectives?</a:t>
            </a:r>
            <a:endParaRPr sz="1200">
              <a:solidFill>
                <a:schemeClr val="lt1"/>
              </a:solidFill>
            </a:endParaRPr>
          </a:p>
          <a:p>
            <a:pPr marL="457200" lvl="0" indent="-304800" algn="l" rtl="0">
              <a:lnSpc>
                <a:spcPct val="115000"/>
              </a:lnSpc>
              <a:spcBef>
                <a:spcPts val="0"/>
              </a:spcBef>
              <a:spcAft>
                <a:spcPts val="0"/>
              </a:spcAft>
              <a:buClr>
                <a:schemeClr val="lt1"/>
              </a:buClr>
              <a:buSzPts val="1200"/>
              <a:buChar char="●"/>
            </a:pPr>
            <a:r>
              <a:rPr lang="en" sz="1200">
                <a:solidFill>
                  <a:schemeClr val="lt1"/>
                </a:solidFill>
              </a:rPr>
              <a:t>And what institutional responsibilities arise when the cost of speaking out is unevenly distributed?</a:t>
            </a:r>
            <a:endParaRPr sz="1200" b="1">
              <a:solidFill>
                <a:schemeClr val="lt1"/>
              </a:solidFill>
            </a:endParaRPr>
          </a:p>
        </p:txBody>
      </p:sp>
      <p:sp>
        <p:nvSpPr>
          <p:cNvPr id="177" name="Google Shape;177;p22"/>
          <p:cNvSpPr txBox="1"/>
          <p:nvPr/>
        </p:nvSpPr>
        <p:spPr>
          <a:xfrm>
            <a:off x="204200" y="146550"/>
            <a:ext cx="8730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Inter Light"/>
                <a:ea typeface="Inter Light"/>
                <a:cs typeface="Inter Light"/>
                <a:sym typeface="Inter Light"/>
              </a:rPr>
              <a:t>Safeguarding Academic Freedom Against Transnational Repression</a:t>
            </a:r>
            <a:endParaRPr sz="2000">
              <a:solidFill>
                <a:schemeClr val="lt1"/>
              </a:solidFill>
              <a:latin typeface="Inter Light"/>
              <a:ea typeface="Inter Light"/>
              <a:cs typeface="Inter Light"/>
              <a:sym typeface="Inter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p:nvPr/>
        </p:nvSpPr>
        <p:spPr>
          <a:xfrm rot="10800000">
            <a:off x="1236675" y="979750"/>
            <a:ext cx="3070200" cy="24141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83" name="Google Shape;183;p23"/>
          <p:cNvSpPr/>
          <p:nvPr/>
        </p:nvSpPr>
        <p:spPr>
          <a:xfrm rot="10800000">
            <a:off x="4835025" y="979775"/>
            <a:ext cx="3072300" cy="2414700"/>
          </a:xfrm>
          <a:prstGeom prst="rect">
            <a:avLst/>
          </a:prstGeom>
          <a:gradFill>
            <a:gsLst>
              <a:gs pos="0">
                <a:srgbClr val="4285F4"/>
              </a:gs>
              <a:gs pos="72000">
                <a:srgbClr val="FFFFFF"/>
              </a:gs>
              <a:gs pos="100000">
                <a:srgbClr val="595959"/>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Inter"/>
              <a:ea typeface="Inter"/>
              <a:cs typeface="Inter"/>
              <a:sym typeface="Inter"/>
            </a:endParaRPr>
          </a:p>
        </p:txBody>
      </p:sp>
      <p:sp>
        <p:nvSpPr>
          <p:cNvPr id="184" name="Google Shape;184;p23"/>
          <p:cNvSpPr txBox="1"/>
          <p:nvPr/>
        </p:nvSpPr>
        <p:spPr>
          <a:xfrm>
            <a:off x="1528646" y="1382230"/>
            <a:ext cx="2451300" cy="27402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Clr>
                <a:schemeClr val="dk1"/>
              </a:buClr>
              <a:buSzPts val="1100"/>
              <a:buFont typeface="Arial"/>
              <a:buNone/>
            </a:pPr>
            <a:r>
              <a:rPr lang="en" sz="2417">
                <a:solidFill>
                  <a:schemeClr val="dk1"/>
                </a:solidFill>
              </a:rPr>
              <a:t>Sing Hang Tam</a:t>
            </a:r>
            <a:endParaRPr sz="1500" b="1">
              <a:solidFill>
                <a:srgbClr val="595959"/>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200"/>
              </a:spcBef>
              <a:spcAft>
                <a:spcPts val="0"/>
              </a:spcAft>
              <a:buNone/>
            </a:pPr>
            <a:r>
              <a:rPr lang="en" sz="1000">
                <a:solidFill>
                  <a:schemeClr val="dk1"/>
                </a:solidFill>
              </a:rPr>
              <a:t>Lecturer in Emerging Digital Technologies</a:t>
            </a:r>
            <a:endParaRPr sz="1000">
              <a:solidFill>
                <a:schemeClr val="dk1"/>
              </a:solidFill>
            </a:endParaRPr>
          </a:p>
          <a:p>
            <a:pPr marL="0" lvl="0" indent="0" algn="l" rtl="0">
              <a:lnSpc>
                <a:spcPct val="115000"/>
              </a:lnSpc>
              <a:spcBef>
                <a:spcPts val="1200"/>
              </a:spcBef>
              <a:spcAft>
                <a:spcPts val="0"/>
              </a:spcAft>
              <a:buNone/>
            </a:pPr>
            <a:r>
              <a:rPr lang="en" sz="1000">
                <a:solidFill>
                  <a:schemeClr val="dk1"/>
                </a:solidFill>
              </a:rPr>
              <a:t>University of the Arts London</a:t>
            </a:r>
            <a:endParaRPr sz="1000">
              <a:solidFill>
                <a:schemeClr val="dk1"/>
              </a:solidFill>
            </a:endParaRPr>
          </a:p>
          <a:p>
            <a:pPr marL="0" lvl="0" indent="0" algn="l" rtl="0">
              <a:lnSpc>
                <a:spcPct val="115000"/>
              </a:lnSpc>
              <a:spcBef>
                <a:spcPts val="1200"/>
              </a:spcBef>
              <a:spcAft>
                <a:spcPts val="0"/>
              </a:spcAft>
              <a:buNone/>
            </a:pPr>
            <a:r>
              <a:rPr lang="en" sz="1000">
                <a:solidFill>
                  <a:schemeClr val="dk1"/>
                </a:solidFill>
              </a:rPr>
              <a:t>s.tam@fashion.arts.ac.uk</a:t>
            </a:r>
            <a:endParaRPr sz="1000">
              <a:solidFill>
                <a:schemeClr val="dk1"/>
              </a:solidFill>
            </a:endParaRPr>
          </a:p>
          <a:p>
            <a:pPr marL="0" lvl="0" indent="0" algn="l" rtl="0">
              <a:lnSpc>
                <a:spcPct val="115000"/>
              </a:lnSpc>
              <a:spcBef>
                <a:spcPts val="1200"/>
              </a:spcBef>
              <a:spcAft>
                <a:spcPts val="1200"/>
              </a:spcAft>
              <a:buNone/>
            </a:pPr>
            <a:endParaRPr sz="1000">
              <a:solidFill>
                <a:schemeClr val="dk1"/>
              </a:solidFill>
            </a:endParaRPr>
          </a:p>
        </p:txBody>
      </p:sp>
      <p:sp>
        <p:nvSpPr>
          <p:cNvPr id="185" name="Google Shape;185;p23"/>
          <p:cNvSpPr txBox="1"/>
          <p:nvPr/>
        </p:nvSpPr>
        <p:spPr>
          <a:xfrm>
            <a:off x="5162279" y="1382200"/>
            <a:ext cx="2451300" cy="3277800"/>
          </a:xfrm>
          <a:prstGeom prst="rect">
            <a:avLst/>
          </a:prstGeom>
          <a:noFill/>
          <a:ln>
            <a:noFill/>
          </a:ln>
        </p:spPr>
        <p:txBody>
          <a:bodyPr spcFirstLastPara="1" wrap="square" lIns="0" tIns="91425" rIns="0" bIns="91425" anchor="t" anchorCtr="0">
            <a:normAutofit/>
          </a:bodyPr>
          <a:lstStyle/>
          <a:p>
            <a:pPr marL="0" lvl="0" indent="0" algn="l" rtl="0">
              <a:lnSpc>
                <a:spcPct val="90000"/>
              </a:lnSpc>
              <a:spcBef>
                <a:spcPts val="0"/>
              </a:spcBef>
              <a:spcAft>
                <a:spcPts val="0"/>
              </a:spcAft>
              <a:buNone/>
            </a:pPr>
            <a:r>
              <a:rPr lang="en" sz="2400"/>
              <a:t>Mandy Lee</a:t>
            </a:r>
            <a:endParaRPr sz="2400"/>
          </a:p>
          <a:p>
            <a:pPr marL="0" lvl="0" indent="0" algn="l" rtl="0">
              <a:lnSpc>
                <a:spcPct val="90000"/>
              </a:lnSpc>
              <a:spcBef>
                <a:spcPts val="0"/>
              </a:spcBef>
              <a:spcAft>
                <a:spcPts val="0"/>
              </a:spcAft>
              <a:buNone/>
            </a:pPr>
            <a:endParaRPr sz="2400"/>
          </a:p>
          <a:p>
            <a:pPr marL="0" lvl="0" indent="0" algn="l" rtl="0">
              <a:lnSpc>
                <a:spcPct val="115000"/>
              </a:lnSpc>
              <a:spcBef>
                <a:spcPts val="0"/>
              </a:spcBef>
              <a:spcAft>
                <a:spcPts val="0"/>
              </a:spcAft>
              <a:buNone/>
            </a:pPr>
            <a:r>
              <a:rPr lang="en" sz="1000"/>
              <a:t>Assistant Professor</a:t>
            </a:r>
            <a:endParaRPr sz="1000"/>
          </a:p>
          <a:p>
            <a:pPr marL="0" lvl="0" indent="0" algn="l" rtl="0">
              <a:lnSpc>
                <a:spcPct val="115000"/>
              </a:lnSpc>
              <a:spcBef>
                <a:spcPts val="1200"/>
              </a:spcBef>
              <a:spcAft>
                <a:spcPts val="0"/>
              </a:spcAft>
              <a:buNone/>
            </a:pPr>
            <a:r>
              <a:rPr lang="en" sz="1000"/>
              <a:t>Trinity College Dublin</a:t>
            </a:r>
            <a:endParaRPr sz="1000"/>
          </a:p>
          <a:p>
            <a:pPr marL="0" lvl="0" indent="0" algn="l" rtl="0">
              <a:lnSpc>
                <a:spcPct val="115000"/>
              </a:lnSpc>
              <a:spcBef>
                <a:spcPts val="1200"/>
              </a:spcBef>
              <a:spcAft>
                <a:spcPts val="1200"/>
              </a:spcAft>
              <a:buNone/>
            </a:pPr>
            <a:r>
              <a:rPr lang="en" sz="1000"/>
              <a:t>mandy.lee@tcd.ie</a:t>
            </a:r>
            <a:endParaRPr sz="1000"/>
          </a:p>
        </p:txBody>
      </p:sp>
      <p:sp>
        <p:nvSpPr>
          <p:cNvPr id="186" name="Google Shape;186;p23"/>
          <p:cNvSpPr txBox="1"/>
          <p:nvPr/>
        </p:nvSpPr>
        <p:spPr>
          <a:xfrm>
            <a:off x="8314451" y="64031"/>
            <a:ext cx="548700" cy="292500"/>
          </a:xfrm>
          <a:prstGeom prst="rect">
            <a:avLst/>
          </a:prstGeom>
          <a:noFill/>
          <a:ln>
            <a:noFill/>
          </a:ln>
        </p:spPr>
        <p:txBody>
          <a:bodyPr spcFirstLastPara="1" wrap="square" lIns="0" tIns="91425" rIns="0" bIns="91425" anchor="t" anchorCtr="0">
            <a:spAutoFit/>
          </a:bodyPr>
          <a:lstStyle/>
          <a:p>
            <a:pPr marL="0" lvl="0" indent="0" algn="r" rtl="0">
              <a:spcBef>
                <a:spcPts val="0"/>
              </a:spcBef>
              <a:spcAft>
                <a:spcPts val="0"/>
              </a:spcAft>
              <a:buNone/>
            </a:pPr>
            <a:fld id="{00000000-1234-1234-1234-123412341234}" type="slidenum">
              <a:rPr lang="en" sz="700">
                <a:solidFill>
                  <a:srgbClr val="000000"/>
                </a:solidFill>
                <a:latin typeface="Inter"/>
                <a:ea typeface="Inter"/>
                <a:cs typeface="Inter"/>
                <a:sym typeface="Inter"/>
              </a:rPr>
              <a:t>8</a:t>
            </a:fld>
            <a:endParaRPr sz="700">
              <a:solidFill>
                <a:srgbClr val="000000"/>
              </a:solidFill>
              <a:latin typeface="Inter"/>
              <a:ea typeface="Inter"/>
              <a:cs typeface="Inter"/>
              <a:sym typeface="Inter"/>
            </a:endParaRPr>
          </a:p>
        </p:txBody>
      </p:sp>
      <p:sp>
        <p:nvSpPr>
          <p:cNvPr id="187" name="Google Shape;187;p23"/>
          <p:cNvSpPr txBox="1"/>
          <p:nvPr/>
        </p:nvSpPr>
        <p:spPr>
          <a:xfrm>
            <a:off x="296475" y="64025"/>
            <a:ext cx="8479500" cy="713700"/>
          </a:xfrm>
          <a:prstGeom prst="rect">
            <a:avLst/>
          </a:prstGeom>
          <a:noFill/>
          <a:ln>
            <a:noFill/>
          </a:ln>
        </p:spPr>
        <p:txBody>
          <a:bodyPr spcFirstLastPara="1" wrap="square" lIns="0" tIns="91425" rIns="0" bIns="91425" anchor="b" anchorCtr="0">
            <a:normAutofit/>
          </a:bodyPr>
          <a:lstStyle/>
          <a:p>
            <a:pPr marL="0" lvl="0" indent="0" algn="l" rtl="0">
              <a:spcBef>
                <a:spcPts val="0"/>
              </a:spcBef>
              <a:spcAft>
                <a:spcPts val="0"/>
              </a:spcAft>
              <a:buNone/>
            </a:pPr>
            <a:r>
              <a:rPr lang="en" sz="2000">
                <a:latin typeface="Inter Light"/>
                <a:ea typeface="Inter Light"/>
                <a:cs typeface="Inter Light"/>
                <a:sym typeface="Inter Light"/>
              </a:rPr>
              <a:t>We have upcoming events on academic freedom.</a:t>
            </a:r>
            <a:endParaRPr sz="2000">
              <a:solidFill>
                <a:srgbClr val="000000"/>
              </a:solidFill>
              <a:latin typeface="Inter Light"/>
              <a:ea typeface="Inter Light"/>
              <a:cs typeface="Inter Light"/>
              <a:sym typeface="Inter Light"/>
            </a:endParaRPr>
          </a:p>
        </p:txBody>
      </p:sp>
      <p:cxnSp>
        <p:nvCxnSpPr>
          <p:cNvPr id="188" name="Google Shape;188;p23"/>
          <p:cNvCxnSpPr/>
          <p:nvPr/>
        </p:nvCxnSpPr>
        <p:spPr>
          <a:xfrm rot="10800000">
            <a:off x="1528646" y="1778257"/>
            <a:ext cx="306000" cy="0"/>
          </a:xfrm>
          <a:prstGeom prst="straightConnector1">
            <a:avLst/>
          </a:prstGeom>
          <a:noFill/>
          <a:ln w="9525" cap="flat" cmpd="sng">
            <a:solidFill>
              <a:srgbClr val="000000"/>
            </a:solidFill>
            <a:prstDash val="solid"/>
            <a:round/>
            <a:headEnd type="none" w="med" len="med"/>
            <a:tailEnd type="none" w="med" len="med"/>
          </a:ln>
        </p:spPr>
      </p:cxnSp>
      <p:cxnSp>
        <p:nvCxnSpPr>
          <p:cNvPr id="189" name="Google Shape;189;p23"/>
          <p:cNvCxnSpPr/>
          <p:nvPr/>
        </p:nvCxnSpPr>
        <p:spPr>
          <a:xfrm rot="10800000">
            <a:off x="5169512" y="1778257"/>
            <a:ext cx="306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Macintosh PowerPoint</Application>
  <PresentationFormat>On-screen Show (16:9)</PresentationFormat>
  <Paragraphs>80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Inter Medium</vt:lpstr>
      <vt:lpstr>Arial</vt:lpstr>
      <vt:lpstr>Inter Black</vt:lpstr>
      <vt:lpstr>Inter</vt:lpstr>
      <vt:lpstr>Inter Light</vt:lpstr>
      <vt:lpstr>Simple Light</vt:lpstr>
      <vt:lpstr>Workshop Safeguarding Academic Freedom Against Transnational Repression How educators and institutions could ensure safe spaces for debate and dialogue in the face of censorship</vt:lpstr>
      <vt:lpstr>A Taiwanese student of mine proposed an artistic research project about the White Terror—a foundational period of political repression and state-sponsored trauma in Taiwanese history. The project sought to explore historical grievances that remain sensitive within contemporary cross-strait relations. However, a faculty colleague of mine declined supervision, stating that she doesn't understand enough about Taiwanese history, and does not want to be on the “wrong side of the history.” Without a supervision, the project risks being suppressed. Nevertheless, I decided to step up and supervise the project because of my positionality.</vt:lpstr>
      <vt:lpstr>PowerPoint Presentation</vt:lpstr>
      <vt:lpstr>PowerPoint Presentation</vt:lpstr>
      <vt:lpstr>PowerPoint Presentation</vt:lpstr>
      <vt:lpstr>PowerPoint Presentation</vt:lpstr>
      <vt:lpstr>How can educators create conditions for rigorous political disagreement while remaining attentive to differential vulnerability? How might one address contested geopolitical issues? Is epistemic neutrality something to strive for, or is transparency about our own values, biases, and positionalities more appropriate for furthering pedagogical objectives? And what institutional responsibilities arise when the cost of speaking out is unevenly distributed?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Sing Hang Tam</cp:lastModifiedBy>
  <cp:revision>1</cp:revision>
  <dcterms:modified xsi:type="dcterms:W3CDTF">2026-06-26T15:07:59Z</dcterms:modified>
</cp:coreProperties>
</file>