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d202aba4d9_1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d202aba4d9_1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d3367329c3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d3367329c3_0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d3367329c3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d3367329c3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d202aba4d9_1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d202aba4d9_1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d3367329c3_0_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3d3367329c3_0_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d3367329c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3d3367329c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3d3367329c3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3d3367329c3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3efc39a23c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3efc39a23c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efda9a9bec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efda9a9bec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efda9a9be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efda9a9be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efda9a9bec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efda9a9bec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d3367329c3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d3367329c3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d202aba4d9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d202aba4d9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d202aba4d9_1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d202aba4d9_1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d202aba4d9_1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d202aba4d9_1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d3367329c3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d3367329c3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s.tam@fashion.arts.ac.uk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s.tam@fashion.arts.ac.uk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74200" y="1324800"/>
            <a:ext cx="8595600" cy="2117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ctrTitle"/>
          </p:nvPr>
        </p:nvSpPr>
        <p:spPr>
          <a:xfrm>
            <a:off x="311700" y="1699938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From Passion to Withdrawal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"/>
          </p:nvPr>
        </p:nvSpPr>
        <p:spPr>
          <a:xfrm>
            <a:off x="311700" y="2379038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</a:rPr>
              <a:t>A Nine-Year Longitudinal Study on Political Disengagement among Hong Kong Migrants in London</a:t>
            </a:r>
            <a:endParaRPr sz="3200">
              <a:solidFill>
                <a:schemeClr val="lt1"/>
              </a:solidFill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94376" y="445635"/>
            <a:ext cx="1352325" cy="275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39550" y="269579"/>
            <a:ext cx="1467374" cy="591514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 txBox="1">
            <a:spLocks noGrp="1"/>
          </p:cNvSpPr>
          <p:nvPr>
            <p:ph type="subTitle" idx="1"/>
          </p:nvPr>
        </p:nvSpPr>
        <p:spPr>
          <a:xfrm>
            <a:off x="311700" y="3939775"/>
            <a:ext cx="3634500" cy="124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4615"/>
              <a:buFont typeface="Arial"/>
              <a:buNone/>
            </a:pPr>
            <a:r>
              <a:rPr lang="en" sz="1300"/>
              <a:t>Sing Hang Tam</a:t>
            </a:r>
            <a:endParaRPr sz="13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4615"/>
              <a:buFont typeface="Arial"/>
              <a:buNone/>
            </a:pPr>
            <a:endParaRPr sz="13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/>
              <a:t>Lecturer in Digital Creative Skills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/>
              <a:t>University of the Arts London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 u="sng">
                <a:solidFill>
                  <a:schemeClr val="accent5"/>
                </a:solidFill>
                <a:highlight>
                  <a:schemeClr val="lt1"/>
                </a:highlight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s.tam@fashion.arts.ac.uk</a:t>
            </a:r>
            <a:endParaRPr sz="1100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2"/>
          <p:cNvSpPr/>
          <p:nvPr/>
        </p:nvSpPr>
        <p:spPr>
          <a:xfrm rot="10800000" flipH="1">
            <a:off x="-83725" y="4867277"/>
            <a:ext cx="9441300" cy="345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146" name="Google Shape;146;p22"/>
          <p:cNvSpPr txBox="1">
            <a:spLocks noGrp="1"/>
          </p:cNvSpPr>
          <p:nvPr>
            <p:ph type="subTitle" idx="1"/>
          </p:nvPr>
        </p:nvSpPr>
        <p:spPr>
          <a:xfrm>
            <a:off x="202450" y="342954"/>
            <a:ext cx="8520600" cy="51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 sz="1400"/>
              <a:t>From Passion to Withdrawal: A Nine-Year Longitudinal Study on Political Disengagement among Hong Kong Migrants in London</a:t>
            </a:r>
            <a:endParaRPr sz="1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147" name="Google Shape;147;p22"/>
          <p:cNvSpPr txBox="1">
            <a:spLocks noGrp="1"/>
          </p:cNvSpPr>
          <p:nvPr>
            <p:ph type="subTitle" idx="1"/>
          </p:nvPr>
        </p:nvSpPr>
        <p:spPr>
          <a:xfrm>
            <a:off x="76859" y="4868612"/>
            <a:ext cx="38778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en" sz="640">
                <a:solidFill>
                  <a:schemeClr val="lt1"/>
                </a:solidFill>
              </a:rPr>
              <a:t>Sing Hang Tam</a:t>
            </a:r>
            <a:endParaRPr sz="640">
              <a:solidFill>
                <a:schemeClr val="lt1"/>
              </a:solidFill>
            </a:endParaRPr>
          </a:p>
        </p:txBody>
      </p:sp>
      <p:grpSp>
        <p:nvGrpSpPr>
          <p:cNvPr id="148" name="Google Shape;148;p22"/>
          <p:cNvGrpSpPr/>
          <p:nvPr/>
        </p:nvGrpSpPr>
        <p:grpSpPr>
          <a:xfrm>
            <a:off x="4550503" y="2314007"/>
            <a:ext cx="2113974" cy="515383"/>
            <a:chOff x="4793731" y="1944963"/>
            <a:chExt cx="2171519" cy="515383"/>
          </a:xfrm>
        </p:grpSpPr>
        <p:sp>
          <p:nvSpPr>
            <p:cNvPr id="149" name="Google Shape;149;p22"/>
            <p:cNvSpPr/>
            <p:nvPr/>
          </p:nvSpPr>
          <p:spPr>
            <a:xfrm>
              <a:off x="5017950" y="1944963"/>
              <a:ext cx="1947300" cy="465000"/>
            </a:xfrm>
            <a:prstGeom prst="roundRect">
              <a:avLst>
                <a:gd name="adj" fmla="val 24873"/>
              </a:avLst>
            </a:prstGeom>
            <a:solidFill>
              <a:srgbClr val="0097A7">
                <a:alpha val="41179"/>
              </a:srgbClr>
            </a:solidFill>
            <a:ln>
              <a:noFill/>
            </a:ln>
          </p:spPr>
          <p:txBody>
            <a:bodyPr spcFirstLastPara="1" wrap="square" lIns="35800" tIns="35800" rIns="35800" bIns="358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48"/>
            </a:p>
          </p:txBody>
        </p:sp>
        <p:sp>
          <p:nvSpPr>
            <p:cNvPr id="150" name="Google Shape;150;p22"/>
            <p:cNvSpPr/>
            <p:nvPr/>
          </p:nvSpPr>
          <p:spPr>
            <a:xfrm>
              <a:off x="4793731" y="1995347"/>
              <a:ext cx="2060100" cy="465000"/>
            </a:xfrm>
            <a:prstGeom prst="roundRect">
              <a:avLst>
                <a:gd name="adj" fmla="val 24873"/>
              </a:avLst>
            </a:prstGeom>
            <a:solidFill>
              <a:srgbClr val="0097A7">
                <a:alpha val="41179"/>
              </a:srgbClr>
            </a:solidFill>
            <a:ln>
              <a:noFill/>
            </a:ln>
          </p:spPr>
          <p:txBody>
            <a:bodyPr spcFirstLastPara="1" wrap="square" lIns="35800" tIns="35800" rIns="35800" bIns="358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48"/>
            </a:p>
          </p:txBody>
        </p:sp>
      </p:grpSp>
      <p:sp>
        <p:nvSpPr>
          <p:cNvPr id="151" name="Google Shape;151;p22"/>
          <p:cNvSpPr txBox="1"/>
          <p:nvPr/>
        </p:nvSpPr>
        <p:spPr>
          <a:xfrm>
            <a:off x="311700" y="2038050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rgbClr val="000000"/>
                </a:solidFill>
              </a:rPr>
              <a:t>If a nation is </a:t>
            </a:r>
            <a:r>
              <a:rPr lang="en" sz="2800">
                <a:solidFill>
                  <a:schemeClr val="dk1"/>
                </a:solidFill>
              </a:rPr>
              <a:t>necessitated</a:t>
            </a:r>
            <a:r>
              <a:rPr lang="en" sz="2800">
                <a:solidFill>
                  <a:srgbClr val="000000"/>
                </a:solidFill>
              </a:rPr>
              <a:t> by pain,</a:t>
            </a:r>
            <a:endParaRPr sz="2800">
              <a:solidFill>
                <a:srgbClr val="00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rgbClr val="000000"/>
                </a:solidFill>
              </a:rPr>
              <a:t>to what degree is pain shared?</a:t>
            </a:r>
            <a:endParaRPr sz="2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3"/>
          <p:cNvSpPr/>
          <p:nvPr/>
        </p:nvSpPr>
        <p:spPr>
          <a:xfrm rot="10800000" flipH="1">
            <a:off x="-83725" y="4867277"/>
            <a:ext cx="9441300" cy="345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157" name="Google Shape;157;p23"/>
          <p:cNvSpPr txBox="1">
            <a:spLocks noGrp="1"/>
          </p:cNvSpPr>
          <p:nvPr>
            <p:ph type="ctrTitle"/>
          </p:nvPr>
        </p:nvSpPr>
        <p:spPr>
          <a:xfrm>
            <a:off x="311700" y="190915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5"/>
                </a:solidFill>
              </a:rPr>
              <a:t>Reimagining Democracy 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158" name="Google Shape;158;p23"/>
          <p:cNvSpPr txBox="1">
            <a:spLocks noGrp="1"/>
          </p:cNvSpPr>
          <p:nvPr>
            <p:ph type="subTitle" idx="1"/>
          </p:nvPr>
        </p:nvSpPr>
        <p:spPr>
          <a:xfrm>
            <a:off x="311700" y="255150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CCCCCC"/>
                </a:solidFill>
              </a:rPr>
              <a:t>among diasporic Hong Kong communities</a:t>
            </a:r>
            <a:endParaRPr sz="3200" u="sng">
              <a:solidFill>
                <a:srgbClr val="CCCCCC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4"/>
          <p:cNvSpPr/>
          <p:nvPr/>
        </p:nvSpPr>
        <p:spPr>
          <a:xfrm>
            <a:off x="4540975" y="0"/>
            <a:ext cx="4603200" cy="48687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24"/>
          <p:cNvSpPr txBox="1">
            <a:spLocks noGrp="1"/>
          </p:cNvSpPr>
          <p:nvPr>
            <p:ph type="subTitle" idx="1"/>
          </p:nvPr>
        </p:nvSpPr>
        <p:spPr>
          <a:xfrm>
            <a:off x="311700" y="858350"/>
            <a:ext cx="3877800" cy="389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850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(2019)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“The idea is ‘if you say that you won’t throw bricks, then you are not on my side.’ How could that be? I should be able to support the movement without supporting the act of throwing bricks, right? However, even the space [of having discussions] seemed to have narrowed and disappeared.”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</p:txBody>
      </p:sp>
      <p:sp>
        <p:nvSpPr>
          <p:cNvPr id="165" name="Google Shape;165;p24"/>
          <p:cNvSpPr/>
          <p:nvPr/>
        </p:nvSpPr>
        <p:spPr>
          <a:xfrm rot="10800000" flipH="1">
            <a:off x="-83725" y="4867277"/>
            <a:ext cx="9441300" cy="345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166" name="Google Shape;166;p24"/>
          <p:cNvSpPr txBox="1">
            <a:spLocks noGrp="1"/>
          </p:cNvSpPr>
          <p:nvPr>
            <p:ph type="subTitle" idx="1"/>
          </p:nvPr>
        </p:nvSpPr>
        <p:spPr>
          <a:xfrm>
            <a:off x="202450" y="342954"/>
            <a:ext cx="8520600" cy="51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From Passion to Withdrawal: A Nine-Year Longitudinal Study on Political Disengagement among Hong Kong Migrants in London</a:t>
            </a:r>
            <a:endParaRPr sz="1400"/>
          </a:p>
        </p:txBody>
      </p:sp>
      <p:sp>
        <p:nvSpPr>
          <p:cNvPr id="167" name="Google Shape;167;p24"/>
          <p:cNvSpPr txBox="1">
            <a:spLocks noGrp="1"/>
          </p:cNvSpPr>
          <p:nvPr>
            <p:ph type="subTitle" idx="1"/>
          </p:nvPr>
        </p:nvSpPr>
        <p:spPr>
          <a:xfrm>
            <a:off x="76859" y="4868612"/>
            <a:ext cx="38778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en" sz="640">
                <a:solidFill>
                  <a:schemeClr val="lt1"/>
                </a:solidFill>
              </a:rPr>
              <a:t>Sing Hang Tam</a:t>
            </a:r>
            <a:endParaRPr sz="640">
              <a:solidFill>
                <a:schemeClr val="lt1"/>
              </a:solidFill>
            </a:endParaRPr>
          </a:p>
        </p:txBody>
      </p:sp>
      <p:pic>
        <p:nvPicPr>
          <p:cNvPr id="168" name="Google Shape;168;p24" title="Image 2019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32075" y="1315175"/>
            <a:ext cx="4021002" cy="2513130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24"/>
          <p:cNvSpPr txBox="1"/>
          <p:nvPr/>
        </p:nvSpPr>
        <p:spPr>
          <a:xfrm>
            <a:off x="4540725" y="4530000"/>
            <a:ext cx="46032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(Screenshot of the documentary, taken by the researcher)</a:t>
            </a:r>
            <a:endParaRPr sz="1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5"/>
          <p:cNvSpPr/>
          <p:nvPr/>
        </p:nvSpPr>
        <p:spPr>
          <a:xfrm>
            <a:off x="4540975" y="0"/>
            <a:ext cx="4603200" cy="48687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25"/>
          <p:cNvSpPr txBox="1">
            <a:spLocks noGrp="1"/>
          </p:cNvSpPr>
          <p:nvPr>
            <p:ph type="subTitle" idx="1"/>
          </p:nvPr>
        </p:nvSpPr>
        <p:spPr>
          <a:xfrm>
            <a:off x="311700" y="858350"/>
            <a:ext cx="4020900" cy="389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6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(2025)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“One must first be free in one’s mind. If you silence others simply because you disagree with them, then you do not deserve freedom, because you are not truly free. … If democracy does not exist within these groups, it cannot exist beyond them.”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“The visible organisations among diasporic Hong Kong people are too homogeneous. I am very privileged—because even when I doubt these organisations, I never doubt my own beliefs. … Some people have already started questioning whether decentralised organisations and collective decision-making are actually possible. Many are trying, but these organisations are still very experimental.”</a:t>
            </a:r>
            <a:endParaRPr sz="2400">
              <a:solidFill>
                <a:schemeClr val="dk1"/>
              </a:solidFill>
            </a:endParaRPr>
          </a:p>
        </p:txBody>
      </p:sp>
      <p:sp>
        <p:nvSpPr>
          <p:cNvPr id="176" name="Google Shape;176;p25"/>
          <p:cNvSpPr/>
          <p:nvPr/>
        </p:nvSpPr>
        <p:spPr>
          <a:xfrm rot="10800000" flipH="1">
            <a:off x="-83725" y="4867277"/>
            <a:ext cx="9441300" cy="345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177" name="Google Shape;177;p25"/>
          <p:cNvSpPr txBox="1">
            <a:spLocks noGrp="1"/>
          </p:cNvSpPr>
          <p:nvPr>
            <p:ph type="subTitle" idx="1"/>
          </p:nvPr>
        </p:nvSpPr>
        <p:spPr>
          <a:xfrm>
            <a:off x="202450" y="342954"/>
            <a:ext cx="8520600" cy="51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From Passion to Withdrawal: A Nine-Year Longitudinal Study on Political Disengagement among Hong Kong Migrants in London</a:t>
            </a:r>
            <a:endParaRPr sz="1400"/>
          </a:p>
        </p:txBody>
      </p:sp>
      <p:sp>
        <p:nvSpPr>
          <p:cNvPr id="178" name="Google Shape;178;p25"/>
          <p:cNvSpPr txBox="1">
            <a:spLocks noGrp="1"/>
          </p:cNvSpPr>
          <p:nvPr>
            <p:ph type="subTitle" idx="1"/>
          </p:nvPr>
        </p:nvSpPr>
        <p:spPr>
          <a:xfrm>
            <a:off x="76859" y="4868612"/>
            <a:ext cx="38778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en" sz="640">
                <a:solidFill>
                  <a:schemeClr val="lt1"/>
                </a:solidFill>
              </a:rPr>
              <a:t>Sing Hang Tam</a:t>
            </a:r>
            <a:endParaRPr sz="640">
              <a:solidFill>
                <a:schemeClr val="lt1"/>
              </a:solidFill>
            </a:endParaRPr>
          </a:p>
        </p:txBody>
      </p:sp>
      <p:pic>
        <p:nvPicPr>
          <p:cNvPr id="179" name="Google Shape;179;p25" title="Image Temporary 2025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32075" y="1315184"/>
            <a:ext cx="4021002" cy="2513130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25"/>
          <p:cNvSpPr txBox="1"/>
          <p:nvPr/>
        </p:nvSpPr>
        <p:spPr>
          <a:xfrm>
            <a:off x="4540725" y="4530000"/>
            <a:ext cx="46032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(Screenshot of the documentary, taken by the researcher)</a:t>
            </a:r>
            <a:endParaRPr sz="1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6"/>
          <p:cNvSpPr/>
          <p:nvPr/>
        </p:nvSpPr>
        <p:spPr>
          <a:xfrm rot="10800000" flipH="1">
            <a:off x="-83725" y="4867277"/>
            <a:ext cx="9441300" cy="345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186" name="Google Shape;186;p26"/>
          <p:cNvSpPr txBox="1">
            <a:spLocks noGrp="1"/>
          </p:cNvSpPr>
          <p:nvPr>
            <p:ph type="subTitle" idx="1"/>
          </p:nvPr>
        </p:nvSpPr>
        <p:spPr>
          <a:xfrm>
            <a:off x="202450" y="342954"/>
            <a:ext cx="8520600" cy="51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From Passion to Withdrawal: A Nine-Year Longitudinal Study on Political Disengagement among Hong Kong Migrants in London</a:t>
            </a:r>
            <a:endParaRPr sz="1400"/>
          </a:p>
        </p:txBody>
      </p:sp>
      <p:sp>
        <p:nvSpPr>
          <p:cNvPr id="187" name="Google Shape;187;p26"/>
          <p:cNvSpPr txBox="1">
            <a:spLocks noGrp="1"/>
          </p:cNvSpPr>
          <p:nvPr>
            <p:ph type="subTitle" idx="1"/>
          </p:nvPr>
        </p:nvSpPr>
        <p:spPr>
          <a:xfrm>
            <a:off x="76859" y="4868612"/>
            <a:ext cx="38778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en" sz="640">
                <a:solidFill>
                  <a:schemeClr val="lt1"/>
                </a:solidFill>
              </a:rPr>
              <a:t>Sing Hang Tam</a:t>
            </a:r>
            <a:endParaRPr sz="640">
              <a:solidFill>
                <a:schemeClr val="lt1"/>
              </a:solidFill>
            </a:endParaRPr>
          </a:p>
        </p:txBody>
      </p:sp>
      <p:sp>
        <p:nvSpPr>
          <p:cNvPr id="188" name="Google Shape;188;p26"/>
          <p:cNvSpPr txBox="1"/>
          <p:nvPr/>
        </p:nvSpPr>
        <p:spPr>
          <a:xfrm>
            <a:off x="658125" y="1909150"/>
            <a:ext cx="30000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 fontScale="9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200">
                <a:solidFill>
                  <a:srgbClr val="0097A7"/>
                </a:solidFill>
              </a:rPr>
              <a:t>Emotion</a:t>
            </a:r>
            <a:endParaRPr sz="5200">
              <a:solidFill>
                <a:srgbClr val="EEEEEE"/>
              </a:solidFill>
            </a:endParaRPr>
          </a:p>
        </p:txBody>
      </p:sp>
      <p:cxnSp>
        <p:nvCxnSpPr>
          <p:cNvPr id="189" name="Google Shape;189;p26"/>
          <p:cNvCxnSpPr/>
          <p:nvPr/>
        </p:nvCxnSpPr>
        <p:spPr>
          <a:xfrm>
            <a:off x="3442850" y="2300950"/>
            <a:ext cx="2129700" cy="90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90" name="Google Shape;190;p26"/>
          <p:cNvSpPr txBox="1"/>
          <p:nvPr/>
        </p:nvSpPr>
        <p:spPr>
          <a:xfrm>
            <a:off x="658125" y="2623850"/>
            <a:ext cx="3000000" cy="7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CCCCCC"/>
                </a:solidFill>
              </a:rPr>
              <a:t>Triggered by</a:t>
            </a:r>
            <a:endParaRPr sz="1800" b="1">
              <a:solidFill>
                <a:srgbClr val="CCCCCC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CCCCCC"/>
                </a:solidFill>
              </a:rPr>
              <a:t>internal divisions</a:t>
            </a:r>
            <a:endParaRPr sz="3200" u="sng">
              <a:solidFill>
                <a:srgbClr val="CCCCCC"/>
              </a:solidFill>
            </a:endParaRPr>
          </a:p>
        </p:txBody>
      </p:sp>
      <p:sp>
        <p:nvSpPr>
          <p:cNvPr id="191" name="Google Shape;191;p26"/>
          <p:cNvSpPr txBox="1"/>
          <p:nvPr/>
        </p:nvSpPr>
        <p:spPr>
          <a:xfrm>
            <a:off x="5821875" y="1909150"/>
            <a:ext cx="30000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 fontScale="9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200">
                <a:solidFill>
                  <a:schemeClr val="accent4"/>
                </a:solidFill>
              </a:rPr>
              <a:t>Reflection</a:t>
            </a:r>
            <a:endParaRPr sz="5200">
              <a:solidFill>
                <a:srgbClr val="EEEEEE"/>
              </a:solidFill>
            </a:endParaRPr>
          </a:p>
        </p:txBody>
      </p:sp>
      <p:sp>
        <p:nvSpPr>
          <p:cNvPr id="192" name="Google Shape;192;p26"/>
          <p:cNvSpPr txBox="1"/>
          <p:nvPr/>
        </p:nvSpPr>
        <p:spPr>
          <a:xfrm>
            <a:off x="5821875" y="2623850"/>
            <a:ext cx="3000000" cy="10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CCCCCC"/>
                </a:solidFill>
              </a:rPr>
              <a:t>Critique on</a:t>
            </a:r>
            <a:endParaRPr sz="1800" b="1">
              <a:solidFill>
                <a:srgbClr val="CCCCCC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CCCCCC"/>
                </a:solidFill>
              </a:rPr>
              <a:t>democracy as mentality/</a:t>
            </a:r>
            <a:endParaRPr sz="1800" b="1">
              <a:solidFill>
                <a:srgbClr val="CCCCCC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CCCCCC"/>
                </a:solidFill>
              </a:rPr>
              <a:t>Experimentation</a:t>
            </a:r>
            <a:endParaRPr sz="1800" b="1">
              <a:solidFill>
                <a:srgbClr val="CCCCCC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" name="Google Shape;197;p27"/>
          <p:cNvGrpSpPr/>
          <p:nvPr/>
        </p:nvGrpSpPr>
        <p:grpSpPr>
          <a:xfrm>
            <a:off x="4786352" y="2313939"/>
            <a:ext cx="3543503" cy="515384"/>
            <a:chOff x="1516800" y="1944971"/>
            <a:chExt cx="3814731" cy="515384"/>
          </a:xfrm>
        </p:grpSpPr>
        <p:sp>
          <p:nvSpPr>
            <p:cNvPr id="198" name="Google Shape;198;p27"/>
            <p:cNvSpPr/>
            <p:nvPr/>
          </p:nvSpPr>
          <p:spPr>
            <a:xfrm>
              <a:off x="1901631" y="1944971"/>
              <a:ext cx="3429900" cy="465000"/>
            </a:xfrm>
            <a:prstGeom prst="roundRect">
              <a:avLst>
                <a:gd name="adj" fmla="val 24873"/>
              </a:avLst>
            </a:prstGeom>
            <a:solidFill>
              <a:srgbClr val="0097A7">
                <a:alpha val="41179"/>
              </a:srgbClr>
            </a:solidFill>
            <a:ln>
              <a:noFill/>
            </a:ln>
          </p:spPr>
          <p:txBody>
            <a:bodyPr spcFirstLastPara="1" wrap="square" lIns="35800" tIns="35800" rIns="35800" bIns="358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48"/>
            </a:p>
          </p:txBody>
        </p:sp>
        <p:sp>
          <p:nvSpPr>
            <p:cNvPr id="199" name="Google Shape;199;p27"/>
            <p:cNvSpPr/>
            <p:nvPr/>
          </p:nvSpPr>
          <p:spPr>
            <a:xfrm>
              <a:off x="1516800" y="1995355"/>
              <a:ext cx="3627900" cy="465000"/>
            </a:xfrm>
            <a:prstGeom prst="roundRect">
              <a:avLst>
                <a:gd name="adj" fmla="val 24873"/>
              </a:avLst>
            </a:prstGeom>
            <a:solidFill>
              <a:srgbClr val="0097A7">
                <a:alpha val="41179"/>
              </a:srgbClr>
            </a:solidFill>
            <a:ln>
              <a:noFill/>
            </a:ln>
          </p:spPr>
          <p:txBody>
            <a:bodyPr spcFirstLastPara="1" wrap="square" lIns="35800" tIns="35800" rIns="35800" bIns="358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548"/>
            </a:p>
          </p:txBody>
        </p:sp>
      </p:grpSp>
      <p:sp>
        <p:nvSpPr>
          <p:cNvPr id="200" name="Google Shape;200;p27"/>
          <p:cNvSpPr txBox="1"/>
          <p:nvPr/>
        </p:nvSpPr>
        <p:spPr>
          <a:xfrm>
            <a:off x="311700" y="2038050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Fundamental paradox of democracy:</a:t>
            </a:r>
            <a:endParaRPr sz="28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Democracy is simultaneously liberating and demanding.</a:t>
            </a:r>
            <a:endParaRPr sz="2800"/>
          </a:p>
        </p:txBody>
      </p:sp>
      <p:sp>
        <p:nvSpPr>
          <p:cNvPr id="201" name="Google Shape;201;p27"/>
          <p:cNvSpPr/>
          <p:nvPr/>
        </p:nvSpPr>
        <p:spPr>
          <a:xfrm rot="10800000" flipH="1">
            <a:off x="-83725" y="4867277"/>
            <a:ext cx="9441300" cy="345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202" name="Google Shape;202;p27"/>
          <p:cNvSpPr txBox="1">
            <a:spLocks noGrp="1"/>
          </p:cNvSpPr>
          <p:nvPr>
            <p:ph type="subTitle" idx="1"/>
          </p:nvPr>
        </p:nvSpPr>
        <p:spPr>
          <a:xfrm>
            <a:off x="202450" y="342954"/>
            <a:ext cx="8520600" cy="51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From Passion to Withdrawal: A Nine-Year Longitudinal Study on Political Disengagement among Hong Kong Migrants in London</a:t>
            </a:r>
            <a:endParaRPr sz="1400"/>
          </a:p>
        </p:txBody>
      </p:sp>
      <p:sp>
        <p:nvSpPr>
          <p:cNvPr id="203" name="Google Shape;203;p27"/>
          <p:cNvSpPr txBox="1">
            <a:spLocks noGrp="1"/>
          </p:cNvSpPr>
          <p:nvPr>
            <p:ph type="subTitle" idx="1"/>
          </p:nvPr>
        </p:nvSpPr>
        <p:spPr>
          <a:xfrm>
            <a:off x="76859" y="4868612"/>
            <a:ext cx="38778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en" sz="640">
                <a:solidFill>
                  <a:schemeClr val="lt1"/>
                </a:solidFill>
              </a:rPr>
              <a:t>Sing Hang Tam</a:t>
            </a:r>
            <a:endParaRPr sz="64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8"/>
          <p:cNvSpPr/>
          <p:nvPr/>
        </p:nvSpPr>
        <p:spPr>
          <a:xfrm>
            <a:off x="274200" y="1324800"/>
            <a:ext cx="8595600" cy="2117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209" name="Google Shape;209;p28"/>
          <p:cNvSpPr txBox="1">
            <a:spLocks noGrp="1"/>
          </p:cNvSpPr>
          <p:nvPr>
            <p:ph type="ctrTitle"/>
          </p:nvPr>
        </p:nvSpPr>
        <p:spPr>
          <a:xfrm>
            <a:off x="311700" y="1699938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From Passion to Withdrawal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210" name="Google Shape;210;p28"/>
          <p:cNvSpPr txBox="1">
            <a:spLocks noGrp="1"/>
          </p:cNvSpPr>
          <p:nvPr>
            <p:ph type="subTitle" idx="1"/>
          </p:nvPr>
        </p:nvSpPr>
        <p:spPr>
          <a:xfrm>
            <a:off x="311700" y="2379038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</a:rPr>
              <a:t>A Nine-Year Longitudinal Study on Political Disengagement among Hong Kong Migrants in London</a:t>
            </a:r>
            <a:endParaRPr sz="3200">
              <a:solidFill>
                <a:schemeClr val="lt1"/>
              </a:solidFill>
            </a:endParaRPr>
          </a:p>
        </p:txBody>
      </p:sp>
      <p:pic>
        <p:nvPicPr>
          <p:cNvPr id="211" name="Google Shape;211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94376" y="445635"/>
            <a:ext cx="1352325" cy="275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2" name="Google Shape;212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39550" y="269579"/>
            <a:ext cx="1467374" cy="591514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Google Shape;213;p28"/>
          <p:cNvSpPr txBox="1">
            <a:spLocks noGrp="1"/>
          </p:cNvSpPr>
          <p:nvPr>
            <p:ph type="subTitle" idx="1"/>
          </p:nvPr>
        </p:nvSpPr>
        <p:spPr>
          <a:xfrm>
            <a:off x="311700" y="3939775"/>
            <a:ext cx="3634500" cy="124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4615"/>
              <a:buFont typeface="Arial"/>
              <a:buNone/>
            </a:pPr>
            <a:r>
              <a:rPr lang="en" sz="1300"/>
              <a:t>Sing Hang Tam</a:t>
            </a:r>
            <a:endParaRPr sz="13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4615"/>
              <a:buFont typeface="Arial"/>
              <a:buNone/>
            </a:pPr>
            <a:endParaRPr sz="13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/>
              <a:t>Lecturer in Digital Creative Skills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/>
              <a:t>University of the Arts London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 u="sng">
                <a:solidFill>
                  <a:schemeClr val="accent5"/>
                </a:solidFill>
                <a:highlight>
                  <a:schemeClr val="lt1"/>
                </a:highlight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s.tam@fashion.arts.ac.uk</a:t>
            </a:r>
            <a:endParaRPr sz="1100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/>
          <p:nvPr/>
        </p:nvSpPr>
        <p:spPr>
          <a:xfrm rot="10800000" flipH="1">
            <a:off x="-83725" y="4867277"/>
            <a:ext cx="9441300" cy="345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65" name="Google Shape;65;p14"/>
          <p:cNvSpPr txBox="1">
            <a:spLocks noGrp="1"/>
          </p:cNvSpPr>
          <p:nvPr>
            <p:ph type="ctrTitle"/>
          </p:nvPr>
        </p:nvSpPr>
        <p:spPr>
          <a:xfrm>
            <a:off x="311700" y="190915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5"/>
                </a:solidFill>
              </a:rPr>
              <a:t>Emotional Trauma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66" name="Google Shape;66;p14"/>
          <p:cNvSpPr txBox="1">
            <a:spLocks noGrp="1"/>
          </p:cNvSpPr>
          <p:nvPr>
            <p:ph type="subTitle" idx="1"/>
          </p:nvPr>
        </p:nvSpPr>
        <p:spPr>
          <a:xfrm>
            <a:off x="311700" y="255150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CCCCCC"/>
                </a:solidFill>
              </a:rPr>
              <a:t>among diasporic Hong Kong communities</a:t>
            </a:r>
            <a:endParaRPr sz="3200" u="sng">
              <a:solidFill>
                <a:srgbClr val="CCCCCC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/>
          <p:nvPr/>
        </p:nvSpPr>
        <p:spPr>
          <a:xfrm>
            <a:off x="4540975" y="0"/>
            <a:ext cx="4603200" cy="48687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subTitle" idx="1"/>
          </p:nvPr>
        </p:nvSpPr>
        <p:spPr>
          <a:xfrm>
            <a:off x="311700" y="858350"/>
            <a:ext cx="4020900" cy="389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775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(2019)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A: You either have the intention to leave, or you are fully committed to staying in Hong Kong.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C: Those who are fully committed to staying are doomed.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A: Both groups are disappointed.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D: But those who stay don’t necessarily agree with the pro-establishment ideology—they just don’t have the option to leave.</a:t>
            </a:r>
            <a:endParaRPr sz="2400">
              <a:solidFill>
                <a:schemeClr val="dk1"/>
              </a:solidFill>
            </a:endParaRPr>
          </a:p>
        </p:txBody>
      </p:sp>
      <p:sp>
        <p:nvSpPr>
          <p:cNvPr id="73" name="Google Shape;73;p15"/>
          <p:cNvSpPr/>
          <p:nvPr/>
        </p:nvSpPr>
        <p:spPr>
          <a:xfrm rot="10800000" flipH="1">
            <a:off x="-83725" y="4867277"/>
            <a:ext cx="9441300" cy="345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74" name="Google Shape;74;p15"/>
          <p:cNvSpPr txBox="1">
            <a:spLocks noGrp="1"/>
          </p:cNvSpPr>
          <p:nvPr>
            <p:ph type="subTitle" idx="1"/>
          </p:nvPr>
        </p:nvSpPr>
        <p:spPr>
          <a:xfrm>
            <a:off x="202450" y="342954"/>
            <a:ext cx="8520600" cy="51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From Passion to Withdrawal: A Nine-Year Longitudinal Study on Political Disengagement among Hong Kong Migrants in London</a:t>
            </a:r>
            <a:endParaRPr sz="1400"/>
          </a:p>
        </p:txBody>
      </p:sp>
      <p:sp>
        <p:nvSpPr>
          <p:cNvPr id="75" name="Google Shape;75;p15"/>
          <p:cNvSpPr txBox="1">
            <a:spLocks noGrp="1"/>
          </p:cNvSpPr>
          <p:nvPr>
            <p:ph type="subTitle" idx="1"/>
          </p:nvPr>
        </p:nvSpPr>
        <p:spPr>
          <a:xfrm>
            <a:off x="76859" y="4868612"/>
            <a:ext cx="38778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en" sz="640">
                <a:solidFill>
                  <a:schemeClr val="lt1"/>
                </a:solidFill>
              </a:rPr>
              <a:t>Sing Hang Tam</a:t>
            </a:r>
            <a:endParaRPr sz="640">
              <a:solidFill>
                <a:schemeClr val="lt1"/>
              </a:solidFill>
            </a:endParaRPr>
          </a:p>
        </p:txBody>
      </p:sp>
      <p:pic>
        <p:nvPicPr>
          <p:cNvPr id="76" name="Google Shape;76;p15" title="Image 2019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32075" y="1315175"/>
            <a:ext cx="4021002" cy="251313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5"/>
          <p:cNvSpPr txBox="1"/>
          <p:nvPr/>
        </p:nvSpPr>
        <p:spPr>
          <a:xfrm>
            <a:off x="4540725" y="4530000"/>
            <a:ext cx="46032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(Screenshot of the documentary, taken by the researcher)</a:t>
            </a:r>
            <a:endParaRPr sz="1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/>
          <p:nvPr/>
        </p:nvSpPr>
        <p:spPr>
          <a:xfrm>
            <a:off x="4540975" y="0"/>
            <a:ext cx="4603200" cy="48687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subTitle" idx="1"/>
          </p:nvPr>
        </p:nvSpPr>
        <p:spPr>
          <a:xfrm>
            <a:off x="311700" y="858350"/>
            <a:ext cx="4020900" cy="389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6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(2021)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B: People who say “I’ll never go back to Hong Kong” are actually being a bit irresponsible. Many people who can’t go back still want to.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C: That’s true.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A: Yes.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C: Unless you’re “uniquely lucky,” like an orphan whose entire family is dead.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A: But even then, Hong Kong is still where you grew up. Those memories are there; but now you can never go back.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E: Maybe we’re the lucky ones. I can imagine some people feel abandoned by society. Some took part in the protests and now have to escape elsewhere to avoid prosecution.</a:t>
            </a:r>
            <a:endParaRPr sz="2400">
              <a:solidFill>
                <a:schemeClr val="dk1"/>
              </a:solidFill>
            </a:endParaRPr>
          </a:p>
        </p:txBody>
      </p:sp>
      <p:sp>
        <p:nvSpPr>
          <p:cNvPr id="84" name="Google Shape;84;p16"/>
          <p:cNvSpPr/>
          <p:nvPr/>
        </p:nvSpPr>
        <p:spPr>
          <a:xfrm rot="10800000" flipH="1">
            <a:off x="-83725" y="4867277"/>
            <a:ext cx="9441300" cy="345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85" name="Google Shape;85;p16"/>
          <p:cNvSpPr txBox="1">
            <a:spLocks noGrp="1"/>
          </p:cNvSpPr>
          <p:nvPr>
            <p:ph type="subTitle" idx="1"/>
          </p:nvPr>
        </p:nvSpPr>
        <p:spPr>
          <a:xfrm>
            <a:off x="202450" y="342954"/>
            <a:ext cx="8520600" cy="51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From Passion to Withdrawal: A Nine-Year Longitudinal Study on Political Disengagement among Hong Kong Migrants in London</a:t>
            </a:r>
            <a:endParaRPr sz="1400"/>
          </a:p>
        </p:txBody>
      </p:sp>
      <p:sp>
        <p:nvSpPr>
          <p:cNvPr id="86" name="Google Shape;86;p16"/>
          <p:cNvSpPr txBox="1">
            <a:spLocks noGrp="1"/>
          </p:cNvSpPr>
          <p:nvPr>
            <p:ph type="subTitle" idx="1"/>
          </p:nvPr>
        </p:nvSpPr>
        <p:spPr>
          <a:xfrm>
            <a:off x="76859" y="4868612"/>
            <a:ext cx="38778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en" sz="640">
                <a:solidFill>
                  <a:schemeClr val="lt1"/>
                </a:solidFill>
              </a:rPr>
              <a:t>Sing Hang Tam</a:t>
            </a:r>
            <a:endParaRPr sz="640">
              <a:solidFill>
                <a:schemeClr val="lt1"/>
              </a:solidFill>
            </a:endParaRPr>
          </a:p>
        </p:txBody>
      </p:sp>
      <p:pic>
        <p:nvPicPr>
          <p:cNvPr id="87" name="Google Shape;87;p16" title="Image Temporary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32063" y="1315175"/>
            <a:ext cx="4021023" cy="2513149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6"/>
          <p:cNvSpPr txBox="1"/>
          <p:nvPr/>
        </p:nvSpPr>
        <p:spPr>
          <a:xfrm>
            <a:off x="4540725" y="4530000"/>
            <a:ext cx="46032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(Screenshot of the documentary, taken by the researcher)</a:t>
            </a:r>
            <a:endParaRPr sz="1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/>
          <p:nvPr/>
        </p:nvSpPr>
        <p:spPr>
          <a:xfrm rot="10800000" flipH="1">
            <a:off x="-83725" y="4867277"/>
            <a:ext cx="9441300" cy="345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94" name="Google Shape;94;p17"/>
          <p:cNvSpPr txBox="1">
            <a:spLocks noGrp="1"/>
          </p:cNvSpPr>
          <p:nvPr>
            <p:ph type="ctrTitle"/>
          </p:nvPr>
        </p:nvSpPr>
        <p:spPr>
          <a:xfrm>
            <a:off x="311700" y="190915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5"/>
                </a:solidFill>
              </a:rPr>
              <a:t>Reimagining Nationhood 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95" name="Google Shape;95;p17"/>
          <p:cNvSpPr txBox="1">
            <a:spLocks noGrp="1"/>
          </p:cNvSpPr>
          <p:nvPr>
            <p:ph type="subTitle" idx="1"/>
          </p:nvPr>
        </p:nvSpPr>
        <p:spPr>
          <a:xfrm>
            <a:off x="311700" y="255150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CCCCCC"/>
                </a:solidFill>
              </a:rPr>
              <a:t>among diasporic Hong Kong communities</a:t>
            </a:r>
            <a:endParaRPr sz="3200" u="sng">
              <a:solidFill>
                <a:srgbClr val="CCCCCC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/>
          <p:nvPr/>
        </p:nvSpPr>
        <p:spPr>
          <a:xfrm>
            <a:off x="4540975" y="0"/>
            <a:ext cx="4603200" cy="48687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18"/>
          <p:cNvSpPr txBox="1">
            <a:spLocks noGrp="1"/>
          </p:cNvSpPr>
          <p:nvPr>
            <p:ph type="subTitle" idx="1"/>
          </p:nvPr>
        </p:nvSpPr>
        <p:spPr>
          <a:xfrm>
            <a:off x="311700" y="858350"/>
            <a:ext cx="3877800" cy="389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77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(2017)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“I feel very homesick, but that doesn’t mean I want to go back. I just feel that I want to become more media literate—to be able to share and discuss these issues with others. I’m not saying I want to return to Hong Kong to develop my career. Right now, I feel homesick, but not to the point of wanting to stay there permanently. I still agree that Hong Kong is my root, but I feel very disappointed.”</a:t>
            </a:r>
            <a:endParaRPr sz="2400">
              <a:solidFill>
                <a:schemeClr val="dk1"/>
              </a:solidFill>
            </a:endParaRPr>
          </a:p>
        </p:txBody>
      </p:sp>
      <p:sp>
        <p:nvSpPr>
          <p:cNvPr id="102" name="Google Shape;102;p18"/>
          <p:cNvSpPr/>
          <p:nvPr/>
        </p:nvSpPr>
        <p:spPr>
          <a:xfrm rot="10800000" flipH="1">
            <a:off x="-83725" y="4867277"/>
            <a:ext cx="9441300" cy="345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103" name="Google Shape;103;p18"/>
          <p:cNvSpPr txBox="1">
            <a:spLocks noGrp="1"/>
          </p:cNvSpPr>
          <p:nvPr>
            <p:ph type="subTitle" idx="1"/>
          </p:nvPr>
        </p:nvSpPr>
        <p:spPr>
          <a:xfrm>
            <a:off x="202450" y="342954"/>
            <a:ext cx="8520600" cy="51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From Passion to Withdrawal: A Nine-Year Longitudinal Study on Political Disengagement among Hong Kong Migrants in London</a:t>
            </a:r>
            <a:endParaRPr sz="1400"/>
          </a:p>
        </p:txBody>
      </p:sp>
      <p:sp>
        <p:nvSpPr>
          <p:cNvPr id="104" name="Google Shape;104;p18"/>
          <p:cNvSpPr txBox="1">
            <a:spLocks noGrp="1"/>
          </p:cNvSpPr>
          <p:nvPr>
            <p:ph type="subTitle" idx="1"/>
          </p:nvPr>
        </p:nvSpPr>
        <p:spPr>
          <a:xfrm>
            <a:off x="76859" y="4868612"/>
            <a:ext cx="38778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en" sz="640">
                <a:solidFill>
                  <a:schemeClr val="lt1"/>
                </a:solidFill>
              </a:rPr>
              <a:t>Sing Hang Tam</a:t>
            </a:r>
            <a:endParaRPr sz="640">
              <a:solidFill>
                <a:schemeClr val="lt1"/>
              </a:solidFill>
            </a:endParaRPr>
          </a:p>
        </p:txBody>
      </p:sp>
      <p:pic>
        <p:nvPicPr>
          <p:cNvPr id="105" name="Google Shape;105;p18" title="Image 2017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32075" y="1315175"/>
            <a:ext cx="4021002" cy="251313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8"/>
          <p:cNvSpPr txBox="1"/>
          <p:nvPr/>
        </p:nvSpPr>
        <p:spPr>
          <a:xfrm>
            <a:off x="4540725" y="4530000"/>
            <a:ext cx="46032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(Screenshot of the documentary, taken by the researcher)</a:t>
            </a:r>
            <a:endParaRPr sz="1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/>
          <p:nvPr/>
        </p:nvSpPr>
        <p:spPr>
          <a:xfrm>
            <a:off x="4540975" y="0"/>
            <a:ext cx="4603200" cy="48687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19"/>
          <p:cNvSpPr txBox="1">
            <a:spLocks noGrp="1"/>
          </p:cNvSpPr>
          <p:nvPr>
            <p:ph type="subTitle" idx="1"/>
          </p:nvPr>
        </p:nvSpPr>
        <p:spPr>
          <a:xfrm>
            <a:off x="311700" y="858350"/>
            <a:ext cx="4020900" cy="389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6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(2019)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“The most intense feeling I had was the feeling of having a ‘Hong Konger’ identity, rather than a sense of achieve anything. People knew that they wouldn’t achieve much by sleeping on the streets in protest. But I knew that they were the only people with whom I share most of my identity. That was a great feeling. Not just any ‘Hong Konger’, but a specific group of people in Hong Kong. As you know, some Hong Kongers criticised those who slept on the streets. We are all Hong Kongers, but I don’t share my identity with those who verbally attacked the protesters. Only those who slept on the streets made me realise, ‘Wow, I share ninety percent of my identity with them.’”</a:t>
            </a:r>
            <a:endParaRPr sz="2400">
              <a:solidFill>
                <a:schemeClr val="dk1"/>
              </a:solidFill>
            </a:endParaRPr>
          </a:p>
        </p:txBody>
      </p:sp>
      <p:sp>
        <p:nvSpPr>
          <p:cNvPr id="113" name="Google Shape;113;p19"/>
          <p:cNvSpPr/>
          <p:nvPr/>
        </p:nvSpPr>
        <p:spPr>
          <a:xfrm rot="10800000" flipH="1">
            <a:off x="-83725" y="4867277"/>
            <a:ext cx="9441300" cy="345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114" name="Google Shape;114;p19"/>
          <p:cNvSpPr txBox="1">
            <a:spLocks noGrp="1"/>
          </p:cNvSpPr>
          <p:nvPr>
            <p:ph type="subTitle" idx="1"/>
          </p:nvPr>
        </p:nvSpPr>
        <p:spPr>
          <a:xfrm>
            <a:off x="202450" y="342954"/>
            <a:ext cx="8520600" cy="51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From Passion to Withdrawal: A Nine-Year Longitudinal Study on Political Disengagement among Hong Kong Migrants in London</a:t>
            </a:r>
            <a:endParaRPr sz="1400"/>
          </a:p>
        </p:txBody>
      </p:sp>
      <p:sp>
        <p:nvSpPr>
          <p:cNvPr id="115" name="Google Shape;115;p19"/>
          <p:cNvSpPr txBox="1">
            <a:spLocks noGrp="1"/>
          </p:cNvSpPr>
          <p:nvPr>
            <p:ph type="subTitle" idx="1"/>
          </p:nvPr>
        </p:nvSpPr>
        <p:spPr>
          <a:xfrm>
            <a:off x="76859" y="4868612"/>
            <a:ext cx="38778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en" sz="640">
                <a:solidFill>
                  <a:schemeClr val="lt1"/>
                </a:solidFill>
              </a:rPr>
              <a:t>Sing Hang Tam</a:t>
            </a:r>
            <a:endParaRPr sz="640">
              <a:solidFill>
                <a:schemeClr val="lt1"/>
              </a:solidFill>
            </a:endParaRPr>
          </a:p>
        </p:txBody>
      </p:sp>
      <p:pic>
        <p:nvPicPr>
          <p:cNvPr id="116" name="Google Shape;116;p19" title="Image 2019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32075" y="1315175"/>
            <a:ext cx="4021002" cy="251313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9"/>
          <p:cNvSpPr txBox="1"/>
          <p:nvPr/>
        </p:nvSpPr>
        <p:spPr>
          <a:xfrm>
            <a:off x="4540725" y="4530000"/>
            <a:ext cx="46032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(Screenshot of the documentary, taken by the researcher)</a:t>
            </a:r>
            <a:endParaRPr sz="1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0"/>
          <p:cNvSpPr/>
          <p:nvPr/>
        </p:nvSpPr>
        <p:spPr>
          <a:xfrm>
            <a:off x="4540975" y="0"/>
            <a:ext cx="4603200" cy="48687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20"/>
          <p:cNvSpPr txBox="1">
            <a:spLocks noGrp="1"/>
          </p:cNvSpPr>
          <p:nvPr>
            <p:ph type="subTitle" idx="1"/>
          </p:nvPr>
        </p:nvSpPr>
        <p:spPr>
          <a:xfrm>
            <a:off x="311700" y="858350"/>
            <a:ext cx="4020900" cy="389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850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(2021)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“After what happened in Hong Kong, similar social movements emerged elsewhere—such as in Myanmar and Israel [referring to Israeli-Palestinian conflict]. In comparison, Hong Kong’s protests were relatively peaceful when viewed globally. I have tried to pay attention to what is happening in places like Israel and Belarus.”</a:t>
            </a:r>
            <a:endParaRPr sz="2400">
              <a:solidFill>
                <a:schemeClr val="dk1"/>
              </a:solidFill>
            </a:endParaRPr>
          </a:p>
        </p:txBody>
      </p:sp>
      <p:sp>
        <p:nvSpPr>
          <p:cNvPr id="124" name="Google Shape;124;p20"/>
          <p:cNvSpPr/>
          <p:nvPr/>
        </p:nvSpPr>
        <p:spPr>
          <a:xfrm rot="10800000" flipH="1">
            <a:off x="-83725" y="4867277"/>
            <a:ext cx="9441300" cy="345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125" name="Google Shape;125;p20"/>
          <p:cNvSpPr txBox="1">
            <a:spLocks noGrp="1"/>
          </p:cNvSpPr>
          <p:nvPr>
            <p:ph type="subTitle" idx="1"/>
          </p:nvPr>
        </p:nvSpPr>
        <p:spPr>
          <a:xfrm>
            <a:off x="202450" y="342954"/>
            <a:ext cx="8520600" cy="51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From Passion to Withdrawal: A Nine-Year Longitudinal Study on Political Disengagement among Hong Kong Migrants in London</a:t>
            </a:r>
            <a:endParaRPr sz="1400"/>
          </a:p>
        </p:txBody>
      </p:sp>
      <p:sp>
        <p:nvSpPr>
          <p:cNvPr id="126" name="Google Shape;126;p20"/>
          <p:cNvSpPr txBox="1">
            <a:spLocks noGrp="1"/>
          </p:cNvSpPr>
          <p:nvPr>
            <p:ph type="subTitle" idx="1"/>
          </p:nvPr>
        </p:nvSpPr>
        <p:spPr>
          <a:xfrm>
            <a:off x="76859" y="4868612"/>
            <a:ext cx="38778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en" sz="640">
                <a:solidFill>
                  <a:schemeClr val="lt1"/>
                </a:solidFill>
              </a:rPr>
              <a:t>Sing Hang Tam</a:t>
            </a:r>
            <a:endParaRPr sz="640">
              <a:solidFill>
                <a:schemeClr val="lt1"/>
              </a:solidFill>
            </a:endParaRPr>
          </a:p>
        </p:txBody>
      </p:sp>
      <p:pic>
        <p:nvPicPr>
          <p:cNvPr id="127" name="Google Shape;127;p20" title="Image Temporary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32063" y="1315175"/>
            <a:ext cx="4021023" cy="2513149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20"/>
          <p:cNvSpPr txBox="1"/>
          <p:nvPr/>
        </p:nvSpPr>
        <p:spPr>
          <a:xfrm>
            <a:off x="4540725" y="4530000"/>
            <a:ext cx="46032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(Screenshot of the documentary, taken by the researcher)</a:t>
            </a:r>
            <a:endParaRPr sz="1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1"/>
          <p:cNvSpPr/>
          <p:nvPr/>
        </p:nvSpPr>
        <p:spPr>
          <a:xfrm rot="10800000" flipH="1">
            <a:off x="-83725" y="4867277"/>
            <a:ext cx="9441300" cy="345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134" name="Google Shape;134;p21"/>
          <p:cNvSpPr txBox="1">
            <a:spLocks noGrp="1"/>
          </p:cNvSpPr>
          <p:nvPr>
            <p:ph type="subTitle" idx="1"/>
          </p:nvPr>
        </p:nvSpPr>
        <p:spPr>
          <a:xfrm>
            <a:off x="202450" y="342954"/>
            <a:ext cx="8520600" cy="51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 sz="1400"/>
              <a:t>From Passion to Withdrawal: A Nine-Year Longitudinal Study on Political Disengagement among Hong Kong Migrants in London</a:t>
            </a:r>
            <a:endParaRPr sz="1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135" name="Google Shape;135;p21"/>
          <p:cNvSpPr txBox="1">
            <a:spLocks noGrp="1"/>
          </p:cNvSpPr>
          <p:nvPr>
            <p:ph type="subTitle" idx="1"/>
          </p:nvPr>
        </p:nvSpPr>
        <p:spPr>
          <a:xfrm>
            <a:off x="76859" y="4868612"/>
            <a:ext cx="38778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en" sz="640">
                <a:solidFill>
                  <a:schemeClr val="lt1"/>
                </a:solidFill>
              </a:rPr>
              <a:t>Sing Hang Tam</a:t>
            </a:r>
            <a:endParaRPr sz="640">
              <a:solidFill>
                <a:schemeClr val="lt1"/>
              </a:solidFill>
            </a:endParaRPr>
          </a:p>
        </p:txBody>
      </p:sp>
      <p:sp>
        <p:nvSpPr>
          <p:cNvPr id="136" name="Google Shape;136;p21"/>
          <p:cNvSpPr txBox="1"/>
          <p:nvPr/>
        </p:nvSpPr>
        <p:spPr>
          <a:xfrm>
            <a:off x="954650" y="1909150"/>
            <a:ext cx="30000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 fontScale="9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200">
                <a:solidFill>
                  <a:srgbClr val="0097A7"/>
                </a:solidFill>
              </a:rPr>
              <a:t>Local</a:t>
            </a:r>
            <a:endParaRPr sz="5200">
              <a:solidFill>
                <a:srgbClr val="EEEEEE"/>
              </a:solidFill>
            </a:endParaRPr>
          </a:p>
        </p:txBody>
      </p:sp>
      <p:cxnSp>
        <p:nvCxnSpPr>
          <p:cNvPr id="137" name="Google Shape;137;p21"/>
          <p:cNvCxnSpPr/>
          <p:nvPr/>
        </p:nvCxnSpPr>
        <p:spPr>
          <a:xfrm>
            <a:off x="3507150" y="2300950"/>
            <a:ext cx="2129700" cy="90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38" name="Google Shape;138;p21"/>
          <p:cNvSpPr txBox="1"/>
          <p:nvPr/>
        </p:nvSpPr>
        <p:spPr>
          <a:xfrm>
            <a:off x="954650" y="2623850"/>
            <a:ext cx="3000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CCCCCC"/>
                </a:solidFill>
              </a:rPr>
              <a:t>Hong Kong-centric</a:t>
            </a:r>
            <a:endParaRPr sz="3200" u="sng">
              <a:solidFill>
                <a:srgbClr val="CCCCCC"/>
              </a:solidFill>
            </a:endParaRPr>
          </a:p>
        </p:txBody>
      </p:sp>
      <p:sp>
        <p:nvSpPr>
          <p:cNvPr id="139" name="Google Shape;139;p21"/>
          <p:cNvSpPr txBox="1"/>
          <p:nvPr/>
        </p:nvSpPr>
        <p:spPr>
          <a:xfrm>
            <a:off x="6217250" y="1909150"/>
            <a:ext cx="30000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 fontScale="9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r>
              <a:rPr lang="en" sz="5200">
                <a:solidFill>
                  <a:schemeClr val="accent4"/>
                </a:solidFill>
              </a:rPr>
              <a:t>Global</a:t>
            </a:r>
            <a:endParaRPr sz="5200">
              <a:solidFill>
                <a:srgbClr val="EEEEEE"/>
              </a:solidFill>
            </a:endParaRPr>
          </a:p>
        </p:txBody>
      </p:sp>
      <p:sp>
        <p:nvSpPr>
          <p:cNvPr id="140" name="Google Shape;140;p21"/>
          <p:cNvSpPr txBox="1"/>
          <p:nvPr/>
        </p:nvSpPr>
        <p:spPr>
          <a:xfrm>
            <a:off x="6217250" y="2623850"/>
            <a:ext cx="3000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CCCCCC"/>
                </a:solidFill>
              </a:rPr>
              <a:t>Comparative</a:t>
            </a:r>
            <a:endParaRPr sz="3200" u="sng">
              <a:solidFill>
                <a:srgbClr val="CCCCCC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1122</Words>
  <Application>Microsoft Macintosh PowerPoint</Application>
  <PresentationFormat>On-screen Show (16:9)</PresentationFormat>
  <Paragraphs>98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Arial</vt:lpstr>
      <vt:lpstr>Simple Light</vt:lpstr>
      <vt:lpstr>From Passion to Withdrawal</vt:lpstr>
      <vt:lpstr>Emotional Trauma</vt:lpstr>
      <vt:lpstr>PowerPoint Presentation</vt:lpstr>
      <vt:lpstr>PowerPoint Presentation</vt:lpstr>
      <vt:lpstr>Reimagining Nationhood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Reimagining Democracy </vt:lpstr>
      <vt:lpstr>PowerPoint Presentation</vt:lpstr>
      <vt:lpstr>PowerPoint Presentation</vt:lpstr>
      <vt:lpstr>PowerPoint Presentation</vt:lpstr>
      <vt:lpstr>PowerPoint Presentation</vt:lpstr>
      <vt:lpstr>From Passion to Withdrawal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Passion to Withdrawal</dc:title>
  <cp:lastModifiedBy>Sing Hang Tam</cp:lastModifiedBy>
  <cp:revision>1</cp:revision>
  <dcterms:modified xsi:type="dcterms:W3CDTF">2026-06-29T21:08:51Z</dcterms:modified>
</cp:coreProperties>
</file>