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4"/>
  </p:sldMasterIdLst>
  <p:notesMasterIdLst>
    <p:notesMasterId r:id="rId43"/>
  </p:notesMasterIdLst>
  <p:handoutMasterIdLst>
    <p:handoutMasterId r:id="rId44"/>
  </p:handoutMasterIdLst>
  <p:sldIdLst>
    <p:sldId id="257" r:id="rId5"/>
    <p:sldId id="258" r:id="rId6"/>
    <p:sldId id="357" r:id="rId7"/>
    <p:sldId id="259" r:id="rId8"/>
    <p:sldId id="417" r:id="rId9"/>
    <p:sldId id="419" r:id="rId10"/>
    <p:sldId id="407" r:id="rId11"/>
    <p:sldId id="408" r:id="rId12"/>
    <p:sldId id="413" r:id="rId13"/>
    <p:sldId id="360" r:id="rId14"/>
    <p:sldId id="424" r:id="rId15"/>
    <p:sldId id="420" r:id="rId16"/>
    <p:sldId id="421" r:id="rId17"/>
    <p:sldId id="326" r:id="rId18"/>
    <p:sldId id="423" r:id="rId19"/>
    <p:sldId id="425" r:id="rId20"/>
    <p:sldId id="427" r:id="rId21"/>
    <p:sldId id="428" r:id="rId22"/>
    <p:sldId id="429" r:id="rId23"/>
    <p:sldId id="430" r:id="rId24"/>
    <p:sldId id="432" r:id="rId25"/>
    <p:sldId id="431" r:id="rId26"/>
    <p:sldId id="433" r:id="rId27"/>
    <p:sldId id="434" r:id="rId28"/>
    <p:sldId id="435" r:id="rId29"/>
    <p:sldId id="436" r:id="rId30"/>
    <p:sldId id="437" r:id="rId31"/>
    <p:sldId id="361" r:id="rId32"/>
    <p:sldId id="440" r:id="rId33"/>
    <p:sldId id="441" r:id="rId34"/>
    <p:sldId id="442" r:id="rId35"/>
    <p:sldId id="365" r:id="rId36"/>
    <p:sldId id="438" r:id="rId37"/>
    <p:sldId id="439" r:id="rId38"/>
    <p:sldId id="443" r:id="rId39"/>
    <p:sldId id="416" r:id="rId40"/>
    <p:sldId id="444" r:id="rId41"/>
    <p:sldId id="44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valutation" id="{95D1916A-ACC5-1445-A66D-167F42BCC09B}">
          <p14:sldIdLst>
            <p14:sldId id="257"/>
            <p14:sldId id="258"/>
            <p14:sldId id="357"/>
            <p14:sldId id="259"/>
            <p14:sldId id="417"/>
            <p14:sldId id="419"/>
            <p14:sldId id="407"/>
            <p14:sldId id="408"/>
            <p14:sldId id="413"/>
            <p14:sldId id="360"/>
            <p14:sldId id="424"/>
            <p14:sldId id="420"/>
            <p14:sldId id="421"/>
            <p14:sldId id="326"/>
            <p14:sldId id="423"/>
            <p14:sldId id="425"/>
            <p14:sldId id="427"/>
            <p14:sldId id="428"/>
            <p14:sldId id="429"/>
            <p14:sldId id="430"/>
            <p14:sldId id="432"/>
            <p14:sldId id="431"/>
            <p14:sldId id="433"/>
            <p14:sldId id="434"/>
            <p14:sldId id="435"/>
            <p14:sldId id="436"/>
            <p14:sldId id="437"/>
            <p14:sldId id="361"/>
            <p14:sldId id="440"/>
            <p14:sldId id="441"/>
            <p14:sldId id="442"/>
            <p14:sldId id="365"/>
            <p14:sldId id="438"/>
            <p14:sldId id="439"/>
            <p14:sldId id="443"/>
            <p14:sldId id="416"/>
            <p14:sldId id="444"/>
            <p14:sldId id="445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Heselden" initials="MH" lastIdx="4" clrIdx="0">
    <p:extLst>
      <p:ext uri="{19B8F6BF-5375-455C-9EA6-DF929625EA0E}">
        <p15:presenceInfo xmlns:p15="http://schemas.microsoft.com/office/powerpoint/2012/main" userId="S::m.heselden@arts.ac.uk::cec0677e-25a5-4eed-9fef-b4e71eca8c11" providerId="AD"/>
      </p:ext>
    </p:extLst>
  </p:cmAuthor>
  <p:cmAuthor id="2" name="Stephanie Feather" initials="SF" lastIdx="3" clrIdx="1">
    <p:extLst>
      <p:ext uri="{19B8F6BF-5375-455C-9EA6-DF929625EA0E}">
        <p15:presenceInfo xmlns:p15="http://schemas.microsoft.com/office/powerpoint/2012/main" userId="S::s.feather@arts.ac.uk::27174df1-a550-411e-9b86-4d4953a57290" providerId="AD"/>
      </p:ext>
    </p:extLst>
  </p:cmAuthor>
  <p:cmAuthor id="3" name="Barbara Denton" initials="BD" lastIdx="14" clrIdx="2">
    <p:extLst>
      <p:ext uri="{19B8F6BF-5375-455C-9EA6-DF929625EA0E}">
        <p15:presenceInfo xmlns:p15="http://schemas.microsoft.com/office/powerpoint/2012/main" userId="S-1-5-21-2706140998-3416399097-4274183996-2958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F34"/>
    <a:srgbClr val="F2F2F2"/>
    <a:srgbClr val="F26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D6BCB-9AB7-7F9A-D7C3-FF31FF52C8A2}" v="99" dt="2026-06-26T15:40:09.912"/>
    <p1510:client id="{F5213DC7-0E82-CE40-9738-95344765E785}" v="2" dt="2026-06-26T15:42:07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2"/>
  </p:normalViewPr>
  <p:slideViewPr>
    <p:cSldViewPr snapToGrid="0">
      <p:cViewPr varScale="1">
        <p:scale>
          <a:sx n="115" d="100"/>
          <a:sy n="115" d="100"/>
        </p:scale>
        <p:origin x="6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54B8FE-D6C1-4101-829D-9F1219ADE78A}" type="doc">
      <dgm:prSet loTypeId="urn:microsoft.com/office/officeart/2005/8/layout/default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76978A90-A9C9-47D1-AD38-A2802BC01C7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Evaluation is key for TEF </a:t>
          </a:r>
          <a:r>
            <a:rPr lang="en-US" i="1">
              <a:solidFill>
                <a:schemeClr val="tx1"/>
              </a:solidFill>
            </a:rPr>
            <a:t>(Advance HE report Moore et al</a:t>
          </a:r>
          <a:r>
            <a:rPr lang="en-US" i="1">
              <a:solidFill>
                <a:schemeClr val="tx1"/>
              </a:solidFill>
              <a:latin typeface="Arial" panose="020B0604020202020204"/>
            </a:rPr>
            <a:t>.,</a:t>
          </a:r>
          <a:r>
            <a:rPr lang="en-US" i="1">
              <a:solidFill>
                <a:schemeClr val="tx1"/>
              </a:solidFill>
            </a:rPr>
            <a:t> 2023)​</a:t>
          </a:r>
        </a:p>
      </dgm:t>
    </dgm:pt>
    <dgm:pt modelId="{37FC560A-A2EB-4B9D-AB37-5EE25C329638}" type="parTrans" cxnId="{3C5B3DFE-94EA-42A1-9D73-7F531174D29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2234C55-1767-44A6-B9DC-A97BD924C332}" type="sibTrans" cxnId="{3C5B3DFE-94EA-42A1-9D73-7F531174D29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5BD4299-1F2E-4C3F-B9C5-0C7907DB0B4D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Evidence for </a:t>
          </a:r>
          <a:r>
            <a:rPr lang="en-GB" b="1">
              <a:solidFill>
                <a:schemeClr val="tx1"/>
              </a:solidFill>
            </a:rPr>
            <a:t>enhancement and impact</a:t>
          </a:r>
          <a:r>
            <a:rPr lang="en-GB">
              <a:solidFill>
                <a:schemeClr val="tx1"/>
              </a:solidFill>
            </a:rPr>
            <a:t> </a:t>
          </a:r>
          <a:r>
            <a:rPr lang="en-GB" i="1">
              <a:solidFill>
                <a:schemeClr val="tx1"/>
              </a:solidFill>
            </a:rPr>
            <a:t>(Austen et al</a:t>
          </a:r>
          <a:r>
            <a:rPr lang="en-GB" i="1">
              <a:solidFill>
                <a:schemeClr val="tx1"/>
              </a:solidFill>
              <a:latin typeface="Arial" panose="020B0604020202020204"/>
            </a:rPr>
            <a:t>.,</a:t>
          </a:r>
          <a:r>
            <a:rPr lang="en-GB" i="1">
              <a:solidFill>
                <a:schemeClr val="tx1"/>
              </a:solidFill>
            </a:rPr>
            <a:t> 2021</a:t>
          </a:r>
          <a:r>
            <a:rPr lang="en-GB" i="1">
              <a:solidFill>
                <a:schemeClr val="tx1"/>
              </a:solidFill>
              <a:latin typeface="Arial" panose="020B0604020202020204"/>
            </a:rPr>
            <a:t>)</a:t>
          </a:r>
          <a:r>
            <a:rPr lang="en-GB">
              <a:solidFill>
                <a:schemeClr val="tx1"/>
              </a:solidFill>
            </a:rPr>
            <a:t> ​</a:t>
          </a:r>
          <a:endParaRPr lang="en-US">
            <a:solidFill>
              <a:schemeClr val="tx1"/>
            </a:solidFill>
          </a:endParaRPr>
        </a:p>
      </dgm:t>
    </dgm:pt>
    <dgm:pt modelId="{6CA3A35E-8A4F-4F15-AEFD-61DD4E3D9858}" type="parTrans" cxnId="{9C9C0023-2890-4B99-8FF2-88274F3EB08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2B66599-E718-4C1A-85CC-BAC3A6125CCB}" type="sibTrans" cxnId="{9C9C0023-2890-4B99-8FF2-88274F3EB08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E82A15F-23CA-441A-9D80-4FBE448ECCE4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Student engagement for </a:t>
          </a:r>
          <a:r>
            <a:rPr lang="en-GB" b="1">
              <a:solidFill>
                <a:schemeClr val="tx1"/>
              </a:solidFill>
            </a:rPr>
            <a:t>partnership </a:t>
          </a:r>
          <a:r>
            <a:rPr lang="en-GB">
              <a:solidFill>
                <a:schemeClr val="tx1"/>
              </a:solidFill>
            </a:rPr>
            <a:t>(</a:t>
          </a:r>
          <a:r>
            <a:rPr lang="en-GB" i="1">
              <a:solidFill>
                <a:schemeClr val="tx1"/>
              </a:solidFill>
            </a:rPr>
            <a:t>Healey and Healey</a:t>
          </a:r>
          <a:r>
            <a:rPr lang="en-GB" i="1">
              <a:solidFill>
                <a:schemeClr val="tx1"/>
              </a:solidFill>
              <a:latin typeface="Arial" panose="020B0604020202020204"/>
            </a:rPr>
            <a:t>,</a:t>
          </a:r>
          <a:r>
            <a:rPr lang="en-GB" i="1">
              <a:solidFill>
                <a:schemeClr val="tx1"/>
              </a:solidFill>
            </a:rPr>
            <a:t> 2019) ​</a:t>
          </a:r>
          <a:endParaRPr lang="en-US" i="1">
            <a:solidFill>
              <a:schemeClr val="tx1"/>
            </a:solidFill>
          </a:endParaRPr>
        </a:p>
      </dgm:t>
    </dgm:pt>
    <dgm:pt modelId="{1AE39E0B-85CB-43C6-A2A2-9A0EA86D9CC3}" type="parTrans" cxnId="{59988FE7-A540-4157-A7B6-B530EDFDA12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F30CE7B-3F74-4C76-B966-93FB120EE626}" type="sibTrans" cxnId="{59988FE7-A540-4157-A7B6-B530EDFDA12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2875F1D-B441-4E58-B9A5-2292C56C0E51}">
      <dgm:prSet/>
      <dgm:spPr>
        <a:solidFill>
          <a:srgbClr val="55BEFB"/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Building </a:t>
          </a:r>
          <a:r>
            <a:rPr lang="en-GB" b="1">
              <a:solidFill>
                <a:schemeClr val="tx1"/>
              </a:solidFill>
            </a:rPr>
            <a:t>knowledge</a:t>
          </a:r>
          <a:r>
            <a:rPr lang="en-GB">
              <a:solidFill>
                <a:schemeClr val="tx1"/>
              </a:solidFill>
            </a:rPr>
            <a:t> from an iterative cycle of evaluation </a:t>
          </a:r>
          <a:r>
            <a:rPr lang="en-GB" i="1">
              <a:solidFill>
                <a:schemeClr val="tx1"/>
              </a:solidFill>
            </a:rPr>
            <a:t>(Thomas, 2017)​</a:t>
          </a:r>
          <a:endParaRPr lang="en-US" i="1">
            <a:solidFill>
              <a:schemeClr val="tx1"/>
            </a:solidFill>
          </a:endParaRPr>
        </a:p>
      </dgm:t>
    </dgm:pt>
    <dgm:pt modelId="{3B59B60D-9D45-46CF-B286-671A76EECB5E}" type="parTrans" cxnId="{04288129-D618-450E-9A32-B3BF7104BFB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1A538C8-4367-4FE4-89B0-FD72DB20EFAF}" type="sibTrans" cxnId="{04288129-D618-450E-9A32-B3BF7104BFB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6BED38C-435E-4FA9-9442-C748BCF06F95}">
      <dgm:prSet/>
      <dgm:spPr>
        <a:solidFill>
          <a:srgbClr val="A9E3F9"/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Concepts of </a:t>
          </a:r>
          <a:r>
            <a:rPr lang="en-GB" b="1">
              <a:solidFill>
                <a:schemeClr val="tx1"/>
              </a:solidFill>
            </a:rPr>
            <a:t>dynamic evaluation</a:t>
          </a:r>
          <a:r>
            <a:rPr lang="en-GB">
              <a:solidFill>
                <a:schemeClr val="tx1"/>
              </a:solidFill>
            </a:rPr>
            <a:t> (Mazzucato, 2025). ​</a:t>
          </a:r>
          <a:endParaRPr lang="en-US">
            <a:solidFill>
              <a:schemeClr val="tx1"/>
            </a:solidFill>
          </a:endParaRPr>
        </a:p>
      </dgm:t>
    </dgm:pt>
    <dgm:pt modelId="{5E742962-D4AB-48A6-A8D3-1637A4DE2A72}" type="parTrans" cxnId="{ED5A45B1-3DAD-4B81-9670-50F38277B24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2264DBD-869C-448A-BC04-76262D28D9D5}" type="sibTrans" cxnId="{ED5A45B1-3DAD-4B81-9670-50F38277B24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B36C817-E874-45F5-8892-A08E92A39DCB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Centrality of </a:t>
          </a:r>
          <a:r>
            <a:rPr lang="en-GB" b="1">
              <a:solidFill>
                <a:schemeClr val="tx1"/>
              </a:solidFill>
            </a:rPr>
            <a:t>student voice</a:t>
          </a:r>
          <a:r>
            <a:rPr lang="en-GB">
              <a:solidFill>
                <a:schemeClr val="tx1"/>
              </a:solidFill>
            </a:rPr>
            <a:t> </a:t>
          </a:r>
          <a:r>
            <a:rPr lang="en-GB" i="1">
              <a:solidFill>
                <a:schemeClr val="tx1"/>
              </a:solidFill>
            </a:rPr>
            <a:t>(Bovill, C., 2020, Cook-Sather, A., 2020)​</a:t>
          </a:r>
          <a:endParaRPr lang="en-US" i="1">
            <a:solidFill>
              <a:schemeClr val="tx1"/>
            </a:solidFill>
          </a:endParaRPr>
        </a:p>
      </dgm:t>
    </dgm:pt>
    <dgm:pt modelId="{E985D7BA-ABD3-406C-88DF-4ED3D88124C5}" type="parTrans" cxnId="{0FE57C25-002F-49E9-8075-12910F74BB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1D88D9-D92F-4346-ADF9-6959A1CA282D}" type="sibTrans" cxnId="{0FE57C25-002F-49E9-8075-12910F74BB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B6E2DA5-DEFE-42A6-9EF2-01C124328F33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pPr rtl="0"/>
          <a:r>
            <a:rPr lang="en-GB" b="1">
              <a:solidFill>
                <a:schemeClr val="tx1"/>
              </a:solidFill>
            </a:rPr>
            <a:t>Empowerment and creativity </a:t>
          </a:r>
          <a:r>
            <a:rPr lang="en-GB" i="1">
              <a:solidFill>
                <a:schemeClr val="tx1"/>
              </a:solidFill>
            </a:rPr>
            <a:t>– </a:t>
          </a:r>
          <a:r>
            <a:rPr lang="en-GB" i="1">
              <a:solidFill>
                <a:schemeClr val="tx1"/>
              </a:solidFill>
              <a:latin typeface="Arial" panose="020B0604020202020204"/>
            </a:rPr>
            <a:t>(</a:t>
          </a:r>
          <a:r>
            <a:rPr lang="en-GB" i="1">
              <a:solidFill>
                <a:schemeClr val="tx1"/>
              </a:solidFill>
            </a:rPr>
            <a:t>Nygaard and </a:t>
          </a:r>
          <a:r>
            <a:rPr lang="en-GB" i="1" err="1">
              <a:solidFill>
                <a:schemeClr val="tx1"/>
              </a:solidFill>
              <a:latin typeface="Arial" panose="020B0604020202020204"/>
            </a:rPr>
            <a:t>Belluigi</a:t>
          </a:r>
          <a:r>
            <a:rPr lang="en-GB" i="1">
              <a:solidFill>
                <a:schemeClr val="tx1"/>
              </a:solidFill>
              <a:latin typeface="Arial" panose="020B0604020202020204"/>
            </a:rPr>
            <a:t>, 2011</a:t>
          </a:r>
          <a:r>
            <a:rPr lang="en-GB">
              <a:solidFill>
                <a:schemeClr val="tx1"/>
              </a:solidFill>
            </a:rPr>
            <a:t>)​</a:t>
          </a:r>
          <a:endParaRPr lang="en-US">
            <a:solidFill>
              <a:schemeClr val="tx1"/>
            </a:solidFill>
          </a:endParaRPr>
        </a:p>
      </dgm:t>
    </dgm:pt>
    <dgm:pt modelId="{789CC162-CEDD-465F-B7E9-965BCB5D60D2}" type="parTrans" cxnId="{10014617-003F-4EFF-9B3A-39481352494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67A53F-6073-4C1B-8A3A-AD41AA47054D}" type="sibTrans" cxnId="{10014617-003F-4EFF-9B3A-39481352494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4C1C988-180E-42DA-949A-BB88F4D60995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GB">
              <a:solidFill>
                <a:schemeClr val="tx1"/>
              </a:solidFill>
            </a:rPr>
            <a:t>Designing Evaluation – </a:t>
          </a:r>
          <a:r>
            <a:rPr lang="en-GB" b="1">
              <a:solidFill>
                <a:schemeClr val="tx1"/>
              </a:solidFill>
            </a:rPr>
            <a:t>judgements, focus and scope </a:t>
          </a:r>
          <a:r>
            <a:rPr lang="en-GB">
              <a:solidFill>
                <a:schemeClr val="tx1"/>
              </a:solidFill>
            </a:rPr>
            <a:t>– </a:t>
          </a:r>
          <a:r>
            <a:rPr lang="en-GB" i="1">
              <a:solidFill>
                <a:schemeClr val="tx1"/>
              </a:solidFill>
              <a:latin typeface="Arial" panose="020B0604020202020204"/>
            </a:rPr>
            <a:t>(</a:t>
          </a:r>
          <a:r>
            <a:rPr lang="en-GB" i="1">
              <a:solidFill>
                <a:schemeClr val="tx1"/>
              </a:solidFill>
            </a:rPr>
            <a:t>Parsons</a:t>
          </a:r>
          <a:r>
            <a:rPr lang="en-GB" i="1">
              <a:solidFill>
                <a:schemeClr val="tx1"/>
              </a:solidFill>
              <a:latin typeface="Arial" panose="020B0604020202020204"/>
            </a:rPr>
            <a:t>, </a:t>
          </a:r>
          <a:r>
            <a:rPr lang="en-GB" i="1">
              <a:solidFill>
                <a:schemeClr val="tx1"/>
              </a:solidFill>
            </a:rPr>
            <a:t>2017)</a:t>
          </a:r>
          <a:endParaRPr lang="en-US" i="1">
            <a:solidFill>
              <a:schemeClr val="tx1"/>
            </a:solidFill>
          </a:endParaRPr>
        </a:p>
      </dgm:t>
    </dgm:pt>
    <dgm:pt modelId="{E113BB23-F7B3-4CBF-BF40-D61B88143270}" type="parTrans" cxnId="{6129170D-F57D-4C14-ADAF-68807BB5F4D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A483E2B-DBA5-42DF-A95D-4CB975A51587}" type="sibTrans" cxnId="{6129170D-F57D-4C14-ADAF-68807BB5F4D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EB14D45-BFC3-6648-A66E-3F2FD1BC4AA2}" type="pres">
      <dgm:prSet presAssocID="{4854B8FE-D6C1-4101-829D-9F1219ADE78A}" presName="diagram" presStyleCnt="0">
        <dgm:presLayoutVars>
          <dgm:dir/>
          <dgm:resizeHandles val="exact"/>
        </dgm:presLayoutVars>
      </dgm:prSet>
      <dgm:spPr/>
    </dgm:pt>
    <dgm:pt modelId="{8EE78D09-E564-3747-96BF-EBBB378273A1}" type="pres">
      <dgm:prSet presAssocID="{76978A90-A9C9-47D1-AD38-A2802BC01C71}" presName="node" presStyleLbl="node1" presStyleIdx="0" presStyleCnt="8">
        <dgm:presLayoutVars>
          <dgm:bulletEnabled val="1"/>
        </dgm:presLayoutVars>
      </dgm:prSet>
      <dgm:spPr/>
    </dgm:pt>
    <dgm:pt modelId="{1F7A65A1-9177-8A4C-B43A-1336F0CE50D2}" type="pres">
      <dgm:prSet presAssocID="{92234C55-1767-44A6-B9DC-A97BD924C332}" presName="sibTrans" presStyleCnt="0"/>
      <dgm:spPr/>
    </dgm:pt>
    <dgm:pt modelId="{7FABFB82-225F-9242-8164-CFC38DC67875}" type="pres">
      <dgm:prSet presAssocID="{B5BD4299-1F2E-4C3F-B9C5-0C7907DB0B4D}" presName="node" presStyleLbl="node1" presStyleIdx="1" presStyleCnt="8">
        <dgm:presLayoutVars>
          <dgm:bulletEnabled val="1"/>
        </dgm:presLayoutVars>
      </dgm:prSet>
      <dgm:spPr/>
    </dgm:pt>
    <dgm:pt modelId="{887692BE-DB01-3B41-AA74-C6C853AC448A}" type="pres">
      <dgm:prSet presAssocID="{E2B66599-E718-4C1A-85CC-BAC3A6125CCB}" presName="sibTrans" presStyleCnt="0"/>
      <dgm:spPr/>
    </dgm:pt>
    <dgm:pt modelId="{AA8BBC0D-4620-7840-A54C-AC56FFDB08D6}" type="pres">
      <dgm:prSet presAssocID="{1E82A15F-23CA-441A-9D80-4FBE448ECCE4}" presName="node" presStyleLbl="node1" presStyleIdx="2" presStyleCnt="8">
        <dgm:presLayoutVars>
          <dgm:bulletEnabled val="1"/>
        </dgm:presLayoutVars>
      </dgm:prSet>
      <dgm:spPr/>
    </dgm:pt>
    <dgm:pt modelId="{DEDC54D3-A723-1D46-93FF-DA2A0F49F5BC}" type="pres">
      <dgm:prSet presAssocID="{4F30CE7B-3F74-4C76-B966-93FB120EE626}" presName="sibTrans" presStyleCnt="0"/>
      <dgm:spPr/>
    </dgm:pt>
    <dgm:pt modelId="{846B0469-079D-F24F-A721-1F86810B7C86}" type="pres">
      <dgm:prSet presAssocID="{12875F1D-B441-4E58-B9A5-2292C56C0E51}" presName="node" presStyleLbl="node1" presStyleIdx="3" presStyleCnt="8">
        <dgm:presLayoutVars>
          <dgm:bulletEnabled val="1"/>
        </dgm:presLayoutVars>
      </dgm:prSet>
      <dgm:spPr/>
    </dgm:pt>
    <dgm:pt modelId="{4B158DCF-2DBB-CA40-B6BF-BD09C26F5D98}" type="pres">
      <dgm:prSet presAssocID="{71A538C8-4367-4FE4-89B0-FD72DB20EFAF}" presName="sibTrans" presStyleCnt="0"/>
      <dgm:spPr/>
    </dgm:pt>
    <dgm:pt modelId="{892B5815-FB94-E047-B207-ABA49ED150EB}" type="pres">
      <dgm:prSet presAssocID="{26BED38C-435E-4FA9-9442-C748BCF06F95}" presName="node" presStyleLbl="node1" presStyleIdx="4" presStyleCnt="8">
        <dgm:presLayoutVars>
          <dgm:bulletEnabled val="1"/>
        </dgm:presLayoutVars>
      </dgm:prSet>
      <dgm:spPr/>
    </dgm:pt>
    <dgm:pt modelId="{FAD59E5D-6956-3846-945C-B67372732EEB}" type="pres">
      <dgm:prSet presAssocID="{E2264DBD-869C-448A-BC04-76262D28D9D5}" presName="sibTrans" presStyleCnt="0"/>
      <dgm:spPr/>
    </dgm:pt>
    <dgm:pt modelId="{C4D6AB38-9A53-3448-A530-E94A7FEB8227}" type="pres">
      <dgm:prSet presAssocID="{BB36C817-E874-45F5-8892-A08E92A39DCB}" presName="node" presStyleLbl="node1" presStyleIdx="5" presStyleCnt="8">
        <dgm:presLayoutVars>
          <dgm:bulletEnabled val="1"/>
        </dgm:presLayoutVars>
      </dgm:prSet>
      <dgm:spPr/>
    </dgm:pt>
    <dgm:pt modelId="{ABB0AECC-60A6-6445-BF97-558529036E0A}" type="pres">
      <dgm:prSet presAssocID="{E81D88D9-D92F-4346-ADF9-6959A1CA282D}" presName="sibTrans" presStyleCnt="0"/>
      <dgm:spPr/>
    </dgm:pt>
    <dgm:pt modelId="{C4AE84F8-0FFD-C44C-8E6E-1EE0FF6868D9}" type="pres">
      <dgm:prSet presAssocID="{CB6E2DA5-DEFE-42A6-9EF2-01C124328F33}" presName="node" presStyleLbl="node1" presStyleIdx="6" presStyleCnt="8">
        <dgm:presLayoutVars>
          <dgm:bulletEnabled val="1"/>
        </dgm:presLayoutVars>
      </dgm:prSet>
      <dgm:spPr/>
    </dgm:pt>
    <dgm:pt modelId="{BD68BA7D-AAD0-2F47-882D-6FAB8970222A}" type="pres">
      <dgm:prSet presAssocID="{2A67A53F-6073-4C1B-8A3A-AD41AA47054D}" presName="sibTrans" presStyleCnt="0"/>
      <dgm:spPr/>
    </dgm:pt>
    <dgm:pt modelId="{945DAEA5-7D9F-634F-94FF-B695E42C5618}" type="pres">
      <dgm:prSet presAssocID="{D4C1C988-180E-42DA-949A-BB88F4D60995}" presName="node" presStyleLbl="node1" presStyleIdx="7" presStyleCnt="8">
        <dgm:presLayoutVars>
          <dgm:bulletEnabled val="1"/>
        </dgm:presLayoutVars>
      </dgm:prSet>
      <dgm:spPr/>
    </dgm:pt>
  </dgm:ptLst>
  <dgm:cxnLst>
    <dgm:cxn modelId="{E3CBE60A-09B3-E54F-89BE-BA784ECA7DC7}" type="presOf" srcId="{12875F1D-B441-4E58-B9A5-2292C56C0E51}" destId="{846B0469-079D-F24F-A721-1F86810B7C86}" srcOrd="0" destOrd="0" presId="urn:microsoft.com/office/officeart/2005/8/layout/default"/>
    <dgm:cxn modelId="{6129170D-F57D-4C14-ADAF-68807BB5F4D4}" srcId="{4854B8FE-D6C1-4101-829D-9F1219ADE78A}" destId="{D4C1C988-180E-42DA-949A-BB88F4D60995}" srcOrd="7" destOrd="0" parTransId="{E113BB23-F7B3-4CBF-BF40-D61B88143270}" sibTransId="{AA483E2B-DBA5-42DF-A95D-4CB975A51587}"/>
    <dgm:cxn modelId="{10014617-003F-4EFF-9B3A-39481352494F}" srcId="{4854B8FE-D6C1-4101-829D-9F1219ADE78A}" destId="{CB6E2DA5-DEFE-42A6-9EF2-01C124328F33}" srcOrd="6" destOrd="0" parTransId="{789CC162-CEDD-465F-B7E9-965BCB5D60D2}" sibTransId="{2A67A53F-6073-4C1B-8A3A-AD41AA47054D}"/>
    <dgm:cxn modelId="{C55D9C1B-B6F9-274F-9E78-50B8E7E56788}" type="presOf" srcId="{1E82A15F-23CA-441A-9D80-4FBE448ECCE4}" destId="{AA8BBC0D-4620-7840-A54C-AC56FFDB08D6}" srcOrd="0" destOrd="0" presId="urn:microsoft.com/office/officeart/2005/8/layout/default"/>
    <dgm:cxn modelId="{9218BF1E-8D29-A94D-9F30-2E0A97C094E0}" type="presOf" srcId="{26BED38C-435E-4FA9-9442-C748BCF06F95}" destId="{892B5815-FB94-E047-B207-ABA49ED150EB}" srcOrd="0" destOrd="0" presId="urn:microsoft.com/office/officeart/2005/8/layout/default"/>
    <dgm:cxn modelId="{92829920-EC97-814F-8FAB-55852D7DC70E}" type="presOf" srcId="{BB36C817-E874-45F5-8892-A08E92A39DCB}" destId="{C4D6AB38-9A53-3448-A530-E94A7FEB8227}" srcOrd="0" destOrd="0" presId="urn:microsoft.com/office/officeart/2005/8/layout/default"/>
    <dgm:cxn modelId="{9C9C0023-2890-4B99-8FF2-88274F3EB087}" srcId="{4854B8FE-D6C1-4101-829D-9F1219ADE78A}" destId="{B5BD4299-1F2E-4C3F-B9C5-0C7907DB0B4D}" srcOrd="1" destOrd="0" parTransId="{6CA3A35E-8A4F-4F15-AEFD-61DD4E3D9858}" sibTransId="{E2B66599-E718-4C1A-85CC-BAC3A6125CCB}"/>
    <dgm:cxn modelId="{0FE57C25-002F-49E9-8075-12910F74BB18}" srcId="{4854B8FE-D6C1-4101-829D-9F1219ADE78A}" destId="{BB36C817-E874-45F5-8892-A08E92A39DCB}" srcOrd="5" destOrd="0" parTransId="{E985D7BA-ABD3-406C-88DF-4ED3D88124C5}" sibTransId="{E81D88D9-D92F-4346-ADF9-6959A1CA282D}"/>
    <dgm:cxn modelId="{04288129-D618-450E-9A32-B3BF7104BFBA}" srcId="{4854B8FE-D6C1-4101-829D-9F1219ADE78A}" destId="{12875F1D-B441-4E58-B9A5-2292C56C0E51}" srcOrd="3" destOrd="0" parTransId="{3B59B60D-9D45-46CF-B286-671A76EECB5E}" sibTransId="{71A538C8-4367-4FE4-89B0-FD72DB20EFAF}"/>
    <dgm:cxn modelId="{55097443-08E1-2C42-91E6-C64209FEEE1C}" type="presOf" srcId="{B5BD4299-1F2E-4C3F-B9C5-0C7907DB0B4D}" destId="{7FABFB82-225F-9242-8164-CFC38DC67875}" srcOrd="0" destOrd="0" presId="urn:microsoft.com/office/officeart/2005/8/layout/default"/>
    <dgm:cxn modelId="{6EA51757-D89E-E043-9445-1788153DB86B}" type="presOf" srcId="{D4C1C988-180E-42DA-949A-BB88F4D60995}" destId="{945DAEA5-7D9F-634F-94FF-B695E42C5618}" srcOrd="0" destOrd="0" presId="urn:microsoft.com/office/officeart/2005/8/layout/default"/>
    <dgm:cxn modelId="{D02FBC79-CE1B-ED4F-9EED-E8F6E6B19A81}" type="presOf" srcId="{CB6E2DA5-DEFE-42A6-9EF2-01C124328F33}" destId="{C4AE84F8-0FFD-C44C-8E6E-1EE0FF6868D9}" srcOrd="0" destOrd="0" presId="urn:microsoft.com/office/officeart/2005/8/layout/default"/>
    <dgm:cxn modelId="{9BBD7FAD-E2D8-BC48-AC0C-69E7690E73CA}" type="presOf" srcId="{76978A90-A9C9-47D1-AD38-A2802BC01C71}" destId="{8EE78D09-E564-3747-96BF-EBBB378273A1}" srcOrd="0" destOrd="0" presId="urn:microsoft.com/office/officeart/2005/8/layout/default"/>
    <dgm:cxn modelId="{ED5A45B1-3DAD-4B81-9670-50F38277B24A}" srcId="{4854B8FE-D6C1-4101-829D-9F1219ADE78A}" destId="{26BED38C-435E-4FA9-9442-C748BCF06F95}" srcOrd="4" destOrd="0" parTransId="{5E742962-D4AB-48A6-A8D3-1637A4DE2A72}" sibTransId="{E2264DBD-869C-448A-BC04-76262D28D9D5}"/>
    <dgm:cxn modelId="{04E8B0CF-D53C-5842-BFE7-D96B075D1CC1}" type="presOf" srcId="{4854B8FE-D6C1-4101-829D-9F1219ADE78A}" destId="{DEB14D45-BFC3-6648-A66E-3F2FD1BC4AA2}" srcOrd="0" destOrd="0" presId="urn:microsoft.com/office/officeart/2005/8/layout/default"/>
    <dgm:cxn modelId="{59988FE7-A540-4157-A7B6-B530EDFDA125}" srcId="{4854B8FE-D6C1-4101-829D-9F1219ADE78A}" destId="{1E82A15F-23CA-441A-9D80-4FBE448ECCE4}" srcOrd="2" destOrd="0" parTransId="{1AE39E0B-85CB-43C6-A2A2-9A0EA86D9CC3}" sibTransId="{4F30CE7B-3F74-4C76-B966-93FB120EE626}"/>
    <dgm:cxn modelId="{3C5B3DFE-94EA-42A1-9D73-7F531174D29A}" srcId="{4854B8FE-D6C1-4101-829D-9F1219ADE78A}" destId="{76978A90-A9C9-47D1-AD38-A2802BC01C71}" srcOrd="0" destOrd="0" parTransId="{37FC560A-A2EB-4B9D-AB37-5EE25C329638}" sibTransId="{92234C55-1767-44A6-B9DC-A97BD924C332}"/>
    <dgm:cxn modelId="{D29C3410-F527-134E-93C6-F114D49AEAF3}" type="presParOf" srcId="{DEB14D45-BFC3-6648-A66E-3F2FD1BC4AA2}" destId="{8EE78D09-E564-3747-96BF-EBBB378273A1}" srcOrd="0" destOrd="0" presId="urn:microsoft.com/office/officeart/2005/8/layout/default"/>
    <dgm:cxn modelId="{CE19DBA4-9272-3845-9F2F-C6034D2CCAB2}" type="presParOf" srcId="{DEB14D45-BFC3-6648-A66E-3F2FD1BC4AA2}" destId="{1F7A65A1-9177-8A4C-B43A-1336F0CE50D2}" srcOrd="1" destOrd="0" presId="urn:microsoft.com/office/officeart/2005/8/layout/default"/>
    <dgm:cxn modelId="{A31F657A-B4DD-C04A-847D-FCB2AD610F25}" type="presParOf" srcId="{DEB14D45-BFC3-6648-A66E-3F2FD1BC4AA2}" destId="{7FABFB82-225F-9242-8164-CFC38DC67875}" srcOrd="2" destOrd="0" presId="urn:microsoft.com/office/officeart/2005/8/layout/default"/>
    <dgm:cxn modelId="{688250E1-DC22-6347-98B7-4ED25AC816CA}" type="presParOf" srcId="{DEB14D45-BFC3-6648-A66E-3F2FD1BC4AA2}" destId="{887692BE-DB01-3B41-AA74-C6C853AC448A}" srcOrd="3" destOrd="0" presId="urn:microsoft.com/office/officeart/2005/8/layout/default"/>
    <dgm:cxn modelId="{50CF7EFB-ED24-7B49-A8A3-3EE0278AC9D2}" type="presParOf" srcId="{DEB14D45-BFC3-6648-A66E-3F2FD1BC4AA2}" destId="{AA8BBC0D-4620-7840-A54C-AC56FFDB08D6}" srcOrd="4" destOrd="0" presId="urn:microsoft.com/office/officeart/2005/8/layout/default"/>
    <dgm:cxn modelId="{85D679CB-00AF-6547-BE48-49EB0B89E504}" type="presParOf" srcId="{DEB14D45-BFC3-6648-A66E-3F2FD1BC4AA2}" destId="{DEDC54D3-A723-1D46-93FF-DA2A0F49F5BC}" srcOrd="5" destOrd="0" presId="urn:microsoft.com/office/officeart/2005/8/layout/default"/>
    <dgm:cxn modelId="{B3A9B95A-2E0F-A446-B432-34275F7B9358}" type="presParOf" srcId="{DEB14D45-BFC3-6648-A66E-3F2FD1BC4AA2}" destId="{846B0469-079D-F24F-A721-1F86810B7C86}" srcOrd="6" destOrd="0" presId="urn:microsoft.com/office/officeart/2005/8/layout/default"/>
    <dgm:cxn modelId="{7CFBE515-F0F8-A845-BA42-D42A9AFA067C}" type="presParOf" srcId="{DEB14D45-BFC3-6648-A66E-3F2FD1BC4AA2}" destId="{4B158DCF-2DBB-CA40-B6BF-BD09C26F5D98}" srcOrd="7" destOrd="0" presId="urn:microsoft.com/office/officeart/2005/8/layout/default"/>
    <dgm:cxn modelId="{FC7A80F1-F810-AE4E-9086-130B3A7F7878}" type="presParOf" srcId="{DEB14D45-BFC3-6648-A66E-3F2FD1BC4AA2}" destId="{892B5815-FB94-E047-B207-ABA49ED150EB}" srcOrd="8" destOrd="0" presId="urn:microsoft.com/office/officeart/2005/8/layout/default"/>
    <dgm:cxn modelId="{1A766129-8ECD-7144-BCF4-D053F52050B3}" type="presParOf" srcId="{DEB14D45-BFC3-6648-A66E-3F2FD1BC4AA2}" destId="{FAD59E5D-6956-3846-945C-B67372732EEB}" srcOrd="9" destOrd="0" presId="urn:microsoft.com/office/officeart/2005/8/layout/default"/>
    <dgm:cxn modelId="{E40848B4-60BD-7746-9BE5-9D2644FC7648}" type="presParOf" srcId="{DEB14D45-BFC3-6648-A66E-3F2FD1BC4AA2}" destId="{C4D6AB38-9A53-3448-A530-E94A7FEB8227}" srcOrd="10" destOrd="0" presId="urn:microsoft.com/office/officeart/2005/8/layout/default"/>
    <dgm:cxn modelId="{52EEBE4C-DF5E-BF42-A6FA-5201765945CF}" type="presParOf" srcId="{DEB14D45-BFC3-6648-A66E-3F2FD1BC4AA2}" destId="{ABB0AECC-60A6-6445-BF97-558529036E0A}" srcOrd="11" destOrd="0" presId="urn:microsoft.com/office/officeart/2005/8/layout/default"/>
    <dgm:cxn modelId="{B718BEC4-81A4-D04F-915A-7D3747502FA2}" type="presParOf" srcId="{DEB14D45-BFC3-6648-A66E-3F2FD1BC4AA2}" destId="{C4AE84F8-0FFD-C44C-8E6E-1EE0FF6868D9}" srcOrd="12" destOrd="0" presId="urn:microsoft.com/office/officeart/2005/8/layout/default"/>
    <dgm:cxn modelId="{037E792D-15FC-5A49-91DF-9A94C4CC5797}" type="presParOf" srcId="{DEB14D45-BFC3-6648-A66E-3F2FD1BC4AA2}" destId="{BD68BA7D-AAD0-2F47-882D-6FAB8970222A}" srcOrd="13" destOrd="0" presId="urn:microsoft.com/office/officeart/2005/8/layout/default"/>
    <dgm:cxn modelId="{9E921D6C-A6A9-C141-9C5C-8202A244E701}" type="presParOf" srcId="{DEB14D45-BFC3-6648-A66E-3F2FD1BC4AA2}" destId="{945DAEA5-7D9F-634F-94FF-B695E42C561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639AF5-4372-4C40-9DCF-098ADA88D86B}" type="doc">
      <dgm:prSet loTypeId="urn:microsoft.com/office/officeart/2005/8/layout/lProcess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C52A613-B3A7-2544-990C-5EDE85CBC8EE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Step 1</a:t>
          </a:r>
        </a:p>
        <a:p>
          <a:r>
            <a:rPr lang="en-GB">
              <a:solidFill>
                <a:schemeClr val="tx1"/>
              </a:solidFill>
            </a:rPr>
            <a:t>Design</a:t>
          </a:r>
        </a:p>
      </dgm:t>
    </dgm:pt>
    <dgm:pt modelId="{EB804F71-CE52-5443-93ED-D81D4C9916DF}" type="parTrans" cxnId="{177A3AD4-202B-AA4F-99B2-1A7E5557B682}">
      <dgm:prSet/>
      <dgm:spPr/>
      <dgm:t>
        <a:bodyPr/>
        <a:lstStyle/>
        <a:p>
          <a:endParaRPr lang="en-GB"/>
        </a:p>
      </dgm:t>
    </dgm:pt>
    <dgm:pt modelId="{47FEFE01-ABB9-784C-B22A-6FCA45F6DE19}" type="sibTrans" cxnId="{177A3AD4-202B-AA4F-99B2-1A7E5557B682}">
      <dgm:prSet/>
      <dgm:spPr/>
      <dgm:t>
        <a:bodyPr/>
        <a:lstStyle/>
        <a:p>
          <a:endParaRPr lang="en-GB"/>
        </a:p>
      </dgm:t>
    </dgm:pt>
    <dgm:pt modelId="{244B6FA7-86BA-A042-8328-FD11B5A74CDA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Design form</a:t>
          </a:r>
        </a:p>
      </dgm:t>
    </dgm:pt>
    <dgm:pt modelId="{476BA46E-3412-164F-A974-9B05ACD19DA6}" type="parTrans" cxnId="{86E585BB-F6B3-4D43-996F-2659012F1B4C}">
      <dgm:prSet/>
      <dgm:spPr/>
      <dgm:t>
        <a:bodyPr/>
        <a:lstStyle/>
        <a:p>
          <a:endParaRPr lang="en-GB"/>
        </a:p>
      </dgm:t>
    </dgm:pt>
    <dgm:pt modelId="{05757506-9C19-C846-BDEA-28DA5895FDB3}" type="sibTrans" cxnId="{86E585BB-F6B3-4D43-996F-2659012F1B4C}">
      <dgm:prSet/>
      <dgm:spPr/>
      <dgm:t>
        <a:bodyPr/>
        <a:lstStyle/>
        <a:p>
          <a:endParaRPr lang="en-GB"/>
        </a:p>
      </dgm:t>
    </dgm:pt>
    <dgm:pt modelId="{CED02C1D-C32D-C241-8BD0-3D2CB4D507C4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Research question</a:t>
          </a:r>
        </a:p>
      </dgm:t>
    </dgm:pt>
    <dgm:pt modelId="{62902EEB-4F26-794D-A90A-124F8B0074B8}" type="parTrans" cxnId="{AA000B07-D910-AC41-A8E8-31A8434F33C6}">
      <dgm:prSet/>
      <dgm:spPr/>
      <dgm:t>
        <a:bodyPr/>
        <a:lstStyle/>
        <a:p>
          <a:endParaRPr lang="en-GB"/>
        </a:p>
      </dgm:t>
    </dgm:pt>
    <dgm:pt modelId="{B5ACA361-378E-824F-B75C-786D703D2D9A}" type="sibTrans" cxnId="{AA000B07-D910-AC41-A8E8-31A8434F33C6}">
      <dgm:prSet/>
      <dgm:spPr/>
      <dgm:t>
        <a:bodyPr/>
        <a:lstStyle/>
        <a:p>
          <a:endParaRPr lang="en-GB"/>
        </a:p>
      </dgm:t>
    </dgm:pt>
    <dgm:pt modelId="{E9C3F0C3-6E4F-804C-8808-82215BF11459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Step 2</a:t>
          </a:r>
        </a:p>
        <a:p>
          <a:r>
            <a:rPr lang="en-GB">
              <a:solidFill>
                <a:schemeClr val="tx1"/>
              </a:solidFill>
            </a:rPr>
            <a:t>Capture</a:t>
          </a:r>
        </a:p>
      </dgm:t>
    </dgm:pt>
    <dgm:pt modelId="{BCF33A72-68BE-9E49-9D97-4028AC146D39}" type="parTrans" cxnId="{908B1049-58CC-B34E-BA91-3F7BABE9972E}">
      <dgm:prSet/>
      <dgm:spPr/>
      <dgm:t>
        <a:bodyPr/>
        <a:lstStyle/>
        <a:p>
          <a:endParaRPr lang="en-GB"/>
        </a:p>
      </dgm:t>
    </dgm:pt>
    <dgm:pt modelId="{DEF7FCC0-23EE-7247-8C35-A8E75B676DE0}" type="sibTrans" cxnId="{908B1049-58CC-B34E-BA91-3F7BABE9972E}">
      <dgm:prSet/>
      <dgm:spPr/>
      <dgm:t>
        <a:bodyPr/>
        <a:lstStyle/>
        <a:p>
          <a:endParaRPr lang="en-GB"/>
        </a:p>
      </dgm:t>
    </dgm:pt>
    <dgm:pt modelId="{8C9C7D1F-76E7-4A4A-85BE-C21960F50897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Data Collection</a:t>
          </a:r>
        </a:p>
      </dgm:t>
    </dgm:pt>
    <dgm:pt modelId="{FA420E95-648E-D146-99E6-1CDC0348D848}" type="parTrans" cxnId="{D1D0FEDA-CC9F-CE42-A49B-8E12323C5635}">
      <dgm:prSet/>
      <dgm:spPr/>
      <dgm:t>
        <a:bodyPr/>
        <a:lstStyle/>
        <a:p>
          <a:endParaRPr lang="en-GB"/>
        </a:p>
      </dgm:t>
    </dgm:pt>
    <dgm:pt modelId="{73EDA015-A538-3642-B0F8-49378BEEE6F7}" type="sibTrans" cxnId="{D1D0FEDA-CC9F-CE42-A49B-8E12323C5635}">
      <dgm:prSet/>
      <dgm:spPr/>
      <dgm:t>
        <a:bodyPr/>
        <a:lstStyle/>
        <a:p>
          <a:endParaRPr lang="en-GB"/>
        </a:p>
      </dgm:t>
    </dgm:pt>
    <dgm:pt modelId="{86BD40CD-A2B9-5F4E-B9BE-9BA02DF0E5B1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Touch points</a:t>
          </a:r>
        </a:p>
      </dgm:t>
    </dgm:pt>
    <dgm:pt modelId="{87C44E57-4326-4E41-AD40-F4AB26822CEB}" type="parTrans" cxnId="{6791A948-8354-7447-A190-87A4243BE544}">
      <dgm:prSet/>
      <dgm:spPr/>
      <dgm:t>
        <a:bodyPr/>
        <a:lstStyle/>
        <a:p>
          <a:endParaRPr lang="en-GB"/>
        </a:p>
      </dgm:t>
    </dgm:pt>
    <dgm:pt modelId="{51CC308F-4FCF-564E-818E-353ED7794D9D}" type="sibTrans" cxnId="{6791A948-8354-7447-A190-87A4243BE544}">
      <dgm:prSet/>
      <dgm:spPr/>
      <dgm:t>
        <a:bodyPr/>
        <a:lstStyle/>
        <a:p>
          <a:endParaRPr lang="en-GB"/>
        </a:p>
      </dgm:t>
    </dgm:pt>
    <dgm:pt modelId="{FD709439-4D0A-6844-890D-C154F032E455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Step 3</a:t>
          </a:r>
        </a:p>
        <a:p>
          <a:r>
            <a:rPr lang="en-GB">
              <a:solidFill>
                <a:schemeClr val="tx1"/>
              </a:solidFill>
            </a:rPr>
            <a:t>Act</a:t>
          </a:r>
        </a:p>
      </dgm:t>
    </dgm:pt>
    <dgm:pt modelId="{1EA04204-509F-4749-825B-CF0495A09A45}" type="parTrans" cxnId="{97A6F007-B975-6042-9BE4-AC532A74F233}">
      <dgm:prSet/>
      <dgm:spPr/>
      <dgm:t>
        <a:bodyPr/>
        <a:lstStyle/>
        <a:p>
          <a:endParaRPr lang="en-GB"/>
        </a:p>
      </dgm:t>
    </dgm:pt>
    <dgm:pt modelId="{B85936C0-4441-C141-84BE-561EC3E8A46D}" type="sibTrans" cxnId="{97A6F007-B975-6042-9BE4-AC532A74F233}">
      <dgm:prSet/>
      <dgm:spPr/>
      <dgm:t>
        <a:bodyPr/>
        <a:lstStyle/>
        <a:p>
          <a:endParaRPr lang="en-GB"/>
        </a:p>
      </dgm:t>
    </dgm:pt>
    <dgm:pt modelId="{2B4D1D48-8D18-FB4E-929F-FCB994FB4FDF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Analysis</a:t>
          </a:r>
        </a:p>
      </dgm:t>
    </dgm:pt>
    <dgm:pt modelId="{874283B1-BEC9-0941-9FD4-5A0BBF8B663F}" type="parTrans" cxnId="{68CC1006-439E-1245-B590-0123ABBD2B70}">
      <dgm:prSet/>
      <dgm:spPr/>
      <dgm:t>
        <a:bodyPr/>
        <a:lstStyle/>
        <a:p>
          <a:endParaRPr lang="en-GB"/>
        </a:p>
      </dgm:t>
    </dgm:pt>
    <dgm:pt modelId="{F41AC84C-1ADF-5440-902C-5BD14D653874}" type="sibTrans" cxnId="{68CC1006-439E-1245-B590-0123ABBD2B70}">
      <dgm:prSet/>
      <dgm:spPr/>
      <dgm:t>
        <a:bodyPr/>
        <a:lstStyle/>
        <a:p>
          <a:endParaRPr lang="en-GB"/>
        </a:p>
      </dgm:t>
    </dgm:pt>
    <dgm:pt modelId="{87DD5787-6AA9-6147-9809-90A1A1442D8D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Practice sharing</a:t>
          </a:r>
        </a:p>
      </dgm:t>
    </dgm:pt>
    <dgm:pt modelId="{C1117FB1-9F58-B14E-947D-ACD0CEF7312A}" type="parTrans" cxnId="{6830C98B-6428-8C4B-A6A5-91472368D089}">
      <dgm:prSet/>
      <dgm:spPr/>
      <dgm:t>
        <a:bodyPr/>
        <a:lstStyle/>
        <a:p>
          <a:endParaRPr lang="en-GB"/>
        </a:p>
      </dgm:t>
    </dgm:pt>
    <dgm:pt modelId="{0575E157-C9A7-8F4D-B8AC-3A00886E9C17}" type="sibTrans" cxnId="{6830C98B-6428-8C4B-A6A5-91472368D089}">
      <dgm:prSet/>
      <dgm:spPr/>
      <dgm:t>
        <a:bodyPr/>
        <a:lstStyle/>
        <a:p>
          <a:endParaRPr lang="en-GB"/>
        </a:p>
      </dgm:t>
    </dgm:pt>
    <dgm:pt modelId="{6C8D3484-3F41-E147-8976-AF5E9E691CFE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Toolkit</a:t>
          </a:r>
        </a:p>
      </dgm:t>
    </dgm:pt>
    <dgm:pt modelId="{23BBBFE3-DC50-9F47-936B-BFD1EAC31F3F}" type="parTrans" cxnId="{7F2E0A34-435C-9C42-9F9E-AD4E5DD31200}">
      <dgm:prSet/>
      <dgm:spPr/>
      <dgm:t>
        <a:bodyPr/>
        <a:lstStyle/>
        <a:p>
          <a:endParaRPr lang="en-GB"/>
        </a:p>
      </dgm:t>
    </dgm:pt>
    <dgm:pt modelId="{8622D1E8-8E6A-F840-821E-C173F6E7969F}" type="sibTrans" cxnId="{7F2E0A34-435C-9C42-9F9E-AD4E5DD31200}">
      <dgm:prSet/>
      <dgm:spPr/>
      <dgm:t>
        <a:bodyPr/>
        <a:lstStyle/>
        <a:p>
          <a:endParaRPr lang="en-GB"/>
        </a:p>
      </dgm:t>
    </dgm:pt>
    <dgm:pt modelId="{D1E43915-FA58-0D40-B702-E64C458F5FDA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Reflections</a:t>
          </a:r>
        </a:p>
      </dgm:t>
    </dgm:pt>
    <dgm:pt modelId="{93DE3ED1-0D4B-E344-8A9C-AE78156C4028}" type="parTrans" cxnId="{237DA3D9-B716-8548-B56B-93F2F9355F75}">
      <dgm:prSet/>
      <dgm:spPr/>
      <dgm:t>
        <a:bodyPr/>
        <a:lstStyle/>
        <a:p>
          <a:endParaRPr lang="en-GB"/>
        </a:p>
      </dgm:t>
    </dgm:pt>
    <dgm:pt modelId="{A7BEC3F0-0E98-694F-8482-FDF05308A4A0}" type="sibTrans" cxnId="{237DA3D9-B716-8548-B56B-93F2F9355F75}">
      <dgm:prSet/>
      <dgm:spPr/>
      <dgm:t>
        <a:bodyPr/>
        <a:lstStyle/>
        <a:p>
          <a:endParaRPr lang="en-GB"/>
        </a:p>
      </dgm:t>
    </dgm:pt>
    <dgm:pt modelId="{C6E14329-0378-F943-9BAC-1990313F75E5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Next steps and iteration</a:t>
          </a:r>
        </a:p>
      </dgm:t>
    </dgm:pt>
    <dgm:pt modelId="{46A5F758-42D4-4443-AF32-5A521E660E7A}" type="parTrans" cxnId="{9AB43A91-434F-6A42-8AFD-BBAD61649E0B}">
      <dgm:prSet/>
      <dgm:spPr/>
      <dgm:t>
        <a:bodyPr/>
        <a:lstStyle/>
        <a:p>
          <a:endParaRPr lang="en-GB"/>
        </a:p>
      </dgm:t>
    </dgm:pt>
    <dgm:pt modelId="{8A8F9AC1-6A28-B540-ABC9-16BE5E6DEFED}" type="sibTrans" cxnId="{9AB43A91-434F-6A42-8AFD-BBAD61649E0B}">
      <dgm:prSet/>
      <dgm:spPr/>
      <dgm:t>
        <a:bodyPr/>
        <a:lstStyle/>
        <a:p>
          <a:endParaRPr lang="en-GB"/>
        </a:p>
      </dgm:t>
    </dgm:pt>
    <dgm:pt modelId="{84FF008C-C9EA-A14F-A95A-ED15F2498BED}" type="pres">
      <dgm:prSet presAssocID="{E5639AF5-4372-4C40-9DCF-098ADA88D86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98474A-E1E9-724E-836F-DC5BD6590D41}" type="pres">
      <dgm:prSet presAssocID="{0C52A613-B3A7-2544-990C-5EDE85CBC8EE}" presName="horFlow" presStyleCnt="0"/>
      <dgm:spPr/>
    </dgm:pt>
    <dgm:pt modelId="{93334650-F262-8142-AF6C-99DD3BDA46E5}" type="pres">
      <dgm:prSet presAssocID="{0C52A613-B3A7-2544-990C-5EDE85CBC8EE}" presName="bigChev" presStyleLbl="node1" presStyleIdx="0" presStyleCnt="3"/>
      <dgm:spPr/>
    </dgm:pt>
    <dgm:pt modelId="{B7CB7274-94E9-7F4A-8B74-ECC6177CFF2A}" type="pres">
      <dgm:prSet presAssocID="{476BA46E-3412-164F-A974-9B05ACD19DA6}" presName="parTrans" presStyleCnt="0"/>
      <dgm:spPr/>
    </dgm:pt>
    <dgm:pt modelId="{4FE2D83C-56AD-7243-9686-02C02F44386E}" type="pres">
      <dgm:prSet presAssocID="{244B6FA7-86BA-A042-8328-FD11B5A74CDA}" presName="node" presStyleLbl="alignAccFollowNode1" presStyleIdx="0" presStyleCnt="9">
        <dgm:presLayoutVars>
          <dgm:bulletEnabled val="1"/>
        </dgm:presLayoutVars>
      </dgm:prSet>
      <dgm:spPr/>
    </dgm:pt>
    <dgm:pt modelId="{BA8BCC18-C48A-C848-9F75-98B236FF2D91}" type="pres">
      <dgm:prSet presAssocID="{05757506-9C19-C846-BDEA-28DA5895FDB3}" presName="sibTrans" presStyleCnt="0"/>
      <dgm:spPr/>
    </dgm:pt>
    <dgm:pt modelId="{1680649F-E4E8-EF4C-A59D-CD52F81F2301}" type="pres">
      <dgm:prSet presAssocID="{CED02C1D-C32D-C241-8BD0-3D2CB4D507C4}" presName="node" presStyleLbl="alignAccFollowNode1" presStyleIdx="1" presStyleCnt="9">
        <dgm:presLayoutVars>
          <dgm:bulletEnabled val="1"/>
        </dgm:presLayoutVars>
      </dgm:prSet>
      <dgm:spPr/>
    </dgm:pt>
    <dgm:pt modelId="{DB2D2907-F0C0-D048-BCE9-94875EC9B62D}" type="pres">
      <dgm:prSet presAssocID="{B5ACA361-378E-824F-B75C-786D703D2D9A}" presName="sibTrans" presStyleCnt="0"/>
      <dgm:spPr/>
    </dgm:pt>
    <dgm:pt modelId="{1FC5F791-1959-C24A-9A73-0314D7B6A3DF}" type="pres">
      <dgm:prSet presAssocID="{6C8D3484-3F41-E147-8976-AF5E9E691CFE}" presName="node" presStyleLbl="alignAccFollowNode1" presStyleIdx="2" presStyleCnt="9">
        <dgm:presLayoutVars>
          <dgm:bulletEnabled val="1"/>
        </dgm:presLayoutVars>
      </dgm:prSet>
      <dgm:spPr/>
    </dgm:pt>
    <dgm:pt modelId="{48F64A19-D9C2-154A-BE45-B0E4A0F7BB9C}" type="pres">
      <dgm:prSet presAssocID="{0C52A613-B3A7-2544-990C-5EDE85CBC8EE}" presName="vSp" presStyleCnt="0"/>
      <dgm:spPr/>
    </dgm:pt>
    <dgm:pt modelId="{DB650CE0-A770-3143-B5C9-07AB3E838A31}" type="pres">
      <dgm:prSet presAssocID="{E9C3F0C3-6E4F-804C-8808-82215BF11459}" presName="horFlow" presStyleCnt="0"/>
      <dgm:spPr/>
    </dgm:pt>
    <dgm:pt modelId="{7EBD4296-A854-0447-94B2-66D9EAD9C842}" type="pres">
      <dgm:prSet presAssocID="{E9C3F0C3-6E4F-804C-8808-82215BF11459}" presName="bigChev" presStyleLbl="node1" presStyleIdx="1" presStyleCnt="3"/>
      <dgm:spPr/>
    </dgm:pt>
    <dgm:pt modelId="{EC0FA244-0C75-824F-A3A4-E552D7D1519A}" type="pres">
      <dgm:prSet presAssocID="{FA420E95-648E-D146-99E6-1CDC0348D848}" presName="parTrans" presStyleCnt="0"/>
      <dgm:spPr/>
    </dgm:pt>
    <dgm:pt modelId="{4FC7C8FB-5EF6-DF4F-AC8A-E808EBB899A8}" type="pres">
      <dgm:prSet presAssocID="{8C9C7D1F-76E7-4A4A-85BE-C21960F50897}" presName="node" presStyleLbl="alignAccFollowNode1" presStyleIdx="3" presStyleCnt="9">
        <dgm:presLayoutVars>
          <dgm:bulletEnabled val="1"/>
        </dgm:presLayoutVars>
      </dgm:prSet>
      <dgm:spPr/>
    </dgm:pt>
    <dgm:pt modelId="{DB660002-87B6-C846-870D-ED1CBE21F846}" type="pres">
      <dgm:prSet presAssocID="{73EDA015-A538-3642-B0F8-49378BEEE6F7}" presName="sibTrans" presStyleCnt="0"/>
      <dgm:spPr/>
    </dgm:pt>
    <dgm:pt modelId="{EAAFA83D-DE7B-B64D-BAE8-F7ED3A9B5373}" type="pres">
      <dgm:prSet presAssocID="{86BD40CD-A2B9-5F4E-B9BE-9BA02DF0E5B1}" presName="node" presStyleLbl="alignAccFollowNode1" presStyleIdx="4" presStyleCnt="9">
        <dgm:presLayoutVars>
          <dgm:bulletEnabled val="1"/>
        </dgm:presLayoutVars>
      </dgm:prSet>
      <dgm:spPr/>
    </dgm:pt>
    <dgm:pt modelId="{8602A799-EECC-5B4A-83DE-A8BE7FD86C71}" type="pres">
      <dgm:prSet presAssocID="{51CC308F-4FCF-564E-818E-353ED7794D9D}" presName="sibTrans" presStyleCnt="0"/>
      <dgm:spPr/>
    </dgm:pt>
    <dgm:pt modelId="{84CD5968-E4CE-C542-B9E8-CF529A09465B}" type="pres">
      <dgm:prSet presAssocID="{D1E43915-FA58-0D40-B702-E64C458F5FDA}" presName="node" presStyleLbl="alignAccFollowNode1" presStyleIdx="5" presStyleCnt="9">
        <dgm:presLayoutVars>
          <dgm:bulletEnabled val="1"/>
        </dgm:presLayoutVars>
      </dgm:prSet>
      <dgm:spPr/>
    </dgm:pt>
    <dgm:pt modelId="{402BADF5-0098-9F40-9AB5-0E457A85E96D}" type="pres">
      <dgm:prSet presAssocID="{E9C3F0C3-6E4F-804C-8808-82215BF11459}" presName="vSp" presStyleCnt="0"/>
      <dgm:spPr/>
    </dgm:pt>
    <dgm:pt modelId="{95CC37A4-1DBF-B04B-B6A1-95F045B47F57}" type="pres">
      <dgm:prSet presAssocID="{FD709439-4D0A-6844-890D-C154F032E455}" presName="horFlow" presStyleCnt="0"/>
      <dgm:spPr/>
    </dgm:pt>
    <dgm:pt modelId="{91CB6BCF-EA54-FE4A-8C8D-3AD27FA04A7D}" type="pres">
      <dgm:prSet presAssocID="{FD709439-4D0A-6844-890D-C154F032E455}" presName="bigChev" presStyleLbl="node1" presStyleIdx="2" presStyleCnt="3"/>
      <dgm:spPr/>
    </dgm:pt>
    <dgm:pt modelId="{18A8808D-D4FE-8641-965D-100A16638DA6}" type="pres">
      <dgm:prSet presAssocID="{874283B1-BEC9-0941-9FD4-5A0BBF8B663F}" presName="parTrans" presStyleCnt="0"/>
      <dgm:spPr/>
    </dgm:pt>
    <dgm:pt modelId="{1307FFB6-1BDA-094A-92B0-0F6F63E67B0B}" type="pres">
      <dgm:prSet presAssocID="{2B4D1D48-8D18-FB4E-929F-FCB994FB4FDF}" presName="node" presStyleLbl="alignAccFollowNode1" presStyleIdx="6" presStyleCnt="9">
        <dgm:presLayoutVars>
          <dgm:bulletEnabled val="1"/>
        </dgm:presLayoutVars>
      </dgm:prSet>
      <dgm:spPr/>
    </dgm:pt>
    <dgm:pt modelId="{99756454-741C-FB4E-AF0E-F4BD7FCEEE74}" type="pres">
      <dgm:prSet presAssocID="{F41AC84C-1ADF-5440-902C-5BD14D653874}" presName="sibTrans" presStyleCnt="0"/>
      <dgm:spPr/>
    </dgm:pt>
    <dgm:pt modelId="{5CDFCEEE-AD8C-D74C-9AE6-ED842B72F4DA}" type="pres">
      <dgm:prSet presAssocID="{87DD5787-6AA9-6147-9809-90A1A1442D8D}" presName="node" presStyleLbl="alignAccFollowNode1" presStyleIdx="7" presStyleCnt="9">
        <dgm:presLayoutVars>
          <dgm:bulletEnabled val="1"/>
        </dgm:presLayoutVars>
      </dgm:prSet>
      <dgm:spPr/>
    </dgm:pt>
    <dgm:pt modelId="{BC6F53DE-5FDA-E441-B3FF-2FA989C3E48D}" type="pres">
      <dgm:prSet presAssocID="{0575E157-C9A7-8F4D-B8AC-3A00886E9C17}" presName="sibTrans" presStyleCnt="0"/>
      <dgm:spPr/>
    </dgm:pt>
    <dgm:pt modelId="{5B3CB8B2-4059-FD47-B25C-CC2268B79728}" type="pres">
      <dgm:prSet presAssocID="{C6E14329-0378-F943-9BAC-1990313F75E5}" presName="node" presStyleLbl="alignAccFollowNode1" presStyleIdx="8" presStyleCnt="9">
        <dgm:presLayoutVars>
          <dgm:bulletEnabled val="1"/>
        </dgm:presLayoutVars>
      </dgm:prSet>
      <dgm:spPr/>
    </dgm:pt>
  </dgm:ptLst>
  <dgm:cxnLst>
    <dgm:cxn modelId="{68CC1006-439E-1245-B590-0123ABBD2B70}" srcId="{FD709439-4D0A-6844-890D-C154F032E455}" destId="{2B4D1D48-8D18-FB4E-929F-FCB994FB4FDF}" srcOrd="0" destOrd="0" parTransId="{874283B1-BEC9-0941-9FD4-5A0BBF8B663F}" sibTransId="{F41AC84C-1ADF-5440-902C-5BD14D653874}"/>
    <dgm:cxn modelId="{AA000B07-D910-AC41-A8E8-31A8434F33C6}" srcId="{0C52A613-B3A7-2544-990C-5EDE85CBC8EE}" destId="{CED02C1D-C32D-C241-8BD0-3D2CB4D507C4}" srcOrd="1" destOrd="0" parTransId="{62902EEB-4F26-794D-A90A-124F8B0074B8}" sibTransId="{B5ACA361-378E-824F-B75C-786D703D2D9A}"/>
    <dgm:cxn modelId="{97A6F007-B975-6042-9BE4-AC532A74F233}" srcId="{E5639AF5-4372-4C40-9DCF-098ADA88D86B}" destId="{FD709439-4D0A-6844-890D-C154F032E455}" srcOrd="2" destOrd="0" parTransId="{1EA04204-509F-4749-825B-CF0495A09A45}" sibTransId="{B85936C0-4441-C141-84BE-561EC3E8A46D}"/>
    <dgm:cxn modelId="{838AB511-8B41-1649-90CB-77CA7D508E62}" type="presOf" srcId="{FD709439-4D0A-6844-890D-C154F032E455}" destId="{91CB6BCF-EA54-FE4A-8C8D-3AD27FA04A7D}" srcOrd="0" destOrd="0" presId="urn:microsoft.com/office/officeart/2005/8/layout/lProcess3"/>
    <dgm:cxn modelId="{0E91EF1D-BCB3-604E-BCEB-40DADE4FF52D}" type="presOf" srcId="{8C9C7D1F-76E7-4A4A-85BE-C21960F50897}" destId="{4FC7C8FB-5EF6-DF4F-AC8A-E808EBB899A8}" srcOrd="0" destOrd="0" presId="urn:microsoft.com/office/officeart/2005/8/layout/lProcess3"/>
    <dgm:cxn modelId="{13238220-3E62-0E48-911F-4F156E55FAE0}" type="presOf" srcId="{C6E14329-0378-F943-9BAC-1990313F75E5}" destId="{5B3CB8B2-4059-FD47-B25C-CC2268B79728}" srcOrd="0" destOrd="0" presId="urn:microsoft.com/office/officeart/2005/8/layout/lProcess3"/>
    <dgm:cxn modelId="{E734B422-6CEE-334D-929B-DB6149917526}" type="presOf" srcId="{E5639AF5-4372-4C40-9DCF-098ADA88D86B}" destId="{84FF008C-C9EA-A14F-A95A-ED15F2498BED}" srcOrd="0" destOrd="0" presId="urn:microsoft.com/office/officeart/2005/8/layout/lProcess3"/>
    <dgm:cxn modelId="{7F2E0A34-435C-9C42-9F9E-AD4E5DD31200}" srcId="{0C52A613-B3A7-2544-990C-5EDE85CBC8EE}" destId="{6C8D3484-3F41-E147-8976-AF5E9E691CFE}" srcOrd="2" destOrd="0" parTransId="{23BBBFE3-DC50-9F47-936B-BFD1EAC31F3F}" sibTransId="{8622D1E8-8E6A-F840-821E-C173F6E7969F}"/>
    <dgm:cxn modelId="{A9A47836-260A-B441-A1DF-C41A0B32DB81}" type="presOf" srcId="{0C52A613-B3A7-2544-990C-5EDE85CBC8EE}" destId="{93334650-F262-8142-AF6C-99DD3BDA46E5}" srcOrd="0" destOrd="0" presId="urn:microsoft.com/office/officeart/2005/8/layout/lProcess3"/>
    <dgm:cxn modelId="{4676FF36-3DC7-1843-AEC2-631724A1324F}" type="presOf" srcId="{2B4D1D48-8D18-FB4E-929F-FCB994FB4FDF}" destId="{1307FFB6-1BDA-094A-92B0-0F6F63E67B0B}" srcOrd="0" destOrd="0" presId="urn:microsoft.com/office/officeart/2005/8/layout/lProcess3"/>
    <dgm:cxn modelId="{6791A948-8354-7447-A190-87A4243BE544}" srcId="{E9C3F0C3-6E4F-804C-8808-82215BF11459}" destId="{86BD40CD-A2B9-5F4E-B9BE-9BA02DF0E5B1}" srcOrd="1" destOrd="0" parTransId="{87C44E57-4326-4E41-AD40-F4AB26822CEB}" sibTransId="{51CC308F-4FCF-564E-818E-353ED7794D9D}"/>
    <dgm:cxn modelId="{908B1049-58CC-B34E-BA91-3F7BABE9972E}" srcId="{E5639AF5-4372-4C40-9DCF-098ADA88D86B}" destId="{E9C3F0C3-6E4F-804C-8808-82215BF11459}" srcOrd="1" destOrd="0" parTransId="{BCF33A72-68BE-9E49-9D97-4028AC146D39}" sibTransId="{DEF7FCC0-23EE-7247-8C35-A8E75B676DE0}"/>
    <dgm:cxn modelId="{81F0C079-4332-BF4F-8A9E-A6BF2C541BA6}" type="presOf" srcId="{6C8D3484-3F41-E147-8976-AF5E9E691CFE}" destId="{1FC5F791-1959-C24A-9A73-0314D7B6A3DF}" srcOrd="0" destOrd="0" presId="urn:microsoft.com/office/officeart/2005/8/layout/lProcess3"/>
    <dgm:cxn modelId="{1082A47D-C0B4-AE46-911E-ED32D0AD97A3}" type="presOf" srcId="{87DD5787-6AA9-6147-9809-90A1A1442D8D}" destId="{5CDFCEEE-AD8C-D74C-9AE6-ED842B72F4DA}" srcOrd="0" destOrd="0" presId="urn:microsoft.com/office/officeart/2005/8/layout/lProcess3"/>
    <dgm:cxn modelId="{6830C98B-6428-8C4B-A6A5-91472368D089}" srcId="{FD709439-4D0A-6844-890D-C154F032E455}" destId="{87DD5787-6AA9-6147-9809-90A1A1442D8D}" srcOrd="1" destOrd="0" parTransId="{C1117FB1-9F58-B14E-947D-ACD0CEF7312A}" sibTransId="{0575E157-C9A7-8F4D-B8AC-3A00886E9C17}"/>
    <dgm:cxn modelId="{9AB43A91-434F-6A42-8AFD-BBAD61649E0B}" srcId="{FD709439-4D0A-6844-890D-C154F032E455}" destId="{C6E14329-0378-F943-9BAC-1990313F75E5}" srcOrd="2" destOrd="0" parTransId="{46A5F758-42D4-4443-AF32-5A521E660E7A}" sibTransId="{8A8F9AC1-6A28-B540-ABC9-16BE5E6DEFED}"/>
    <dgm:cxn modelId="{CA4F4593-5B20-1044-909A-2BF3AEB415DA}" type="presOf" srcId="{E9C3F0C3-6E4F-804C-8808-82215BF11459}" destId="{7EBD4296-A854-0447-94B2-66D9EAD9C842}" srcOrd="0" destOrd="0" presId="urn:microsoft.com/office/officeart/2005/8/layout/lProcess3"/>
    <dgm:cxn modelId="{8B3186A8-FF45-9D49-A498-9AD0FAD63BCF}" type="presOf" srcId="{CED02C1D-C32D-C241-8BD0-3D2CB4D507C4}" destId="{1680649F-E4E8-EF4C-A59D-CD52F81F2301}" srcOrd="0" destOrd="0" presId="urn:microsoft.com/office/officeart/2005/8/layout/lProcess3"/>
    <dgm:cxn modelId="{BC46DBB3-3A62-3A4F-BEF3-3CAF71174584}" type="presOf" srcId="{86BD40CD-A2B9-5F4E-B9BE-9BA02DF0E5B1}" destId="{EAAFA83D-DE7B-B64D-BAE8-F7ED3A9B5373}" srcOrd="0" destOrd="0" presId="urn:microsoft.com/office/officeart/2005/8/layout/lProcess3"/>
    <dgm:cxn modelId="{86E585BB-F6B3-4D43-996F-2659012F1B4C}" srcId="{0C52A613-B3A7-2544-990C-5EDE85CBC8EE}" destId="{244B6FA7-86BA-A042-8328-FD11B5A74CDA}" srcOrd="0" destOrd="0" parTransId="{476BA46E-3412-164F-A974-9B05ACD19DA6}" sibTransId="{05757506-9C19-C846-BDEA-28DA5895FDB3}"/>
    <dgm:cxn modelId="{12324DC6-C6B8-CA47-9660-A31EC5D8249D}" type="presOf" srcId="{D1E43915-FA58-0D40-B702-E64C458F5FDA}" destId="{84CD5968-E4CE-C542-B9E8-CF529A09465B}" srcOrd="0" destOrd="0" presId="urn:microsoft.com/office/officeart/2005/8/layout/lProcess3"/>
    <dgm:cxn modelId="{69AC06CB-CB74-7B47-B294-627DB1E6E0B8}" type="presOf" srcId="{244B6FA7-86BA-A042-8328-FD11B5A74CDA}" destId="{4FE2D83C-56AD-7243-9686-02C02F44386E}" srcOrd="0" destOrd="0" presId="urn:microsoft.com/office/officeart/2005/8/layout/lProcess3"/>
    <dgm:cxn modelId="{177A3AD4-202B-AA4F-99B2-1A7E5557B682}" srcId="{E5639AF5-4372-4C40-9DCF-098ADA88D86B}" destId="{0C52A613-B3A7-2544-990C-5EDE85CBC8EE}" srcOrd="0" destOrd="0" parTransId="{EB804F71-CE52-5443-93ED-D81D4C9916DF}" sibTransId="{47FEFE01-ABB9-784C-B22A-6FCA45F6DE19}"/>
    <dgm:cxn modelId="{237DA3D9-B716-8548-B56B-93F2F9355F75}" srcId="{E9C3F0C3-6E4F-804C-8808-82215BF11459}" destId="{D1E43915-FA58-0D40-B702-E64C458F5FDA}" srcOrd="2" destOrd="0" parTransId="{93DE3ED1-0D4B-E344-8A9C-AE78156C4028}" sibTransId="{A7BEC3F0-0E98-694F-8482-FDF05308A4A0}"/>
    <dgm:cxn modelId="{D1D0FEDA-CC9F-CE42-A49B-8E12323C5635}" srcId="{E9C3F0C3-6E4F-804C-8808-82215BF11459}" destId="{8C9C7D1F-76E7-4A4A-85BE-C21960F50897}" srcOrd="0" destOrd="0" parTransId="{FA420E95-648E-D146-99E6-1CDC0348D848}" sibTransId="{73EDA015-A538-3642-B0F8-49378BEEE6F7}"/>
    <dgm:cxn modelId="{A15EF743-B4EA-A64B-BA61-ECAC49E03215}" type="presParOf" srcId="{84FF008C-C9EA-A14F-A95A-ED15F2498BED}" destId="{A398474A-E1E9-724E-836F-DC5BD6590D41}" srcOrd="0" destOrd="0" presId="urn:microsoft.com/office/officeart/2005/8/layout/lProcess3"/>
    <dgm:cxn modelId="{8A201B37-DA79-3945-BE87-7F86D68B4155}" type="presParOf" srcId="{A398474A-E1E9-724E-836F-DC5BD6590D41}" destId="{93334650-F262-8142-AF6C-99DD3BDA46E5}" srcOrd="0" destOrd="0" presId="urn:microsoft.com/office/officeart/2005/8/layout/lProcess3"/>
    <dgm:cxn modelId="{10295231-403C-194F-BFF5-4539D706DE30}" type="presParOf" srcId="{A398474A-E1E9-724E-836F-DC5BD6590D41}" destId="{B7CB7274-94E9-7F4A-8B74-ECC6177CFF2A}" srcOrd="1" destOrd="0" presId="urn:microsoft.com/office/officeart/2005/8/layout/lProcess3"/>
    <dgm:cxn modelId="{331EB6FA-8A93-514E-993C-09044FE1ECCC}" type="presParOf" srcId="{A398474A-E1E9-724E-836F-DC5BD6590D41}" destId="{4FE2D83C-56AD-7243-9686-02C02F44386E}" srcOrd="2" destOrd="0" presId="urn:microsoft.com/office/officeart/2005/8/layout/lProcess3"/>
    <dgm:cxn modelId="{FAE68084-4046-9E45-BD16-88F46B16FBF5}" type="presParOf" srcId="{A398474A-E1E9-724E-836F-DC5BD6590D41}" destId="{BA8BCC18-C48A-C848-9F75-98B236FF2D91}" srcOrd="3" destOrd="0" presId="urn:microsoft.com/office/officeart/2005/8/layout/lProcess3"/>
    <dgm:cxn modelId="{6050BAAD-6FF9-034A-9963-AE7204828953}" type="presParOf" srcId="{A398474A-E1E9-724E-836F-DC5BD6590D41}" destId="{1680649F-E4E8-EF4C-A59D-CD52F81F2301}" srcOrd="4" destOrd="0" presId="urn:microsoft.com/office/officeart/2005/8/layout/lProcess3"/>
    <dgm:cxn modelId="{F1390A6E-0D76-2344-82C2-66DEBF96FDFB}" type="presParOf" srcId="{A398474A-E1E9-724E-836F-DC5BD6590D41}" destId="{DB2D2907-F0C0-D048-BCE9-94875EC9B62D}" srcOrd="5" destOrd="0" presId="urn:microsoft.com/office/officeart/2005/8/layout/lProcess3"/>
    <dgm:cxn modelId="{B94CE9A6-9165-0943-9668-D4482BEEDB85}" type="presParOf" srcId="{A398474A-E1E9-724E-836F-DC5BD6590D41}" destId="{1FC5F791-1959-C24A-9A73-0314D7B6A3DF}" srcOrd="6" destOrd="0" presId="urn:microsoft.com/office/officeart/2005/8/layout/lProcess3"/>
    <dgm:cxn modelId="{C3A27BCC-C422-284C-9171-3E3FC3B79387}" type="presParOf" srcId="{84FF008C-C9EA-A14F-A95A-ED15F2498BED}" destId="{48F64A19-D9C2-154A-BE45-B0E4A0F7BB9C}" srcOrd="1" destOrd="0" presId="urn:microsoft.com/office/officeart/2005/8/layout/lProcess3"/>
    <dgm:cxn modelId="{0FE45941-1F52-CA40-A207-7255542314E3}" type="presParOf" srcId="{84FF008C-C9EA-A14F-A95A-ED15F2498BED}" destId="{DB650CE0-A770-3143-B5C9-07AB3E838A31}" srcOrd="2" destOrd="0" presId="urn:microsoft.com/office/officeart/2005/8/layout/lProcess3"/>
    <dgm:cxn modelId="{9DBF2043-58B6-D740-BBBD-CB4488DC7F94}" type="presParOf" srcId="{DB650CE0-A770-3143-B5C9-07AB3E838A31}" destId="{7EBD4296-A854-0447-94B2-66D9EAD9C842}" srcOrd="0" destOrd="0" presId="urn:microsoft.com/office/officeart/2005/8/layout/lProcess3"/>
    <dgm:cxn modelId="{2CACCD4F-5DE3-4845-AF1D-EAEED7C006C8}" type="presParOf" srcId="{DB650CE0-A770-3143-B5C9-07AB3E838A31}" destId="{EC0FA244-0C75-824F-A3A4-E552D7D1519A}" srcOrd="1" destOrd="0" presId="urn:microsoft.com/office/officeart/2005/8/layout/lProcess3"/>
    <dgm:cxn modelId="{A1927C55-7F72-C945-A89A-0E42D1DED587}" type="presParOf" srcId="{DB650CE0-A770-3143-B5C9-07AB3E838A31}" destId="{4FC7C8FB-5EF6-DF4F-AC8A-E808EBB899A8}" srcOrd="2" destOrd="0" presId="urn:microsoft.com/office/officeart/2005/8/layout/lProcess3"/>
    <dgm:cxn modelId="{AF7EE058-1C33-134F-A0FD-DC9649CEB66D}" type="presParOf" srcId="{DB650CE0-A770-3143-B5C9-07AB3E838A31}" destId="{DB660002-87B6-C846-870D-ED1CBE21F846}" srcOrd="3" destOrd="0" presId="urn:microsoft.com/office/officeart/2005/8/layout/lProcess3"/>
    <dgm:cxn modelId="{BFFE9EC3-5CC2-7E42-B9FF-DE9CF9A39102}" type="presParOf" srcId="{DB650CE0-A770-3143-B5C9-07AB3E838A31}" destId="{EAAFA83D-DE7B-B64D-BAE8-F7ED3A9B5373}" srcOrd="4" destOrd="0" presId="urn:microsoft.com/office/officeart/2005/8/layout/lProcess3"/>
    <dgm:cxn modelId="{A124FC9C-99CD-694A-B307-13B56DBCB035}" type="presParOf" srcId="{DB650CE0-A770-3143-B5C9-07AB3E838A31}" destId="{8602A799-EECC-5B4A-83DE-A8BE7FD86C71}" srcOrd="5" destOrd="0" presId="urn:microsoft.com/office/officeart/2005/8/layout/lProcess3"/>
    <dgm:cxn modelId="{05C7C4BD-CBAB-A14E-A789-A99F72A9F3F7}" type="presParOf" srcId="{DB650CE0-A770-3143-B5C9-07AB3E838A31}" destId="{84CD5968-E4CE-C542-B9E8-CF529A09465B}" srcOrd="6" destOrd="0" presId="urn:microsoft.com/office/officeart/2005/8/layout/lProcess3"/>
    <dgm:cxn modelId="{457EE8A4-20C0-A349-B18B-C52AB81E9618}" type="presParOf" srcId="{84FF008C-C9EA-A14F-A95A-ED15F2498BED}" destId="{402BADF5-0098-9F40-9AB5-0E457A85E96D}" srcOrd="3" destOrd="0" presId="urn:microsoft.com/office/officeart/2005/8/layout/lProcess3"/>
    <dgm:cxn modelId="{B9E22FB8-F6C2-C347-B510-E10E40165059}" type="presParOf" srcId="{84FF008C-C9EA-A14F-A95A-ED15F2498BED}" destId="{95CC37A4-1DBF-B04B-B6A1-95F045B47F57}" srcOrd="4" destOrd="0" presId="urn:microsoft.com/office/officeart/2005/8/layout/lProcess3"/>
    <dgm:cxn modelId="{EFA3A1F3-4135-1243-9616-0F9E720B250A}" type="presParOf" srcId="{95CC37A4-1DBF-B04B-B6A1-95F045B47F57}" destId="{91CB6BCF-EA54-FE4A-8C8D-3AD27FA04A7D}" srcOrd="0" destOrd="0" presId="urn:microsoft.com/office/officeart/2005/8/layout/lProcess3"/>
    <dgm:cxn modelId="{B5855A6D-6766-CF4A-80B5-8A4BB36AA521}" type="presParOf" srcId="{95CC37A4-1DBF-B04B-B6A1-95F045B47F57}" destId="{18A8808D-D4FE-8641-965D-100A16638DA6}" srcOrd="1" destOrd="0" presId="urn:microsoft.com/office/officeart/2005/8/layout/lProcess3"/>
    <dgm:cxn modelId="{8324806A-20EA-CC4E-B142-FAFB082A6114}" type="presParOf" srcId="{95CC37A4-1DBF-B04B-B6A1-95F045B47F57}" destId="{1307FFB6-1BDA-094A-92B0-0F6F63E67B0B}" srcOrd="2" destOrd="0" presId="urn:microsoft.com/office/officeart/2005/8/layout/lProcess3"/>
    <dgm:cxn modelId="{DE1DBD2E-2EBB-5845-9BCF-EFF7F45409B5}" type="presParOf" srcId="{95CC37A4-1DBF-B04B-B6A1-95F045B47F57}" destId="{99756454-741C-FB4E-AF0E-F4BD7FCEEE74}" srcOrd="3" destOrd="0" presId="urn:microsoft.com/office/officeart/2005/8/layout/lProcess3"/>
    <dgm:cxn modelId="{F3798A22-65B4-C847-87F9-8D8FFAFC345A}" type="presParOf" srcId="{95CC37A4-1DBF-B04B-B6A1-95F045B47F57}" destId="{5CDFCEEE-AD8C-D74C-9AE6-ED842B72F4DA}" srcOrd="4" destOrd="0" presId="urn:microsoft.com/office/officeart/2005/8/layout/lProcess3"/>
    <dgm:cxn modelId="{E4681320-155C-0947-9879-ADBD213A1007}" type="presParOf" srcId="{95CC37A4-1DBF-B04B-B6A1-95F045B47F57}" destId="{BC6F53DE-5FDA-E441-B3FF-2FA989C3E48D}" srcOrd="5" destOrd="0" presId="urn:microsoft.com/office/officeart/2005/8/layout/lProcess3"/>
    <dgm:cxn modelId="{9E165847-D7D0-1F47-A54B-2263EA4EBE89}" type="presParOf" srcId="{95CC37A4-1DBF-B04B-B6A1-95F045B47F57}" destId="{5B3CB8B2-4059-FD47-B25C-CC2268B79728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2F8F9B-7BC8-404C-8DD9-FF59F8DA0056}" type="doc">
      <dgm:prSet loTypeId="urn:microsoft.com/office/officeart/2005/8/layout/process1" loCatId="" qsTypeId="urn:microsoft.com/office/officeart/2005/8/quickstyle/simple1" qsCatId="simple" csTypeId="urn:microsoft.com/office/officeart/2005/8/colors/colorful4" csCatId="colorful" phldr="1"/>
      <dgm:spPr/>
    </dgm:pt>
    <dgm:pt modelId="{ED515CBF-3487-364B-8F03-4F7EC1685FEF}">
      <dgm:prSet phldrT="[Text]"/>
      <dgm:spPr>
        <a:solidFill>
          <a:srgbClr val="FF87FF"/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venir Next" panose="020B0503020202020204" pitchFamily="34" charset="0"/>
            </a:rPr>
            <a:t>start</a:t>
          </a:r>
        </a:p>
      </dgm:t>
    </dgm:pt>
    <dgm:pt modelId="{63F57C9F-33F2-7644-B3A6-6439BBAB4102}" type="parTrans" cxnId="{6D4C27A7-536A-9442-AD44-84379EFB4395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BCF6F7B4-D858-2F4A-AF90-A1DB280FC8D5}" type="sibTrans" cxnId="{6D4C27A7-536A-9442-AD44-84379EFB4395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FF99B603-66ED-EF42-AA36-B0BA056E0E83}">
      <dgm:prSet phldrT="[Text]"/>
      <dgm:spPr>
        <a:solidFill>
          <a:srgbClr val="00DCED"/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venir Next" panose="020B0503020202020204" pitchFamily="34" charset="0"/>
            </a:rPr>
            <a:t>touch point 1</a:t>
          </a:r>
        </a:p>
      </dgm:t>
    </dgm:pt>
    <dgm:pt modelId="{3F14D3D3-4EAC-3B46-ADC3-2EC2AFF2B129}" type="parTrans" cxnId="{42F29768-F11D-124A-95E7-B7483223F40C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7251484E-C637-E247-BE26-367BA9934E22}" type="sibTrans" cxnId="{42F29768-F11D-124A-95E7-B7483223F40C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E03DBC33-2000-0542-91A1-580319D88C4D}">
      <dgm:prSet phldrT="[Text]"/>
      <dgm:spPr>
        <a:solidFill>
          <a:srgbClr val="00DCED"/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venir Next" panose="020B0503020202020204" pitchFamily="34" charset="0"/>
            </a:rPr>
            <a:t>touch point 2</a:t>
          </a:r>
        </a:p>
      </dgm:t>
    </dgm:pt>
    <dgm:pt modelId="{0C49113B-4BC9-4A48-A879-AB949EB596A5}" type="parTrans" cxnId="{FA01B573-5A10-0241-B39E-8EF2E1782807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955288E4-ABE7-634A-9FFC-03C0132BDA18}" type="sibTrans" cxnId="{FA01B573-5A10-0241-B39E-8EF2E1782807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AE85A957-3600-0140-9575-1D6016139207}">
      <dgm:prSet/>
      <dgm:spPr>
        <a:solidFill>
          <a:srgbClr val="FF87FF"/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venir Next" panose="020B0503020202020204" pitchFamily="34" charset="0"/>
            </a:rPr>
            <a:t>end point</a:t>
          </a:r>
        </a:p>
      </dgm:t>
    </dgm:pt>
    <dgm:pt modelId="{D52BB9C9-BCBD-F14F-BED8-883AA70BCF56}" type="parTrans" cxnId="{4C97532C-1BDC-0149-AB82-33BDE07B164F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177AEECC-97ED-5843-955A-0A8E91522A21}" type="sibTrans" cxnId="{4C97532C-1BDC-0149-AB82-33BDE07B164F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A07491BA-8E82-334F-9A59-4D692C0934A1}">
      <dgm:prSet/>
      <dgm:spPr>
        <a:solidFill>
          <a:srgbClr val="FF87FF"/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venir Next" panose="020B0503020202020204" pitchFamily="34" charset="0"/>
            </a:rPr>
            <a:t>Mid-point reflection</a:t>
          </a:r>
        </a:p>
      </dgm:t>
    </dgm:pt>
    <dgm:pt modelId="{EDC952E2-C52F-AE4C-85B6-1823B6E294DD}" type="parTrans" cxnId="{36AC7D4D-780A-254C-B7FD-74BB27DFA31B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E6B7EB5D-A062-B544-B6F5-48222667B1DF}" type="sibTrans" cxnId="{36AC7D4D-780A-254C-B7FD-74BB27DFA31B}">
      <dgm:prSet/>
      <dgm:spPr/>
      <dgm:t>
        <a:bodyPr/>
        <a:lstStyle/>
        <a:p>
          <a:endParaRPr lang="en-US">
            <a:solidFill>
              <a:schemeClr val="tx1"/>
            </a:solidFill>
            <a:latin typeface="Avenir Next" panose="020B0503020202020204" pitchFamily="34" charset="0"/>
          </a:endParaRPr>
        </a:p>
      </dgm:t>
    </dgm:pt>
    <dgm:pt modelId="{E95E9B8D-9115-3F44-BAC6-E1F62511E34F}" type="pres">
      <dgm:prSet presAssocID="{C72F8F9B-7BC8-404C-8DD9-FF59F8DA0056}" presName="Name0" presStyleCnt="0">
        <dgm:presLayoutVars>
          <dgm:dir/>
          <dgm:resizeHandles val="exact"/>
        </dgm:presLayoutVars>
      </dgm:prSet>
      <dgm:spPr/>
    </dgm:pt>
    <dgm:pt modelId="{33A3378B-E8A8-BD46-A19A-CF78E3DAC312}" type="pres">
      <dgm:prSet presAssocID="{ED515CBF-3487-364B-8F03-4F7EC1685FEF}" presName="node" presStyleLbl="node1" presStyleIdx="0" presStyleCnt="5">
        <dgm:presLayoutVars>
          <dgm:bulletEnabled val="1"/>
        </dgm:presLayoutVars>
      </dgm:prSet>
      <dgm:spPr/>
    </dgm:pt>
    <dgm:pt modelId="{33326B96-260A-6843-8EB1-E35C692DDD05}" type="pres">
      <dgm:prSet presAssocID="{BCF6F7B4-D858-2F4A-AF90-A1DB280FC8D5}" presName="sibTrans" presStyleLbl="sibTrans2D1" presStyleIdx="0" presStyleCnt="4"/>
      <dgm:spPr/>
    </dgm:pt>
    <dgm:pt modelId="{070F9050-70F6-9944-9EAC-0F45B6774743}" type="pres">
      <dgm:prSet presAssocID="{BCF6F7B4-D858-2F4A-AF90-A1DB280FC8D5}" presName="connectorText" presStyleLbl="sibTrans2D1" presStyleIdx="0" presStyleCnt="4"/>
      <dgm:spPr/>
    </dgm:pt>
    <dgm:pt modelId="{0E9A0F4F-E23E-1049-808D-BB1E35DEE293}" type="pres">
      <dgm:prSet presAssocID="{FF99B603-66ED-EF42-AA36-B0BA056E0E83}" presName="node" presStyleLbl="node1" presStyleIdx="1" presStyleCnt="5">
        <dgm:presLayoutVars>
          <dgm:bulletEnabled val="1"/>
        </dgm:presLayoutVars>
      </dgm:prSet>
      <dgm:spPr/>
    </dgm:pt>
    <dgm:pt modelId="{9FDF1DED-86A8-F549-96F8-D204A15F221E}" type="pres">
      <dgm:prSet presAssocID="{7251484E-C637-E247-BE26-367BA9934E22}" presName="sibTrans" presStyleLbl="sibTrans2D1" presStyleIdx="1" presStyleCnt="4"/>
      <dgm:spPr/>
    </dgm:pt>
    <dgm:pt modelId="{17615507-FCF8-E848-A311-AD3273E8BAF8}" type="pres">
      <dgm:prSet presAssocID="{7251484E-C637-E247-BE26-367BA9934E22}" presName="connectorText" presStyleLbl="sibTrans2D1" presStyleIdx="1" presStyleCnt="4"/>
      <dgm:spPr/>
    </dgm:pt>
    <dgm:pt modelId="{7CFFABF3-7ECA-5E4B-8E64-A7CCF78CBA09}" type="pres">
      <dgm:prSet presAssocID="{A07491BA-8E82-334F-9A59-4D692C0934A1}" presName="node" presStyleLbl="node1" presStyleIdx="2" presStyleCnt="5">
        <dgm:presLayoutVars>
          <dgm:bulletEnabled val="1"/>
        </dgm:presLayoutVars>
      </dgm:prSet>
      <dgm:spPr/>
    </dgm:pt>
    <dgm:pt modelId="{B03C6BD3-9744-DF4D-995F-AC2BBBB5FBC1}" type="pres">
      <dgm:prSet presAssocID="{E6B7EB5D-A062-B544-B6F5-48222667B1DF}" presName="sibTrans" presStyleLbl="sibTrans2D1" presStyleIdx="2" presStyleCnt="4"/>
      <dgm:spPr/>
    </dgm:pt>
    <dgm:pt modelId="{2E48E131-3F83-4143-ACC6-B26311B9DA21}" type="pres">
      <dgm:prSet presAssocID="{E6B7EB5D-A062-B544-B6F5-48222667B1DF}" presName="connectorText" presStyleLbl="sibTrans2D1" presStyleIdx="2" presStyleCnt="4"/>
      <dgm:spPr/>
    </dgm:pt>
    <dgm:pt modelId="{29A0C0A2-C2D8-FA43-B466-2DB0E25D2CA1}" type="pres">
      <dgm:prSet presAssocID="{E03DBC33-2000-0542-91A1-580319D88C4D}" presName="node" presStyleLbl="node1" presStyleIdx="3" presStyleCnt="5">
        <dgm:presLayoutVars>
          <dgm:bulletEnabled val="1"/>
        </dgm:presLayoutVars>
      </dgm:prSet>
      <dgm:spPr/>
    </dgm:pt>
    <dgm:pt modelId="{51F1EF0A-840B-B040-AA5B-9E1B0F0B5996}" type="pres">
      <dgm:prSet presAssocID="{955288E4-ABE7-634A-9FFC-03C0132BDA18}" presName="sibTrans" presStyleLbl="sibTrans2D1" presStyleIdx="3" presStyleCnt="4"/>
      <dgm:spPr/>
    </dgm:pt>
    <dgm:pt modelId="{4625185C-2BD0-C144-ADFD-BE6CD298FE66}" type="pres">
      <dgm:prSet presAssocID="{955288E4-ABE7-634A-9FFC-03C0132BDA18}" presName="connectorText" presStyleLbl="sibTrans2D1" presStyleIdx="3" presStyleCnt="4"/>
      <dgm:spPr/>
    </dgm:pt>
    <dgm:pt modelId="{CE06E51A-9FD6-D646-ACA9-8C0F4A935133}" type="pres">
      <dgm:prSet presAssocID="{AE85A957-3600-0140-9575-1D6016139207}" presName="node" presStyleLbl="node1" presStyleIdx="4" presStyleCnt="5">
        <dgm:presLayoutVars>
          <dgm:bulletEnabled val="1"/>
        </dgm:presLayoutVars>
      </dgm:prSet>
      <dgm:spPr/>
    </dgm:pt>
  </dgm:ptLst>
  <dgm:cxnLst>
    <dgm:cxn modelId="{2750C10C-D0B4-7C4A-B1BC-9396F0E94327}" type="presOf" srcId="{E6B7EB5D-A062-B544-B6F5-48222667B1DF}" destId="{B03C6BD3-9744-DF4D-995F-AC2BBBB5FBC1}" srcOrd="0" destOrd="0" presId="urn:microsoft.com/office/officeart/2005/8/layout/process1"/>
    <dgm:cxn modelId="{0AB40F10-F7A7-1D4F-A1CD-485361172DE6}" type="presOf" srcId="{955288E4-ABE7-634A-9FFC-03C0132BDA18}" destId="{4625185C-2BD0-C144-ADFD-BE6CD298FE66}" srcOrd="1" destOrd="0" presId="urn:microsoft.com/office/officeart/2005/8/layout/process1"/>
    <dgm:cxn modelId="{4C97532C-1BDC-0149-AB82-33BDE07B164F}" srcId="{C72F8F9B-7BC8-404C-8DD9-FF59F8DA0056}" destId="{AE85A957-3600-0140-9575-1D6016139207}" srcOrd="4" destOrd="0" parTransId="{D52BB9C9-BCBD-F14F-BED8-883AA70BCF56}" sibTransId="{177AEECC-97ED-5843-955A-0A8E91522A21}"/>
    <dgm:cxn modelId="{98BE982E-D497-F842-9D5A-E9D0FC38FB67}" type="presOf" srcId="{BCF6F7B4-D858-2F4A-AF90-A1DB280FC8D5}" destId="{33326B96-260A-6843-8EB1-E35C692DDD05}" srcOrd="0" destOrd="0" presId="urn:microsoft.com/office/officeart/2005/8/layout/process1"/>
    <dgm:cxn modelId="{7BB03F39-1D4A-F244-A7BA-52378E0CA43F}" type="presOf" srcId="{BCF6F7B4-D858-2F4A-AF90-A1DB280FC8D5}" destId="{070F9050-70F6-9944-9EAC-0F45B6774743}" srcOrd="1" destOrd="0" presId="urn:microsoft.com/office/officeart/2005/8/layout/process1"/>
    <dgm:cxn modelId="{7D32E744-EE4F-9947-9C4A-76FF8BAD24BC}" type="presOf" srcId="{955288E4-ABE7-634A-9FFC-03C0132BDA18}" destId="{51F1EF0A-840B-B040-AA5B-9E1B0F0B5996}" srcOrd="0" destOrd="0" presId="urn:microsoft.com/office/officeart/2005/8/layout/process1"/>
    <dgm:cxn modelId="{1225C948-9F1B-8E48-BCA2-B76F6D1CF77E}" type="presOf" srcId="{E03DBC33-2000-0542-91A1-580319D88C4D}" destId="{29A0C0A2-C2D8-FA43-B466-2DB0E25D2CA1}" srcOrd="0" destOrd="0" presId="urn:microsoft.com/office/officeart/2005/8/layout/process1"/>
    <dgm:cxn modelId="{36AC7D4D-780A-254C-B7FD-74BB27DFA31B}" srcId="{C72F8F9B-7BC8-404C-8DD9-FF59F8DA0056}" destId="{A07491BA-8E82-334F-9A59-4D692C0934A1}" srcOrd="2" destOrd="0" parTransId="{EDC952E2-C52F-AE4C-85B6-1823B6E294DD}" sibTransId="{E6B7EB5D-A062-B544-B6F5-48222667B1DF}"/>
    <dgm:cxn modelId="{A6A00A4F-2836-5943-98E3-00095E1904FF}" type="presOf" srcId="{7251484E-C637-E247-BE26-367BA9934E22}" destId="{9FDF1DED-86A8-F549-96F8-D204A15F221E}" srcOrd="0" destOrd="0" presId="urn:microsoft.com/office/officeart/2005/8/layout/process1"/>
    <dgm:cxn modelId="{D7890959-8DAA-A343-8585-9901247FD627}" type="presOf" srcId="{C72F8F9B-7BC8-404C-8DD9-FF59F8DA0056}" destId="{E95E9B8D-9115-3F44-BAC6-E1F62511E34F}" srcOrd="0" destOrd="0" presId="urn:microsoft.com/office/officeart/2005/8/layout/process1"/>
    <dgm:cxn modelId="{66CF3A5A-1DA4-B846-9C53-AD9587A19BE1}" type="presOf" srcId="{AE85A957-3600-0140-9575-1D6016139207}" destId="{CE06E51A-9FD6-D646-ACA9-8C0F4A935133}" srcOrd="0" destOrd="0" presId="urn:microsoft.com/office/officeart/2005/8/layout/process1"/>
    <dgm:cxn modelId="{42F29768-F11D-124A-95E7-B7483223F40C}" srcId="{C72F8F9B-7BC8-404C-8DD9-FF59F8DA0056}" destId="{FF99B603-66ED-EF42-AA36-B0BA056E0E83}" srcOrd="1" destOrd="0" parTransId="{3F14D3D3-4EAC-3B46-ADC3-2EC2AFF2B129}" sibTransId="{7251484E-C637-E247-BE26-367BA9934E22}"/>
    <dgm:cxn modelId="{FA01B573-5A10-0241-B39E-8EF2E1782807}" srcId="{C72F8F9B-7BC8-404C-8DD9-FF59F8DA0056}" destId="{E03DBC33-2000-0542-91A1-580319D88C4D}" srcOrd="3" destOrd="0" parTransId="{0C49113B-4BC9-4A48-A879-AB949EB596A5}" sibTransId="{955288E4-ABE7-634A-9FFC-03C0132BDA18}"/>
    <dgm:cxn modelId="{BFD98096-6627-7345-961B-22494A3FC10C}" type="presOf" srcId="{A07491BA-8E82-334F-9A59-4D692C0934A1}" destId="{7CFFABF3-7ECA-5E4B-8E64-A7CCF78CBA09}" srcOrd="0" destOrd="0" presId="urn:microsoft.com/office/officeart/2005/8/layout/process1"/>
    <dgm:cxn modelId="{89B24697-5B81-964B-A776-F8374D3185E4}" type="presOf" srcId="{FF99B603-66ED-EF42-AA36-B0BA056E0E83}" destId="{0E9A0F4F-E23E-1049-808D-BB1E35DEE293}" srcOrd="0" destOrd="0" presId="urn:microsoft.com/office/officeart/2005/8/layout/process1"/>
    <dgm:cxn modelId="{6D4C27A7-536A-9442-AD44-84379EFB4395}" srcId="{C72F8F9B-7BC8-404C-8DD9-FF59F8DA0056}" destId="{ED515CBF-3487-364B-8F03-4F7EC1685FEF}" srcOrd="0" destOrd="0" parTransId="{63F57C9F-33F2-7644-B3A6-6439BBAB4102}" sibTransId="{BCF6F7B4-D858-2F4A-AF90-A1DB280FC8D5}"/>
    <dgm:cxn modelId="{FAA68DAA-EC5E-C44B-A1E0-C8B1BB6B0540}" type="presOf" srcId="{7251484E-C637-E247-BE26-367BA9934E22}" destId="{17615507-FCF8-E848-A311-AD3273E8BAF8}" srcOrd="1" destOrd="0" presId="urn:microsoft.com/office/officeart/2005/8/layout/process1"/>
    <dgm:cxn modelId="{1CBF15E3-0386-F446-A9C0-E6FE3D538813}" type="presOf" srcId="{E6B7EB5D-A062-B544-B6F5-48222667B1DF}" destId="{2E48E131-3F83-4143-ACC6-B26311B9DA21}" srcOrd="1" destOrd="0" presId="urn:microsoft.com/office/officeart/2005/8/layout/process1"/>
    <dgm:cxn modelId="{C6F695EE-F438-7846-9E8A-5C72B5BCA44D}" type="presOf" srcId="{ED515CBF-3487-364B-8F03-4F7EC1685FEF}" destId="{33A3378B-E8A8-BD46-A19A-CF78E3DAC312}" srcOrd="0" destOrd="0" presId="urn:microsoft.com/office/officeart/2005/8/layout/process1"/>
    <dgm:cxn modelId="{0C11957D-87E2-424D-8657-5A5456EA0E7A}" type="presParOf" srcId="{E95E9B8D-9115-3F44-BAC6-E1F62511E34F}" destId="{33A3378B-E8A8-BD46-A19A-CF78E3DAC312}" srcOrd="0" destOrd="0" presId="urn:microsoft.com/office/officeart/2005/8/layout/process1"/>
    <dgm:cxn modelId="{FA86CBA8-9008-3140-A221-5EAC98EBB050}" type="presParOf" srcId="{E95E9B8D-9115-3F44-BAC6-E1F62511E34F}" destId="{33326B96-260A-6843-8EB1-E35C692DDD05}" srcOrd="1" destOrd="0" presId="urn:microsoft.com/office/officeart/2005/8/layout/process1"/>
    <dgm:cxn modelId="{9E0CFD01-0A6F-9E42-8EB3-1C891A84B57A}" type="presParOf" srcId="{33326B96-260A-6843-8EB1-E35C692DDD05}" destId="{070F9050-70F6-9944-9EAC-0F45B6774743}" srcOrd="0" destOrd="0" presId="urn:microsoft.com/office/officeart/2005/8/layout/process1"/>
    <dgm:cxn modelId="{7C1EE7A9-9896-2A4F-A8DF-70FE007FE7EC}" type="presParOf" srcId="{E95E9B8D-9115-3F44-BAC6-E1F62511E34F}" destId="{0E9A0F4F-E23E-1049-808D-BB1E35DEE293}" srcOrd="2" destOrd="0" presId="urn:microsoft.com/office/officeart/2005/8/layout/process1"/>
    <dgm:cxn modelId="{DEE9D830-90D5-2147-AF77-E1C3A401FBE5}" type="presParOf" srcId="{E95E9B8D-9115-3F44-BAC6-E1F62511E34F}" destId="{9FDF1DED-86A8-F549-96F8-D204A15F221E}" srcOrd="3" destOrd="0" presId="urn:microsoft.com/office/officeart/2005/8/layout/process1"/>
    <dgm:cxn modelId="{6BA33D43-95F1-FC47-88D1-2F4BD9677230}" type="presParOf" srcId="{9FDF1DED-86A8-F549-96F8-D204A15F221E}" destId="{17615507-FCF8-E848-A311-AD3273E8BAF8}" srcOrd="0" destOrd="0" presId="urn:microsoft.com/office/officeart/2005/8/layout/process1"/>
    <dgm:cxn modelId="{5C74B3EE-510C-4B48-A69D-A680B12C8026}" type="presParOf" srcId="{E95E9B8D-9115-3F44-BAC6-E1F62511E34F}" destId="{7CFFABF3-7ECA-5E4B-8E64-A7CCF78CBA09}" srcOrd="4" destOrd="0" presId="urn:microsoft.com/office/officeart/2005/8/layout/process1"/>
    <dgm:cxn modelId="{DF624D50-D3F9-FA4E-A2D6-BA108D972A2D}" type="presParOf" srcId="{E95E9B8D-9115-3F44-BAC6-E1F62511E34F}" destId="{B03C6BD3-9744-DF4D-995F-AC2BBBB5FBC1}" srcOrd="5" destOrd="0" presId="urn:microsoft.com/office/officeart/2005/8/layout/process1"/>
    <dgm:cxn modelId="{8D090886-067E-DD42-9032-EB5547A55E27}" type="presParOf" srcId="{B03C6BD3-9744-DF4D-995F-AC2BBBB5FBC1}" destId="{2E48E131-3F83-4143-ACC6-B26311B9DA21}" srcOrd="0" destOrd="0" presId="urn:microsoft.com/office/officeart/2005/8/layout/process1"/>
    <dgm:cxn modelId="{B969D2A1-7F9E-D24B-AFD0-16A90F06E675}" type="presParOf" srcId="{E95E9B8D-9115-3F44-BAC6-E1F62511E34F}" destId="{29A0C0A2-C2D8-FA43-B466-2DB0E25D2CA1}" srcOrd="6" destOrd="0" presId="urn:microsoft.com/office/officeart/2005/8/layout/process1"/>
    <dgm:cxn modelId="{2EC919B1-DB9D-E744-B3B8-CBFD98D7313B}" type="presParOf" srcId="{E95E9B8D-9115-3F44-BAC6-E1F62511E34F}" destId="{51F1EF0A-840B-B040-AA5B-9E1B0F0B5996}" srcOrd="7" destOrd="0" presId="urn:microsoft.com/office/officeart/2005/8/layout/process1"/>
    <dgm:cxn modelId="{55F7D3B5-7AB0-CF49-A263-34F0A4D1ABBB}" type="presParOf" srcId="{51F1EF0A-840B-B040-AA5B-9E1B0F0B5996}" destId="{4625185C-2BD0-C144-ADFD-BE6CD298FE66}" srcOrd="0" destOrd="0" presId="urn:microsoft.com/office/officeart/2005/8/layout/process1"/>
    <dgm:cxn modelId="{A65D776E-BDB8-4A4A-B909-9220FEC39215}" type="presParOf" srcId="{E95E9B8D-9115-3F44-BAC6-E1F62511E34F}" destId="{CE06E51A-9FD6-D646-ACA9-8C0F4A93513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78D09-E564-3747-96BF-EBBB378273A1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</a:rPr>
            <a:t>Evaluation is key for TEF </a:t>
          </a:r>
          <a:r>
            <a:rPr lang="en-US" sz="1900" i="1" kern="1200">
              <a:solidFill>
                <a:schemeClr val="tx1"/>
              </a:solidFill>
            </a:rPr>
            <a:t>(Advance HE report Moore et al</a:t>
          </a:r>
          <a:r>
            <a:rPr lang="en-US" sz="1900" i="1" kern="1200">
              <a:solidFill>
                <a:schemeClr val="tx1"/>
              </a:solidFill>
              <a:latin typeface="Arial" panose="020B0604020202020204"/>
            </a:rPr>
            <a:t>.,</a:t>
          </a:r>
          <a:r>
            <a:rPr lang="en-US" sz="1900" i="1" kern="1200">
              <a:solidFill>
                <a:schemeClr val="tx1"/>
              </a:solidFill>
            </a:rPr>
            <a:t> 2023)​</a:t>
          </a:r>
        </a:p>
      </dsp:txBody>
      <dsp:txXfrm>
        <a:off x="3080" y="587032"/>
        <a:ext cx="2444055" cy="1466433"/>
      </dsp:txXfrm>
    </dsp:sp>
    <dsp:sp modelId="{7FABFB82-225F-9242-8164-CFC38DC67875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1"/>
              </a:solidFill>
            </a:rPr>
            <a:t>Evidence for </a:t>
          </a:r>
          <a:r>
            <a:rPr lang="en-GB" sz="1900" b="1" kern="1200">
              <a:solidFill>
                <a:schemeClr val="tx1"/>
              </a:solidFill>
            </a:rPr>
            <a:t>enhancement and impact</a:t>
          </a:r>
          <a:r>
            <a:rPr lang="en-GB" sz="1900" kern="1200">
              <a:solidFill>
                <a:schemeClr val="tx1"/>
              </a:solidFill>
            </a:rPr>
            <a:t> </a:t>
          </a:r>
          <a:r>
            <a:rPr lang="en-GB" sz="1900" i="1" kern="1200">
              <a:solidFill>
                <a:schemeClr val="tx1"/>
              </a:solidFill>
            </a:rPr>
            <a:t>(Austen et al</a:t>
          </a:r>
          <a:r>
            <a:rPr lang="en-GB" sz="1900" i="1" kern="1200">
              <a:solidFill>
                <a:schemeClr val="tx1"/>
              </a:solidFill>
              <a:latin typeface="Arial" panose="020B0604020202020204"/>
            </a:rPr>
            <a:t>.,</a:t>
          </a:r>
          <a:r>
            <a:rPr lang="en-GB" sz="1900" i="1" kern="1200">
              <a:solidFill>
                <a:schemeClr val="tx1"/>
              </a:solidFill>
            </a:rPr>
            <a:t> 2021</a:t>
          </a:r>
          <a:r>
            <a:rPr lang="en-GB" sz="1900" i="1" kern="1200">
              <a:solidFill>
                <a:schemeClr val="tx1"/>
              </a:solidFill>
              <a:latin typeface="Arial" panose="020B0604020202020204"/>
            </a:rPr>
            <a:t>)</a:t>
          </a:r>
          <a:r>
            <a:rPr lang="en-GB" sz="1900" kern="1200">
              <a:solidFill>
                <a:schemeClr val="tx1"/>
              </a:solidFill>
            </a:rPr>
            <a:t> ​</a:t>
          </a:r>
          <a:endParaRPr lang="en-US" sz="1900" kern="1200">
            <a:solidFill>
              <a:schemeClr val="tx1"/>
            </a:solidFill>
          </a:endParaRPr>
        </a:p>
      </dsp:txBody>
      <dsp:txXfrm>
        <a:off x="2691541" y="587032"/>
        <a:ext cx="2444055" cy="1466433"/>
      </dsp:txXfrm>
    </dsp:sp>
    <dsp:sp modelId="{AA8BBC0D-4620-7840-A54C-AC56FFDB08D6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1"/>
              </a:solidFill>
            </a:rPr>
            <a:t>Student engagement for </a:t>
          </a:r>
          <a:r>
            <a:rPr lang="en-GB" sz="1900" b="1" kern="1200">
              <a:solidFill>
                <a:schemeClr val="tx1"/>
              </a:solidFill>
            </a:rPr>
            <a:t>partnership </a:t>
          </a:r>
          <a:r>
            <a:rPr lang="en-GB" sz="1900" kern="1200">
              <a:solidFill>
                <a:schemeClr val="tx1"/>
              </a:solidFill>
            </a:rPr>
            <a:t>(</a:t>
          </a:r>
          <a:r>
            <a:rPr lang="en-GB" sz="1900" i="1" kern="1200">
              <a:solidFill>
                <a:schemeClr val="tx1"/>
              </a:solidFill>
            </a:rPr>
            <a:t>Healey and Healey</a:t>
          </a:r>
          <a:r>
            <a:rPr lang="en-GB" sz="1900" i="1" kern="1200">
              <a:solidFill>
                <a:schemeClr val="tx1"/>
              </a:solidFill>
              <a:latin typeface="Arial" panose="020B0604020202020204"/>
            </a:rPr>
            <a:t>,</a:t>
          </a:r>
          <a:r>
            <a:rPr lang="en-GB" sz="1900" i="1" kern="1200">
              <a:solidFill>
                <a:schemeClr val="tx1"/>
              </a:solidFill>
            </a:rPr>
            <a:t> 2019) ​</a:t>
          </a:r>
          <a:endParaRPr lang="en-US" sz="1900" i="1" kern="1200">
            <a:solidFill>
              <a:schemeClr val="tx1"/>
            </a:solidFill>
          </a:endParaRPr>
        </a:p>
      </dsp:txBody>
      <dsp:txXfrm>
        <a:off x="5380002" y="587032"/>
        <a:ext cx="2444055" cy="1466433"/>
      </dsp:txXfrm>
    </dsp:sp>
    <dsp:sp modelId="{846B0469-079D-F24F-A721-1F86810B7C86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rgbClr val="55BEF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1"/>
              </a:solidFill>
            </a:rPr>
            <a:t>Building </a:t>
          </a:r>
          <a:r>
            <a:rPr lang="en-GB" sz="1900" b="1" kern="1200">
              <a:solidFill>
                <a:schemeClr val="tx1"/>
              </a:solidFill>
            </a:rPr>
            <a:t>knowledge</a:t>
          </a:r>
          <a:r>
            <a:rPr lang="en-GB" sz="1900" kern="1200">
              <a:solidFill>
                <a:schemeClr val="tx1"/>
              </a:solidFill>
            </a:rPr>
            <a:t> from an iterative cycle of evaluation </a:t>
          </a:r>
          <a:r>
            <a:rPr lang="en-GB" sz="1900" i="1" kern="1200">
              <a:solidFill>
                <a:schemeClr val="tx1"/>
              </a:solidFill>
            </a:rPr>
            <a:t>(Thomas, 2017)​</a:t>
          </a:r>
          <a:endParaRPr lang="en-US" sz="1900" i="1" kern="1200">
            <a:solidFill>
              <a:schemeClr val="tx1"/>
            </a:solidFill>
          </a:endParaRPr>
        </a:p>
      </dsp:txBody>
      <dsp:txXfrm>
        <a:off x="8068463" y="587032"/>
        <a:ext cx="2444055" cy="1466433"/>
      </dsp:txXfrm>
    </dsp:sp>
    <dsp:sp modelId="{892B5815-FB94-E047-B207-ABA49ED150EB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rgbClr val="A9E3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1"/>
              </a:solidFill>
            </a:rPr>
            <a:t>Concepts of </a:t>
          </a:r>
          <a:r>
            <a:rPr lang="en-GB" sz="1900" b="1" kern="1200">
              <a:solidFill>
                <a:schemeClr val="tx1"/>
              </a:solidFill>
            </a:rPr>
            <a:t>dynamic evaluation</a:t>
          </a:r>
          <a:r>
            <a:rPr lang="en-GB" sz="1900" kern="1200">
              <a:solidFill>
                <a:schemeClr val="tx1"/>
              </a:solidFill>
            </a:rPr>
            <a:t> (Mazzucato, 2025). ​</a:t>
          </a:r>
          <a:endParaRPr lang="en-US" sz="1900" kern="1200">
            <a:solidFill>
              <a:schemeClr val="tx1"/>
            </a:solidFill>
          </a:endParaRPr>
        </a:p>
      </dsp:txBody>
      <dsp:txXfrm>
        <a:off x="3080" y="2297871"/>
        <a:ext cx="2444055" cy="1466433"/>
      </dsp:txXfrm>
    </dsp:sp>
    <dsp:sp modelId="{C4D6AB38-9A53-3448-A530-E94A7FEB8227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386674"/>
                <a:satOff val="-13286"/>
                <a:lumOff val="34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386674"/>
                <a:satOff val="-13286"/>
                <a:lumOff val="34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386674"/>
                <a:satOff val="-13286"/>
                <a:lumOff val="34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1"/>
              </a:solidFill>
            </a:rPr>
            <a:t>Centrality of </a:t>
          </a:r>
          <a:r>
            <a:rPr lang="en-GB" sz="1900" b="1" kern="1200">
              <a:solidFill>
                <a:schemeClr val="tx1"/>
              </a:solidFill>
            </a:rPr>
            <a:t>student voice</a:t>
          </a:r>
          <a:r>
            <a:rPr lang="en-GB" sz="1900" kern="1200">
              <a:solidFill>
                <a:schemeClr val="tx1"/>
              </a:solidFill>
            </a:rPr>
            <a:t> </a:t>
          </a:r>
          <a:r>
            <a:rPr lang="en-GB" sz="1900" i="1" kern="1200">
              <a:solidFill>
                <a:schemeClr val="tx1"/>
              </a:solidFill>
            </a:rPr>
            <a:t>(Bovill, C., 2020, Cook-Sather, A., 2020)​</a:t>
          </a:r>
          <a:endParaRPr lang="en-US" sz="1900" i="1" kern="1200">
            <a:solidFill>
              <a:schemeClr val="tx1"/>
            </a:solidFill>
          </a:endParaRPr>
        </a:p>
      </dsp:txBody>
      <dsp:txXfrm>
        <a:off x="2691541" y="2297871"/>
        <a:ext cx="2444055" cy="1466433"/>
      </dsp:txXfrm>
    </dsp:sp>
    <dsp:sp modelId="{C4AE84F8-0FFD-C44C-8E6E-1EE0FF6868D9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>
              <a:solidFill>
                <a:schemeClr val="tx1"/>
              </a:solidFill>
            </a:rPr>
            <a:t>Empowerment and creativity </a:t>
          </a:r>
          <a:r>
            <a:rPr lang="en-GB" sz="1900" i="1" kern="1200">
              <a:solidFill>
                <a:schemeClr val="tx1"/>
              </a:solidFill>
            </a:rPr>
            <a:t>– </a:t>
          </a:r>
          <a:r>
            <a:rPr lang="en-GB" sz="1900" i="1" kern="1200">
              <a:solidFill>
                <a:schemeClr val="tx1"/>
              </a:solidFill>
              <a:latin typeface="Arial" panose="020B0604020202020204"/>
            </a:rPr>
            <a:t>(</a:t>
          </a:r>
          <a:r>
            <a:rPr lang="en-GB" sz="1900" i="1" kern="1200">
              <a:solidFill>
                <a:schemeClr val="tx1"/>
              </a:solidFill>
            </a:rPr>
            <a:t>Nygaard and </a:t>
          </a:r>
          <a:r>
            <a:rPr lang="en-GB" sz="1900" i="1" kern="1200" err="1">
              <a:solidFill>
                <a:schemeClr val="tx1"/>
              </a:solidFill>
              <a:latin typeface="Arial" panose="020B0604020202020204"/>
            </a:rPr>
            <a:t>Belluigi</a:t>
          </a:r>
          <a:r>
            <a:rPr lang="en-GB" sz="1900" i="1" kern="1200">
              <a:solidFill>
                <a:schemeClr val="tx1"/>
              </a:solidFill>
              <a:latin typeface="Arial" panose="020B0604020202020204"/>
            </a:rPr>
            <a:t>, 2011</a:t>
          </a:r>
          <a:r>
            <a:rPr lang="en-GB" sz="1900" kern="1200">
              <a:solidFill>
                <a:schemeClr val="tx1"/>
              </a:solidFill>
            </a:rPr>
            <a:t>)​</a:t>
          </a:r>
          <a:endParaRPr lang="en-US" sz="1900" kern="1200">
            <a:solidFill>
              <a:schemeClr val="tx1"/>
            </a:solidFill>
          </a:endParaRPr>
        </a:p>
      </dsp:txBody>
      <dsp:txXfrm>
        <a:off x="5380002" y="2297871"/>
        <a:ext cx="2444055" cy="1466433"/>
      </dsp:txXfrm>
    </dsp:sp>
    <dsp:sp modelId="{945DAEA5-7D9F-634F-94FF-B695E42C5618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tx1"/>
              </a:solidFill>
            </a:rPr>
            <a:t>Designing Evaluation – </a:t>
          </a:r>
          <a:r>
            <a:rPr lang="en-GB" sz="1900" b="1" kern="1200">
              <a:solidFill>
                <a:schemeClr val="tx1"/>
              </a:solidFill>
            </a:rPr>
            <a:t>judgements, focus and scope </a:t>
          </a:r>
          <a:r>
            <a:rPr lang="en-GB" sz="1900" kern="1200">
              <a:solidFill>
                <a:schemeClr val="tx1"/>
              </a:solidFill>
            </a:rPr>
            <a:t>– </a:t>
          </a:r>
          <a:r>
            <a:rPr lang="en-GB" sz="1900" i="1" kern="1200">
              <a:solidFill>
                <a:schemeClr val="tx1"/>
              </a:solidFill>
              <a:latin typeface="Arial" panose="020B0604020202020204"/>
            </a:rPr>
            <a:t>(</a:t>
          </a:r>
          <a:r>
            <a:rPr lang="en-GB" sz="1900" i="1" kern="1200">
              <a:solidFill>
                <a:schemeClr val="tx1"/>
              </a:solidFill>
            </a:rPr>
            <a:t>Parsons</a:t>
          </a:r>
          <a:r>
            <a:rPr lang="en-GB" sz="1900" i="1" kern="1200">
              <a:solidFill>
                <a:schemeClr val="tx1"/>
              </a:solidFill>
              <a:latin typeface="Arial" panose="020B0604020202020204"/>
            </a:rPr>
            <a:t>, </a:t>
          </a:r>
          <a:r>
            <a:rPr lang="en-GB" sz="1900" i="1" kern="1200">
              <a:solidFill>
                <a:schemeClr val="tx1"/>
              </a:solidFill>
            </a:rPr>
            <a:t>2017)</a:t>
          </a:r>
          <a:endParaRPr lang="en-US" sz="1900" i="1" kern="1200">
            <a:solidFill>
              <a:schemeClr val="tx1"/>
            </a:solidFill>
          </a:endParaRPr>
        </a:p>
      </dsp:txBody>
      <dsp:txXfrm>
        <a:off x="8068463" y="2297871"/>
        <a:ext cx="2444055" cy="146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34650-F262-8142-AF6C-99DD3BDA46E5}">
      <dsp:nvSpPr>
        <dsp:cNvPr id="0" name=""/>
        <dsp:cNvSpPr/>
      </dsp:nvSpPr>
      <dsp:spPr>
        <a:xfrm>
          <a:off x="435797" y="2712"/>
          <a:ext cx="3312433" cy="132497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>
              <a:solidFill>
                <a:schemeClr val="tx1"/>
              </a:solidFill>
            </a:rPr>
            <a:t>Step 1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>
              <a:solidFill>
                <a:schemeClr val="tx1"/>
              </a:solidFill>
            </a:rPr>
            <a:t>Design</a:t>
          </a:r>
        </a:p>
      </dsp:txBody>
      <dsp:txXfrm>
        <a:off x="1098284" y="2712"/>
        <a:ext cx="1987460" cy="1324973"/>
      </dsp:txXfrm>
    </dsp:sp>
    <dsp:sp modelId="{4FE2D83C-56AD-7243-9686-02C02F44386E}">
      <dsp:nvSpPr>
        <dsp:cNvPr id="0" name=""/>
        <dsp:cNvSpPr/>
      </dsp:nvSpPr>
      <dsp:spPr>
        <a:xfrm>
          <a:off x="3317614" y="11533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Design form</a:t>
          </a:r>
        </a:p>
      </dsp:txBody>
      <dsp:txXfrm>
        <a:off x="3867478" y="115334"/>
        <a:ext cx="1649592" cy="1099727"/>
      </dsp:txXfrm>
    </dsp:sp>
    <dsp:sp modelId="{1680649F-E4E8-EF4C-A59D-CD52F81F2301}">
      <dsp:nvSpPr>
        <dsp:cNvPr id="0" name=""/>
        <dsp:cNvSpPr/>
      </dsp:nvSpPr>
      <dsp:spPr>
        <a:xfrm>
          <a:off x="5682029" y="11533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194874"/>
            <a:satOff val="-5159"/>
            <a:lumOff val="-32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94874"/>
              <a:satOff val="-5159"/>
              <a:lumOff val="-3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Research question</a:t>
          </a:r>
        </a:p>
      </dsp:txBody>
      <dsp:txXfrm>
        <a:off x="6231893" y="115334"/>
        <a:ext cx="1649592" cy="1099727"/>
      </dsp:txXfrm>
    </dsp:sp>
    <dsp:sp modelId="{1FC5F791-1959-C24A-9A73-0314D7B6A3DF}">
      <dsp:nvSpPr>
        <dsp:cNvPr id="0" name=""/>
        <dsp:cNvSpPr/>
      </dsp:nvSpPr>
      <dsp:spPr>
        <a:xfrm>
          <a:off x="8046444" y="11533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389747"/>
            <a:satOff val="-10319"/>
            <a:lumOff val="-64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89747"/>
              <a:satOff val="-10319"/>
              <a:lumOff val="-6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Toolkit</a:t>
          </a:r>
        </a:p>
      </dsp:txBody>
      <dsp:txXfrm>
        <a:off x="8596308" y="115334"/>
        <a:ext cx="1649592" cy="1099727"/>
      </dsp:txXfrm>
    </dsp:sp>
    <dsp:sp modelId="{7EBD4296-A854-0447-94B2-66D9EAD9C842}">
      <dsp:nvSpPr>
        <dsp:cNvPr id="0" name=""/>
        <dsp:cNvSpPr/>
      </dsp:nvSpPr>
      <dsp:spPr>
        <a:xfrm>
          <a:off x="435797" y="1513181"/>
          <a:ext cx="3312433" cy="1324973"/>
        </a:xfrm>
        <a:prstGeom prst="chevron">
          <a:avLst/>
        </a:prstGeom>
        <a:solidFill>
          <a:schemeClr val="accent3">
            <a:hueOff val="811547"/>
            <a:satOff val="-12350"/>
            <a:lumOff val="-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>
              <a:solidFill>
                <a:schemeClr val="tx1"/>
              </a:solidFill>
            </a:rPr>
            <a:t>Step 2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>
              <a:solidFill>
                <a:schemeClr val="tx1"/>
              </a:solidFill>
            </a:rPr>
            <a:t>Capture</a:t>
          </a:r>
        </a:p>
      </dsp:txBody>
      <dsp:txXfrm>
        <a:off x="1098284" y="1513181"/>
        <a:ext cx="1987460" cy="1324973"/>
      </dsp:txXfrm>
    </dsp:sp>
    <dsp:sp modelId="{4FC7C8FB-5EF6-DF4F-AC8A-E808EBB899A8}">
      <dsp:nvSpPr>
        <dsp:cNvPr id="0" name=""/>
        <dsp:cNvSpPr/>
      </dsp:nvSpPr>
      <dsp:spPr>
        <a:xfrm>
          <a:off x="3317614" y="162580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584621"/>
            <a:satOff val="-15478"/>
            <a:lumOff val="-97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84621"/>
              <a:satOff val="-15478"/>
              <a:lumOff val="-9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Data Collection</a:t>
          </a:r>
        </a:p>
      </dsp:txBody>
      <dsp:txXfrm>
        <a:off x="3867478" y="1625804"/>
        <a:ext cx="1649592" cy="1099727"/>
      </dsp:txXfrm>
    </dsp:sp>
    <dsp:sp modelId="{EAAFA83D-DE7B-B64D-BAE8-F7ED3A9B5373}">
      <dsp:nvSpPr>
        <dsp:cNvPr id="0" name=""/>
        <dsp:cNvSpPr/>
      </dsp:nvSpPr>
      <dsp:spPr>
        <a:xfrm>
          <a:off x="5682029" y="162580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779494"/>
            <a:satOff val="-20638"/>
            <a:lumOff val="-1298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779494"/>
              <a:satOff val="-20638"/>
              <a:lumOff val="-12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Touch points</a:t>
          </a:r>
        </a:p>
      </dsp:txBody>
      <dsp:txXfrm>
        <a:off x="6231893" y="1625804"/>
        <a:ext cx="1649592" cy="1099727"/>
      </dsp:txXfrm>
    </dsp:sp>
    <dsp:sp modelId="{84CD5968-E4CE-C542-B9E8-CF529A09465B}">
      <dsp:nvSpPr>
        <dsp:cNvPr id="0" name=""/>
        <dsp:cNvSpPr/>
      </dsp:nvSpPr>
      <dsp:spPr>
        <a:xfrm>
          <a:off x="8046444" y="162580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974368"/>
            <a:satOff val="-25797"/>
            <a:lumOff val="-16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974368"/>
              <a:satOff val="-25797"/>
              <a:lumOff val="-16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Reflections</a:t>
          </a:r>
        </a:p>
      </dsp:txBody>
      <dsp:txXfrm>
        <a:off x="8596308" y="1625804"/>
        <a:ext cx="1649592" cy="1099727"/>
      </dsp:txXfrm>
    </dsp:sp>
    <dsp:sp modelId="{91CB6BCF-EA54-FE4A-8C8D-3AD27FA04A7D}">
      <dsp:nvSpPr>
        <dsp:cNvPr id="0" name=""/>
        <dsp:cNvSpPr/>
      </dsp:nvSpPr>
      <dsp:spPr>
        <a:xfrm>
          <a:off x="435797" y="3023651"/>
          <a:ext cx="3312433" cy="1324973"/>
        </a:xfrm>
        <a:prstGeom prst="chevron">
          <a:avLst/>
        </a:prstGeom>
        <a:solidFill>
          <a:schemeClr val="accent3">
            <a:hueOff val="1623094"/>
            <a:satOff val="-24699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>
              <a:solidFill>
                <a:schemeClr val="tx1"/>
              </a:solidFill>
            </a:rPr>
            <a:t>Step 3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>
              <a:solidFill>
                <a:schemeClr val="tx1"/>
              </a:solidFill>
            </a:rPr>
            <a:t>Act</a:t>
          </a:r>
        </a:p>
      </dsp:txBody>
      <dsp:txXfrm>
        <a:off x="1098284" y="3023651"/>
        <a:ext cx="1987460" cy="1324973"/>
      </dsp:txXfrm>
    </dsp:sp>
    <dsp:sp modelId="{1307FFB6-1BDA-094A-92B0-0F6F63E67B0B}">
      <dsp:nvSpPr>
        <dsp:cNvPr id="0" name=""/>
        <dsp:cNvSpPr/>
      </dsp:nvSpPr>
      <dsp:spPr>
        <a:xfrm>
          <a:off x="3317614" y="313627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1169241"/>
            <a:satOff val="-30956"/>
            <a:lumOff val="-1948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169241"/>
              <a:satOff val="-30956"/>
              <a:lumOff val="-19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Analysis</a:t>
          </a:r>
        </a:p>
      </dsp:txBody>
      <dsp:txXfrm>
        <a:off x="3867478" y="3136274"/>
        <a:ext cx="1649592" cy="1099727"/>
      </dsp:txXfrm>
    </dsp:sp>
    <dsp:sp modelId="{5CDFCEEE-AD8C-D74C-9AE6-ED842B72F4DA}">
      <dsp:nvSpPr>
        <dsp:cNvPr id="0" name=""/>
        <dsp:cNvSpPr/>
      </dsp:nvSpPr>
      <dsp:spPr>
        <a:xfrm>
          <a:off x="5682029" y="313627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1364115"/>
            <a:satOff val="-36116"/>
            <a:lumOff val="-227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64115"/>
              <a:satOff val="-36116"/>
              <a:lumOff val="-22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Practice sharing</a:t>
          </a:r>
        </a:p>
      </dsp:txBody>
      <dsp:txXfrm>
        <a:off x="6231893" y="3136274"/>
        <a:ext cx="1649592" cy="1099727"/>
      </dsp:txXfrm>
    </dsp:sp>
    <dsp:sp modelId="{5B3CB8B2-4059-FD47-B25C-CC2268B79728}">
      <dsp:nvSpPr>
        <dsp:cNvPr id="0" name=""/>
        <dsp:cNvSpPr/>
      </dsp:nvSpPr>
      <dsp:spPr>
        <a:xfrm>
          <a:off x="8046444" y="3136274"/>
          <a:ext cx="2749319" cy="1099727"/>
        </a:xfrm>
        <a:prstGeom prst="chevron">
          <a:avLst/>
        </a:prstGeom>
        <a:solidFill>
          <a:schemeClr val="accent3">
            <a:tint val="40000"/>
            <a:alpha val="90000"/>
            <a:hueOff val="1558988"/>
            <a:satOff val="-41275"/>
            <a:lumOff val="-259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558988"/>
              <a:satOff val="-41275"/>
              <a:lumOff val="-2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Next steps and iteration</a:t>
          </a:r>
        </a:p>
      </dsp:txBody>
      <dsp:txXfrm>
        <a:off x="8596308" y="3136274"/>
        <a:ext cx="1649592" cy="10997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3378B-E8A8-BD46-A19A-CF78E3DAC312}">
      <dsp:nvSpPr>
        <dsp:cNvPr id="0" name=""/>
        <dsp:cNvSpPr/>
      </dsp:nvSpPr>
      <dsp:spPr>
        <a:xfrm>
          <a:off x="5341" y="1062955"/>
          <a:ext cx="1655875" cy="993525"/>
        </a:xfrm>
        <a:prstGeom prst="roundRect">
          <a:avLst>
            <a:gd name="adj" fmla="val 10000"/>
          </a:avLst>
        </a:prstGeom>
        <a:solidFill>
          <a:srgbClr val="FF87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Avenir Next" panose="020B0503020202020204" pitchFamily="34" charset="0"/>
            </a:rPr>
            <a:t>start</a:t>
          </a:r>
        </a:p>
      </dsp:txBody>
      <dsp:txXfrm>
        <a:off x="34440" y="1092054"/>
        <a:ext cx="1597677" cy="935327"/>
      </dsp:txXfrm>
    </dsp:sp>
    <dsp:sp modelId="{33326B96-260A-6843-8EB1-E35C692DDD05}">
      <dsp:nvSpPr>
        <dsp:cNvPr id="0" name=""/>
        <dsp:cNvSpPr/>
      </dsp:nvSpPr>
      <dsp:spPr>
        <a:xfrm>
          <a:off x="1826804" y="1354389"/>
          <a:ext cx="351045" cy="410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tx1"/>
            </a:solidFill>
            <a:latin typeface="Avenir Next" panose="020B0503020202020204" pitchFamily="34" charset="0"/>
          </a:endParaRPr>
        </a:p>
      </dsp:txBody>
      <dsp:txXfrm>
        <a:off x="1826804" y="1436520"/>
        <a:ext cx="245732" cy="246395"/>
      </dsp:txXfrm>
    </dsp:sp>
    <dsp:sp modelId="{0E9A0F4F-E23E-1049-808D-BB1E35DEE293}">
      <dsp:nvSpPr>
        <dsp:cNvPr id="0" name=""/>
        <dsp:cNvSpPr/>
      </dsp:nvSpPr>
      <dsp:spPr>
        <a:xfrm>
          <a:off x="2323567" y="1062955"/>
          <a:ext cx="1655875" cy="993525"/>
        </a:xfrm>
        <a:prstGeom prst="roundRect">
          <a:avLst>
            <a:gd name="adj" fmla="val 10000"/>
          </a:avLst>
        </a:prstGeom>
        <a:solidFill>
          <a:srgbClr val="00DCE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Avenir Next" panose="020B0503020202020204" pitchFamily="34" charset="0"/>
            </a:rPr>
            <a:t>touch point 1</a:t>
          </a:r>
        </a:p>
      </dsp:txBody>
      <dsp:txXfrm>
        <a:off x="2352666" y="1092054"/>
        <a:ext cx="1597677" cy="935327"/>
      </dsp:txXfrm>
    </dsp:sp>
    <dsp:sp modelId="{9FDF1DED-86A8-F549-96F8-D204A15F221E}">
      <dsp:nvSpPr>
        <dsp:cNvPr id="0" name=""/>
        <dsp:cNvSpPr/>
      </dsp:nvSpPr>
      <dsp:spPr>
        <a:xfrm>
          <a:off x="4145030" y="1354389"/>
          <a:ext cx="351045" cy="410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727695"/>
            <a:satOff val="8233"/>
            <a:lumOff val="-33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tx1"/>
            </a:solidFill>
            <a:latin typeface="Avenir Next" panose="020B0503020202020204" pitchFamily="34" charset="0"/>
          </a:endParaRPr>
        </a:p>
      </dsp:txBody>
      <dsp:txXfrm>
        <a:off x="4145030" y="1436520"/>
        <a:ext cx="245732" cy="246395"/>
      </dsp:txXfrm>
    </dsp:sp>
    <dsp:sp modelId="{7CFFABF3-7ECA-5E4B-8E64-A7CCF78CBA09}">
      <dsp:nvSpPr>
        <dsp:cNvPr id="0" name=""/>
        <dsp:cNvSpPr/>
      </dsp:nvSpPr>
      <dsp:spPr>
        <a:xfrm>
          <a:off x="4641793" y="1062955"/>
          <a:ext cx="1655875" cy="993525"/>
        </a:xfrm>
        <a:prstGeom prst="roundRect">
          <a:avLst>
            <a:gd name="adj" fmla="val 10000"/>
          </a:avLst>
        </a:prstGeom>
        <a:solidFill>
          <a:srgbClr val="FF87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Avenir Next" panose="020B0503020202020204" pitchFamily="34" charset="0"/>
            </a:rPr>
            <a:t>Mid-point reflection</a:t>
          </a:r>
        </a:p>
      </dsp:txBody>
      <dsp:txXfrm>
        <a:off x="4670892" y="1092054"/>
        <a:ext cx="1597677" cy="935327"/>
      </dsp:txXfrm>
    </dsp:sp>
    <dsp:sp modelId="{B03C6BD3-9744-DF4D-995F-AC2BBBB5FBC1}">
      <dsp:nvSpPr>
        <dsp:cNvPr id="0" name=""/>
        <dsp:cNvSpPr/>
      </dsp:nvSpPr>
      <dsp:spPr>
        <a:xfrm>
          <a:off x="6463256" y="1354389"/>
          <a:ext cx="351045" cy="410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455389"/>
            <a:satOff val="16466"/>
            <a:lumOff val="-67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tx1"/>
            </a:solidFill>
            <a:latin typeface="Avenir Next" panose="020B0503020202020204" pitchFamily="34" charset="0"/>
          </a:endParaRPr>
        </a:p>
      </dsp:txBody>
      <dsp:txXfrm>
        <a:off x="6463256" y="1436520"/>
        <a:ext cx="245732" cy="246395"/>
      </dsp:txXfrm>
    </dsp:sp>
    <dsp:sp modelId="{29A0C0A2-C2D8-FA43-B466-2DB0E25D2CA1}">
      <dsp:nvSpPr>
        <dsp:cNvPr id="0" name=""/>
        <dsp:cNvSpPr/>
      </dsp:nvSpPr>
      <dsp:spPr>
        <a:xfrm>
          <a:off x="6960019" y="1062955"/>
          <a:ext cx="1655875" cy="993525"/>
        </a:xfrm>
        <a:prstGeom prst="roundRect">
          <a:avLst>
            <a:gd name="adj" fmla="val 10000"/>
          </a:avLst>
        </a:prstGeom>
        <a:solidFill>
          <a:srgbClr val="00DCE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Avenir Next" panose="020B0503020202020204" pitchFamily="34" charset="0"/>
            </a:rPr>
            <a:t>touch point 2</a:t>
          </a:r>
        </a:p>
      </dsp:txBody>
      <dsp:txXfrm>
        <a:off x="6989118" y="1092054"/>
        <a:ext cx="1597677" cy="935327"/>
      </dsp:txXfrm>
    </dsp:sp>
    <dsp:sp modelId="{51F1EF0A-840B-B040-AA5B-9E1B0F0B5996}">
      <dsp:nvSpPr>
        <dsp:cNvPr id="0" name=""/>
        <dsp:cNvSpPr/>
      </dsp:nvSpPr>
      <dsp:spPr>
        <a:xfrm>
          <a:off x="8781482" y="1354389"/>
          <a:ext cx="351045" cy="410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183084"/>
            <a:satOff val="24699"/>
            <a:lumOff val="-10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chemeClr val="tx1"/>
            </a:solidFill>
            <a:latin typeface="Avenir Next" panose="020B0503020202020204" pitchFamily="34" charset="0"/>
          </a:endParaRPr>
        </a:p>
      </dsp:txBody>
      <dsp:txXfrm>
        <a:off x="8781482" y="1436520"/>
        <a:ext cx="245732" cy="246395"/>
      </dsp:txXfrm>
    </dsp:sp>
    <dsp:sp modelId="{CE06E51A-9FD6-D646-ACA9-8C0F4A935133}">
      <dsp:nvSpPr>
        <dsp:cNvPr id="0" name=""/>
        <dsp:cNvSpPr/>
      </dsp:nvSpPr>
      <dsp:spPr>
        <a:xfrm>
          <a:off x="9278244" y="1062955"/>
          <a:ext cx="1655875" cy="993525"/>
        </a:xfrm>
        <a:prstGeom prst="roundRect">
          <a:avLst>
            <a:gd name="adj" fmla="val 10000"/>
          </a:avLst>
        </a:prstGeom>
        <a:solidFill>
          <a:srgbClr val="FF87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Avenir Next" panose="020B0503020202020204" pitchFamily="34" charset="0"/>
            </a:rPr>
            <a:t>end point</a:t>
          </a:r>
        </a:p>
      </dsp:txBody>
      <dsp:txXfrm>
        <a:off x="9307343" y="1092054"/>
        <a:ext cx="1597677" cy="935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2D8D-FB06-49F8-80F3-966BA7A33CAB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65D6-E927-4CD6-BB6D-7C5E4BEAA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92B64-956F-4AA1-9D00-91265D8096D4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1D15-B5DE-4BD5-A4FB-8CE7A139D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1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don College of Communication, University of the Arts London logo">
            <a:extLst>
              <a:ext uri="{FF2B5EF4-FFF2-40B4-BE49-F238E27FC236}">
                <a16:creationId xmlns:a16="http://schemas.microsoft.com/office/drawing/2014/main" id="{66AC9F82-20E5-CD47-BB64-65BEC2CC94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3" y="248302"/>
            <a:ext cx="4899077" cy="996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291" y="1620000"/>
            <a:ext cx="11232284" cy="3620215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B4FFB-A229-AF47-8E60-155F5A2CCF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291" y="5625950"/>
            <a:ext cx="11232284" cy="9717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38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F8E0B70-5C30-5847-8AEF-774CFAD7E2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58CE39-2EA0-9949-BF9D-697281F619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426" y="1592263"/>
            <a:ext cx="5616574" cy="435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A0B221D-7C49-BD4E-B0DD-913726BFF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620977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1" name="Picture Placeholder 10" descr="Add image here">
            <a:extLst>
              <a:ext uri="{FF2B5EF4-FFF2-40B4-BE49-F238E27FC236}">
                <a16:creationId xmlns:a16="http://schemas.microsoft.com/office/drawing/2014/main" id="{5A57B211-0045-2844-B5DA-1D7E13A68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592262"/>
            <a:ext cx="5615999" cy="435768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448677C-D124-FC43-990E-2CA08441FE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6" y="5481275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FC2831-8571-0047-869E-580ABE87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5A30C-C96A-AB45-BA1C-43ADF8639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1D07C53-5F2E-564B-AA5D-C8C104D2E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B8BE1E-EB54-5A43-AA5B-AD876ECA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019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03" y="1592262"/>
            <a:ext cx="5544560" cy="4383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798228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0" name="Picture Placeholder 3" descr="Add first of three images here">
            <a:extLst>
              <a:ext uri="{FF2B5EF4-FFF2-40B4-BE49-F238E27FC236}">
                <a16:creationId xmlns:a16="http://schemas.microsoft.com/office/drawing/2014/main" id="{7DA10396-CCCF-0340-BB00-412EEECBC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1" cy="2367736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2" name="Picture Placeholder 3" descr="Add second image here">
            <a:extLst>
              <a:ext uri="{FF2B5EF4-FFF2-40B4-BE49-F238E27FC236}">
                <a16:creationId xmlns:a16="http://schemas.microsoft.com/office/drawing/2014/main" id="{4CFF857B-12AB-E04C-A1F6-FC4B79FE1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438" y="4145976"/>
            <a:ext cx="3636962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Picture Placeholder 3" descr="Add third image here or remaove if not required">
            <a:extLst>
              <a:ext uri="{FF2B5EF4-FFF2-40B4-BE49-F238E27FC236}">
                <a16:creationId xmlns:a16="http://schemas.microsoft.com/office/drawing/2014/main" id="{8C79CD37-E4DA-FA41-8E9D-41522B86F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948863" y="4145977"/>
            <a:ext cx="1763136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15CC-2D5D-A34D-A6E7-81613F6D4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C1C16A6-7F4C-0949-B1B0-7C8CE7921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367B92-1561-E34D-BE06-2C6F86B6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3F0AE9C-EBB9-834E-A3DE-B16392E8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8280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3DDAB-073B-FE41-A6AF-4E5A138C354A}"/>
              </a:ext>
            </a:extLst>
          </p:cNvPr>
          <p:cNvSpPr txBox="1"/>
          <p:nvPr userDrawn="1"/>
        </p:nvSpPr>
        <p:spPr>
          <a:xfrm>
            <a:off x="479426" y="1601129"/>
            <a:ext cx="971549" cy="4594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Today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2942C-93EA-4F4E-9FE7-97ED1598FA64}"/>
              </a:ext>
            </a:extLst>
          </p:cNvPr>
          <p:cNvSpPr txBox="1"/>
          <p:nvPr userDrawn="1"/>
        </p:nvSpPr>
        <p:spPr>
          <a:xfrm>
            <a:off x="1442733" y="2121634"/>
            <a:ext cx="3120806" cy="1413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January 2020</a:t>
            </a:r>
          </a:p>
          <a:p>
            <a:pPr algn="l"/>
            <a:r>
              <a:rPr lang="en-US" sz="2400"/>
              <a:t>Key milestone 01 and brief explanation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9B702-B3DE-0E4B-A032-9DF36505806E}"/>
              </a:ext>
            </a:extLst>
          </p:cNvPr>
          <p:cNvSpPr txBox="1"/>
          <p:nvPr userDrawn="1"/>
        </p:nvSpPr>
        <p:spPr>
          <a:xfrm>
            <a:off x="2236102" y="4159188"/>
            <a:ext cx="3178958" cy="12608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February 2020</a:t>
            </a:r>
          </a:p>
          <a:p>
            <a:pPr algn="l"/>
            <a:r>
              <a:rPr lang="en-US" sz="2400"/>
              <a:t>Key milestone or goals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9AB991-EC53-7549-843F-B3CDF98CBD5F}"/>
              </a:ext>
            </a:extLst>
          </p:cNvPr>
          <p:cNvSpPr txBox="1"/>
          <p:nvPr userDrawn="1"/>
        </p:nvSpPr>
        <p:spPr>
          <a:xfrm>
            <a:off x="5232400" y="1616529"/>
            <a:ext cx="2700338" cy="4192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March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D1ECC-0BD9-3743-8D2D-E05823441A35}"/>
              </a:ext>
            </a:extLst>
          </p:cNvPr>
          <p:cNvSpPr txBox="1"/>
          <p:nvPr userDrawn="1"/>
        </p:nvSpPr>
        <p:spPr>
          <a:xfrm>
            <a:off x="5668960" y="4159188"/>
            <a:ext cx="3198816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April 2020</a:t>
            </a:r>
          </a:p>
          <a:p>
            <a:pPr algn="l"/>
            <a:r>
              <a:rPr lang="en-US" sz="2400"/>
              <a:t>Key milestone or goals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3D4268-F8E4-6849-A550-C1431A22F0C8}"/>
              </a:ext>
            </a:extLst>
          </p:cNvPr>
          <p:cNvSpPr txBox="1"/>
          <p:nvPr userDrawn="1"/>
        </p:nvSpPr>
        <p:spPr>
          <a:xfrm>
            <a:off x="6958380" y="2121633"/>
            <a:ext cx="2312230" cy="10421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May 2020</a:t>
            </a:r>
          </a:p>
          <a:p>
            <a:pPr algn="l"/>
            <a:r>
              <a:rPr lang="en-US" sz="2400"/>
              <a:t>Key stakeholder sign off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5C7AD6-27F5-2C4B-908F-E5DAD2F70D7A}"/>
              </a:ext>
            </a:extLst>
          </p:cNvPr>
          <p:cNvSpPr txBox="1"/>
          <p:nvPr userDrawn="1"/>
        </p:nvSpPr>
        <p:spPr>
          <a:xfrm>
            <a:off x="9045208" y="4159188"/>
            <a:ext cx="2700338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June 2020</a:t>
            </a:r>
          </a:p>
          <a:p>
            <a:pPr algn="l"/>
            <a:r>
              <a:rPr lang="en-US" sz="2400"/>
              <a:t>Project delivery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8505F-017D-C448-8C2E-7EBFF3A15AB8}"/>
              </a:ext>
            </a:extLst>
          </p:cNvPr>
          <p:cNvSpPr txBox="1"/>
          <p:nvPr userDrawn="1"/>
        </p:nvSpPr>
        <p:spPr>
          <a:xfrm>
            <a:off x="9804400" y="1618404"/>
            <a:ext cx="2022743" cy="7749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July 2020</a:t>
            </a:r>
          </a:p>
          <a:p>
            <a:pPr algn="l"/>
            <a:r>
              <a:rPr lang="en-US" sz="2400"/>
              <a:t>Roll out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A73C77-45B4-6F40-9DFA-2549E2C44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3429000"/>
            <a:ext cx="107410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80CA9-D612-334D-B547-0EA0546D5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79425" y="2068379"/>
            <a:ext cx="2078" cy="1360623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BA5457-1215-D54E-B9A3-E70A18F8A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450975" y="3267440"/>
            <a:ext cx="0" cy="185601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31D2A4-0774-3544-AEBF-B11C2AAA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2236102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4AD4E3-1DB3-0745-8BA0-36872B5EB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248470" y="2068379"/>
            <a:ext cx="0" cy="1352047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7F8EBD-245C-374E-B6EF-34F631DFF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668960" y="3428999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21D648-1B33-B848-9E28-22C1055A0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959600" y="3249637"/>
            <a:ext cx="0" cy="20340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AD7176-913D-F745-878C-3D30A4B17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045208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2E4D0C-D51E-7E41-8739-255B8C76D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804400" y="2393372"/>
            <a:ext cx="0" cy="1033332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DA3CE8FB-3ED9-B64C-A455-975274292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45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4608512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39895-CBF1-9A44-AE0E-97321883F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541D261-763F-C74D-B9EC-20280292EC4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66D20-9ED7-F24C-8234-C6723323E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ECB5870-BC80-F64B-A5ED-145F2F2C5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7B1EEDC-5770-814D-AB47-82F4CC349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21A1AE5-AD2C-2247-A1E6-B60F43EDA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3636961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F3EFB-C9F8-E04B-8B93-5D6DF784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7F85-A326-5B4C-A284-BD4EA17E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A1DA97-7FEA-2F42-8E12-4BABE52A9AD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2400" y="1592263"/>
            <a:ext cx="6480174" cy="4357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0EA739-BE1A-6748-96FD-C4F5683CC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A38FA-9A86-7049-9050-DE6098499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7EDDFB0-8C35-B242-B9C7-9FF8CD6E3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E590B1C-3001-3A4C-AE2A-BA95BADFA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24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6" y="1592263"/>
            <a:ext cx="5545137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CDF47-40D6-0E40-9E93-34D45B6FB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6DD8CF-32FC-E74F-A900-AB93DBD3A1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7C0B9-DA67-F547-AE09-F6A98E6DD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7CD63-0CA6-AF41-BEDB-C082F3903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D9081A-76D9-EC44-ADFB-D21AF3669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4D06AF0-C632-9540-8FFF-4243777E2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64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A1F960-AF27-6F48-B335-BF1BE9804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1592263"/>
            <a:ext cx="3636962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93FBF2-1F8B-424F-8A94-A7A44155C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7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BCDC9-67AD-304F-A641-19C555A786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9263" y="1592263"/>
            <a:ext cx="7453312" cy="4357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0A0D21-9030-4D45-A211-D39B6B08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D444D99-E38A-8444-8164-098AC0D22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EB66008-C52E-2B4C-B01E-C5B69D18D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1526E6-C718-F347-8F04-D3C8E284C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258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3" name="Content Placeholder 2" descr="Add chart, table or image here">
            <a:extLst>
              <a:ext uri="{FF2B5EF4-FFF2-40B4-BE49-F238E27FC236}">
                <a16:creationId xmlns:a16="http://schemas.microsoft.com/office/drawing/2014/main" id="{6F5D1C0F-74B3-8A4E-AAC6-F9A9FAAF8A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78546" y="1592262"/>
            <a:ext cx="11232972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0EEEBC-D860-D246-9F54-381A66182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6" y="5481275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196130-FE70-6D4A-9516-97747C1B4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979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129248-FBFD-954A-B55D-D93105C099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9043EE-AABB-3D43-B913-B5AE433609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4" name="Picture Placeholder 3" descr="Add first image here">
            <a:extLst>
              <a:ext uri="{FF2B5EF4-FFF2-40B4-BE49-F238E27FC236}">
                <a16:creationId xmlns:a16="http://schemas.microsoft.com/office/drawing/2014/main" id="{C7C14F64-0AD7-814E-ADBD-00D172CAC6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0000" y="1592263"/>
            <a:ext cx="5544563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3" name="Picture Placeholder 3" descr="Add second image here">
            <a:extLst>
              <a:ext uri="{FF2B5EF4-FFF2-40B4-BE49-F238E27FC236}">
                <a16:creationId xmlns:a16="http://schemas.microsoft.com/office/drawing/2014/main" id="{2A65CA6F-7D91-3C47-9C36-79BAEE1D4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2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695510-C34D-974F-A1F8-C76E12C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C64705A-2C91-6B4A-8EF4-B78DC4CCD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0DE0675-243B-3445-95CC-DB82EBEE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28472E9-D590-4E4B-8E7C-FE262AB41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12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content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62B308-0512-BD4B-A204-B0C00FA050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35E84DA-6071-AD49-ADD8-6ED4561CF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Content Placeholder 2" descr="Content box">
            <a:extLst>
              <a:ext uri="{FF2B5EF4-FFF2-40B4-BE49-F238E27FC236}">
                <a16:creationId xmlns:a16="http://schemas.microsoft.com/office/drawing/2014/main" id="{1E65073E-903D-774A-B1F5-49BFBA51439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79424" y="1592262"/>
            <a:ext cx="3636963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7" name="Content Placeholder 2" descr="Content box">
            <a:extLst>
              <a:ext uri="{FF2B5EF4-FFF2-40B4-BE49-F238E27FC236}">
                <a16:creationId xmlns:a16="http://schemas.microsoft.com/office/drawing/2014/main" id="{3B30A9D2-E284-2E4C-A561-386EF0A682B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2" y="1592262"/>
            <a:ext cx="3673475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30" name="Content Placeholder 2" descr="Content box">
            <a:extLst>
              <a:ext uri="{FF2B5EF4-FFF2-40B4-BE49-F238E27FC236}">
                <a16:creationId xmlns:a16="http://schemas.microsoft.com/office/drawing/2014/main" id="{F5982CB3-F96D-4847-90D1-78412688D8D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75612" y="1592262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18" name="Content Placeholder 2" descr="Content box">
            <a:extLst>
              <a:ext uri="{FF2B5EF4-FFF2-40B4-BE49-F238E27FC236}">
                <a16:creationId xmlns:a16="http://schemas.microsoft.com/office/drawing/2014/main" id="{7D56863F-F6CD-E24A-AA3A-95A03E55F18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1501" y="3856869"/>
            <a:ext cx="3637361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6" name="Content Placeholder 2" descr="Content box">
            <a:extLst>
              <a:ext uri="{FF2B5EF4-FFF2-40B4-BE49-F238E27FC236}">
                <a16:creationId xmlns:a16="http://schemas.microsoft.com/office/drawing/2014/main" id="{C49033BA-802B-9D4E-86E7-1DCABD90524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71736" y="3844862"/>
            <a:ext cx="3661002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8" name="Content Placeholder 2" descr="Content box">
            <a:extLst>
              <a:ext uri="{FF2B5EF4-FFF2-40B4-BE49-F238E27FC236}">
                <a16:creationId xmlns:a16="http://schemas.microsoft.com/office/drawing/2014/main" id="{12B41031-5953-1A41-9DB9-9AD4FADFC77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075612" y="3856869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6DA0C-D1BE-D54E-A66F-1F9B0DA3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5DFF5E0-8534-D74E-9F22-764DB7E5D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5E7991D-0B78-C048-8751-2356A80F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F30593-54C3-7444-BD6C-62F7EBAC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61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or statement – 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50975" y="2489662"/>
            <a:ext cx="9290050" cy="1878676"/>
          </a:xfrm>
        </p:spPr>
        <p:txBody>
          <a:bodyPr anchor="ctr"/>
          <a:lstStyle>
            <a:lvl1pPr algn="ctr">
              <a:lnSpc>
                <a:spcPct val="110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Section title, quote or statement text </a:t>
            </a:r>
            <a:br>
              <a:rPr lang="en-US"/>
            </a:br>
            <a:r>
              <a:rPr lang="en-US"/>
              <a:t>2 lines max</a:t>
            </a:r>
            <a:endParaRPr lang="en-GB"/>
          </a:p>
        </p:txBody>
      </p:sp>
      <p:grpSp>
        <p:nvGrpSpPr>
          <p:cNvPr id="7" name="Group 6" descr="Large UAL brand colon symbol">
            <a:extLst>
              <a:ext uri="{FF2B5EF4-FFF2-40B4-BE49-F238E27FC236}">
                <a16:creationId xmlns:a16="http://schemas.microsoft.com/office/drawing/2014/main" id="{E4E37A13-D473-BA40-9527-A26177D393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5156662" y="610986"/>
            <a:ext cx="1878676" cy="5636027"/>
            <a:chOff x="3429000" y="0"/>
            <a:chExt cx="2286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045CDF-EA93-134D-B504-A522F08E8F3D}"/>
                </a:ext>
              </a:extLst>
            </p:cNvPr>
            <p:cNvSpPr/>
            <p:nvPr userDrawn="1"/>
          </p:nvSpPr>
          <p:spPr>
            <a:xfrm>
              <a:off x="3429000" y="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AC84F8-E839-CA43-A60E-B83570C53937}"/>
                </a:ext>
              </a:extLst>
            </p:cNvPr>
            <p:cNvSpPr/>
            <p:nvPr userDrawn="1"/>
          </p:nvSpPr>
          <p:spPr>
            <a:xfrm>
              <a:off x="3429000" y="457200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699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F6C17C8-51A5-284E-8E96-266EA70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Full page image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088D9D9-CB9E-2F46-A0E3-379EAB6216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2" descr="Text box with instruction on how to add a full slide image. Delete this box from slide">
            <a:extLst>
              <a:ext uri="{FF2B5EF4-FFF2-40B4-BE49-F238E27FC236}">
                <a16:creationId xmlns:a16="http://schemas.microsoft.com/office/drawing/2014/main" id="{78A0F6EB-7578-CC42-82B5-AFD3AB11F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92263"/>
            <a:ext cx="5545138" cy="1393825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864000" indent="0">
              <a:buNone/>
              <a:defRPr/>
            </a:lvl3pPr>
            <a:lvl4pPr marL="0" indent="0">
              <a:buNone/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Use this slide for full slide images. </a:t>
            </a:r>
            <a:br>
              <a:rPr lang="en-US"/>
            </a:br>
            <a:r>
              <a:rPr lang="en-US"/>
              <a:t>Click on icon to add image. </a:t>
            </a:r>
            <a:br>
              <a:rPr lang="en-US"/>
            </a:br>
            <a:r>
              <a:rPr lang="en-US"/>
              <a:t>Delete this box.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270151-B9E4-FA4B-9B03-04A9FDD06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8467" y="6220048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4169297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– thank you and contact detai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E6882B2-221E-724F-B8AA-2F0E5363E18D}"/>
              </a:ext>
            </a:extLst>
          </p:cNvPr>
          <p:cNvSpPr txBox="1"/>
          <p:nvPr userDrawn="1"/>
        </p:nvSpPr>
        <p:spPr>
          <a:xfrm>
            <a:off x="480291" y="5610903"/>
            <a:ext cx="11232284" cy="5159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2400" b="1" err="1">
                <a:solidFill>
                  <a:schemeClr val="bg1"/>
                </a:solidFill>
              </a:rPr>
              <a:t>arts.ac.uk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991515-FC5A-7B45-B827-6D443E93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AA1D43C-71F1-9D4B-BD31-C7E5E8F2A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592264"/>
            <a:ext cx="2699188" cy="43576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Thank you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161BF-F8C2-9348-B7ED-1BC2249C8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1" y="6154815"/>
            <a:ext cx="2574369" cy="5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797B-06B6-F144-B115-4D814AB3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9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BCB-1236-B67F-49D7-FCA5CBE83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7CCB0-8A8D-015C-D567-B77EC95F9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C6ED2-2232-8C1D-E508-0FBE300A3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E9090-28EB-5C59-11ED-F9C694F4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13DC-6E65-3D4A-B5E2-894EEB6B1F9E}" type="datetimeFigureOut">
              <a:rPr lang="en-US" smtClean="0"/>
              <a:t>6/26/26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844C9-5D3A-21BC-9E0B-73FB1845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DDAF9-7175-FB2D-ED5A-903640E4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A3D7-6BD6-EF4A-B742-F839BC9CB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00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67298" y="1770380"/>
            <a:ext cx="5167630" cy="41529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34F95AD3-F4C3-55ED-F701-A229AA70AA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Presentation</a:t>
            </a:r>
            <a:r>
              <a:rPr spc="-55"/>
              <a:t> </a:t>
            </a:r>
            <a:r>
              <a:t>Title</a:t>
            </a:r>
            <a:r>
              <a:rPr spc="-35"/>
              <a:t> </a:t>
            </a:r>
            <a:r>
              <a:rPr spc="-40"/>
              <a:t>[To</a:t>
            </a:r>
            <a:r>
              <a:rPr spc="-35"/>
              <a:t> </a:t>
            </a:r>
            <a:r>
              <a:t>change</a:t>
            </a:r>
            <a:r>
              <a:rPr spc="-30"/>
              <a:t> </a:t>
            </a:r>
            <a:r>
              <a:t>text:</a:t>
            </a:r>
            <a:r>
              <a:rPr spc="-25"/>
              <a:t> </a:t>
            </a:r>
            <a:r>
              <a:t>Insert</a:t>
            </a:r>
            <a:r>
              <a:rPr spc="-25"/>
              <a:t> </a:t>
            </a:r>
            <a:r>
              <a:t>&gt;</a:t>
            </a:r>
            <a:r>
              <a:rPr spc="-30"/>
              <a:t> </a:t>
            </a:r>
            <a:r>
              <a:t>Header</a:t>
            </a:r>
            <a:r>
              <a:rPr spc="-30"/>
              <a:t> </a:t>
            </a:r>
            <a:r>
              <a:t>and</a:t>
            </a:r>
            <a:r>
              <a:rPr spc="-35"/>
              <a:t> </a:t>
            </a:r>
            <a:r>
              <a:rPr spc="-10"/>
              <a:t>Footer]</a:t>
            </a:r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F0E3C0EE-9D43-56C8-C8F1-FDE2D51941E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B5E0-FE5A-F043-8283-383C3900E512}" type="datetimeFigureOut">
              <a:rPr lang="en-US" altLang="en-GR"/>
              <a:pPr/>
              <a:t>6/26/26</a:t>
            </a:fld>
            <a:endParaRPr lang="en-US" altLang="en-GR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BC4802AF-0A36-11C7-D6F8-58921768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770C9-30E0-E24C-A28B-DEC2BA48379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134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16">
            <a:extLst>
              <a:ext uri="{FF2B5EF4-FFF2-40B4-BE49-F238E27FC236}">
                <a16:creationId xmlns:a16="http://schemas.microsoft.com/office/drawing/2014/main" id="{F8E5F816-8A2C-6A66-D6BF-192D145B1D9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2192000 w 12192000"/>
              <a:gd name="T1" fmla="*/ 0 h 6858000"/>
              <a:gd name="T2" fmla="*/ 0 w 12192000"/>
              <a:gd name="T3" fmla="*/ 0 h 6858000"/>
              <a:gd name="T4" fmla="*/ 0 w 12192000"/>
              <a:gd name="T5" fmla="*/ 6857999 h 6858000"/>
              <a:gd name="T6" fmla="*/ 12192000 w 12192000"/>
              <a:gd name="T7" fmla="*/ 6857999 h 6858000"/>
              <a:gd name="T8" fmla="*/ 12192000 w 12192000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R"/>
          </a:p>
        </p:txBody>
      </p:sp>
      <p:sp>
        <p:nvSpPr>
          <p:cNvPr id="4" name="bg object 17">
            <a:extLst>
              <a:ext uri="{FF2B5EF4-FFF2-40B4-BE49-F238E27FC236}">
                <a16:creationId xmlns:a16="http://schemas.microsoft.com/office/drawing/2014/main" id="{A2A3B88E-AE9E-0E67-009F-0F13066F70DB}"/>
              </a:ext>
            </a:extLst>
          </p:cNvPr>
          <p:cNvSpPr>
            <a:spLocks/>
          </p:cNvSpPr>
          <p:nvPr/>
        </p:nvSpPr>
        <p:spPr bwMode="auto">
          <a:xfrm>
            <a:off x="5156200" y="611188"/>
            <a:ext cx="1879600" cy="1878012"/>
          </a:xfrm>
          <a:custGeom>
            <a:avLst/>
            <a:gdLst>
              <a:gd name="T0" fmla="*/ 1878675 w 1878965"/>
              <a:gd name="T1" fmla="*/ 0 h 1878964"/>
              <a:gd name="T2" fmla="*/ 0 w 1878965"/>
              <a:gd name="T3" fmla="*/ 0 h 1878964"/>
              <a:gd name="T4" fmla="*/ 0 w 1878965"/>
              <a:gd name="T5" fmla="*/ 1878676 h 1878964"/>
              <a:gd name="T6" fmla="*/ 1878675 w 1878965"/>
              <a:gd name="T7" fmla="*/ 1878676 h 1878964"/>
              <a:gd name="T8" fmla="*/ 1878675 w 1878965"/>
              <a:gd name="T9" fmla="*/ 0 h 1878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8965" h="1878964">
                <a:moveTo>
                  <a:pt x="1878675" y="0"/>
                </a:moveTo>
                <a:lnTo>
                  <a:pt x="0" y="0"/>
                </a:lnTo>
                <a:lnTo>
                  <a:pt x="0" y="1878676"/>
                </a:lnTo>
                <a:lnTo>
                  <a:pt x="1878675" y="1878676"/>
                </a:lnTo>
                <a:lnTo>
                  <a:pt x="18786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R"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B301BB13-1DAE-CB4B-7710-3889177CE077}"/>
              </a:ext>
            </a:extLst>
          </p:cNvPr>
          <p:cNvSpPr>
            <a:spLocks/>
          </p:cNvSpPr>
          <p:nvPr/>
        </p:nvSpPr>
        <p:spPr bwMode="auto">
          <a:xfrm>
            <a:off x="5156200" y="4368800"/>
            <a:ext cx="1879600" cy="1878013"/>
          </a:xfrm>
          <a:custGeom>
            <a:avLst/>
            <a:gdLst>
              <a:gd name="T0" fmla="*/ 1878675 w 1878965"/>
              <a:gd name="T1" fmla="*/ 0 h 1878964"/>
              <a:gd name="T2" fmla="*/ 0 w 1878965"/>
              <a:gd name="T3" fmla="*/ 0 h 1878964"/>
              <a:gd name="T4" fmla="*/ 0 w 1878965"/>
              <a:gd name="T5" fmla="*/ 1878676 h 1878964"/>
              <a:gd name="T6" fmla="*/ 1878675 w 1878965"/>
              <a:gd name="T7" fmla="*/ 1878676 h 1878964"/>
              <a:gd name="T8" fmla="*/ 1878675 w 1878965"/>
              <a:gd name="T9" fmla="*/ 0 h 1878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8965" h="1878964">
                <a:moveTo>
                  <a:pt x="1878675" y="0"/>
                </a:moveTo>
                <a:lnTo>
                  <a:pt x="0" y="0"/>
                </a:lnTo>
                <a:lnTo>
                  <a:pt x="0" y="1878676"/>
                </a:lnTo>
                <a:lnTo>
                  <a:pt x="1878675" y="1878676"/>
                </a:lnTo>
                <a:lnTo>
                  <a:pt x="18786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R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71AF2A11-E998-630A-D93D-06EE574A15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 b="0" i="0" dirty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t>Presentation</a:t>
            </a:r>
            <a:r>
              <a:rPr spc="-55"/>
              <a:t> </a:t>
            </a:r>
            <a:r>
              <a:t>Title</a:t>
            </a:r>
            <a:r>
              <a:rPr spc="-35"/>
              <a:t> </a:t>
            </a:r>
            <a:r>
              <a:rPr spc="-40"/>
              <a:t>[To</a:t>
            </a:r>
            <a:r>
              <a:rPr spc="-35"/>
              <a:t> </a:t>
            </a:r>
            <a:r>
              <a:t>change</a:t>
            </a:r>
            <a:r>
              <a:rPr spc="-30"/>
              <a:t> </a:t>
            </a:r>
            <a:r>
              <a:t>text:</a:t>
            </a:r>
            <a:r>
              <a:rPr spc="-25"/>
              <a:t> </a:t>
            </a:r>
            <a:r>
              <a:t>Insert</a:t>
            </a:r>
            <a:r>
              <a:rPr spc="-25"/>
              <a:t> </a:t>
            </a:r>
            <a:r>
              <a:t>&gt;</a:t>
            </a:r>
            <a:r>
              <a:rPr spc="-30"/>
              <a:t> </a:t>
            </a:r>
            <a:r>
              <a:t>Header</a:t>
            </a:r>
            <a:r>
              <a:rPr spc="-30"/>
              <a:t> </a:t>
            </a:r>
            <a:r>
              <a:t>and</a:t>
            </a:r>
            <a:r>
              <a:rPr spc="-35"/>
              <a:t> </a:t>
            </a:r>
            <a:r>
              <a:rPr spc="-10"/>
              <a:t>Footer]</a:t>
            </a:r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E600F4EC-6D05-D2CE-A932-0256980506D1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3F5E959-2A48-7243-BF2E-CE01548D2947}" type="datetimeFigureOut">
              <a:rPr lang="en-US" altLang="en-GR"/>
              <a:pPr/>
              <a:t>6/26/26</a:t>
            </a:fld>
            <a:endParaRPr lang="en-US" altLang="en-GR"/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A49244F1-07AE-33D8-D693-4EE181BF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0" i="0" dirty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CCBA5A9-D1E4-ED43-9824-65EE26FC907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13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dark grey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2047F7-4CA0-5744-9AC1-E8B42A808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introduction text, chapter break or statement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F9555A-4CD8-4D4F-ACEB-1AC24FEE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1" y="6154815"/>
            <a:ext cx="2574369" cy="52338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BEFAC4-F7AD-C24D-BE28-358262C7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F97D54-560C-9749-BD60-0BBA622B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393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ligh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ED10ED7-0D2C-2B42-B172-79A652121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introduction text, chapter break or statement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9E11670-E923-8349-8D11-B72112F3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A17EA1-5116-8F40-8702-D94B6BF3A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408155-3457-2846-9BCF-11FB56DC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097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DE77F0-5E8F-F445-AB32-F30736265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DDD88-F5A8-0D44-B7D8-EAAB62AC4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8388349" cy="43576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68CFC-6AEF-D744-A23B-B3F7B1CC1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8E003C-1168-5E45-9A26-6F1AA94F6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44053C-E493-6C4D-9CEF-16DB2081F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3710B7-7EB9-FA45-A0FE-45B36484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422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2" spcCol="72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99F18A-DC93-8D43-B5EA-B3DEB27C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F6A94CB-E55B-8549-B957-5BE33C1D4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999A4BE-B528-B04B-85B9-C6C54914F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F507F58-E567-5F48-A2BB-D93CE6CA1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879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3" spcCol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6CFDA8-D52D-404B-9F32-67F3F898B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AF4A7E-2352-6D48-9365-ED48CCC9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CFFB53-9114-8B44-A6EB-A212D0D24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9C99F5-47F2-ED4E-A070-12B5B7C3C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3970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EFA127-AF66-DF47-AE0A-5AE59DEEA3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BF9F6A-185E-D049-AB08-15D7583E1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5520573" cy="43576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11" descr="Add chart, table or image here">
            <a:extLst>
              <a:ext uri="{FF2B5EF4-FFF2-40B4-BE49-F238E27FC236}">
                <a16:creationId xmlns:a16="http://schemas.microsoft.com/office/drawing/2014/main" id="{A6E03B43-8C85-3146-B22E-4FD9A082F70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1251" y="1592262"/>
            <a:ext cx="5520267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D6696-3FA5-8E4E-B7A1-26C67A1C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F8F4CB0-8FB8-6747-883B-C50A25AF3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C3FEA33-AC9B-6043-9DDD-CE162D572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8FE6DA1-D5C2-9742-9034-655CED407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6931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77F893-67C0-CE4F-A59D-E2C0A7A45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15A368-1733-764C-B16B-70BDFCDA4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998" y="1602535"/>
            <a:ext cx="6479602" cy="434741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Picture Placeholder 3" descr="Add image here"/>
          <p:cNvSpPr>
            <a:spLocks noGrp="1"/>
          </p:cNvSpPr>
          <p:nvPr>
            <p:ph type="pic" sz="quarter" idx="10"/>
          </p:nvPr>
        </p:nvSpPr>
        <p:spPr>
          <a:xfrm>
            <a:off x="8075613" y="1602536"/>
            <a:ext cx="3636387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Picture Placeholder 3" descr="Add image here or remove placeholder box if not required">
            <a:extLst>
              <a:ext uri="{FF2B5EF4-FFF2-40B4-BE49-F238E27FC236}">
                <a16:creationId xmlns:a16="http://schemas.microsoft.com/office/drawing/2014/main" id="{856F6CC8-311C-B64C-8916-5A1222AAAC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75613" y="3843729"/>
            <a:ext cx="3636000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31FF65-03E8-8A49-B200-30B7E9B5F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2342F-D3CE-4E49-9241-D3727173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FCB8051-DAAA-514B-972B-6B1708BD2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848389-282B-0C4B-90ED-D81CEE670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953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8353D-46A7-2448-89A2-82D8D5FD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5E140-9D5F-0646-BC1E-1FBC73E9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575" y="1597880"/>
            <a:ext cx="11232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AE4E-44FE-7E4B-AF1A-860913C2F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49DCB-2F53-A44C-9480-CDBE29F0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3187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098" r:id="rId2"/>
    <p:sldLayoutId id="2147484093" r:id="rId3"/>
    <p:sldLayoutId id="2147484176" r:id="rId4"/>
    <p:sldLayoutId id="2147484175" r:id="rId5"/>
    <p:sldLayoutId id="2147484073" r:id="rId6"/>
    <p:sldLayoutId id="2147484177" r:id="rId7"/>
    <p:sldLayoutId id="2147484174" r:id="rId8"/>
    <p:sldLayoutId id="2147484094" r:id="rId9"/>
    <p:sldLayoutId id="2147484062" r:id="rId10"/>
    <p:sldLayoutId id="2147484095" r:id="rId11"/>
    <p:sldLayoutId id="2147484182" r:id="rId12"/>
    <p:sldLayoutId id="2147484178" r:id="rId13"/>
    <p:sldLayoutId id="2147484179" r:id="rId14"/>
    <p:sldLayoutId id="2147484180" r:id="rId15"/>
    <p:sldLayoutId id="2147484181" r:id="rId16"/>
    <p:sldLayoutId id="2147484074" r:id="rId17"/>
    <p:sldLayoutId id="2147484075" r:id="rId18"/>
    <p:sldLayoutId id="2147484097" r:id="rId19"/>
    <p:sldLayoutId id="2147484082" r:id="rId20"/>
    <p:sldLayoutId id="2147484173" r:id="rId21"/>
    <p:sldLayoutId id="2147484183" r:id="rId22"/>
    <p:sldLayoutId id="2147484184" r:id="rId23"/>
    <p:sldLayoutId id="2147484185" r:id="rId24"/>
    <p:sldLayoutId id="2147484186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spc="-1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1"/>
        </a:buClr>
        <a:buSzPct val="80000"/>
        <a:buFont typeface="Wingdings 2" panose="05020102010507070707" pitchFamily="18" charset="2"/>
        <a:buChar char="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Pct val="80000"/>
        <a:buFont typeface="Wingdings 2" panose="05020102010507070707" pitchFamily="18" charset="2"/>
        <a:buChar char="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432000" algn="l" defTabSz="1260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b="1" kern="1200" spc="-1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824" userDrawn="1">
          <p15:clr>
            <a:srgbClr val="F26B43"/>
          </p15:clr>
        </p15:guide>
        <p15:guide id="6" pos="914" userDrawn="1">
          <p15:clr>
            <a:srgbClr val="F26B43"/>
          </p15:clr>
        </p15:guide>
        <p15:guide id="7" pos="1413" userDrawn="1">
          <p15:clr>
            <a:srgbClr val="F26B43"/>
          </p15:clr>
        </p15:guide>
        <p15:guide id="8" pos="1504" userDrawn="1">
          <p15:clr>
            <a:srgbClr val="F26B43"/>
          </p15:clr>
        </p15:guide>
        <p15:guide id="9" pos="2003" userDrawn="1">
          <p15:clr>
            <a:srgbClr val="F26B43"/>
          </p15:clr>
        </p15:guide>
        <p15:guide id="10" pos="2094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pos="2683" userDrawn="1">
          <p15:clr>
            <a:srgbClr val="F26B43"/>
          </p15:clr>
        </p15:guide>
        <p15:guide id="13" pos="3205" userDrawn="1">
          <p15:clr>
            <a:srgbClr val="F26B43"/>
          </p15:clr>
        </p15:guide>
        <p15:guide id="14" pos="3296" userDrawn="1">
          <p15:clr>
            <a:srgbClr val="F26B43"/>
          </p15:clr>
        </p15:guide>
        <p15:guide id="15" pos="3795" userDrawn="1">
          <p15:clr>
            <a:srgbClr val="F26B43"/>
          </p15:clr>
        </p15:guide>
        <p15:guide id="16" pos="3885" userDrawn="1">
          <p15:clr>
            <a:srgbClr val="F26B43"/>
          </p15:clr>
        </p15:guide>
        <p15:guide id="17" pos="4384" userDrawn="1">
          <p15:clr>
            <a:srgbClr val="F26B43"/>
          </p15:clr>
        </p15:guide>
        <p15:guide id="18" pos="4475" userDrawn="1">
          <p15:clr>
            <a:srgbClr val="F26B43"/>
          </p15:clr>
        </p15:guide>
        <p15:guide id="19" pos="4997" userDrawn="1">
          <p15:clr>
            <a:srgbClr val="F26B43"/>
          </p15:clr>
        </p15:guide>
        <p15:guide id="20" pos="5087" userDrawn="1">
          <p15:clr>
            <a:srgbClr val="F26B43"/>
          </p15:clr>
        </p15:guide>
        <p15:guide id="21" pos="5586" userDrawn="1">
          <p15:clr>
            <a:srgbClr val="F26B43"/>
          </p15:clr>
        </p15:guide>
        <p15:guide id="22" pos="5677" userDrawn="1">
          <p15:clr>
            <a:srgbClr val="F26B43"/>
          </p15:clr>
        </p15:guide>
        <p15:guide id="23" pos="6176" userDrawn="1">
          <p15:clr>
            <a:srgbClr val="F26B43"/>
          </p15:clr>
        </p15:guide>
        <p15:guide id="24" pos="6267" userDrawn="1">
          <p15:clr>
            <a:srgbClr val="F26B43"/>
          </p15:clr>
        </p15:guide>
        <p15:guide id="25" pos="6766" userDrawn="1">
          <p15:clr>
            <a:srgbClr val="F26B43"/>
          </p15:clr>
        </p15:guide>
        <p15:guide id="26" pos="6856" userDrawn="1">
          <p15:clr>
            <a:srgbClr val="F26B43"/>
          </p15:clr>
        </p15:guide>
        <p15:guide id="27" orient="horz" pos="1003" userDrawn="1">
          <p15:clr>
            <a:srgbClr val="F26B43"/>
          </p15:clr>
        </p15:guide>
        <p15:guide id="28" orient="horz" pos="3748" userDrawn="1">
          <p15:clr>
            <a:srgbClr val="F26B43"/>
          </p15:clr>
        </p15:guide>
        <p15:guide id="29" orient="horz" pos="686" userDrawn="1">
          <p15:clr>
            <a:srgbClr val="F26B43"/>
          </p15:clr>
        </p15:guide>
        <p15:guide id="30" orient="horz" pos="4156" userDrawn="1">
          <p15:clr>
            <a:srgbClr val="F26B43"/>
          </p15:clr>
        </p15:guide>
        <p15:guide id="31" orient="horz" pos="2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positiveevaluation.myblog.arts.ac.uk/podcast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C226-C8F3-4DBE-969F-66B866BB7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Co-creating Success through Evaluation Design</a:t>
            </a:r>
            <a:br>
              <a:rPr lang="en-GB">
                <a:cs typeface="Arial"/>
              </a:rPr>
            </a:br>
            <a:r>
              <a:rPr lang="en-GB" sz="2800"/>
              <a:t>The Research Project Unit in the Media School, UAL</a:t>
            </a:r>
            <a:br>
              <a:rPr lang="en-GB" sz="2800">
                <a:cs typeface="Arial"/>
              </a:rPr>
            </a:br>
            <a:br>
              <a:rPr lang="en-GB" sz="2400"/>
            </a:br>
            <a:r>
              <a:rPr lang="en-GB" sz="2400"/>
              <a:t>Dr Thomas Giagkoglou and Dr Frania Hall, Media School, LCC, UAL</a:t>
            </a:r>
            <a:endParaRPr lang="en-GB" sz="2400"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46647-EF95-4665-8FE1-31FBC02423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/>
              <a:t>Advance HE Annual Conference  30th June 2026</a:t>
            </a:r>
          </a:p>
        </p:txBody>
      </p:sp>
    </p:spTree>
    <p:extLst>
      <p:ext uri="{BB962C8B-B14F-4D97-AF65-F5344CB8AC3E}">
        <p14:creationId xmlns:p14="http://schemas.microsoft.com/office/powerpoint/2010/main" val="4260357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1E71B7-3246-60FA-7468-822CCE3E0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F8BDF-5EAF-3D3A-EF9C-72E88DC12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Co-creation</a:t>
            </a:r>
            <a:endParaRPr lang="en-US" b="0" i="1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A5BBB-6FEE-A600-2585-8D49ABCB90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195165"/>
            <a:ext cx="10527269" cy="4754786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US">
                <a:highlight>
                  <a:srgbClr val="00FFFF"/>
                </a:highlight>
              </a:rPr>
              <a:t>LEARNING JOURNEY</a:t>
            </a:r>
          </a:p>
          <a:p>
            <a:pPr marL="431800" indent="-431800"/>
            <a:r>
              <a:rPr lang="en-US"/>
              <a:t>Students are heard in the process</a:t>
            </a:r>
          </a:p>
          <a:p>
            <a:pPr marL="431800" indent="-431800"/>
            <a:r>
              <a:rPr lang="en-US"/>
              <a:t>Their experience shapes teaching</a:t>
            </a:r>
            <a:endParaRPr lang="en-US">
              <a:cs typeface="Arial"/>
            </a:endParaRPr>
          </a:p>
          <a:p>
            <a:pPr marL="431800" indent="-431800"/>
            <a:r>
              <a:rPr lang="en-US"/>
              <a:t>Feedback loops and Feeding forward</a:t>
            </a:r>
            <a:endParaRPr lang="en-GB">
              <a:highlight>
                <a:srgbClr val="00FFFF"/>
              </a:highlight>
            </a:endParaRPr>
          </a:p>
          <a:p>
            <a:pPr marL="431800" indent="-431800"/>
            <a:r>
              <a:rPr lang="en-GB">
                <a:highlight>
                  <a:srgbClr val="00FFFF"/>
                </a:highlight>
              </a:rPr>
              <a:t>EVALUATION DESIGN</a:t>
            </a:r>
            <a:endParaRPr lang="en-GB">
              <a:highlight>
                <a:srgbClr val="00FFFF"/>
              </a:highlight>
              <a:cs typeface="Arial"/>
            </a:endParaRPr>
          </a:p>
          <a:p>
            <a:pPr marL="431800" indent="-431800"/>
            <a:r>
              <a:rPr lang="en-GB"/>
              <a:t>Tools designed with students</a:t>
            </a:r>
            <a:endParaRPr lang="en-GB">
              <a:cs typeface="Arial"/>
            </a:endParaRPr>
          </a:p>
          <a:p>
            <a:pPr marL="431800" indent="-431800"/>
            <a:r>
              <a:rPr lang="en-GB"/>
              <a:t>Inclusivity reinforces belonging and equity</a:t>
            </a:r>
            <a:endParaRPr lang="en-GB">
              <a:cs typeface="Arial" panose="020B0604020202020204"/>
            </a:endParaRPr>
          </a:p>
          <a:p>
            <a:r>
              <a:rPr lang="en-GB"/>
              <a:t>Supports student confidence</a:t>
            </a:r>
          </a:p>
          <a:p>
            <a:pPr marL="0" indent="0">
              <a:buNone/>
            </a:pPr>
            <a:endParaRPr lang="en-GB"/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C7D97-8B6A-3C71-2FD5-0BF86C531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8554A-3C4D-4E4F-098F-23B856045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10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81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C934-45D1-503D-B2CC-94A625845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0205A83-4901-B488-DB7E-430C4C1100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015" y="3194579"/>
            <a:ext cx="5482434" cy="468842"/>
          </a:xfrm>
        </p:spPr>
        <p:txBody>
          <a:bodyPr tIns="12700" rtlCol="0"/>
          <a:lstStyle/>
          <a:p>
            <a:pPr marL="12700" algn="ctr">
              <a:spcBef>
                <a:spcPts val="100"/>
              </a:spcBef>
              <a:defRPr/>
            </a:pPr>
            <a:r>
              <a:rPr lang="en-GB" sz="3400">
                <a:solidFill>
                  <a:schemeClr val="bg1"/>
                </a:solidFill>
              </a:rPr>
              <a:t>The Research Project</a:t>
            </a:r>
            <a:endParaRPr sz="3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29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0CF17-5F9C-F591-55B9-98258E814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8E439-1D59-052A-1662-ED92B89E4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12</a:t>
            </a:fld>
            <a:r>
              <a:rPr lang="en-GB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6B18F-77F9-D42D-0D18-C130DAD396F2}"/>
              </a:ext>
            </a:extLst>
          </p:cNvPr>
          <p:cNvSpPr txBox="1"/>
          <p:nvPr/>
        </p:nvSpPr>
        <p:spPr>
          <a:xfrm>
            <a:off x="480575" y="1406769"/>
            <a:ext cx="5703312" cy="4941278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431800" indent="-431800" defTabSz="12600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</a:pPr>
            <a:r>
              <a:rPr lang="en-US" sz="2000" spc="-10"/>
              <a:t>Research</a:t>
            </a:r>
            <a:r>
              <a:rPr lang="en-US" sz="2000" kern="1200" spc="-10" baseline="0"/>
              <a:t> Project (40 credits): the ‘re-envisioned’ dissertation unit – Year 3</a:t>
            </a:r>
            <a:endParaRPr lang="en-US">
              <a:cs typeface="Arial" panose="020B0604020202020204"/>
            </a:endParaRPr>
          </a:p>
          <a:p>
            <a:pPr marL="431800" indent="-431800" defTabSz="12600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</a:pPr>
            <a:r>
              <a:rPr lang="en-US" sz="2000" spc="-10"/>
              <a:t>Delivered over 13 weeks between September – January</a:t>
            </a:r>
            <a:endParaRPr lang="en-US" sz="2000" spc="-10">
              <a:cs typeface="Arial" panose="020B0604020202020204"/>
            </a:endParaRPr>
          </a:p>
          <a:p>
            <a:pPr marL="431800" indent="-431800" defTabSz="12600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</a:pPr>
            <a:r>
              <a:rPr lang="en-US" sz="2000" spc="-10"/>
              <a:t>BA Advertising, BA Contemporary Media Cultures, BA Media Communications, BA Public Relations (176 students this year)</a:t>
            </a:r>
            <a:endParaRPr lang="en-US" sz="2000" spc="-10">
              <a:cs typeface="Arial" panose="020B0604020202020204"/>
            </a:endParaRPr>
          </a:p>
          <a:p>
            <a:pPr marL="431800" indent="-431800" defTabSz="12600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</a:pPr>
            <a:r>
              <a:rPr lang="en-US" sz="2000" dirty="0"/>
              <a:t>SLT includes a boosted number of Tutorial hours (8 </a:t>
            </a:r>
            <a:r>
              <a:rPr lang="en-US" sz="2000" dirty="0" err="1"/>
              <a:t>hrs</a:t>
            </a:r>
            <a:r>
              <a:rPr lang="en-US" sz="2000" dirty="0"/>
              <a:t>) and Workshops hours (20 </a:t>
            </a:r>
            <a:r>
              <a:rPr lang="en-US" sz="2000" dirty="0" err="1"/>
              <a:t>hrs</a:t>
            </a:r>
            <a:r>
              <a:rPr lang="en-US" sz="2000" dirty="0"/>
              <a:t>)</a:t>
            </a:r>
            <a:endParaRPr lang="en-US" sz="2000" dirty="0">
              <a:cs typeface="Arial" panose="020B0604020202020204"/>
            </a:endParaRPr>
          </a:p>
          <a:p>
            <a:pPr marL="431800" indent="-431800" defTabSz="12600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</a:pPr>
            <a:r>
              <a:rPr lang="en-US" sz="2000"/>
              <a:t>Choice between empirical project and practice-based project</a:t>
            </a:r>
            <a:endParaRPr lang="en-US" sz="2000">
              <a:cs typeface="Arial" panose="020B0604020202020204"/>
            </a:endParaRPr>
          </a:p>
          <a:p>
            <a:pPr marL="431800" indent="-431800" defTabSz="12600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</a:pPr>
            <a:r>
              <a:rPr lang="en-US" sz="2000" spc="-10" dirty="0"/>
              <a:t>Common lectures; course-</a:t>
            </a:r>
            <a:r>
              <a:rPr lang="en-US" sz="2000" spc="-10" dirty="0" err="1"/>
              <a:t>localised</a:t>
            </a:r>
            <a:r>
              <a:rPr lang="en-US" sz="2000" spc="-10" dirty="0"/>
              <a:t> seminars; methods workshops; 1-1 supervisions; writing retreats</a:t>
            </a:r>
            <a:endParaRPr lang="en-US" sz="2000" spc="-10" dirty="0">
              <a:cs typeface="Arial" panose="020B0604020202020204"/>
            </a:endParaRPr>
          </a:p>
          <a:p>
            <a:pPr marL="431800" indent="-431800" defTabSz="12600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</a:pPr>
            <a:r>
              <a:rPr lang="en-US" sz="2000" kern="1200" spc="-10" baseline="0"/>
              <a:t>Formative assessment: Weeks 7 &amp; 10 &gt; Winter Break &gt; Final submission: Week 13</a:t>
            </a:r>
            <a:endParaRPr lang="en-US" sz="2000" kern="1200" spc="-10" baseline="0">
              <a:cs typeface="Arial" panose="020B0604020202020204"/>
            </a:endParaRP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CF58BC69-EAE7-0638-5BEC-EA2054DB0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25" y="1871290"/>
            <a:ext cx="5520750" cy="3629892"/>
          </a:xfrm>
          <a:prstGeom prst="rect">
            <a:avLst/>
          </a:prstGeom>
          <a:noFill/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920A67E2-C6B6-B8E4-9A24-856A37A3AB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Research Project unit background</a:t>
            </a:r>
          </a:p>
        </p:txBody>
      </p:sp>
    </p:spTree>
    <p:extLst>
      <p:ext uri="{BB962C8B-B14F-4D97-AF65-F5344CB8AC3E}">
        <p14:creationId xmlns:p14="http://schemas.microsoft.com/office/powerpoint/2010/main" val="150164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48D51-17A5-1595-0DC1-CE06E7634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23D82-026F-7FFB-6436-0780F7F4B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BE107-870B-EAF2-3FA1-5C39536E7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13</a:t>
            </a:fld>
            <a:r>
              <a:rPr lang="en-GB"/>
              <a:t> </a:t>
            </a:r>
          </a:p>
        </p:txBody>
      </p:sp>
      <p:pic>
        <p:nvPicPr>
          <p:cNvPr id="2" name="Picture 1" descr="table">
            <a:extLst>
              <a:ext uri="{FF2B5EF4-FFF2-40B4-BE49-F238E27FC236}">
                <a16:creationId xmlns:a16="http://schemas.microsoft.com/office/drawing/2014/main" id="{E99BFDF7-55D7-E126-236B-6AA2C8EFA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" y="2140175"/>
            <a:ext cx="10938934" cy="339045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0B4857AE-CF73-1D94-0B80-AB414B9DC0BA}"/>
              </a:ext>
            </a:extLst>
          </p:cNvPr>
          <p:cNvSpPr txBox="1">
            <a:spLocks/>
          </p:cNvSpPr>
          <p:nvPr/>
        </p:nvSpPr>
        <p:spPr>
          <a:xfrm>
            <a:off x="464562" y="1030524"/>
            <a:ext cx="11262876" cy="911501"/>
          </a:xfrm>
          <a:prstGeom prst="rect">
            <a:avLst/>
          </a:prstGeom>
        </p:spPr>
        <p:txBody>
          <a:bodyPr vert="horz" lIns="0" tIns="1270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  <a:defRPr/>
            </a:pPr>
            <a:r>
              <a:rPr lang="en-US" sz="2800" b="0" i="1"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“A written research project (6000-8000 words), or a practice-based research project with a written component (4000-5000 words)” </a:t>
            </a:r>
            <a:endParaRPr lang="en-US" sz="2400" b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8D5C354C-4B4A-E27E-D696-35E98F2266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562" y="432925"/>
            <a:ext cx="7304087" cy="5975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Research Project LOs</a:t>
            </a:r>
          </a:p>
        </p:txBody>
      </p:sp>
    </p:spTree>
    <p:extLst>
      <p:ext uri="{BB962C8B-B14F-4D97-AF65-F5344CB8AC3E}">
        <p14:creationId xmlns:p14="http://schemas.microsoft.com/office/powerpoint/2010/main" val="88079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D3301A-04FE-19C7-CE59-DCEE955FF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>
                <a:cs typeface="Arial"/>
              </a:rPr>
              <a:t>Research focus – year 3 of Research Project</a:t>
            </a:r>
            <a:endParaRPr lang="en-GB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B75D3-EAA8-F876-873B-B6D95B78BB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448981"/>
            <a:ext cx="10818494" cy="478900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GB" sz="2000" b="1">
                <a:cs typeface="Arial"/>
              </a:rPr>
              <a:t>Student engagement</a:t>
            </a:r>
            <a:r>
              <a:rPr lang="en-GB" sz="2000">
                <a:cs typeface="Arial"/>
              </a:rPr>
              <a:t> – through scaffolding, community building with the writing retreats</a:t>
            </a:r>
          </a:p>
          <a:p>
            <a:pPr marL="431800" indent="-431800"/>
            <a:r>
              <a:rPr lang="en-GB" sz="2000" b="1">
                <a:cs typeface="Arial"/>
              </a:rPr>
              <a:t>Student confidence</a:t>
            </a:r>
            <a:r>
              <a:rPr lang="en-GB" sz="2000">
                <a:cs typeface="Arial"/>
              </a:rPr>
              <a:t> – through transition from yr 2 unit, having written a research proposal, earlier supervisor allocation, writing confidence through retreats</a:t>
            </a:r>
          </a:p>
          <a:p>
            <a:pPr marL="431800" indent="-431800"/>
            <a:r>
              <a:rPr lang="en-GB" sz="2000" b="1">
                <a:cs typeface="Arial"/>
              </a:rPr>
              <a:t>Student attainment </a:t>
            </a:r>
            <a:r>
              <a:rPr lang="en-GB" sz="2000">
                <a:cs typeface="Arial"/>
              </a:rPr>
              <a:t>– through further scaffolding, confidence-building as above</a:t>
            </a:r>
          </a:p>
          <a:p>
            <a:pPr marL="431800" indent="-431800"/>
            <a:r>
              <a:rPr lang="en-GB" sz="2000" b="1">
                <a:cs typeface="Arial"/>
              </a:rPr>
              <a:t>Student learning </a:t>
            </a:r>
            <a:r>
              <a:rPr lang="en-GB" sz="2000">
                <a:cs typeface="Arial"/>
              </a:rPr>
              <a:t>– through understanding of research skills and how they apply skills after the unit ends</a:t>
            </a:r>
          </a:p>
          <a:p>
            <a:pPr marL="431800" indent="-431800"/>
            <a:r>
              <a:rPr lang="en-GB" sz="2000" b="1">
                <a:cs typeface="Arial"/>
              </a:rPr>
              <a:t>Topic choices </a:t>
            </a:r>
            <a:r>
              <a:rPr lang="en-GB" sz="2000">
                <a:cs typeface="Arial"/>
              </a:rPr>
              <a:t>– through transition from yr 2 unit, having revised the proposal</a:t>
            </a:r>
          </a:p>
          <a:p>
            <a:pPr marL="431800" indent="-431800"/>
            <a:r>
              <a:rPr lang="en-GB" sz="2000" b="1">
                <a:cs typeface="Arial"/>
              </a:rPr>
              <a:t>Drivers for written-only VS practice option </a:t>
            </a:r>
            <a:r>
              <a:rPr lang="en-GB" sz="2000">
                <a:cs typeface="Arial"/>
              </a:rPr>
              <a:t>– through considering each course’s profile</a:t>
            </a:r>
            <a:endParaRPr lang="en-GB" sz="2000"/>
          </a:p>
          <a:p>
            <a:pPr marL="431800" indent="-431800"/>
            <a:r>
              <a:rPr lang="en-GB" sz="2000" b="1">
                <a:cs typeface="Arial"/>
              </a:rPr>
              <a:t>Student journey</a:t>
            </a:r>
            <a:r>
              <a:rPr lang="en-GB" sz="2000">
                <a:cs typeface="Arial"/>
              </a:rPr>
              <a:t> – understanding confidence ups and downs through flow of unit</a:t>
            </a:r>
          </a:p>
          <a:p>
            <a:pPr marL="431800" indent="-431800"/>
            <a:endParaRPr lang="en-GB" sz="2000"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51035-5FF8-C211-0384-926D3A4B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14</a:t>
            </a:fld>
            <a:r>
              <a:rPr lang="en-GB"/>
              <a:t>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496EE4F-46F6-CB57-0B42-2B8A22C59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2734617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6DD6DA0-1E40-B360-FC3A-F1D002B25F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47549" y="3160712"/>
            <a:ext cx="2696901" cy="536575"/>
          </a:xfrm>
        </p:spPr>
        <p:txBody>
          <a:bodyPr tIns="12700" rtlCol="0"/>
          <a:lstStyle/>
          <a:p>
            <a:pPr marL="12700" algn="ctr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en-GB" sz="3400">
                <a:solidFill>
                  <a:schemeClr val="bg1"/>
                </a:solidFill>
              </a:rPr>
              <a:t>Datasets</a:t>
            </a:r>
            <a:endParaRPr sz="3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7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CB17A-755B-7B91-9182-63A3F1880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D12C4-71B3-D160-90B1-F329005E0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16</a:t>
            </a:fld>
            <a:r>
              <a:rPr lang="en-GB"/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9F30E1-D682-BC4C-4D8E-8849A2DDE2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0415" y="306651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>
                <a:cs typeface="Arial"/>
              </a:rPr>
              <a:t>Full Datasets</a:t>
            </a:r>
            <a:endParaRPr kumimoji="0" lang="en-GB" sz="3800" b="1" i="0" u="none" strike="noStrike" kern="1200" cap="none" spc="-1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Content Placeholder 6" descr="table">
            <a:extLst>
              <a:ext uri="{FF2B5EF4-FFF2-40B4-BE49-F238E27FC236}">
                <a16:creationId xmlns:a16="http://schemas.microsoft.com/office/drawing/2014/main" id="{928B90BF-2BE3-CBB8-23EF-502B4375CD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716134"/>
              </p:ext>
            </p:extLst>
          </p:nvPr>
        </p:nvGraphicFramePr>
        <p:xfrm>
          <a:off x="481013" y="1172549"/>
          <a:ext cx="10752628" cy="4612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14">
                  <a:extLst>
                    <a:ext uri="{9D8B030D-6E8A-4147-A177-3AD203B41FA5}">
                      <a16:colId xmlns:a16="http://schemas.microsoft.com/office/drawing/2014/main" val="1854856057"/>
                    </a:ext>
                  </a:extLst>
                </a:gridCol>
                <a:gridCol w="6367604">
                  <a:extLst>
                    <a:ext uri="{9D8B030D-6E8A-4147-A177-3AD203B41FA5}">
                      <a16:colId xmlns:a16="http://schemas.microsoft.com/office/drawing/2014/main" val="1130204423"/>
                    </a:ext>
                  </a:extLst>
                </a:gridCol>
                <a:gridCol w="1146772">
                  <a:extLst>
                    <a:ext uri="{9D8B030D-6E8A-4147-A177-3AD203B41FA5}">
                      <a16:colId xmlns:a16="http://schemas.microsoft.com/office/drawing/2014/main" val="3694533925"/>
                    </a:ext>
                  </a:extLst>
                </a:gridCol>
                <a:gridCol w="1886138">
                  <a:extLst>
                    <a:ext uri="{9D8B030D-6E8A-4147-A177-3AD203B41FA5}">
                      <a16:colId xmlns:a16="http://schemas.microsoft.com/office/drawing/2014/main" val="115396388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400" b="1" i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Dataset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</a:t>
                      </a:r>
                    </a:p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endParaRPr lang="en-US" sz="2400" b="0" i="0" dirty="0">
                        <a:solidFill>
                          <a:schemeClr val="tx1"/>
                        </a:solidFill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400" b="1" i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What it is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400" b="1" i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When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400" b="1" i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Responses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8680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DS1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In-class poll on changing topics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2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53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345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DS2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Early unit survey  - ’How is it going for you?’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5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29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3611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DS3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Retreat day 1 Dashboards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6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28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360070"/>
                  </a:ext>
                </a:extLst>
              </a:tr>
              <a:tr h="26458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DS4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Online retreats – comments during session &amp; online poll </a:t>
                      </a:r>
                      <a:endParaRPr lang="en-US" sz="1800" b="0" i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7-9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13 attendees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8816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DS5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Retreat day 2 observation, and student end-of-day post its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10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40 </a:t>
                      </a:r>
                      <a:r>
                        <a:rPr lang="en-US" sz="1800" b="1" i="0" dirty="0" err="1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post-it</a:t>
                      </a:r>
                      <a:r>
                        <a:rPr lang="en-US" sz="1800" b="1" i="0" dirty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 notes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021724"/>
                  </a:ext>
                </a:extLst>
              </a:tr>
              <a:tr h="26458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DS6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Staff reflections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10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6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8957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DS7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Student focus groups (2)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10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9 participants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448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DS8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Advice cards at end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13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9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5767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DS9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Standard end-of-unit survey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13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21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894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Also </a:t>
                      </a:r>
                    </a:p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endParaRPr lang="en-US" sz="2800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% students submitting drafts</a:t>
                      </a:r>
                    </a:p>
                    <a:p>
                      <a:pPr lvl="0" algn="l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% students written vs practice (based on final submission – 22 Jan) </a:t>
                      </a:r>
                      <a:endParaRPr lang="en-US" sz="1800"/>
                    </a:p>
                    <a:p>
                      <a:pPr lvl="0" algn="l">
                        <a:lnSpc>
                          <a:spcPts val="1425"/>
                        </a:lnSpc>
                        <a:buNone/>
                      </a:pPr>
                      <a:endParaRPr lang="en-US" sz="1800" b="0" i="0" u="none" strike="noStrike" noProof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  <a:p>
                      <a:pPr lvl="0" algn="l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Attainment data </a:t>
                      </a:r>
                    </a:p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Attendance data </a:t>
                      </a:r>
                    </a:p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Moodle engagement data </a:t>
                      </a:r>
                    </a:p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endParaRPr lang="en-US" sz="1800" b="0" i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10 </a:t>
                      </a:r>
                    </a:p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Aptos"/>
                        </a:rPr>
                        <a:t>Week 13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bg2">
                              <a:lumMod val="76000"/>
                            </a:schemeClr>
                          </a:solidFill>
                          <a:effectLst/>
                          <a:latin typeface="Aptos"/>
                        </a:rPr>
                        <a:t>TOTAL = 208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567835"/>
                  </a:ext>
                </a:extLst>
              </a:tr>
            </a:tbl>
          </a:graphicData>
        </a:graphic>
      </p:graphicFrame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9813AC-386F-CAEB-9D6D-89D9CFE3D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4073572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56597-0C5F-A4EA-DCA3-34199B799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1A09E-401E-020F-B7D3-DDD57D4C7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17</a:t>
            </a:fld>
            <a:r>
              <a:rPr lang="en-GB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996F5-89A0-5200-7E54-0AFB98B5C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78"/>
          <a:stretch>
            <a:fillRect/>
          </a:stretch>
        </p:blipFill>
        <p:spPr>
          <a:xfrm>
            <a:off x="1971835" y="1437014"/>
            <a:ext cx="7944679" cy="4512204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49C7A3-BE6B-DDC8-D073-542EC0301D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Dataset example – in-class poll (Week 2)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31CB8E-FBC3-BCF0-7079-AA9AD5779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1564627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28086-A368-4A60-FE9F-93DA745AC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B6784-0EBD-F66C-E711-72F1775A6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18</a:t>
            </a:fld>
            <a:r>
              <a:rPr lang="en-GB"/>
              <a:t> </a:t>
            </a:r>
          </a:p>
        </p:txBody>
      </p:sp>
      <p:pic>
        <p:nvPicPr>
          <p:cNvPr id="4" name="Content Placeholder 5" descr="dashboard worksheet">
            <a:extLst>
              <a:ext uri="{FF2B5EF4-FFF2-40B4-BE49-F238E27FC236}">
                <a16:creationId xmlns:a16="http://schemas.microsoft.com/office/drawing/2014/main" id="{14C30722-BED3-1C57-CD7A-08B00960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65185" y="905537"/>
            <a:ext cx="3712128" cy="5071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A077D2-0CAE-FD67-5A71-D19472F12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43291" y="913597"/>
            <a:ext cx="3745520" cy="5029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F8163FB-EBFB-4C31-78F9-B13C99DFF2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Dataset example – Dashboard (on-site retreat) (Week 6)</a:t>
            </a:r>
            <a:endParaRPr kumimoji="0" lang="en-GB" sz="3200" b="1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2E4CE6-1B03-88A0-1A01-98FBA85C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3911592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6A19E-FC06-8E7D-9C70-DB75BD557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AF1C7-D862-38E1-221C-C74BBD6CF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19</a:t>
            </a:fld>
            <a:r>
              <a:rPr lang="en-GB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4D07F6-BFCA-54D0-2212-DE030370ED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Dataset example – Online poll ('snack writing' morning) (Week 8)</a:t>
            </a:r>
          </a:p>
        </p:txBody>
      </p:sp>
      <p:pic>
        <p:nvPicPr>
          <p:cNvPr id="7" name="Picture 6" descr="online polls">
            <a:extLst>
              <a:ext uri="{FF2B5EF4-FFF2-40B4-BE49-F238E27FC236}">
                <a16:creationId xmlns:a16="http://schemas.microsoft.com/office/drawing/2014/main" id="{A8DA8D17-92B8-A331-E076-BDA53E74B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9" y="1333098"/>
            <a:ext cx="9080502" cy="4620429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E762B9-69AE-1C03-EDDB-EF8E568FC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268518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9983-66DE-F917-D1D7-476EFBF1A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75A758-E989-3F4F-EE35-E8D08658A3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2200D6-95E3-CCFC-9F6A-634D57B37A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GB" b="1"/>
              <a:t>Evaluation approach</a:t>
            </a:r>
            <a:endParaRPr lang="en-GB"/>
          </a:p>
          <a:p>
            <a:pPr marL="431800" indent="-431800"/>
            <a:r>
              <a:rPr lang="en-GB" b="1">
                <a:cs typeface="Arial"/>
              </a:rPr>
              <a:t>Research project introduction</a:t>
            </a:r>
          </a:p>
          <a:p>
            <a:pPr marL="431800" indent="-431800"/>
            <a:r>
              <a:rPr lang="en-GB" b="1">
                <a:cs typeface="Arial"/>
              </a:rPr>
              <a:t>Datasets examples</a:t>
            </a:r>
          </a:p>
          <a:p>
            <a:pPr marL="431800" indent="-431800"/>
            <a:r>
              <a:rPr lang="en-GB" b="1">
                <a:cs typeface="Arial"/>
              </a:rPr>
              <a:t>Findings – preparedness, attainment, topic</a:t>
            </a:r>
          </a:p>
          <a:p>
            <a:pPr marL="431800" indent="-431800"/>
            <a:r>
              <a:rPr lang="en-GB" b="1">
                <a:cs typeface="Arial"/>
              </a:rPr>
              <a:t>Summary</a:t>
            </a:r>
          </a:p>
          <a:p>
            <a:endParaRPr lang="en-US">
              <a:cs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05CEC-7BE1-5117-345B-58EFB56DF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284D4-18BF-0036-8267-23382616A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2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4753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0B2DD-BD72-BDBE-F966-C3B395C4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4A39C-A606-6838-BEF3-23F6C623D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20</a:t>
            </a:fld>
            <a:r>
              <a:rPr lang="en-GB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A10778-480A-FC1F-F7CE-25148267DD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668703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Dataset example - Feedback from on-site retreat (Week 10)</a:t>
            </a:r>
            <a:endParaRPr kumimoji="0" lang="en-GB" sz="3600" b="1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post its">
            <a:extLst>
              <a:ext uri="{FF2B5EF4-FFF2-40B4-BE49-F238E27FC236}">
                <a16:creationId xmlns:a16="http://schemas.microsoft.com/office/drawing/2014/main" id="{94E31A7F-641B-2145-7AFA-EC24CEC0A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12642" y="1643062"/>
            <a:ext cx="5024437" cy="3770313"/>
          </a:xfrm>
          <a:prstGeom prst="rect">
            <a:avLst/>
          </a:prstGeom>
        </p:spPr>
      </p:pic>
      <p:pic>
        <p:nvPicPr>
          <p:cNvPr id="9" name="Picture 8" descr="post its">
            <a:extLst>
              <a:ext uri="{FF2B5EF4-FFF2-40B4-BE49-F238E27FC236}">
                <a16:creationId xmlns:a16="http://schemas.microsoft.com/office/drawing/2014/main" id="{8435DF5A-EA39-FA7C-5177-C7F2BC8E1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76" y="1719648"/>
            <a:ext cx="5560540" cy="407773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3B8690B-041A-DAE2-1CD4-CE3D4FC33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912636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67D26-58F7-D1AF-F46C-FD0A8D775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E8EB6-76AA-ABD0-3784-880A5002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21</a:t>
            </a:fld>
            <a:r>
              <a:rPr lang="en-GB"/>
              <a:t> </a:t>
            </a:r>
          </a:p>
        </p:txBody>
      </p:sp>
      <p:pic>
        <p:nvPicPr>
          <p:cNvPr id="3" name="Content Placeholder 5" descr="A blue rectangles with blue text and a pink cartoon character on it&#10;&#10;advice card worksheet">
            <a:extLst>
              <a:ext uri="{FF2B5EF4-FFF2-40B4-BE49-F238E27FC236}">
                <a16:creationId xmlns:a16="http://schemas.microsoft.com/office/drawing/2014/main" id="{57A5EA03-5B5D-9342-7C30-9CD47134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308" y="1357299"/>
            <a:ext cx="3784091" cy="4639205"/>
          </a:xfrm>
          <a:prstGeom prst="rect">
            <a:avLst/>
          </a:prstGeom>
        </p:spPr>
      </p:pic>
      <p:pic>
        <p:nvPicPr>
          <p:cNvPr id="10" name="Picture 9" descr="advice card worksheet">
            <a:extLst>
              <a:ext uri="{FF2B5EF4-FFF2-40B4-BE49-F238E27FC236}">
                <a16:creationId xmlns:a16="http://schemas.microsoft.com/office/drawing/2014/main" id="{8569962A-C25B-E2B4-ECDA-E3D835A5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186" y="1361456"/>
            <a:ext cx="3644175" cy="463634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B19C2BB-347C-7504-904E-67A0419FCF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Dataset example – Advice cards (Week 13)</a:t>
            </a:r>
            <a:endParaRPr kumimoji="0" lang="en-GB" sz="3800" b="1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BECAD9-04B3-BBEE-866C-4A5633261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223721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120CD-100A-710E-478C-48F228285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2A4BCE-B563-01B3-F25A-63B71F2F6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8824" y="3160712"/>
            <a:ext cx="7474352" cy="536575"/>
          </a:xfrm>
        </p:spPr>
        <p:txBody>
          <a:bodyPr tIns="12700" rtlCol="0"/>
          <a:lstStyle/>
          <a:p>
            <a:pPr marL="12700" algn="ctr">
              <a:spcBef>
                <a:spcPts val="100"/>
              </a:spcBef>
              <a:defRPr/>
            </a:pPr>
            <a:r>
              <a:rPr lang="en-GB" sz="3400">
                <a:solidFill>
                  <a:schemeClr val="bg1"/>
                </a:solidFill>
              </a:rPr>
              <a:t>Student preparedness</a:t>
            </a:r>
            <a:endParaRPr sz="3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1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87A15-C773-F932-0A6A-DDC150C6B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9E278-4E18-7205-4135-0AD5B0DE2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23</a:t>
            </a:fld>
            <a:r>
              <a:rPr lang="en-GB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1A1415-F19D-63D1-D8E3-9733BBE8B7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509954"/>
            <a:ext cx="11232001" cy="682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6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Preparedness and the research proposal</a:t>
            </a:r>
            <a:endParaRPr kumimoji="0" lang="en-US" sz="3800" b="1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graph of a number of people&#10;&#10;">
            <a:extLst>
              <a:ext uri="{FF2B5EF4-FFF2-40B4-BE49-F238E27FC236}">
                <a16:creationId xmlns:a16="http://schemas.microsoft.com/office/drawing/2014/main" id="{C64B2A28-1EED-4E23-E3EA-C81F99F89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352550"/>
            <a:ext cx="6877050" cy="4152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0E46B7-6878-E84D-23BF-DF82E1063FE0}"/>
              </a:ext>
            </a:extLst>
          </p:cNvPr>
          <p:cNvSpPr txBox="1"/>
          <p:nvPr/>
        </p:nvSpPr>
        <p:spPr>
          <a:xfrm>
            <a:off x="2657211" y="5704938"/>
            <a:ext cx="3071493" cy="21021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Early unit survey (N= 29, 25/26)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C75E8B-68A2-5AAD-662D-FC3A918D3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64542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42E3C-5550-BB51-7BAA-0B27EC878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9BF55-60BD-B336-B157-1AA6617C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24</a:t>
            </a:fld>
            <a:r>
              <a:rPr lang="en-GB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F0334F-663A-C588-70FC-B6DFCDF459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408354"/>
            <a:ext cx="11232001" cy="682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6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Clarity on the unit timetable</a:t>
            </a:r>
            <a:endParaRPr kumimoji="0" lang="en-US" sz="3800" b="1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B11E3-107E-4E6A-E88B-036363679FD3}"/>
              </a:ext>
            </a:extLst>
          </p:cNvPr>
          <p:cNvSpPr txBox="1"/>
          <p:nvPr/>
        </p:nvSpPr>
        <p:spPr>
          <a:xfrm>
            <a:off x="2047143" y="5639624"/>
            <a:ext cx="3784332" cy="21021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Early unit survey (N=29, 25/26)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3F9E7-09E7-C4FA-C5D7-F5DB3C92C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4FEDE-212C-C27D-EA3F-CB63712D4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4" y="1379718"/>
            <a:ext cx="7503887" cy="40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75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054F8-96D6-56E4-715F-2289C8B15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1DF63-3E2C-CEF3-D85D-3D9959932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25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B7E85-463B-238C-6E4B-41D65BE1CA3F}"/>
              </a:ext>
            </a:extLst>
          </p:cNvPr>
          <p:cNvSpPr txBox="1"/>
          <p:nvPr/>
        </p:nvSpPr>
        <p:spPr>
          <a:xfrm>
            <a:off x="2111053" y="5750120"/>
            <a:ext cx="3292719" cy="21021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Early unit survey (N= 29, 25/26)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30449A-5203-85C5-13F0-3AB7A524EA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408354"/>
            <a:ext cx="11232001" cy="682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6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Clarity on the unit structure</a:t>
            </a:r>
            <a:endParaRPr kumimoji="0" lang="en-US" sz="3800" b="1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FA9AB2F-36EA-0246-91C0-7BE4AE319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32236-D651-BF69-DAAE-04327A36D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94" y="1226456"/>
            <a:ext cx="7521927" cy="440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9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BFF7-1822-FD55-EB0D-21BF6BB22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7EBB6-BFD8-2C43-B979-80F4A0BD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26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02576-DA35-9A26-6A96-134B48D3C514}"/>
              </a:ext>
            </a:extLst>
          </p:cNvPr>
          <p:cNvSpPr txBox="1"/>
          <p:nvPr/>
        </p:nvSpPr>
        <p:spPr>
          <a:xfrm>
            <a:off x="743744" y="5442471"/>
            <a:ext cx="3107545" cy="2017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Student focus group (24/25)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C4F425F-CF7E-5BDD-1303-12EDE400E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550" y="2142325"/>
            <a:ext cx="3861758" cy="2280421"/>
          </a:xfrm>
          <a:prstGeom prst="wedge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i="1">
                <a:solidFill>
                  <a:srgbClr val="000000"/>
                </a:solidFill>
                <a:latin typeface="Aptos"/>
              </a:rPr>
              <a:t>... I feel that there's like a consistency in my experience because I didn't change my topic at all. Tutors gave me much support, like [X tutor] gave me the inspiration for my topic and during my supervision time with [Y tutor] I got insights for my methodologies and the structure for my literature review’. </a:t>
            </a:r>
            <a:endParaRPr lang="en-US" sz="1600"/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ADACF887-79E6-2586-32B9-1BB7F00BA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28527" y="1399472"/>
            <a:ext cx="4505905" cy="1880689"/>
          </a:xfrm>
          <a:prstGeom prst="wedge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0" i="0">
                <a:solidFill>
                  <a:srgbClr val="000000"/>
                </a:solidFill>
                <a:latin typeface="Aptos"/>
                <a:ea typeface="Aptos"/>
                <a:cs typeface="Aptos"/>
              </a:rPr>
              <a:t>‘</a:t>
            </a:r>
            <a:r>
              <a:rPr lang="en-US" sz="1600" b="0" i="1">
                <a:solidFill>
                  <a:srgbClr val="000000"/>
                </a:solidFill>
                <a:latin typeface="Aptos"/>
                <a:ea typeface="Aptos"/>
                <a:cs typeface="Aptos"/>
              </a:rPr>
              <a:t>The unit that we did in year 2 was kind of setting up for what we were coming back to. So, it wasn't a surprise for me... I thought like it was a fairly good transition between. Obviously, there was more detail or more things you had to change and be a bit more precise’.</a:t>
            </a:r>
            <a:endParaRPr lang="en-GB" sz="1600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977BD77-54BC-546E-26B5-5873AA0DD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8835" y="3754242"/>
            <a:ext cx="5075597" cy="1880689"/>
          </a:xfrm>
          <a:prstGeom prst="wedge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i="1">
                <a:solidFill>
                  <a:srgbClr val="000000"/>
                </a:solidFill>
                <a:latin typeface="Aptos"/>
              </a:rPr>
              <a:t>I like the structure at the beginning with the lecture and seminar. I think transitioning from in the very early stages of discussing early elements of the project and then actioning them in the seminar, it was quite useful [...] I felt like that continuity helped build my confidence and know what point I should be at’.</a:t>
            </a:r>
            <a:endParaRPr lang="en-US" sz="16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205DAC-CF64-3964-FBE0-A8C9E1280A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Student quotes – transition and preparedness</a:t>
            </a:r>
            <a:endParaRPr kumimoji="0" lang="en-GB" sz="3800" b="1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427129-60B8-181C-1833-F25513C3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449448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56902-9D96-0DDB-7B9B-BED59B293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DCFEC-99C0-E17B-535E-14F357F3C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27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9219F-CAB3-377D-63D2-1E1AD98E8BA9}"/>
              </a:ext>
            </a:extLst>
          </p:cNvPr>
          <p:cNvSpPr txBox="1"/>
          <p:nvPr/>
        </p:nvSpPr>
        <p:spPr>
          <a:xfrm>
            <a:off x="743744" y="5442471"/>
            <a:ext cx="3107545" cy="2017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Staff reflection forms (24/25)</a:t>
            </a:r>
            <a:endParaRPr lang="en-US" sz="1200" b="1" i="1">
              <a:cs typeface="Arial"/>
            </a:endParaRPr>
          </a:p>
        </p:txBody>
      </p:sp>
      <p:sp>
        <p:nvSpPr>
          <p:cNvPr id="3" name="Speech Bubble: Rectangle 2" descr="‘Proposal allowed them to brew on their ideas over the summer’">
            <a:extLst>
              <a:ext uri="{FF2B5EF4-FFF2-40B4-BE49-F238E27FC236}">
                <a16:creationId xmlns:a16="http://schemas.microsoft.com/office/drawing/2014/main" id="{8A491C48-B32B-0794-C8F6-642CF2BD8999}"/>
              </a:ext>
            </a:extLst>
          </p:cNvPr>
          <p:cNvSpPr/>
          <p:nvPr/>
        </p:nvSpPr>
        <p:spPr>
          <a:xfrm>
            <a:off x="769334" y="3429000"/>
            <a:ext cx="3353566" cy="1075437"/>
          </a:xfrm>
          <a:prstGeom prst="wedge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‘Proposal allowed them to brew on their ideas over the summer’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131CD1-5142-0F63-E5CE-6CBB104B80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Staff quotes – transition and preparedness</a:t>
            </a:r>
            <a:endParaRPr kumimoji="0" lang="en-GB" sz="3800" b="1" i="0" u="none" strike="noStrike" kern="1200" cap="none" spc="-1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Speech Bubble: Rectangle 15" descr="speech bubble staff">
            <a:extLst>
              <a:ext uri="{FF2B5EF4-FFF2-40B4-BE49-F238E27FC236}">
                <a16:creationId xmlns:a16="http://schemas.microsoft.com/office/drawing/2014/main" id="{9E173620-5EB1-3623-457B-71CB5EDC6B41}"/>
              </a:ext>
            </a:extLst>
          </p:cNvPr>
          <p:cNvSpPr/>
          <p:nvPr/>
        </p:nvSpPr>
        <p:spPr>
          <a:xfrm>
            <a:off x="5784812" y="1529476"/>
            <a:ext cx="4328931" cy="1204753"/>
          </a:xfrm>
          <a:prstGeom prst="wedge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‘Students had better / earlier idea of what is expected from them. They understood the different parts better’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8" name="Speech Bubble: Rectangle 17" descr="speech bubble">
            <a:extLst>
              <a:ext uri="{FF2B5EF4-FFF2-40B4-BE49-F238E27FC236}">
                <a16:creationId xmlns:a16="http://schemas.microsoft.com/office/drawing/2014/main" id="{340FE94C-513E-55A1-E6C0-EB3CF10468BA}"/>
              </a:ext>
            </a:extLst>
          </p:cNvPr>
          <p:cNvSpPr/>
          <p:nvPr/>
        </p:nvSpPr>
        <p:spPr>
          <a:xfrm>
            <a:off x="5378100" y="3208960"/>
            <a:ext cx="4328932" cy="1081833"/>
          </a:xfrm>
          <a:prstGeom prst="wedge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i="1">
                <a:solidFill>
                  <a:schemeClr val="tx1"/>
                </a:solidFill>
              </a:rPr>
              <a:t>‘I think students do still treat this as a discrete unit rather than a continuation of last year’</a:t>
            </a:r>
            <a:endParaRPr lang="en-GB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Speech Bubble: Rectangle 6" descr="speech bubble">
            <a:extLst>
              <a:ext uri="{FF2B5EF4-FFF2-40B4-BE49-F238E27FC236}">
                <a16:creationId xmlns:a16="http://schemas.microsoft.com/office/drawing/2014/main" id="{A5F5F7D4-0EA0-E02E-2033-AF2DA92D63C1}"/>
              </a:ext>
            </a:extLst>
          </p:cNvPr>
          <p:cNvSpPr/>
          <p:nvPr/>
        </p:nvSpPr>
        <p:spPr>
          <a:xfrm>
            <a:off x="4341791" y="4728932"/>
            <a:ext cx="4328932" cy="1081833"/>
          </a:xfrm>
          <a:prstGeom prst="wedge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i="1">
                <a:solidFill>
                  <a:schemeClr val="tx1"/>
                </a:solidFill>
              </a:rPr>
              <a:t>‘there is flexibility in when we meet, on their terms, which makes for a tailored approach to fit their working method’</a:t>
            </a:r>
          </a:p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E79628-6266-C3EB-71BC-651A44E3D3C2}"/>
              </a:ext>
            </a:extLst>
          </p:cNvPr>
          <p:cNvSpPr txBox="1"/>
          <p:nvPr/>
        </p:nvSpPr>
        <p:spPr>
          <a:xfrm>
            <a:off x="616550" y="1671648"/>
            <a:ext cx="4080426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r>
              <a:rPr lang="en-GR" sz="2000">
                <a:highlight>
                  <a:srgbClr val="FFFF00"/>
                </a:highlight>
              </a:rPr>
              <a:t>6 out of 10 respondents said the</a:t>
            </a:r>
          </a:p>
          <a:p>
            <a:pPr algn="l"/>
            <a:r>
              <a:rPr lang="en-GR" sz="2000">
                <a:highlight>
                  <a:srgbClr val="FFFF00"/>
                </a:highlight>
              </a:rPr>
              <a:t>Year 2 proposal helped student</a:t>
            </a:r>
          </a:p>
          <a:p>
            <a:pPr algn="l"/>
            <a:r>
              <a:rPr lang="en-GR" sz="2000">
                <a:highlight>
                  <a:srgbClr val="FFFF00"/>
                </a:highlight>
              </a:rPr>
              <a:t>preparedness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DF39D6D-EE9C-A297-2685-78AC389DA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</p:spTree>
    <p:extLst>
      <p:ext uri="{BB962C8B-B14F-4D97-AF65-F5344CB8AC3E}">
        <p14:creationId xmlns:p14="http://schemas.microsoft.com/office/powerpoint/2010/main" val="1876963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FC9D4-0D1F-9D70-7FCD-7431AA193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6C518EC-D6CC-3E83-007C-647E37790A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1840" y="2963120"/>
            <a:ext cx="6468319" cy="729204"/>
          </a:xfrm>
        </p:spPr>
        <p:txBody>
          <a:bodyPr tIns="12700" rtlCol="0"/>
          <a:lstStyle/>
          <a:p>
            <a:pPr marL="12700" algn="ctr">
              <a:spcBef>
                <a:spcPts val="100"/>
              </a:spcBef>
              <a:defRPr/>
            </a:pPr>
            <a:r>
              <a:rPr lang="en-GB" sz="3400">
                <a:solidFill>
                  <a:schemeClr val="bg1"/>
                </a:solidFill>
              </a:rPr>
              <a:t>Topic changes</a:t>
            </a:r>
            <a:endParaRPr sz="3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0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5A041-1E29-E3CB-1619-114CC4E4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9C465-B680-0234-A9AB-35FB2968D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29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0451A-244A-58E0-9C4A-7AD9CA99228E}"/>
              </a:ext>
            </a:extLst>
          </p:cNvPr>
          <p:cNvSpPr txBox="1"/>
          <p:nvPr/>
        </p:nvSpPr>
        <p:spPr>
          <a:xfrm>
            <a:off x="1627923" y="5619731"/>
            <a:ext cx="2841802" cy="3249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Early unit survey (N= 29, 25/26)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D620AAC-8F79-27C1-1E79-C9753C4D557D}"/>
              </a:ext>
            </a:extLst>
          </p:cNvPr>
          <p:cNvSpPr txBox="1">
            <a:spLocks/>
          </p:cNvSpPr>
          <p:nvPr/>
        </p:nvSpPr>
        <p:spPr>
          <a:xfrm>
            <a:off x="347133" y="347133"/>
            <a:ext cx="11480800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en-GB" sz="3600" b="1" i="0" u="none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Changes in research topic</a:t>
            </a:r>
            <a:r>
              <a:rPr lang="en-GB" sz="3600" b="1" spc="-10">
                <a:latin typeface="Arial"/>
                <a:ea typeface="+mj-ea"/>
                <a:cs typeface="+mj-cs"/>
              </a:rPr>
              <a:t>, year-on-year</a:t>
            </a:r>
            <a:endParaRPr lang="en-GB" sz="3600" b="1" i="0" u="none" strike="noStrike" kern="1200" cap="none" spc="-10" normalizeH="0" baseline="0" noProof="0">
              <a:ln>
                <a:noFill/>
              </a:ln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F33F03-B358-F8FD-6C93-EC89B1DCAF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24225" y="6356350"/>
            <a:ext cx="7974013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Dr. Thomas Giagkoglou Dr Frania Hall, UAL - https://positiveevaluation.myblog.arts.ac.uk/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230C86-AA66-054A-CE89-D3D577FB0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029" y="1023257"/>
            <a:ext cx="750268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67F594-0D9E-CD21-2D75-0B5FB2376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PROBLEM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5F09D-8CC6-DFC8-60E3-79E3334426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0531474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US"/>
              <a:t>Teaching staff often feel </a:t>
            </a:r>
            <a:r>
              <a:rPr lang="en-US" b="1"/>
              <a:t>distanced</a:t>
            </a:r>
            <a:r>
              <a:rPr lang="en-US"/>
              <a:t> from institutional evaluation</a:t>
            </a:r>
          </a:p>
          <a:p>
            <a:pPr marL="431800" indent="-431800"/>
            <a:r>
              <a:rPr lang="en-US"/>
              <a:t>Evaluation is frequently </a:t>
            </a:r>
            <a:r>
              <a:rPr lang="en-US" b="1"/>
              <a:t>retrospective, survey-led </a:t>
            </a:r>
            <a:r>
              <a:rPr lang="en-US"/>
              <a:t>and disconnected from practice</a:t>
            </a:r>
            <a:endParaRPr lang="en-US">
              <a:cs typeface="Arial"/>
            </a:endParaRPr>
          </a:p>
          <a:p>
            <a:pPr fontAlgn="base"/>
            <a:r>
              <a:rPr lang="en-US"/>
              <a:t>Staff </a:t>
            </a:r>
            <a:r>
              <a:rPr lang="en-US" b="1"/>
              <a:t>innovation often unevidenced​</a:t>
            </a:r>
          </a:p>
          <a:p>
            <a:pPr marL="431800" indent="-431800" fontAlgn="base"/>
            <a:r>
              <a:rPr lang="en-US"/>
              <a:t>Staff on teaching pathways can feel </a:t>
            </a:r>
            <a:r>
              <a:rPr lang="en-US" b="1"/>
              <a:t>work is not </a:t>
            </a:r>
            <a:r>
              <a:rPr lang="en-US" b="1" err="1"/>
              <a:t>recognised</a:t>
            </a:r>
            <a:endParaRPr lang="en-US" b="1" err="1">
              <a:cs typeface="Arial" panose="020B0604020202020204"/>
            </a:endParaRPr>
          </a:p>
          <a:p>
            <a:pPr fontAlgn="base"/>
            <a:r>
              <a:rPr lang="en-US"/>
              <a:t>Student evaluation - engaged </a:t>
            </a:r>
            <a:r>
              <a:rPr lang="en-US" i="1"/>
              <a:t>after</a:t>
            </a:r>
            <a:r>
              <a:rPr lang="en-US"/>
              <a:t> learning, not during​ - it is </a:t>
            </a:r>
            <a:r>
              <a:rPr lang="en-US" b="1"/>
              <a:t>not meaningful </a:t>
            </a:r>
            <a:r>
              <a:rPr lang="en-US"/>
              <a:t>for them</a:t>
            </a:r>
          </a:p>
          <a:p>
            <a:pPr marL="431800" indent="-431800" fontAlgn="base"/>
            <a:r>
              <a:rPr lang="en-US"/>
              <a:t>Teaching excellence requires </a:t>
            </a:r>
            <a:r>
              <a:rPr lang="en-US" b="1"/>
              <a:t>evidence of  impact</a:t>
            </a:r>
            <a:r>
              <a:rPr lang="en-US"/>
              <a:t>, transferable practice and collective leadership</a:t>
            </a:r>
            <a:endParaRPr lang="en-US">
              <a:cs typeface="Arial"/>
            </a:endParaRPr>
          </a:p>
          <a:p>
            <a:pPr fontAlgn="base"/>
            <a:endParaRPr lang="en-US"/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4CF1A-5E1E-1D95-2056-3E848DCDE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6CE51-D059-B325-3E33-A98A4BE3F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</a:t>
            </a:fld>
            <a:r>
              <a:rPr lang="en-GB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AC1A3C-6623-F815-BC05-39BFF2B278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67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94746-8B58-98C7-304C-F05316E4E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0B854-D8D8-1AB8-B589-B9010649B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30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4E8DC8-BC4D-57D2-0C7C-8CAF9D905C4B}"/>
              </a:ext>
            </a:extLst>
          </p:cNvPr>
          <p:cNvSpPr txBox="1"/>
          <p:nvPr/>
        </p:nvSpPr>
        <p:spPr>
          <a:xfrm>
            <a:off x="1560970" y="5833934"/>
            <a:ext cx="2841802" cy="3249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Early unit survey (N=29, 25/26)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B963323-03A5-383F-5EE9-62BC1E4334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133" y="347133"/>
            <a:ext cx="11480800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3600" b="1" i="0" u="none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Changes in project option</a:t>
            </a:r>
            <a:r>
              <a:rPr lang="en-GB" sz="3600">
                <a:latin typeface="Arial"/>
              </a:rPr>
              <a:t>, year-on-year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338448B-72C3-443B-FC3E-78CFE019B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668B9-9B0B-52CE-DB55-487D24725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76" y="1023256"/>
            <a:ext cx="7888991" cy="47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93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C2DEA-587B-B7C1-4FB6-7F025799C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BB264-BB68-469F-16E0-91055AA5F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31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71A31-CD98-7BBE-3F64-2E47E69F1C68}"/>
              </a:ext>
            </a:extLst>
          </p:cNvPr>
          <p:cNvSpPr txBox="1"/>
          <p:nvPr/>
        </p:nvSpPr>
        <p:spPr>
          <a:xfrm>
            <a:off x="1718520" y="5721096"/>
            <a:ext cx="3415350" cy="2429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UAL Moodle (N=176)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3A0C15-2F50-BA81-D99B-7355575E64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133" y="347133"/>
            <a:ext cx="114808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Written-only VS practice-based, by course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6DF7BB-EE33-3FC2-06FB-C82DA2ED0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9FC54-A8DD-9A78-474D-DC7B628F1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477" y="957943"/>
            <a:ext cx="7331390" cy="46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69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5A48D-2C09-AF42-2DC6-8E47A0A2D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428B6B6-9599-07F7-44AC-3B4F2401EB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1840" y="2963120"/>
            <a:ext cx="6468319" cy="729204"/>
          </a:xfrm>
        </p:spPr>
        <p:txBody>
          <a:bodyPr tIns="12700" rtlCol="0"/>
          <a:lstStyle/>
          <a:p>
            <a:pPr marL="12700" algn="ctr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en-GB" sz="3400">
                <a:solidFill>
                  <a:schemeClr val="bg1"/>
                </a:solidFill>
              </a:rPr>
              <a:t>Unit attainment</a:t>
            </a:r>
            <a:endParaRPr sz="3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4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AF40E-E997-EB43-7972-240AE3654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EB9FB-5ABD-66D8-CE68-21B57FEA1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33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324F4-C011-1FBA-185B-A799121AE968}"/>
              </a:ext>
            </a:extLst>
          </p:cNvPr>
          <p:cNvSpPr txBox="1"/>
          <p:nvPr/>
        </p:nvSpPr>
        <p:spPr>
          <a:xfrm>
            <a:off x="688006" y="5446964"/>
            <a:ext cx="2841802" cy="3249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UAL Moodle (N= 176, 25/26)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E330380-31D4-4CBB-B81D-9B7291C070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133" y="347133"/>
            <a:ext cx="11480800" cy="14773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Submission of formative assessment (drafts),</a:t>
            </a:r>
            <a:br>
              <a:rPr kumimoji="0" lang="en-GB" sz="36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36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all courses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85205A-4E30-39A7-E15D-2486FAE02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C1CC47-4747-9A02-604D-5E420DD2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60" y="1748970"/>
            <a:ext cx="4913108" cy="3548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83AAC9-56A6-CB12-8223-2DFDF4C4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028" y="1734457"/>
            <a:ext cx="5060915" cy="35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86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2452A-B50C-0694-B790-28D234A6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1E3AA-36A8-1BD1-55EA-63CCA3254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C19541-5F6E-2C4C-BF21-196C1C8E2E31}" type="slidenum">
              <a:rPr lang="en-GB" smtClean="0"/>
              <a:pPr>
                <a:spcAft>
                  <a:spcPts val="600"/>
                </a:spcAft>
              </a:pPr>
              <a:t>34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B9A63-2A87-7878-7C01-7B084C8CB2DB}"/>
              </a:ext>
            </a:extLst>
          </p:cNvPr>
          <p:cNvSpPr txBox="1"/>
          <p:nvPr/>
        </p:nvSpPr>
        <p:spPr>
          <a:xfrm>
            <a:off x="2293709" y="5819185"/>
            <a:ext cx="4447736" cy="31673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GR" sz="1200" b="1" i="1"/>
              <a:t>Source: UAL Assessment Feedback (N= 176, 25/26)</a:t>
            </a:r>
            <a:endParaRPr lang="en-US">
              <a:cs typeface="Arial" panose="020B0604020202020204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7638457-1C7D-E6E7-FADD-1CBC379082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133" y="347133"/>
            <a:ext cx="11480800" cy="16619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3600" b="1" i="0" u="none" strike="noStrike" kern="1200" cap="none" spc="-1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Research Project unit attainment, by course</a:t>
            </a:r>
            <a:r>
              <a:rPr lang="en-GB" sz="3600">
                <a:latin typeface="Arial"/>
              </a:rPr>
              <a:t>, year-on-year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AF96DE4-160E-B33A-A6CE-C51C91DD2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</p:spPr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3CF20-176C-5A4D-773D-AFB0B5A74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79" y="1081315"/>
            <a:ext cx="6941243" cy="469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30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44F8D-F15A-B295-1771-5D1EF225B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7DD58-FD2F-D3DE-006F-10B02ABF6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35</a:t>
            </a:fld>
            <a:r>
              <a:rPr lang="en-GB"/>
              <a:t> </a:t>
            </a:r>
          </a:p>
        </p:txBody>
      </p:sp>
      <p:pic>
        <p:nvPicPr>
          <p:cNvPr id="11" name="Picture 10" descr="A diagram of writing and writing&#10;&#10;">
            <a:extLst>
              <a:ext uri="{FF2B5EF4-FFF2-40B4-BE49-F238E27FC236}">
                <a16:creationId xmlns:a16="http://schemas.microsoft.com/office/drawing/2014/main" id="{A4529549-0122-B93D-ACED-AD872EFE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52" t="5488" r="-457" b="10569"/>
          <a:stretch>
            <a:fillRect/>
          </a:stretch>
        </p:blipFill>
        <p:spPr>
          <a:xfrm>
            <a:off x="1494320" y="1046724"/>
            <a:ext cx="7938854" cy="4948765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3464F90-76BE-1CFA-1E5E-5D887181D0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133" y="347133"/>
            <a:ext cx="9425710" cy="9848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Writing Retrea</a:t>
            </a:r>
            <a:r>
              <a:rPr kumimoji="0" lang="en-GB" sz="32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ts: Keeping the momentum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442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4913F7-43AF-AC29-CA4C-772F1DB9AB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27694A-011C-3846-4A50-F4CA7FB5F8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 Evaluation project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7E9-0F30-6821-C1EF-6B192E211B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024707" cy="4518673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GB">
                <a:cs typeface="Arial"/>
              </a:rPr>
              <a:t>In-depth </a:t>
            </a:r>
            <a:r>
              <a:rPr lang="en-GB" b="1">
                <a:cs typeface="Arial"/>
              </a:rPr>
              <a:t>understanding of the pedagogy</a:t>
            </a:r>
            <a:r>
              <a:rPr lang="en-GB">
                <a:cs typeface="Arial"/>
              </a:rPr>
              <a:t> for this unit – iterative, building success</a:t>
            </a:r>
            <a:endParaRPr lang="en-US"/>
          </a:p>
          <a:p>
            <a:pPr marL="431800" indent="-431800"/>
            <a:r>
              <a:rPr lang="en-GB"/>
              <a:t>New approach in Media School now three years on, </a:t>
            </a:r>
            <a:r>
              <a:rPr lang="en-GB" b="1"/>
              <a:t>capacity-building</a:t>
            </a:r>
            <a:r>
              <a:rPr lang="en-GB"/>
              <a:t> -  used more widely at UAL (</a:t>
            </a:r>
            <a:r>
              <a:rPr lang="en-GB" err="1"/>
              <a:t>eg</a:t>
            </a:r>
            <a:r>
              <a:rPr lang="en-GB"/>
              <a:t> MA Academic Practice)</a:t>
            </a:r>
            <a:endParaRPr lang="en-US">
              <a:cs typeface="Arial"/>
            </a:endParaRPr>
          </a:p>
          <a:p>
            <a:pPr marL="431800" indent="-431800"/>
            <a:r>
              <a:rPr lang="en-GB" b="1"/>
              <a:t>Self-evaluation processes</a:t>
            </a:r>
            <a:r>
              <a:rPr lang="en-GB"/>
              <a:t> – </a:t>
            </a:r>
            <a:r>
              <a:rPr lang="en-GB" err="1"/>
              <a:t>OfS</a:t>
            </a:r>
            <a:r>
              <a:rPr lang="en-GB"/>
              <a:t> aligned</a:t>
            </a:r>
            <a:endParaRPr lang="en-GB">
              <a:cs typeface="Arial" panose="020B0604020202020204"/>
            </a:endParaRPr>
          </a:p>
          <a:p>
            <a:pPr marL="431800" indent="-431800"/>
            <a:r>
              <a:rPr lang="en-GB" b="1"/>
              <a:t>Scalable</a:t>
            </a:r>
            <a:r>
              <a:rPr lang="en-GB"/>
              <a:t> approaches – adaptable from workshop to unit</a:t>
            </a:r>
            <a:endParaRPr lang="en-GB">
              <a:cs typeface="Arial"/>
            </a:endParaRPr>
          </a:p>
          <a:p>
            <a:pPr marL="431800" indent="-431800"/>
            <a:endParaRPr lang="en-GB">
              <a:cs typeface="Arial"/>
            </a:endParaRP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0AFB0-EAA2-6E9A-847D-5D8FB8BB2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5E70-79D0-1ACB-FE25-A70BF2E3A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36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0105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22C422-22C9-CCF7-8A9A-DE1670FBE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0922AA-78CE-B862-0E4C-CC501AA634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Co-creating success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BB709-9562-4AD3-C655-1B0A84BDBF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8806912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GB" b="1">
                <a:highlight>
                  <a:srgbClr val="FFFF00"/>
                </a:highlight>
                <a:cs typeface="Arial"/>
              </a:rPr>
              <a:t>Impacts</a:t>
            </a:r>
            <a:r>
              <a:rPr lang="en-GB">
                <a:highlight>
                  <a:srgbClr val="FFFF00"/>
                </a:highlight>
                <a:cs typeface="Arial"/>
              </a:rPr>
              <a:t> </a:t>
            </a:r>
            <a:r>
              <a:rPr lang="en-GB">
                <a:cs typeface="Arial"/>
              </a:rPr>
              <a:t>– staff: collaborations, practice-sharing, evidencing and celebrating innovative work, new research</a:t>
            </a:r>
          </a:p>
          <a:p>
            <a:pPr marL="431800" indent="-431800"/>
            <a:r>
              <a:rPr lang="en-GB" b="1">
                <a:highlight>
                  <a:srgbClr val="FFFF00"/>
                </a:highlight>
                <a:cs typeface="Arial"/>
              </a:rPr>
              <a:t>Impacts</a:t>
            </a:r>
            <a:r>
              <a:rPr lang="en-GB" b="1">
                <a:cs typeface="Arial"/>
              </a:rPr>
              <a:t> </a:t>
            </a:r>
            <a:r>
              <a:rPr lang="en-GB">
                <a:cs typeface="Arial"/>
              </a:rPr>
              <a:t>– students: increased attainment and engagement, improved student confidence, r</a:t>
            </a:r>
            <a:r>
              <a:rPr lang="en-US">
                <a:cs typeface="Arial"/>
              </a:rPr>
              <a:t>each and inclusivity – more voices heard</a:t>
            </a:r>
          </a:p>
          <a:p>
            <a:pPr marL="431800" indent="-431800"/>
            <a:endParaRPr lang="en-GB"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9EFB3-BC50-0A05-46F2-F9F77EAD4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9282D-CD7F-18C2-AF92-DFEB07BD3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37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0596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1FC642-C9E1-1D22-B721-43A3E6BD1B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9C2A3-FA2F-7CC3-42C9-52262EDB8E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Thank you!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55FE7-4D79-3C37-6DA5-728FE11F01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GB">
                <a:cs typeface="Arial"/>
              </a:rPr>
              <a:t>Dr Thomas Giagkoglou </a:t>
            </a:r>
            <a:r>
              <a:rPr lang="en-GB">
                <a:ea typeface="+mn-lt"/>
                <a:cs typeface="+mn-lt"/>
              </a:rPr>
              <a:t>-  t.giagkoglou@lcc.arts.ac.uk</a:t>
            </a:r>
            <a:endParaRPr lang="en-US"/>
          </a:p>
          <a:p>
            <a:pPr marL="431800" indent="-431800"/>
            <a:r>
              <a:rPr lang="en-GB" dirty="0">
                <a:cs typeface="Arial"/>
              </a:rPr>
              <a:t>Dr Frania Hall – </a:t>
            </a:r>
            <a:r>
              <a:rPr lang="en-GB">
                <a:cs typeface="Arial"/>
              </a:rPr>
              <a:t>f.hall@lcc.arts.ac.uk</a:t>
            </a:r>
            <a:endParaRPr lang="en-GB" dirty="0">
              <a:cs typeface="Arial"/>
            </a:endParaRPr>
          </a:p>
          <a:p>
            <a:pPr marL="431800" indent="-431800"/>
            <a:endParaRPr lang="en-GB" dirty="0">
              <a:cs typeface="Arial"/>
            </a:endParaRPr>
          </a:p>
          <a:p>
            <a:pPr marL="431800" indent="-431800"/>
            <a:endParaRPr lang="en-GB" dirty="0">
              <a:cs typeface="Arial"/>
            </a:endParaRPr>
          </a:p>
          <a:p>
            <a:pPr marL="431800" indent="-431800"/>
            <a:endParaRPr lang="en-GB" dirty="0">
              <a:ea typeface="+mn-lt"/>
              <a:cs typeface="+mn-lt"/>
            </a:endParaRPr>
          </a:p>
          <a:p>
            <a:pPr marL="431800" indent="-431800"/>
            <a:endParaRPr lang="en-GB" dirty="0">
              <a:ea typeface="+mn-lt"/>
              <a:cs typeface="+mn-lt"/>
            </a:endParaRPr>
          </a:p>
          <a:p>
            <a:pPr marL="431800" indent="-431800"/>
            <a:endParaRPr lang="en-GB" dirty="0">
              <a:ea typeface="+mn-lt"/>
              <a:cs typeface="+mn-lt"/>
            </a:endParaRPr>
          </a:p>
          <a:p>
            <a:pPr marL="431800" indent="-431800"/>
            <a:r>
              <a:rPr lang="en-GB" dirty="0">
                <a:ea typeface="+mn-lt"/>
                <a:cs typeface="+mn-lt"/>
                <a:hlinkClick r:id="rId2"/>
              </a:rPr>
              <a:t>https://positiveevaluation.myblog.arts.ac.uk/podcast/</a:t>
            </a:r>
            <a:endParaRPr lang="en-GB">
              <a:ea typeface="+mn-lt"/>
              <a:cs typeface="+mn-lt"/>
            </a:endParaRPr>
          </a:p>
          <a:p>
            <a:pPr marL="431800" indent="-431800"/>
            <a:endParaRPr lang="en-GB" dirty="0">
              <a:cs typeface="Arial"/>
            </a:endParaRPr>
          </a:p>
          <a:p>
            <a:pPr marL="431800" indent="-431800"/>
            <a:endParaRPr lang="en-GB" dirty="0"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B3507-313F-308E-83C7-9FD8FF15B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AD775-CEE6-F212-A4C9-83C5987DC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38</a:t>
            </a:fld>
            <a:r>
              <a:rPr lang="en-GB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E49DD-608B-A5A2-CC60-9A10D1AF4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" y="3123292"/>
            <a:ext cx="4033611" cy="2244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45E34-D9C2-B054-5646-C730C74C2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957" y="3299277"/>
            <a:ext cx="5635172" cy="19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3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1A786-11CF-DCFF-B32F-0EFE17859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272A55-08C6-DFB5-F8FD-B99A59551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Embedding evaluations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77BDB-5D85-8010-7BF8-3384BEEF1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356151"/>
            <a:ext cx="11024806" cy="45938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This allows us to:</a:t>
            </a:r>
          </a:p>
          <a:p>
            <a:r>
              <a:rPr lang="en-US"/>
              <a:t>Develop on going </a:t>
            </a:r>
            <a:r>
              <a:rPr lang="en-US" b="1"/>
              <a:t>relationships</a:t>
            </a:r>
            <a:r>
              <a:rPr lang="en-US"/>
              <a:t> with students – around their learning</a:t>
            </a:r>
          </a:p>
          <a:p>
            <a:pPr marL="431800" indent="-431800"/>
            <a:r>
              <a:rPr lang="en-US"/>
              <a:t>See how things are happening in </a:t>
            </a:r>
            <a:r>
              <a:rPr lang="en-US" b="1"/>
              <a:t>real time </a:t>
            </a:r>
            <a:r>
              <a:rPr lang="en-US"/>
              <a:t>– observe what is working</a:t>
            </a:r>
            <a:endParaRPr lang="en-US">
              <a:cs typeface="Arial"/>
            </a:endParaRPr>
          </a:p>
          <a:p>
            <a:r>
              <a:rPr lang="en-US"/>
              <a:t>Make it </a:t>
            </a:r>
            <a:r>
              <a:rPr lang="en-US" b="1"/>
              <a:t>meaningful</a:t>
            </a:r>
            <a:r>
              <a:rPr lang="en-US"/>
              <a:t> for students – reflective learning moments, they articulate what success looks like to them, personalize milestones</a:t>
            </a:r>
          </a:p>
          <a:p>
            <a:pPr marL="431800" indent="-431800"/>
            <a:r>
              <a:rPr lang="en-US" err="1"/>
              <a:t>Utilise</a:t>
            </a:r>
            <a:r>
              <a:rPr lang="en-US" b="1"/>
              <a:t> Accessible</a:t>
            </a:r>
            <a:r>
              <a:rPr lang="en-US"/>
              <a:t> methods – collect voice in the ways they want to communicate</a:t>
            </a:r>
            <a:endParaRPr lang="en-US">
              <a:cs typeface="Arial"/>
            </a:endParaRPr>
          </a:p>
          <a:p>
            <a:pPr marL="431800" indent="-431800"/>
            <a:r>
              <a:rPr lang="en-US"/>
              <a:t>Build an </a:t>
            </a:r>
            <a:r>
              <a:rPr lang="en-US" b="1"/>
              <a:t>inclusive, equitable learning space </a:t>
            </a:r>
            <a:endParaRPr lang="en-US" b="1">
              <a:cs typeface="Arial"/>
            </a:endParaRPr>
          </a:p>
          <a:p>
            <a:pPr marL="431800" indent="-431800"/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So built into pedagogy and develops capacity</a:t>
            </a:r>
            <a:endParaRPr lang="en-US" b="1">
              <a:solidFill>
                <a:schemeClr val="accent3">
                  <a:lumMod val="75000"/>
                </a:schemeClr>
              </a:solidFill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6969B-392E-E099-9E34-ED48B27C4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2B887-FC9B-F9B7-7574-C33AFD8EA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4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262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3A7D-A582-C741-7491-029EB40C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frameworks</a:t>
            </a:r>
          </a:p>
        </p:txBody>
      </p:sp>
      <p:graphicFrame>
        <p:nvGraphicFramePr>
          <p:cNvPr id="4" name="Content Placeholder 4" descr="table of t">
            <a:extLst>
              <a:ext uri="{FF2B5EF4-FFF2-40B4-BE49-F238E27FC236}">
                <a16:creationId xmlns:a16="http://schemas.microsoft.com/office/drawing/2014/main" id="{B6DA8880-AF02-6071-391A-E10E9EDDA1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0798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C2FF-582C-126D-DD94-B4E88FA2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Criteria developed for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B2BA2-9AFE-DEC7-8E8F-491FBBCFC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7873"/>
            <a:ext cx="5181600" cy="3679090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/>
              <a:t>Qualitative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/>
              <a:t>Mixed methods  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/>
              <a:t>Reflective</a:t>
            </a:r>
          </a:p>
          <a:p>
            <a:pPr marL="0" indent="0">
              <a:buNone/>
            </a:pPr>
            <a:endParaRPr lang="en-US"/>
          </a:p>
          <a:p>
            <a:pPr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/>
              <a:t>Inclusive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/>
              <a:t>Ethical 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/>
              <a:t>Accessible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035A4-E4EB-74A0-A009-A3C812B80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7873"/>
            <a:ext cx="5181600" cy="3679090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/>
              <a:t>Targeted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/>
              <a:t>Proportionate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/>
              <a:t>Contextual</a:t>
            </a:r>
          </a:p>
          <a:p>
            <a:endParaRPr lang="en-US"/>
          </a:p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en-US"/>
              <a:t>Actions-oriented</a:t>
            </a:r>
          </a:p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en-US"/>
              <a:t>Iterative</a:t>
            </a:r>
          </a:p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en-US"/>
              <a:t>Embedded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22FFC-4CBC-8203-B2E0-AC517D439253}"/>
              </a:ext>
            </a:extLst>
          </p:cNvPr>
          <p:cNvSpPr txBox="1"/>
          <p:nvPr/>
        </p:nvSpPr>
        <p:spPr>
          <a:xfrm>
            <a:off x="1025912" y="1473072"/>
            <a:ext cx="999149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/>
              <a:t>Research with </a:t>
            </a:r>
            <a:r>
              <a:rPr lang="en-US"/>
              <a:t>institutional</a:t>
            </a:r>
            <a:r>
              <a:rPr lang="en-US" sz="1800"/>
              <a:t> case studies, UAL staff and students, building on extensive literature review, suggested the following criteria:</a:t>
            </a:r>
          </a:p>
        </p:txBody>
      </p:sp>
    </p:spTree>
    <p:extLst>
      <p:ext uri="{BB962C8B-B14F-4D97-AF65-F5344CB8AC3E}">
        <p14:creationId xmlns:p14="http://schemas.microsoft.com/office/powerpoint/2010/main" val="369637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B126-D879-EE0A-BABA-57B34C8FB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3 stage framework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58724-8C8D-AEBB-01B7-803796408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Thomas Giagkoglou Dr Frania Hall, UAL - https://positiveevaluation.myblog.arts.ac.uk/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76B48-26AC-5F7F-9C99-04E3A3041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E1797B-06B6-F144-B115-4D814AB30D83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Content Placeholder 4" descr="arrow diagra">
            <a:extLst>
              <a:ext uri="{FF2B5EF4-FFF2-40B4-BE49-F238E27FC236}">
                <a16:creationId xmlns:a16="http://schemas.microsoft.com/office/drawing/2014/main" id="{50AC3809-B53B-0BE6-1DF1-1B651ABB1FE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02452120"/>
              </p:ext>
            </p:extLst>
          </p:nvPr>
        </p:nvGraphicFramePr>
        <p:xfrm>
          <a:off x="480438" y="1647173"/>
          <a:ext cx="11231562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66E1A7F-09CD-941E-15D4-5D1E6787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Resource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41EF-C26B-21B9-EB13-5AC9C336A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Design through a unit/session.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81E9B-C796-9BBB-1531-B0773C5D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Dr. Thomas Giagkoglou Dr Frania Hall, UAL - https://positiveevaluation.myblog.arts.ac.uk/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59027-0808-D16B-2F76-5689E48E9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E1797B-06B6-F144-B115-4D814AB30D83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Content Placeholder 3" descr="FLOW CHART">
            <a:extLst>
              <a:ext uri="{FF2B5EF4-FFF2-40B4-BE49-F238E27FC236}">
                <a16:creationId xmlns:a16="http://schemas.microsoft.com/office/drawing/2014/main" id="{0F42763B-1B49-06BB-2C1A-A5BF4350554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72538" y="2946095"/>
          <a:ext cx="10939462" cy="311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B6F297C-4506-9571-A61E-A1DC97304B18}"/>
              </a:ext>
            </a:extLst>
          </p:cNvPr>
          <p:cNvSpPr txBox="1"/>
          <p:nvPr/>
        </p:nvSpPr>
        <p:spPr>
          <a:xfrm>
            <a:off x="382137" y="1705708"/>
            <a:ext cx="11505063" cy="172329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/>
              <a:t>Flexible depending on scale of project – unit-long, afternoon workshop, specific intervention etc.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Touchpoints are 10 min max at the start/end of a session – built into curriculum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94123AC-B3C3-4253-73BD-92984BA4D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Resource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D9CD-E5F3-FEF6-5FBB-02695734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7" y="799452"/>
            <a:ext cx="2474215" cy="4539719"/>
          </a:xfrm>
        </p:spPr>
        <p:txBody>
          <a:bodyPr/>
          <a:lstStyle/>
          <a:p>
            <a:r>
              <a:rPr lang="en-US"/>
              <a:t>TOOLKIT</a:t>
            </a:r>
            <a:br>
              <a:rPr lang="en-US"/>
            </a:br>
            <a:br>
              <a:rPr lang="en-US" sz="2800"/>
            </a:br>
            <a:r>
              <a:rPr lang="en-US" sz="2800"/>
              <a:t>Deck of qualitative methods to choose from, depending on theme</a:t>
            </a:r>
            <a:br>
              <a:rPr lang="en-US"/>
            </a:br>
            <a:endParaRPr lang="en-US"/>
          </a:p>
        </p:txBody>
      </p:sp>
      <p:pic>
        <p:nvPicPr>
          <p:cNvPr id="5" name="Content Placeholder 4" descr="image of deck of cards">
            <a:extLst>
              <a:ext uri="{FF2B5EF4-FFF2-40B4-BE49-F238E27FC236}">
                <a16:creationId xmlns:a16="http://schemas.microsoft.com/office/drawing/2014/main" id="{CA446DF8-7C7C-784B-6C8B-2A29C9608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0024" y="799452"/>
            <a:ext cx="5553635" cy="549446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A9BED-50B1-5855-53AF-AE5CF93A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Thomas Giagkoglou Dr Frania Hall, UAL - https://positiveevaluation.myblog.arts.ac.uk/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208704-D107-4F99-BA7D-6E0EEACE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1797B-06B6-F144-B115-4D814AB30D83}" type="slidenum">
              <a:rPr lang="en-US" smtClean="0"/>
              <a:t>9</a:t>
            </a:fld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AF07418-91E9-1BDC-471D-265331D9ED0C}"/>
              </a:ext>
            </a:extLst>
          </p:cNvPr>
          <p:cNvSpPr txBox="1">
            <a:spLocks/>
          </p:cNvSpPr>
          <p:nvPr/>
        </p:nvSpPr>
        <p:spPr>
          <a:xfrm>
            <a:off x="480000" y="226294"/>
            <a:ext cx="11233150" cy="33779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The Resource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16218877"/>
      </p:ext>
    </p:extLst>
  </p:cSld>
  <p:clrMapOvr>
    <a:masterClrMapping/>
  </p:clrMapOvr>
</p:sld>
</file>

<file path=ppt/theme/theme1.xml><?xml version="1.0" encoding="utf-8"?>
<a:theme xmlns:a="http://schemas.openxmlformats.org/drawingml/2006/main" name="UAL Theme">
  <a:themeElements>
    <a:clrScheme name="UAL">
      <a:dk1>
        <a:srgbClr val="000000"/>
      </a:dk1>
      <a:lt1>
        <a:srgbClr val="FFFFFF"/>
      </a:lt1>
      <a:dk2>
        <a:srgbClr val="FFD022"/>
      </a:dk2>
      <a:lt2>
        <a:srgbClr val="E71657"/>
      </a:lt2>
      <a:accent1>
        <a:srgbClr val="FF8500"/>
      </a:accent1>
      <a:accent2>
        <a:srgbClr val="9E65FB"/>
      </a:accent2>
      <a:accent3>
        <a:srgbClr val="20BCFF"/>
      </a:accent3>
      <a:accent4>
        <a:srgbClr val="1F4EDC"/>
      </a:accent4>
      <a:accent5>
        <a:srgbClr val="00C73E"/>
      </a:accent5>
      <a:accent6>
        <a:srgbClr val="19A3A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AL template" id="{9242B643-8267-2A48-A11E-6E097E49C5C8}" vid="{D4E7A980-5635-0A4A-9DB0-6B9674A6D5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E6FD8723CC5847A7FE7425C9B8BD82" ma:contentTypeVersion="12" ma:contentTypeDescription="Create a new document." ma:contentTypeScope="" ma:versionID="5c5645eea39d4a1e01d5af50e283fdd2">
  <xsd:schema xmlns:xsd="http://www.w3.org/2001/XMLSchema" xmlns:xs="http://www.w3.org/2001/XMLSchema" xmlns:p="http://schemas.microsoft.com/office/2006/metadata/properties" xmlns:ns2="8a4ba4df-95ed-4241-b54f-04803280e80d" xmlns:ns3="10f681cd-7b05-4387-997a-3889df02cc60" targetNamespace="http://schemas.microsoft.com/office/2006/metadata/properties" ma:root="true" ma:fieldsID="e0fae72e0dfc38515368dd092ff95479" ns2:_="" ns3:_="">
    <xsd:import namespace="8a4ba4df-95ed-4241-b54f-04803280e80d"/>
    <xsd:import namespace="10f681cd-7b05-4387-997a-3889df02c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ba4df-95ed-4241-b54f-04803280e8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681cd-7b05-4387-997a-3889df02c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29317F-2F4A-42DE-A1C0-3B31ECAA102F}">
  <ds:schemaRefs>
    <ds:schemaRef ds:uri="10f681cd-7b05-4387-997a-3889df02cc60"/>
    <ds:schemaRef ds:uri="8a4ba4df-95ed-4241-b54f-04803280e8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FC71C0E-110D-4433-9233-B4A830CD2E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71AED-7DD2-4D0E-B56F-2388688E4C5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UAL Theme</Template>
  <TotalTime>0</TotalTime>
  <Words>2192</Words>
  <Application>Microsoft Macintosh PowerPoint</Application>
  <PresentationFormat>Widescreen</PresentationFormat>
  <Paragraphs>276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Aptos</vt:lpstr>
      <vt:lpstr>Arial</vt:lpstr>
      <vt:lpstr>Avenir Next</vt:lpstr>
      <vt:lpstr>Calibri</vt:lpstr>
      <vt:lpstr>Wingdings</vt:lpstr>
      <vt:lpstr>Wingdings 2</vt:lpstr>
      <vt:lpstr>UAL Theme</vt:lpstr>
      <vt:lpstr>Co-creating Success through Evaluation Design The Research Project Unit in the Media School, UAL  Dr Thomas Giagkoglou and Dr Frania Hall, Media School, LCC, UAL</vt:lpstr>
      <vt:lpstr>Outline</vt:lpstr>
      <vt:lpstr>THE PROBLEM</vt:lpstr>
      <vt:lpstr>Embedding evaluations</vt:lpstr>
      <vt:lpstr>Theoretical frameworks</vt:lpstr>
      <vt:lpstr>Criteria developed for evaluation</vt:lpstr>
      <vt:lpstr>3 stage framework</vt:lpstr>
      <vt:lpstr>Design through a unit/session.</vt:lpstr>
      <vt:lpstr>TOOLKIT  Deck of qualitative methods to choose from, depending on theme </vt:lpstr>
      <vt:lpstr>Co-creation</vt:lpstr>
      <vt:lpstr>The Research Project</vt:lpstr>
      <vt:lpstr>Research Project unit background</vt:lpstr>
      <vt:lpstr>Research Project LOs</vt:lpstr>
      <vt:lpstr>Research focus – year 3 of Research Project</vt:lpstr>
      <vt:lpstr>Datasets</vt:lpstr>
      <vt:lpstr>Full Datasets</vt:lpstr>
      <vt:lpstr>Dataset example – in-class poll (Week 2)</vt:lpstr>
      <vt:lpstr>Dataset example – Dashboard (on-site retreat) (Week 6)</vt:lpstr>
      <vt:lpstr>Dataset example – Online poll ('snack writing' morning) (Week 8)</vt:lpstr>
      <vt:lpstr>Dataset example - Feedback from on-site retreat (Week 10)</vt:lpstr>
      <vt:lpstr>Dataset example – Advice cards (Week 13)</vt:lpstr>
      <vt:lpstr>Student preparedness</vt:lpstr>
      <vt:lpstr>Preparedness and the research proposal</vt:lpstr>
      <vt:lpstr>Clarity on the unit timetable</vt:lpstr>
      <vt:lpstr>Clarity on the unit structure</vt:lpstr>
      <vt:lpstr>Student quotes – transition and preparedness</vt:lpstr>
      <vt:lpstr>Staff quotes – transition and preparedness</vt:lpstr>
      <vt:lpstr>Topic changes</vt:lpstr>
      <vt:lpstr>Dr. Thomas Giagkoglou Dr Frania Hall, UAL - https://positiveevaluation.myblog.arts.ac.uk/</vt:lpstr>
      <vt:lpstr>Changes in project option, year-on-year </vt:lpstr>
      <vt:lpstr>Written-only VS practice-based, by course</vt:lpstr>
      <vt:lpstr>Unit attainment</vt:lpstr>
      <vt:lpstr>Submission of formative assessment (drafts), all courses </vt:lpstr>
      <vt:lpstr>Research Project unit attainment, by course, year-on-year </vt:lpstr>
      <vt:lpstr>Writing Retreats: Keeping the momentum </vt:lpstr>
      <vt:lpstr>The Evaluation project</vt:lpstr>
      <vt:lpstr>Co-creating success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Frania Hall</dc:creator>
  <cp:lastModifiedBy>Frania Hall</cp:lastModifiedBy>
  <cp:revision>115</cp:revision>
  <cp:lastPrinted>2026-05-07T08:04:49Z</cp:lastPrinted>
  <dcterms:created xsi:type="dcterms:W3CDTF">2026-05-21T07:33:52Z</dcterms:created>
  <dcterms:modified xsi:type="dcterms:W3CDTF">2026-06-26T15:42:08Z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0x0101009CE6FD8723CC5847A7FE7425C9B8BD82</vt:lpwstr>
  </property>
</Properties>
</file>