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0" r:id="rId4"/>
  </p:sldMasterIdLst>
  <p:notesMasterIdLst>
    <p:notesMasterId r:id="rId43"/>
  </p:notesMasterIdLst>
  <p:handoutMasterIdLst>
    <p:handoutMasterId r:id="rId44"/>
  </p:handoutMasterIdLst>
  <p:sldIdLst>
    <p:sldId id="257" r:id="rId5"/>
    <p:sldId id="306" r:id="rId6"/>
    <p:sldId id="288" r:id="rId7"/>
    <p:sldId id="310" r:id="rId8"/>
    <p:sldId id="287" r:id="rId9"/>
    <p:sldId id="283" r:id="rId10"/>
    <p:sldId id="285" r:id="rId11"/>
    <p:sldId id="286" r:id="rId12"/>
    <p:sldId id="307" r:id="rId13"/>
    <p:sldId id="289" r:id="rId14"/>
    <p:sldId id="290" r:id="rId15"/>
    <p:sldId id="308" r:id="rId16"/>
    <p:sldId id="271" r:id="rId17"/>
    <p:sldId id="274" r:id="rId18"/>
    <p:sldId id="301" r:id="rId19"/>
    <p:sldId id="278" r:id="rId20"/>
    <p:sldId id="273" r:id="rId21"/>
    <p:sldId id="291" r:id="rId22"/>
    <p:sldId id="258" r:id="rId23"/>
    <p:sldId id="296" r:id="rId24"/>
    <p:sldId id="262" r:id="rId25"/>
    <p:sldId id="292" r:id="rId26"/>
    <p:sldId id="259" r:id="rId27"/>
    <p:sldId id="295" r:id="rId28"/>
    <p:sldId id="263" r:id="rId29"/>
    <p:sldId id="297" r:id="rId30"/>
    <p:sldId id="261" r:id="rId31"/>
    <p:sldId id="298" r:id="rId32"/>
    <p:sldId id="266" r:id="rId33"/>
    <p:sldId id="300" r:id="rId34"/>
    <p:sldId id="268" r:id="rId35"/>
    <p:sldId id="311" r:id="rId36"/>
    <p:sldId id="270" r:id="rId37"/>
    <p:sldId id="264" r:id="rId38"/>
    <p:sldId id="302" r:id="rId39"/>
    <p:sldId id="304" r:id="rId40"/>
    <p:sldId id="312" r:id="rId41"/>
    <p:sldId id="31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5D1916A-ACC5-1445-A66D-167F42BCC09B}">
          <p14:sldIdLst>
            <p14:sldId id="257"/>
            <p14:sldId id="306"/>
            <p14:sldId id="288"/>
            <p14:sldId id="310"/>
            <p14:sldId id="287"/>
            <p14:sldId id="283"/>
            <p14:sldId id="285"/>
            <p14:sldId id="286"/>
            <p14:sldId id="307"/>
            <p14:sldId id="289"/>
            <p14:sldId id="290"/>
            <p14:sldId id="308"/>
            <p14:sldId id="271"/>
            <p14:sldId id="274"/>
            <p14:sldId id="301"/>
            <p14:sldId id="278"/>
            <p14:sldId id="273"/>
            <p14:sldId id="291"/>
            <p14:sldId id="258"/>
            <p14:sldId id="296"/>
            <p14:sldId id="262"/>
            <p14:sldId id="292"/>
            <p14:sldId id="259"/>
            <p14:sldId id="295"/>
            <p14:sldId id="263"/>
            <p14:sldId id="297"/>
            <p14:sldId id="261"/>
            <p14:sldId id="298"/>
            <p14:sldId id="266"/>
            <p14:sldId id="300"/>
            <p14:sldId id="268"/>
            <p14:sldId id="311"/>
            <p14:sldId id="270"/>
            <p14:sldId id="264"/>
            <p14:sldId id="302"/>
            <p14:sldId id="304"/>
            <p14:sldId id="312"/>
            <p14:sldId id="31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thew Heselden" initials="MH" lastIdx="4" clrIdx="0">
    <p:extLst>
      <p:ext uri="{19B8F6BF-5375-455C-9EA6-DF929625EA0E}">
        <p15:presenceInfo xmlns:p15="http://schemas.microsoft.com/office/powerpoint/2012/main" userId="S::m.heselden@arts.ac.uk::cec0677e-25a5-4eed-9fef-b4e71eca8c11" providerId="AD"/>
      </p:ext>
    </p:extLst>
  </p:cmAuthor>
  <p:cmAuthor id="2" name="Stephanie Feather" initials="SF" lastIdx="3" clrIdx="1">
    <p:extLst>
      <p:ext uri="{19B8F6BF-5375-455C-9EA6-DF929625EA0E}">
        <p15:presenceInfo xmlns:p15="http://schemas.microsoft.com/office/powerpoint/2012/main" userId="S::s.feather@arts.ac.uk::27174df1-a550-411e-9b86-4d4953a57290" providerId="AD"/>
      </p:ext>
    </p:extLst>
  </p:cmAuthor>
  <p:cmAuthor id="3" name="Barbara Denton" initials="BD" lastIdx="14" clrIdx="2">
    <p:extLst>
      <p:ext uri="{19B8F6BF-5375-455C-9EA6-DF929625EA0E}">
        <p15:presenceInfo xmlns:p15="http://schemas.microsoft.com/office/powerpoint/2012/main" userId="S-1-5-21-2706140998-3416399097-4274183996-2958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F2692B"/>
    <a:srgbClr val="002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8462"/>
  </p:normalViewPr>
  <p:slideViewPr>
    <p:cSldViewPr snapToGrid="0">
      <p:cViewPr varScale="1">
        <p:scale>
          <a:sx n="100" d="100"/>
          <a:sy n="100" d="100"/>
        </p:scale>
        <p:origin x="18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2FA126-F62C-2146-BCF7-EDB61021C050}" type="doc">
      <dgm:prSet loTypeId="urn:microsoft.com/office/officeart/2005/8/layout/venn3" loCatId="list" qsTypeId="urn:microsoft.com/office/officeart/2005/8/quickstyle/3d4" qsCatId="3D" csTypeId="urn:microsoft.com/office/officeart/2005/8/colors/accent3_2" csCatId="accent3" phldr="1"/>
      <dgm:spPr/>
      <dgm:t>
        <a:bodyPr/>
        <a:lstStyle/>
        <a:p>
          <a:endParaRPr lang="en-GB"/>
        </a:p>
      </dgm:t>
    </dgm:pt>
    <dgm:pt modelId="{8E399797-B802-A748-9410-8C725EC2334A}">
      <dgm:prSet phldrT="[Text]" custT="1"/>
      <dgm:spPr/>
      <dgm:t>
        <a:bodyPr/>
        <a:lstStyle/>
        <a:p>
          <a:r>
            <a:rPr lang="en-GB" sz="1800" dirty="0">
              <a:solidFill>
                <a:schemeClr val="tx1"/>
              </a:solidFill>
            </a:rPr>
            <a:t>Self-publishing models </a:t>
          </a:r>
          <a:r>
            <a:rPr lang="en-GB" sz="1800" dirty="0">
              <a:solidFill>
                <a:schemeClr val="tx1"/>
              </a:solidFill>
              <a:latin typeface="Arial" panose="020B0604020202020204"/>
            </a:rPr>
            <a:t>&amp;</a:t>
          </a:r>
          <a:r>
            <a:rPr lang="en-GB" sz="1800" dirty="0">
              <a:solidFill>
                <a:schemeClr val="tx1"/>
              </a:solidFill>
            </a:rPr>
            <a:t> ecosystems</a:t>
          </a:r>
        </a:p>
      </dgm:t>
    </dgm:pt>
    <dgm:pt modelId="{32B65F09-543E-594C-937E-A28A644945DF}" type="parTrans" cxnId="{452B2B72-981A-C040-B814-5A7277D46FCB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C3E29BD-AEC0-8747-860D-BD8FCF971636}" type="sibTrans" cxnId="{452B2B72-981A-C040-B814-5A7277D46FCB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E080C5A2-3B4B-114F-982B-EAAFC0762AF6}">
      <dgm:prSet phldrT="[Text]" custT="1"/>
      <dgm:spPr/>
      <dgm:t>
        <a:bodyPr/>
        <a:lstStyle/>
        <a:p>
          <a:r>
            <a:rPr lang="en-GB" sz="1800" dirty="0">
              <a:solidFill>
                <a:schemeClr val="tx1"/>
              </a:solidFill>
            </a:rPr>
            <a:t>AI and challenges for publishers/</a:t>
          </a:r>
        </a:p>
        <a:p>
          <a:r>
            <a:rPr lang="en-GB" sz="1800" dirty="0">
              <a:solidFill>
                <a:schemeClr val="tx1"/>
              </a:solidFill>
            </a:rPr>
            <a:t>publishing</a:t>
          </a:r>
        </a:p>
      </dgm:t>
    </dgm:pt>
    <dgm:pt modelId="{8410B7E1-840F-E449-9B9C-BFE61AEF8DA3}" type="parTrans" cxnId="{45D703BD-AA45-0F43-B978-93BF4F473C43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28B69FFC-5B87-0941-8EAA-D6B006161006}" type="sibTrans" cxnId="{45D703BD-AA45-0F43-B978-93BF4F473C43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2F1C4369-474A-294B-AE2D-9F8984DE744B}">
      <dgm:prSet phldrT="[Text]" custT="1"/>
      <dgm:spPr/>
      <dgm:t>
        <a:bodyPr/>
        <a:lstStyle/>
        <a:p>
          <a:r>
            <a:rPr lang="en-GB" sz="1800">
              <a:solidFill>
                <a:schemeClr val="tx1"/>
              </a:solidFill>
            </a:rPr>
            <a:t>Probabilistic systems</a:t>
          </a:r>
          <a:endParaRPr lang="en-GB" sz="1800" dirty="0">
            <a:solidFill>
              <a:schemeClr val="tx1"/>
            </a:solidFill>
          </a:endParaRPr>
        </a:p>
      </dgm:t>
    </dgm:pt>
    <dgm:pt modelId="{292804D3-7607-B948-B7C2-3FA447D8247B}" type="parTrans" cxnId="{86AD7AA0-A471-8343-8E1C-2A9CCBDE9125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51A22466-0DAF-F045-8790-01628DD10D99}" type="sibTrans" cxnId="{86AD7AA0-A471-8343-8E1C-2A9CCBDE9125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C7496FC3-626D-1447-9D9D-D436D4BCCDE5}">
      <dgm:prSet phldr="0" custT="1"/>
      <dgm:spPr/>
      <dgm:t>
        <a:bodyPr/>
        <a:lstStyle/>
        <a:p>
          <a:pPr rtl="0"/>
          <a:r>
            <a:rPr lang="en-GB" sz="1800" dirty="0">
              <a:solidFill>
                <a:schemeClr val="tx1"/>
              </a:solidFill>
              <a:latin typeface="Arial" panose="020B0604020202020204"/>
            </a:rPr>
            <a:t>Actor network theory</a:t>
          </a:r>
        </a:p>
      </dgm:t>
    </dgm:pt>
    <dgm:pt modelId="{64C60F10-DEF8-204F-BAB2-76E46B90F0E5}" type="parTrans" cxnId="{AF24B8A7-A2DC-5848-8402-02337A235AD7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89F0BA25-324E-5C4A-AFA8-563E9B22BC20}" type="sibTrans" cxnId="{AF24B8A7-A2DC-5848-8402-02337A235AD7}">
      <dgm:prSet/>
      <dgm:spPr/>
      <dgm:t>
        <a:bodyPr/>
        <a:lstStyle/>
        <a:p>
          <a:endParaRPr lang="en-GB" sz="1800">
            <a:solidFill>
              <a:schemeClr val="tx1"/>
            </a:solidFill>
          </a:endParaRPr>
        </a:p>
      </dgm:t>
    </dgm:pt>
    <dgm:pt modelId="{EA700290-B93F-A54E-8C08-A27AA639E52E}">
      <dgm:prSet custT="1"/>
      <dgm:spPr/>
      <dgm:t>
        <a:bodyPr/>
        <a:lstStyle/>
        <a:p>
          <a:r>
            <a:rPr lang="en-GB" sz="1800" dirty="0">
              <a:solidFill>
                <a:schemeClr val="tx1"/>
              </a:solidFill>
            </a:rPr>
            <a:t>Authorship – human-centred/ machine-centred</a:t>
          </a:r>
        </a:p>
      </dgm:t>
    </dgm:pt>
    <dgm:pt modelId="{FA8B3FA7-52BE-7249-938C-519ED83F825D}" type="parTrans" cxnId="{63E2C803-6E7D-4241-94A9-91D56F07181C}">
      <dgm:prSet/>
      <dgm:spPr/>
      <dgm:t>
        <a:bodyPr/>
        <a:lstStyle/>
        <a:p>
          <a:endParaRPr lang="en-GB"/>
        </a:p>
      </dgm:t>
    </dgm:pt>
    <dgm:pt modelId="{6D0312F5-3004-D94E-988D-0EA844CAF879}" type="sibTrans" cxnId="{63E2C803-6E7D-4241-94A9-91D56F07181C}">
      <dgm:prSet/>
      <dgm:spPr/>
      <dgm:t>
        <a:bodyPr/>
        <a:lstStyle/>
        <a:p>
          <a:endParaRPr lang="en-GB"/>
        </a:p>
      </dgm:t>
    </dgm:pt>
    <dgm:pt modelId="{DB3EA65A-607B-4D89-9C41-C9C5AF12BBCE}">
      <dgm:prSet phldrT="[Text]" phldr="0"/>
      <dgm:spPr/>
      <dgm:t>
        <a:bodyPr/>
        <a:lstStyle/>
        <a:p>
          <a:pPr rtl="0"/>
          <a:r>
            <a:rPr lang="en-GB" sz="1800" dirty="0">
              <a:solidFill>
                <a:schemeClr val="tx1"/>
              </a:solidFill>
              <a:latin typeface="Arial" panose="020B0604020202020204"/>
            </a:rPr>
            <a:t>Technology as disruptor</a:t>
          </a:r>
        </a:p>
      </dgm:t>
    </dgm:pt>
    <dgm:pt modelId="{549151B6-FD0A-43A3-B364-19674EE4D3B4}" type="parTrans" cxnId="{AE8290A3-0EF6-4C7A-A1B0-70D9A1A0E5D2}">
      <dgm:prSet/>
      <dgm:spPr/>
    </dgm:pt>
    <dgm:pt modelId="{FD11684E-47A5-4689-A788-9287AB165F47}" type="sibTrans" cxnId="{AE8290A3-0EF6-4C7A-A1B0-70D9A1A0E5D2}">
      <dgm:prSet/>
      <dgm:spPr/>
    </dgm:pt>
    <dgm:pt modelId="{D022E18E-B9F0-6740-AE30-7B45C7EF8570}" type="pres">
      <dgm:prSet presAssocID="{7F2FA126-F62C-2146-BCF7-EDB61021C050}" presName="Name0" presStyleCnt="0">
        <dgm:presLayoutVars>
          <dgm:dir/>
          <dgm:resizeHandles val="exact"/>
        </dgm:presLayoutVars>
      </dgm:prSet>
      <dgm:spPr/>
    </dgm:pt>
    <dgm:pt modelId="{AACBCDBD-C2C3-2F43-A467-9320F692DB5E}" type="pres">
      <dgm:prSet presAssocID="{8E399797-B802-A748-9410-8C725EC2334A}" presName="Name5" presStyleLbl="vennNode1" presStyleIdx="0" presStyleCnt="6">
        <dgm:presLayoutVars>
          <dgm:bulletEnabled val="1"/>
        </dgm:presLayoutVars>
      </dgm:prSet>
      <dgm:spPr/>
    </dgm:pt>
    <dgm:pt modelId="{CDC8C169-108C-F544-8544-2AD1A0E9401D}" type="pres">
      <dgm:prSet presAssocID="{5C3E29BD-AEC0-8747-860D-BD8FCF971636}" presName="space" presStyleCnt="0"/>
      <dgm:spPr/>
    </dgm:pt>
    <dgm:pt modelId="{B9F717BB-3E37-484E-964D-E0BCF5CCEB12}" type="pres">
      <dgm:prSet presAssocID="{EA700290-B93F-A54E-8C08-A27AA639E52E}" presName="Name5" presStyleLbl="vennNode1" presStyleIdx="1" presStyleCnt="6">
        <dgm:presLayoutVars>
          <dgm:bulletEnabled val="1"/>
        </dgm:presLayoutVars>
      </dgm:prSet>
      <dgm:spPr/>
    </dgm:pt>
    <dgm:pt modelId="{CF497056-03CE-5E4E-9F5C-2C15DC3CFEC8}" type="pres">
      <dgm:prSet presAssocID="{6D0312F5-3004-D94E-988D-0EA844CAF879}" presName="space" presStyleCnt="0"/>
      <dgm:spPr/>
    </dgm:pt>
    <dgm:pt modelId="{BBEE7F16-CD69-674A-A90A-F238752E4019}" type="pres">
      <dgm:prSet presAssocID="{E080C5A2-3B4B-114F-982B-EAAFC0762AF6}" presName="Name5" presStyleLbl="vennNode1" presStyleIdx="2" presStyleCnt="6">
        <dgm:presLayoutVars>
          <dgm:bulletEnabled val="1"/>
        </dgm:presLayoutVars>
      </dgm:prSet>
      <dgm:spPr/>
    </dgm:pt>
    <dgm:pt modelId="{F4CCB9CA-B2AE-384E-8E7B-9F1B7E20637E}" type="pres">
      <dgm:prSet presAssocID="{28B69FFC-5B87-0941-8EAA-D6B006161006}" presName="space" presStyleCnt="0"/>
      <dgm:spPr/>
    </dgm:pt>
    <dgm:pt modelId="{E614FB47-D8DD-A547-AF96-084FDBBC41F6}" type="pres">
      <dgm:prSet presAssocID="{2F1C4369-474A-294B-AE2D-9F8984DE744B}" presName="Name5" presStyleLbl="vennNode1" presStyleIdx="3" presStyleCnt="6">
        <dgm:presLayoutVars>
          <dgm:bulletEnabled val="1"/>
        </dgm:presLayoutVars>
      </dgm:prSet>
      <dgm:spPr/>
    </dgm:pt>
    <dgm:pt modelId="{FBE4FAF9-EA4E-0A47-93E8-6F0DDA42B3A3}" type="pres">
      <dgm:prSet presAssocID="{51A22466-0DAF-F045-8790-01628DD10D99}" presName="space" presStyleCnt="0"/>
      <dgm:spPr/>
    </dgm:pt>
    <dgm:pt modelId="{D860FECB-FE23-3641-8038-409C9FC425D9}" type="pres">
      <dgm:prSet presAssocID="{C7496FC3-626D-1447-9D9D-D436D4BCCDE5}" presName="Name5" presStyleLbl="vennNode1" presStyleIdx="4" presStyleCnt="6">
        <dgm:presLayoutVars>
          <dgm:bulletEnabled val="1"/>
        </dgm:presLayoutVars>
      </dgm:prSet>
      <dgm:spPr/>
    </dgm:pt>
    <dgm:pt modelId="{0DBC4C9C-B1E5-42D7-9561-E96398B87313}" type="pres">
      <dgm:prSet presAssocID="{89F0BA25-324E-5C4A-AFA8-563E9B22BC20}" presName="space" presStyleCnt="0"/>
      <dgm:spPr/>
    </dgm:pt>
    <dgm:pt modelId="{D7752D8E-1F3E-4592-8EF3-D07970BC586C}" type="pres">
      <dgm:prSet presAssocID="{DB3EA65A-607B-4D89-9C41-C9C5AF12BBCE}" presName="Name5" presStyleLbl="vennNode1" presStyleIdx="5" presStyleCnt="6">
        <dgm:presLayoutVars>
          <dgm:bulletEnabled val="1"/>
        </dgm:presLayoutVars>
      </dgm:prSet>
      <dgm:spPr/>
    </dgm:pt>
  </dgm:ptLst>
  <dgm:cxnLst>
    <dgm:cxn modelId="{63E2C803-6E7D-4241-94A9-91D56F07181C}" srcId="{7F2FA126-F62C-2146-BCF7-EDB61021C050}" destId="{EA700290-B93F-A54E-8C08-A27AA639E52E}" srcOrd="1" destOrd="0" parTransId="{FA8B3FA7-52BE-7249-938C-519ED83F825D}" sibTransId="{6D0312F5-3004-D94E-988D-0EA844CAF879}"/>
    <dgm:cxn modelId="{C70DFC22-4B66-4059-98AB-3D86FA4006BF}" type="presOf" srcId="{C7496FC3-626D-1447-9D9D-D436D4BCCDE5}" destId="{D860FECB-FE23-3641-8038-409C9FC425D9}" srcOrd="0" destOrd="0" presId="urn:microsoft.com/office/officeart/2005/8/layout/venn3"/>
    <dgm:cxn modelId="{CEFD793B-9910-4474-8B60-068754871CE2}" type="presOf" srcId="{E080C5A2-3B4B-114F-982B-EAAFC0762AF6}" destId="{BBEE7F16-CD69-674A-A90A-F238752E4019}" srcOrd="0" destOrd="0" presId="urn:microsoft.com/office/officeart/2005/8/layout/venn3"/>
    <dgm:cxn modelId="{BD80FF46-12A1-46CD-A330-35102D8AA5C9}" type="presOf" srcId="{2F1C4369-474A-294B-AE2D-9F8984DE744B}" destId="{E614FB47-D8DD-A547-AF96-084FDBBC41F6}" srcOrd="0" destOrd="0" presId="urn:microsoft.com/office/officeart/2005/8/layout/venn3"/>
    <dgm:cxn modelId="{0E8D7159-5599-884E-8776-E5CB26B812AC}" type="presOf" srcId="{7F2FA126-F62C-2146-BCF7-EDB61021C050}" destId="{D022E18E-B9F0-6740-AE30-7B45C7EF8570}" srcOrd="0" destOrd="0" presId="urn:microsoft.com/office/officeart/2005/8/layout/venn3"/>
    <dgm:cxn modelId="{83F60B67-4988-4501-9AF5-EBF8B79D700F}" type="presOf" srcId="{DB3EA65A-607B-4D89-9C41-C9C5AF12BBCE}" destId="{D7752D8E-1F3E-4592-8EF3-D07970BC586C}" srcOrd="0" destOrd="0" presId="urn:microsoft.com/office/officeart/2005/8/layout/venn3"/>
    <dgm:cxn modelId="{452B2B72-981A-C040-B814-5A7277D46FCB}" srcId="{7F2FA126-F62C-2146-BCF7-EDB61021C050}" destId="{8E399797-B802-A748-9410-8C725EC2334A}" srcOrd="0" destOrd="0" parTransId="{32B65F09-543E-594C-937E-A28A644945DF}" sibTransId="{5C3E29BD-AEC0-8747-860D-BD8FCF971636}"/>
    <dgm:cxn modelId="{86AD7AA0-A471-8343-8E1C-2A9CCBDE9125}" srcId="{7F2FA126-F62C-2146-BCF7-EDB61021C050}" destId="{2F1C4369-474A-294B-AE2D-9F8984DE744B}" srcOrd="3" destOrd="0" parTransId="{292804D3-7607-B948-B7C2-3FA447D8247B}" sibTransId="{51A22466-0DAF-F045-8790-01628DD10D99}"/>
    <dgm:cxn modelId="{AE8290A3-0EF6-4C7A-A1B0-70D9A1A0E5D2}" srcId="{7F2FA126-F62C-2146-BCF7-EDB61021C050}" destId="{DB3EA65A-607B-4D89-9C41-C9C5AF12BBCE}" srcOrd="5" destOrd="0" parTransId="{549151B6-FD0A-43A3-B364-19674EE4D3B4}" sibTransId="{FD11684E-47A5-4689-A788-9287AB165F47}"/>
    <dgm:cxn modelId="{AF24B8A7-A2DC-5848-8402-02337A235AD7}" srcId="{7F2FA126-F62C-2146-BCF7-EDB61021C050}" destId="{C7496FC3-626D-1447-9D9D-D436D4BCCDE5}" srcOrd="4" destOrd="0" parTransId="{64C60F10-DEF8-204F-BAB2-76E46B90F0E5}" sibTransId="{89F0BA25-324E-5C4A-AFA8-563E9B22BC20}"/>
    <dgm:cxn modelId="{EB5D01B3-80B7-4BEC-B236-9E673F007724}" type="presOf" srcId="{EA700290-B93F-A54E-8C08-A27AA639E52E}" destId="{B9F717BB-3E37-484E-964D-E0BCF5CCEB12}" srcOrd="0" destOrd="0" presId="urn:microsoft.com/office/officeart/2005/8/layout/venn3"/>
    <dgm:cxn modelId="{45D703BD-AA45-0F43-B978-93BF4F473C43}" srcId="{7F2FA126-F62C-2146-BCF7-EDB61021C050}" destId="{E080C5A2-3B4B-114F-982B-EAAFC0762AF6}" srcOrd="2" destOrd="0" parTransId="{8410B7E1-840F-E449-9B9C-BFE61AEF8DA3}" sibTransId="{28B69FFC-5B87-0941-8EAA-D6B006161006}"/>
    <dgm:cxn modelId="{36B479EE-1BA7-4069-A07B-0C8070A15704}" type="presOf" srcId="{8E399797-B802-A748-9410-8C725EC2334A}" destId="{AACBCDBD-C2C3-2F43-A467-9320F692DB5E}" srcOrd="0" destOrd="0" presId="urn:microsoft.com/office/officeart/2005/8/layout/venn3"/>
    <dgm:cxn modelId="{237A2F6D-8410-41F6-9422-7F860E1E1065}" type="presParOf" srcId="{D022E18E-B9F0-6740-AE30-7B45C7EF8570}" destId="{AACBCDBD-C2C3-2F43-A467-9320F692DB5E}" srcOrd="0" destOrd="0" presId="urn:microsoft.com/office/officeart/2005/8/layout/venn3"/>
    <dgm:cxn modelId="{579A9960-B6C1-4E43-A575-F3336B5180F5}" type="presParOf" srcId="{D022E18E-B9F0-6740-AE30-7B45C7EF8570}" destId="{CDC8C169-108C-F544-8544-2AD1A0E9401D}" srcOrd="1" destOrd="0" presId="urn:microsoft.com/office/officeart/2005/8/layout/venn3"/>
    <dgm:cxn modelId="{8804EC84-4DF1-4916-BB86-3A16FD3B603F}" type="presParOf" srcId="{D022E18E-B9F0-6740-AE30-7B45C7EF8570}" destId="{B9F717BB-3E37-484E-964D-E0BCF5CCEB12}" srcOrd="2" destOrd="0" presId="urn:microsoft.com/office/officeart/2005/8/layout/venn3"/>
    <dgm:cxn modelId="{99EC97C5-6FA9-48E4-B626-A973993EA194}" type="presParOf" srcId="{D022E18E-B9F0-6740-AE30-7B45C7EF8570}" destId="{CF497056-03CE-5E4E-9F5C-2C15DC3CFEC8}" srcOrd="3" destOrd="0" presId="urn:microsoft.com/office/officeart/2005/8/layout/venn3"/>
    <dgm:cxn modelId="{85CC21C3-5AD2-4DE7-83E8-45B1490CA7FA}" type="presParOf" srcId="{D022E18E-B9F0-6740-AE30-7B45C7EF8570}" destId="{BBEE7F16-CD69-674A-A90A-F238752E4019}" srcOrd="4" destOrd="0" presId="urn:microsoft.com/office/officeart/2005/8/layout/venn3"/>
    <dgm:cxn modelId="{9BADEDC8-F710-4AF4-9D96-4CC98A8CF1CF}" type="presParOf" srcId="{D022E18E-B9F0-6740-AE30-7B45C7EF8570}" destId="{F4CCB9CA-B2AE-384E-8E7B-9F1B7E20637E}" srcOrd="5" destOrd="0" presId="urn:microsoft.com/office/officeart/2005/8/layout/venn3"/>
    <dgm:cxn modelId="{48F73ECA-AC47-47AE-BFE4-2F8AE5E1133D}" type="presParOf" srcId="{D022E18E-B9F0-6740-AE30-7B45C7EF8570}" destId="{E614FB47-D8DD-A547-AF96-084FDBBC41F6}" srcOrd="6" destOrd="0" presId="urn:microsoft.com/office/officeart/2005/8/layout/venn3"/>
    <dgm:cxn modelId="{0881E9B3-A931-45B4-A9BC-0FE50DB8D4BF}" type="presParOf" srcId="{D022E18E-B9F0-6740-AE30-7B45C7EF8570}" destId="{FBE4FAF9-EA4E-0A47-93E8-6F0DDA42B3A3}" srcOrd="7" destOrd="0" presId="urn:microsoft.com/office/officeart/2005/8/layout/venn3"/>
    <dgm:cxn modelId="{1610A0ED-08E9-4B96-8C3D-B7E2098711C2}" type="presParOf" srcId="{D022E18E-B9F0-6740-AE30-7B45C7EF8570}" destId="{D860FECB-FE23-3641-8038-409C9FC425D9}" srcOrd="8" destOrd="0" presId="urn:microsoft.com/office/officeart/2005/8/layout/venn3"/>
    <dgm:cxn modelId="{8B1DB9D9-6D67-4332-B8F9-C147DC830753}" type="presParOf" srcId="{D022E18E-B9F0-6740-AE30-7B45C7EF8570}" destId="{0DBC4C9C-B1E5-42D7-9561-E96398B87313}" srcOrd="9" destOrd="0" presId="urn:microsoft.com/office/officeart/2005/8/layout/venn3"/>
    <dgm:cxn modelId="{4D0E2D5A-8451-4472-91C5-3947D14F9707}" type="presParOf" srcId="{D022E18E-B9F0-6740-AE30-7B45C7EF8570}" destId="{D7752D8E-1F3E-4592-8EF3-D07970BC586C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E78850-326A-4C53-BA51-15794FD95CA9}" type="doc">
      <dgm:prSet loTypeId="urn:microsoft.com/office/officeart/2005/8/layout/process1" loCatId="process" qsTypeId="urn:microsoft.com/office/officeart/2005/8/quickstyle/simple1" qsCatId="simple" csTypeId="urn:microsoft.com/office/officeart/2005/8/colors/accent0_2" csCatId="mainScheme" phldr="1"/>
      <dgm:spPr/>
    </dgm:pt>
    <dgm:pt modelId="{F1460118-ED46-4F39-8B30-602D279BC6A1}">
      <dgm:prSet phldrT="[Text]" phldr="0" custT="1"/>
      <dgm:spPr/>
      <dgm:t>
        <a:bodyPr/>
        <a:lstStyle/>
        <a:p>
          <a:pPr rtl="0"/>
          <a:r>
            <a:rPr lang="en-GB" sz="2000" dirty="0">
              <a:solidFill>
                <a:schemeClr val="tx1"/>
              </a:solidFill>
              <a:latin typeface="Arial" panose="020B0604020202020204"/>
            </a:rPr>
            <a:t>Topic selected</a:t>
          </a:r>
          <a:endParaRPr lang="en-GB" sz="2000" dirty="0">
            <a:solidFill>
              <a:schemeClr val="tx1"/>
            </a:solidFill>
          </a:endParaRPr>
        </a:p>
      </dgm:t>
    </dgm:pt>
    <dgm:pt modelId="{B2D639DC-2833-40C2-BA3F-5EC0CDACD7B6}" type="parTrans" cxnId="{E3F2013B-3351-4904-8590-051353678598}">
      <dgm:prSet/>
      <dgm:spPr/>
    </dgm:pt>
    <dgm:pt modelId="{E42F99DB-F5DA-42ED-8FA4-CC4CA95F7C3F}" type="sibTrans" cxnId="{E3F2013B-3351-4904-8590-051353678598}">
      <dgm:prSet/>
      <dgm:spPr/>
      <dgm:t>
        <a:bodyPr/>
        <a:lstStyle/>
        <a:p>
          <a:endParaRPr lang="en-GB"/>
        </a:p>
      </dgm:t>
    </dgm:pt>
    <dgm:pt modelId="{66BDFEC0-223E-45CC-A25D-AA2915056D08}">
      <dgm:prSet phldrT="[Text]" phldr="0"/>
      <dgm:spPr/>
      <dgm:t>
        <a:bodyPr/>
        <a:lstStyle/>
        <a:p>
          <a:pPr rtl="0"/>
          <a:r>
            <a:rPr lang="en-GB" sz="2400" dirty="0">
              <a:solidFill>
                <a:schemeClr val="tx1"/>
              </a:solidFill>
              <a:latin typeface="Arial" panose="020B0604020202020204"/>
            </a:rPr>
            <a:t>Software interface/ inputs</a:t>
          </a:r>
        </a:p>
      </dgm:t>
    </dgm:pt>
    <dgm:pt modelId="{C3229AAF-602D-4C84-81CC-ADDCB8DF1338}" type="parTrans" cxnId="{938219B5-C395-4282-A06A-07301A84C7F7}">
      <dgm:prSet/>
      <dgm:spPr/>
    </dgm:pt>
    <dgm:pt modelId="{590383FF-FB77-4F38-9045-149B5F61B780}" type="sibTrans" cxnId="{938219B5-C395-4282-A06A-07301A84C7F7}">
      <dgm:prSet/>
      <dgm:spPr/>
      <dgm:t>
        <a:bodyPr/>
        <a:lstStyle/>
        <a:p>
          <a:endParaRPr lang="en-GB"/>
        </a:p>
      </dgm:t>
    </dgm:pt>
    <dgm:pt modelId="{18EBF094-AC33-4B7A-9924-9941B79E46CE}">
      <dgm:prSet phldrT="[Text]" phldr="0"/>
      <dgm:spPr/>
      <dgm:t>
        <a:bodyPr/>
        <a:lstStyle/>
        <a:p>
          <a:pPr rtl="0"/>
          <a:r>
            <a:rPr lang="en-GB" sz="2400" dirty="0">
              <a:solidFill>
                <a:schemeClr val="tx1"/>
              </a:solidFill>
              <a:latin typeface="Arial" panose="020B0604020202020204"/>
            </a:rPr>
            <a:t>Software creates metadata and categories</a:t>
          </a:r>
          <a:endParaRPr lang="en-GB" sz="2400" dirty="0">
            <a:solidFill>
              <a:schemeClr val="tx1"/>
            </a:solidFill>
          </a:endParaRPr>
        </a:p>
      </dgm:t>
    </dgm:pt>
    <dgm:pt modelId="{5E7FC8F5-A79B-4639-86E4-29A5DB63C89D}" type="parTrans" cxnId="{07537250-DF9C-456D-8E91-9F5CCB4CDD2C}">
      <dgm:prSet/>
      <dgm:spPr/>
    </dgm:pt>
    <dgm:pt modelId="{481C8B77-95B8-44E1-B176-2935B01049C0}" type="sibTrans" cxnId="{07537250-DF9C-456D-8E91-9F5CCB4CDD2C}">
      <dgm:prSet/>
      <dgm:spPr/>
      <dgm:t>
        <a:bodyPr/>
        <a:lstStyle/>
        <a:p>
          <a:endParaRPr lang="en-GB"/>
        </a:p>
      </dgm:t>
    </dgm:pt>
    <dgm:pt modelId="{89018539-B189-4AA5-8D47-75619AC2FA26}">
      <dgm:prSet phldrT="[Text]" phldr="0"/>
      <dgm:spPr/>
      <dgm:t>
        <a:bodyPr/>
        <a:lstStyle/>
        <a:p>
          <a:pPr rtl="0"/>
          <a:r>
            <a:rPr lang="en-GB" sz="2400">
              <a:solidFill>
                <a:schemeClr val="tx1"/>
              </a:solidFill>
              <a:latin typeface="Arial" panose="020B0604020202020204"/>
            </a:rPr>
            <a:t>Software automates process to KDP</a:t>
          </a:r>
          <a:endParaRPr lang="en-GB" sz="2400" dirty="0">
            <a:solidFill>
              <a:schemeClr val="tx1"/>
            </a:solidFill>
            <a:latin typeface="Arial" panose="020B0604020202020204"/>
          </a:endParaRPr>
        </a:p>
      </dgm:t>
    </dgm:pt>
    <dgm:pt modelId="{C1094737-DACD-42C3-866A-648F8400DA1B}" type="parTrans" cxnId="{AAEB24D7-0061-4648-B604-52BA039626AC}">
      <dgm:prSet/>
      <dgm:spPr/>
    </dgm:pt>
    <dgm:pt modelId="{083A62FB-6443-4FED-84DF-65E8415CAC89}" type="sibTrans" cxnId="{AAEB24D7-0061-4648-B604-52BA039626AC}">
      <dgm:prSet/>
      <dgm:spPr/>
      <dgm:t>
        <a:bodyPr/>
        <a:lstStyle/>
        <a:p>
          <a:endParaRPr lang="en-GB"/>
        </a:p>
      </dgm:t>
    </dgm:pt>
    <dgm:pt modelId="{143DA58D-1EF8-4D2E-98A6-76A6FD72F02B}">
      <dgm:prSet phldrT="[Text]" phldr="0"/>
      <dgm:spPr/>
      <dgm:t>
        <a:bodyPr/>
        <a:lstStyle/>
        <a:p>
          <a:pPr rtl="0"/>
          <a:r>
            <a:rPr lang="en-GB" sz="2400" dirty="0">
              <a:solidFill>
                <a:schemeClr val="tx1"/>
              </a:solidFill>
              <a:latin typeface="Arial" panose="020B0604020202020204"/>
            </a:rPr>
            <a:t>AI writes book</a:t>
          </a:r>
          <a:endParaRPr lang="en-GB" sz="2400" dirty="0">
            <a:solidFill>
              <a:schemeClr val="tx1"/>
            </a:solidFill>
          </a:endParaRPr>
        </a:p>
      </dgm:t>
    </dgm:pt>
    <dgm:pt modelId="{CE3FB44E-748C-4F7E-A3D4-156F82BB810E}" type="parTrans" cxnId="{00273EFD-EEC4-4F0A-9958-DB56B3CF5099}">
      <dgm:prSet/>
      <dgm:spPr/>
    </dgm:pt>
    <dgm:pt modelId="{6DF32A2E-A530-48D3-B899-86C96413052C}" type="sibTrans" cxnId="{00273EFD-EEC4-4F0A-9958-DB56B3CF5099}">
      <dgm:prSet/>
      <dgm:spPr/>
      <dgm:t>
        <a:bodyPr/>
        <a:lstStyle/>
        <a:p>
          <a:endParaRPr lang="en-GB"/>
        </a:p>
      </dgm:t>
    </dgm:pt>
    <dgm:pt modelId="{DC676DCF-2A7D-40EB-81F3-BE06CF6FB036}">
      <dgm:prSet phldrT="[Text]" phldr="0"/>
      <dgm:spPr/>
      <dgm:t>
        <a:bodyPr/>
        <a:lstStyle/>
        <a:p>
          <a:pPr rtl="0"/>
          <a:r>
            <a:rPr lang="en-GB" sz="2400" dirty="0">
              <a:solidFill>
                <a:schemeClr val="tx1"/>
              </a:solidFill>
              <a:latin typeface="Arial" panose="020B0604020202020204"/>
            </a:rPr>
            <a:t>Audio book run</a:t>
          </a:r>
        </a:p>
      </dgm:t>
    </dgm:pt>
    <dgm:pt modelId="{A46460E7-D721-430C-B2E8-349FF2706531}" type="parTrans" cxnId="{B2A427F6-FF72-4230-BB4E-95DA33968407}">
      <dgm:prSet/>
      <dgm:spPr/>
    </dgm:pt>
    <dgm:pt modelId="{09CC7E7F-3636-4761-9581-2BFB32A7C9DE}" type="sibTrans" cxnId="{B2A427F6-FF72-4230-BB4E-95DA33968407}">
      <dgm:prSet/>
      <dgm:spPr/>
    </dgm:pt>
    <dgm:pt modelId="{4785C678-2833-41DB-A66A-90A4FBBCB38D}" type="pres">
      <dgm:prSet presAssocID="{4FE78850-326A-4C53-BA51-15794FD95CA9}" presName="Name0" presStyleCnt="0">
        <dgm:presLayoutVars>
          <dgm:dir/>
          <dgm:resizeHandles val="exact"/>
        </dgm:presLayoutVars>
      </dgm:prSet>
      <dgm:spPr/>
    </dgm:pt>
    <dgm:pt modelId="{7D895B40-8811-4395-91E9-87FA51F5E883}" type="pres">
      <dgm:prSet presAssocID="{F1460118-ED46-4F39-8B30-602D279BC6A1}" presName="node" presStyleLbl="node1" presStyleIdx="0" presStyleCnt="6">
        <dgm:presLayoutVars>
          <dgm:bulletEnabled val="1"/>
        </dgm:presLayoutVars>
      </dgm:prSet>
      <dgm:spPr/>
    </dgm:pt>
    <dgm:pt modelId="{4EAF3F9B-582D-40DB-A812-A3CFA0610298}" type="pres">
      <dgm:prSet presAssocID="{E42F99DB-F5DA-42ED-8FA4-CC4CA95F7C3F}" presName="sibTrans" presStyleLbl="sibTrans2D1" presStyleIdx="0" presStyleCnt="5"/>
      <dgm:spPr/>
    </dgm:pt>
    <dgm:pt modelId="{BDC575DE-E41A-46CF-9A07-EE4FF8253AD4}" type="pres">
      <dgm:prSet presAssocID="{E42F99DB-F5DA-42ED-8FA4-CC4CA95F7C3F}" presName="connectorText" presStyleLbl="sibTrans2D1" presStyleIdx="0" presStyleCnt="5"/>
      <dgm:spPr/>
    </dgm:pt>
    <dgm:pt modelId="{0A663321-37BA-4FEF-A85B-8351D8B1E46D}" type="pres">
      <dgm:prSet presAssocID="{66BDFEC0-223E-45CC-A25D-AA2915056D08}" presName="node" presStyleLbl="node1" presStyleIdx="1" presStyleCnt="6">
        <dgm:presLayoutVars>
          <dgm:bulletEnabled val="1"/>
        </dgm:presLayoutVars>
      </dgm:prSet>
      <dgm:spPr/>
    </dgm:pt>
    <dgm:pt modelId="{46342835-3614-4013-A07C-0A73D46B3245}" type="pres">
      <dgm:prSet presAssocID="{590383FF-FB77-4F38-9045-149B5F61B780}" presName="sibTrans" presStyleLbl="sibTrans2D1" presStyleIdx="1" presStyleCnt="5"/>
      <dgm:spPr/>
    </dgm:pt>
    <dgm:pt modelId="{528D4504-315E-4DCA-BB25-2EFF177FFB6E}" type="pres">
      <dgm:prSet presAssocID="{590383FF-FB77-4F38-9045-149B5F61B780}" presName="connectorText" presStyleLbl="sibTrans2D1" presStyleIdx="1" presStyleCnt="5"/>
      <dgm:spPr/>
    </dgm:pt>
    <dgm:pt modelId="{E52730D0-7C62-4344-8DA7-CC295E13B940}" type="pres">
      <dgm:prSet presAssocID="{143DA58D-1EF8-4D2E-98A6-76A6FD72F02B}" presName="node" presStyleLbl="node1" presStyleIdx="2" presStyleCnt="6">
        <dgm:presLayoutVars>
          <dgm:bulletEnabled val="1"/>
        </dgm:presLayoutVars>
      </dgm:prSet>
      <dgm:spPr/>
    </dgm:pt>
    <dgm:pt modelId="{48442D1F-C13D-475E-8345-3BE67C53EC65}" type="pres">
      <dgm:prSet presAssocID="{6DF32A2E-A530-48D3-B899-86C96413052C}" presName="sibTrans" presStyleLbl="sibTrans2D1" presStyleIdx="2" presStyleCnt="5"/>
      <dgm:spPr/>
    </dgm:pt>
    <dgm:pt modelId="{A5237DD5-B935-48EC-83C8-0ADAD85A13C9}" type="pres">
      <dgm:prSet presAssocID="{6DF32A2E-A530-48D3-B899-86C96413052C}" presName="connectorText" presStyleLbl="sibTrans2D1" presStyleIdx="2" presStyleCnt="5"/>
      <dgm:spPr/>
    </dgm:pt>
    <dgm:pt modelId="{ACFAB498-549A-421F-BEE2-C41191D74A3B}" type="pres">
      <dgm:prSet presAssocID="{18EBF094-AC33-4B7A-9924-9941B79E46CE}" presName="node" presStyleLbl="node1" presStyleIdx="3" presStyleCnt="6">
        <dgm:presLayoutVars>
          <dgm:bulletEnabled val="1"/>
        </dgm:presLayoutVars>
      </dgm:prSet>
      <dgm:spPr/>
    </dgm:pt>
    <dgm:pt modelId="{9E3F2AF6-9CDB-48E0-ACE0-B85AFB8B5A59}" type="pres">
      <dgm:prSet presAssocID="{481C8B77-95B8-44E1-B176-2935B01049C0}" presName="sibTrans" presStyleLbl="sibTrans2D1" presStyleIdx="3" presStyleCnt="5"/>
      <dgm:spPr/>
    </dgm:pt>
    <dgm:pt modelId="{2854CF1C-EC48-4293-83BB-902174A5A2F1}" type="pres">
      <dgm:prSet presAssocID="{481C8B77-95B8-44E1-B176-2935B01049C0}" presName="connectorText" presStyleLbl="sibTrans2D1" presStyleIdx="3" presStyleCnt="5"/>
      <dgm:spPr/>
    </dgm:pt>
    <dgm:pt modelId="{3BE64A00-46F7-425C-9074-10D8CB9062BD}" type="pres">
      <dgm:prSet presAssocID="{89018539-B189-4AA5-8D47-75619AC2FA26}" presName="node" presStyleLbl="node1" presStyleIdx="4" presStyleCnt="6">
        <dgm:presLayoutVars>
          <dgm:bulletEnabled val="1"/>
        </dgm:presLayoutVars>
      </dgm:prSet>
      <dgm:spPr/>
    </dgm:pt>
    <dgm:pt modelId="{EBC1AAD8-A461-41D0-96D3-616220BE491A}" type="pres">
      <dgm:prSet presAssocID="{083A62FB-6443-4FED-84DF-65E8415CAC89}" presName="sibTrans" presStyleLbl="sibTrans2D1" presStyleIdx="4" presStyleCnt="5"/>
      <dgm:spPr/>
    </dgm:pt>
    <dgm:pt modelId="{B26D9B92-C29A-465B-823F-9A06AE314411}" type="pres">
      <dgm:prSet presAssocID="{083A62FB-6443-4FED-84DF-65E8415CAC89}" presName="connectorText" presStyleLbl="sibTrans2D1" presStyleIdx="4" presStyleCnt="5"/>
      <dgm:spPr/>
    </dgm:pt>
    <dgm:pt modelId="{E01FE5DC-02C9-450D-8004-4B2CCE6813E6}" type="pres">
      <dgm:prSet presAssocID="{DC676DCF-2A7D-40EB-81F3-BE06CF6FB036}" presName="node" presStyleLbl="node1" presStyleIdx="5" presStyleCnt="6">
        <dgm:presLayoutVars>
          <dgm:bulletEnabled val="1"/>
        </dgm:presLayoutVars>
      </dgm:prSet>
      <dgm:spPr/>
    </dgm:pt>
  </dgm:ptLst>
  <dgm:cxnLst>
    <dgm:cxn modelId="{61B5DA0B-B157-4408-972F-29E2E0CC3CBC}" type="presOf" srcId="{481C8B77-95B8-44E1-B176-2935B01049C0}" destId="{9E3F2AF6-9CDB-48E0-ACE0-B85AFB8B5A59}" srcOrd="0" destOrd="0" presId="urn:microsoft.com/office/officeart/2005/8/layout/process1"/>
    <dgm:cxn modelId="{46B40825-20BD-4538-BB6F-D99096E80934}" type="presOf" srcId="{6DF32A2E-A530-48D3-B899-86C96413052C}" destId="{A5237DD5-B935-48EC-83C8-0ADAD85A13C9}" srcOrd="1" destOrd="0" presId="urn:microsoft.com/office/officeart/2005/8/layout/process1"/>
    <dgm:cxn modelId="{9E872630-C2A9-4599-A521-AB5D0B9F5DBD}" type="presOf" srcId="{6DF32A2E-A530-48D3-B899-86C96413052C}" destId="{48442D1F-C13D-475E-8345-3BE67C53EC65}" srcOrd="0" destOrd="0" presId="urn:microsoft.com/office/officeart/2005/8/layout/process1"/>
    <dgm:cxn modelId="{446B7633-9DDD-4F53-9029-1308474C628D}" type="presOf" srcId="{E42F99DB-F5DA-42ED-8FA4-CC4CA95F7C3F}" destId="{BDC575DE-E41A-46CF-9A07-EE4FF8253AD4}" srcOrd="1" destOrd="0" presId="urn:microsoft.com/office/officeart/2005/8/layout/process1"/>
    <dgm:cxn modelId="{C89F0935-F310-4EA8-9068-67607017C02F}" type="presOf" srcId="{590383FF-FB77-4F38-9045-149B5F61B780}" destId="{528D4504-315E-4DCA-BB25-2EFF177FFB6E}" srcOrd="1" destOrd="0" presId="urn:microsoft.com/office/officeart/2005/8/layout/process1"/>
    <dgm:cxn modelId="{E3F2013B-3351-4904-8590-051353678598}" srcId="{4FE78850-326A-4C53-BA51-15794FD95CA9}" destId="{F1460118-ED46-4F39-8B30-602D279BC6A1}" srcOrd="0" destOrd="0" parTransId="{B2D639DC-2833-40C2-BA3F-5EC0CDACD7B6}" sibTransId="{E42F99DB-F5DA-42ED-8FA4-CC4CA95F7C3F}"/>
    <dgm:cxn modelId="{8261043F-A0B6-4EDC-BCF6-9F9DEEF4263D}" type="presOf" srcId="{4FE78850-326A-4C53-BA51-15794FD95CA9}" destId="{4785C678-2833-41DB-A66A-90A4FBBCB38D}" srcOrd="0" destOrd="0" presId="urn:microsoft.com/office/officeart/2005/8/layout/process1"/>
    <dgm:cxn modelId="{C44DDF41-7EA1-431D-AFD5-29C963676B93}" type="presOf" srcId="{89018539-B189-4AA5-8D47-75619AC2FA26}" destId="{3BE64A00-46F7-425C-9074-10D8CB9062BD}" srcOrd="0" destOrd="0" presId="urn:microsoft.com/office/officeart/2005/8/layout/process1"/>
    <dgm:cxn modelId="{CA0FFA4B-919E-4D6B-835B-09312684370C}" type="presOf" srcId="{DC676DCF-2A7D-40EB-81F3-BE06CF6FB036}" destId="{E01FE5DC-02C9-450D-8004-4B2CCE6813E6}" srcOrd="0" destOrd="0" presId="urn:microsoft.com/office/officeart/2005/8/layout/process1"/>
    <dgm:cxn modelId="{07537250-DF9C-456D-8E91-9F5CCB4CDD2C}" srcId="{4FE78850-326A-4C53-BA51-15794FD95CA9}" destId="{18EBF094-AC33-4B7A-9924-9941B79E46CE}" srcOrd="3" destOrd="0" parTransId="{5E7FC8F5-A79B-4639-86E4-29A5DB63C89D}" sibTransId="{481C8B77-95B8-44E1-B176-2935B01049C0}"/>
    <dgm:cxn modelId="{6BC2B95B-B04F-4673-8CFF-6A4CFFE34D76}" type="presOf" srcId="{E42F99DB-F5DA-42ED-8FA4-CC4CA95F7C3F}" destId="{4EAF3F9B-582D-40DB-A812-A3CFA0610298}" srcOrd="0" destOrd="0" presId="urn:microsoft.com/office/officeart/2005/8/layout/process1"/>
    <dgm:cxn modelId="{D403BE9B-51FD-4905-91FE-8080DCFFCD21}" type="presOf" srcId="{083A62FB-6443-4FED-84DF-65E8415CAC89}" destId="{EBC1AAD8-A461-41D0-96D3-616220BE491A}" srcOrd="0" destOrd="0" presId="urn:microsoft.com/office/officeart/2005/8/layout/process1"/>
    <dgm:cxn modelId="{3F4C7CAF-0ADA-42A0-9488-99588ECF2E90}" type="presOf" srcId="{590383FF-FB77-4F38-9045-149B5F61B780}" destId="{46342835-3614-4013-A07C-0A73D46B3245}" srcOrd="0" destOrd="0" presId="urn:microsoft.com/office/officeart/2005/8/layout/process1"/>
    <dgm:cxn modelId="{938219B5-C395-4282-A06A-07301A84C7F7}" srcId="{4FE78850-326A-4C53-BA51-15794FD95CA9}" destId="{66BDFEC0-223E-45CC-A25D-AA2915056D08}" srcOrd="1" destOrd="0" parTransId="{C3229AAF-602D-4C84-81CC-ADDCB8DF1338}" sibTransId="{590383FF-FB77-4F38-9045-149B5F61B780}"/>
    <dgm:cxn modelId="{0BD30AC3-6BDD-4B1B-A677-027D43F7B54A}" type="presOf" srcId="{F1460118-ED46-4F39-8B30-602D279BC6A1}" destId="{7D895B40-8811-4395-91E9-87FA51F5E883}" srcOrd="0" destOrd="0" presId="urn:microsoft.com/office/officeart/2005/8/layout/process1"/>
    <dgm:cxn modelId="{F81C39D0-DBD1-4D58-95E8-68E27C2D59FA}" type="presOf" srcId="{66BDFEC0-223E-45CC-A25D-AA2915056D08}" destId="{0A663321-37BA-4FEF-A85B-8351D8B1E46D}" srcOrd="0" destOrd="0" presId="urn:microsoft.com/office/officeart/2005/8/layout/process1"/>
    <dgm:cxn modelId="{AAEB24D7-0061-4648-B604-52BA039626AC}" srcId="{4FE78850-326A-4C53-BA51-15794FD95CA9}" destId="{89018539-B189-4AA5-8D47-75619AC2FA26}" srcOrd="4" destOrd="0" parTransId="{C1094737-DACD-42C3-866A-648F8400DA1B}" sibTransId="{083A62FB-6443-4FED-84DF-65E8415CAC89}"/>
    <dgm:cxn modelId="{8C27FCDE-76B8-4A9D-8781-D01279A524CE}" type="presOf" srcId="{18EBF094-AC33-4B7A-9924-9941B79E46CE}" destId="{ACFAB498-549A-421F-BEE2-C41191D74A3B}" srcOrd="0" destOrd="0" presId="urn:microsoft.com/office/officeart/2005/8/layout/process1"/>
    <dgm:cxn modelId="{DB14BBF1-FEB9-4984-A06E-A749EAE185C4}" type="presOf" srcId="{481C8B77-95B8-44E1-B176-2935B01049C0}" destId="{2854CF1C-EC48-4293-83BB-902174A5A2F1}" srcOrd="1" destOrd="0" presId="urn:microsoft.com/office/officeart/2005/8/layout/process1"/>
    <dgm:cxn modelId="{B2A427F6-FF72-4230-BB4E-95DA33968407}" srcId="{4FE78850-326A-4C53-BA51-15794FD95CA9}" destId="{DC676DCF-2A7D-40EB-81F3-BE06CF6FB036}" srcOrd="5" destOrd="0" parTransId="{A46460E7-D721-430C-B2E8-349FF2706531}" sibTransId="{09CC7E7F-3636-4761-9581-2BFB32A7C9DE}"/>
    <dgm:cxn modelId="{A2820BF8-AD2C-4F2F-80C1-FDB6FBA53580}" type="presOf" srcId="{143DA58D-1EF8-4D2E-98A6-76A6FD72F02B}" destId="{E52730D0-7C62-4344-8DA7-CC295E13B940}" srcOrd="0" destOrd="0" presId="urn:microsoft.com/office/officeart/2005/8/layout/process1"/>
    <dgm:cxn modelId="{B9AE8DFA-8CCD-4C5F-AE40-C03B5B09A8FB}" type="presOf" srcId="{083A62FB-6443-4FED-84DF-65E8415CAC89}" destId="{B26D9B92-C29A-465B-823F-9A06AE314411}" srcOrd="1" destOrd="0" presId="urn:microsoft.com/office/officeart/2005/8/layout/process1"/>
    <dgm:cxn modelId="{00273EFD-EEC4-4F0A-9958-DB56B3CF5099}" srcId="{4FE78850-326A-4C53-BA51-15794FD95CA9}" destId="{143DA58D-1EF8-4D2E-98A6-76A6FD72F02B}" srcOrd="2" destOrd="0" parTransId="{CE3FB44E-748C-4F7E-A3D4-156F82BB810E}" sibTransId="{6DF32A2E-A530-48D3-B899-86C96413052C}"/>
    <dgm:cxn modelId="{B26325C7-3FCB-48E2-A56C-02FF8434BCE0}" type="presParOf" srcId="{4785C678-2833-41DB-A66A-90A4FBBCB38D}" destId="{7D895B40-8811-4395-91E9-87FA51F5E883}" srcOrd="0" destOrd="0" presId="urn:microsoft.com/office/officeart/2005/8/layout/process1"/>
    <dgm:cxn modelId="{2752FE66-49C0-42C0-B805-E427DB396A8C}" type="presParOf" srcId="{4785C678-2833-41DB-A66A-90A4FBBCB38D}" destId="{4EAF3F9B-582D-40DB-A812-A3CFA0610298}" srcOrd="1" destOrd="0" presId="urn:microsoft.com/office/officeart/2005/8/layout/process1"/>
    <dgm:cxn modelId="{112A6DB0-A917-42D6-A28A-DFD61A97B617}" type="presParOf" srcId="{4EAF3F9B-582D-40DB-A812-A3CFA0610298}" destId="{BDC575DE-E41A-46CF-9A07-EE4FF8253AD4}" srcOrd="0" destOrd="0" presId="urn:microsoft.com/office/officeart/2005/8/layout/process1"/>
    <dgm:cxn modelId="{E63D2D7A-1DB5-470F-AC21-0CE030AF705C}" type="presParOf" srcId="{4785C678-2833-41DB-A66A-90A4FBBCB38D}" destId="{0A663321-37BA-4FEF-A85B-8351D8B1E46D}" srcOrd="2" destOrd="0" presId="urn:microsoft.com/office/officeart/2005/8/layout/process1"/>
    <dgm:cxn modelId="{7700CAAB-7FD9-4C99-A6DF-2DDD8D256DBC}" type="presParOf" srcId="{4785C678-2833-41DB-A66A-90A4FBBCB38D}" destId="{46342835-3614-4013-A07C-0A73D46B3245}" srcOrd="3" destOrd="0" presId="urn:microsoft.com/office/officeart/2005/8/layout/process1"/>
    <dgm:cxn modelId="{5A346BF5-CEB4-4B63-B4AB-4CEF112BC6F9}" type="presParOf" srcId="{46342835-3614-4013-A07C-0A73D46B3245}" destId="{528D4504-315E-4DCA-BB25-2EFF177FFB6E}" srcOrd="0" destOrd="0" presId="urn:microsoft.com/office/officeart/2005/8/layout/process1"/>
    <dgm:cxn modelId="{E38F6CD7-8AC3-462C-8A0D-DCE92A4A8BD5}" type="presParOf" srcId="{4785C678-2833-41DB-A66A-90A4FBBCB38D}" destId="{E52730D0-7C62-4344-8DA7-CC295E13B940}" srcOrd="4" destOrd="0" presId="urn:microsoft.com/office/officeart/2005/8/layout/process1"/>
    <dgm:cxn modelId="{011AF48B-EA08-4EA0-BEA4-8AFA3C4CB442}" type="presParOf" srcId="{4785C678-2833-41DB-A66A-90A4FBBCB38D}" destId="{48442D1F-C13D-475E-8345-3BE67C53EC65}" srcOrd="5" destOrd="0" presId="urn:microsoft.com/office/officeart/2005/8/layout/process1"/>
    <dgm:cxn modelId="{B84F3C30-A7CB-44E6-BD1C-EC06A778376F}" type="presParOf" srcId="{48442D1F-C13D-475E-8345-3BE67C53EC65}" destId="{A5237DD5-B935-48EC-83C8-0ADAD85A13C9}" srcOrd="0" destOrd="0" presId="urn:microsoft.com/office/officeart/2005/8/layout/process1"/>
    <dgm:cxn modelId="{43F9400A-6869-45F4-B941-EFAEE4CC2904}" type="presParOf" srcId="{4785C678-2833-41DB-A66A-90A4FBBCB38D}" destId="{ACFAB498-549A-421F-BEE2-C41191D74A3B}" srcOrd="6" destOrd="0" presId="urn:microsoft.com/office/officeart/2005/8/layout/process1"/>
    <dgm:cxn modelId="{4EEDE73F-F49F-40EF-BD27-3C6414E46901}" type="presParOf" srcId="{4785C678-2833-41DB-A66A-90A4FBBCB38D}" destId="{9E3F2AF6-9CDB-48E0-ACE0-B85AFB8B5A59}" srcOrd="7" destOrd="0" presId="urn:microsoft.com/office/officeart/2005/8/layout/process1"/>
    <dgm:cxn modelId="{14BAB412-8F1A-4D4E-924B-1D75FE3BAAF4}" type="presParOf" srcId="{9E3F2AF6-9CDB-48E0-ACE0-B85AFB8B5A59}" destId="{2854CF1C-EC48-4293-83BB-902174A5A2F1}" srcOrd="0" destOrd="0" presId="urn:microsoft.com/office/officeart/2005/8/layout/process1"/>
    <dgm:cxn modelId="{C69A0F84-2646-4EE9-B3CF-1FCCADFF1287}" type="presParOf" srcId="{4785C678-2833-41DB-A66A-90A4FBBCB38D}" destId="{3BE64A00-46F7-425C-9074-10D8CB9062BD}" srcOrd="8" destOrd="0" presId="urn:microsoft.com/office/officeart/2005/8/layout/process1"/>
    <dgm:cxn modelId="{FFA3E310-8410-46C8-B41C-F31C07515F82}" type="presParOf" srcId="{4785C678-2833-41DB-A66A-90A4FBBCB38D}" destId="{EBC1AAD8-A461-41D0-96D3-616220BE491A}" srcOrd="9" destOrd="0" presId="urn:microsoft.com/office/officeart/2005/8/layout/process1"/>
    <dgm:cxn modelId="{F5442B6A-2D38-49AC-AEC8-E3B67770B0FA}" type="presParOf" srcId="{EBC1AAD8-A461-41D0-96D3-616220BE491A}" destId="{B26D9B92-C29A-465B-823F-9A06AE314411}" srcOrd="0" destOrd="0" presId="urn:microsoft.com/office/officeart/2005/8/layout/process1"/>
    <dgm:cxn modelId="{9FE3A87F-A23C-43A7-8191-C5EBDF53148B}" type="presParOf" srcId="{4785C678-2833-41DB-A66A-90A4FBBCB38D}" destId="{E01FE5DC-02C9-450D-8004-4B2CCE6813E6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CBCDBD-C2C3-2F43-A467-9320F692DB5E}">
      <dsp:nvSpPr>
        <dsp:cNvPr id="0" name=""/>
        <dsp:cNvSpPr/>
      </dsp:nvSpPr>
      <dsp:spPr>
        <a:xfrm>
          <a:off x="1320" y="1286309"/>
          <a:ext cx="2163219" cy="216321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049" tIns="22860" rIns="119049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Self-publishing models </a:t>
          </a:r>
          <a:r>
            <a:rPr lang="en-GB" sz="1800" kern="1200" dirty="0">
              <a:solidFill>
                <a:schemeClr val="tx1"/>
              </a:solidFill>
              <a:latin typeface="Arial" panose="020B0604020202020204"/>
            </a:rPr>
            <a:t>&amp;</a:t>
          </a:r>
          <a:r>
            <a:rPr lang="en-GB" sz="1800" kern="1200" dirty="0">
              <a:solidFill>
                <a:schemeClr val="tx1"/>
              </a:solidFill>
            </a:rPr>
            <a:t> ecosystems</a:t>
          </a:r>
        </a:p>
      </dsp:txBody>
      <dsp:txXfrm>
        <a:off x="318116" y="1603105"/>
        <a:ext cx="1529627" cy="1529627"/>
      </dsp:txXfrm>
    </dsp:sp>
    <dsp:sp modelId="{B9F717BB-3E37-484E-964D-E0BCF5CCEB12}">
      <dsp:nvSpPr>
        <dsp:cNvPr id="0" name=""/>
        <dsp:cNvSpPr/>
      </dsp:nvSpPr>
      <dsp:spPr>
        <a:xfrm>
          <a:off x="1731896" y="1286309"/>
          <a:ext cx="2163219" cy="216321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049" tIns="22860" rIns="119049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Authorship – human-centred/ machine-centred</a:t>
          </a:r>
        </a:p>
      </dsp:txBody>
      <dsp:txXfrm>
        <a:off x="2048692" y="1603105"/>
        <a:ext cx="1529627" cy="1529627"/>
      </dsp:txXfrm>
    </dsp:sp>
    <dsp:sp modelId="{BBEE7F16-CD69-674A-A90A-F238752E4019}">
      <dsp:nvSpPr>
        <dsp:cNvPr id="0" name=""/>
        <dsp:cNvSpPr/>
      </dsp:nvSpPr>
      <dsp:spPr>
        <a:xfrm>
          <a:off x="3462472" y="1286309"/>
          <a:ext cx="2163219" cy="216321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049" tIns="22860" rIns="119049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AI and challenges for publishers/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</a:rPr>
            <a:t>publishing</a:t>
          </a:r>
        </a:p>
      </dsp:txBody>
      <dsp:txXfrm>
        <a:off x="3779268" y="1603105"/>
        <a:ext cx="1529627" cy="1529627"/>
      </dsp:txXfrm>
    </dsp:sp>
    <dsp:sp modelId="{E614FB47-D8DD-A547-AF96-084FDBBC41F6}">
      <dsp:nvSpPr>
        <dsp:cNvPr id="0" name=""/>
        <dsp:cNvSpPr/>
      </dsp:nvSpPr>
      <dsp:spPr>
        <a:xfrm>
          <a:off x="5193048" y="1286309"/>
          <a:ext cx="2163219" cy="216321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049" tIns="22860" rIns="119049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solidFill>
                <a:schemeClr val="tx1"/>
              </a:solidFill>
            </a:rPr>
            <a:t>Probabilistic systems</a:t>
          </a:r>
          <a:endParaRPr lang="en-GB" sz="1800" kern="1200" dirty="0">
            <a:solidFill>
              <a:schemeClr val="tx1"/>
            </a:solidFill>
          </a:endParaRPr>
        </a:p>
      </dsp:txBody>
      <dsp:txXfrm>
        <a:off x="5509844" y="1603105"/>
        <a:ext cx="1529627" cy="1529627"/>
      </dsp:txXfrm>
    </dsp:sp>
    <dsp:sp modelId="{D860FECB-FE23-3641-8038-409C9FC425D9}">
      <dsp:nvSpPr>
        <dsp:cNvPr id="0" name=""/>
        <dsp:cNvSpPr/>
      </dsp:nvSpPr>
      <dsp:spPr>
        <a:xfrm>
          <a:off x="6923623" y="1286309"/>
          <a:ext cx="2163219" cy="216321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049" tIns="22860" rIns="119049" bIns="2286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>
              <a:solidFill>
                <a:schemeClr val="tx1"/>
              </a:solidFill>
              <a:latin typeface="Arial" panose="020B0604020202020204"/>
            </a:rPr>
            <a:t>Actor network theory</a:t>
          </a:r>
        </a:p>
      </dsp:txBody>
      <dsp:txXfrm>
        <a:off x="7240419" y="1603105"/>
        <a:ext cx="1529627" cy="1529627"/>
      </dsp:txXfrm>
    </dsp:sp>
    <dsp:sp modelId="{D7752D8E-1F3E-4592-8EF3-D07970BC586C}">
      <dsp:nvSpPr>
        <dsp:cNvPr id="0" name=""/>
        <dsp:cNvSpPr/>
      </dsp:nvSpPr>
      <dsp:spPr>
        <a:xfrm>
          <a:off x="8654199" y="1286309"/>
          <a:ext cx="2163219" cy="2163219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049" tIns="25400" rIns="119049" bIns="254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  <a:latin typeface="Arial" panose="020B0604020202020204"/>
            </a:rPr>
            <a:t>Technology as disruptor</a:t>
          </a:r>
        </a:p>
      </dsp:txBody>
      <dsp:txXfrm>
        <a:off x="8970995" y="1603105"/>
        <a:ext cx="1529627" cy="15296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95B40-8811-4395-91E9-87FA51F5E883}">
      <dsp:nvSpPr>
        <dsp:cNvPr id="0" name=""/>
        <dsp:cNvSpPr/>
      </dsp:nvSpPr>
      <dsp:spPr>
        <a:xfrm>
          <a:off x="0" y="1167293"/>
          <a:ext cx="1246390" cy="1329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  <a:latin typeface="Arial" panose="020B0604020202020204"/>
            </a:rPr>
            <a:t>Topic selected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36506" y="1203799"/>
        <a:ext cx="1173378" cy="1256512"/>
      </dsp:txXfrm>
    </dsp:sp>
    <dsp:sp modelId="{4EAF3F9B-582D-40DB-A812-A3CFA0610298}">
      <dsp:nvSpPr>
        <dsp:cNvPr id="0" name=""/>
        <dsp:cNvSpPr/>
      </dsp:nvSpPr>
      <dsp:spPr>
        <a:xfrm>
          <a:off x="1371029" y="1677503"/>
          <a:ext cx="264234" cy="30910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1371029" y="1739324"/>
        <a:ext cx="184964" cy="185462"/>
      </dsp:txXfrm>
    </dsp:sp>
    <dsp:sp modelId="{0A663321-37BA-4FEF-A85B-8351D8B1E46D}">
      <dsp:nvSpPr>
        <dsp:cNvPr id="0" name=""/>
        <dsp:cNvSpPr/>
      </dsp:nvSpPr>
      <dsp:spPr>
        <a:xfrm>
          <a:off x="1744947" y="1167293"/>
          <a:ext cx="1246390" cy="1329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tx1"/>
              </a:solidFill>
              <a:latin typeface="Arial" panose="020B0604020202020204"/>
            </a:rPr>
            <a:t>Software interface/ inputs</a:t>
          </a:r>
        </a:p>
      </dsp:txBody>
      <dsp:txXfrm>
        <a:off x="1781453" y="1203799"/>
        <a:ext cx="1173378" cy="1256512"/>
      </dsp:txXfrm>
    </dsp:sp>
    <dsp:sp modelId="{46342835-3614-4013-A07C-0A73D46B3245}">
      <dsp:nvSpPr>
        <dsp:cNvPr id="0" name=""/>
        <dsp:cNvSpPr/>
      </dsp:nvSpPr>
      <dsp:spPr>
        <a:xfrm>
          <a:off x="3115977" y="1677503"/>
          <a:ext cx="264234" cy="30910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3115977" y="1739324"/>
        <a:ext cx="184964" cy="185462"/>
      </dsp:txXfrm>
    </dsp:sp>
    <dsp:sp modelId="{E52730D0-7C62-4344-8DA7-CC295E13B940}">
      <dsp:nvSpPr>
        <dsp:cNvPr id="0" name=""/>
        <dsp:cNvSpPr/>
      </dsp:nvSpPr>
      <dsp:spPr>
        <a:xfrm>
          <a:off x="3489894" y="1167293"/>
          <a:ext cx="1246390" cy="1329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tx1"/>
              </a:solidFill>
              <a:latin typeface="Arial" panose="020B0604020202020204"/>
            </a:rPr>
            <a:t>AI writes book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3526400" y="1203799"/>
        <a:ext cx="1173378" cy="1256512"/>
      </dsp:txXfrm>
    </dsp:sp>
    <dsp:sp modelId="{48442D1F-C13D-475E-8345-3BE67C53EC65}">
      <dsp:nvSpPr>
        <dsp:cNvPr id="0" name=""/>
        <dsp:cNvSpPr/>
      </dsp:nvSpPr>
      <dsp:spPr>
        <a:xfrm>
          <a:off x="4860924" y="1677503"/>
          <a:ext cx="264234" cy="30910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4860924" y="1739324"/>
        <a:ext cx="184964" cy="185462"/>
      </dsp:txXfrm>
    </dsp:sp>
    <dsp:sp modelId="{ACFAB498-549A-421F-BEE2-C41191D74A3B}">
      <dsp:nvSpPr>
        <dsp:cNvPr id="0" name=""/>
        <dsp:cNvSpPr/>
      </dsp:nvSpPr>
      <dsp:spPr>
        <a:xfrm>
          <a:off x="5234841" y="1167293"/>
          <a:ext cx="1246390" cy="1329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tx1"/>
              </a:solidFill>
              <a:latin typeface="Arial" panose="020B0604020202020204"/>
            </a:rPr>
            <a:t>Software creates metadata and categories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5271347" y="1203799"/>
        <a:ext cx="1173378" cy="1256512"/>
      </dsp:txXfrm>
    </dsp:sp>
    <dsp:sp modelId="{9E3F2AF6-9CDB-48E0-ACE0-B85AFB8B5A59}">
      <dsp:nvSpPr>
        <dsp:cNvPr id="0" name=""/>
        <dsp:cNvSpPr/>
      </dsp:nvSpPr>
      <dsp:spPr>
        <a:xfrm>
          <a:off x="6605871" y="1677503"/>
          <a:ext cx="264234" cy="30910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6605871" y="1739324"/>
        <a:ext cx="184964" cy="185462"/>
      </dsp:txXfrm>
    </dsp:sp>
    <dsp:sp modelId="{3BE64A00-46F7-425C-9074-10D8CB9062BD}">
      <dsp:nvSpPr>
        <dsp:cNvPr id="0" name=""/>
        <dsp:cNvSpPr/>
      </dsp:nvSpPr>
      <dsp:spPr>
        <a:xfrm>
          <a:off x="6979788" y="1167293"/>
          <a:ext cx="1246390" cy="1329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>
              <a:solidFill>
                <a:schemeClr val="tx1"/>
              </a:solidFill>
              <a:latin typeface="Arial" panose="020B0604020202020204"/>
            </a:rPr>
            <a:t>Software automates process to KDP</a:t>
          </a:r>
          <a:endParaRPr lang="en-GB" sz="1700" kern="1200" dirty="0">
            <a:solidFill>
              <a:schemeClr val="tx1"/>
            </a:solidFill>
            <a:latin typeface="Arial" panose="020B0604020202020204"/>
          </a:endParaRPr>
        </a:p>
      </dsp:txBody>
      <dsp:txXfrm>
        <a:off x="7016294" y="1203799"/>
        <a:ext cx="1173378" cy="1256512"/>
      </dsp:txXfrm>
    </dsp:sp>
    <dsp:sp modelId="{EBC1AAD8-A461-41D0-96D3-616220BE491A}">
      <dsp:nvSpPr>
        <dsp:cNvPr id="0" name=""/>
        <dsp:cNvSpPr/>
      </dsp:nvSpPr>
      <dsp:spPr>
        <a:xfrm>
          <a:off x="8350818" y="1677503"/>
          <a:ext cx="264234" cy="30910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>
        <a:off x="8350818" y="1739324"/>
        <a:ext cx="184964" cy="185462"/>
      </dsp:txXfrm>
    </dsp:sp>
    <dsp:sp modelId="{E01FE5DC-02C9-450D-8004-4B2CCE6813E6}">
      <dsp:nvSpPr>
        <dsp:cNvPr id="0" name=""/>
        <dsp:cNvSpPr/>
      </dsp:nvSpPr>
      <dsp:spPr>
        <a:xfrm>
          <a:off x="8724736" y="1167293"/>
          <a:ext cx="1246390" cy="13295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tx1"/>
              </a:solidFill>
              <a:latin typeface="Arial" panose="020B0604020202020204"/>
            </a:rPr>
            <a:t>Audio book run</a:t>
          </a:r>
        </a:p>
      </dsp:txBody>
      <dsp:txXfrm>
        <a:off x="8761242" y="1203799"/>
        <a:ext cx="1173378" cy="12565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72D8D-FB06-49F8-80F3-966BA7A33CAB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465D6-E927-4CD6-BB6D-7C5E4BEAA1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0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92B64-956F-4AA1-9D00-91265D8096D4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C1D15-B5DE-4BD5-A4FB-8CE7A139D4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1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CC1D15-B5DE-4BD5-A4FB-8CE7A139D482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46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ndon College of Communication, University of the Arts London logo">
            <a:extLst>
              <a:ext uri="{FF2B5EF4-FFF2-40B4-BE49-F238E27FC236}">
                <a16:creationId xmlns:a16="http://schemas.microsoft.com/office/drawing/2014/main" id="{66AC9F82-20E5-CD47-BB64-65BEC2CC94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23" y="248302"/>
            <a:ext cx="4899077" cy="9960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291" y="1620000"/>
            <a:ext cx="11232284" cy="3620215"/>
          </a:xfrm>
        </p:spPr>
        <p:txBody>
          <a:bodyPr anchor="b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DB4FFB-A229-AF47-8E60-155F5A2CCF9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0291" y="5625950"/>
            <a:ext cx="11232284" cy="9717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5380232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0F8E0B70-5C30-5847-8AEF-774CFAD7E2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358CE39-2EA0-9949-BF9D-697281F619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9426" y="1592263"/>
            <a:ext cx="5616574" cy="43576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6A0B221D-7C49-BD4E-B0DD-913726BFFA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3" y="1859622"/>
            <a:ext cx="5040000" cy="3620977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11" name="Picture Placeholder 10" descr="Add image here">
            <a:extLst>
              <a:ext uri="{FF2B5EF4-FFF2-40B4-BE49-F238E27FC236}">
                <a16:creationId xmlns:a16="http://schemas.microsoft.com/office/drawing/2014/main" id="{5A57B211-0045-2844-B5DA-1D7E13A68B8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592262"/>
            <a:ext cx="5615999" cy="435768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448677C-D124-FC43-990E-2CA08441FE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66" y="5481275"/>
            <a:ext cx="2230339" cy="468000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1800"/>
            </a:lvl1pPr>
            <a:lvl2pPr marL="432000" indent="0">
              <a:buFontTx/>
              <a:buNone/>
              <a:defRPr sz="1200"/>
            </a:lvl2pPr>
          </a:lstStyle>
          <a:p>
            <a:pPr lvl="1"/>
            <a:r>
              <a:rPr lang="en-US" dirty="0"/>
              <a:t> Image credit</a:t>
            </a:r>
            <a:br>
              <a:rPr lang="en-US" dirty="0"/>
            </a:br>
            <a:r>
              <a:rPr lang="en-US" dirty="0"/>
              <a:t> goes here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FC2831-8571-0047-869E-580ABE87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0A5A30C-C96A-AB45-BA1C-43ADF8639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1D07C53-5F2E-564B-AA5D-C8C104D2E3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3B8BE1E-EB54-5A43-AA5B-AD876ECA3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019358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03" y="1592262"/>
            <a:ext cx="5544560" cy="43837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003" y="1859622"/>
            <a:ext cx="5040000" cy="3798228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10" name="Picture Placeholder 3" descr="Add first of three images here">
            <a:extLst>
              <a:ext uri="{FF2B5EF4-FFF2-40B4-BE49-F238E27FC236}">
                <a16:creationId xmlns:a16="http://schemas.microsoft.com/office/drawing/2014/main" id="{7DA10396-CCCF-0340-BB00-412EEECBC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8" y="1592263"/>
            <a:ext cx="5544561" cy="2367736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3" descr="Add second image here">
            <a:extLst>
              <a:ext uri="{FF2B5EF4-FFF2-40B4-BE49-F238E27FC236}">
                <a16:creationId xmlns:a16="http://schemas.microsoft.com/office/drawing/2014/main" id="{4CFF857B-12AB-E04C-A1F6-FC4B79FE18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67438" y="4145976"/>
            <a:ext cx="3636962" cy="1803974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6" name="Picture Placeholder 3" descr="Add third image here or remaove if not required">
            <a:extLst>
              <a:ext uri="{FF2B5EF4-FFF2-40B4-BE49-F238E27FC236}">
                <a16:creationId xmlns:a16="http://schemas.microsoft.com/office/drawing/2014/main" id="{8C79CD37-E4DA-FA41-8E9D-41522B86F44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948863" y="4145977"/>
            <a:ext cx="1763136" cy="1803974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FD15CC-2D5D-A34D-A6E7-81613F6D4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AC1C16A6-7F4C-0949-B1B0-7C8CE7921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FC367B92-1561-E34D-BE06-2C6F86B68F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03F0AE9C-EBB9-834E-A3DE-B16392E83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38280103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2C96613-2613-8145-BDBC-95527046A2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C99F548-E5CC-0448-82E6-D55920EF41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33DDAB-073B-FE41-A6AF-4E5A138C354A}"/>
              </a:ext>
            </a:extLst>
          </p:cNvPr>
          <p:cNvSpPr txBox="1"/>
          <p:nvPr userDrawn="1"/>
        </p:nvSpPr>
        <p:spPr>
          <a:xfrm>
            <a:off x="479426" y="1601129"/>
            <a:ext cx="971549" cy="45943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Today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02942C-93EA-4F4E-9FE7-97ED1598FA64}"/>
              </a:ext>
            </a:extLst>
          </p:cNvPr>
          <p:cNvSpPr txBox="1"/>
          <p:nvPr userDrawn="1"/>
        </p:nvSpPr>
        <p:spPr>
          <a:xfrm>
            <a:off x="1442733" y="2121634"/>
            <a:ext cx="3120806" cy="14136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January 2020</a:t>
            </a:r>
          </a:p>
          <a:p>
            <a:pPr algn="l"/>
            <a:r>
              <a:rPr lang="en-US" sz="2400" dirty="0"/>
              <a:t>Key milestone 01 and brief explanation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29B702-B3DE-0E4B-A032-9DF36505806E}"/>
              </a:ext>
            </a:extLst>
          </p:cNvPr>
          <p:cNvSpPr txBox="1"/>
          <p:nvPr userDrawn="1"/>
        </p:nvSpPr>
        <p:spPr>
          <a:xfrm>
            <a:off x="2236102" y="4159188"/>
            <a:ext cx="3178958" cy="12608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February 2020</a:t>
            </a:r>
          </a:p>
          <a:p>
            <a:pPr algn="l"/>
            <a:r>
              <a:rPr lang="en-US" sz="2400" dirty="0"/>
              <a:t>Key milestone or goals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9AB991-EC53-7549-843F-B3CDF98CBD5F}"/>
              </a:ext>
            </a:extLst>
          </p:cNvPr>
          <p:cNvSpPr txBox="1"/>
          <p:nvPr userDrawn="1"/>
        </p:nvSpPr>
        <p:spPr>
          <a:xfrm>
            <a:off x="5232400" y="1616529"/>
            <a:ext cx="2700338" cy="4192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March 2020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ED1ECC-0BD9-3743-8D2D-E05823441A35}"/>
              </a:ext>
            </a:extLst>
          </p:cNvPr>
          <p:cNvSpPr txBox="1"/>
          <p:nvPr userDrawn="1"/>
        </p:nvSpPr>
        <p:spPr>
          <a:xfrm>
            <a:off x="5668960" y="4159188"/>
            <a:ext cx="3198816" cy="1260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April 2020</a:t>
            </a:r>
          </a:p>
          <a:p>
            <a:pPr algn="l"/>
            <a:r>
              <a:rPr lang="en-US" sz="2400" dirty="0"/>
              <a:t>Key milestone or goals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3D4268-F8E4-6849-A550-C1431A22F0C8}"/>
              </a:ext>
            </a:extLst>
          </p:cNvPr>
          <p:cNvSpPr txBox="1"/>
          <p:nvPr userDrawn="1"/>
        </p:nvSpPr>
        <p:spPr>
          <a:xfrm>
            <a:off x="6958380" y="2121633"/>
            <a:ext cx="2312230" cy="104218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May 2020</a:t>
            </a:r>
          </a:p>
          <a:p>
            <a:pPr algn="l"/>
            <a:r>
              <a:rPr lang="en-US" sz="2400" dirty="0"/>
              <a:t>Key stakeholder sign off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45C7AD6-27F5-2C4B-908F-E5DAD2F70D7A}"/>
              </a:ext>
            </a:extLst>
          </p:cNvPr>
          <p:cNvSpPr txBox="1"/>
          <p:nvPr userDrawn="1"/>
        </p:nvSpPr>
        <p:spPr>
          <a:xfrm>
            <a:off x="9045208" y="4159188"/>
            <a:ext cx="2700338" cy="1260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June 2020</a:t>
            </a:r>
          </a:p>
          <a:p>
            <a:pPr algn="l"/>
            <a:r>
              <a:rPr lang="en-US" sz="2400" dirty="0"/>
              <a:t>Project delivery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68505F-017D-C448-8C2E-7EBFF3A15AB8}"/>
              </a:ext>
            </a:extLst>
          </p:cNvPr>
          <p:cNvSpPr txBox="1"/>
          <p:nvPr userDrawn="1"/>
        </p:nvSpPr>
        <p:spPr>
          <a:xfrm>
            <a:off x="9804400" y="1618404"/>
            <a:ext cx="2022743" cy="774968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en-US" sz="2400" b="1" dirty="0"/>
              <a:t>00 July 2020</a:t>
            </a:r>
          </a:p>
          <a:p>
            <a:pPr algn="l"/>
            <a:r>
              <a:rPr lang="en-US" sz="2400" dirty="0"/>
              <a:t>Roll out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2A73C77-45B4-6F40-9DFA-2549E2C44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0" y="3429000"/>
            <a:ext cx="10741025" cy="0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B80CA9-D612-334D-B547-0EA0546D5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79425" y="2068379"/>
            <a:ext cx="2078" cy="1360623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BA5457-1215-D54E-B9A3-E70A18F8A7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450975" y="3267440"/>
            <a:ext cx="0" cy="185601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531D2A4-0774-3544-AEBF-B11C2AAA4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2236102" y="3457135"/>
            <a:ext cx="0" cy="67173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04AD4E3-1DB3-0745-8BA0-36872B5EB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248470" y="2068379"/>
            <a:ext cx="0" cy="1352047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C7F8EBD-245C-374E-B6EF-34F631DFF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668960" y="3428999"/>
            <a:ext cx="0" cy="67173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521D648-1B33-B848-9E28-22C1055A0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6959600" y="3249637"/>
            <a:ext cx="0" cy="20340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8AD7176-913D-F745-878C-3D30A4B17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045208" y="3457135"/>
            <a:ext cx="0" cy="671734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22E4D0C-D51E-7E41-8739-255B8C76D3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9804400" y="2393372"/>
            <a:ext cx="0" cy="1033332"/>
          </a:xfrm>
          <a:prstGeom prst="line">
            <a:avLst/>
          </a:prstGeom>
          <a:ln w="635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FD903F-4131-8F43-9B3B-E4737201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DA3CE8FB-3ED9-B64C-A455-975274292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685733F-6C6F-9549-84A0-153D08303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F0EE21-71A6-114A-A05C-5132C1425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04456424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2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7" y="1592263"/>
            <a:ext cx="4608512" cy="4368673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239895-CBF1-9A44-AE0E-97321883F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9" name="Content Placeholder 5">
            <a:extLst>
              <a:ext uri="{FF2B5EF4-FFF2-40B4-BE49-F238E27FC236}">
                <a16:creationId xmlns:a16="http://schemas.microsoft.com/office/drawing/2014/main" id="{2541D261-763F-C74D-B9EC-20280292EC40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67437" y="1592263"/>
            <a:ext cx="5545137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566D20-9ED7-F24C-8234-C6723323E5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ECB5870-BC80-F64B-A5ED-145F2F2C5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67B1EEDC-5770-814D-AB47-82F4CC349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21A1AE5-AD2C-2247-A1E6-B60F43EDA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33627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3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C7B40B0-3203-CF4D-9A88-A624E8DA0C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427" y="1592263"/>
            <a:ext cx="3636961" cy="4368673"/>
          </a:xfrm>
        </p:spPr>
        <p:txBody>
          <a:bodyPr anchor="ctr"/>
          <a:lstStyle>
            <a:lvl1pPr marL="0" indent="0" algn="l">
              <a:buNone/>
              <a:defRPr sz="3400" b="1"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statement text or quote in the space, use 34pt or 24pt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5F3EFB-C9F8-E04B-8B93-5D6DF7840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8" y="0"/>
            <a:ext cx="80756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9027F85-A326-5B4C-A284-BD4EA17ED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8" y="0"/>
            <a:ext cx="8075613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tx1"/>
              </a:solidFill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A3A1DA97-7FEA-2F42-8E12-4BABE52A9ADD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232400" y="1592263"/>
            <a:ext cx="6480174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0EA739-BE1A-6748-96FD-C4F5683CC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74A38FA-9A86-7049-9050-DE60984994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C7EDDFB0-8C35-B242-B9C7-9FF8CD6E3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E590B1C-3001-3A4C-AE2A-BA95BADFA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2242043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2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5B82E3E-EE9A-C14D-BE3F-85108C85D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6" y="1592263"/>
            <a:ext cx="5545137" cy="4368673"/>
          </a:xfrm>
        </p:spPr>
        <p:txBody>
          <a:bodyPr anchor="t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CCDF47-40D6-0E40-9E93-34D45B6FB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24563" y="0"/>
            <a:ext cx="6167437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tx1"/>
              </a:solidFill>
            </a:endParaRP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76DD8CF-32FC-E74F-A900-AB93DBD3A1F8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6167437" y="1592263"/>
            <a:ext cx="5545137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77C0B9-DA67-F547-AE09-F6A98E6DDF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8F97CD63-0CA6-AF41-BEDB-C082F3903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BFD9081A-76D9-EC44-ADFB-D21AF3669F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A4D06AF0-C632-9540-8FFF-4243777E2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0641533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1/3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5324497-2F38-AD4E-829F-1579C94E9A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8A1F960-AF27-6F48-B335-BF1BE9804D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9427" y="1592263"/>
            <a:ext cx="3636962" cy="4368673"/>
          </a:xfrm>
        </p:spPr>
        <p:txBody>
          <a:bodyPr anchor="t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9BCFD0-067D-6545-8C5D-27D262754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8" y="0"/>
            <a:ext cx="807561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93FBF2-1F8B-424F-8A94-A7A44155C2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16387" y="0"/>
            <a:ext cx="8075613" cy="6858000"/>
          </a:xfrm>
          <a:prstGeom prst="rect">
            <a:avLst/>
          </a:prstGeom>
          <a:solidFill>
            <a:schemeClr val="bg1">
              <a:lumMod val="9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BBCDC9-67AD-304F-A641-19C555A7867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259263" y="1592263"/>
            <a:ext cx="7453312" cy="4357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E0A0D21-9030-4D45-A211-D39B6B082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D444D99-E38A-8444-8164-098AC0D22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EB66008-C52E-2B4C-B01E-C5B69D18D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D1526E6-C718-F347-8F04-D3C8E284C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2258720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52C96613-2613-8145-BDBC-95527046A2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C99F548-E5CC-0448-82E6-D55920EF41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13" name="Content Placeholder 2" descr="Add chart, table or image here">
            <a:extLst>
              <a:ext uri="{FF2B5EF4-FFF2-40B4-BE49-F238E27FC236}">
                <a16:creationId xmlns:a16="http://schemas.microsoft.com/office/drawing/2014/main" id="{6F5D1C0F-74B3-8A4E-AAC6-F9A9FAAF8A5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8546" y="1592262"/>
            <a:ext cx="11232972" cy="43576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chart/table/photo</a:t>
            </a:r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0EEEBC-D860-D246-9F54-381A66182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66" y="5481275"/>
            <a:ext cx="2230339" cy="468000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1800"/>
            </a:lvl1pPr>
            <a:lvl2pPr marL="432000" indent="0">
              <a:buFontTx/>
              <a:buNone/>
              <a:defRPr sz="1200"/>
            </a:lvl2pPr>
          </a:lstStyle>
          <a:p>
            <a:pPr lvl="1"/>
            <a:r>
              <a:rPr lang="en-US" dirty="0"/>
              <a:t> Image credit</a:t>
            </a:r>
            <a:br>
              <a:rPr lang="en-US" dirty="0"/>
            </a:br>
            <a:r>
              <a:rPr lang="en-US" dirty="0"/>
              <a:t> goes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FD903F-4131-8F43-9B3B-E47372010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7196130-FE70-6D4A-9516-97747C1B4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685733F-6C6F-9549-84A0-153D083033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CF0EE21-71A6-114A-A05C-5132C1425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1979773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129248-FBFD-954A-B55D-D93105C099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 dirty="0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09043EE-AABB-3D43-B913-B5AE433609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14" name="Picture Placeholder 3" descr="Add first image here">
            <a:extLst>
              <a:ext uri="{FF2B5EF4-FFF2-40B4-BE49-F238E27FC236}">
                <a16:creationId xmlns:a16="http://schemas.microsoft.com/office/drawing/2014/main" id="{C7C14F64-0AD7-814E-ADBD-00D172CAC61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80000" y="1592263"/>
            <a:ext cx="5544563" cy="4357688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3" descr="Add second image here">
            <a:extLst>
              <a:ext uri="{FF2B5EF4-FFF2-40B4-BE49-F238E27FC236}">
                <a16:creationId xmlns:a16="http://schemas.microsoft.com/office/drawing/2014/main" id="{2A65CA6F-7D91-3C47-9C36-79BAEE1D48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8" y="1592263"/>
            <a:ext cx="5544562" cy="4357688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0695510-C34D-974F-A1F8-C76E12C25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C64705A-2C91-6B4A-8EF4-B78DC4CCD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0DE0675-243B-3445-95CC-DB82EBEEE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28472E9-D590-4E4B-8E7C-FE262AB41E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41129080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content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162B308-0512-BD4B-A204-B0C00FA050D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35E84DA-6071-AD49-ADD8-6ED4561CF1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19" name="Content Placeholder 2" descr="Content box">
            <a:extLst>
              <a:ext uri="{FF2B5EF4-FFF2-40B4-BE49-F238E27FC236}">
                <a16:creationId xmlns:a16="http://schemas.microsoft.com/office/drawing/2014/main" id="{1E65073E-903D-774A-B1F5-49BFBA514392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79424" y="1592262"/>
            <a:ext cx="3636963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27" name="Content Placeholder 2" descr="Content box">
            <a:extLst>
              <a:ext uri="{FF2B5EF4-FFF2-40B4-BE49-F238E27FC236}">
                <a16:creationId xmlns:a16="http://schemas.microsoft.com/office/drawing/2014/main" id="{3B30A9D2-E284-2E4C-A561-386EF0A682B7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259262" y="1592262"/>
            <a:ext cx="3673475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30" name="Content Placeholder 2" descr="Content box">
            <a:extLst>
              <a:ext uri="{FF2B5EF4-FFF2-40B4-BE49-F238E27FC236}">
                <a16:creationId xmlns:a16="http://schemas.microsoft.com/office/drawing/2014/main" id="{F5982CB3-F96D-4847-90D1-78412688D8DB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075612" y="1592262"/>
            <a:ext cx="3636387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18" name="Content Placeholder 2" descr="Content box">
            <a:extLst>
              <a:ext uri="{FF2B5EF4-FFF2-40B4-BE49-F238E27FC236}">
                <a16:creationId xmlns:a16="http://schemas.microsoft.com/office/drawing/2014/main" id="{7D56863F-F6CD-E24A-AA3A-95A03E55F183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91501" y="3856869"/>
            <a:ext cx="3637361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26" name="Content Placeholder 2" descr="Content box">
            <a:extLst>
              <a:ext uri="{FF2B5EF4-FFF2-40B4-BE49-F238E27FC236}">
                <a16:creationId xmlns:a16="http://schemas.microsoft.com/office/drawing/2014/main" id="{C49033BA-802B-9D4E-86E7-1DCABD905243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271736" y="3844862"/>
            <a:ext cx="3661002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sp>
        <p:nvSpPr>
          <p:cNvPr id="28" name="Content Placeholder 2" descr="Content box">
            <a:extLst>
              <a:ext uri="{FF2B5EF4-FFF2-40B4-BE49-F238E27FC236}">
                <a16:creationId xmlns:a16="http://schemas.microsoft.com/office/drawing/2014/main" id="{12B41031-5953-1A41-9DB9-9AD4FADFC778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075612" y="3856869"/>
            <a:ext cx="3636387" cy="2088000"/>
          </a:xfrm>
          <a:solidFill>
            <a:schemeClr val="bg1"/>
          </a:solidFill>
        </p:spPr>
        <p:txBody>
          <a:bodyPr lIns="360000" tIns="360000" rIns="360000" bIns="360000"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content or delete if not required.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356DA0C-D1BE-D54E-A66F-1F9B0DA3C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85DFF5E0-8534-D74E-9F22-764DB7E5D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A5E7991D-0B78-C048-8751-2356A80F5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6F30593-54C3-7444-BD6C-62F7EBAC1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6616130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or statement – symb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CDD45-0E24-824E-8528-54480BCF58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450975" y="2489662"/>
            <a:ext cx="9290050" cy="1878676"/>
          </a:xfrm>
        </p:spPr>
        <p:txBody>
          <a:bodyPr anchor="ctr"/>
          <a:lstStyle>
            <a:lvl1pPr algn="ctr">
              <a:lnSpc>
                <a:spcPct val="110000"/>
              </a:lnSpc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Add Section title, quote or statement text </a:t>
            </a:r>
            <a:br>
              <a:rPr lang="en-US"/>
            </a:br>
            <a:r>
              <a:rPr lang="en-US"/>
              <a:t>2 lines max</a:t>
            </a:r>
            <a:endParaRPr lang="en-GB"/>
          </a:p>
        </p:txBody>
      </p:sp>
      <p:grpSp>
        <p:nvGrpSpPr>
          <p:cNvPr id="7" name="Group 6" descr="Large UAL brand colon symbol">
            <a:extLst>
              <a:ext uri="{FF2B5EF4-FFF2-40B4-BE49-F238E27FC236}">
                <a16:creationId xmlns:a16="http://schemas.microsoft.com/office/drawing/2014/main" id="{E4E37A13-D473-BA40-9527-A26177D393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 userDrawn="1"/>
        </p:nvGrpSpPr>
        <p:grpSpPr>
          <a:xfrm>
            <a:off x="5156662" y="610986"/>
            <a:ext cx="1878676" cy="5636027"/>
            <a:chOff x="3429000" y="0"/>
            <a:chExt cx="2286000" cy="6858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045CDF-EA93-134D-B504-A522F08E8F3D}"/>
                </a:ext>
              </a:extLst>
            </p:cNvPr>
            <p:cNvSpPr/>
            <p:nvPr userDrawn="1"/>
          </p:nvSpPr>
          <p:spPr>
            <a:xfrm>
              <a:off x="3429000" y="0"/>
              <a:ext cx="2286000" cy="228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5AC84F8-E839-CA43-A60E-B83570C53937}"/>
                </a:ext>
              </a:extLst>
            </p:cNvPr>
            <p:cNvSpPr/>
            <p:nvPr userDrawn="1"/>
          </p:nvSpPr>
          <p:spPr>
            <a:xfrm>
              <a:off x="3429000" y="4572000"/>
              <a:ext cx="2286000" cy="2286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1699370"/>
      </p:ext>
    </p:extLst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FF6C17C8-51A5-284E-8E96-266EA704A3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000" y="509953"/>
            <a:ext cx="11232001" cy="6894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GB" noProof="0" dirty="0"/>
              <a:t>Full page image</a:t>
            </a:r>
            <a:endParaRPr lang="en-GB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0088D9D9-CB9E-2F46-A0E3-379EAB62161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2" descr="Text box with instruction on how to add a full slide image. Delete this box from slide">
            <a:extLst>
              <a:ext uri="{FF2B5EF4-FFF2-40B4-BE49-F238E27FC236}">
                <a16:creationId xmlns:a16="http://schemas.microsoft.com/office/drawing/2014/main" id="{78A0F6EB-7578-CC42-82B5-AFD3AB11FD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592263"/>
            <a:ext cx="5545138" cy="1393825"/>
          </a:xfrm>
          <a:solidFill>
            <a:schemeClr val="bg2"/>
          </a:solidFill>
        </p:spPr>
        <p:txBody>
          <a:bodyPr lIns="72000" tIns="72000" rIns="72000" bIns="72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32000" indent="0">
              <a:buNone/>
              <a:defRPr/>
            </a:lvl2pPr>
            <a:lvl3pPr marL="864000" indent="0">
              <a:buNone/>
              <a:defRPr/>
            </a:lvl3pPr>
            <a:lvl4pPr marL="0" indent="0">
              <a:buNone/>
              <a:defRPr/>
            </a:lvl4pPr>
            <a:lvl5pPr marL="432000" indent="0">
              <a:buNone/>
              <a:defRPr/>
            </a:lvl5pPr>
          </a:lstStyle>
          <a:p>
            <a:pPr lvl="0"/>
            <a:r>
              <a:rPr lang="en-US"/>
              <a:t>Use this slide for full slide images. </a:t>
            </a:r>
            <a:br>
              <a:rPr lang="en-US"/>
            </a:br>
            <a:r>
              <a:rPr lang="en-US"/>
              <a:t>Click on icon to add image. </a:t>
            </a:r>
            <a:br>
              <a:rPr lang="en-US"/>
            </a:br>
            <a:r>
              <a:rPr lang="en-US"/>
              <a:t>Delete this box.</a:t>
            </a:r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270151-B9E4-FA4B-9B03-04A9FDD063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8467" y="6220048"/>
            <a:ext cx="2230339" cy="468000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1800"/>
            </a:lvl1pPr>
            <a:lvl2pPr marL="432000" indent="0">
              <a:buFontTx/>
              <a:buNone/>
              <a:defRPr sz="1200"/>
            </a:lvl2pPr>
          </a:lstStyle>
          <a:p>
            <a:pPr lvl="1"/>
            <a:r>
              <a:rPr lang="en-US" dirty="0"/>
              <a:t> Image credit</a:t>
            </a:r>
            <a:br>
              <a:rPr lang="en-US" dirty="0"/>
            </a:br>
            <a:r>
              <a:rPr lang="en-US" dirty="0"/>
              <a:t> goes here</a:t>
            </a:r>
          </a:p>
        </p:txBody>
      </p:sp>
    </p:spTree>
    <p:extLst>
      <p:ext uri="{BB962C8B-B14F-4D97-AF65-F5344CB8AC3E}">
        <p14:creationId xmlns:p14="http://schemas.microsoft.com/office/powerpoint/2010/main" val="4169297946"/>
      </p:ext>
    </p:extLst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thank you and contact detail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E6882B2-221E-724F-B8AA-2F0E5363E18D}"/>
              </a:ext>
            </a:extLst>
          </p:cNvPr>
          <p:cNvSpPr txBox="1"/>
          <p:nvPr userDrawn="1"/>
        </p:nvSpPr>
        <p:spPr>
          <a:xfrm>
            <a:off x="480291" y="5610903"/>
            <a:ext cx="11232284" cy="51593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en-US" sz="2400" b="1" err="1">
                <a:solidFill>
                  <a:schemeClr val="bg1"/>
                </a:solidFill>
              </a:rPr>
              <a:t>arts.ac.uk</a:t>
            </a:r>
            <a:endParaRPr lang="en-US" sz="2400" b="1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991515-FC5A-7B45-B827-6D443E937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6350">
            <a:solidFill>
              <a:schemeClr val="bg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7AA1D43C-71F1-9D4B-BD31-C7E5E8F2A5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575" y="1592264"/>
            <a:ext cx="2699188" cy="435768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Thank you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9161BF-F8C2-9348-B7ED-1BC2249C8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1" y="6154815"/>
            <a:ext cx="2574369" cy="52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15883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 – dark grey"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DB353C-DCFB-A34A-8DF1-AD024339FD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>
                <a:solidFill>
                  <a:schemeClr val="bg1"/>
                </a:solidFill>
              </a:defRPr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92047F7-4CA0-5744-9AC1-E8B42A808F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575" y="1601888"/>
            <a:ext cx="7452164" cy="434806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Add introduction text, chapter break or statement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638687-87A6-6F46-AAD1-EA4CFA931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6350">
            <a:solidFill>
              <a:schemeClr val="bg1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DDF9555A-4CD8-4D4F-ACEB-1AC24FEE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981" y="6154815"/>
            <a:ext cx="2574369" cy="523384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FBEFAC4-F7AD-C24D-BE28-358262C77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9F97D54-560C-9749-BD60-0BBA622B50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935384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slide – light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DB353C-DCFB-A34A-8DF1-AD024339FD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ED10ED7-0D2C-2B42-B172-79A652121B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0575" y="1601888"/>
            <a:ext cx="7452164" cy="434806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introduction text, chapter break or statement</a:t>
            </a:r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7638687-87A6-6F46-AAD1-EA4CFA9315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9E11670-E923-8349-8D11-B72112F3D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7A17EA1-5116-8F40-8702-D94B6BF3A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B408155-3457-2846-9BCF-11FB56DCF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0975972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F7DE77F0-5E8F-F445-AB32-F307362655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36DDD88-F5A8-0D44-B7D8-EAAB62AC4A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8388349" cy="4357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7768CFC-6AEF-D744-A23B-B3F7B1CC1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3D8E003C-1168-5E45-9A26-6F1AA94F6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244053C-E493-6C4D-9CEF-16DB2081F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93710B7-7EB9-FA45-A0FE-45B364844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4224333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4C29ADA-2C74-8848-9D73-1968630AA9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80B404-1F62-4A41-813F-C9C69982E6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 dirty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1232573" cy="4357686"/>
          </a:xfrm>
        </p:spPr>
        <p:txBody>
          <a:bodyPr numCol="2" spcCol="720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A99F18A-DC93-8D43-B5EA-B3DEB27CA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F6A94CB-E55B-8549-B957-5BE33C1D4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6999A4BE-B528-B04B-85B9-C6C54914FB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F507F58-E567-5F48-A2BB-D93CE6CA1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8798727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24C29ADA-2C74-8848-9D73-1968630AA9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80B404-1F62-4A41-813F-C9C69982E6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1232573" cy="4357686"/>
          </a:xfrm>
        </p:spPr>
        <p:txBody>
          <a:bodyPr numCol="3" spcCol="36000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4320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96CFDA8-D52D-404B-9F32-67F3F898B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B5AF4A7E-2352-6D48-9365-ED48CCC9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31CFFB53-9114-8B44-A6EB-A212D0D24C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29C99F5-47F2-ED4E-A070-12B5B7C3CD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3970174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68EFA127-AF66-DF47-AE0A-5AE59DEEA3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75BF9F6A-185E-D049-AB08-15D7583E12A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5520573" cy="4357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11" descr="Add chart, table or image here">
            <a:extLst>
              <a:ext uri="{FF2B5EF4-FFF2-40B4-BE49-F238E27FC236}">
                <a16:creationId xmlns:a16="http://schemas.microsoft.com/office/drawing/2014/main" id="{A6E03B43-8C85-3146-B22E-4FD9A082F70A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91251" y="1592262"/>
            <a:ext cx="5520267" cy="4357687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Add chart/table/photo</a:t>
            </a:r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DD6696-3FA5-8E4E-B7A1-26C67A1C9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CF8F4CB0-8FB8-6747-883B-C50A25AF3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0C3FEA33-AC9B-6043-9DDD-CE162D572A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8FE6DA1-D5C2-9742-9034-655CED4077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6931914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DE77F893-67C0-CE4F-A59D-E2C0A7A456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0000" y="226294"/>
            <a:ext cx="11233150" cy="280988"/>
          </a:xfrm>
        </p:spPr>
        <p:txBody>
          <a:bodyPr/>
          <a:lstStyle>
            <a:lvl1pPr marL="0" indent="0">
              <a:buNone/>
              <a:defRPr sz="1400" b="1"/>
            </a:lvl1pPr>
            <a:lvl2pPr marL="432000" indent="0">
              <a:buNone/>
              <a:defRPr sz="1600"/>
            </a:lvl2pPr>
            <a:lvl3pPr marL="432000" indent="0">
              <a:buNone/>
              <a:defRPr sz="1600"/>
            </a:lvl3pPr>
            <a:lvl4pPr marL="0" indent="0">
              <a:buNone/>
              <a:defRPr sz="1600"/>
            </a:lvl4pPr>
            <a:lvl5pPr marL="432000" indent="0">
              <a:buNone/>
              <a:defRPr sz="1600"/>
            </a:lvl5pPr>
          </a:lstStyle>
          <a:p>
            <a:pPr lvl="0"/>
            <a:r>
              <a:rPr lang="en-US"/>
              <a:t>Optional chapter heading 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F15A368-1733-764C-B16B-70BDFCDA4C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0575" y="479699"/>
            <a:ext cx="11232000" cy="720000"/>
          </a:xfrm>
        </p:spPr>
        <p:txBody>
          <a:bodyPr anchor="b" anchorCtr="0"/>
          <a:lstStyle>
            <a:lvl1pPr algn="l">
              <a:defRPr sz="38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A3A0A6-2360-E749-813F-4C2BB76956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998" y="1602535"/>
            <a:ext cx="6479602" cy="4347415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Picture Placeholder 3" descr="Add image here"/>
          <p:cNvSpPr>
            <a:spLocks noGrp="1"/>
          </p:cNvSpPr>
          <p:nvPr>
            <p:ph type="pic" sz="quarter" idx="10"/>
          </p:nvPr>
        </p:nvSpPr>
        <p:spPr>
          <a:xfrm>
            <a:off x="8075613" y="1602536"/>
            <a:ext cx="3636387" cy="208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3" descr="Add image here or remove placeholder box if not required">
            <a:extLst>
              <a:ext uri="{FF2B5EF4-FFF2-40B4-BE49-F238E27FC236}">
                <a16:creationId xmlns:a16="http://schemas.microsoft.com/office/drawing/2014/main" id="{856F6CC8-311C-B64C-8916-5A1222AAACF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5613" y="3843729"/>
            <a:ext cx="3636000" cy="2088000"/>
          </a:xfrm>
          <a:prstGeom prst="rect">
            <a:avLst/>
          </a:prstGeom>
        </p:spPr>
        <p:txBody>
          <a:bodyPr anchor="t" anchorCtr="0"/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331FF65-03E8-8A49-B200-30B7E9B5F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9426" y="6097460"/>
            <a:ext cx="11233149" cy="0"/>
          </a:xfrm>
          <a:prstGeom prst="line">
            <a:avLst/>
          </a:prstGeom>
          <a:ln w="3175">
            <a:solidFill>
              <a:schemeClr val="tx1">
                <a:lumMod val="95000"/>
                <a:lumOff val="5000"/>
              </a:schemeClr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292342F-D3CE-4E49-9241-D37271737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43" y="6148456"/>
            <a:ext cx="2583713" cy="528680"/>
          </a:xfrm>
          <a:prstGeom prst="rect">
            <a:avLst/>
          </a:prstGeom>
        </p:spPr>
      </p:pic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3FCB8051-DAAA-514B-972B-6B1708BD2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848389-282B-0C4B-90ED-D81CEE670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9530483"/>
      </p:ext>
    </p:extLst>
  </p:cSld>
  <p:clrMapOvr>
    <a:masterClrMapping/>
  </p:clrMapOvr>
  <p:hf sldNum="0"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78353D-46A7-2448-89A2-82D8D5FD3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00" y="509953"/>
            <a:ext cx="11232001" cy="68947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5E140-9D5F-0646-BC1E-1FBC73E96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0575" y="1597880"/>
            <a:ext cx="11232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42AE4E-44FE-7E4B-AF1A-860913C2F4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7920" y="6356351"/>
            <a:ext cx="41408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2CC19541-5F6E-2C4C-BF21-196C1C8E2E31}" type="slidenum">
              <a:rPr lang="en-GB" smtClean="0"/>
              <a:pPr/>
              <a:t>‹#›</a:t>
            </a:fld>
            <a:r>
              <a:rPr lang="en-GB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249DCB-2F53-A44C-9480-CDBE29F0F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224" y="6356351"/>
            <a:ext cx="7973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719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1" r:id="rId1"/>
    <p:sldLayoutId id="2147484098" r:id="rId2"/>
    <p:sldLayoutId id="2147484093" r:id="rId3"/>
    <p:sldLayoutId id="2147484176" r:id="rId4"/>
    <p:sldLayoutId id="2147484175" r:id="rId5"/>
    <p:sldLayoutId id="2147484073" r:id="rId6"/>
    <p:sldLayoutId id="2147484177" r:id="rId7"/>
    <p:sldLayoutId id="2147484174" r:id="rId8"/>
    <p:sldLayoutId id="2147484094" r:id="rId9"/>
    <p:sldLayoutId id="2147484062" r:id="rId10"/>
    <p:sldLayoutId id="2147484095" r:id="rId11"/>
    <p:sldLayoutId id="2147484182" r:id="rId12"/>
    <p:sldLayoutId id="2147484178" r:id="rId13"/>
    <p:sldLayoutId id="2147484179" r:id="rId14"/>
    <p:sldLayoutId id="2147484180" r:id="rId15"/>
    <p:sldLayoutId id="2147484181" r:id="rId16"/>
    <p:sldLayoutId id="2147484074" r:id="rId17"/>
    <p:sldLayoutId id="2147484075" r:id="rId18"/>
    <p:sldLayoutId id="2147484097" r:id="rId19"/>
    <p:sldLayoutId id="2147484082" r:id="rId20"/>
    <p:sldLayoutId id="2147484173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 spc="-1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1"/>
        </a:buClr>
        <a:buSzPct val="80000"/>
        <a:buFont typeface="Wingdings 2" panose="05020102010507070707" pitchFamily="18" charset="2"/>
        <a:buChar char="¢"/>
        <a:tabLst/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1pPr>
      <a:lvl2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Clr>
          <a:schemeClr val="tx1"/>
        </a:buClr>
        <a:buSzPct val="80000"/>
        <a:buFont typeface="Wingdings 2" panose="05020102010507070707" pitchFamily="18" charset="2"/>
        <a:buChar char="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1000"/>
        </a:spcAft>
        <a:buClrTx/>
        <a:buSzPct val="80000"/>
        <a:buFont typeface="Wingdings 2" panose="05020102010507070707" pitchFamily="18" charset="2"/>
        <a:buChar char="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3pPr>
      <a:lvl4pPr marL="432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1"/>
        </a:buClr>
        <a:buSzPct val="80000"/>
        <a:buFont typeface="Wingdings 2" panose="05020102010507070707" pitchFamily="18" charset="2"/>
        <a:buChar char="¢"/>
        <a:tabLst/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4pPr>
      <a:lvl5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1"/>
        </a:buClr>
        <a:buSzPct val="80000"/>
        <a:buFont typeface="Wingdings 2" panose="05020102010507070707" pitchFamily="18" charset="2"/>
        <a:buChar char="¢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5pPr>
      <a:lvl6pPr marL="864000" indent="-432000" algn="l" defTabSz="126000" rtl="0" eaLnBrk="1" latinLnBrk="0" hangingPunct="1">
        <a:lnSpc>
          <a:spcPct val="110000"/>
        </a:lnSpc>
        <a:spcBef>
          <a:spcPts val="0"/>
        </a:spcBef>
        <a:spcAft>
          <a:spcPts val="0"/>
        </a:spcAft>
        <a:buClr>
          <a:schemeClr val="tx1"/>
        </a:buClr>
        <a:buSzPct val="80000"/>
        <a:buFont typeface="Wingdings 2" panose="05020102010507070707" pitchFamily="18" charset="2"/>
        <a:buChar char="£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432000" algn="l" defTabSz="126000" rtl="0" eaLnBrk="1" latinLnBrk="0" hangingPunct="1">
        <a:lnSpc>
          <a:spcPct val="110000"/>
        </a:lnSpc>
        <a:spcBef>
          <a:spcPts val="0"/>
        </a:spcBef>
        <a:buFont typeface="+mj-lt"/>
        <a:buAutoNum type="arabicPeriod"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1260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>
          <a:tab pos="126000" algn="l"/>
        </a:tabLst>
        <a:defRPr sz="2400" b="1" kern="1200" spc="-1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60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tabLst>
          <a:tab pos="126000" algn="l"/>
        </a:tabLst>
        <a:defRPr sz="2400" kern="1200" spc="-1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pos="302" userDrawn="1">
          <p15:clr>
            <a:srgbClr val="F26B43"/>
          </p15:clr>
        </p15:guide>
        <p15:guide id="5" pos="824" userDrawn="1">
          <p15:clr>
            <a:srgbClr val="F26B43"/>
          </p15:clr>
        </p15:guide>
        <p15:guide id="6" pos="914" userDrawn="1">
          <p15:clr>
            <a:srgbClr val="F26B43"/>
          </p15:clr>
        </p15:guide>
        <p15:guide id="7" pos="1413" userDrawn="1">
          <p15:clr>
            <a:srgbClr val="F26B43"/>
          </p15:clr>
        </p15:guide>
        <p15:guide id="8" pos="1504" userDrawn="1">
          <p15:clr>
            <a:srgbClr val="F26B43"/>
          </p15:clr>
        </p15:guide>
        <p15:guide id="9" pos="2003" userDrawn="1">
          <p15:clr>
            <a:srgbClr val="F26B43"/>
          </p15:clr>
        </p15:guide>
        <p15:guide id="10" pos="2094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683" userDrawn="1">
          <p15:clr>
            <a:srgbClr val="F26B43"/>
          </p15:clr>
        </p15:guide>
        <p15:guide id="13" pos="3205" userDrawn="1">
          <p15:clr>
            <a:srgbClr val="F26B43"/>
          </p15:clr>
        </p15:guide>
        <p15:guide id="14" pos="3296" userDrawn="1">
          <p15:clr>
            <a:srgbClr val="F26B43"/>
          </p15:clr>
        </p15:guide>
        <p15:guide id="15" pos="3795" userDrawn="1">
          <p15:clr>
            <a:srgbClr val="F26B43"/>
          </p15:clr>
        </p15:guide>
        <p15:guide id="16" pos="3885" userDrawn="1">
          <p15:clr>
            <a:srgbClr val="F26B43"/>
          </p15:clr>
        </p15:guide>
        <p15:guide id="17" pos="4384" userDrawn="1">
          <p15:clr>
            <a:srgbClr val="F26B43"/>
          </p15:clr>
        </p15:guide>
        <p15:guide id="18" pos="4475" userDrawn="1">
          <p15:clr>
            <a:srgbClr val="F26B43"/>
          </p15:clr>
        </p15:guide>
        <p15:guide id="19" pos="4997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86" userDrawn="1">
          <p15:clr>
            <a:srgbClr val="F26B43"/>
          </p15:clr>
        </p15:guide>
        <p15:guide id="22" pos="5677" userDrawn="1">
          <p15:clr>
            <a:srgbClr val="F26B43"/>
          </p15:clr>
        </p15:guide>
        <p15:guide id="23" pos="6176" userDrawn="1">
          <p15:clr>
            <a:srgbClr val="F26B43"/>
          </p15:clr>
        </p15:guide>
        <p15:guide id="24" pos="6267" userDrawn="1">
          <p15:clr>
            <a:srgbClr val="F26B43"/>
          </p15:clr>
        </p15:guide>
        <p15:guide id="25" pos="6766" userDrawn="1">
          <p15:clr>
            <a:srgbClr val="F26B43"/>
          </p15:clr>
        </p15:guide>
        <p15:guide id="26" pos="6856" userDrawn="1">
          <p15:clr>
            <a:srgbClr val="F26B43"/>
          </p15:clr>
        </p15:guide>
        <p15:guide id="27" orient="horz" pos="1003" userDrawn="1">
          <p15:clr>
            <a:srgbClr val="F26B43"/>
          </p15:clr>
        </p15:guide>
        <p15:guide id="28" orient="horz" pos="3748" userDrawn="1">
          <p15:clr>
            <a:srgbClr val="F26B43"/>
          </p15:clr>
        </p15:guide>
        <p15:guide id="29" orient="horz" pos="686" userDrawn="1">
          <p15:clr>
            <a:srgbClr val="F26B43"/>
          </p15:clr>
        </p15:guide>
        <p15:guide id="30" orient="horz" pos="4156" userDrawn="1">
          <p15:clr>
            <a:srgbClr val="F26B43"/>
          </p15:clr>
        </p15:guide>
        <p15:guide id="31" orient="horz" pos="25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p.org/books/title?id=2192" TargetMode="External"/><Relationship Id="rId2" Type="http://schemas.openxmlformats.org/officeDocument/2006/relationships/hyperlink" Target="https://royalsocietypublishing.org/rstl/article/doi/10.1098/rstl.1763.0053/119736/LII-An-essay-towards-solving-a-problem-in-the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books.google.com/books/about/Gramophone_Film_Typewriter.html?id=CCgWzwEACAAJ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C226-C8F3-4DBE-969F-66B866BB70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Playing the AI publishing game: </a:t>
            </a:r>
            <a:br>
              <a:rPr lang="en-GB" dirty="0"/>
            </a:br>
            <a:r>
              <a:rPr lang="en-GB" sz="3600" dirty="0"/>
              <a:t>A case study of one author’s digital publishing model.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sz="3600" dirty="0"/>
              <a:t>Dr Frania Hall, Media School, LCC, UAL.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446647-EF95-4665-8FE1-31FBC02423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By the Book – Mainz </a:t>
            </a:r>
            <a:r>
              <a:rPr lang="en-GB"/>
              <a:t>– 24 June </a:t>
            </a:r>
            <a:r>
              <a:rPr lang="en-GB" dirty="0"/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4260357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CE364A-D0D3-38A9-F53C-C777350373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C456527-3CD2-931B-3F08-01AEDA5846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Good Reads ratings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1A814B-A3AD-B153-02BD-0E3B88A1C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487" y="1977332"/>
            <a:ext cx="7772400" cy="203111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488DC-C1F7-A964-DC4D-F1C217FECF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E1B83C-85BE-973C-42D3-1E918CA44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3014" y="4449760"/>
            <a:ext cx="6057270" cy="137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23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FD9F9A6-DB7F-29A1-9A1F-28EC2BE563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C94AF5F-238F-D1D4-2E05-6C428AB351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Reviews - good and bad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931E10-AA41-2B14-163E-7E4CC4C8A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847" y="1693978"/>
            <a:ext cx="7178299" cy="1734267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55BA1-596B-3D86-C484-806D8E248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6687E7-DB07-2805-F05A-4163662DB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498" y="4188810"/>
            <a:ext cx="7772400" cy="2171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A2E525-7476-E810-4642-AF6D31983E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908" y="3429000"/>
            <a:ext cx="4884550" cy="12763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D3FA59-4D26-EB9B-733D-0D039D720D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615" y="1145090"/>
            <a:ext cx="4349858" cy="109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75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3336456-AE61-E872-3B26-91876BFAA4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3222F0-9E81-2F95-88A9-BFE008CEE9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Publishing </a:t>
            </a:r>
            <a:r>
              <a:rPr lang="en-GB">
                <a:cs typeface="Arial"/>
              </a:rPr>
              <a:t>workflow</a:t>
            </a:r>
            <a:endParaRPr lang="en-GB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83529-C32D-E9AD-204A-4DADBAB511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6D4BDD1-7142-0F30-64CD-18223B3C2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9449228"/>
              </p:ext>
            </p:extLst>
          </p:nvPr>
        </p:nvGraphicFramePr>
        <p:xfrm>
          <a:off x="1107180" y="1717432"/>
          <a:ext cx="9971127" cy="3664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135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87299F-5802-0C14-CC24-DDB134D989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BA4386-C8E4-D8A9-3ECE-578ED6A2EA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Frequency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B0B8A-4B0D-1692-79E2-73C1ED2F8B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1345942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>
                <a:cs typeface="Arial"/>
              </a:rPr>
              <a:t>Currently 10 titles a week – restricted by Amazon</a:t>
            </a:r>
          </a:p>
          <a:p>
            <a:pPr marL="431800" indent="-431800"/>
            <a:r>
              <a:rPr lang="en-US" dirty="0">
                <a:cs typeface="Arial"/>
              </a:rPr>
              <a:t>Varied topics on weekly launches                Popularity rankings – no major pattern</a:t>
            </a: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  <a:p>
            <a:pPr marL="431800" indent="-431800"/>
            <a:endParaRPr lang="en-US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36E79-2DBB-D09F-4053-FF66E6E7AC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4CA134F-D8DD-383A-1224-023B81C5ED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739720"/>
              </p:ext>
            </p:extLst>
          </p:nvPr>
        </p:nvGraphicFramePr>
        <p:xfrm>
          <a:off x="366632" y="3589657"/>
          <a:ext cx="5729368" cy="236029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8980">
                  <a:extLst>
                    <a:ext uri="{9D8B030D-6E8A-4147-A177-3AD203B41FA5}">
                      <a16:colId xmlns:a16="http://schemas.microsoft.com/office/drawing/2014/main" val="1986532229"/>
                    </a:ext>
                  </a:extLst>
                </a:gridCol>
                <a:gridCol w="1646541">
                  <a:extLst>
                    <a:ext uri="{9D8B030D-6E8A-4147-A177-3AD203B41FA5}">
                      <a16:colId xmlns:a16="http://schemas.microsoft.com/office/drawing/2014/main" val="128167515"/>
                    </a:ext>
                  </a:extLst>
                </a:gridCol>
                <a:gridCol w="1892405">
                  <a:extLst>
                    <a:ext uri="{9D8B030D-6E8A-4147-A177-3AD203B41FA5}">
                      <a16:colId xmlns:a16="http://schemas.microsoft.com/office/drawing/2014/main" val="3401562616"/>
                    </a:ext>
                  </a:extLst>
                </a:gridCol>
                <a:gridCol w="1661442">
                  <a:extLst>
                    <a:ext uri="{9D8B030D-6E8A-4147-A177-3AD203B41FA5}">
                      <a16:colId xmlns:a16="http://schemas.microsoft.com/office/drawing/2014/main" val="1137050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14th </a:t>
                      </a:r>
                      <a:r>
                        <a:rPr lang="en-GB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april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D00B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0B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Behind the action -stunt direction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D00B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1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Designing safety - prop weaponry management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701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independence - mastering off grid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53213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D00BE7"/>
                      </a:solidFill>
                    </a:lnL>
                    <a:lnR w="6350">
                      <a:solidFill>
                        <a:srgbClr val="D00BE7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D00BE7"/>
                      </a:solidFill>
                    </a:lnL>
                    <a:lnR w="6350">
                      <a:solidFill>
                        <a:srgbClr val="7011E7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7011E7"/>
                      </a:solidFill>
                    </a:lnL>
                    <a:lnR w="6350">
                      <a:solidFill>
                        <a:srgbClr val="5004E7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5004E7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2301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22nd April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Hard-Rock Mining and Ore Processing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2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Navigating the chaos - nonlinear dynamics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F02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2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Mastering solo business success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902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744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2073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8936B1-B94B-68F5-ACAB-C5805FD7B3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DC8243-A902-6774-E6B0-0ACEC5F89F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Frequency and Popularity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FC817F-F3EF-F0FF-5DFB-2E14D1B3FD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648518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>
                <a:cs typeface="Arial"/>
              </a:rPr>
              <a:t>10 titles a week restricted by Amazon</a:t>
            </a:r>
          </a:p>
          <a:p>
            <a:pPr marL="431800" indent="-431800"/>
            <a:r>
              <a:rPr lang="en-US" dirty="0">
                <a:cs typeface="Arial"/>
              </a:rPr>
              <a:t>No major pattern (small numbers)</a:t>
            </a:r>
          </a:p>
          <a:p>
            <a:pPr marL="431800" indent="-431800"/>
            <a:endParaRPr lang="en-US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6010C-80A0-A6EF-182C-C2022AC32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D4B6FA3-46B0-FC79-EAA3-A546DD476F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233027"/>
              </p:ext>
            </p:extLst>
          </p:nvPr>
        </p:nvGraphicFramePr>
        <p:xfrm>
          <a:off x="6261100" y="2628900"/>
          <a:ext cx="4933949" cy="29363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041400">
                  <a:extLst>
                    <a:ext uri="{9D8B030D-6E8A-4147-A177-3AD203B41FA5}">
                      <a16:colId xmlns:a16="http://schemas.microsoft.com/office/drawing/2014/main" val="3000342765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413698015"/>
                    </a:ext>
                  </a:extLst>
                </a:gridCol>
                <a:gridCol w="1457253">
                  <a:extLst>
                    <a:ext uri="{9D8B030D-6E8A-4147-A177-3AD203B41FA5}">
                      <a16:colId xmlns:a16="http://schemas.microsoft.com/office/drawing/2014/main" val="3640889730"/>
                    </a:ext>
                  </a:extLst>
                </a:gridCol>
                <a:gridCol w="1368496">
                  <a:extLst>
                    <a:ext uri="{9D8B030D-6E8A-4147-A177-3AD203B41FA5}">
                      <a16:colId xmlns:a16="http://schemas.microsoft.com/office/drawing/2014/main" val="980740692"/>
                    </a:ext>
                  </a:extLst>
                </a:gridCol>
              </a:tblGrid>
              <a:tr h="119896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effectLst/>
                        </a:rPr>
                        <a:t>25th March 2026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effectLst/>
                        </a:rPr>
                        <a:t>Liquid Soap making 15/5/23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effectLst/>
                        </a:rPr>
                        <a:t>Molecules in motion 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GB" dirty="0">
                          <a:effectLst/>
                        </a:rPr>
                        <a:t>15/3/26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>
                          <a:effectLst/>
                        </a:rPr>
                        <a:t>Cashflow from storage 21/7/23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865607"/>
                  </a:ext>
                </a:extLst>
              </a:tr>
              <a:tr h="14756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>
                          <a:effectLst/>
                        </a:rPr>
                        <a:t>14th April 2026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/>
                        <a:t>Bokashi composting 4/8/24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/>
                        <a:t>Reach through the stars (radio satellites) 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GB" dirty="0"/>
                        <a:t>14/5/23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dirty="0"/>
                        <a:t>Time travel in your hands (antique postcards) 2/5/23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94382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3BA7BB2-4C88-EAEE-8C24-95884B530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800689"/>
              </p:ext>
            </p:extLst>
          </p:nvPr>
        </p:nvGraphicFramePr>
        <p:xfrm>
          <a:off x="201533" y="2905443"/>
          <a:ext cx="5729368" cy="236029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8980">
                  <a:extLst>
                    <a:ext uri="{9D8B030D-6E8A-4147-A177-3AD203B41FA5}">
                      <a16:colId xmlns:a16="http://schemas.microsoft.com/office/drawing/2014/main" val="1986532229"/>
                    </a:ext>
                  </a:extLst>
                </a:gridCol>
                <a:gridCol w="1646541">
                  <a:extLst>
                    <a:ext uri="{9D8B030D-6E8A-4147-A177-3AD203B41FA5}">
                      <a16:colId xmlns:a16="http://schemas.microsoft.com/office/drawing/2014/main" val="128167515"/>
                    </a:ext>
                  </a:extLst>
                </a:gridCol>
                <a:gridCol w="1892405">
                  <a:extLst>
                    <a:ext uri="{9D8B030D-6E8A-4147-A177-3AD203B41FA5}">
                      <a16:colId xmlns:a16="http://schemas.microsoft.com/office/drawing/2014/main" val="3401562616"/>
                    </a:ext>
                  </a:extLst>
                </a:gridCol>
                <a:gridCol w="1661442">
                  <a:extLst>
                    <a:ext uri="{9D8B030D-6E8A-4147-A177-3AD203B41FA5}">
                      <a16:colId xmlns:a16="http://schemas.microsoft.com/office/drawing/2014/main" val="11370501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14th </a:t>
                      </a:r>
                      <a:r>
                        <a:rPr lang="en-GB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april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D00B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0B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Behind the action -stunt direction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D00B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01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Designing safety - prop weaponry management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701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independence - mastering off grid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32132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D00BE7"/>
                      </a:solidFill>
                    </a:lnL>
                    <a:lnR w="6350">
                      <a:solidFill>
                        <a:srgbClr val="D00BE7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D00BE7"/>
                      </a:solidFill>
                    </a:lnL>
                    <a:lnR w="6350">
                      <a:solidFill>
                        <a:srgbClr val="7011E7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7011E7"/>
                      </a:solidFill>
                    </a:lnL>
                    <a:lnR w="6350">
                      <a:solidFill>
                        <a:srgbClr val="5004E7"/>
                      </a:solidFill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4" marR="9524" marT="9524" anchor="b">
                    <a:lnL w="6350">
                      <a:solidFill>
                        <a:srgbClr val="5004E7"/>
                      </a:solidFill>
                    </a:lnL>
                    <a:lnR w="0">
                      <a:noFill/>
                    </a:lnR>
                    <a:lnT w="0">
                      <a:noFill/>
                    </a:lnT>
                    <a:lnB w="0"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23015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22nd April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Hard-Rock Mining and Ore Processing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5004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02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Navigating the chaos - nonlinear dynamics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F021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02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GB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Mastering solo business success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902A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44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922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C2A7D2-B47C-DC98-06AF-7DAEC3B4D4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D877EA-AD05-4B06-2813-D2975CF5F0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Motivation and learning - </a:t>
            </a:r>
            <a:r>
              <a:rPr lang="en-GB">
                <a:latin typeface="Arial"/>
                <a:cs typeface="Arial"/>
              </a:rPr>
              <a:t>'engineering endeavor'</a:t>
            </a:r>
            <a:endParaRPr lang="en-GB">
              <a:latin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BE5A2-738A-5C7F-D871-21F6FFCAE0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224964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latin typeface="Arial"/>
                <a:cs typeface="Arial"/>
              </a:rPr>
              <a:t>'One of the best ways that I learn is by building and by using. That’s why I did this.'</a:t>
            </a:r>
          </a:p>
          <a:p>
            <a:pPr marL="431800" indent="-431800"/>
            <a:r>
              <a:rPr lang="en-GB">
                <a:latin typeface="Arial"/>
                <a:cs typeface="Arial"/>
              </a:rPr>
              <a:t>Curious</a:t>
            </a:r>
            <a:endParaRPr lang="en-GB" dirty="0">
              <a:latin typeface="Arial"/>
              <a:cs typeface="Arial"/>
            </a:endParaRPr>
          </a:p>
          <a:p>
            <a:pPr marL="431800" indent="-431800"/>
            <a:r>
              <a:rPr lang="en-GB">
                <a:latin typeface="Arial"/>
                <a:cs typeface="Arial"/>
              </a:rPr>
              <a:t>Interested in the challenge</a:t>
            </a:r>
          </a:p>
          <a:p>
            <a:pPr marL="431800" indent="-431800"/>
            <a:r>
              <a:rPr lang="en-GB">
                <a:latin typeface="Arial"/>
                <a:cs typeface="Arial"/>
              </a:rPr>
              <a:t>Keen to learn</a:t>
            </a:r>
            <a:endParaRPr lang="en-GB" dirty="0">
              <a:latin typeface="Arial"/>
              <a:cs typeface="Arial"/>
            </a:endParaRPr>
          </a:p>
          <a:p>
            <a:pPr marL="431800" indent="-431800"/>
            <a:r>
              <a:rPr lang="en-GB">
                <a:latin typeface="Arial"/>
                <a:cs typeface="Arial"/>
              </a:rPr>
              <a:t>Still learning</a:t>
            </a:r>
          </a:p>
          <a:p>
            <a:pPr marL="431800" indent="-431800"/>
            <a:r>
              <a:rPr lang="en-GB">
                <a:latin typeface="Arial"/>
                <a:cs typeface="Arial"/>
              </a:rPr>
              <a:t>At the start 'you'll see that's all stuff Barrett's kind of interested in, because I didn't have anything to start with'</a:t>
            </a:r>
            <a:endParaRPr lang="en-GB" dirty="0">
              <a:latin typeface="Arial"/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7FAF1-25A2-2C62-BA12-49EDCAFC9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78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452147-BF31-414A-300F-D7A5B80A1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0E9F9F6-5258-6B1E-09C9-3091BFF630D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BUSINESS MODEL – sales value percentages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35250-251D-8990-F603-1F58D79A8E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/>
              <a:t>48% e-book</a:t>
            </a:r>
            <a:endParaRPr lang="en-US" dirty="0"/>
          </a:p>
          <a:p>
            <a:pPr marL="431800" indent="-431800"/>
            <a:r>
              <a:rPr lang="en-US"/>
              <a:t>40% subscription Kindle Unlimited. </a:t>
            </a:r>
          </a:p>
          <a:p>
            <a:pPr marL="431800" indent="-431800"/>
            <a:r>
              <a:rPr lang="en-US"/>
              <a:t>12% audiobook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B674D8-FF29-E54D-5932-FD4475EAA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20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E74184-3A36-0BE9-FB6F-268E87B861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A94E28-4B01-8992-6A92-6A063442E6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Themes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1EBA6-823A-5BBB-F84A-4D909B63A9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02595-D3A5-35C5-56E1-BA0487CF7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73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806A82-5EAA-2AFB-FB2D-E2553F5CA1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25E283-DFB8-F2EB-05A6-3742B4EE01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Author – producer - creator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548BA3-573B-9A1C-A3A7-324F9C97E5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230636"/>
            <a:ext cx="11234284" cy="5029281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r>
              <a:rPr lang="en-GB" dirty="0">
                <a:latin typeface="Arial"/>
                <a:cs typeface="Arial"/>
              </a:rPr>
              <a:t>I’m not an author, I’m an engineer. I don’t write books, I manufacture them. I call this whole thing my book factory.</a:t>
            </a:r>
          </a:p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r>
              <a:rPr lang="en-GB" dirty="0">
                <a:latin typeface="Arial"/>
                <a:cs typeface="Arial"/>
              </a:rPr>
              <a:t>It gave me a respect for people that do this for a living and that actually have these real skills. There is a, I have learned there's a ton that goes into writing a book, nonfiction or fiction, either one. And I didn't want to diminish that in any way.</a:t>
            </a:r>
          </a:p>
          <a:p>
            <a:pPr marL="431800" indent="-431800"/>
            <a:endParaRPr lang="en-GB" dirty="0">
              <a:latin typeface="Arial"/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78D9A-63A4-522F-BD0D-9E0FB6015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5541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BA085A-451F-0A84-4812-09636C4737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F5C05D-9F28-8EC0-AE9E-16301439E4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Author/producer/creator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5EBD43-2F68-872C-23CF-3C8A51D098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383853"/>
            <a:ext cx="9560656" cy="456609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/>
              <a:t>Creative </a:t>
            </a:r>
            <a:r>
              <a:rPr lang="en-US" dirty="0" err="1"/>
              <a:t>labour</a:t>
            </a:r>
            <a:r>
              <a:rPr lang="en-US" dirty="0"/>
              <a:t> – </a:t>
            </a:r>
            <a:r>
              <a:rPr lang="en-US" dirty="0" err="1"/>
              <a:t>recognises</a:t>
            </a:r>
            <a:r>
              <a:rPr lang="en-US" dirty="0"/>
              <a:t> huge effort of authors and fiction is very difficult – has tried fiction</a:t>
            </a:r>
          </a:p>
          <a:p>
            <a:pPr marL="431800" indent="-431800"/>
            <a:r>
              <a:rPr lang="en-US" dirty="0"/>
              <a:t>Admiration for authors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/>
              <a:t>Who wrote it dilemma </a:t>
            </a:r>
          </a:p>
          <a:p>
            <a:pPr marL="431800" indent="-431800"/>
            <a:r>
              <a:rPr lang="en-US" dirty="0">
                <a:cs typeface="Arial" panose="020B0604020202020204"/>
              </a:rPr>
              <a:t>'Human-inspiring' titles seem to be being produced by AI</a:t>
            </a:r>
          </a:p>
          <a:p>
            <a:pPr marL="0" indent="0">
              <a:buNone/>
            </a:pPr>
            <a:endParaRPr lang="en-US" dirty="0">
              <a:cs typeface="Arial" panose="020B0604020202020204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C862FAF-6BB0-6115-2C75-63F1B41501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Dr Frania Hall - AI Publishing Models</a:t>
            </a:r>
          </a:p>
        </p:txBody>
      </p:sp>
    </p:spTree>
    <p:extLst>
      <p:ext uri="{BB962C8B-B14F-4D97-AF65-F5344CB8AC3E}">
        <p14:creationId xmlns:p14="http://schemas.microsoft.com/office/powerpoint/2010/main" val="2833262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1ADC05-862A-F8F1-6360-EB33DC0C7E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9B1977-71E9-7DD3-5097-B81D7F198F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567C05-EA77-4082-C9D3-5ADDF0E22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00" y="609600"/>
            <a:ext cx="70866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775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B643D3D-4817-B23F-2EFA-ED80FCDD3D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318A184-2E6E-5E66-25C4-B3D0910BCE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Identity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5D5F0-3350-1CA0-B4D2-48374FAAC3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latin typeface="Arial"/>
                <a:cs typeface="Arial"/>
              </a:rPr>
              <a:t>My gut tells me the computer wrote it. I asked it to write it, and it wrote it. But should it be listed as an author? I don’t know.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42482B-9355-D835-C0F1-CBD4C21391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303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5E70FE-FAD2-52B5-A8F6-0512AA1EDF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147C809-8758-733C-8274-586D05DCFD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Identity as publisher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80905-CC08-1F38-8180-956A5CEA87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818494" cy="435768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endParaRPr lang="en-US" dirty="0">
              <a:cs typeface="Arial"/>
            </a:endParaRPr>
          </a:p>
          <a:p>
            <a:r>
              <a:rPr lang="en-US" dirty="0"/>
              <a:t>Self-aware</a:t>
            </a:r>
          </a:p>
          <a:p>
            <a:pPr marL="431800" indent="-431800"/>
            <a:r>
              <a:rPr lang="en-US" dirty="0"/>
              <a:t>Tests and questions </a:t>
            </a:r>
            <a:r>
              <a:rPr lang="en-US" dirty="0" err="1"/>
              <a:t>eg</a:t>
            </a:r>
            <a:r>
              <a:rPr lang="en-US" dirty="0"/>
              <a:t> 3 challenges. 3 signals</a:t>
            </a:r>
            <a:endParaRPr lang="en-US" dirty="0">
              <a:cs typeface="Arial" panose="020B0604020202020204"/>
            </a:endParaRPr>
          </a:p>
          <a:p>
            <a:r>
              <a:rPr lang="en-US" dirty="0"/>
              <a:t>Honest about AI as author</a:t>
            </a:r>
          </a:p>
          <a:p>
            <a:r>
              <a:rPr lang="en-US" dirty="0"/>
              <a:t>Amazed by effectiveness of AI</a:t>
            </a:r>
          </a:p>
          <a:p>
            <a:r>
              <a:rPr lang="en-US" dirty="0"/>
              <a:t>Pleasure in the way it works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39FBB-1BF3-F925-2E21-2575D1AA3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303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2E59C3-2C29-B64E-D72C-643C7B5A80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DC3233-0668-201F-A05B-2BA101293B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Ethics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321B6-AF4D-5CD8-35AD-3F7BD2893F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243552"/>
            <a:ext cx="10797043" cy="4706399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I didn't want to cheat people. </a:t>
            </a:r>
          </a:p>
          <a:p>
            <a:pPr marL="431800" indent="-431800"/>
            <a:r>
              <a:rPr lang="en-GB" dirty="0">
                <a:solidFill>
                  <a:srgbClr val="000000"/>
                </a:solidFill>
                <a:latin typeface="Arial"/>
                <a:cs typeface="Arial"/>
              </a:rPr>
              <a:t>okay, I'm going to use this technology, but I need to be very upfront and very open and honest about all of this and not try to swindle anybody.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6D4B5-D455-38DF-4672-4F01F5DA3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57159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4FC707-89D3-4A3C-87FD-3BC3E076E7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293B91-FE86-54A6-C463-213146796C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Ethics and transparency and legitimacy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608C6-361A-590E-F8E7-642D908067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>
              <a:buFont typeface="Wingdings 2"/>
              <a:buChar char="¢"/>
            </a:pPr>
            <a:r>
              <a:rPr lang="en-US" dirty="0">
                <a:cs typeface="Arial"/>
              </a:rPr>
              <a:t>Respect for human authors</a:t>
            </a:r>
          </a:p>
          <a:p>
            <a:pPr marL="431800" indent="-431800">
              <a:buFont typeface="Wingdings 2"/>
              <a:buChar char="¢"/>
            </a:pPr>
            <a:r>
              <a:rPr lang="en-US" dirty="0">
                <a:cs typeface="Arial"/>
              </a:rPr>
              <a:t>Anxiety not to plagiarize</a:t>
            </a:r>
            <a:endParaRPr lang="en-US" dirty="0"/>
          </a:p>
          <a:p>
            <a:pPr marL="431800" indent="-431800"/>
            <a:r>
              <a:rPr lang="en-US" dirty="0"/>
              <a:t>Checks and balances from AI and additional ones</a:t>
            </a:r>
            <a:endParaRPr lang="en-US" dirty="0">
              <a:cs typeface="Arial"/>
            </a:endParaRPr>
          </a:p>
          <a:p>
            <a:pPr marL="431800" indent="-431800"/>
            <a:r>
              <a:rPr lang="en-US" dirty="0">
                <a:cs typeface="Arial"/>
              </a:rPr>
              <a:t>Not claiming to be author but Amazon now says can’t say AI is an author</a:t>
            </a:r>
          </a:p>
          <a:p>
            <a:pPr marL="431800" indent="-431800"/>
            <a:r>
              <a:rPr lang="en-US" dirty="0">
                <a:cs typeface="Arial"/>
              </a:rPr>
              <a:t>If don't like it can get refunds via Amazon – readers in control</a:t>
            </a:r>
          </a:p>
          <a:p>
            <a:endParaRPr lang="en-US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944D5-1FC2-0F70-6F3B-0E64AAF6CD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253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3FB004E-C4DC-F6AA-58D2-FA462F810B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517A9F-EB2C-307E-1570-B0D1B2DA6D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Publishing </a:t>
            </a:r>
            <a:r>
              <a:rPr lang="en-GB">
                <a:cs typeface="Arial"/>
              </a:rPr>
              <a:t>sensitivities</a:t>
            </a:r>
            <a:endParaRPr lang="en-GB" dirty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F32AD0-9BCE-B8E3-4506-76DCA8C03C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latin typeface="Arial"/>
                <a:cs typeface="Arial"/>
              </a:rPr>
              <a:t>The best way to determine if a book is good is to throw it out into the marketplace and see what the response is.</a:t>
            </a:r>
          </a:p>
          <a:p>
            <a:pPr marL="431800" indent="-431800"/>
            <a:r>
              <a:rPr lang="en-GB" dirty="0">
                <a:cs typeface="Arial"/>
              </a:rPr>
              <a:t>An agentic system is where you spawn different AI instances that specialise. That’s just division of labour, the same principle humans follow.'</a:t>
            </a:r>
          </a:p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99ED2B-4C86-D6ED-E916-735A44710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8907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448A9D-19D9-7381-CC1B-67F8848F0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F544C-0C52-8B8F-A99E-6B66537C14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Publishing sensitivities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1BF4A1-505D-EAE9-807E-0D1295DDF9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/>
              <a:t>Publishing sensitivities – tone, objective, test in market  </a:t>
            </a:r>
          </a:p>
          <a:p>
            <a:pPr marL="431800" indent="-431800"/>
            <a:r>
              <a:rPr lang="en-US" dirty="0"/>
              <a:t>Publishing functions recreated, and need </a:t>
            </a:r>
            <a:r>
              <a:rPr lang="en-US" dirty="0">
                <a:cs typeface="Arial" panose="020B0604020202020204"/>
              </a:rPr>
              <a:t>depth – editorial, layout, project management</a:t>
            </a:r>
            <a:endParaRPr lang="en-US" dirty="0"/>
          </a:p>
          <a:p>
            <a:r>
              <a:rPr lang="en-US" dirty="0"/>
              <a:t>Market place – soak in market – reader responses</a:t>
            </a:r>
          </a:p>
          <a:p>
            <a:r>
              <a:rPr lang="en-US" dirty="0"/>
              <a:t>Lack of ability to get info from Amazon</a:t>
            </a:r>
          </a:p>
          <a:p>
            <a:pPr marL="431800" indent="-431800"/>
            <a:r>
              <a:rPr lang="en-US" dirty="0"/>
              <a:t>What sells - cover design, title, subtitle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/>
              <a:t>Learning as go along – </a:t>
            </a:r>
            <a:r>
              <a:rPr lang="en-US" dirty="0" err="1"/>
              <a:t>eg</a:t>
            </a:r>
            <a:r>
              <a:rPr lang="en-US" dirty="0"/>
              <a:t> marketing, special deals</a:t>
            </a:r>
          </a:p>
          <a:p>
            <a:pPr marL="431800" indent="-431800"/>
            <a:r>
              <a:rPr lang="en-US" dirty="0"/>
              <a:t>Tried to get in touch with readers – newsletters – barriers not knowing readers</a:t>
            </a:r>
            <a:endParaRPr lang="en-US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BCDACD-766E-C5B0-3D21-DB902C317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6783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044682-4C06-1F55-CEA1-8C4843CF1C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6B6903-D86D-5441-6677-D15295A5E1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Human &amp; Machine</a:t>
            </a:r>
            <a:endParaRPr lang="en-GB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D94B0-6B66-4AA4-A290-AE46ED87D7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r>
              <a:rPr lang="en-GB" dirty="0">
                <a:latin typeface="Arial"/>
                <a:cs typeface="Arial"/>
              </a:rPr>
              <a:t>Artificial intelligence, even in 2022, could create a nonfiction book that humans found value in, so that was amazing to me.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1FED8E-6FBE-28D3-C2AE-D342D9EEF8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79344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F09E86-D556-0167-AEA8-43C9C35AC5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F4CA54-91BB-DEF4-6800-B0995C817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Human-machine interaction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893B5-9A51-3497-83DD-95AA1B2EB1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1234395" cy="46547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Software interfaces and emergent connectivity and co-production (Barad)</a:t>
            </a:r>
          </a:p>
          <a:p>
            <a:pPr marL="431800" indent="-431800"/>
            <a:r>
              <a:rPr lang="en-US" dirty="0"/>
              <a:t>Construction of parameters is detailed and thought through</a:t>
            </a:r>
            <a:endParaRPr lang="en-US" dirty="0">
              <a:cs typeface="Arial" panose="020B0604020202020204"/>
            </a:endParaRPr>
          </a:p>
          <a:p>
            <a:r>
              <a:rPr lang="en-US" dirty="0"/>
              <a:t>Based on human writers</a:t>
            </a:r>
          </a:p>
          <a:p>
            <a:pPr marL="431800" indent="-431800"/>
            <a:r>
              <a:rPr lang="en-US" dirty="0"/>
              <a:t>AI is a collaborator  - intertwining human/machine (Hayles)</a:t>
            </a:r>
          </a:p>
          <a:p>
            <a:pPr marL="431800" indent="-431800"/>
            <a:r>
              <a:rPr lang="en-US" dirty="0"/>
              <a:t>What humans value – a book by AI</a:t>
            </a:r>
            <a:endParaRPr lang="en-US" dirty="0">
              <a:cs typeface="Arial"/>
            </a:endParaRPr>
          </a:p>
          <a:p>
            <a:pPr marL="431800" indent="-431800"/>
            <a:r>
              <a:rPr lang="en-US" dirty="0">
                <a:cs typeface="Arial"/>
              </a:rPr>
              <a:t>Emerges from a network - human prompts, AI model, datasets, platform constraints (ANT – Latour)</a:t>
            </a:r>
          </a:p>
          <a:p>
            <a:pPr marL="431800" indent="-431800"/>
            <a:endParaRPr lang="en-US" dirty="0">
              <a:cs typeface="Arial"/>
            </a:endParaRPr>
          </a:p>
          <a:p>
            <a:endParaRPr lang="en-US" dirty="0"/>
          </a:p>
          <a:p>
            <a:endParaRPr lang="en-US" dirty="0">
              <a:cs typeface="Arial" panose="020B060402020202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3918B-B278-9649-7BEE-81F47D2999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5623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8C08E-2218-B50A-D34D-591128B5F5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39C290-1F4A-D5A1-63DF-7233890A83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Quality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71DB6-6963-BCC9-7391-F5EB5C52C3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9625784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latin typeface="Arial"/>
                <a:cs typeface="Arial"/>
              </a:rPr>
              <a:t>Because when people are actually paying money, they'll be real honest about the quality.</a:t>
            </a:r>
          </a:p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r>
              <a:rPr lang="en-GB" dirty="0">
                <a:latin typeface="Arial"/>
                <a:cs typeface="Arial"/>
              </a:rPr>
              <a:t>They consistently get about a 3.6‑star rating, which isn’t five stars, but considering the books are written by a computer, I think that’s amazing.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2F1CF-508D-2898-CF58-4BD0635B17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10600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6F817C-17C4-5582-F7C9-19A34C3D0C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26D536-DA9C-14EE-B258-A0BA049CC4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Quality, value and reader responses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E35B6-C6AE-3DD6-77E3-BBAB5629D3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826352" cy="463122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Good enough - some value it</a:t>
            </a:r>
            <a:r>
              <a:rPr lang="en-US" dirty="0">
                <a:cs typeface="Arial"/>
              </a:rPr>
              <a:t> – </a:t>
            </a:r>
            <a:r>
              <a:rPr lang="en-US" dirty="0"/>
              <a:t>probabilistic, adequacy model</a:t>
            </a:r>
          </a:p>
          <a:p>
            <a:pPr marL="431800" indent="-431800"/>
            <a:r>
              <a:rPr lang="en-US" dirty="0">
                <a:cs typeface="Arial" panose="020B0604020202020204"/>
              </a:rPr>
              <a:t>Quality is not really good enough to market – but that is not the business model</a:t>
            </a:r>
            <a:endParaRPr lang="en-US" dirty="0"/>
          </a:p>
          <a:p>
            <a:pPr marL="431800" indent="-431800"/>
            <a:r>
              <a:rPr lang="en-US" dirty="0"/>
              <a:t>Meet minimum criteria – </a:t>
            </a:r>
            <a:r>
              <a:rPr lang="en-US" dirty="0" err="1"/>
              <a:t>optimise</a:t>
            </a:r>
            <a:r>
              <a:rPr lang="en-US" dirty="0"/>
              <a:t> for likelihood not originality</a:t>
            </a:r>
          </a:p>
          <a:p>
            <a:pPr marL="431800" indent="-431800"/>
            <a:r>
              <a:rPr lang="en-US" dirty="0"/>
              <a:t>Minimum viable product</a:t>
            </a:r>
            <a:endParaRPr lang="en-US" dirty="0">
              <a:cs typeface="Arial"/>
            </a:endParaRP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5CEA9-FB6D-8DC7-9F2B-ED24AAEC6B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39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916AAE-53AE-7195-B5E5-3C7FE42E18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B65D640-4601-ECFD-D5C8-FB8A5CF5A1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Theoretical frameworks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77AF8-1719-F5CB-73BF-7906A5110C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BBA3D072-A404-C4FD-EAA2-0163B60E69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4601679"/>
              </p:ext>
            </p:extLst>
          </p:nvPr>
        </p:nvGraphicFramePr>
        <p:xfrm>
          <a:off x="376134" y="1481858"/>
          <a:ext cx="10818740" cy="47358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2355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F2EC91-2FF9-12A2-38FA-F31EE61E65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2E68851-23A2-E1B8-A626-17F7B9E990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Amazon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79AE5-49C4-29B2-33E9-C866672C5F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latin typeface="Arial"/>
                <a:cs typeface="Arial"/>
              </a:rPr>
              <a:t>'Amazon puts a huge barrier between me and my readers. There’s no interaction. I don’t know who they are.'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757401-EF8C-1FB1-C8F6-6C27E376FA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737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686005-7DD9-7F1F-66E0-C1E358CBA4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D742EC-68F6-C328-9F9D-6EBCC3DFE2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Amazon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978FB-FB8B-5366-A106-47D9164A53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082470"/>
            <a:ext cx="10205507" cy="4867482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/>
            <a:r>
              <a:rPr lang="en-US" dirty="0">
                <a:cs typeface="Arial"/>
              </a:rPr>
              <a:t>Amazon</a:t>
            </a:r>
            <a:r>
              <a:rPr lang="en-US" dirty="0"/>
              <a:t> change frequency</a:t>
            </a:r>
            <a:endParaRPr lang="en-US" dirty="0">
              <a:cs typeface="Arial"/>
            </a:endParaRPr>
          </a:p>
          <a:p>
            <a:pPr marL="431800" indent="-431800"/>
            <a:r>
              <a:rPr lang="en-US" dirty="0"/>
              <a:t>Just plays by rules –  (possibly established per author)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/>
              <a:t>KU Payment is dynamic any given week – analysis by author and overall KU account  – and specific rules per author in that week</a:t>
            </a:r>
            <a:endParaRPr lang="en-US" dirty="0">
              <a:cs typeface="Arial" panose="020B0604020202020204"/>
            </a:endParaRPr>
          </a:p>
          <a:p>
            <a:r>
              <a:rPr lang="en-US" dirty="0"/>
              <a:t>Chat GPT is not an author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/>
              <a:t>Amazon author interface not really set up for 5500 books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>
                <a:cs typeface="Arial" panose="020B0604020202020204"/>
              </a:rPr>
              <a:t>Clusters not series</a:t>
            </a:r>
            <a:endParaRPr lang="en-US" dirty="0"/>
          </a:p>
          <a:p>
            <a:pPr marL="431800" indent="-431800"/>
            <a:r>
              <a:rPr lang="en-US" dirty="0"/>
              <a:t>Can’t reach readers</a:t>
            </a:r>
            <a:endParaRPr lang="en-US" dirty="0">
              <a:cs typeface="Arial" panose="020B0604020202020204"/>
            </a:endParaRPr>
          </a:p>
          <a:p>
            <a:endParaRPr lang="en-US" dirty="0">
              <a:cs typeface="Arial" panose="020B060402020202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FE673-E481-7DC3-EB74-7A2DDE6EF2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4463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CE1140-F23B-FF7C-3C4A-CD1F4420B3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9EE360D-A918-5B7C-0B51-4C09FA147A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1B332-5CF6-81C3-1ABD-7966569D26C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>
                <a:cs typeface="Arial"/>
              </a:rPr>
              <a:t>Observations</a:t>
            </a:r>
            <a:endParaRPr lang="en-GB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73BE4-3D1D-0124-9D14-A90FE22BB4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8060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6FBD73-C22B-AA74-CED2-60E1833DB4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D057EF-E6D7-9BFE-6947-A25B51507C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Overall</a:t>
            </a:r>
            <a:endParaRPr lang="en-US" dirty="0">
              <a:cs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58F46-6129-0D6C-D089-165120128E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199699"/>
            <a:ext cx="10119165" cy="514753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Very present</a:t>
            </a:r>
          </a:p>
          <a:p>
            <a:r>
              <a:rPr lang="en-US" dirty="0"/>
              <a:t>Very aware of context</a:t>
            </a:r>
          </a:p>
          <a:p>
            <a:pPr marL="431800" indent="-431800"/>
            <a:r>
              <a:rPr lang="en-US" dirty="0"/>
              <a:t>Ethical</a:t>
            </a:r>
            <a:endParaRPr lang="en-US" dirty="0">
              <a:cs typeface="Arial"/>
            </a:endParaRPr>
          </a:p>
          <a:p>
            <a:pPr marL="431800" indent="-431800"/>
            <a:r>
              <a:rPr lang="en-US" dirty="0"/>
              <a:t>Constrained by Amazon</a:t>
            </a:r>
          </a:p>
          <a:p>
            <a:pPr marL="431800" indent="-431800"/>
            <a:r>
              <a:rPr lang="en-US" dirty="0"/>
              <a:t>Tests for success  1) works 2) has readers 3) can be automated</a:t>
            </a:r>
            <a:endParaRPr lang="en-US" dirty="0">
              <a:cs typeface="Arial"/>
            </a:endParaRPr>
          </a:p>
          <a:p>
            <a:pPr marL="431800" indent="-431800"/>
            <a:r>
              <a:rPr lang="en-US" dirty="0">
                <a:cs typeface="Arial"/>
              </a:rPr>
              <a:t>Tests of quality 1) has readers 2) consistency in ratings 3) positive hearsay</a:t>
            </a:r>
            <a:endParaRPr lang="en-US" dirty="0"/>
          </a:p>
          <a:p>
            <a:pPr marL="431800" indent="-431800"/>
            <a:r>
              <a:rPr lang="en-US" dirty="0"/>
              <a:t>Reader interest has to be proven in marketplace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>
                <a:cs typeface="Arial" panose="020B0604020202020204"/>
              </a:rPr>
              <a:t>Publishing processes even if automated are </a:t>
            </a:r>
            <a:r>
              <a:rPr lang="en-US" dirty="0" err="1">
                <a:cs typeface="Arial" panose="020B0604020202020204"/>
              </a:rPr>
              <a:t>recognisable</a:t>
            </a:r>
            <a:endParaRPr lang="en-US" dirty="0">
              <a:cs typeface="Arial" panose="020B0604020202020204"/>
            </a:endParaRPr>
          </a:p>
          <a:p>
            <a:pPr marL="431800" indent="-431800"/>
            <a:endParaRPr lang="en-US" dirty="0">
              <a:cs typeface="Arial" panose="020B0604020202020204"/>
            </a:endParaRPr>
          </a:p>
          <a:p>
            <a:pPr marL="0" indent="0">
              <a:buNone/>
            </a:pPr>
            <a:endParaRPr lang="en-US" dirty="0">
              <a:cs typeface="Arial" panose="020B0604020202020204"/>
            </a:endParaRPr>
          </a:p>
          <a:p>
            <a:endParaRPr lang="en-US" dirty="0">
              <a:cs typeface="Arial" panose="020B060402020202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A914E-C94E-C31B-61C3-2656414800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1373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FB2139-F07E-BD9D-4123-D03B26704A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149987-110B-821F-5711-FC47A6C3B2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Quality tolerances and probabilistic systems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8017AD-C2B2-F9DC-441B-9024DC9EAE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596195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/>
              <a:t>3.6 is 'good enough' –  consistent</a:t>
            </a:r>
          </a:p>
          <a:p>
            <a:pPr marL="431800" indent="-431800"/>
            <a:r>
              <a:rPr lang="en-US" dirty="0">
                <a:latin typeface="Arial"/>
                <a:cs typeface="Arial"/>
              </a:rPr>
              <a:t>Incremental probability-weighted consensus, information stability  – </a:t>
            </a:r>
            <a:r>
              <a:rPr lang="en-US" dirty="0" err="1">
                <a:latin typeface="Arial"/>
                <a:cs typeface="Arial"/>
              </a:rPr>
              <a:t>wikipedia</a:t>
            </a:r>
            <a:r>
              <a:rPr lang="en-US" dirty="0">
                <a:latin typeface="Arial"/>
                <a:cs typeface="Arial"/>
              </a:rPr>
              <a:t>, AI (Bayes)</a:t>
            </a:r>
          </a:p>
          <a:p>
            <a:pPr marL="431800" indent="-431800"/>
            <a:r>
              <a:rPr lang="en-US" dirty="0">
                <a:latin typeface="Arial"/>
                <a:cs typeface="Arial"/>
              </a:rPr>
              <a:t>Knowledge is contingent, revisable and distributed; collective intelligence (Levy), wisdom of crowds can outperform (</a:t>
            </a:r>
            <a:r>
              <a:rPr lang="en-US" dirty="0" err="1">
                <a:solidFill>
                  <a:srgbClr val="000000"/>
                </a:solidFill>
                <a:latin typeface="Arial"/>
                <a:cs typeface="Arial"/>
              </a:rPr>
              <a:t>Surowiecki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</a:p>
          <a:p>
            <a:pPr marL="431800" indent="-431800"/>
            <a:r>
              <a:rPr lang="en-US" dirty="0">
                <a:latin typeface="Arial"/>
                <a:cs typeface="Arial"/>
              </a:rPr>
              <a:t>Algorithmic - probabilistic selection system  (Parisi) and discoverability based on probability</a:t>
            </a:r>
          </a:p>
          <a:p>
            <a:pPr marL="431800" indent="-431800"/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Digital systems everything becomes computable and probabilistic (Kittler) </a:t>
            </a:r>
          </a:p>
          <a:p>
            <a:pPr marL="431800" indent="-431800"/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31800" indent="-431800"/>
            <a:endParaRPr lang="en-US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431800" indent="-431800"/>
            <a:endParaRPr lang="en-US" b="1" dirty="0">
              <a:latin typeface="Arial"/>
              <a:cs typeface="Arial"/>
            </a:endParaRPr>
          </a:p>
          <a:p>
            <a:pPr marL="431800" indent="-431800"/>
            <a:endParaRPr lang="en-US" dirty="0">
              <a:latin typeface="Arial"/>
              <a:cs typeface="Arial"/>
            </a:endParaRPr>
          </a:p>
          <a:p>
            <a:pPr marL="431800" indent="-431800"/>
            <a:endParaRPr lang="en-US" dirty="0">
              <a:latin typeface="Arial"/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AE07C-4028-AF99-2627-9FF6082D09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190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76D8AF-8415-A789-C4D3-62528B4BE9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A96AD7-002A-14D7-DEAF-8F426DA19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Tensions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A6CF89-9657-743B-FF89-D50E14E2E9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198913" cy="4748457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cs typeface="Arial"/>
              </a:rPr>
              <a:t>Profitable – but not retire-early money – and requires consistent on-going publishing</a:t>
            </a:r>
          </a:p>
          <a:p>
            <a:pPr marL="431800" indent="-431800"/>
            <a:r>
              <a:rPr lang="en-US" dirty="0">
                <a:cs typeface="Arial"/>
              </a:rPr>
              <a:t>Probabilistic – Responsive to Amazon</a:t>
            </a:r>
            <a:endParaRPr lang="en-GB" dirty="0">
              <a:cs typeface="Arial"/>
            </a:endParaRPr>
          </a:p>
          <a:p>
            <a:pPr marL="431800" indent="-431800"/>
            <a:r>
              <a:rPr lang="en-US" dirty="0">
                <a:cs typeface="Arial"/>
              </a:rPr>
              <a:t>Balance between effort, frequency and spend – remain profitable not too much work, nor expect to market – let readers find</a:t>
            </a:r>
            <a:endParaRPr lang="en-GB" dirty="0">
              <a:cs typeface="Arial"/>
            </a:endParaRPr>
          </a:p>
          <a:p>
            <a:pPr marL="431800" indent="-431800"/>
            <a:r>
              <a:rPr lang="en-US" dirty="0">
                <a:cs typeface="Arial"/>
              </a:rPr>
              <a:t>Publisher, not author, identity</a:t>
            </a:r>
          </a:p>
          <a:p>
            <a:pPr marL="431800" indent="-431800"/>
            <a:r>
              <a:rPr lang="en-US" dirty="0">
                <a:cs typeface="Arial"/>
              </a:rPr>
              <a:t>Randomness – letting AI make choices - </a:t>
            </a:r>
            <a:r>
              <a:rPr lang="en-US" dirty="0" err="1">
                <a:cs typeface="Arial"/>
              </a:rPr>
              <a:t>eg</a:t>
            </a:r>
            <a:r>
              <a:rPr lang="en-US" dirty="0">
                <a:cs typeface="Arial"/>
              </a:rPr>
              <a:t> chooses title based on data vs controls via the parameters of the software.</a:t>
            </a:r>
          </a:p>
          <a:p>
            <a:pPr marL="431800" indent="-431800"/>
            <a:r>
              <a:rPr lang="en-US" dirty="0">
                <a:cs typeface="Arial"/>
              </a:rPr>
              <a:t>Who is the author?</a:t>
            </a:r>
          </a:p>
          <a:p>
            <a:pPr marL="431800" indent="-431800"/>
            <a:endParaRPr lang="en-GB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BDD83D-8DE5-55A4-6D03-0722128C62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906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2E3CE5-EC1C-2D85-3F70-E4C050826E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F07088-5476-C129-D178-D843CFBCF0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Final thoughts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0E4F5-932F-9D77-632C-76380EA100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10277066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 dirty="0">
                <a:latin typeface="Arial"/>
                <a:cs typeface="Arial"/>
              </a:rPr>
              <a:t>PRODUCTION - authorship moves from a singular creative act to authorship as iterative probabilistic production</a:t>
            </a:r>
          </a:p>
          <a:p>
            <a:pPr marL="431800" indent="-431800"/>
            <a:r>
              <a:rPr lang="en-GB" dirty="0">
                <a:latin typeface="Arial"/>
                <a:cs typeface="Arial"/>
              </a:rPr>
              <a:t>CIRCULATION – algorithm (with AI driven metadata) ensures circulation</a:t>
            </a:r>
          </a:p>
          <a:p>
            <a:pPr marL="431800" indent="-431800"/>
            <a:r>
              <a:rPr lang="en-GB" dirty="0">
                <a:latin typeface="Arial"/>
                <a:cs typeface="Arial"/>
              </a:rPr>
              <a:t>GATEKEEPING  - not editor, increase in output leaving filtering to post-publication selection (ratings, clicks, shelving)</a:t>
            </a:r>
          </a:p>
          <a:p>
            <a:pPr marL="431800" indent="-431800"/>
            <a:r>
              <a:rPr lang="en-GB" dirty="0">
                <a:latin typeface="Arial"/>
                <a:cs typeface="Arial"/>
              </a:rPr>
              <a:t>AUTHOR: distributed authorship with AI, curator of outputs, orchestrates systems through prompts and interfaces = manager of probabilities</a:t>
            </a:r>
          </a:p>
          <a:p>
            <a:pPr marL="431800" indent="-431800"/>
            <a:endParaRPr lang="en-GB" dirty="0">
              <a:latin typeface="Arial"/>
              <a:cs typeface="Arial"/>
            </a:endParaRPr>
          </a:p>
          <a:p>
            <a:pPr marL="431800" indent="-431800"/>
            <a:endParaRPr lang="en-GB" dirty="0">
              <a:latin typeface="Arial"/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07B86-309D-4327-D35C-65D4ADF1CB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26554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EE0426-B0C0-780D-6F36-4A5A0FB646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67F1F5-8D0E-2A6B-FCB2-5BAD1F3980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Thank you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53BEE-504D-DF81-7201-025813DB53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GB">
                <a:cs typeface="Arial"/>
              </a:rPr>
              <a:t>Frania Hall</a:t>
            </a:r>
          </a:p>
          <a:p>
            <a:pPr marL="431800" indent="-431800"/>
            <a:r>
              <a:rPr lang="en-GB">
                <a:cs typeface="Arial"/>
              </a:rPr>
              <a:t>f.hall@lcc.arts.ac.uk</a:t>
            </a:r>
            <a:endParaRPr lang="en-GB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CC50-355D-1123-7290-EB577955D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8339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84D16E-5E11-41C4-C164-4579995507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2475A1E-6593-7E65-3673-ECDC52F396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58237-60FD-4521-0D90-C824DAF776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en-GB" sz="1050" b="1" dirty="0">
                <a:latin typeface="Segoe UI" panose="020B0502040204020203" pitchFamily="34" charset="0"/>
              </a:rPr>
              <a:t>References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Barad, K. (2007) </a:t>
            </a:r>
            <a:r>
              <a:rPr lang="en-GB" sz="1050" i="1" dirty="0">
                <a:latin typeface="Segoe UI" panose="020B0502040204020203" pitchFamily="34" charset="0"/>
              </a:rPr>
              <a:t>Meeting the Universe Halfway: Quantum Physics and the Entanglement of Matter and Meaning</a:t>
            </a:r>
            <a:r>
              <a:rPr lang="en-GB" sz="1050" dirty="0">
                <a:latin typeface="Segoe UI" panose="020B0502040204020203" pitchFamily="34" charset="0"/>
              </a:rPr>
              <a:t>. Durham, NC: Duke University Press.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Bayes, T. (1763) ‘An essay towards solving a problem in the doctrine of chances’, </a:t>
            </a:r>
            <a:r>
              <a:rPr lang="en-GB" sz="1050" i="1" dirty="0">
                <a:latin typeface="Segoe UI" panose="020B0502040204020203" pitchFamily="34" charset="0"/>
              </a:rPr>
              <a:t>Philosophical Transactions of the Royal Society of London</a:t>
            </a:r>
            <a:r>
              <a:rPr lang="en-GB" sz="1050" dirty="0">
                <a:latin typeface="Segoe UI" panose="020B0502040204020203" pitchFamily="34" charset="0"/>
              </a:rPr>
              <a:t>, 53, pp. 370–418. </a:t>
            </a:r>
            <a:r>
              <a:rPr lang="en-GB" sz="1050" dirty="0">
                <a:solidFill>
                  <a:srgbClr val="464FEB"/>
                </a:solidFill>
                <a:latin typeface="Segoe UI" panose="020B05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[royalsocie...ishing.org]</a:t>
            </a:r>
            <a:endParaRPr lang="en-GB" sz="1050" dirty="0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Hayles, N.K. (2017) </a:t>
            </a:r>
            <a:r>
              <a:rPr lang="en-GB" sz="1050" i="1" dirty="0">
                <a:latin typeface="Segoe UI" panose="020B0502040204020203" pitchFamily="34" charset="0"/>
              </a:rPr>
              <a:t>Unthought: The Power of the Cognitive Nonconscious</a:t>
            </a:r>
            <a:r>
              <a:rPr lang="en-GB" sz="1050" dirty="0">
                <a:latin typeface="Segoe UI" panose="020B0502040204020203" pitchFamily="34" charset="0"/>
              </a:rPr>
              <a:t>. Chicago, IL: University of Chicago Press.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Kittler, F.A. (1999) </a:t>
            </a:r>
            <a:r>
              <a:rPr lang="en-GB" sz="1050" i="1" dirty="0">
                <a:latin typeface="Segoe UI" panose="020B0502040204020203" pitchFamily="34" charset="0"/>
              </a:rPr>
              <a:t>Gramophone, Film, Typewriter</a:t>
            </a:r>
            <a:r>
              <a:rPr lang="en-GB" sz="1050" dirty="0">
                <a:latin typeface="Segoe UI" panose="020B0502040204020203" pitchFamily="34" charset="0"/>
              </a:rPr>
              <a:t>. Stanford, CA: Stanford University Press. </a:t>
            </a:r>
            <a:r>
              <a:rPr lang="en-GB" sz="1050" dirty="0">
                <a:solidFill>
                  <a:srgbClr val="464FEB"/>
                </a:solidFill>
                <a:latin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[sup.org]</a:t>
            </a:r>
            <a:r>
              <a:rPr lang="en-GB" sz="1050" dirty="0">
                <a:latin typeface="Segoe UI" panose="020B0502040204020203" pitchFamily="34" charset="0"/>
              </a:rPr>
              <a:t>, </a:t>
            </a:r>
            <a:r>
              <a:rPr lang="en-GB" sz="1050" dirty="0">
                <a:solidFill>
                  <a:srgbClr val="464FEB"/>
                </a:solidFill>
                <a:latin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[books.google.com]</a:t>
            </a:r>
            <a:endParaRPr lang="en-GB" sz="1050" dirty="0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Latour, B. (2005) </a:t>
            </a:r>
            <a:r>
              <a:rPr lang="en-GB" sz="1050" i="1" dirty="0">
                <a:latin typeface="Segoe UI" panose="020B0502040204020203" pitchFamily="34" charset="0"/>
              </a:rPr>
              <a:t>Reassembling the Social: An Introduction to Actor-Network-Theory</a:t>
            </a:r>
            <a:r>
              <a:rPr lang="en-GB" sz="1050" dirty="0">
                <a:latin typeface="Segoe UI" panose="020B0502040204020203" pitchFamily="34" charset="0"/>
              </a:rPr>
              <a:t>. Oxford: Oxford University Press.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Lévy, P. (1997) </a:t>
            </a:r>
            <a:r>
              <a:rPr lang="en-GB" sz="1050" i="1" dirty="0">
                <a:latin typeface="Segoe UI" panose="020B0502040204020203" pitchFamily="34" charset="0"/>
              </a:rPr>
              <a:t>Collective Intelligence: Mankind’s Emerging World in Cyberspace</a:t>
            </a:r>
            <a:r>
              <a:rPr lang="en-GB" sz="1050" dirty="0">
                <a:latin typeface="Segoe UI" panose="020B0502040204020203" pitchFamily="34" charset="0"/>
              </a:rPr>
              <a:t>. New York: Plenum Press.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Parisi, L. (2013) </a:t>
            </a:r>
            <a:r>
              <a:rPr lang="en-GB" sz="1050" i="1" dirty="0">
                <a:latin typeface="Segoe UI" panose="020B0502040204020203" pitchFamily="34" charset="0"/>
              </a:rPr>
              <a:t>Contagious Architecture: Computation, Aesthetics, and Space</a:t>
            </a:r>
            <a:r>
              <a:rPr lang="en-GB" sz="1050" dirty="0">
                <a:latin typeface="Segoe UI" panose="020B0502040204020203" pitchFamily="34" charset="0"/>
              </a:rPr>
              <a:t>. Cambridge, MA: MIT Press.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>
                <a:latin typeface="Segoe UI" panose="020B0502040204020203" pitchFamily="34" charset="0"/>
              </a:rPr>
              <a:t>Shannon, C.E. and Weaver, W. (1949) </a:t>
            </a:r>
            <a:r>
              <a:rPr lang="en-GB" sz="1050" i="1" dirty="0">
                <a:latin typeface="Segoe UI" panose="020B0502040204020203" pitchFamily="34" charset="0"/>
              </a:rPr>
              <a:t>The Mathematical Theory of Communication</a:t>
            </a:r>
            <a:r>
              <a:rPr lang="en-GB" sz="1050" dirty="0">
                <a:latin typeface="Segoe UI" panose="020B0502040204020203" pitchFamily="34" charset="0"/>
              </a:rPr>
              <a:t>. Urbana, IL: University of Illinois Press.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sz="1050" dirty="0" err="1">
                <a:latin typeface="Segoe UI" panose="020B0502040204020203" pitchFamily="34" charset="0"/>
              </a:rPr>
              <a:t>Surowiecki</a:t>
            </a:r>
            <a:r>
              <a:rPr lang="en-GB" sz="1050" dirty="0">
                <a:latin typeface="Segoe UI" panose="020B0502040204020203" pitchFamily="34" charset="0"/>
              </a:rPr>
              <a:t>, J. (2004) </a:t>
            </a:r>
            <a:r>
              <a:rPr lang="en-GB" sz="1050" i="1" dirty="0">
                <a:latin typeface="Segoe UI" panose="020B0502040204020203" pitchFamily="34" charset="0"/>
              </a:rPr>
              <a:t>The Wisdom of Crowds: Why the Many Are Smarter Than the Few and How Collective Wisdom Shapes Business, Economies, Societies and Nations</a:t>
            </a:r>
            <a:r>
              <a:rPr lang="en-GB" sz="1050" dirty="0">
                <a:latin typeface="Segoe UI" panose="020B0502040204020203" pitchFamily="34" charset="0"/>
              </a:rPr>
              <a:t>. New York: Doubleday.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1B206-A679-3974-EE05-3A402335E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8923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1A8115A-59CA-4A9E-9C3D-4F60D2A950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D7B387D-A0A6-F045-6765-51BB04B531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cs typeface="Arial"/>
              </a:rPr>
              <a:t>Methodology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E433A4-5535-FB9D-FF37-8B0CB2789E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>
                <a:cs typeface="Arial"/>
              </a:rPr>
              <a:t>Observational data from Amazon author pages and book lists, and Good Reads listings</a:t>
            </a:r>
            <a:endParaRPr lang="en-GB" dirty="0">
              <a:cs typeface="Arial"/>
            </a:endParaRPr>
          </a:p>
          <a:p>
            <a:pPr marL="431800" indent="-431800"/>
            <a:r>
              <a:rPr lang="en-US" dirty="0">
                <a:cs typeface="Arial"/>
              </a:rPr>
              <a:t> Qualitative interview</a:t>
            </a:r>
            <a:endParaRPr lang="en-GB" dirty="0">
              <a:cs typeface="Arial" panose="020B0604020202020204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774CF-A717-881F-EDF4-D6E90D2620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762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91532E-44BE-CF89-1508-B3397C3E09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9985D6-6A0A-220E-8AD0-02986A5803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Introducing Barrett Williams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EE892B-FC24-7E50-A417-D36D2251A4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9426" y="1592263"/>
            <a:ext cx="9873272" cy="4357688"/>
          </a:xfrm>
        </p:spPr>
        <p:txBody>
          <a:bodyPr vert="horz" lIns="0" tIns="0" rIns="0" bIns="0" rtlCol="0" anchor="t">
            <a:noAutofit/>
          </a:bodyPr>
          <a:lstStyle/>
          <a:p>
            <a:pPr marL="431800" indent="-431800"/>
            <a:r>
              <a:rPr lang="en-US" dirty="0">
                <a:cs typeface="Arial"/>
              </a:rPr>
              <a:t>Systems engineer, ex-US </a:t>
            </a:r>
            <a:r>
              <a:rPr lang="en-US">
                <a:cs typeface="Arial"/>
              </a:rPr>
              <a:t>air force, chief information officer</a:t>
            </a:r>
            <a:endParaRPr lang="en-US"/>
          </a:p>
          <a:p>
            <a:pPr marL="431800" indent="-431800"/>
            <a:r>
              <a:rPr lang="en-US"/>
              <a:t>4478 titles on Amazon (5885 on good reads)</a:t>
            </a:r>
          </a:p>
          <a:p>
            <a:pPr marL="431800" indent="-431800"/>
            <a:r>
              <a:rPr lang="en-US" dirty="0"/>
              <a:t>Available as </a:t>
            </a:r>
            <a:r>
              <a:rPr lang="en-US" dirty="0" err="1"/>
              <a:t>ebooks</a:t>
            </a:r>
            <a:r>
              <a:rPr lang="en-US" dirty="0"/>
              <a:t> and as part of Kindle Unlimited</a:t>
            </a:r>
            <a:endParaRPr lang="en-US" dirty="0">
              <a:cs typeface="Arial" panose="020B0604020202020204"/>
            </a:endParaRPr>
          </a:p>
          <a:p>
            <a:pPr marL="431800" indent="-431800"/>
            <a:r>
              <a:rPr lang="en-US" dirty="0"/>
              <a:t>Most books around 130-160 pages – priced between £2.50-£3.80</a:t>
            </a:r>
            <a:endParaRPr lang="en-US" dirty="0">
              <a:cs typeface="Arial" panose="020B0604020202020204"/>
            </a:endParaRPr>
          </a:p>
          <a:p>
            <a:pPr marL="431800" indent="-431800"/>
            <a:endParaRPr lang="en-US" dirty="0">
              <a:cs typeface="Arial" panose="020B0604020202020204"/>
            </a:endParaRPr>
          </a:p>
          <a:p>
            <a:pPr marL="431800" indent="-431800"/>
            <a:endParaRPr lang="en-US" dirty="0">
              <a:cs typeface="Arial" panose="020B0604020202020204"/>
            </a:endParaRPr>
          </a:p>
          <a:p>
            <a:pPr marL="431800" indent="-431800"/>
            <a:endParaRPr lang="en-US" dirty="0">
              <a:cs typeface="Arial" panose="020B0604020202020204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71C4EB-94FF-F032-966C-118B35D69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71960" y="6356350"/>
            <a:ext cx="3013508" cy="336371"/>
          </a:xfrm>
        </p:spPr>
        <p:txBody>
          <a:bodyPr/>
          <a:lstStyle/>
          <a:p>
            <a:r>
              <a:rPr lang="en-GB"/>
              <a:t>Dr Frania Hall - AI Publishing Models</a:t>
            </a:r>
          </a:p>
        </p:txBody>
      </p:sp>
    </p:spTree>
    <p:extLst>
      <p:ext uri="{BB962C8B-B14F-4D97-AF65-F5344CB8AC3E}">
        <p14:creationId xmlns:p14="http://schemas.microsoft.com/office/powerpoint/2010/main" val="2107925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24228-2881-CEE5-A46E-5B0E1E30CA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D84934-8339-77EA-763E-DED3AB1AD9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0575" y="371869"/>
            <a:ext cx="11232000" cy="720000"/>
          </a:xfrm>
        </p:spPr>
        <p:txBody>
          <a:bodyPr/>
          <a:lstStyle/>
          <a:p>
            <a:r>
              <a:rPr lang="en-US"/>
              <a:t>Variety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1DDF77-4D3A-8C58-440D-463C2A31A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326" y="405586"/>
            <a:ext cx="3581400" cy="5473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AAEDB3-2CEC-DF29-BBB5-037EF7748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21" y="1177906"/>
            <a:ext cx="2413000" cy="368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4F6126-D967-CF3B-BDE2-AD4F3EC1F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2121" y="2319506"/>
            <a:ext cx="2614536" cy="421640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80AFED3-8E8A-5B1B-EDB1-07A139C6C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Dr Frania Hall - AI Publishing Models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7A0BF21-4214-8846-E78D-5CE1081BF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9600" y="2902531"/>
            <a:ext cx="2336800" cy="3759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6255CB-FD10-0D4D-3AF4-73988DBCB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33842" y="226028"/>
            <a:ext cx="1778006" cy="27869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438230-FA9E-E28F-DF51-033AFAB08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1779" y="3146798"/>
            <a:ext cx="2194706" cy="35169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AA554A-D3D6-7D30-CD14-C1D236D41E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3881" y="369376"/>
            <a:ext cx="2646860" cy="4216401"/>
          </a:xfrm>
          <a:prstGeom prst="rect">
            <a:avLst/>
          </a:prstGeom>
        </p:spPr>
      </p:pic>
      <p:pic>
        <p:nvPicPr>
          <p:cNvPr id="17" name="Picture 16" descr="A book cover of a zombie survival 101&#10;&#10;AI-generated content may be incorrect.">
            <a:extLst>
              <a:ext uri="{FF2B5EF4-FFF2-40B4-BE49-F238E27FC236}">
                <a16:creationId xmlns:a16="http://schemas.microsoft.com/office/drawing/2014/main" id="{BDA350CC-8735-03B9-B48C-EFEEC8B9C6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234" y="3000075"/>
            <a:ext cx="2413000" cy="3530600"/>
          </a:xfrm>
          <a:prstGeom prst="rect">
            <a:avLst/>
          </a:prstGeom>
        </p:spPr>
      </p:pic>
      <p:pic>
        <p:nvPicPr>
          <p:cNvPr id="10" name="Picture 9" descr="A book cover with orange spheres and blue circles&#10;&#10;AI-generated content may be incorrect.">
            <a:extLst>
              <a:ext uri="{FF2B5EF4-FFF2-40B4-BE49-F238E27FC236}">
                <a16:creationId xmlns:a16="http://schemas.microsoft.com/office/drawing/2014/main" id="{8FDB8F1A-8F9C-63D5-17E1-05F78EDF10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612" y="2482699"/>
            <a:ext cx="1875367" cy="2701193"/>
          </a:xfrm>
          <a:prstGeom prst="rect">
            <a:avLst/>
          </a:prstGeom>
        </p:spPr>
      </p:pic>
      <p:pic>
        <p:nvPicPr>
          <p:cNvPr id="19" name="Picture 18" descr="A cover of a book&#10;&#10;AI-generated content may be incorrect.">
            <a:extLst>
              <a:ext uri="{FF2B5EF4-FFF2-40B4-BE49-F238E27FC236}">
                <a16:creationId xmlns:a16="http://schemas.microsoft.com/office/drawing/2014/main" id="{73ECEC97-2CB0-39EA-A5C1-AE21C6821F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41446" y="2511484"/>
            <a:ext cx="2032240" cy="337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77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0A34EC-EB16-6A78-98D2-DDC740E47D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38DDFA-4278-D2CD-7F16-BFCF4279D1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Structure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124BA9-F667-81FF-1CF4-82BFB3B53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9397" y="699077"/>
            <a:ext cx="7772400" cy="254576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FA5C9-8A57-F18A-A253-7C3E5D0305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pic>
        <p:nvPicPr>
          <p:cNvPr id="6" name="Picture 5" descr="A screenshot of a book&#10;&#10;AI-generated content may be incorrect.">
            <a:extLst>
              <a:ext uri="{FF2B5EF4-FFF2-40B4-BE49-F238E27FC236}">
                <a16:creationId xmlns:a16="http://schemas.microsoft.com/office/drawing/2014/main" id="{8B4170B1-45E7-26C7-0609-D57D4EA07A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2309" y="3392787"/>
            <a:ext cx="77724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647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B5F96B-D6F0-F309-93EE-B88928C3A8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4D6BA1-704E-B28A-7E03-442DEFC910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Paratext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5B67A-0A60-FE7E-358A-63D8193277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0B54C2-400E-803B-D3DA-4A7852499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895" y="371126"/>
            <a:ext cx="7772400" cy="3010240"/>
          </a:xfrm>
          <a:prstGeom prst="rect">
            <a:avLst/>
          </a:prstGeom>
        </p:spPr>
      </p:pic>
      <p:pic>
        <p:nvPicPr>
          <p:cNvPr id="4" name="Picture 3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11ABD36-E49C-B758-D9D8-EB3A5DFD2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38" y="3431157"/>
            <a:ext cx="6274639" cy="261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55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3D74492-57DE-7EB0-2149-19DABC4C36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E37EA4-0238-AD28-0AFE-ED50BE7BC1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>
                <a:cs typeface="Arial"/>
              </a:rPr>
              <a:t>Series and clusters - Amazon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FE1E3-C2A0-4DBE-DD00-C6A67EB327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r"/>
            <a:r>
              <a:rPr lang="en-GB"/>
              <a:t>Dr Frania Hall - AI Publishing Models</a:t>
            </a:r>
            <a:endParaRPr lang="en-GB" dirty="0"/>
          </a:p>
        </p:txBody>
      </p:sp>
      <p:pic>
        <p:nvPicPr>
          <p:cNvPr id="6" name="Picture 5" descr="A close up of a book&#10;&#10;AI-generated content may be incorrect.">
            <a:extLst>
              <a:ext uri="{FF2B5EF4-FFF2-40B4-BE49-F238E27FC236}">
                <a16:creationId xmlns:a16="http://schemas.microsoft.com/office/drawing/2014/main" id="{B46A0E98-D669-2F83-3848-3151FCF88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366" y="4145109"/>
            <a:ext cx="9536317" cy="1804395"/>
          </a:xfrm>
          <a:prstGeom prst="rect">
            <a:avLst/>
          </a:prstGeom>
        </p:spPr>
      </p:pic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7AD5206-12AD-0CA7-E4AC-A5BD41FED9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94" b="375"/>
          <a:stretch>
            <a:fillRect/>
          </a:stretch>
        </p:blipFill>
        <p:spPr>
          <a:xfrm>
            <a:off x="736829" y="1716078"/>
            <a:ext cx="7665303" cy="191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48651"/>
      </p:ext>
    </p:extLst>
  </p:cSld>
  <p:clrMapOvr>
    <a:masterClrMapping/>
  </p:clrMapOvr>
</p:sld>
</file>

<file path=ppt/theme/theme1.xml><?xml version="1.0" encoding="utf-8"?>
<a:theme xmlns:a="http://schemas.openxmlformats.org/drawingml/2006/main" name="UAL Theme">
  <a:themeElements>
    <a:clrScheme name="UAL">
      <a:dk1>
        <a:srgbClr val="000000"/>
      </a:dk1>
      <a:lt1>
        <a:srgbClr val="FFFFFF"/>
      </a:lt1>
      <a:dk2>
        <a:srgbClr val="FFD022"/>
      </a:dk2>
      <a:lt2>
        <a:srgbClr val="E71657"/>
      </a:lt2>
      <a:accent1>
        <a:srgbClr val="FF8500"/>
      </a:accent1>
      <a:accent2>
        <a:srgbClr val="9E65FB"/>
      </a:accent2>
      <a:accent3>
        <a:srgbClr val="20BCFF"/>
      </a:accent3>
      <a:accent4>
        <a:srgbClr val="1F4EDC"/>
      </a:accent4>
      <a:accent5>
        <a:srgbClr val="00C73E"/>
      </a:accent5>
      <a:accent6>
        <a:srgbClr val="19A3A3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 anchor="t" anchorCtr="0">
        <a:noAutofit/>
      </a:bodyPr>
      <a:lstStyle>
        <a:defPPr algn="l"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AL template" id="{9242B643-8267-2A48-A11E-6E097E49C5C8}" vid="{D4E7A980-5635-0A4A-9DB0-6B9674A6D5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E6FD8723CC5847A7FE7425C9B8BD82" ma:contentTypeVersion="12" ma:contentTypeDescription="Create a new document." ma:contentTypeScope="" ma:versionID="5c5645eea39d4a1e01d5af50e283fdd2">
  <xsd:schema xmlns:xsd="http://www.w3.org/2001/XMLSchema" xmlns:xs="http://www.w3.org/2001/XMLSchema" xmlns:p="http://schemas.microsoft.com/office/2006/metadata/properties" xmlns:ns2="8a4ba4df-95ed-4241-b54f-04803280e80d" xmlns:ns3="10f681cd-7b05-4387-997a-3889df02cc60" targetNamespace="http://schemas.microsoft.com/office/2006/metadata/properties" ma:root="true" ma:fieldsID="e0fae72e0dfc38515368dd092ff95479" ns2:_="" ns3:_="">
    <xsd:import namespace="8a4ba4df-95ed-4241-b54f-04803280e80d"/>
    <xsd:import namespace="10f681cd-7b05-4387-997a-3889df02cc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4ba4df-95ed-4241-b54f-04803280e8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f681cd-7b05-4387-997a-3889df02cc6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C71C0E-110D-4433-9233-B4A830CD2E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29317F-2F4A-42DE-A1C0-3B31ECAA10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4ba4df-95ed-4241-b54f-04803280e80d"/>
    <ds:schemaRef ds:uri="10f681cd-7b05-4387-997a-3889df02cc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F71AED-7DD2-4D0E-B56F-2388688E4C5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7018</TotalTime>
  <Words>1894</Words>
  <Application>Microsoft Macintosh PowerPoint</Application>
  <PresentationFormat>Widescreen</PresentationFormat>
  <Paragraphs>238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Arial</vt:lpstr>
      <vt:lpstr>Calibri</vt:lpstr>
      <vt:lpstr>Segoe UI</vt:lpstr>
      <vt:lpstr>Wingdings 2</vt:lpstr>
      <vt:lpstr>UAL Theme</vt:lpstr>
      <vt:lpstr> Playing the AI publishing game:  A case study of one author’s digital publishing model.   Dr Frania Hall, Media School, LCC, UAL.</vt:lpstr>
      <vt:lpstr>PowerPoint Presentation</vt:lpstr>
      <vt:lpstr>Theoretical frameworks</vt:lpstr>
      <vt:lpstr>Methodology</vt:lpstr>
      <vt:lpstr>Introducing Barrett Williams</vt:lpstr>
      <vt:lpstr>Variety</vt:lpstr>
      <vt:lpstr>Structure</vt:lpstr>
      <vt:lpstr>Paratext</vt:lpstr>
      <vt:lpstr>Series and clusters - Amazon</vt:lpstr>
      <vt:lpstr>Good Reads ratings</vt:lpstr>
      <vt:lpstr>Reviews - good and bad</vt:lpstr>
      <vt:lpstr>Publishing workflow</vt:lpstr>
      <vt:lpstr>Frequency</vt:lpstr>
      <vt:lpstr>Frequency and Popularity</vt:lpstr>
      <vt:lpstr>Motivation and learning - 'engineering endeavor'</vt:lpstr>
      <vt:lpstr>BUSINESS MODEL – sales value percentages</vt:lpstr>
      <vt:lpstr>Themes</vt:lpstr>
      <vt:lpstr>Author – producer - creator</vt:lpstr>
      <vt:lpstr>Author/producer/creator</vt:lpstr>
      <vt:lpstr>Identity</vt:lpstr>
      <vt:lpstr>Identity as publisher</vt:lpstr>
      <vt:lpstr>Ethics</vt:lpstr>
      <vt:lpstr>Ethics and transparency and legitimacy</vt:lpstr>
      <vt:lpstr>Publishing sensitivities</vt:lpstr>
      <vt:lpstr>Publishing sensitivities</vt:lpstr>
      <vt:lpstr>Human &amp; Machine</vt:lpstr>
      <vt:lpstr>Human-machine interaction</vt:lpstr>
      <vt:lpstr>Quality</vt:lpstr>
      <vt:lpstr>Quality, value and reader responses</vt:lpstr>
      <vt:lpstr>Amazon</vt:lpstr>
      <vt:lpstr>Amazon </vt:lpstr>
      <vt:lpstr>PowerPoint Presentation</vt:lpstr>
      <vt:lpstr>Overall</vt:lpstr>
      <vt:lpstr>Quality tolerances and probabilistic systems</vt:lpstr>
      <vt:lpstr>Tensions</vt:lpstr>
      <vt:lpstr>Final thoughts</vt:lpstr>
      <vt:lpstr>Thank you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Frania Hall</dc:creator>
  <cp:lastModifiedBy>Frania Hall</cp:lastModifiedBy>
  <cp:revision>733</cp:revision>
  <cp:lastPrinted>2026-05-07T08:04:49Z</cp:lastPrinted>
  <dcterms:created xsi:type="dcterms:W3CDTF">2025-10-30T09:22:33Z</dcterms:created>
  <dcterms:modified xsi:type="dcterms:W3CDTF">2026-07-09T11:35:28Z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0x0101009CE6FD8723CC5847A7FE7425C9B8BD82</vt:lpwstr>
  </property>
</Properties>
</file>