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6" r:id="rId3"/>
    <p:sldId id="258" r:id="rId4"/>
    <p:sldId id="278" r:id="rId5"/>
    <p:sldId id="265" r:id="rId6"/>
    <p:sldId id="259" r:id="rId7"/>
    <p:sldId id="266" r:id="rId8"/>
    <p:sldId id="267" r:id="rId9"/>
    <p:sldId id="261" r:id="rId10"/>
    <p:sldId id="268" r:id="rId11"/>
    <p:sldId id="262" r:id="rId12"/>
    <p:sldId id="263" r:id="rId13"/>
    <p:sldId id="277" r:id="rId14"/>
    <p:sldId id="269" r:id="rId15"/>
    <p:sldId id="271" r:id="rId16"/>
    <p:sldId id="279" r:id="rId17"/>
    <p:sldId id="282" r:id="rId18"/>
    <p:sldId id="272" r:id="rId19"/>
    <p:sldId id="264" r:id="rId20"/>
    <p:sldId id="273" r:id="rId21"/>
    <p:sldId id="274" r:id="rId22"/>
    <p:sldId id="275"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3E2"/>
    <a:srgbClr val="1E8DF2"/>
    <a:srgbClr val="FF0000"/>
    <a:srgbClr val="914231"/>
    <a:srgbClr val="1D0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8"/>
    <p:restoredTop sz="60272"/>
  </p:normalViewPr>
  <p:slideViewPr>
    <p:cSldViewPr snapToGrid="0">
      <p:cViewPr varScale="1">
        <p:scale>
          <a:sx n="74" d="100"/>
          <a:sy n="74" d="100"/>
        </p:scale>
        <p:origin x="162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DEEF9-7F68-E049-9718-1B7272C20121}" type="datetimeFigureOut">
              <a:rPr lang="en-US" smtClean="0"/>
              <a:t>9/29/25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53620-EE1B-4C4C-81FA-BAC833663EF2}" type="slidenum">
              <a:rPr lang="en-US" smtClean="0"/>
              <a:t>‹#›</a:t>
            </a:fld>
            <a:endParaRPr lang="en-US"/>
          </a:p>
        </p:txBody>
      </p:sp>
    </p:spTree>
    <p:extLst>
      <p:ext uri="{BB962C8B-B14F-4D97-AF65-F5344CB8AC3E}">
        <p14:creationId xmlns:p14="http://schemas.microsoft.com/office/powerpoint/2010/main" val="67975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Intro:</a:t>
            </a:r>
            <a:r>
              <a:rPr lang="en-US" sz="1200" b="0" i="0" u="none" strike="noStrike" kern="1200" dirty="0">
                <a:solidFill>
                  <a:schemeClr val="tx1"/>
                </a:solidFill>
                <a:effectLst/>
                <a:latin typeface="+mn-lt"/>
                <a:ea typeface="+mn-ea"/>
                <a:cs typeface="+mn-cs"/>
              </a:rPr>
              <a:t> </a:t>
            </a:r>
            <a:r>
              <a:rPr lang="en-US" sz="1200" b="1" dirty="0">
                <a:solidFill>
                  <a:srgbClr val="1E8DF2"/>
                </a:solidFill>
                <a:latin typeface="Cochocib Script Latin Pro" panose="020F0502020204030204" pitchFamily="34" charset="0"/>
                <a:cs typeface="Cochocib Script Latin Pro" panose="020F0502020204030204" pitchFamily="34" charset="0"/>
              </a:rPr>
              <a:t>Dear Friend, I can no longer hear your voice…</a:t>
            </a:r>
            <a:endParaRPr lang="en-US" sz="1200" dirty="0">
              <a:solidFill>
                <a:srgbClr val="1E8DF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Developed through deep collaboration with museum staff and extensive archival research—including diaries, drawings, models, ephemera, and personal letters—the film engages in situated research, embedding creative inquiry within the museum’s spatial, emotional, and historical contexts.</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a:t>
            </a:fld>
            <a:endParaRPr lang="en-US"/>
          </a:p>
        </p:txBody>
      </p:sp>
    </p:spTree>
    <p:extLst>
      <p:ext uri="{BB962C8B-B14F-4D97-AF65-F5344CB8AC3E}">
        <p14:creationId xmlns:p14="http://schemas.microsoft.com/office/powerpoint/2010/main" val="155402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endParaRPr lang="en-US" dirty="0"/>
          </a:p>
          <a:p>
            <a:endParaRPr lang="en-US" dirty="0"/>
          </a:p>
          <a:p>
            <a:r>
              <a:rPr lang="en-US" dirty="0"/>
              <a:t>More of the process – which had to be very granular, in order to help the 3D artists – with topographical maps, lists, and a shot list with timings, of how the virtual camera would move through the room – in effect I had to make the film first in my head! So, yes, a kind of conjuring, teasing forth, from a combination of disparate elements, in an exercise that was far fuller of fiction, speculative imagination that it might seems. </a:t>
            </a:r>
          </a:p>
        </p:txBody>
      </p:sp>
      <p:sp>
        <p:nvSpPr>
          <p:cNvPr id="4" name="Slide Number Placeholder 3"/>
          <p:cNvSpPr>
            <a:spLocks noGrp="1"/>
          </p:cNvSpPr>
          <p:nvPr>
            <p:ph type="sldNum" sz="quarter" idx="5"/>
          </p:nvPr>
        </p:nvSpPr>
        <p:spPr/>
        <p:txBody>
          <a:bodyPr/>
          <a:lstStyle/>
          <a:p>
            <a:fld id="{BD953620-EE1B-4C4C-81FA-BAC833663EF2}" type="slidenum">
              <a:rPr lang="en-US" smtClean="0"/>
              <a:t>10</a:t>
            </a:fld>
            <a:endParaRPr lang="en-US"/>
          </a:p>
        </p:txBody>
      </p:sp>
    </p:spTree>
    <p:extLst>
      <p:ext uri="{BB962C8B-B14F-4D97-AF65-F5344CB8AC3E}">
        <p14:creationId xmlns:p14="http://schemas.microsoft.com/office/powerpoint/2010/main" val="258975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p>
          <a:p>
            <a:endParaRPr lang="en-US" dirty="0"/>
          </a:p>
          <a:p>
            <a:r>
              <a:rPr lang="en-US" dirty="0"/>
              <a:t>I always knew that the way the visual journey through the room would combine with sound was crucial, as the sound would convey the motional weight and stakes of this act of conjuring – each move of the camera needed to seem searching, full of yearning. </a:t>
            </a:r>
          </a:p>
          <a:p>
            <a:endParaRPr lang="en-US" dirty="0"/>
          </a:p>
          <a:p>
            <a:r>
              <a:rPr lang="en-US" dirty="0"/>
              <a:t>While in the archives, I took elements of John Soane’s diaries  in the immediate hours, days, weeks, and months after Eliza’s sudden death, together with elements of diaries and letters form two close family friends of Eliza’s who describe John Soane’s grief, the coming together of her funeral, and the gradual passage of time coming to terms with bereavement. In Soane’s case, refusing to come to terms with it. From this, I wrote a libretto, a text, for composer Verity Standen, who I had chosen for her work with polyphonic sound, especially the human voice, entangled in space and place. </a:t>
            </a:r>
          </a:p>
          <a:p>
            <a:endParaRPr lang="en-US" dirty="0"/>
          </a:p>
          <a:p>
            <a:r>
              <a:rPr lang="en-US" dirty="0"/>
              <a:t>It was Standen’s first time working with a museum in this way and to help her, I also had to draw but also show how the words should be paced and fit into a 3-act structure. </a:t>
            </a:r>
          </a:p>
        </p:txBody>
      </p:sp>
      <p:sp>
        <p:nvSpPr>
          <p:cNvPr id="4" name="Slide Number Placeholder 3"/>
          <p:cNvSpPr>
            <a:spLocks noGrp="1"/>
          </p:cNvSpPr>
          <p:nvPr>
            <p:ph type="sldNum" sz="quarter" idx="5"/>
          </p:nvPr>
        </p:nvSpPr>
        <p:spPr/>
        <p:txBody>
          <a:bodyPr/>
          <a:lstStyle/>
          <a:p>
            <a:fld id="{BD953620-EE1B-4C4C-81FA-BAC833663EF2}" type="slidenum">
              <a:rPr lang="en-US" smtClean="0"/>
              <a:t>11</a:t>
            </a:fld>
            <a:endParaRPr lang="en-US"/>
          </a:p>
        </p:txBody>
      </p:sp>
    </p:spTree>
    <p:extLst>
      <p:ext uri="{BB962C8B-B14F-4D97-AF65-F5344CB8AC3E}">
        <p14:creationId xmlns:p14="http://schemas.microsoft.com/office/powerpoint/2010/main" val="29768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p>
          <a:p>
            <a:endParaRPr lang="en-US" dirty="0"/>
          </a:p>
          <a:p>
            <a:r>
              <a:rPr lang="en-US" dirty="0"/>
              <a:t>Sound map: </a:t>
            </a:r>
          </a:p>
          <a:p>
            <a:endParaRPr lang="en-US" dirty="0"/>
          </a:p>
          <a:p>
            <a:r>
              <a:rPr lang="en-US" dirty="0"/>
              <a:t>Diagram of background ambient sounds…and deep structural approach to the soundtrack</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12</a:t>
            </a:fld>
            <a:endParaRPr lang="en-US"/>
          </a:p>
        </p:txBody>
      </p:sp>
    </p:spTree>
    <p:extLst>
      <p:ext uri="{BB962C8B-B14F-4D97-AF65-F5344CB8AC3E}">
        <p14:creationId xmlns:p14="http://schemas.microsoft.com/office/powerpoint/2010/main" val="56712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Soane created the Museum as a showcase for his collections of architectural models and fragments, paintings, sculpture and other interesting objects.  It was also a teaching resource, allowing his pupils to access these collections, and in particular to study original ancient sculpture as well as casts at a time when the Napoleonic Wars made travel to continental Europe extremely difficult, and as a legacy.  Soane had a private act of parliament passed that means his museum is to be kept open to the public, for free, in perpetuity.  Today, the Museum is kept, as far as possible in exactly the state it was in at Soane’s death in 1837.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Soane’s inventive use of light, space and his experimentation with the forms of Classical architecture earned him great success as an architect. During his career he won numerous high-profile projects, including the Bank of England (where he was architect for 45 years) and Dulwich Picture Gallery, and created his own extraordinary home and Museum on Lincoln’s Inn Fields.</a:t>
            </a:r>
          </a:p>
          <a:p>
            <a:r>
              <a:rPr lang="en-US" sz="1200" kern="1200" dirty="0">
                <a:solidFill>
                  <a:schemeClr val="tx1"/>
                </a:solidFill>
                <a:effectLst/>
                <a:latin typeface="+mn-lt"/>
                <a:ea typeface="+mn-ea"/>
                <a:cs typeface="+mn-cs"/>
              </a:rPr>
              <a:t>His successes as an architect and his fascination with the history of architecture led to his appointment as Professor of Architecture at the Royal Academy in 1806. Already an enthusiastic collector, he began to repurpose his home at Lincoln’s Inn Fields as a Museum for students of architecture.</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13</a:t>
            </a:fld>
            <a:endParaRPr lang="en-US"/>
          </a:p>
        </p:txBody>
      </p:sp>
    </p:spTree>
    <p:extLst>
      <p:ext uri="{BB962C8B-B14F-4D97-AF65-F5344CB8AC3E}">
        <p14:creationId xmlns:p14="http://schemas.microsoft.com/office/powerpoint/2010/main" val="208300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need to hear voice of the beloved, Dear friend does NOT feature Eliza’s voice, and instead focuses on the tension between silence and personal historical diaries and letters sung by a female choir as a form of collective grieving.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Dear friend… is interested in collective mourning, an animation whose mournful music filled museum.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my discussions with composer Verity Standen, I played her Irish keening songs, ‘keening’ lamentations and we explored how something of the genteel 18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could contain something more feral; a physical yearning of grief. It interests me that forms of lamentation are often culturally gendered as female, and the choir takes on this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important context of Dear Friend, is that I started the work years before, it was meant to premier in 2018, when I became seriously ill, faced with my own mortality. We rescheduled, to spring 2020, when the pandemic happened, and then again to Spring of 2022, just as people were coming out of the pandemic, more having faced the loss of loved ones. Obviously, this context affected the resonance of the work, and we staged several events, Reclaiming Eliza, re-activating her presence through working with actors to read her unpublished letters, and in partnership with the </a:t>
            </a:r>
            <a:r>
              <a:rPr lang="en-US" sz="1200" kern="1200" dirty="0" err="1">
                <a:solidFill>
                  <a:schemeClr val="tx1"/>
                </a:solidFill>
                <a:effectLst/>
                <a:latin typeface="+mn-lt"/>
                <a:ea typeface="+mn-ea"/>
                <a:cs typeface="+mn-cs"/>
              </a:rPr>
              <a:t>Wellcome</a:t>
            </a:r>
            <a:r>
              <a:rPr lang="en-US" sz="1200" kern="1200" dirty="0">
                <a:solidFill>
                  <a:schemeClr val="tx1"/>
                </a:solidFill>
                <a:effectLst/>
                <a:latin typeface="+mn-lt"/>
                <a:ea typeface="+mn-ea"/>
                <a:cs typeface="+mn-cs"/>
              </a:rPr>
              <a:t> Collection, to stage a panel on creative forms of memorialization and bereavement.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counterpoint between the voice and images are intended to beckon us to lament; to express grief or gather to mourn, through rhyme or prayer or polyphonic sound. Lamentation rolls off the tongues of the women singers in Dear Friend like waves—it is guttural, loud, visceral sounding in its sorrow.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14</a:t>
            </a:fld>
            <a:endParaRPr lang="en-US"/>
          </a:p>
        </p:txBody>
      </p:sp>
    </p:spTree>
    <p:extLst>
      <p:ext uri="{BB962C8B-B14F-4D97-AF65-F5344CB8AC3E}">
        <p14:creationId xmlns:p14="http://schemas.microsoft.com/office/powerpoint/2010/main" val="538493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Soane’s Concealed Lamentation</a:t>
            </a:r>
            <a:endParaRPr lang="en-US" dirty="0"/>
          </a:p>
          <a:p>
            <a:endParaRPr lang="en-US" dirty="0"/>
          </a:p>
          <a:p>
            <a:r>
              <a:rPr lang="en-US" dirty="0"/>
              <a:t>https://</a:t>
            </a:r>
            <a:r>
              <a:rPr lang="en-US" dirty="0" err="1"/>
              <a:t>www.soane.org</a:t>
            </a:r>
            <a:r>
              <a:rPr lang="en-US" dirty="0"/>
              <a:t>/</a:t>
            </a:r>
            <a:r>
              <a:rPr lang="en-US" dirty="0" err="1"/>
              <a:t>eliza</a:t>
            </a:r>
            <a:r>
              <a:rPr lang="en-US" dirty="0"/>
              <a:t>-trail</a:t>
            </a:r>
          </a:p>
          <a:p>
            <a:endParaRPr lang="en-US" dirty="0"/>
          </a:p>
          <a:p>
            <a:r>
              <a:rPr lang="en-US" sz="1200" b="0" i="0" u="none" strike="noStrike" kern="1200" dirty="0">
                <a:solidFill>
                  <a:schemeClr val="tx1"/>
                </a:solidFill>
                <a:effectLst/>
                <a:latin typeface="+mn-lt"/>
                <a:ea typeface="+mn-ea"/>
                <a:cs typeface="+mn-cs"/>
              </a:rPr>
              <a:t>John Soane’s house–museum is often celebrated as Britain’s first formal museum, a triumph of architecture and collecting. But if we read it differently, it is also a work </a:t>
            </a:r>
            <a:r>
              <a:rPr lang="en-US" sz="1200" b="1" i="0" u="none" strike="noStrike" kern="1200" dirty="0">
                <a:solidFill>
                  <a:schemeClr val="tx1"/>
                </a:solidFill>
                <a:effectLst/>
                <a:latin typeface="+mn-lt"/>
                <a:ea typeface="+mn-ea"/>
                <a:cs typeface="+mn-cs"/>
              </a:rPr>
              <a:t>of concealed mourning. </a:t>
            </a:r>
            <a:r>
              <a:rPr lang="en-US" sz="1200" b="0" i="0" u="none" strike="noStrike" kern="1200" dirty="0">
                <a:solidFill>
                  <a:schemeClr val="tx1"/>
                </a:solidFill>
                <a:effectLst/>
                <a:latin typeface="+mn-lt"/>
                <a:ea typeface="+mn-ea"/>
                <a:cs typeface="+mn-cs"/>
              </a:rPr>
              <a:t>After the death of his wife Eliza, Soane embedded veiled references to her absence throughout his home: fragments, light effects, architectural motifs. In doing so, he created a private language of lamentation. Eliza became an undeclared ghost, not in a literal sense, but as a spectral presence woven into the fabric of his daily life and work. This was his way of surviving grief—by ensuring she would accompany him always, even if silently, invisibly.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making </a:t>
            </a:r>
            <a:r>
              <a:rPr lang="en-US" sz="1200" b="0" i="1" u="none" strike="noStrike" kern="1200" dirty="0">
                <a:solidFill>
                  <a:schemeClr val="tx1"/>
                </a:solidFill>
                <a:effectLst/>
                <a:latin typeface="+mn-lt"/>
                <a:ea typeface="+mn-ea"/>
                <a:cs typeface="+mn-cs"/>
              </a:rPr>
              <a:t>Dear Friend</a:t>
            </a:r>
            <a:r>
              <a:rPr lang="en-US" sz="1200" b="0" i="0" u="none" strike="noStrike" kern="1200" dirty="0">
                <a:solidFill>
                  <a:schemeClr val="tx1"/>
                </a:solidFill>
                <a:effectLst/>
                <a:latin typeface="+mn-lt"/>
                <a:ea typeface="+mn-ea"/>
                <a:cs typeface="+mn-cs"/>
              </a:rPr>
              <a:t>, I respond to this haunting through my own conjuring of Eliza’s voice. Avery Gordon reminds us that ghosts are how the forgotten insist on being acknowledged. Jeffrey Kripal speaks of the spectral as an impossibility that nevertheless presses on us with force. As an artist I am also interested in how haunting can be a feminist strategy of resistance, bringing silenced voices into the present. For me, conjuring Eliza’s ghost is not only a way of retrieving what has slipped from view, but also a way of transforming lamentation into survival: survival of memory, conjuring as a form of consolation, and survival of our capacity to imagine different futures through art.”</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15</a:t>
            </a:fld>
            <a:endParaRPr lang="en-US"/>
          </a:p>
        </p:txBody>
      </p:sp>
    </p:spTree>
    <p:extLst>
      <p:ext uri="{BB962C8B-B14F-4D97-AF65-F5344CB8AC3E}">
        <p14:creationId xmlns:p14="http://schemas.microsoft.com/office/powerpoint/2010/main" val="1629733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Insinuating her presence in the museum by the spatial placement of images and objects, so that in every room of the house there are – private – allusions to Eliza everywhere – she is everywhere and nowhere.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Interesting that for such a private man, he kept this private – in effect, she became his own personal ghost.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museum had not focused so much on Eliza, and the creative uses Soane put his grief to work, so that over time it informed his aesthetic use of light and space, for which he became famous. Many of those visual tropes feature in the animation- uses of shadow, silhouette, re-fracted light, dust, and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Soane is an early 18th century figure, so formally well before before Freud – but its not hard to see his House-Museum is in its entirety, can be viewed as a form of self-portrait; with rooms created for fictional characters, with hidden recessive form of light and space everywhere so the journey through the museum of labyrinthine through a psyche. </a:t>
            </a:r>
            <a:r>
              <a:rPr lang="en-US" sz="1200" kern="1200" dirty="0">
                <a:solidFill>
                  <a:schemeClr val="tx1"/>
                </a:solidFill>
                <a:effectLst/>
                <a:latin typeface="+mn-lt"/>
                <a:ea typeface="+mn-ea"/>
                <a:cs typeface="+mn-cs"/>
              </a:rPr>
              <a:t>His ‘private’ but knowing approach to his grief of his wife sudden death is a “theory of memory as haunting”, as sociologist Avery Gordon would recognize.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focusing on Eliza, and the meanings Soane gave to Eliza’s death and her absence in 2022, I have hoped that a nationally known museum became ‘re-balanced’ as also an intimate space of emotion and loss, an exemplar also of creative forms of conjuring of the loved one/ of ‘memory as haunting’, and so through which the living find consolation - So, indeed, a strategy for survival. </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16</a:t>
            </a:fld>
            <a:endParaRPr lang="en-US"/>
          </a:p>
        </p:txBody>
      </p:sp>
    </p:spTree>
    <p:extLst>
      <p:ext uri="{BB962C8B-B14F-4D97-AF65-F5344CB8AC3E}">
        <p14:creationId xmlns:p14="http://schemas.microsoft.com/office/powerpoint/2010/main" val="86788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Stills on </a:t>
            </a:r>
          </a:p>
          <a:p>
            <a:r>
              <a:rPr lang="en-US" sz="1200" b="0" i="1" u="none" strike="noStrike" kern="1200" dirty="0">
                <a:solidFill>
                  <a:schemeClr val="tx1"/>
                </a:solidFill>
                <a:effectLst/>
                <a:latin typeface="+mn-lt"/>
                <a:ea typeface="+mn-ea"/>
                <a:cs typeface="+mn-cs"/>
              </a:rPr>
              <a:t>Disappearance → Shadow → Fracture</a:t>
            </a: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17</a:t>
            </a:fld>
            <a:endParaRPr lang="en-US"/>
          </a:p>
        </p:txBody>
      </p:sp>
    </p:spTree>
    <p:extLst>
      <p:ext uri="{BB962C8B-B14F-4D97-AF65-F5344CB8AC3E}">
        <p14:creationId xmlns:p14="http://schemas.microsoft.com/office/powerpoint/2010/main" val="414703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Disappearance → Shadow → Fracture</a:t>
            </a: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18</a:t>
            </a:fld>
            <a:endParaRPr lang="en-US"/>
          </a:p>
        </p:txBody>
      </p:sp>
    </p:spTree>
    <p:extLst>
      <p:ext uri="{BB962C8B-B14F-4D97-AF65-F5344CB8AC3E}">
        <p14:creationId xmlns:p14="http://schemas.microsoft.com/office/powerpoint/2010/main" val="62506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Disappearance → Shadow → Fracture</a:t>
            </a: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19</a:t>
            </a:fld>
            <a:endParaRPr lang="en-US"/>
          </a:p>
        </p:txBody>
      </p:sp>
    </p:spTree>
    <p:extLst>
      <p:ext uri="{BB962C8B-B14F-4D97-AF65-F5344CB8AC3E}">
        <p14:creationId xmlns:p14="http://schemas.microsoft.com/office/powerpoint/2010/main" val="326456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Intro</a:t>
            </a:r>
            <a:r>
              <a:rPr lang="en-US" sz="1200" b="0" i="0" u="none" strike="noStrike" kern="1200" dirty="0">
                <a:solidFill>
                  <a:schemeClr val="tx1"/>
                </a:solidFill>
                <a:effectLst/>
                <a:latin typeface="+mn-lt"/>
                <a:ea typeface="+mn-ea"/>
                <a:cs typeface="+mn-cs"/>
              </a:rPr>
              <a:t> (title)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following Jeffrey Kripal explores the paradox of the </a:t>
            </a:r>
            <a:r>
              <a:rPr lang="en-US" sz="1200" b="1" i="0" u="none" strike="noStrike" kern="1200" dirty="0">
                <a:solidFill>
                  <a:schemeClr val="tx1"/>
                </a:solidFill>
                <a:effectLst/>
                <a:latin typeface="+mn-lt"/>
                <a:ea typeface="+mn-ea"/>
                <a:cs typeface="+mn-cs"/>
              </a:rPr>
              <a:t>spectral and the impossible</a:t>
            </a:r>
            <a:r>
              <a:rPr lang="en-US" sz="1200" b="0" i="0" u="none" strike="noStrike" kern="1200" dirty="0">
                <a:solidFill>
                  <a:schemeClr val="tx1"/>
                </a:solidFill>
                <a:effectLst/>
                <a:latin typeface="+mn-lt"/>
                <a:ea typeface="+mn-ea"/>
                <a:cs typeface="+mn-cs"/>
              </a:rPr>
              <a:t>: ghosts are not “real” in materialist terms, yet they press on experience, memory, and culture with undeniable force.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Soane’s conjuring of Eliza is precisely this impossibility: she is gone, yet her presence is woven into the very fabric of his professional life.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My work extends this logic—animation and choral sound conjure her without “proving” her. It is an embrace of the impossible, a refusal to reduce mourning to closure.</a:t>
            </a:r>
          </a:p>
          <a:p>
            <a:r>
              <a:rPr lang="en-US" sz="1200" b="0" i="0" u="none" strike="noStrike" kern="1200" dirty="0">
                <a:solidFill>
                  <a:schemeClr val="tx1"/>
                </a:solidFill>
                <a:effectLst/>
                <a:latin typeface="+mn-lt"/>
                <a:ea typeface="+mn-ea"/>
                <a:cs typeface="+mn-cs"/>
              </a:rPr>
              <a:t>Haunting here becomes a </a:t>
            </a:r>
            <a:r>
              <a:rPr lang="en-US" sz="1200" b="1" i="0" u="none" strike="noStrike" kern="1200" dirty="0">
                <a:solidFill>
                  <a:schemeClr val="tx1"/>
                </a:solidFill>
                <a:effectLst/>
                <a:latin typeface="+mn-lt"/>
                <a:ea typeface="+mn-ea"/>
                <a:cs typeface="+mn-cs"/>
              </a:rPr>
              <a:t>survival strategy</a:t>
            </a:r>
            <a:r>
              <a:rPr lang="en-US" sz="1200" b="0" i="0" u="none" strike="noStrike" kern="1200" dirty="0">
                <a:solidFill>
                  <a:schemeClr val="tx1"/>
                </a:solidFill>
                <a:effectLst/>
                <a:latin typeface="+mn-lt"/>
                <a:ea typeface="+mn-ea"/>
                <a:cs typeface="+mn-cs"/>
              </a:rPr>
              <a:t>: by conjuring the dead beloved as an impossible but felt presence, one resists annihilation by grief.</a:t>
            </a:r>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2</a:t>
            </a:fld>
            <a:endParaRPr lang="en-US"/>
          </a:p>
        </p:txBody>
      </p:sp>
    </p:spTree>
    <p:extLst>
      <p:ext uri="{BB962C8B-B14F-4D97-AF65-F5344CB8AC3E}">
        <p14:creationId xmlns:p14="http://schemas.microsoft.com/office/powerpoint/2010/main" val="210892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Disappearance → Shadow → Fracture</a:t>
            </a: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20</a:t>
            </a:fld>
            <a:endParaRPr lang="en-US"/>
          </a:p>
        </p:txBody>
      </p:sp>
    </p:spTree>
    <p:extLst>
      <p:ext uri="{BB962C8B-B14F-4D97-AF65-F5344CB8AC3E}">
        <p14:creationId xmlns:p14="http://schemas.microsoft.com/office/powerpoint/2010/main" val="3746478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Disappearance → Shadow → Fracture</a:t>
            </a: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21</a:t>
            </a:fld>
            <a:endParaRPr lang="en-US"/>
          </a:p>
        </p:txBody>
      </p:sp>
    </p:spTree>
    <p:extLst>
      <p:ext uri="{BB962C8B-B14F-4D97-AF65-F5344CB8AC3E}">
        <p14:creationId xmlns:p14="http://schemas.microsoft.com/office/powerpoint/2010/main" val="2993005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mn-lt"/>
                <a:ea typeface="+mn-ea"/>
                <a:cs typeface="+mn-cs"/>
              </a:rPr>
              <a:t>Installation shots</a:t>
            </a:r>
            <a:r>
              <a:rPr lang="en-US" sz="1200" b="0" i="0" u="none" strike="noStrike" kern="1200" dirty="0">
                <a:solidFill>
                  <a:schemeClr val="bg1"/>
                </a:solidFill>
                <a:effectLst/>
                <a:latin typeface="+mn-lt"/>
                <a:ea typeface="+mn-ea"/>
                <a:cs typeface="+mn-cs"/>
              </a:rPr>
              <a:t> (exhibition documentation)</a:t>
            </a:r>
            <a:endParaRPr lang="en-US" sz="1200" kern="1200" dirty="0">
              <a:solidFill>
                <a:schemeClr val="bg1"/>
              </a:solidFill>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Through this, the film undertakes a </a:t>
            </a:r>
            <a:r>
              <a:rPr lang="en-US" sz="1200" b="1" kern="1200" dirty="0">
                <a:solidFill>
                  <a:schemeClr val="tx1"/>
                </a:solidFill>
                <a:effectLst/>
                <a:latin typeface="+mn-lt"/>
                <a:ea typeface="+mn-ea"/>
                <a:cs typeface="+mn-cs"/>
              </a:rPr>
              <a:t>feminist and ethical retrieval of a near-absent historical figure</a:t>
            </a:r>
            <a:r>
              <a:rPr lang="en-US" sz="1200" b="0" kern="1200" dirty="0">
                <a:solidFill>
                  <a:schemeClr val="tx1"/>
                </a:solidFill>
                <a:effectLst/>
                <a:latin typeface="+mn-lt"/>
                <a:ea typeface="+mn-ea"/>
                <a:cs typeface="+mn-cs"/>
              </a:rPr>
              <a:t>, Eliza Soane, whose life persists only in fragments. </a:t>
            </a:r>
          </a:p>
          <a:p>
            <a:r>
              <a:rPr lang="en-US" sz="1200" b="0" kern="1200" dirty="0">
                <a:solidFill>
                  <a:schemeClr val="tx1"/>
                </a:solidFill>
                <a:effectLst/>
                <a:latin typeface="+mn-lt"/>
                <a:ea typeface="+mn-ea"/>
                <a:cs typeface="+mn-cs"/>
              </a:rPr>
              <a:t>the private </a:t>
            </a:r>
            <a:r>
              <a:rPr lang="en-US" sz="1200" b="0" kern="1200" dirty="0" err="1">
                <a:solidFill>
                  <a:schemeClr val="tx1"/>
                </a:solidFill>
                <a:effectLst/>
                <a:latin typeface="+mn-lt"/>
                <a:ea typeface="+mn-ea"/>
                <a:cs typeface="+mn-cs"/>
              </a:rPr>
              <a:t>memorialisation</a:t>
            </a:r>
            <a:r>
              <a:rPr lang="en-US" sz="1200" b="0" kern="1200" dirty="0">
                <a:solidFill>
                  <a:schemeClr val="tx1"/>
                </a:solidFill>
                <a:effectLst/>
                <a:latin typeface="+mn-lt"/>
                <a:ea typeface="+mn-ea"/>
                <a:cs typeface="+mn-cs"/>
              </a:rPr>
              <a:t> of grief, drawing on Soane’s writings to respectfully re-frame and reanimate a famous and beloved museum as also space of profound personal loss.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My positionality as an artist-researcher is central to </a:t>
            </a:r>
            <a:r>
              <a:rPr lang="en-US" sz="1200" b="0" i="1" kern="1200" dirty="0">
                <a:solidFill>
                  <a:schemeClr val="tx1"/>
                </a:solidFill>
                <a:effectLst/>
                <a:latin typeface="+mn-lt"/>
                <a:ea typeface="+mn-ea"/>
                <a:cs typeface="+mn-cs"/>
              </a:rPr>
              <a:t>Dear Friend…. </a:t>
            </a:r>
            <a:r>
              <a:rPr lang="en-US" sz="1200" b="0" kern="1200" dirty="0">
                <a:solidFill>
                  <a:schemeClr val="tx1"/>
                </a:solidFill>
                <a:effectLst/>
                <a:latin typeface="+mn-lt"/>
                <a:ea typeface="+mn-ea"/>
                <a:cs typeface="+mn-cs"/>
              </a:rPr>
              <a:t>I approached the work as an </a:t>
            </a:r>
            <a:r>
              <a:rPr lang="en-US" sz="1200" b="1" kern="1200" dirty="0">
                <a:solidFill>
                  <a:schemeClr val="tx1"/>
                </a:solidFill>
                <a:effectLst/>
                <a:latin typeface="+mn-lt"/>
                <a:ea typeface="+mn-ea"/>
                <a:cs typeface="+mn-cs"/>
              </a:rPr>
              <a:t>emotional custodian </a:t>
            </a:r>
            <a:r>
              <a:rPr lang="en-US" sz="1200" b="0" kern="1200" dirty="0">
                <a:solidFill>
                  <a:schemeClr val="tx1"/>
                </a:solidFill>
                <a:effectLst/>
                <a:latin typeface="+mn-lt"/>
                <a:ea typeface="+mn-ea"/>
                <a:cs typeface="+mn-cs"/>
              </a:rPr>
              <a:t>rather than a neutral observer, exploring how Soane’s hidden architectures of grief intersect with contemporary concerns around gender, memory, and lamentation.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As a form of custodianship, the film preserves both material culture and its emotional residue; to make visible the spectral, the marginal, and the soon-to-slip-away. I think my positionality as an artist-researcher is central, to navigating Soane’s private grief and my own contemporary engagement with feminine forms of collective lamentation, gender and otherness.</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22</a:t>
            </a:fld>
            <a:endParaRPr lang="en-US"/>
          </a:p>
        </p:txBody>
      </p:sp>
    </p:spTree>
    <p:extLst>
      <p:ext uri="{BB962C8B-B14F-4D97-AF65-F5344CB8AC3E}">
        <p14:creationId xmlns:p14="http://schemas.microsoft.com/office/powerpoint/2010/main" val="136506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contact details</a:t>
            </a:r>
          </a:p>
        </p:txBody>
      </p:sp>
      <p:sp>
        <p:nvSpPr>
          <p:cNvPr id="4" name="Slide Number Placeholder 3"/>
          <p:cNvSpPr>
            <a:spLocks noGrp="1"/>
          </p:cNvSpPr>
          <p:nvPr>
            <p:ph type="sldNum" sz="quarter" idx="5"/>
          </p:nvPr>
        </p:nvSpPr>
        <p:spPr/>
        <p:txBody>
          <a:bodyPr/>
          <a:lstStyle/>
          <a:p>
            <a:fld id="{BD953620-EE1B-4C4C-81FA-BAC833663EF2}" type="slidenum">
              <a:rPr lang="en-US" smtClean="0"/>
              <a:t>23</a:t>
            </a:fld>
            <a:endParaRPr lang="en-US"/>
          </a:p>
        </p:txBody>
      </p:sp>
    </p:spTree>
    <p:extLst>
      <p:ext uri="{BB962C8B-B14F-4D97-AF65-F5344CB8AC3E}">
        <p14:creationId xmlns:p14="http://schemas.microsoft.com/office/powerpoint/2010/main" val="397014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p:txBody>
      </p:sp>
      <p:sp>
        <p:nvSpPr>
          <p:cNvPr id="4" name="Slide Number Placeholder 3"/>
          <p:cNvSpPr>
            <a:spLocks noGrp="1"/>
          </p:cNvSpPr>
          <p:nvPr>
            <p:ph type="sldNum" sz="quarter" idx="5"/>
          </p:nvPr>
        </p:nvSpPr>
        <p:spPr/>
        <p:txBody>
          <a:bodyPr/>
          <a:lstStyle/>
          <a:p>
            <a:fld id="{BD953620-EE1B-4C4C-81FA-BAC833663EF2}" type="slidenum">
              <a:rPr lang="en-US" smtClean="0"/>
              <a:t>24</a:t>
            </a:fld>
            <a:endParaRPr lang="en-US"/>
          </a:p>
        </p:txBody>
      </p:sp>
    </p:spTree>
    <p:extLst>
      <p:ext uri="{BB962C8B-B14F-4D97-AF65-F5344CB8AC3E}">
        <p14:creationId xmlns:p14="http://schemas.microsoft.com/office/powerpoint/2010/main" val="237059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Sir John Soane’s Museum is the extraordinary house and museum of the British architect Sir John Soane (1753-1837).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Sir John Soane’s Museum occupies three buildings, Nos 12, 13, and 14 Lincoln’s Inn Fields. Sir John Soane acquired and rebuilt each of these buildings during his lifetime.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Sir John Soane was one of the foremost architects of the Regency era, a Professor of Architecture at the Royal Academy, and a dedicated collector of paintings, sculpture, architectural fragments and models, books, drawings and furniture.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Born in 1753, the fourth son of a bricklayer, his father’s professional links with architects and his own natural talent for drawing won him the opportunity to train as an architect. A talented and hard-working student, Soane was awarded the Royal Academy’s prestigious Gold Medal for Architecture, as a result receiving a bursary (funded by King George III) to undertake a Grand Tour of Europe. His travels to the ruins of Ancient Rome, Paestum and Pompeii would inspire his lifelong interest in Classical art and architecture.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3</a:t>
            </a:fld>
            <a:endParaRPr lang="en-US"/>
          </a:p>
        </p:txBody>
      </p:sp>
    </p:spTree>
    <p:extLst>
      <p:ext uri="{BB962C8B-B14F-4D97-AF65-F5344CB8AC3E}">
        <p14:creationId xmlns:p14="http://schemas.microsoft.com/office/powerpoint/2010/main" val="356688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Premise of the film: </a:t>
            </a:r>
          </a:p>
          <a:p>
            <a:endParaRPr lang="en-US" sz="1200" b="0" i="0" u="none" strike="noStrike" kern="1200" dirty="0">
              <a:solidFill>
                <a:schemeClr val="tx1"/>
              </a:solidFill>
              <a:effectLst/>
              <a:latin typeface="+mn-lt"/>
              <a:ea typeface="+mn-ea"/>
              <a:cs typeface="+mn-cs"/>
            </a:endParaRPr>
          </a:p>
          <a:p>
            <a:r>
              <a:rPr lang="en-US" dirty="0"/>
              <a:t>Detail Eliza’s sudden death in 1815 </a:t>
            </a:r>
          </a:p>
          <a:p>
            <a:endParaRPr lang="en-US" dirty="0"/>
          </a:p>
          <a:p>
            <a:r>
              <a:rPr lang="en-US" dirty="0"/>
              <a:t>And the room which had been her bedchamber, was </a:t>
            </a:r>
            <a:r>
              <a:rPr lang="en-US" b="1" dirty="0"/>
              <a:t>‘kept </a:t>
            </a:r>
            <a:r>
              <a:rPr lang="en-US" dirty="0"/>
              <a:t>’for 19 years and then, an elderly Soane, having recently got agreement that an act of parliament would turn his House-Museum into the England’s first formal museum. At this point, Soane emptied his wife’s bedchamber order to make the now famous ‘model room’, with Eliza’s objects hidden away. Some, like the little vase in the bottom left image, were turned into a site of private memorialization. </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4</a:t>
            </a:fld>
            <a:endParaRPr lang="en-US"/>
          </a:p>
        </p:txBody>
      </p:sp>
    </p:spTree>
    <p:extLst>
      <p:ext uri="{BB962C8B-B14F-4D97-AF65-F5344CB8AC3E}">
        <p14:creationId xmlns:p14="http://schemas.microsoft.com/office/powerpoint/2010/main" val="258921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Title source: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film and exhibition title refers to an inscription hidden on the canopy of a model of the Soane family tomb, which is in the Library-Dining Room at the Museum. It refers to a passage from a now largely forgotten novel, Corinne, </a:t>
            </a:r>
            <a:r>
              <a:rPr lang="en-US" sz="1200" b="0" i="0" u="none" strike="noStrike" kern="1200" dirty="0" err="1">
                <a:solidFill>
                  <a:schemeClr val="tx1"/>
                </a:solidFill>
                <a:effectLst/>
                <a:latin typeface="+mn-lt"/>
                <a:ea typeface="+mn-ea"/>
                <a:cs typeface="+mn-cs"/>
              </a:rPr>
              <a:t>ou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l'Italie</a:t>
            </a:r>
            <a:r>
              <a:rPr lang="en-US" sz="1200" b="0" i="0" u="none" strike="noStrike" kern="1200" dirty="0">
                <a:solidFill>
                  <a:schemeClr val="tx1"/>
                </a:solidFill>
                <a:effectLst/>
                <a:latin typeface="+mn-lt"/>
                <a:ea typeface="+mn-ea"/>
                <a:cs typeface="+mn-cs"/>
              </a:rPr>
              <a:t> by Madame de Staël, first published in 1807, where in addressing a portrait of his dead father a young man declares -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“Dear Friend, I can no longer hear your voice, but tell me by your mute gaze, still so powerful to my soul, tell me what I must do to give you in heaven some satisfaction….”</a:t>
            </a:r>
          </a:p>
          <a:p>
            <a:br>
              <a:rPr lang="en-US" dirty="0"/>
            </a:br>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5</a:t>
            </a:fld>
            <a:endParaRPr lang="en-US"/>
          </a:p>
        </p:txBody>
      </p:sp>
    </p:spTree>
    <p:extLst>
      <p:ext uri="{BB962C8B-B14F-4D97-AF65-F5344CB8AC3E}">
        <p14:creationId xmlns:p14="http://schemas.microsoft.com/office/powerpoint/2010/main" val="302447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endParaRPr lang="en-US" dirty="0"/>
          </a:p>
          <a:p>
            <a:endParaRPr lang="en-US" dirty="0"/>
          </a:p>
          <a:p>
            <a:r>
              <a:rPr lang="en-US" dirty="0"/>
              <a:t>Feminist retrieval of Eliza</a:t>
            </a:r>
          </a:p>
          <a:p>
            <a:endParaRPr lang="en-US" dirty="0"/>
          </a:p>
          <a:p>
            <a:r>
              <a:rPr lang="en-US" dirty="0"/>
              <a:t>Working from inside out: Through the archives – first time museum staff worked in this way. </a:t>
            </a:r>
          </a:p>
          <a:p>
            <a:endParaRPr lang="en-US" dirty="0"/>
          </a:p>
          <a:p>
            <a:r>
              <a:rPr lang="en-US" dirty="0"/>
              <a:t>Through examining ephemera, fragments, shopping lists, – through what was left of the fragments of the material cultural of Eliza’s left in the museum archives, and by triangulating these with diaries, dates of the formal history of the museum, my aim was to gradually-  and up to a point – ‘conjure’ – Eliza.</a:t>
            </a:r>
          </a:p>
          <a:p>
            <a:endParaRPr lang="en-US" dirty="0"/>
          </a:p>
          <a:p>
            <a:r>
              <a:rPr lang="en-US" dirty="0"/>
              <a:t>I started reading all of Eliza’s diaries and letters. Then John Soane’s, and all letters and diaries the museum had around the time of Eliza’s sudden death, which included 2 close female friends- and to map these events, even small shopping trips, onto the contents of the museum collection and stores. </a:t>
            </a:r>
          </a:p>
          <a:p>
            <a:endParaRPr lang="en-US" dirty="0"/>
          </a:p>
          <a:p>
            <a:r>
              <a:rPr lang="en-US" dirty="0"/>
              <a:t>I was keen to meet Eliza; to animate her presence; understand who she was in the context of her time. </a:t>
            </a:r>
          </a:p>
          <a:p>
            <a:r>
              <a:rPr lang="en-US" dirty="0"/>
              <a:t>But also, to understand how the loss of Eliza was an important – and creative - aspect of the life of a beloved national museum, in ways that had no been unacknowledged in its’ public history, to date. </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6</a:t>
            </a:fld>
            <a:endParaRPr lang="en-US"/>
          </a:p>
        </p:txBody>
      </p:sp>
    </p:spTree>
    <p:extLst>
      <p:ext uri="{BB962C8B-B14F-4D97-AF65-F5344CB8AC3E}">
        <p14:creationId xmlns:p14="http://schemas.microsoft.com/office/powerpoint/2010/main" val="259015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endParaRPr lang="en-US" dirty="0"/>
          </a:p>
          <a:p>
            <a:endParaRPr lang="en-US" dirty="0"/>
          </a:p>
          <a:p>
            <a:r>
              <a:rPr lang="en-US" dirty="0"/>
              <a:t>Here, as part of that process, one outcome of the early part of the R&amp;D process I developed, with Soane chief archivist and Deputy Director and </a:t>
            </a:r>
            <a:r>
              <a:rPr lang="en-US" dirty="0" err="1"/>
              <a:t>Inspectoress</a:t>
            </a:r>
            <a:r>
              <a:rPr lang="en-US" dirty="0"/>
              <a:t>, a speculative list of about 33 objects within the museum’s collections, some not shown for many years. </a:t>
            </a:r>
          </a:p>
          <a:p>
            <a:endParaRPr lang="en-US" dirty="0"/>
          </a:p>
          <a:p>
            <a:r>
              <a:rPr lang="en-US" dirty="0"/>
              <a:t>This represented new knowledge for the museum…</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7</a:t>
            </a:fld>
            <a:endParaRPr lang="en-US"/>
          </a:p>
        </p:txBody>
      </p:sp>
    </p:spTree>
    <p:extLst>
      <p:ext uri="{BB962C8B-B14F-4D97-AF65-F5344CB8AC3E}">
        <p14:creationId xmlns:p14="http://schemas.microsoft.com/office/powerpoint/2010/main" val="361065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p>
          <a:p>
            <a:endParaRPr lang="en-US" dirty="0"/>
          </a:p>
          <a:p>
            <a:endParaRPr lang="en-US" dirty="0"/>
          </a:p>
          <a:p>
            <a:r>
              <a:rPr lang="en-US" dirty="0"/>
              <a:t>Process of photogrammetry – used previously in archeology </a:t>
            </a:r>
          </a:p>
          <a:p>
            <a:endParaRPr lang="en-US" dirty="0"/>
          </a:p>
          <a:p>
            <a:r>
              <a:rPr lang="en-US" dirty="0"/>
              <a:t>Explain – taking each of the objects and with a photographer documenting each object with 200;s of photos in order to make a CAD model of each object, and when this was done to combine them into a new visualization of the room – the first time since 1837 since those objects were ‘seen’ in the room together.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8</a:t>
            </a:fld>
            <a:endParaRPr lang="en-US"/>
          </a:p>
        </p:txBody>
      </p:sp>
    </p:spTree>
    <p:extLst>
      <p:ext uri="{BB962C8B-B14F-4D97-AF65-F5344CB8AC3E}">
        <p14:creationId xmlns:p14="http://schemas.microsoft.com/office/powerpoint/2010/main" val="1664298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Archives → Process</a:t>
            </a:r>
            <a:r>
              <a:rPr lang="en-US" sz="1200" b="0" i="0" u="none" strike="noStrike" kern="1200" dirty="0">
                <a:solidFill>
                  <a:schemeClr val="tx1"/>
                </a:solidFill>
                <a:effectLst/>
                <a:latin typeface="+mn-lt"/>
                <a:ea typeface="+mn-ea"/>
                <a:cs typeface="+mn-cs"/>
              </a:rPr>
              <a:t> (research, animation, choral sound)</a:t>
            </a:r>
            <a:endParaRPr lang="en-US" dirty="0"/>
          </a:p>
          <a:p>
            <a:endParaRPr lang="en-US" dirty="0"/>
          </a:p>
          <a:p>
            <a:r>
              <a:rPr lang="en-US" dirty="0"/>
              <a:t>Had to visualize work before it existed, in order to support collaboration </a:t>
            </a:r>
          </a:p>
          <a:p>
            <a:endParaRPr lang="en-US" dirty="0"/>
          </a:p>
          <a:p>
            <a:endParaRPr lang="en-US" dirty="0"/>
          </a:p>
        </p:txBody>
      </p:sp>
      <p:sp>
        <p:nvSpPr>
          <p:cNvPr id="4" name="Slide Number Placeholder 3"/>
          <p:cNvSpPr>
            <a:spLocks noGrp="1"/>
          </p:cNvSpPr>
          <p:nvPr>
            <p:ph type="sldNum" sz="quarter" idx="5"/>
          </p:nvPr>
        </p:nvSpPr>
        <p:spPr/>
        <p:txBody>
          <a:bodyPr/>
          <a:lstStyle/>
          <a:p>
            <a:fld id="{BD953620-EE1B-4C4C-81FA-BAC833663EF2}" type="slidenum">
              <a:rPr lang="en-US" smtClean="0"/>
              <a:t>9</a:t>
            </a:fld>
            <a:endParaRPr lang="en-US"/>
          </a:p>
        </p:txBody>
      </p:sp>
    </p:spTree>
    <p:extLst>
      <p:ext uri="{BB962C8B-B14F-4D97-AF65-F5344CB8AC3E}">
        <p14:creationId xmlns:p14="http://schemas.microsoft.com/office/powerpoint/2010/main" val="258457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5D33-BA19-9D23-493C-352F07EB3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628F3-C594-4979-D962-6D30FB6AB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A8947-2DA8-CA98-492A-DCF8C3AD4405}"/>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7445D5FF-6463-09D0-DDFD-30195E72A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BF547-991F-CAB3-6131-D2893F13145E}"/>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93269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E4CD-4BDB-F80A-7A02-13BF890C7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220AB-17F6-8ED9-1F38-618144CCB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7D979-419B-3CFC-D652-07522A29832A}"/>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C8C1D87D-298E-83B2-7056-7862B9486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25AAE-5C33-09D9-A969-6B87598EC884}"/>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135863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4808E-9117-CB93-3D43-55793D113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EE3DA5-7CFE-03F6-66B4-F0445C0050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216E6-6BB5-9A58-BA85-9384FE9E33E2}"/>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01A1B4A1-2064-64A6-3D90-E011DC8EF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D3034-3963-3235-B05B-DD519F7A1B7B}"/>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119953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DC45-D00C-2399-7588-77C6A50A2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482CC-E21A-D0D4-95CF-3383C37C7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BCD08-FAB9-7E19-E0D2-3069D907BCF3}"/>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F7A1B8AC-4A50-0149-D9E0-346E62996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E783B-6347-7258-3D0E-9AC981F9489F}"/>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162302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98F6-723A-0134-C944-7FFFCC06F9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F7E96-F353-AB1B-04D7-E4063036CB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C57D4B-66F4-3CF5-C653-1286AB2A4D5B}"/>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DB5E818D-5268-978B-3768-3490A961B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4F913-7F43-342D-9CA7-AEF1AAE594CE}"/>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279383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88D4-BC96-49B7-7FBC-6C12D8151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12646-6C88-173B-6EA1-DBB342E094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342041-9DF3-5F60-A676-F01AA3A1B8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4BDB33-86C1-B0A8-4609-DD7FE9C40EA1}"/>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6" name="Footer Placeholder 5">
            <a:extLst>
              <a:ext uri="{FF2B5EF4-FFF2-40B4-BE49-F238E27FC236}">
                <a16:creationId xmlns:a16="http://schemas.microsoft.com/office/drawing/2014/main" id="{26D68A3A-2F3B-0CF9-6FF1-73C770F3B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88236-6C19-FAE7-725B-B3A08B31BF60}"/>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20849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540E-E0C0-62C8-0DBC-C8516E8C7C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DABF35-DDA3-BDC9-D2E0-B1D9276D8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1F8FE-CC81-1351-BF83-67ABB7753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BC4E0-62D4-05B5-3A21-916EFAA42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5DBF95-3F6E-2DAC-A4B2-7AAB9A501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4DA171-41BC-5FA1-3524-CBC4DEF050FA}"/>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8" name="Footer Placeholder 7">
            <a:extLst>
              <a:ext uri="{FF2B5EF4-FFF2-40B4-BE49-F238E27FC236}">
                <a16:creationId xmlns:a16="http://schemas.microsoft.com/office/drawing/2014/main" id="{11E429B9-E067-1DB4-32CC-D36100107F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27145-28C5-CA84-C4F2-D0D41F3243B0}"/>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339919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1CDF-BC6C-7021-0583-EB55FC3F9F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B1E498-06EF-50E9-9A1E-14C67EA42B94}"/>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4" name="Footer Placeholder 3">
            <a:extLst>
              <a:ext uri="{FF2B5EF4-FFF2-40B4-BE49-F238E27FC236}">
                <a16:creationId xmlns:a16="http://schemas.microsoft.com/office/drawing/2014/main" id="{FCFE0654-2805-036D-FD96-D43E197D1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78CF3A-F7CF-62BF-998C-3B5D14F6B8EF}"/>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92160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6A319-BA49-2268-71E9-2C66414481FF}"/>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3" name="Footer Placeholder 2">
            <a:extLst>
              <a:ext uri="{FF2B5EF4-FFF2-40B4-BE49-F238E27FC236}">
                <a16:creationId xmlns:a16="http://schemas.microsoft.com/office/drawing/2014/main" id="{65EA71D8-3960-4542-05F8-AC7FC72352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0D2C62-4CF2-404C-A845-793646A2BA55}"/>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254944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E4F0-25A5-DCE2-B4E0-CAF7B54FA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C87066-3437-124B-45FD-B3DE90750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565F24-FF52-5461-9E67-B789CAB44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DF710-BF13-1658-F8A0-91CE78E2B3A4}"/>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6" name="Footer Placeholder 5">
            <a:extLst>
              <a:ext uri="{FF2B5EF4-FFF2-40B4-BE49-F238E27FC236}">
                <a16:creationId xmlns:a16="http://schemas.microsoft.com/office/drawing/2014/main" id="{7632D4E4-1369-781A-1A8E-500F5E2A1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F3AF3-E11A-00B5-AF86-227FE1ADE908}"/>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363191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0332-1939-0626-FFEE-CC5A4C653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BAB2DB-44D6-521E-60F0-6D6322AF6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C686F1-4C99-5696-8BCD-0DB720756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D859E-1096-E9C6-D057-3BFB468A9064}"/>
              </a:ext>
            </a:extLst>
          </p:cNvPr>
          <p:cNvSpPr>
            <a:spLocks noGrp="1"/>
          </p:cNvSpPr>
          <p:nvPr>
            <p:ph type="dt" sz="half" idx="10"/>
          </p:nvPr>
        </p:nvSpPr>
        <p:spPr/>
        <p:txBody>
          <a:bodyPr/>
          <a:lstStyle/>
          <a:p>
            <a:fld id="{0633BC0F-894D-214B-A803-E2F1FC382CF6}" type="datetimeFigureOut">
              <a:rPr lang="en-US" smtClean="0"/>
              <a:t>9/29/25</a:t>
            </a:fld>
            <a:endParaRPr lang="en-US"/>
          </a:p>
        </p:txBody>
      </p:sp>
      <p:sp>
        <p:nvSpPr>
          <p:cNvPr id="6" name="Footer Placeholder 5">
            <a:extLst>
              <a:ext uri="{FF2B5EF4-FFF2-40B4-BE49-F238E27FC236}">
                <a16:creationId xmlns:a16="http://schemas.microsoft.com/office/drawing/2014/main" id="{0C9F3974-8489-1533-F039-A631A9896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EC792C-1158-DF7F-74E4-293EE328FAC3}"/>
              </a:ext>
            </a:extLst>
          </p:cNvPr>
          <p:cNvSpPr>
            <a:spLocks noGrp="1"/>
          </p:cNvSpPr>
          <p:nvPr>
            <p:ph type="sldNum" sz="quarter" idx="12"/>
          </p:nvPr>
        </p:nvSpPr>
        <p:spPr/>
        <p:txBody>
          <a:bodyPr/>
          <a:lstStyle/>
          <a:p>
            <a:fld id="{4B624FF1-732F-1440-82F2-74A5AFBC51D4}" type="slidenum">
              <a:rPr lang="en-US" smtClean="0"/>
              <a:t>‹#›</a:t>
            </a:fld>
            <a:endParaRPr lang="en-US"/>
          </a:p>
        </p:txBody>
      </p:sp>
    </p:spTree>
    <p:extLst>
      <p:ext uri="{BB962C8B-B14F-4D97-AF65-F5344CB8AC3E}">
        <p14:creationId xmlns:p14="http://schemas.microsoft.com/office/powerpoint/2010/main" val="1886254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A485C9-6E67-41BD-1365-6D076AAB8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0CC830-1984-C33C-0279-3F70718CF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8C994-97C9-84F4-3887-71E05454E7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33BC0F-894D-214B-A803-E2F1FC382CF6}" type="datetimeFigureOut">
              <a:rPr lang="en-US" smtClean="0"/>
              <a:t>9/29/25</a:t>
            </a:fld>
            <a:endParaRPr lang="en-US"/>
          </a:p>
        </p:txBody>
      </p:sp>
      <p:sp>
        <p:nvSpPr>
          <p:cNvPr id="5" name="Footer Placeholder 4">
            <a:extLst>
              <a:ext uri="{FF2B5EF4-FFF2-40B4-BE49-F238E27FC236}">
                <a16:creationId xmlns:a16="http://schemas.microsoft.com/office/drawing/2014/main" id="{15CA9653-3E2D-3B7B-07BC-89DFD286A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330B3D-53B2-0ACC-CE8D-9CC47E8EF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624FF1-732F-1440-82F2-74A5AFBC51D4}" type="slidenum">
              <a:rPr lang="en-US" smtClean="0"/>
              <a:t>‹#›</a:t>
            </a:fld>
            <a:endParaRPr lang="en-US"/>
          </a:p>
        </p:txBody>
      </p:sp>
    </p:spTree>
    <p:extLst>
      <p:ext uri="{BB962C8B-B14F-4D97-AF65-F5344CB8AC3E}">
        <p14:creationId xmlns:p14="http://schemas.microsoft.com/office/powerpoint/2010/main" val="276774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soane.org/eliza-trai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hyperlink" Target="mailto:a.creamer@arts.ac.u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amcreamer.ne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soane.org/exhibitions/anne-marie-creamer-dear-friend-i-can-no-longer-hear-your-voic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animateprojects.org/portfolio/dearfriend/" TargetMode="External"/><Relationship Id="rId4" Type="http://schemas.openxmlformats.org/officeDocument/2006/relationships/hyperlink" Target="https://www.soane.org/features/introduction-dear-friend-i-can-no-longer-hear-your-voi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ed, indoor, wall, bedroom&#10;&#10;Description automatically generated">
            <a:extLst>
              <a:ext uri="{FF2B5EF4-FFF2-40B4-BE49-F238E27FC236}">
                <a16:creationId xmlns:a16="http://schemas.microsoft.com/office/drawing/2014/main" id="{F40742CD-B954-F75D-78EA-872EEC4B93AB}"/>
              </a:ext>
            </a:extLst>
          </p:cNvPr>
          <p:cNvPicPr>
            <a:picLocks noChangeAspect="1"/>
          </p:cNvPicPr>
          <p:nvPr/>
        </p:nvPicPr>
        <p:blipFill>
          <a:blip r:embed="rId3"/>
          <a:srcRect l="7663" r="13026"/>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79CA69-23F5-D0C3-8932-C5821F87264B}"/>
              </a:ext>
            </a:extLst>
          </p:cNvPr>
          <p:cNvSpPr>
            <a:spLocks noGrp="1"/>
          </p:cNvSpPr>
          <p:nvPr>
            <p:ph idx="1"/>
          </p:nvPr>
        </p:nvSpPr>
        <p:spPr>
          <a:xfrm>
            <a:off x="224089" y="1267553"/>
            <a:ext cx="3471041" cy="2305964"/>
          </a:xfrm>
        </p:spPr>
        <p:txBody>
          <a:bodyPr>
            <a:normAutofit lnSpcReduction="10000"/>
          </a:bodyPr>
          <a:lstStyle/>
          <a:p>
            <a:pPr marL="0" indent="0">
              <a:buNone/>
            </a:pPr>
            <a:r>
              <a:rPr lang="en-US" sz="5400" b="1" dirty="0">
                <a:solidFill>
                  <a:srgbClr val="1E8DF2"/>
                </a:solidFill>
                <a:latin typeface="Cochocib Script Latin Pro" panose="020F0502020204030204" pitchFamily="34" charset="0"/>
                <a:cs typeface="Cochocib Script Latin Pro" panose="020F0502020204030204" pitchFamily="34" charset="0"/>
              </a:rPr>
              <a:t>Dear Friend, I can no longer hear your voice…</a:t>
            </a:r>
            <a:endParaRPr lang="en-US" sz="5400" dirty="0">
              <a:solidFill>
                <a:srgbClr val="1E8DF2"/>
              </a:solidFill>
            </a:endParaRPr>
          </a:p>
        </p:txBody>
      </p:sp>
      <p:sp>
        <p:nvSpPr>
          <p:cNvPr id="6" name="TextBox 5">
            <a:extLst>
              <a:ext uri="{FF2B5EF4-FFF2-40B4-BE49-F238E27FC236}">
                <a16:creationId xmlns:a16="http://schemas.microsoft.com/office/drawing/2014/main" id="{03286075-EFE5-0A07-4DBA-50A7CEAF71EF}"/>
              </a:ext>
            </a:extLst>
          </p:cNvPr>
          <p:cNvSpPr txBox="1"/>
          <p:nvPr/>
        </p:nvSpPr>
        <p:spPr>
          <a:xfrm>
            <a:off x="387000" y="5727402"/>
            <a:ext cx="3308130" cy="369332"/>
          </a:xfrm>
          <a:prstGeom prst="rect">
            <a:avLst/>
          </a:prstGeom>
          <a:noFill/>
        </p:spPr>
        <p:txBody>
          <a:bodyPr wrap="square">
            <a:spAutoFit/>
          </a:bodyPr>
          <a:lstStyle/>
          <a:p>
            <a:pPr algn="r"/>
            <a:r>
              <a:rPr lang="en-US" dirty="0"/>
              <a:t>by artist, Anne-Marie Creamer</a:t>
            </a:r>
          </a:p>
        </p:txBody>
      </p:sp>
    </p:spTree>
    <p:extLst>
      <p:ext uri="{BB962C8B-B14F-4D97-AF65-F5344CB8AC3E}">
        <p14:creationId xmlns:p14="http://schemas.microsoft.com/office/powerpoint/2010/main" val="2345073159"/>
      </p:ext>
    </p:extLst>
  </p:cSld>
  <p:clrMapOvr>
    <a:masterClrMapping/>
  </p:clrMapOvr>
  <mc:AlternateContent xmlns:mc="http://schemas.openxmlformats.org/markup-compatibility/2006" xmlns:p14="http://schemas.microsoft.com/office/powerpoint/2010/main">
    <mc:Choice Requires="p14">
      <p:transition spd="slow" p14:dur="2000" advTm="26470"/>
    </mc:Choice>
    <mc:Fallback xmlns="">
      <p:transition spd="slow" advTm="264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8246853" y="5745193"/>
            <a:ext cx="3945147" cy="853048"/>
          </a:xfrm>
          <a:prstGeom prst="rect">
            <a:avLst/>
          </a:prstGeom>
          <a:noFill/>
        </p:spPr>
        <p:txBody>
          <a:bodyPr wrap="square" rtlCol="0">
            <a:spAutoFit/>
          </a:bodyPr>
          <a:lstStyle/>
          <a:p>
            <a:pPr algn="r"/>
            <a:r>
              <a:rPr lang="en-US" sz="2400" dirty="0"/>
              <a:t>3D: collaboration with Ed Brown &amp; Christian Flores</a:t>
            </a:r>
          </a:p>
        </p:txBody>
      </p:sp>
      <p:pic>
        <p:nvPicPr>
          <p:cNvPr id="9" name="Picture 8" descr="Timeline&#10;&#10;Description automatically generated">
            <a:extLst>
              <a:ext uri="{FF2B5EF4-FFF2-40B4-BE49-F238E27FC236}">
                <a16:creationId xmlns:a16="http://schemas.microsoft.com/office/drawing/2014/main" id="{4465A34C-C689-70D3-E17F-7801E8BDF9BF}"/>
              </a:ext>
            </a:extLst>
          </p:cNvPr>
          <p:cNvPicPr>
            <a:picLocks noChangeAspect="1"/>
          </p:cNvPicPr>
          <p:nvPr/>
        </p:nvPicPr>
        <p:blipFill>
          <a:blip r:embed="rId3"/>
          <a:stretch>
            <a:fillRect/>
          </a:stretch>
        </p:blipFill>
        <p:spPr>
          <a:xfrm>
            <a:off x="386243" y="622069"/>
            <a:ext cx="5972175" cy="2922650"/>
          </a:xfrm>
          <a:prstGeom prst="rect">
            <a:avLst/>
          </a:prstGeom>
        </p:spPr>
      </p:pic>
      <p:pic>
        <p:nvPicPr>
          <p:cNvPr id="10" name="Content Placeholder 4" descr="Diagram, engineering drawing&#10;&#10;Description automatically generated">
            <a:extLst>
              <a:ext uri="{FF2B5EF4-FFF2-40B4-BE49-F238E27FC236}">
                <a16:creationId xmlns:a16="http://schemas.microsoft.com/office/drawing/2014/main" id="{7C499E86-DBBE-DB4D-0895-CA92649B7D82}"/>
              </a:ext>
            </a:extLst>
          </p:cNvPr>
          <p:cNvPicPr>
            <a:picLocks noChangeAspect="1"/>
          </p:cNvPicPr>
          <p:nvPr/>
        </p:nvPicPr>
        <p:blipFill>
          <a:blip r:embed="rId4"/>
          <a:stretch>
            <a:fillRect/>
          </a:stretch>
        </p:blipFill>
        <p:spPr>
          <a:xfrm>
            <a:off x="3677784" y="3684973"/>
            <a:ext cx="4180314" cy="2982959"/>
          </a:xfrm>
          <a:prstGeom prst="rect">
            <a:avLst/>
          </a:prstGeom>
          <a:ln>
            <a:solidFill>
              <a:schemeClr val="tx1">
                <a:alpha val="99000"/>
              </a:schemeClr>
            </a:solidFill>
          </a:ln>
        </p:spPr>
      </p:pic>
      <p:pic>
        <p:nvPicPr>
          <p:cNvPr id="12" name="Content Placeholder 4" descr="Application, table, Excel&#10;&#10;Description automatically generated">
            <a:extLst>
              <a:ext uri="{FF2B5EF4-FFF2-40B4-BE49-F238E27FC236}">
                <a16:creationId xmlns:a16="http://schemas.microsoft.com/office/drawing/2014/main" id="{63829019-FAA5-F89A-4A16-FFA7ECAFCEAC}"/>
              </a:ext>
            </a:extLst>
          </p:cNvPr>
          <p:cNvPicPr>
            <a:picLocks noChangeAspect="1"/>
          </p:cNvPicPr>
          <p:nvPr/>
        </p:nvPicPr>
        <p:blipFill>
          <a:blip r:embed="rId5"/>
          <a:stretch>
            <a:fillRect/>
          </a:stretch>
        </p:blipFill>
        <p:spPr>
          <a:xfrm>
            <a:off x="6641811" y="691761"/>
            <a:ext cx="5163946" cy="2922650"/>
          </a:xfrm>
          <a:prstGeom prst="rect">
            <a:avLst/>
          </a:prstGeom>
        </p:spPr>
      </p:pic>
      <p:pic>
        <p:nvPicPr>
          <p:cNvPr id="14" name="Picture 13" descr="A bed with a canopy&#10;&#10;Description automatically generated with medium confidence">
            <a:extLst>
              <a:ext uri="{FF2B5EF4-FFF2-40B4-BE49-F238E27FC236}">
                <a16:creationId xmlns:a16="http://schemas.microsoft.com/office/drawing/2014/main" id="{1BFAA9E0-D5E2-6B2C-6991-BE51FD425F36}"/>
              </a:ext>
            </a:extLst>
          </p:cNvPr>
          <p:cNvPicPr>
            <a:picLocks noChangeAspect="1"/>
          </p:cNvPicPr>
          <p:nvPr/>
        </p:nvPicPr>
        <p:blipFill>
          <a:blip r:embed="rId6"/>
          <a:stretch>
            <a:fillRect/>
          </a:stretch>
        </p:blipFill>
        <p:spPr>
          <a:xfrm>
            <a:off x="386243" y="3684973"/>
            <a:ext cx="3291541" cy="2982959"/>
          </a:xfrm>
          <a:prstGeom prst="rect">
            <a:avLst/>
          </a:prstGeom>
        </p:spPr>
      </p:pic>
      <p:sp>
        <p:nvSpPr>
          <p:cNvPr id="2" name="TextBox 1">
            <a:extLst>
              <a:ext uri="{FF2B5EF4-FFF2-40B4-BE49-F238E27FC236}">
                <a16:creationId xmlns:a16="http://schemas.microsoft.com/office/drawing/2014/main" id="{4494445E-C826-DE88-FDFA-E7F712491CC8}"/>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1835705256"/>
      </p:ext>
    </p:extLst>
  </p:cSld>
  <p:clrMapOvr>
    <a:masterClrMapping/>
  </p:clrMapOvr>
  <mc:AlternateContent xmlns:mc="http://schemas.openxmlformats.org/markup-compatibility/2006" xmlns:p14="http://schemas.microsoft.com/office/powerpoint/2010/main">
    <mc:Choice Requires="p14">
      <p:transition spd="slow" p14:dur="2000" advTm="25845"/>
    </mc:Choice>
    <mc:Fallback xmlns="">
      <p:transition spd="slow" advTm="258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AB3FF4DE-838B-AD5E-ED3F-228298A97111}"/>
              </a:ext>
            </a:extLst>
          </p:cNvPr>
          <p:cNvPicPr>
            <a:picLocks noGrp="1" noChangeAspect="1"/>
          </p:cNvPicPr>
          <p:nvPr>
            <p:ph idx="1"/>
          </p:nvPr>
        </p:nvPicPr>
        <p:blipFill>
          <a:blip r:embed="rId3"/>
          <a:stretch>
            <a:fillRect/>
          </a:stretch>
        </p:blipFill>
        <p:spPr>
          <a:xfrm>
            <a:off x="344912" y="594293"/>
            <a:ext cx="4313496" cy="6131077"/>
          </a:xfrm>
          <a:solidFill>
            <a:schemeClr val="tx1"/>
          </a:solidFill>
          <a:ln>
            <a:solidFill>
              <a:schemeClr val="tx1">
                <a:alpha val="98000"/>
              </a:schemeClr>
            </a:solidFill>
          </a:ln>
        </p:spPr>
      </p:pic>
      <p:sp>
        <p:nvSpPr>
          <p:cNvPr id="4" name="TextBox 3">
            <a:extLst>
              <a:ext uri="{FF2B5EF4-FFF2-40B4-BE49-F238E27FC236}">
                <a16:creationId xmlns:a16="http://schemas.microsoft.com/office/drawing/2014/main" id="{3E5E37D7-0F39-7BBA-238D-3D4B8C6B3E41}"/>
              </a:ext>
            </a:extLst>
          </p:cNvPr>
          <p:cNvSpPr txBox="1"/>
          <p:nvPr/>
        </p:nvSpPr>
        <p:spPr>
          <a:xfrm>
            <a:off x="5724963" y="6263705"/>
            <a:ext cx="6380898" cy="461665"/>
          </a:xfrm>
          <a:prstGeom prst="rect">
            <a:avLst/>
          </a:prstGeom>
          <a:noFill/>
        </p:spPr>
        <p:txBody>
          <a:bodyPr wrap="square" rtlCol="0">
            <a:spAutoFit/>
          </a:bodyPr>
          <a:lstStyle/>
          <a:p>
            <a:pPr algn="r"/>
            <a:r>
              <a:rPr lang="en-US" sz="2400" dirty="0"/>
              <a:t>Soundtrack, collaboration with Verity </a:t>
            </a:r>
            <a:r>
              <a:rPr lang="en-US" sz="2400" dirty="0" err="1"/>
              <a:t>Standen</a:t>
            </a:r>
            <a:r>
              <a:rPr lang="en-US" sz="2400" dirty="0"/>
              <a:t> </a:t>
            </a:r>
          </a:p>
        </p:txBody>
      </p:sp>
      <p:pic>
        <p:nvPicPr>
          <p:cNvPr id="11" name="Picture 10" descr="Table&#10;&#10;Description automatically generated with low confidence">
            <a:extLst>
              <a:ext uri="{FF2B5EF4-FFF2-40B4-BE49-F238E27FC236}">
                <a16:creationId xmlns:a16="http://schemas.microsoft.com/office/drawing/2014/main" id="{2BA76A19-AD5A-D7C6-FC7E-5BE91D24D57A}"/>
              </a:ext>
            </a:extLst>
          </p:cNvPr>
          <p:cNvPicPr>
            <a:picLocks noChangeAspect="1"/>
          </p:cNvPicPr>
          <p:nvPr/>
        </p:nvPicPr>
        <p:blipFill>
          <a:blip r:embed="rId4"/>
          <a:stretch>
            <a:fillRect/>
          </a:stretch>
        </p:blipFill>
        <p:spPr>
          <a:xfrm>
            <a:off x="4897886" y="1013219"/>
            <a:ext cx="7207975" cy="5057625"/>
          </a:xfrm>
          <a:prstGeom prst="rect">
            <a:avLst/>
          </a:prstGeom>
          <a:solidFill>
            <a:schemeClr val="tx1">
              <a:alpha val="98000"/>
            </a:schemeClr>
          </a:solidFill>
          <a:ln>
            <a:solidFill>
              <a:schemeClr val="tx1">
                <a:alpha val="98000"/>
              </a:schemeClr>
            </a:solidFill>
          </a:ln>
        </p:spPr>
      </p:pic>
      <p:sp>
        <p:nvSpPr>
          <p:cNvPr id="7" name="Rectangle 6">
            <a:extLst>
              <a:ext uri="{FF2B5EF4-FFF2-40B4-BE49-F238E27FC236}">
                <a16:creationId xmlns:a16="http://schemas.microsoft.com/office/drawing/2014/main" id="{ECE4E2E6-91C4-B534-E960-68E22BD97806}"/>
              </a:ext>
            </a:extLst>
          </p:cNvPr>
          <p:cNvSpPr/>
          <p:nvPr/>
        </p:nvSpPr>
        <p:spPr>
          <a:xfrm>
            <a:off x="672860" y="4882551"/>
            <a:ext cx="3657600" cy="1188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DF4F7A-4B99-4DC4-73B2-858921DBEBA6}"/>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3540944776"/>
      </p:ext>
    </p:extLst>
  </p:cSld>
  <p:clrMapOvr>
    <a:masterClrMapping/>
  </p:clrMapOvr>
  <mc:AlternateContent xmlns:mc="http://schemas.openxmlformats.org/markup-compatibility/2006" xmlns:p14="http://schemas.microsoft.com/office/powerpoint/2010/main">
    <mc:Choice Requires="p14">
      <p:transition spd="slow" p14:dur="2000" advTm="63960"/>
    </mc:Choice>
    <mc:Fallback xmlns="">
      <p:transition spd="slow" advTm="6396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8319365" y="6396335"/>
            <a:ext cx="3766457" cy="461665"/>
          </a:xfrm>
          <a:prstGeom prst="rect">
            <a:avLst/>
          </a:prstGeom>
          <a:noFill/>
        </p:spPr>
        <p:txBody>
          <a:bodyPr wrap="square" rtlCol="0">
            <a:spAutoFit/>
          </a:bodyPr>
          <a:lstStyle/>
          <a:p>
            <a:pPr algn="r"/>
            <a:r>
              <a:rPr lang="en-US" sz="2400" dirty="0"/>
              <a:t>editing &amp; sound-map</a:t>
            </a:r>
          </a:p>
        </p:txBody>
      </p:sp>
      <p:pic>
        <p:nvPicPr>
          <p:cNvPr id="5" name="Picture 4" descr="A picture containing text&#10;&#10;Description automatically generated">
            <a:extLst>
              <a:ext uri="{FF2B5EF4-FFF2-40B4-BE49-F238E27FC236}">
                <a16:creationId xmlns:a16="http://schemas.microsoft.com/office/drawing/2014/main" id="{3D52B99A-0BD2-1592-9973-A5526931D894}"/>
              </a:ext>
            </a:extLst>
          </p:cNvPr>
          <p:cNvPicPr>
            <a:picLocks noChangeAspect="1"/>
          </p:cNvPicPr>
          <p:nvPr/>
        </p:nvPicPr>
        <p:blipFill rotWithShape="1">
          <a:blip r:embed="rId3"/>
          <a:srcRect l="10029" t="10001" r="17364" b="9222"/>
          <a:stretch/>
        </p:blipFill>
        <p:spPr>
          <a:xfrm>
            <a:off x="0" y="1262085"/>
            <a:ext cx="8049986" cy="5597429"/>
          </a:xfrm>
          <a:prstGeom prst="rect">
            <a:avLst/>
          </a:prstGeom>
          <a:ln>
            <a:solidFill>
              <a:schemeClr val="tx1">
                <a:alpha val="98000"/>
              </a:schemeClr>
            </a:solidFill>
          </a:ln>
        </p:spPr>
      </p:pic>
      <p:pic>
        <p:nvPicPr>
          <p:cNvPr id="6" name="Content Placeholder 5" descr="A screenshot of a video game&#10;&#10;Description automatically generated with medium confidence">
            <a:extLst>
              <a:ext uri="{FF2B5EF4-FFF2-40B4-BE49-F238E27FC236}">
                <a16:creationId xmlns:a16="http://schemas.microsoft.com/office/drawing/2014/main" id="{DABEA4BE-67BB-D6C6-BAAB-315E05FA1503}"/>
              </a:ext>
            </a:extLst>
          </p:cNvPr>
          <p:cNvPicPr>
            <a:picLocks noChangeAspect="1"/>
          </p:cNvPicPr>
          <p:nvPr/>
        </p:nvPicPr>
        <p:blipFill>
          <a:blip r:embed="rId4"/>
          <a:stretch>
            <a:fillRect/>
          </a:stretch>
        </p:blipFill>
        <p:spPr>
          <a:xfrm>
            <a:off x="8319364" y="1262085"/>
            <a:ext cx="3766457" cy="2354035"/>
          </a:xfrm>
          <a:prstGeom prst="rect">
            <a:avLst/>
          </a:prstGeom>
        </p:spPr>
      </p:pic>
      <p:sp>
        <p:nvSpPr>
          <p:cNvPr id="2" name="TextBox 1">
            <a:extLst>
              <a:ext uri="{FF2B5EF4-FFF2-40B4-BE49-F238E27FC236}">
                <a16:creationId xmlns:a16="http://schemas.microsoft.com/office/drawing/2014/main" id="{0FA426FF-D895-AEA6-B157-7F864D3EAED2}"/>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325077309"/>
      </p:ext>
    </p:extLst>
  </p:cSld>
  <p:clrMapOvr>
    <a:masterClrMapping/>
  </p:clrMapOvr>
  <mc:AlternateContent xmlns:mc="http://schemas.openxmlformats.org/markup-compatibility/2006" xmlns:p14="http://schemas.microsoft.com/office/powerpoint/2010/main">
    <mc:Choice Requires="p14">
      <p:transition spd="slow" p14:dur="2000" advTm="7948"/>
    </mc:Choice>
    <mc:Fallback xmlns="">
      <p:transition spd="slow" advTm="794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97DA-A7AB-84E5-E874-BF0B4F6FDDC1}"/>
              </a:ext>
            </a:extLst>
          </p:cNvPr>
          <p:cNvSpPr>
            <a:spLocks noGrp="1"/>
          </p:cNvSpPr>
          <p:nvPr>
            <p:ph type="title"/>
          </p:nvPr>
        </p:nvSpPr>
        <p:spPr>
          <a:xfrm>
            <a:off x="183234" y="190501"/>
            <a:ext cx="5714999" cy="982692"/>
          </a:xfrm>
        </p:spPr>
        <p:txBody>
          <a:bodyPr>
            <a:normAutofit/>
          </a:bodyPr>
          <a:lstStyle/>
          <a:p>
            <a:r>
              <a:rPr lang="en-US" sz="3200" b="1" dirty="0"/>
              <a:t>Soane’s use of light, space and experimentation </a:t>
            </a:r>
          </a:p>
        </p:txBody>
      </p:sp>
      <p:pic>
        <p:nvPicPr>
          <p:cNvPr id="7" name="Picture 6" descr="A room with art on the wall&#10;&#10;AI-generated content may be incorrect.">
            <a:extLst>
              <a:ext uri="{FF2B5EF4-FFF2-40B4-BE49-F238E27FC236}">
                <a16:creationId xmlns:a16="http://schemas.microsoft.com/office/drawing/2014/main" id="{043EA264-4C68-D1EE-00E9-D59C985E43F1}"/>
              </a:ext>
            </a:extLst>
          </p:cNvPr>
          <p:cNvPicPr>
            <a:picLocks noChangeAspect="1"/>
          </p:cNvPicPr>
          <p:nvPr/>
        </p:nvPicPr>
        <p:blipFill>
          <a:blip r:embed="rId3"/>
          <a:stretch>
            <a:fillRect/>
          </a:stretch>
        </p:blipFill>
        <p:spPr>
          <a:xfrm>
            <a:off x="6328913" y="190500"/>
            <a:ext cx="5715000" cy="3238500"/>
          </a:xfrm>
          <a:prstGeom prst="rect">
            <a:avLst/>
          </a:prstGeom>
        </p:spPr>
      </p:pic>
      <p:pic>
        <p:nvPicPr>
          <p:cNvPr id="9" name="Picture 8" descr="A room with a glass case&#10;&#10;AI-generated content may be incorrect.">
            <a:extLst>
              <a:ext uri="{FF2B5EF4-FFF2-40B4-BE49-F238E27FC236}">
                <a16:creationId xmlns:a16="http://schemas.microsoft.com/office/drawing/2014/main" id="{D688830C-C38E-3B4F-6D50-CF20EA6501C3}"/>
              </a:ext>
            </a:extLst>
          </p:cNvPr>
          <p:cNvPicPr>
            <a:picLocks noChangeAspect="1"/>
          </p:cNvPicPr>
          <p:nvPr/>
        </p:nvPicPr>
        <p:blipFill>
          <a:blip r:embed="rId4"/>
          <a:stretch>
            <a:fillRect/>
          </a:stretch>
        </p:blipFill>
        <p:spPr>
          <a:xfrm>
            <a:off x="4370558" y="3614448"/>
            <a:ext cx="4043231" cy="3053052"/>
          </a:xfrm>
          <a:prstGeom prst="rect">
            <a:avLst/>
          </a:prstGeom>
        </p:spPr>
      </p:pic>
      <p:pic>
        <p:nvPicPr>
          <p:cNvPr id="11" name="Picture 10" descr="A group of people looking at a statue in a room with art&#10;&#10;AI-generated content may be incorrect.">
            <a:extLst>
              <a:ext uri="{FF2B5EF4-FFF2-40B4-BE49-F238E27FC236}">
                <a16:creationId xmlns:a16="http://schemas.microsoft.com/office/drawing/2014/main" id="{5687E2EA-8175-73C4-F5A2-2927390F4DDC}"/>
              </a:ext>
            </a:extLst>
          </p:cNvPr>
          <p:cNvPicPr>
            <a:picLocks noChangeAspect="1"/>
          </p:cNvPicPr>
          <p:nvPr/>
        </p:nvPicPr>
        <p:blipFill>
          <a:blip r:embed="rId5"/>
          <a:stretch>
            <a:fillRect/>
          </a:stretch>
        </p:blipFill>
        <p:spPr>
          <a:xfrm>
            <a:off x="8557882" y="3632334"/>
            <a:ext cx="3486031" cy="3053053"/>
          </a:xfrm>
          <a:prstGeom prst="rect">
            <a:avLst/>
          </a:prstGeom>
        </p:spPr>
      </p:pic>
      <p:pic>
        <p:nvPicPr>
          <p:cNvPr id="1026" name="Picture 2" descr="Sir John Soane's Museum 🏛️🖼️ on X: &quot;The gloomy, macabre Monk's Parlour,  filled with grotesque gargoyles, and haunted by a fictional monk Soane  named &quot;Padre Giovanni&quot;. The space was Soane's rather satirical">
            <a:extLst>
              <a:ext uri="{FF2B5EF4-FFF2-40B4-BE49-F238E27FC236}">
                <a16:creationId xmlns:a16="http://schemas.microsoft.com/office/drawing/2014/main" id="{9394B60B-AB6F-4BC4-2F81-338E574CF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35" y="1581084"/>
            <a:ext cx="4043230" cy="508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6244"/>
      </p:ext>
    </p:extLst>
  </p:cSld>
  <p:clrMapOvr>
    <a:masterClrMapping/>
  </p:clrMapOvr>
  <mc:AlternateContent xmlns:mc="http://schemas.openxmlformats.org/markup-compatibility/2006" xmlns:p14="http://schemas.microsoft.com/office/powerpoint/2010/main">
    <mc:Choice Requires="p14">
      <p:transition spd="slow" p14:dur="2000" advTm="128616"/>
    </mc:Choice>
    <mc:Fallback xmlns="">
      <p:transition spd="slow" advTm="12861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BC9-4654-0AFC-4B10-7C115EA04676}"/>
              </a:ext>
            </a:extLst>
          </p:cNvPr>
          <p:cNvSpPr>
            <a:spLocks noGrp="1"/>
          </p:cNvSpPr>
          <p:nvPr>
            <p:ph type="title"/>
          </p:nvPr>
        </p:nvSpPr>
        <p:spPr>
          <a:xfrm>
            <a:off x="838200" y="365126"/>
            <a:ext cx="10515600" cy="859826"/>
          </a:xfrm>
        </p:spPr>
        <p:txBody>
          <a:bodyPr/>
          <a:lstStyle/>
          <a:p>
            <a:r>
              <a:rPr lang="en-US" b="1" dirty="0"/>
              <a:t>Dear Friend &amp; the form of lamentation</a:t>
            </a:r>
            <a:endParaRPr lang="en-US" dirty="0"/>
          </a:p>
        </p:txBody>
      </p:sp>
      <p:pic>
        <p:nvPicPr>
          <p:cNvPr id="3074" name="Picture 2" descr="Love to Sing? Join a Mayfest Show as a Singer — MAYK">
            <a:extLst>
              <a:ext uri="{FF2B5EF4-FFF2-40B4-BE49-F238E27FC236}">
                <a16:creationId xmlns:a16="http://schemas.microsoft.com/office/drawing/2014/main" id="{A0AB84E0-DD88-3B7C-59D7-316328970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026" y="1600508"/>
            <a:ext cx="7341948" cy="489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322622"/>
      </p:ext>
    </p:extLst>
  </p:cSld>
  <p:clrMapOvr>
    <a:masterClrMapping/>
  </p:clrMapOvr>
  <mc:AlternateContent xmlns:mc="http://schemas.openxmlformats.org/markup-compatibility/2006" xmlns:p14="http://schemas.microsoft.com/office/powerpoint/2010/main">
    <mc:Choice Requires="p14">
      <p:transition spd="slow" p14:dur="2000" advTm="128401"/>
    </mc:Choice>
    <mc:Fallback xmlns="">
      <p:transition spd="slow" advTm="1284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B982-F6C8-B406-925F-F6B308FB8EA8}"/>
              </a:ext>
            </a:extLst>
          </p:cNvPr>
          <p:cNvSpPr>
            <a:spLocks noGrp="1"/>
          </p:cNvSpPr>
          <p:nvPr>
            <p:ph type="title"/>
          </p:nvPr>
        </p:nvSpPr>
        <p:spPr>
          <a:xfrm>
            <a:off x="316301" y="1847716"/>
            <a:ext cx="4014159" cy="2532248"/>
          </a:xfrm>
        </p:spPr>
        <p:txBody>
          <a:bodyPr>
            <a:normAutofit/>
          </a:bodyPr>
          <a:lstStyle/>
          <a:p>
            <a:pPr algn="ctr"/>
            <a:r>
              <a:rPr lang="en-US" sz="4000" b="1" dirty="0"/>
              <a:t>The Soane Museum as a site of  Concealed Lamentation…</a:t>
            </a:r>
          </a:p>
        </p:txBody>
      </p:sp>
      <p:pic>
        <p:nvPicPr>
          <p:cNvPr id="3" name="Picture 2">
            <a:extLst>
              <a:ext uri="{FF2B5EF4-FFF2-40B4-BE49-F238E27FC236}">
                <a16:creationId xmlns:a16="http://schemas.microsoft.com/office/drawing/2014/main" id="{2D1F3330-468F-1AEB-3085-829F8FCB0A02}"/>
              </a:ext>
            </a:extLst>
          </p:cNvPr>
          <p:cNvPicPr>
            <a:picLocks noChangeAspect="1"/>
          </p:cNvPicPr>
          <p:nvPr/>
        </p:nvPicPr>
        <p:blipFill>
          <a:blip r:embed="rId3"/>
          <a:stretch>
            <a:fillRect/>
          </a:stretch>
        </p:blipFill>
        <p:spPr>
          <a:xfrm>
            <a:off x="4723100" y="930963"/>
            <a:ext cx="7152599" cy="4365754"/>
          </a:xfrm>
          <a:prstGeom prst="rect">
            <a:avLst/>
          </a:prstGeom>
        </p:spPr>
      </p:pic>
      <p:sp>
        <p:nvSpPr>
          <p:cNvPr id="6" name="TextBox 5">
            <a:extLst>
              <a:ext uri="{FF2B5EF4-FFF2-40B4-BE49-F238E27FC236}">
                <a16:creationId xmlns:a16="http://schemas.microsoft.com/office/drawing/2014/main" id="{886B6A4B-4979-E584-EE10-8E6D9ED85D17}"/>
              </a:ext>
            </a:extLst>
          </p:cNvPr>
          <p:cNvSpPr txBox="1"/>
          <p:nvPr/>
        </p:nvSpPr>
        <p:spPr>
          <a:xfrm>
            <a:off x="7816971" y="5927037"/>
            <a:ext cx="4058728" cy="646331"/>
          </a:xfrm>
          <a:prstGeom prst="rect">
            <a:avLst/>
          </a:prstGeom>
          <a:noFill/>
        </p:spPr>
        <p:txBody>
          <a:bodyPr wrap="square">
            <a:spAutoFit/>
          </a:bodyPr>
          <a:lstStyle/>
          <a:p>
            <a:pPr algn="r"/>
            <a:r>
              <a:rPr lang="en-US" b="1" dirty="0"/>
              <a:t>The Eliza Trail: Via Museum website- </a:t>
            </a:r>
            <a:r>
              <a:rPr lang="en-US" b="1" dirty="0">
                <a:hlinkClick r:id="rId4"/>
              </a:rPr>
              <a:t>https://www.soane.org/eliza-trail</a:t>
            </a:r>
            <a:endParaRPr lang="en-US" dirty="0"/>
          </a:p>
        </p:txBody>
      </p:sp>
    </p:spTree>
    <p:extLst>
      <p:ext uri="{BB962C8B-B14F-4D97-AF65-F5344CB8AC3E}">
        <p14:creationId xmlns:p14="http://schemas.microsoft.com/office/powerpoint/2010/main" val="1916203193"/>
      </p:ext>
    </p:extLst>
  </p:cSld>
  <p:clrMapOvr>
    <a:masterClrMapping/>
  </p:clrMapOvr>
  <mc:AlternateContent xmlns:mc="http://schemas.openxmlformats.org/markup-compatibility/2006" xmlns:p14="http://schemas.microsoft.com/office/powerpoint/2010/main">
    <mc:Choice Requires="p14">
      <p:transition spd="slow" p14:dur="2000" advTm="1696"/>
    </mc:Choice>
    <mc:Fallback xmlns="">
      <p:transition spd="slow" advTm="169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pic>
        <p:nvPicPr>
          <p:cNvPr id="5" name="Picture 4" descr="A room with a fireplace and pictures on the wall&#10;&#10;AI-generated content may be incorrect.">
            <a:extLst>
              <a:ext uri="{FF2B5EF4-FFF2-40B4-BE49-F238E27FC236}">
                <a16:creationId xmlns:a16="http://schemas.microsoft.com/office/drawing/2014/main" id="{15769A53-7487-9BFC-F584-B6D5D5FA8782}"/>
              </a:ext>
            </a:extLst>
          </p:cNvPr>
          <p:cNvPicPr>
            <a:picLocks noChangeAspect="1"/>
          </p:cNvPicPr>
          <p:nvPr/>
        </p:nvPicPr>
        <p:blipFill>
          <a:blip r:embed="rId3"/>
          <a:stretch>
            <a:fillRect/>
          </a:stretch>
        </p:blipFill>
        <p:spPr>
          <a:xfrm>
            <a:off x="268857" y="2668001"/>
            <a:ext cx="2526102" cy="1907465"/>
          </a:xfrm>
          <a:prstGeom prst="rect">
            <a:avLst/>
          </a:prstGeom>
        </p:spPr>
      </p:pic>
      <p:pic>
        <p:nvPicPr>
          <p:cNvPr id="7" name="Picture 6" descr="A room with a table and chairs&#10;&#10;AI-generated content may be incorrect.">
            <a:extLst>
              <a:ext uri="{FF2B5EF4-FFF2-40B4-BE49-F238E27FC236}">
                <a16:creationId xmlns:a16="http://schemas.microsoft.com/office/drawing/2014/main" id="{F3FD7CE2-F5A2-DE6C-84F7-2EBCD66A2530}"/>
              </a:ext>
            </a:extLst>
          </p:cNvPr>
          <p:cNvPicPr>
            <a:picLocks noChangeAspect="1"/>
          </p:cNvPicPr>
          <p:nvPr/>
        </p:nvPicPr>
        <p:blipFill>
          <a:blip r:embed="rId4"/>
          <a:stretch>
            <a:fillRect/>
          </a:stretch>
        </p:blipFill>
        <p:spPr>
          <a:xfrm>
            <a:off x="2908024" y="2669360"/>
            <a:ext cx="3187976" cy="1941123"/>
          </a:xfrm>
          <a:prstGeom prst="rect">
            <a:avLst/>
          </a:prstGeom>
        </p:spPr>
      </p:pic>
      <p:pic>
        <p:nvPicPr>
          <p:cNvPr id="9" name="Picture 8" descr="A painting of women lying down&#10;&#10;AI-generated content may be incorrect.">
            <a:extLst>
              <a:ext uri="{FF2B5EF4-FFF2-40B4-BE49-F238E27FC236}">
                <a16:creationId xmlns:a16="http://schemas.microsoft.com/office/drawing/2014/main" id="{8C82232B-B45D-DA03-3AC6-7006D13FF213}"/>
              </a:ext>
            </a:extLst>
          </p:cNvPr>
          <p:cNvPicPr>
            <a:picLocks noChangeAspect="1"/>
          </p:cNvPicPr>
          <p:nvPr/>
        </p:nvPicPr>
        <p:blipFill>
          <a:blip r:embed="rId5"/>
          <a:stretch>
            <a:fillRect/>
          </a:stretch>
        </p:blipFill>
        <p:spPr>
          <a:xfrm>
            <a:off x="6209065" y="2669361"/>
            <a:ext cx="1941122" cy="1941122"/>
          </a:xfrm>
          <a:prstGeom prst="rect">
            <a:avLst/>
          </a:prstGeom>
        </p:spPr>
      </p:pic>
      <p:pic>
        <p:nvPicPr>
          <p:cNvPr id="11" name="Picture 10" descr="A room with a round table and bookshelves&#10;&#10;AI-generated content may be incorrect.">
            <a:extLst>
              <a:ext uri="{FF2B5EF4-FFF2-40B4-BE49-F238E27FC236}">
                <a16:creationId xmlns:a16="http://schemas.microsoft.com/office/drawing/2014/main" id="{1A36F4F2-8BB6-2854-29CA-72FBF238E811}"/>
              </a:ext>
            </a:extLst>
          </p:cNvPr>
          <p:cNvPicPr>
            <a:picLocks noChangeAspect="1"/>
          </p:cNvPicPr>
          <p:nvPr/>
        </p:nvPicPr>
        <p:blipFill>
          <a:blip r:embed="rId6"/>
          <a:stretch>
            <a:fillRect/>
          </a:stretch>
        </p:blipFill>
        <p:spPr>
          <a:xfrm>
            <a:off x="8263252" y="2668000"/>
            <a:ext cx="3379367" cy="1907465"/>
          </a:xfrm>
          <a:prstGeom prst="rect">
            <a:avLst/>
          </a:prstGeom>
        </p:spPr>
      </p:pic>
      <p:pic>
        <p:nvPicPr>
          <p:cNvPr id="13" name="Picture 12" descr="A stone structure with a roof&#10;&#10;AI-generated content may be incorrect.">
            <a:extLst>
              <a:ext uri="{FF2B5EF4-FFF2-40B4-BE49-F238E27FC236}">
                <a16:creationId xmlns:a16="http://schemas.microsoft.com/office/drawing/2014/main" id="{FE440EF3-E76D-B06A-6032-7CC75E74B761}"/>
              </a:ext>
            </a:extLst>
          </p:cNvPr>
          <p:cNvPicPr>
            <a:picLocks noChangeAspect="1"/>
          </p:cNvPicPr>
          <p:nvPr/>
        </p:nvPicPr>
        <p:blipFill>
          <a:blip r:embed="rId7"/>
          <a:stretch>
            <a:fillRect/>
          </a:stretch>
        </p:blipFill>
        <p:spPr>
          <a:xfrm>
            <a:off x="268857" y="4740098"/>
            <a:ext cx="1587500" cy="1587500"/>
          </a:xfrm>
          <a:prstGeom prst="rect">
            <a:avLst/>
          </a:prstGeom>
        </p:spPr>
      </p:pic>
      <p:pic>
        <p:nvPicPr>
          <p:cNvPr id="15" name="Picture 14" descr="A dog sitting on a stone ledge&#10;&#10;AI-generated content may be incorrect.">
            <a:extLst>
              <a:ext uri="{FF2B5EF4-FFF2-40B4-BE49-F238E27FC236}">
                <a16:creationId xmlns:a16="http://schemas.microsoft.com/office/drawing/2014/main" id="{AE462E97-8CAC-D711-E089-A666C1BFFEE3}"/>
              </a:ext>
            </a:extLst>
          </p:cNvPr>
          <p:cNvPicPr>
            <a:picLocks noChangeAspect="1"/>
          </p:cNvPicPr>
          <p:nvPr/>
        </p:nvPicPr>
        <p:blipFill>
          <a:blip r:embed="rId8"/>
          <a:stretch>
            <a:fillRect/>
          </a:stretch>
        </p:blipFill>
        <p:spPr>
          <a:xfrm>
            <a:off x="2001209" y="4740098"/>
            <a:ext cx="1587500" cy="1587500"/>
          </a:xfrm>
          <a:prstGeom prst="rect">
            <a:avLst/>
          </a:prstGeom>
        </p:spPr>
      </p:pic>
      <p:pic>
        <p:nvPicPr>
          <p:cNvPr id="17" name="Picture 16" descr="A room with art on the wall&#10;&#10;AI-generated content may be incorrect.">
            <a:extLst>
              <a:ext uri="{FF2B5EF4-FFF2-40B4-BE49-F238E27FC236}">
                <a16:creationId xmlns:a16="http://schemas.microsoft.com/office/drawing/2014/main" id="{28AC67B1-7300-853F-FE2F-5616A5B061EA}"/>
              </a:ext>
            </a:extLst>
          </p:cNvPr>
          <p:cNvPicPr>
            <a:picLocks noChangeAspect="1"/>
          </p:cNvPicPr>
          <p:nvPr/>
        </p:nvPicPr>
        <p:blipFill>
          <a:blip r:embed="rId9"/>
          <a:stretch>
            <a:fillRect/>
          </a:stretch>
        </p:blipFill>
        <p:spPr>
          <a:xfrm>
            <a:off x="3708262" y="4740098"/>
            <a:ext cx="1587500" cy="1587500"/>
          </a:xfrm>
          <a:prstGeom prst="rect">
            <a:avLst/>
          </a:prstGeom>
        </p:spPr>
      </p:pic>
      <p:pic>
        <p:nvPicPr>
          <p:cNvPr id="19" name="Picture 18" descr="A painting of a person with a dog&#10;&#10;AI-generated content may be incorrect.">
            <a:extLst>
              <a:ext uri="{FF2B5EF4-FFF2-40B4-BE49-F238E27FC236}">
                <a16:creationId xmlns:a16="http://schemas.microsoft.com/office/drawing/2014/main" id="{5DBCDB9E-729D-85B4-5694-906F594CD67D}"/>
              </a:ext>
            </a:extLst>
          </p:cNvPr>
          <p:cNvPicPr>
            <a:picLocks noChangeAspect="1"/>
          </p:cNvPicPr>
          <p:nvPr/>
        </p:nvPicPr>
        <p:blipFill>
          <a:blip r:embed="rId10"/>
          <a:stretch>
            <a:fillRect/>
          </a:stretch>
        </p:blipFill>
        <p:spPr>
          <a:xfrm>
            <a:off x="5415315" y="4740098"/>
            <a:ext cx="1587500" cy="1587500"/>
          </a:xfrm>
          <a:prstGeom prst="rect">
            <a:avLst/>
          </a:prstGeom>
        </p:spPr>
      </p:pic>
      <p:pic>
        <p:nvPicPr>
          <p:cNvPr id="21" name="Picture 20" descr="A group of people sitting in a chair&#10;&#10;AI-generated content may be incorrect.">
            <a:extLst>
              <a:ext uri="{FF2B5EF4-FFF2-40B4-BE49-F238E27FC236}">
                <a16:creationId xmlns:a16="http://schemas.microsoft.com/office/drawing/2014/main" id="{6D490684-4FC3-52FD-9E46-1223C983B325}"/>
              </a:ext>
            </a:extLst>
          </p:cNvPr>
          <p:cNvPicPr>
            <a:picLocks noChangeAspect="1"/>
          </p:cNvPicPr>
          <p:nvPr/>
        </p:nvPicPr>
        <p:blipFill>
          <a:blip r:embed="rId11"/>
          <a:stretch>
            <a:fillRect/>
          </a:stretch>
        </p:blipFill>
        <p:spPr>
          <a:xfrm>
            <a:off x="7122368" y="4740098"/>
            <a:ext cx="1587500" cy="1587500"/>
          </a:xfrm>
          <a:prstGeom prst="rect">
            <a:avLst/>
          </a:prstGeom>
        </p:spPr>
      </p:pic>
      <p:pic>
        <p:nvPicPr>
          <p:cNvPr id="23" name="Picture 22" descr="A collage of different buildings&#10;&#10;AI-generated content may be incorrect.">
            <a:extLst>
              <a:ext uri="{FF2B5EF4-FFF2-40B4-BE49-F238E27FC236}">
                <a16:creationId xmlns:a16="http://schemas.microsoft.com/office/drawing/2014/main" id="{B71D500D-C3B8-AF95-DB8F-B8F3861FFB7F}"/>
              </a:ext>
            </a:extLst>
          </p:cNvPr>
          <p:cNvPicPr>
            <a:picLocks noChangeAspect="1"/>
          </p:cNvPicPr>
          <p:nvPr/>
        </p:nvPicPr>
        <p:blipFill>
          <a:blip r:embed="rId12"/>
          <a:stretch>
            <a:fillRect/>
          </a:stretch>
        </p:blipFill>
        <p:spPr>
          <a:xfrm>
            <a:off x="8829421" y="4740098"/>
            <a:ext cx="2857500" cy="1593850"/>
          </a:xfrm>
          <a:prstGeom prst="rect">
            <a:avLst/>
          </a:prstGeom>
        </p:spPr>
      </p:pic>
      <p:sp>
        <p:nvSpPr>
          <p:cNvPr id="26" name="Title 1">
            <a:extLst>
              <a:ext uri="{FF2B5EF4-FFF2-40B4-BE49-F238E27FC236}">
                <a16:creationId xmlns:a16="http://schemas.microsoft.com/office/drawing/2014/main" id="{42A965EB-F508-9BC8-B68E-559510F87DD2}"/>
              </a:ext>
            </a:extLst>
          </p:cNvPr>
          <p:cNvSpPr>
            <a:spLocks noGrp="1"/>
          </p:cNvSpPr>
          <p:nvPr>
            <p:ph type="title"/>
          </p:nvPr>
        </p:nvSpPr>
        <p:spPr>
          <a:xfrm>
            <a:off x="268857" y="284122"/>
            <a:ext cx="10515600" cy="883070"/>
          </a:xfrm>
        </p:spPr>
        <p:txBody>
          <a:bodyPr/>
          <a:lstStyle/>
          <a:p>
            <a:r>
              <a:rPr lang="en-US" b="1" dirty="0"/>
              <a:t>Conjuring ghosts as strategies for survival</a:t>
            </a:r>
            <a:endParaRPr lang="en-US" dirty="0"/>
          </a:p>
        </p:txBody>
      </p:sp>
    </p:spTree>
    <p:extLst>
      <p:ext uri="{BB962C8B-B14F-4D97-AF65-F5344CB8AC3E}">
        <p14:creationId xmlns:p14="http://schemas.microsoft.com/office/powerpoint/2010/main" val="552100488"/>
      </p:ext>
    </p:extLst>
  </p:cSld>
  <p:clrMapOvr>
    <a:masterClrMapping/>
  </p:clrMapOvr>
  <mc:AlternateContent xmlns:mc="http://schemas.openxmlformats.org/markup-compatibility/2006" xmlns:p14="http://schemas.microsoft.com/office/powerpoint/2010/main">
    <mc:Choice Requires="p14">
      <p:transition spd="slow" p14:dur="2000" advTm="146958"/>
    </mc:Choice>
    <mc:Fallback xmlns="">
      <p:transition spd="slow" advTm="14695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7E401-365F-1018-9FC4-67645E114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A8327-8CF5-A22E-A6C3-F6986CC23DD8}"/>
              </a:ext>
            </a:extLst>
          </p:cNvPr>
          <p:cNvSpPr>
            <a:spLocks noGrp="1"/>
          </p:cNvSpPr>
          <p:nvPr>
            <p:ph type="title"/>
          </p:nvPr>
        </p:nvSpPr>
        <p:spPr>
          <a:xfrm>
            <a:off x="1472241" y="2968506"/>
            <a:ext cx="9247517" cy="920987"/>
          </a:xfrm>
        </p:spPr>
        <p:txBody>
          <a:bodyPr>
            <a:normAutofit fontScale="90000"/>
          </a:bodyPr>
          <a:lstStyle/>
          <a:p>
            <a:r>
              <a:rPr lang="en-US" b="1" dirty="0"/>
              <a:t>Structure &amp; Abstraction of Dear Friend…</a:t>
            </a:r>
          </a:p>
        </p:txBody>
      </p:sp>
      <p:sp>
        <p:nvSpPr>
          <p:cNvPr id="4" name="TextBox 3">
            <a:extLst>
              <a:ext uri="{FF2B5EF4-FFF2-40B4-BE49-F238E27FC236}">
                <a16:creationId xmlns:a16="http://schemas.microsoft.com/office/drawing/2014/main" id="{C9991CB1-13F5-4491-D8EE-9FDD0B7D4DD4}"/>
              </a:ext>
            </a:extLst>
          </p:cNvPr>
          <p:cNvSpPr txBox="1"/>
          <p:nvPr/>
        </p:nvSpPr>
        <p:spPr>
          <a:xfrm>
            <a:off x="3540424" y="3889493"/>
            <a:ext cx="5111150" cy="461665"/>
          </a:xfrm>
          <a:prstGeom prst="rect">
            <a:avLst/>
          </a:prstGeom>
          <a:noFill/>
        </p:spPr>
        <p:txBody>
          <a:bodyPr wrap="square">
            <a:spAutoFit/>
          </a:bodyPr>
          <a:lstStyle/>
          <a:p>
            <a:r>
              <a:rPr lang="en-US" sz="2400" b="0" i="1" u="none" strike="noStrike" dirty="0">
                <a:solidFill>
                  <a:srgbClr val="000000"/>
                </a:solidFill>
                <a:effectLst/>
              </a:rPr>
              <a:t>Disappearance → Shadow → Fracture</a:t>
            </a:r>
            <a:endParaRPr lang="en-US" sz="2400" dirty="0"/>
          </a:p>
        </p:txBody>
      </p:sp>
    </p:spTree>
    <p:extLst>
      <p:ext uri="{BB962C8B-B14F-4D97-AF65-F5344CB8AC3E}">
        <p14:creationId xmlns:p14="http://schemas.microsoft.com/office/powerpoint/2010/main" val="3062566019"/>
      </p:ext>
    </p:extLst>
  </p:cSld>
  <p:clrMapOvr>
    <a:masterClrMapping/>
  </p:clrMapOvr>
  <mc:AlternateContent xmlns:mc="http://schemas.openxmlformats.org/markup-compatibility/2006" xmlns:p14="http://schemas.microsoft.com/office/powerpoint/2010/main">
    <mc:Choice Requires="p14">
      <p:transition spd="slow" p14:dur="2000" advTm="1696"/>
    </mc:Choice>
    <mc:Fallback xmlns="">
      <p:transition spd="slow" advTm="169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0" y="6151068"/>
            <a:ext cx="12009929" cy="523220"/>
          </a:xfrm>
          <a:prstGeom prst="rect">
            <a:avLst/>
          </a:prstGeom>
          <a:noFill/>
        </p:spPr>
        <p:txBody>
          <a:bodyPr wrap="square" rtlCol="0">
            <a:spAutoFit/>
          </a:bodyPr>
          <a:lstStyle/>
          <a:p>
            <a:pPr algn="r"/>
            <a:r>
              <a:rPr lang="en-US" sz="2800" dirty="0"/>
              <a:t>Wallpaper &amp; disappearance, (stills from Dear Friend)</a:t>
            </a:r>
          </a:p>
        </p:txBody>
      </p:sp>
      <p:pic>
        <p:nvPicPr>
          <p:cNvPr id="3" name="Content Placeholder 2" descr="A picture containing indoor, bathroom, white, tile&#10;&#10;Description automatically generated">
            <a:extLst>
              <a:ext uri="{FF2B5EF4-FFF2-40B4-BE49-F238E27FC236}">
                <a16:creationId xmlns:a16="http://schemas.microsoft.com/office/drawing/2014/main" id="{432769A7-74E3-719A-3AE6-0340D49D4CA1}"/>
              </a:ext>
            </a:extLst>
          </p:cNvPr>
          <p:cNvPicPr>
            <a:picLocks noGrp="1" noChangeAspect="1"/>
          </p:cNvPicPr>
          <p:nvPr>
            <p:ph idx="1"/>
          </p:nvPr>
        </p:nvPicPr>
        <p:blipFill>
          <a:blip r:embed="rId3"/>
          <a:stretch>
            <a:fillRect/>
          </a:stretch>
        </p:blipFill>
        <p:spPr>
          <a:xfrm>
            <a:off x="0" y="1720598"/>
            <a:ext cx="6079321" cy="3416804"/>
          </a:xfrm>
        </p:spPr>
      </p:pic>
      <p:pic>
        <p:nvPicPr>
          <p:cNvPr id="6" name="Picture 5" descr="A picture containing indoor, furniture&#10;&#10;Description automatically generated">
            <a:extLst>
              <a:ext uri="{FF2B5EF4-FFF2-40B4-BE49-F238E27FC236}">
                <a16:creationId xmlns:a16="http://schemas.microsoft.com/office/drawing/2014/main" id="{FFF7C9D7-3EE1-D98E-1744-5AF6E5599D38}"/>
              </a:ext>
            </a:extLst>
          </p:cNvPr>
          <p:cNvPicPr>
            <a:picLocks noChangeAspect="1"/>
          </p:cNvPicPr>
          <p:nvPr/>
        </p:nvPicPr>
        <p:blipFill>
          <a:blip r:embed="rId4"/>
          <a:stretch>
            <a:fillRect/>
          </a:stretch>
        </p:blipFill>
        <p:spPr>
          <a:xfrm>
            <a:off x="6141112" y="1720598"/>
            <a:ext cx="6074317" cy="3416804"/>
          </a:xfrm>
          <a:prstGeom prst="rect">
            <a:avLst/>
          </a:prstGeom>
        </p:spPr>
      </p:pic>
    </p:spTree>
    <p:extLst>
      <p:ext uri="{BB962C8B-B14F-4D97-AF65-F5344CB8AC3E}">
        <p14:creationId xmlns:p14="http://schemas.microsoft.com/office/powerpoint/2010/main" val="3848088373"/>
      </p:ext>
    </p:extLst>
  </p:cSld>
  <p:clrMapOvr>
    <a:masterClrMapping/>
  </p:clrMapOvr>
  <mc:AlternateContent xmlns:mc="http://schemas.openxmlformats.org/markup-compatibility/2006" xmlns:p14="http://schemas.microsoft.com/office/powerpoint/2010/main">
    <mc:Choice Requires="p14">
      <p:transition spd="slow" p14:dur="2000" advTm="9256"/>
    </mc:Choice>
    <mc:Fallback xmlns="">
      <p:transition spd="slow" advTm="925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183379" y="6158008"/>
            <a:ext cx="11864184" cy="523220"/>
          </a:xfrm>
          <a:prstGeom prst="rect">
            <a:avLst/>
          </a:prstGeom>
          <a:noFill/>
        </p:spPr>
        <p:txBody>
          <a:bodyPr wrap="square" rtlCol="0">
            <a:spAutoFit/>
          </a:bodyPr>
          <a:lstStyle/>
          <a:p>
            <a:pPr algn="r"/>
            <a:r>
              <a:rPr lang="en-US" sz="2800" dirty="0"/>
              <a:t>Light &amp; shadow, silhouette, statues, &amp; dust (stills from Dear Friend)</a:t>
            </a:r>
          </a:p>
        </p:txBody>
      </p:sp>
      <p:pic>
        <p:nvPicPr>
          <p:cNvPr id="3" name="Content Placeholder 2" descr="A picture containing indoor&#10;&#10;Description automatically generated">
            <a:extLst>
              <a:ext uri="{FF2B5EF4-FFF2-40B4-BE49-F238E27FC236}">
                <a16:creationId xmlns:a16="http://schemas.microsoft.com/office/drawing/2014/main" id="{B372CFB0-3F49-5D77-ECA9-F2F4C6F718C0}"/>
              </a:ext>
            </a:extLst>
          </p:cNvPr>
          <p:cNvPicPr>
            <a:picLocks noGrp="1" noChangeAspect="1"/>
          </p:cNvPicPr>
          <p:nvPr>
            <p:ph idx="1"/>
          </p:nvPr>
        </p:nvPicPr>
        <p:blipFill>
          <a:blip r:embed="rId3"/>
          <a:stretch>
            <a:fillRect/>
          </a:stretch>
        </p:blipFill>
        <p:spPr>
          <a:xfrm>
            <a:off x="183379" y="438382"/>
            <a:ext cx="3854450" cy="2166344"/>
          </a:xfrm>
        </p:spPr>
      </p:pic>
      <p:pic>
        <p:nvPicPr>
          <p:cNvPr id="6" name="Picture 5" descr="A picture containing indoor, floor, room, bedroom&#10;&#10;Description automatically generated">
            <a:extLst>
              <a:ext uri="{FF2B5EF4-FFF2-40B4-BE49-F238E27FC236}">
                <a16:creationId xmlns:a16="http://schemas.microsoft.com/office/drawing/2014/main" id="{2DE54185-20C7-63D6-9C37-02DC9D97C6A7}"/>
              </a:ext>
            </a:extLst>
          </p:cNvPr>
          <p:cNvPicPr>
            <a:picLocks noChangeAspect="1"/>
          </p:cNvPicPr>
          <p:nvPr/>
        </p:nvPicPr>
        <p:blipFill>
          <a:blip r:embed="rId4"/>
          <a:stretch>
            <a:fillRect/>
          </a:stretch>
        </p:blipFill>
        <p:spPr>
          <a:xfrm>
            <a:off x="4167890" y="438382"/>
            <a:ext cx="3856219" cy="2166344"/>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0B9A8C2A-3768-216F-7CA9-65F60EEF58B4}"/>
              </a:ext>
            </a:extLst>
          </p:cNvPr>
          <p:cNvPicPr>
            <a:picLocks noChangeAspect="1"/>
          </p:cNvPicPr>
          <p:nvPr/>
        </p:nvPicPr>
        <p:blipFill>
          <a:blip r:embed="rId5"/>
          <a:stretch>
            <a:fillRect/>
          </a:stretch>
        </p:blipFill>
        <p:spPr>
          <a:xfrm>
            <a:off x="8154170" y="3485133"/>
            <a:ext cx="3893393" cy="2187227"/>
          </a:xfrm>
          <a:prstGeom prst="rect">
            <a:avLst/>
          </a:prstGeom>
        </p:spPr>
      </p:pic>
      <p:pic>
        <p:nvPicPr>
          <p:cNvPr id="13" name="Picture 12" descr="A person sitting at a desk&#10;&#10;Description automatically generated with low confidence">
            <a:extLst>
              <a:ext uri="{FF2B5EF4-FFF2-40B4-BE49-F238E27FC236}">
                <a16:creationId xmlns:a16="http://schemas.microsoft.com/office/drawing/2014/main" id="{AC5D40AD-FC9A-C090-D5CC-49265E3C10EF}"/>
              </a:ext>
            </a:extLst>
          </p:cNvPr>
          <p:cNvPicPr>
            <a:picLocks noChangeAspect="1"/>
          </p:cNvPicPr>
          <p:nvPr/>
        </p:nvPicPr>
        <p:blipFill>
          <a:blip r:embed="rId6"/>
          <a:stretch>
            <a:fillRect/>
          </a:stretch>
        </p:blipFill>
        <p:spPr>
          <a:xfrm>
            <a:off x="8154171" y="438382"/>
            <a:ext cx="3854450" cy="2166344"/>
          </a:xfrm>
          <a:prstGeom prst="rect">
            <a:avLst/>
          </a:prstGeom>
        </p:spPr>
      </p:pic>
      <p:pic>
        <p:nvPicPr>
          <p:cNvPr id="15" name="Picture 14" descr="A picture containing floor, indoor, furniture&#10;&#10;Description automatically generated">
            <a:extLst>
              <a:ext uri="{FF2B5EF4-FFF2-40B4-BE49-F238E27FC236}">
                <a16:creationId xmlns:a16="http://schemas.microsoft.com/office/drawing/2014/main" id="{C1F0F340-A274-528A-B69F-C43672BDBFD7}"/>
              </a:ext>
            </a:extLst>
          </p:cNvPr>
          <p:cNvPicPr>
            <a:picLocks noChangeAspect="1"/>
          </p:cNvPicPr>
          <p:nvPr/>
        </p:nvPicPr>
        <p:blipFill>
          <a:blip r:embed="rId7"/>
          <a:stretch>
            <a:fillRect/>
          </a:stretch>
        </p:blipFill>
        <p:spPr>
          <a:xfrm>
            <a:off x="183379" y="3507011"/>
            <a:ext cx="3854450" cy="2165350"/>
          </a:xfrm>
          <a:prstGeom prst="rect">
            <a:avLst/>
          </a:prstGeom>
        </p:spPr>
      </p:pic>
      <p:pic>
        <p:nvPicPr>
          <p:cNvPr id="17" name="Picture 16" descr="A picture containing indoor, room, wall, bed&#10;&#10;Description automatically generated">
            <a:extLst>
              <a:ext uri="{FF2B5EF4-FFF2-40B4-BE49-F238E27FC236}">
                <a16:creationId xmlns:a16="http://schemas.microsoft.com/office/drawing/2014/main" id="{4BB7E100-406C-B1F4-1FEC-062471FFBE1F}"/>
              </a:ext>
            </a:extLst>
          </p:cNvPr>
          <p:cNvPicPr>
            <a:picLocks noChangeAspect="1"/>
          </p:cNvPicPr>
          <p:nvPr/>
        </p:nvPicPr>
        <p:blipFill>
          <a:blip r:embed="rId8"/>
          <a:stretch>
            <a:fillRect/>
          </a:stretch>
        </p:blipFill>
        <p:spPr>
          <a:xfrm>
            <a:off x="4167890" y="3507011"/>
            <a:ext cx="3860234" cy="2165350"/>
          </a:xfrm>
          <a:prstGeom prst="rect">
            <a:avLst/>
          </a:prstGeom>
        </p:spPr>
      </p:pic>
    </p:spTree>
    <p:extLst>
      <p:ext uri="{BB962C8B-B14F-4D97-AF65-F5344CB8AC3E}">
        <p14:creationId xmlns:p14="http://schemas.microsoft.com/office/powerpoint/2010/main" val="4007496433"/>
      </p:ext>
    </p:extLst>
  </p:cSld>
  <p:clrMapOvr>
    <a:masterClrMapping/>
  </p:clrMapOvr>
  <mc:AlternateContent xmlns:mc="http://schemas.openxmlformats.org/markup-compatibility/2006" xmlns:p14="http://schemas.microsoft.com/office/powerpoint/2010/main">
    <mc:Choice Requires="p14">
      <p:transition spd="slow" p14:dur="2000" advTm="9220"/>
    </mc:Choice>
    <mc:Fallback xmlns="">
      <p:transition spd="slow" advTm="92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65BB-6ADF-CED6-DE11-6EA6C218397A}"/>
              </a:ext>
            </a:extLst>
          </p:cNvPr>
          <p:cNvSpPr>
            <a:spLocks noGrp="1"/>
          </p:cNvSpPr>
          <p:nvPr>
            <p:ph type="ctrTitle"/>
          </p:nvPr>
        </p:nvSpPr>
        <p:spPr>
          <a:xfrm>
            <a:off x="1166648" y="945931"/>
            <a:ext cx="9858704" cy="4030472"/>
          </a:xfrm>
        </p:spPr>
        <p:txBody>
          <a:bodyPr>
            <a:noAutofit/>
          </a:bodyPr>
          <a:lstStyle/>
          <a:p>
            <a:r>
              <a:rPr lang="en-US" sz="4000" dirty="0"/>
              <a:t>Introduction to</a:t>
            </a:r>
            <a:br>
              <a:rPr lang="en-US" sz="4000" b="1" dirty="0"/>
            </a:br>
            <a:br>
              <a:rPr lang="en-US" sz="4000" b="1" dirty="0"/>
            </a:br>
            <a:r>
              <a:rPr lang="en-US" sz="5400" b="1" dirty="0">
                <a:solidFill>
                  <a:srgbClr val="0070C0"/>
                </a:solidFill>
                <a:latin typeface="Cochocib Script Latin Pro" panose="020F0502020204030204" pitchFamily="34" charset="0"/>
                <a:cs typeface="Cochocib Script Latin Pro" panose="020F0502020204030204" pitchFamily="34" charset="0"/>
              </a:rPr>
              <a:t>Dear Friend, I can no longer hear your voice… </a:t>
            </a:r>
            <a:br>
              <a:rPr lang="en-US" sz="4000" b="1" dirty="0"/>
            </a:br>
            <a:br>
              <a:rPr lang="en-US" sz="4000" b="1" dirty="0"/>
            </a:br>
            <a:r>
              <a:rPr lang="en-US" sz="4000" i="1" dirty="0"/>
              <a:t>lamentation and conjuring ghosts as strategies for survival</a:t>
            </a:r>
          </a:p>
        </p:txBody>
      </p:sp>
      <p:sp>
        <p:nvSpPr>
          <p:cNvPr id="3" name="Subtitle 2">
            <a:extLst>
              <a:ext uri="{FF2B5EF4-FFF2-40B4-BE49-F238E27FC236}">
                <a16:creationId xmlns:a16="http://schemas.microsoft.com/office/drawing/2014/main" id="{CE20C130-0776-CFB3-90FA-3AE5493002EB}"/>
              </a:ext>
            </a:extLst>
          </p:cNvPr>
          <p:cNvSpPr>
            <a:spLocks noGrp="1"/>
          </p:cNvSpPr>
          <p:nvPr>
            <p:ph type="subTitle" idx="1"/>
          </p:nvPr>
        </p:nvSpPr>
        <p:spPr>
          <a:xfrm>
            <a:off x="1524000" y="5912069"/>
            <a:ext cx="9144000" cy="462457"/>
          </a:xfrm>
        </p:spPr>
        <p:txBody>
          <a:bodyPr/>
          <a:lstStyle/>
          <a:p>
            <a:pPr algn="r"/>
            <a:r>
              <a:rPr lang="en-US" dirty="0"/>
              <a:t>By artist, Anne-Marie Creamer</a:t>
            </a:r>
          </a:p>
        </p:txBody>
      </p:sp>
    </p:spTree>
    <p:extLst>
      <p:ext uri="{BB962C8B-B14F-4D97-AF65-F5344CB8AC3E}">
        <p14:creationId xmlns:p14="http://schemas.microsoft.com/office/powerpoint/2010/main" val="849914963"/>
      </p:ext>
    </p:extLst>
  </p:cSld>
  <p:clrMapOvr>
    <a:masterClrMapping/>
  </p:clrMapOvr>
  <mc:AlternateContent xmlns:mc="http://schemas.openxmlformats.org/markup-compatibility/2006" xmlns:p14="http://schemas.microsoft.com/office/powerpoint/2010/main">
    <mc:Choice Requires="p14">
      <p:transition spd="slow" p14:dur="2000" advTm="41530"/>
    </mc:Choice>
    <mc:Fallback xmlns="">
      <p:transition spd="slow" advTm="4153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6731000" y="5789240"/>
            <a:ext cx="5461000" cy="954107"/>
          </a:xfrm>
          <a:prstGeom prst="rect">
            <a:avLst/>
          </a:prstGeom>
          <a:noFill/>
        </p:spPr>
        <p:txBody>
          <a:bodyPr wrap="square" rtlCol="0">
            <a:spAutoFit/>
          </a:bodyPr>
          <a:lstStyle/>
          <a:p>
            <a:pPr algn="r"/>
            <a:r>
              <a:rPr lang="en-US" sz="2800" dirty="0"/>
              <a:t>Room as tomb for the absent body, (stills from Dear Friend)</a:t>
            </a:r>
          </a:p>
        </p:txBody>
      </p:sp>
      <p:pic>
        <p:nvPicPr>
          <p:cNvPr id="5" name="Picture 4" descr="A picture containing bed, indoor, wall, room&#10;&#10;Description automatically generated">
            <a:extLst>
              <a:ext uri="{FF2B5EF4-FFF2-40B4-BE49-F238E27FC236}">
                <a16:creationId xmlns:a16="http://schemas.microsoft.com/office/drawing/2014/main" id="{4A2BC5E9-8B5D-8ABC-0C80-E182D3BC5810}"/>
              </a:ext>
            </a:extLst>
          </p:cNvPr>
          <p:cNvPicPr>
            <a:picLocks noChangeAspect="1"/>
          </p:cNvPicPr>
          <p:nvPr/>
        </p:nvPicPr>
        <p:blipFill>
          <a:blip r:embed="rId3"/>
          <a:stretch>
            <a:fillRect/>
          </a:stretch>
        </p:blipFill>
        <p:spPr>
          <a:xfrm>
            <a:off x="293009" y="3689394"/>
            <a:ext cx="5167992" cy="2906996"/>
          </a:xfrm>
          <a:prstGeom prst="rect">
            <a:avLst/>
          </a:prstGeom>
        </p:spPr>
      </p:pic>
      <p:pic>
        <p:nvPicPr>
          <p:cNvPr id="8" name="Picture 7" descr="A picture containing bed, indoor, bedroom&#10;&#10;Description automatically generated">
            <a:extLst>
              <a:ext uri="{FF2B5EF4-FFF2-40B4-BE49-F238E27FC236}">
                <a16:creationId xmlns:a16="http://schemas.microsoft.com/office/drawing/2014/main" id="{15BA3352-C4C4-7BEE-07FF-4FA1E053DB3E}"/>
              </a:ext>
            </a:extLst>
          </p:cNvPr>
          <p:cNvPicPr>
            <a:picLocks noChangeAspect="1"/>
          </p:cNvPicPr>
          <p:nvPr/>
        </p:nvPicPr>
        <p:blipFill>
          <a:blip r:embed="rId4"/>
          <a:stretch>
            <a:fillRect/>
          </a:stretch>
        </p:blipFill>
        <p:spPr>
          <a:xfrm>
            <a:off x="293009" y="522005"/>
            <a:ext cx="5167992" cy="2906995"/>
          </a:xfrm>
          <a:prstGeom prst="rect">
            <a:avLst/>
          </a:prstGeom>
        </p:spPr>
      </p:pic>
      <p:pic>
        <p:nvPicPr>
          <p:cNvPr id="12" name="Picture 11" descr="A room with a bed and a table&#10;&#10;Description automatically generated with low confidence">
            <a:extLst>
              <a:ext uri="{FF2B5EF4-FFF2-40B4-BE49-F238E27FC236}">
                <a16:creationId xmlns:a16="http://schemas.microsoft.com/office/drawing/2014/main" id="{C43B2672-EB59-B885-8045-4BC6608440EB}"/>
              </a:ext>
            </a:extLst>
          </p:cNvPr>
          <p:cNvPicPr>
            <a:picLocks noChangeAspect="1"/>
          </p:cNvPicPr>
          <p:nvPr/>
        </p:nvPicPr>
        <p:blipFill>
          <a:blip r:embed="rId5"/>
          <a:stretch>
            <a:fillRect/>
          </a:stretch>
        </p:blipFill>
        <p:spPr>
          <a:xfrm>
            <a:off x="5771244" y="1665514"/>
            <a:ext cx="6270170" cy="3526971"/>
          </a:xfrm>
          <a:prstGeom prst="rect">
            <a:avLst/>
          </a:prstGeom>
        </p:spPr>
      </p:pic>
    </p:spTree>
    <p:extLst>
      <p:ext uri="{BB962C8B-B14F-4D97-AF65-F5344CB8AC3E}">
        <p14:creationId xmlns:p14="http://schemas.microsoft.com/office/powerpoint/2010/main" val="3810485186"/>
      </p:ext>
    </p:extLst>
  </p:cSld>
  <p:clrMapOvr>
    <a:masterClrMapping/>
  </p:clrMapOvr>
  <mc:AlternateContent xmlns:mc="http://schemas.openxmlformats.org/markup-compatibility/2006" xmlns:p14="http://schemas.microsoft.com/office/powerpoint/2010/main">
    <mc:Choice Requires="p14">
      <p:transition spd="slow" p14:dur="2000" advTm="15121"/>
    </mc:Choice>
    <mc:Fallback xmlns="">
      <p:transition spd="slow" advTm="1512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0" y="6305483"/>
            <a:ext cx="12192001" cy="523220"/>
          </a:xfrm>
          <a:prstGeom prst="rect">
            <a:avLst/>
          </a:prstGeom>
          <a:noFill/>
        </p:spPr>
        <p:txBody>
          <a:bodyPr wrap="square" rtlCol="0">
            <a:spAutoFit/>
          </a:bodyPr>
          <a:lstStyle/>
          <a:p>
            <a:pPr algn="r"/>
            <a:r>
              <a:rPr lang="en-US" sz="2800" dirty="0"/>
              <a:t>fracturing, </a:t>
            </a:r>
            <a:r>
              <a:rPr lang="en-GB" sz="2800" dirty="0"/>
              <a:t>splitting</a:t>
            </a:r>
            <a:r>
              <a:rPr lang="en-US" sz="2800" dirty="0"/>
              <a:t>, (stills from Dear Friend)</a:t>
            </a:r>
          </a:p>
        </p:txBody>
      </p:sp>
      <p:pic>
        <p:nvPicPr>
          <p:cNvPr id="3" name="Picture 2" descr="A picture containing indoor, white, tiled&#10;&#10;Description automatically generated">
            <a:extLst>
              <a:ext uri="{FF2B5EF4-FFF2-40B4-BE49-F238E27FC236}">
                <a16:creationId xmlns:a16="http://schemas.microsoft.com/office/drawing/2014/main" id="{F9ED5A96-6918-8A12-4E84-3D3F67A3F242}"/>
              </a:ext>
            </a:extLst>
          </p:cNvPr>
          <p:cNvPicPr>
            <a:picLocks noChangeAspect="1"/>
          </p:cNvPicPr>
          <p:nvPr/>
        </p:nvPicPr>
        <p:blipFill>
          <a:blip r:embed="rId3"/>
          <a:stretch>
            <a:fillRect/>
          </a:stretch>
        </p:blipFill>
        <p:spPr>
          <a:xfrm>
            <a:off x="313198" y="106322"/>
            <a:ext cx="5461000" cy="3069285"/>
          </a:xfrm>
          <a:prstGeom prst="rect">
            <a:avLst/>
          </a:prstGeom>
        </p:spPr>
      </p:pic>
      <p:pic>
        <p:nvPicPr>
          <p:cNvPr id="6" name="Picture 5" descr="A picture containing indoor, white&#10;&#10;Description automatically generated">
            <a:extLst>
              <a:ext uri="{FF2B5EF4-FFF2-40B4-BE49-F238E27FC236}">
                <a16:creationId xmlns:a16="http://schemas.microsoft.com/office/drawing/2014/main" id="{1B590FCE-E9CC-4E33-2413-710F977CEA0A}"/>
              </a:ext>
            </a:extLst>
          </p:cNvPr>
          <p:cNvPicPr>
            <a:picLocks noChangeAspect="1"/>
          </p:cNvPicPr>
          <p:nvPr/>
        </p:nvPicPr>
        <p:blipFill>
          <a:blip r:embed="rId4"/>
          <a:stretch>
            <a:fillRect/>
          </a:stretch>
        </p:blipFill>
        <p:spPr>
          <a:xfrm>
            <a:off x="6366077" y="106322"/>
            <a:ext cx="5461000" cy="3067876"/>
          </a:xfrm>
          <a:prstGeom prst="rect">
            <a:avLst/>
          </a:prstGeom>
        </p:spPr>
      </p:pic>
      <p:pic>
        <p:nvPicPr>
          <p:cNvPr id="9" name="Picture 8" descr="A picture containing indoor, wall, white&#10;&#10;Description automatically generated">
            <a:extLst>
              <a:ext uri="{FF2B5EF4-FFF2-40B4-BE49-F238E27FC236}">
                <a16:creationId xmlns:a16="http://schemas.microsoft.com/office/drawing/2014/main" id="{615CA992-5691-0B67-F61F-6FF602E1C262}"/>
              </a:ext>
            </a:extLst>
          </p:cNvPr>
          <p:cNvPicPr>
            <a:picLocks noChangeAspect="1"/>
          </p:cNvPicPr>
          <p:nvPr/>
        </p:nvPicPr>
        <p:blipFill>
          <a:blip r:embed="rId5"/>
          <a:stretch>
            <a:fillRect/>
          </a:stretch>
        </p:blipFill>
        <p:spPr>
          <a:xfrm>
            <a:off x="6366077" y="3277207"/>
            <a:ext cx="5461000" cy="3069284"/>
          </a:xfrm>
          <a:prstGeom prst="rect">
            <a:avLst/>
          </a:prstGeom>
        </p:spPr>
      </p:pic>
      <p:pic>
        <p:nvPicPr>
          <p:cNvPr id="11" name="Picture 10">
            <a:extLst>
              <a:ext uri="{FF2B5EF4-FFF2-40B4-BE49-F238E27FC236}">
                <a16:creationId xmlns:a16="http://schemas.microsoft.com/office/drawing/2014/main" id="{C773D033-FAC6-C3A5-EE53-A48C8159EDC1}"/>
              </a:ext>
            </a:extLst>
          </p:cNvPr>
          <p:cNvPicPr>
            <a:picLocks noChangeAspect="1"/>
          </p:cNvPicPr>
          <p:nvPr/>
        </p:nvPicPr>
        <p:blipFill>
          <a:blip r:embed="rId6"/>
          <a:stretch>
            <a:fillRect/>
          </a:stretch>
        </p:blipFill>
        <p:spPr>
          <a:xfrm>
            <a:off x="313198" y="3313856"/>
            <a:ext cx="5461000" cy="3071812"/>
          </a:xfrm>
          <a:prstGeom prst="rect">
            <a:avLst/>
          </a:prstGeom>
        </p:spPr>
      </p:pic>
    </p:spTree>
    <p:extLst>
      <p:ext uri="{BB962C8B-B14F-4D97-AF65-F5344CB8AC3E}">
        <p14:creationId xmlns:p14="http://schemas.microsoft.com/office/powerpoint/2010/main" val="1892464373"/>
      </p:ext>
    </p:extLst>
  </p:cSld>
  <p:clrMapOvr>
    <a:masterClrMapping/>
  </p:clrMapOvr>
  <mc:AlternateContent xmlns:mc="http://schemas.openxmlformats.org/markup-compatibility/2006" xmlns:p14="http://schemas.microsoft.com/office/powerpoint/2010/main">
    <mc:Choice Requires="p14">
      <p:transition spd="slow" p14:dur="2000" advTm="23281"/>
    </mc:Choice>
    <mc:Fallback xmlns="">
      <p:transition spd="slow" advTm="232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5220463" y="6313544"/>
            <a:ext cx="6971537" cy="400110"/>
          </a:xfrm>
          <a:prstGeom prst="rect">
            <a:avLst/>
          </a:prstGeom>
          <a:noFill/>
        </p:spPr>
        <p:txBody>
          <a:bodyPr wrap="square" rtlCol="0">
            <a:spAutoFit/>
          </a:bodyPr>
          <a:lstStyle/>
          <a:p>
            <a:pPr algn="r"/>
            <a:r>
              <a:rPr lang="en-US" sz="2000" dirty="0"/>
              <a:t>Exhibition installation shots of Dear Friend  at Soane Museum</a:t>
            </a:r>
          </a:p>
        </p:txBody>
      </p:sp>
      <p:pic>
        <p:nvPicPr>
          <p:cNvPr id="3" name="Picture 2">
            <a:extLst>
              <a:ext uri="{FF2B5EF4-FFF2-40B4-BE49-F238E27FC236}">
                <a16:creationId xmlns:a16="http://schemas.microsoft.com/office/drawing/2014/main" id="{4571F8EE-AA55-CC48-3CAC-BF67C9BCED97}"/>
              </a:ext>
            </a:extLst>
          </p:cNvPr>
          <p:cNvPicPr>
            <a:picLocks noChangeAspect="1"/>
          </p:cNvPicPr>
          <p:nvPr/>
        </p:nvPicPr>
        <p:blipFill>
          <a:blip r:embed="rId3"/>
          <a:stretch>
            <a:fillRect/>
          </a:stretch>
        </p:blipFill>
        <p:spPr>
          <a:xfrm>
            <a:off x="326633" y="0"/>
            <a:ext cx="4782334" cy="6858000"/>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B3218608-6064-2BDD-450E-D936D2C29118}"/>
              </a:ext>
            </a:extLst>
          </p:cNvPr>
          <p:cNvPicPr>
            <a:picLocks noChangeAspect="1"/>
          </p:cNvPicPr>
          <p:nvPr/>
        </p:nvPicPr>
        <p:blipFill>
          <a:blip r:embed="rId4"/>
          <a:stretch>
            <a:fillRect/>
          </a:stretch>
        </p:blipFill>
        <p:spPr>
          <a:xfrm>
            <a:off x="5383779" y="1172537"/>
            <a:ext cx="6644904" cy="4983678"/>
          </a:xfrm>
          <a:prstGeom prst="rect">
            <a:avLst/>
          </a:prstGeom>
        </p:spPr>
      </p:pic>
      <p:sp>
        <p:nvSpPr>
          <p:cNvPr id="5" name="TextBox 4">
            <a:extLst>
              <a:ext uri="{FF2B5EF4-FFF2-40B4-BE49-F238E27FC236}">
                <a16:creationId xmlns:a16="http://schemas.microsoft.com/office/drawing/2014/main" id="{FA13B60B-F96F-B890-AA1A-7A82C364C4DD}"/>
              </a:ext>
            </a:extLst>
          </p:cNvPr>
          <p:cNvSpPr txBox="1"/>
          <p:nvPr/>
        </p:nvSpPr>
        <p:spPr>
          <a:xfrm>
            <a:off x="7226062" y="0"/>
            <a:ext cx="4965938" cy="400110"/>
          </a:xfrm>
          <a:prstGeom prst="rect">
            <a:avLst/>
          </a:prstGeom>
          <a:solidFill>
            <a:schemeClr val="tx1"/>
          </a:solidFill>
        </p:spPr>
        <p:txBody>
          <a:bodyPr wrap="square">
            <a:spAutoFit/>
          </a:bodyPr>
          <a:lstStyle/>
          <a:p>
            <a:r>
              <a:rPr lang="en-US" sz="2000" b="1" i="0" u="none" strike="noStrike" dirty="0">
                <a:solidFill>
                  <a:schemeClr val="bg1"/>
                </a:solidFill>
                <a:effectLst/>
                <a:latin typeface="+mj-lt"/>
              </a:rPr>
              <a:t>Installation shots</a:t>
            </a:r>
            <a:r>
              <a:rPr lang="en-US" sz="2000" b="0" i="0" u="none" strike="noStrike" dirty="0">
                <a:solidFill>
                  <a:schemeClr val="bg1"/>
                </a:solidFill>
                <a:effectLst/>
                <a:latin typeface="+mj-lt"/>
              </a:rPr>
              <a:t> (exhibition documentation)</a:t>
            </a:r>
            <a:endParaRPr lang="en-US" sz="2000" dirty="0">
              <a:solidFill>
                <a:schemeClr val="bg1"/>
              </a:solidFill>
              <a:latin typeface="+mj-lt"/>
            </a:endParaRPr>
          </a:p>
        </p:txBody>
      </p:sp>
    </p:spTree>
    <p:extLst>
      <p:ext uri="{BB962C8B-B14F-4D97-AF65-F5344CB8AC3E}">
        <p14:creationId xmlns:p14="http://schemas.microsoft.com/office/powerpoint/2010/main" val="180403680"/>
      </p:ext>
    </p:extLst>
  </p:cSld>
  <p:clrMapOvr>
    <a:masterClrMapping/>
  </p:clrMapOvr>
  <mc:AlternateContent xmlns:mc="http://schemas.openxmlformats.org/markup-compatibility/2006" xmlns:p14="http://schemas.microsoft.com/office/powerpoint/2010/main">
    <mc:Choice Requires="p14">
      <p:transition spd="slow" p14:dur="2000" advTm="105758"/>
    </mc:Choice>
    <mc:Fallback xmlns="">
      <p:transition spd="slow" advTm="10575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6F7D-4371-DEEB-FFDD-1920ECE3AF3F}"/>
              </a:ext>
            </a:extLst>
          </p:cNvPr>
          <p:cNvSpPr>
            <a:spLocks noGrp="1"/>
          </p:cNvSpPr>
          <p:nvPr>
            <p:ph type="title"/>
          </p:nvPr>
        </p:nvSpPr>
        <p:spPr/>
        <p:txBody>
          <a:bodyPr>
            <a:normAutofit/>
          </a:bodyPr>
          <a:lstStyle/>
          <a:p>
            <a:r>
              <a:rPr lang="en-US" sz="3600" b="1" dirty="0"/>
              <a:t>Enjoy the film</a:t>
            </a:r>
          </a:p>
        </p:txBody>
      </p:sp>
      <p:sp>
        <p:nvSpPr>
          <p:cNvPr id="3" name="Content Placeholder 2">
            <a:extLst>
              <a:ext uri="{FF2B5EF4-FFF2-40B4-BE49-F238E27FC236}">
                <a16:creationId xmlns:a16="http://schemas.microsoft.com/office/drawing/2014/main" id="{BB58C4ED-5282-57E2-8398-EAEBD83E323D}"/>
              </a:ext>
            </a:extLst>
          </p:cNvPr>
          <p:cNvSpPr>
            <a:spLocks noGrp="1"/>
          </p:cNvSpPr>
          <p:nvPr>
            <p:ph idx="1"/>
          </p:nvPr>
        </p:nvSpPr>
        <p:spPr>
          <a:xfrm>
            <a:off x="838200" y="2118923"/>
            <a:ext cx="10515600" cy="3816050"/>
          </a:xfrm>
        </p:spPr>
        <p:txBody>
          <a:bodyPr>
            <a:normAutofit/>
          </a:bodyPr>
          <a:lstStyle/>
          <a:p>
            <a:pPr marL="0" indent="0">
              <a:buNone/>
            </a:pPr>
            <a:r>
              <a:rPr lang="en-US" dirty="0"/>
              <a:t>Thanks for your time…</a:t>
            </a:r>
          </a:p>
          <a:p>
            <a:pPr marL="0" indent="0">
              <a:buNone/>
            </a:pPr>
            <a:endParaRPr lang="en-US" dirty="0"/>
          </a:p>
          <a:p>
            <a:pPr marL="0" indent="0">
              <a:buNone/>
            </a:pPr>
            <a:endParaRPr lang="en-US" dirty="0"/>
          </a:p>
          <a:p>
            <a:pPr marL="0" indent="0">
              <a:buNone/>
            </a:pPr>
            <a:r>
              <a:rPr lang="en-US" b="1" dirty="0"/>
              <a:t>Contact:</a:t>
            </a:r>
            <a:endParaRPr lang="en-US" dirty="0"/>
          </a:p>
          <a:p>
            <a:r>
              <a:rPr lang="en-US" b="1" dirty="0"/>
              <a:t>Anne-Marie Creamer</a:t>
            </a:r>
          </a:p>
          <a:p>
            <a:r>
              <a:rPr lang="en-US" b="1" dirty="0"/>
              <a:t>Email: </a:t>
            </a:r>
            <a:r>
              <a:rPr lang="en-US" dirty="0">
                <a:hlinkClick r:id="rId3"/>
              </a:rPr>
              <a:t>a.creamer@arts.ac.uk </a:t>
            </a:r>
            <a:endParaRPr lang="en-US" dirty="0"/>
          </a:p>
          <a:p>
            <a:r>
              <a:rPr lang="en-US" b="1" dirty="0"/>
              <a:t>Website: </a:t>
            </a:r>
            <a:r>
              <a:rPr lang="en-US" dirty="0">
                <a:hlinkClick r:id="rId4"/>
              </a:rPr>
              <a:t>https://amcreamer.net</a:t>
            </a:r>
            <a:endParaRPr lang="en-US" dirty="0"/>
          </a:p>
        </p:txBody>
      </p:sp>
    </p:spTree>
    <p:extLst>
      <p:ext uri="{BB962C8B-B14F-4D97-AF65-F5344CB8AC3E}">
        <p14:creationId xmlns:p14="http://schemas.microsoft.com/office/powerpoint/2010/main" val="3721555176"/>
      </p:ext>
    </p:extLst>
  </p:cSld>
  <p:clrMapOvr>
    <a:masterClrMapping/>
  </p:clrMapOvr>
  <mc:AlternateContent xmlns:mc="http://schemas.openxmlformats.org/markup-compatibility/2006" xmlns:p14="http://schemas.microsoft.com/office/powerpoint/2010/main">
    <mc:Choice Requires="p14">
      <p:transition spd="slow" p14:dur="2000" advTm="5166"/>
    </mc:Choice>
    <mc:Fallback xmlns="">
      <p:transition spd="slow" advTm="516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6F10-AE4D-4163-E83E-4A3371CAE078}"/>
              </a:ext>
            </a:extLst>
          </p:cNvPr>
          <p:cNvSpPr>
            <a:spLocks noGrp="1"/>
          </p:cNvSpPr>
          <p:nvPr>
            <p:ph type="title"/>
          </p:nvPr>
        </p:nvSpPr>
        <p:spPr>
          <a:xfrm>
            <a:off x="838200" y="365125"/>
            <a:ext cx="10515600" cy="756309"/>
          </a:xfrm>
        </p:spPr>
        <p:txBody>
          <a:bodyPr>
            <a:normAutofit/>
          </a:bodyPr>
          <a:lstStyle/>
          <a:p>
            <a:r>
              <a:rPr lang="en-US" sz="3600" b="1" dirty="0"/>
              <a:t>Links</a:t>
            </a:r>
          </a:p>
        </p:txBody>
      </p:sp>
      <p:graphicFrame>
        <p:nvGraphicFramePr>
          <p:cNvPr id="5" name="Table 4">
            <a:extLst>
              <a:ext uri="{FF2B5EF4-FFF2-40B4-BE49-F238E27FC236}">
                <a16:creationId xmlns:a16="http://schemas.microsoft.com/office/drawing/2014/main" id="{DD4191F6-5891-7269-AE2E-2B9E61785ED8}"/>
              </a:ext>
            </a:extLst>
          </p:cNvPr>
          <p:cNvGraphicFramePr>
            <a:graphicFrameLocks noGrp="1"/>
          </p:cNvGraphicFramePr>
          <p:nvPr>
            <p:extLst>
              <p:ext uri="{D42A27DB-BD31-4B8C-83A1-F6EECF244321}">
                <p14:modId xmlns:p14="http://schemas.microsoft.com/office/powerpoint/2010/main" val="3119022572"/>
              </p:ext>
            </p:extLst>
          </p:nvPr>
        </p:nvGraphicFramePr>
        <p:xfrm>
          <a:off x="748341" y="2306596"/>
          <a:ext cx="10335883" cy="3623310"/>
        </p:xfrm>
        <a:graphic>
          <a:graphicData uri="http://schemas.openxmlformats.org/drawingml/2006/table">
            <a:tbl>
              <a:tblPr/>
              <a:tblGrid>
                <a:gridCol w="5078083">
                  <a:extLst>
                    <a:ext uri="{9D8B030D-6E8A-4147-A177-3AD203B41FA5}">
                      <a16:colId xmlns:a16="http://schemas.microsoft.com/office/drawing/2014/main" val="604608608"/>
                    </a:ext>
                  </a:extLst>
                </a:gridCol>
                <a:gridCol w="5257800">
                  <a:extLst>
                    <a:ext uri="{9D8B030D-6E8A-4147-A177-3AD203B41FA5}">
                      <a16:colId xmlns:a16="http://schemas.microsoft.com/office/drawing/2014/main" val="4095214886"/>
                    </a:ext>
                  </a:extLst>
                </a:gridCol>
              </a:tblGrid>
              <a:tr h="0">
                <a:tc>
                  <a:txBody>
                    <a:bodyPr/>
                    <a:lstStyle/>
                    <a:p>
                      <a:pPr>
                        <a:buNone/>
                      </a:pPr>
                      <a:r>
                        <a:rPr lang="en-US" b="1" dirty="0">
                          <a:effectLst/>
                          <a:latin typeface="+mn-lt"/>
                        </a:rPr>
                        <a:t>Dear Friend… via Sir John Soane Museum website</a:t>
                      </a: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endParaRPr lang="en-US" dirty="0">
                        <a:effectLst/>
                        <a:latin typeface="+mn-lt"/>
                        <a:hlinkClick r:id="rId3"/>
                      </a:endParaRPr>
                    </a:p>
                    <a:p>
                      <a:pPr>
                        <a:buNone/>
                      </a:pPr>
                      <a:r>
                        <a:rPr lang="en-US" dirty="0">
                          <a:effectLst/>
                          <a:latin typeface="+mn-lt"/>
                          <a:hlinkClick r:id="rId3"/>
                        </a:rPr>
                        <a:t>https://www.soane.org/exhibitions/anne-marie-creamer-dear-friend-i-can-no-longer-hear-your-voice</a:t>
                      </a:r>
                      <a:endParaRPr lang="en-US" dirty="0">
                        <a:effectLst/>
                        <a:latin typeface="+mn-lt"/>
                      </a:endParaRPr>
                    </a:p>
                    <a:p>
                      <a:pPr>
                        <a:buNone/>
                      </a:pPr>
                      <a:endParaRPr lang="en-US" dirty="0">
                        <a:effectLst/>
                        <a:latin typeface="+mn-lt"/>
                      </a:endParaRP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816873560"/>
                  </a:ext>
                </a:extLst>
              </a:tr>
              <a:tr h="0">
                <a:tc>
                  <a:txBody>
                    <a:bodyPr/>
                    <a:lstStyle/>
                    <a:p>
                      <a:pPr>
                        <a:buNone/>
                      </a:pPr>
                      <a:endParaRPr lang="en-US" b="1" dirty="0">
                        <a:effectLst/>
                        <a:latin typeface="+mn-lt"/>
                      </a:endParaRPr>
                    </a:p>
                    <a:p>
                      <a:pPr>
                        <a:buNone/>
                      </a:pPr>
                      <a:r>
                        <a:rPr lang="en-US" b="1" dirty="0">
                          <a:effectLst/>
                          <a:latin typeface="+mn-lt"/>
                        </a:rPr>
                        <a:t>Soane Museum essay on Dear Friend…by Tom Jeffreys</a:t>
                      </a:r>
                    </a:p>
                    <a:p>
                      <a:pPr>
                        <a:buNone/>
                      </a:pPr>
                      <a:endParaRPr lang="en-US" b="1" dirty="0">
                        <a:effectLst/>
                        <a:latin typeface="+mn-lt"/>
                      </a:endParaRP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endParaRPr lang="en-US" dirty="0">
                        <a:effectLst/>
                        <a:latin typeface="+mn-lt"/>
                        <a:hlinkClick r:id="rId4"/>
                      </a:endParaRPr>
                    </a:p>
                    <a:p>
                      <a:pPr>
                        <a:buNone/>
                      </a:pPr>
                      <a:r>
                        <a:rPr lang="en-US" dirty="0">
                          <a:effectLst/>
                          <a:latin typeface="+mn-lt"/>
                          <a:hlinkClick r:id="rId4"/>
                        </a:rPr>
                        <a:t>https://www.soane.org/features/introduction-dear-friend-i-can-no-longer-hear-your-voice</a:t>
                      </a:r>
                      <a:endParaRPr lang="en-US" dirty="0">
                        <a:effectLst/>
                        <a:latin typeface="+mn-lt"/>
                      </a:endParaRP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542519512"/>
                  </a:ext>
                </a:extLst>
              </a:tr>
              <a:tr h="0">
                <a:tc>
                  <a:txBody>
                    <a:bodyPr/>
                    <a:lstStyle/>
                    <a:p>
                      <a:pPr>
                        <a:buNone/>
                      </a:pPr>
                      <a:endParaRPr lang="en-US" b="1" dirty="0">
                        <a:effectLst/>
                        <a:latin typeface="+mn-lt"/>
                      </a:endParaRPr>
                    </a:p>
                    <a:p>
                      <a:pPr>
                        <a:buNone/>
                      </a:pPr>
                      <a:r>
                        <a:rPr lang="en-US" b="1" dirty="0">
                          <a:effectLst/>
                          <a:latin typeface="+mn-lt"/>
                        </a:rPr>
                        <a:t>Producers of Animated film, Animate Projects webpage with link to interview:</a:t>
                      </a:r>
                    </a:p>
                    <a:p>
                      <a:pPr>
                        <a:buNone/>
                      </a:pPr>
                      <a:endParaRPr lang="en-US" b="1" dirty="0">
                        <a:effectLst/>
                        <a:latin typeface="+mn-lt"/>
                      </a:endParaRP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endParaRPr lang="en-US" dirty="0">
                        <a:effectLst/>
                        <a:latin typeface="+mn-lt"/>
                        <a:hlinkClick r:id="rId5"/>
                      </a:endParaRPr>
                    </a:p>
                    <a:p>
                      <a:pPr>
                        <a:buNone/>
                      </a:pPr>
                      <a:r>
                        <a:rPr lang="en-US" dirty="0">
                          <a:effectLst/>
                          <a:latin typeface="+mn-lt"/>
                          <a:hlinkClick r:id="rId5"/>
                        </a:rPr>
                        <a:t>https://animateprojects.org/portfolio/dearfriend/</a:t>
                      </a:r>
                      <a:r>
                        <a:rPr lang="en-US" dirty="0">
                          <a:effectLst/>
                          <a:latin typeface="+mn-lt"/>
                        </a:rPr>
                        <a:t> </a:t>
                      </a:r>
                    </a:p>
                  </a:txBody>
                  <a:tcPr marL="47625" marR="47625" marT="9525" marB="9525">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006332547"/>
                  </a:ext>
                </a:extLst>
              </a:tr>
            </a:tbl>
          </a:graphicData>
        </a:graphic>
      </p:graphicFrame>
    </p:spTree>
    <p:extLst>
      <p:ext uri="{BB962C8B-B14F-4D97-AF65-F5344CB8AC3E}">
        <p14:creationId xmlns:p14="http://schemas.microsoft.com/office/powerpoint/2010/main" val="1226344827"/>
      </p:ext>
    </p:extLst>
  </p:cSld>
  <p:clrMapOvr>
    <a:masterClrMapping/>
  </p:clrMapOvr>
  <mc:AlternateContent xmlns:mc="http://schemas.openxmlformats.org/markup-compatibility/2006" xmlns:p14="http://schemas.microsoft.com/office/powerpoint/2010/main">
    <mc:Choice Requires="p14">
      <p:transition spd="slow" p14:dur="2000" advTm="28686"/>
    </mc:Choice>
    <mc:Fallback xmlns="">
      <p:transition spd="slow" advTm="2868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9C0C-63F3-BC58-1672-806025659463}"/>
              </a:ext>
            </a:extLst>
          </p:cNvPr>
          <p:cNvSpPr>
            <a:spLocks noGrp="1"/>
          </p:cNvSpPr>
          <p:nvPr>
            <p:ph type="title"/>
          </p:nvPr>
        </p:nvSpPr>
        <p:spPr>
          <a:xfrm>
            <a:off x="411191" y="528262"/>
            <a:ext cx="11458755" cy="652792"/>
          </a:xfrm>
        </p:spPr>
        <p:txBody>
          <a:bodyPr>
            <a:normAutofit fontScale="90000"/>
          </a:bodyPr>
          <a:lstStyle/>
          <a:p>
            <a:r>
              <a:rPr lang="en-US" sz="4000" b="1" dirty="0"/>
              <a:t>The John Soane Museum, Lincoln’s Inn Fields, London</a:t>
            </a:r>
          </a:p>
        </p:txBody>
      </p:sp>
      <p:pic>
        <p:nvPicPr>
          <p:cNvPr id="5" name="Picture 4" descr="A building with many windows&#10;&#10;AI-generated content may be incorrect.">
            <a:extLst>
              <a:ext uri="{FF2B5EF4-FFF2-40B4-BE49-F238E27FC236}">
                <a16:creationId xmlns:a16="http://schemas.microsoft.com/office/drawing/2014/main" id="{C23217D5-88EF-F798-589F-08006AEF6C32}"/>
              </a:ext>
            </a:extLst>
          </p:cNvPr>
          <p:cNvPicPr>
            <a:picLocks noChangeAspect="1"/>
          </p:cNvPicPr>
          <p:nvPr/>
        </p:nvPicPr>
        <p:blipFill>
          <a:blip r:embed="rId3"/>
          <a:stretch>
            <a:fillRect/>
          </a:stretch>
        </p:blipFill>
        <p:spPr>
          <a:xfrm>
            <a:off x="872705" y="1344191"/>
            <a:ext cx="4378411" cy="3306147"/>
          </a:xfrm>
          <a:prstGeom prst="rect">
            <a:avLst/>
          </a:prstGeom>
        </p:spPr>
      </p:pic>
      <p:pic>
        <p:nvPicPr>
          <p:cNvPr id="2050" name="Picture 2" descr="Marvel at Sir John Soane's Museum">
            <a:extLst>
              <a:ext uri="{FF2B5EF4-FFF2-40B4-BE49-F238E27FC236}">
                <a16:creationId xmlns:a16="http://schemas.microsoft.com/office/drawing/2014/main" id="{CE44EC8A-92EC-11AA-95C1-39A6BEC70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496" y="1344190"/>
            <a:ext cx="4956926" cy="33061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B662C0-5C0D-3150-6A7D-D79732AEAF77}"/>
              </a:ext>
            </a:extLst>
          </p:cNvPr>
          <p:cNvSpPr txBox="1"/>
          <p:nvPr/>
        </p:nvSpPr>
        <p:spPr>
          <a:xfrm>
            <a:off x="411191" y="5323323"/>
            <a:ext cx="10942608" cy="1169551"/>
          </a:xfrm>
          <a:prstGeom prst="rect">
            <a:avLst/>
          </a:prstGeom>
          <a:noFill/>
        </p:spPr>
        <p:txBody>
          <a:bodyPr wrap="square">
            <a:spAutoFit/>
          </a:bodyPr>
          <a:lstStyle/>
          <a:p>
            <a:pPr marL="285750" indent="-285750">
              <a:buFont typeface="Arial" panose="020B0604020202020204" pitchFamily="34" charset="0"/>
              <a:buChar char="•"/>
            </a:pPr>
            <a:r>
              <a:rPr lang="en-US" sz="1400" dirty="0"/>
              <a:t>Sir John Soane’s Museum is the extraordinary house and museum of the British architect Sir John Soane (1753-1837).</a:t>
            </a:r>
          </a:p>
          <a:p>
            <a:pPr marL="285750" indent="-285750">
              <a:buFont typeface="Arial" panose="020B0604020202020204" pitchFamily="34" charset="0"/>
              <a:buChar char="•"/>
            </a:pPr>
            <a:r>
              <a:rPr lang="en-US" sz="1400" dirty="0"/>
              <a:t>UK’s first formal museum. Sir John Soane was one of the foremost architects of the Regency era, a Professor of Architecture at the Royal Academy, and a dedicated collector of paintings, sculpture, architectural fragments and models, books, drawings and furniture.</a:t>
            </a:r>
          </a:p>
          <a:p>
            <a:pPr marL="285750" indent="-285750">
              <a:buFont typeface="Arial" panose="020B0604020202020204" pitchFamily="34" charset="0"/>
              <a:buChar char="•"/>
            </a:pPr>
            <a:r>
              <a:rPr lang="en-US" sz="1400" dirty="0"/>
              <a:t>Today, Sir John Soane’s Museum occupies three buildings, Nos 12, 13, and 14 Lincoln’s Inn Fields. Sir John Soane acquired and rebuilt each of these buildings during his lifetime.</a:t>
            </a:r>
          </a:p>
        </p:txBody>
      </p:sp>
      <p:sp>
        <p:nvSpPr>
          <p:cNvPr id="4" name="TextBox 3">
            <a:extLst>
              <a:ext uri="{FF2B5EF4-FFF2-40B4-BE49-F238E27FC236}">
                <a16:creationId xmlns:a16="http://schemas.microsoft.com/office/drawing/2014/main" id="{6882A1D8-9FC9-DD35-2EC2-74C577F9D552}"/>
              </a:ext>
            </a:extLst>
          </p:cNvPr>
          <p:cNvSpPr txBox="1"/>
          <p:nvPr/>
        </p:nvSpPr>
        <p:spPr>
          <a:xfrm>
            <a:off x="7927676" y="-4206"/>
            <a:ext cx="4408098" cy="369332"/>
          </a:xfrm>
          <a:prstGeom prst="rect">
            <a:avLst/>
          </a:prstGeom>
          <a:noFill/>
        </p:spPr>
        <p:txBody>
          <a:bodyPr wrap="square">
            <a:spAutoFit/>
          </a:bodyPr>
          <a:lstStyle/>
          <a:p>
            <a:r>
              <a:rPr lang="en-US" b="1" i="0" u="none" strike="noStrike" dirty="0">
                <a:solidFill>
                  <a:schemeClr val="bg1"/>
                </a:solidFill>
                <a:effectLst/>
                <a:highlight>
                  <a:srgbClr val="000000"/>
                </a:highlight>
                <a:latin typeface="+mj-lt"/>
              </a:rPr>
              <a:t>Museum context</a:t>
            </a:r>
            <a:r>
              <a:rPr lang="en-US" b="0" i="0" u="none" strike="noStrike" dirty="0">
                <a:solidFill>
                  <a:schemeClr val="bg1"/>
                </a:solidFill>
                <a:effectLst/>
                <a:highlight>
                  <a:srgbClr val="000000"/>
                </a:highlight>
                <a:latin typeface="+mj-lt"/>
              </a:rPr>
              <a:t> (Soane’s house–museum)</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609966353"/>
      </p:ext>
    </p:extLst>
  </p:cSld>
  <p:clrMapOvr>
    <a:masterClrMapping/>
  </p:clrMapOvr>
  <mc:AlternateContent xmlns:mc="http://schemas.openxmlformats.org/markup-compatibility/2006" xmlns:p14="http://schemas.microsoft.com/office/powerpoint/2010/main">
    <mc:Choice Requires="p14">
      <p:transition spd="slow" p14:dur="2000" advTm="115696"/>
    </mc:Choice>
    <mc:Fallback xmlns="">
      <p:transition spd="slow" advTm="11569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a:extLst>
            <a:ext uri="{FF2B5EF4-FFF2-40B4-BE49-F238E27FC236}">
              <a16:creationId xmlns:a16="http://schemas.microsoft.com/office/drawing/2014/main" id="{F221503A-5037-6B34-C4CF-8B6869759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45548-CC7C-4CF1-E191-5B2CF63F4FF6}"/>
              </a:ext>
            </a:extLst>
          </p:cNvPr>
          <p:cNvSpPr>
            <a:spLocks noGrp="1"/>
          </p:cNvSpPr>
          <p:nvPr>
            <p:ph type="title"/>
          </p:nvPr>
        </p:nvSpPr>
        <p:spPr>
          <a:xfrm>
            <a:off x="0" y="54573"/>
            <a:ext cx="3174522" cy="928838"/>
          </a:xfrm>
          <a:solidFill>
            <a:schemeClr val="tx1"/>
          </a:solidFill>
        </p:spPr>
        <p:txBody>
          <a:bodyPr>
            <a:normAutofit fontScale="90000"/>
          </a:bodyPr>
          <a:lstStyle/>
          <a:p>
            <a:r>
              <a:rPr lang="en-US" sz="3600" b="1" dirty="0">
                <a:solidFill>
                  <a:schemeClr val="bg1"/>
                </a:solidFill>
                <a:highlight>
                  <a:srgbClr val="000000"/>
                </a:highlight>
              </a:rPr>
              <a:t>The premise of </a:t>
            </a:r>
            <a:br>
              <a:rPr lang="en-US" sz="3600" b="1" dirty="0">
                <a:solidFill>
                  <a:schemeClr val="bg1"/>
                </a:solidFill>
                <a:highlight>
                  <a:srgbClr val="000000"/>
                </a:highlight>
              </a:rPr>
            </a:br>
            <a:r>
              <a:rPr lang="en-US" sz="3600" b="1" dirty="0">
                <a:solidFill>
                  <a:schemeClr val="bg1"/>
                </a:solidFill>
                <a:highlight>
                  <a:srgbClr val="000000"/>
                </a:highlight>
              </a:rPr>
              <a:t>Dear Friend…</a:t>
            </a:r>
            <a:endParaRPr lang="en-US" sz="3600" dirty="0">
              <a:solidFill>
                <a:schemeClr val="bg1"/>
              </a:solidFill>
              <a:highlight>
                <a:srgbClr val="000000"/>
              </a:highlight>
            </a:endParaRPr>
          </a:p>
        </p:txBody>
      </p:sp>
      <p:pic>
        <p:nvPicPr>
          <p:cNvPr id="7" name="Picture 6" descr="A room with a display of ancient buildings&#10;&#10;AI-generated content may be incorrect.">
            <a:extLst>
              <a:ext uri="{FF2B5EF4-FFF2-40B4-BE49-F238E27FC236}">
                <a16:creationId xmlns:a16="http://schemas.microsoft.com/office/drawing/2014/main" id="{894E1C06-F6C4-FBE3-477D-1A1FAFDF7E8B}"/>
              </a:ext>
            </a:extLst>
          </p:cNvPr>
          <p:cNvPicPr>
            <a:picLocks noChangeAspect="1"/>
          </p:cNvPicPr>
          <p:nvPr/>
        </p:nvPicPr>
        <p:blipFill>
          <a:blip r:embed="rId3"/>
          <a:stretch>
            <a:fillRect/>
          </a:stretch>
        </p:blipFill>
        <p:spPr>
          <a:xfrm>
            <a:off x="4846664" y="2815651"/>
            <a:ext cx="6955422" cy="3987776"/>
          </a:xfrm>
          <a:prstGeom prst="rect">
            <a:avLst/>
          </a:prstGeom>
        </p:spPr>
      </p:pic>
      <p:pic>
        <p:nvPicPr>
          <p:cNvPr id="9" name="Picture 8" descr="A close-up of a person&#10;&#10;AI-generated content may be incorrect.">
            <a:extLst>
              <a:ext uri="{FF2B5EF4-FFF2-40B4-BE49-F238E27FC236}">
                <a16:creationId xmlns:a16="http://schemas.microsoft.com/office/drawing/2014/main" id="{6F8FC5A4-44E6-9257-876D-FB4F4AE990C8}"/>
              </a:ext>
            </a:extLst>
          </p:cNvPr>
          <p:cNvPicPr>
            <a:picLocks noChangeAspect="1"/>
          </p:cNvPicPr>
          <p:nvPr/>
        </p:nvPicPr>
        <p:blipFill>
          <a:blip r:embed="rId4"/>
          <a:stretch>
            <a:fillRect/>
          </a:stretch>
        </p:blipFill>
        <p:spPr>
          <a:xfrm>
            <a:off x="4846664" y="103518"/>
            <a:ext cx="6955423" cy="2619150"/>
          </a:xfrm>
          <a:prstGeom prst="rect">
            <a:avLst/>
          </a:prstGeom>
        </p:spPr>
      </p:pic>
      <p:pic>
        <p:nvPicPr>
          <p:cNvPr id="11" name="Picture 10" descr="A window with stained glass&#10;&#10;AI-generated content may be incorrect.">
            <a:extLst>
              <a:ext uri="{FF2B5EF4-FFF2-40B4-BE49-F238E27FC236}">
                <a16:creationId xmlns:a16="http://schemas.microsoft.com/office/drawing/2014/main" id="{0CB066FF-7C33-E314-4566-AAA091CEA985}"/>
              </a:ext>
            </a:extLst>
          </p:cNvPr>
          <p:cNvPicPr>
            <a:picLocks noChangeAspect="1"/>
          </p:cNvPicPr>
          <p:nvPr/>
        </p:nvPicPr>
        <p:blipFill>
          <a:blip r:embed="rId5"/>
          <a:stretch>
            <a:fillRect/>
          </a:stretch>
        </p:blipFill>
        <p:spPr>
          <a:xfrm>
            <a:off x="217638" y="2794085"/>
            <a:ext cx="4009342" cy="4009342"/>
          </a:xfrm>
          <a:prstGeom prst="rect">
            <a:avLst/>
          </a:prstGeom>
        </p:spPr>
      </p:pic>
    </p:spTree>
    <p:extLst>
      <p:ext uri="{BB962C8B-B14F-4D97-AF65-F5344CB8AC3E}">
        <p14:creationId xmlns:p14="http://schemas.microsoft.com/office/powerpoint/2010/main" val="637696433"/>
      </p:ext>
    </p:extLst>
  </p:cSld>
  <p:clrMapOvr>
    <a:masterClrMapping/>
  </p:clrMapOvr>
  <mc:AlternateContent xmlns:mc="http://schemas.openxmlformats.org/markup-compatibility/2006" xmlns:p14="http://schemas.microsoft.com/office/powerpoint/2010/main">
    <mc:Choice Requires="p14">
      <p:transition spd="slow" p14:dur="2000" advTm="187963"/>
    </mc:Choice>
    <mc:Fallback xmlns="">
      <p:transition spd="slow" advTm="18796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1" y="6264694"/>
            <a:ext cx="12192000" cy="523220"/>
          </a:xfrm>
          <a:prstGeom prst="rect">
            <a:avLst/>
          </a:prstGeom>
          <a:noFill/>
        </p:spPr>
        <p:txBody>
          <a:bodyPr wrap="square" rtlCol="0">
            <a:spAutoFit/>
          </a:bodyPr>
          <a:lstStyle/>
          <a:p>
            <a:pPr algn="r"/>
            <a:r>
              <a:rPr lang="en-US" sz="2800" dirty="0"/>
              <a:t>The source of the title for </a:t>
            </a:r>
            <a:r>
              <a:rPr lang="en-US" sz="2800" i="1" dirty="0"/>
              <a:t>Dear Friend, I can no longer hear your voice</a:t>
            </a:r>
          </a:p>
        </p:txBody>
      </p:sp>
      <p:pic>
        <p:nvPicPr>
          <p:cNvPr id="6" name="Picture 5" descr="Text&#10;&#10;Description automatically generated with medium confidence">
            <a:extLst>
              <a:ext uri="{FF2B5EF4-FFF2-40B4-BE49-F238E27FC236}">
                <a16:creationId xmlns:a16="http://schemas.microsoft.com/office/drawing/2014/main" id="{4B2083E8-6989-6811-E3FF-A012AE9C5256}"/>
              </a:ext>
            </a:extLst>
          </p:cNvPr>
          <p:cNvPicPr>
            <a:picLocks noChangeAspect="1"/>
          </p:cNvPicPr>
          <p:nvPr/>
        </p:nvPicPr>
        <p:blipFill>
          <a:blip r:embed="rId3"/>
          <a:stretch>
            <a:fillRect/>
          </a:stretch>
        </p:blipFill>
        <p:spPr>
          <a:xfrm>
            <a:off x="5571277" y="1031891"/>
            <a:ext cx="6363683" cy="4010446"/>
          </a:xfrm>
          <a:prstGeom prst="rect">
            <a:avLst/>
          </a:prstGeom>
        </p:spPr>
      </p:pic>
      <p:pic>
        <p:nvPicPr>
          <p:cNvPr id="5122" name="Picture 2" descr="A model demonstrates the classically inspired 'phone box' shape of the Soane family tomb.">
            <a:extLst>
              <a:ext uri="{FF2B5EF4-FFF2-40B4-BE49-F238E27FC236}">
                <a16:creationId xmlns:a16="http://schemas.microsoft.com/office/drawing/2014/main" id="{B5D137C1-03D9-0DBD-7B1D-96E27BD3D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40" y="477349"/>
            <a:ext cx="5119530" cy="5119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7B097D-378A-A303-EEE2-48C92E566A33}"/>
              </a:ext>
            </a:extLst>
          </p:cNvPr>
          <p:cNvSpPr txBox="1"/>
          <p:nvPr/>
        </p:nvSpPr>
        <p:spPr>
          <a:xfrm>
            <a:off x="10687005" y="5486"/>
            <a:ext cx="1677523" cy="461665"/>
          </a:xfrm>
          <a:prstGeom prst="rect">
            <a:avLst/>
          </a:prstGeom>
          <a:noFill/>
        </p:spPr>
        <p:txBody>
          <a:bodyPr wrap="square">
            <a:spAutoFit/>
          </a:bodyPr>
          <a:lstStyle/>
          <a:p>
            <a:r>
              <a:rPr lang="en-US" sz="2400" b="0" i="0" u="none" strike="noStrike" dirty="0">
                <a:solidFill>
                  <a:schemeClr val="bg1"/>
                </a:solidFill>
                <a:effectLst/>
                <a:highlight>
                  <a:srgbClr val="000000"/>
                </a:highlight>
                <a:latin typeface="+mj-lt"/>
              </a:rPr>
              <a:t>Title source</a:t>
            </a:r>
            <a:endParaRPr lang="en-US" sz="2400" dirty="0">
              <a:solidFill>
                <a:schemeClr val="bg1"/>
              </a:solidFill>
              <a:highlight>
                <a:srgbClr val="000000"/>
              </a:highlight>
              <a:latin typeface="+mj-lt"/>
            </a:endParaRPr>
          </a:p>
        </p:txBody>
      </p:sp>
    </p:spTree>
    <p:extLst>
      <p:ext uri="{BB962C8B-B14F-4D97-AF65-F5344CB8AC3E}">
        <p14:creationId xmlns:p14="http://schemas.microsoft.com/office/powerpoint/2010/main" val="2281649690"/>
      </p:ext>
    </p:extLst>
  </p:cSld>
  <p:clrMapOvr>
    <a:masterClrMapping/>
  </p:clrMapOvr>
  <mc:AlternateContent xmlns:mc="http://schemas.openxmlformats.org/markup-compatibility/2006" xmlns:p14="http://schemas.microsoft.com/office/powerpoint/2010/main">
    <mc:Choice Requires="p14">
      <p:transition spd="slow" p14:dur="2000" advTm="109478"/>
    </mc:Choice>
    <mc:Fallback xmlns="">
      <p:transition spd="slow" advTm="1094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FAC7-74D1-352B-90C9-FD0B838173FD}"/>
              </a:ext>
            </a:extLst>
          </p:cNvPr>
          <p:cNvSpPr>
            <a:spLocks noGrp="1"/>
          </p:cNvSpPr>
          <p:nvPr>
            <p:ph type="title"/>
          </p:nvPr>
        </p:nvSpPr>
        <p:spPr>
          <a:xfrm>
            <a:off x="238381" y="871382"/>
            <a:ext cx="10515600" cy="523220"/>
          </a:xfrm>
        </p:spPr>
        <p:txBody>
          <a:bodyPr>
            <a:normAutofit fontScale="90000"/>
          </a:bodyPr>
          <a:lstStyle/>
          <a:p>
            <a:r>
              <a:rPr lang="en-US" sz="3600" b="1" dirty="0"/>
              <a:t>Dear Friend….Process</a:t>
            </a:r>
          </a:p>
        </p:txBody>
      </p:sp>
      <p:sp>
        <p:nvSpPr>
          <p:cNvPr id="4" name="TextBox 3">
            <a:extLst>
              <a:ext uri="{FF2B5EF4-FFF2-40B4-BE49-F238E27FC236}">
                <a16:creationId xmlns:a16="http://schemas.microsoft.com/office/drawing/2014/main" id="{FF5C1114-DB95-B54F-8904-46016AC6E4FC}"/>
              </a:ext>
            </a:extLst>
          </p:cNvPr>
          <p:cNvSpPr txBox="1"/>
          <p:nvPr/>
        </p:nvSpPr>
        <p:spPr>
          <a:xfrm>
            <a:off x="0" y="6313162"/>
            <a:ext cx="11950700" cy="461665"/>
          </a:xfrm>
          <a:prstGeom prst="rect">
            <a:avLst/>
          </a:prstGeom>
          <a:noFill/>
        </p:spPr>
        <p:txBody>
          <a:bodyPr wrap="square" rtlCol="0">
            <a:spAutoFit/>
          </a:bodyPr>
          <a:lstStyle/>
          <a:p>
            <a:pPr algn="r"/>
            <a:r>
              <a:rPr lang="en-US" sz="2400" dirty="0"/>
              <a:t>Dear Friend: beginning in the archives at Soane Museum &amp; what is known</a:t>
            </a:r>
          </a:p>
        </p:txBody>
      </p:sp>
      <p:pic>
        <p:nvPicPr>
          <p:cNvPr id="5" name="Picture 4" descr="A drawing of a house&#10;&#10;Description automatically generated with low confidence">
            <a:extLst>
              <a:ext uri="{FF2B5EF4-FFF2-40B4-BE49-F238E27FC236}">
                <a16:creationId xmlns:a16="http://schemas.microsoft.com/office/drawing/2014/main" id="{E9F2B394-AD65-6C44-561A-C612D90B5E6A}"/>
              </a:ext>
            </a:extLst>
          </p:cNvPr>
          <p:cNvPicPr>
            <a:picLocks noChangeAspect="1"/>
          </p:cNvPicPr>
          <p:nvPr/>
        </p:nvPicPr>
        <p:blipFill>
          <a:blip r:embed="rId3"/>
          <a:stretch>
            <a:fillRect/>
          </a:stretch>
        </p:blipFill>
        <p:spPr>
          <a:xfrm>
            <a:off x="238381" y="1903801"/>
            <a:ext cx="3222368" cy="3663952"/>
          </a:xfrm>
          <a:prstGeom prst="rect">
            <a:avLst/>
          </a:prstGeom>
        </p:spPr>
      </p:pic>
      <p:pic>
        <p:nvPicPr>
          <p:cNvPr id="6" name="Picture 5" descr="A picture containing table, indoor, wooden&#10;&#10;Description automatically generated">
            <a:extLst>
              <a:ext uri="{FF2B5EF4-FFF2-40B4-BE49-F238E27FC236}">
                <a16:creationId xmlns:a16="http://schemas.microsoft.com/office/drawing/2014/main" id="{AA153013-76B4-43DE-6789-4BF18CECB16C}"/>
              </a:ext>
            </a:extLst>
          </p:cNvPr>
          <p:cNvPicPr>
            <a:picLocks noChangeAspect="1"/>
          </p:cNvPicPr>
          <p:nvPr/>
        </p:nvPicPr>
        <p:blipFill>
          <a:blip r:embed="rId4"/>
          <a:stretch>
            <a:fillRect/>
          </a:stretch>
        </p:blipFill>
        <p:spPr>
          <a:xfrm>
            <a:off x="3670298" y="1903801"/>
            <a:ext cx="4851403" cy="3638552"/>
          </a:xfrm>
          <a:prstGeom prst="rect">
            <a:avLst/>
          </a:prstGeom>
        </p:spPr>
      </p:pic>
      <p:pic>
        <p:nvPicPr>
          <p:cNvPr id="7" name="Picture 6" descr="Text, letter&#10;&#10;Description automatically generated">
            <a:extLst>
              <a:ext uri="{FF2B5EF4-FFF2-40B4-BE49-F238E27FC236}">
                <a16:creationId xmlns:a16="http://schemas.microsoft.com/office/drawing/2014/main" id="{4DA35535-EA0C-B3AE-17F4-3F86413BA112}"/>
              </a:ext>
            </a:extLst>
          </p:cNvPr>
          <p:cNvPicPr>
            <a:picLocks noChangeAspect="1"/>
          </p:cNvPicPr>
          <p:nvPr/>
        </p:nvPicPr>
        <p:blipFill>
          <a:blip r:embed="rId5"/>
          <a:stretch>
            <a:fillRect/>
          </a:stretch>
        </p:blipFill>
        <p:spPr>
          <a:xfrm>
            <a:off x="8731250" y="1903801"/>
            <a:ext cx="3219450" cy="4292600"/>
          </a:xfrm>
          <a:prstGeom prst="rect">
            <a:avLst/>
          </a:prstGeom>
        </p:spPr>
      </p:pic>
      <p:sp>
        <p:nvSpPr>
          <p:cNvPr id="3" name="TextBox 2">
            <a:extLst>
              <a:ext uri="{FF2B5EF4-FFF2-40B4-BE49-F238E27FC236}">
                <a16:creationId xmlns:a16="http://schemas.microsoft.com/office/drawing/2014/main" id="{669F1DF4-150C-8F9C-BDBB-D9862635717B}"/>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891526281"/>
      </p:ext>
    </p:extLst>
  </p:cSld>
  <p:clrMapOvr>
    <a:masterClrMapping/>
  </p:clrMapOvr>
  <mc:AlternateContent xmlns:mc="http://schemas.openxmlformats.org/markup-compatibility/2006" xmlns:p14="http://schemas.microsoft.com/office/powerpoint/2010/main">
    <mc:Choice Requires="p14">
      <p:transition spd="slow" p14:dur="2000" advTm="105081"/>
    </mc:Choice>
    <mc:Fallback xmlns="">
      <p:transition spd="slow" advTm="1050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111211" y="6089851"/>
            <a:ext cx="12199926" cy="523220"/>
          </a:xfrm>
          <a:prstGeom prst="rect">
            <a:avLst/>
          </a:prstGeom>
          <a:noFill/>
        </p:spPr>
        <p:txBody>
          <a:bodyPr wrap="square" rtlCol="0">
            <a:spAutoFit/>
          </a:bodyPr>
          <a:lstStyle/>
          <a:p>
            <a:pPr algn="r"/>
            <a:r>
              <a:rPr lang="en-US" sz="2800" dirty="0"/>
              <a:t>R&amp;D: research in archives are mapped onto Soane Museum Collection</a:t>
            </a:r>
          </a:p>
        </p:txBody>
      </p:sp>
      <p:pic>
        <p:nvPicPr>
          <p:cNvPr id="10" name="Content Placeholder 9" descr="Timeline&#10;&#10;Description automatically generated">
            <a:extLst>
              <a:ext uri="{FF2B5EF4-FFF2-40B4-BE49-F238E27FC236}">
                <a16:creationId xmlns:a16="http://schemas.microsoft.com/office/drawing/2014/main" id="{74159A0F-128C-E2E2-DE4B-F3EF7AADA638}"/>
              </a:ext>
            </a:extLst>
          </p:cNvPr>
          <p:cNvPicPr>
            <a:picLocks noGrp="1" noChangeAspect="1"/>
          </p:cNvPicPr>
          <p:nvPr>
            <p:ph idx="1"/>
          </p:nvPr>
        </p:nvPicPr>
        <p:blipFill>
          <a:blip r:embed="rId3"/>
          <a:stretch>
            <a:fillRect/>
          </a:stretch>
        </p:blipFill>
        <p:spPr>
          <a:xfrm>
            <a:off x="148394" y="1697832"/>
            <a:ext cx="5947606" cy="3083944"/>
          </a:xfrm>
          <a:ln>
            <a:solidFill>
              <a:schemeClr val="tx1">
                <a:alpha val="98000"/>
              </a:schemeClr>
            </a:solidFill>
          </a:ln>
        </p:spPr>
      </p:pic>
      <p:pic>
        <p:nvPicPr>
          <p:cNvPr id="12" name="Picture 11" descr="Timeline&#10;&#10;Description automatically generated">
            <a:extLst>
              <a:ext uri="{FF2B5EF4-FFF2-40B4-BE49-F238E27FC236}">
                <a16:creationId xmlns:a16="http://schemas.microsoft.com/office/drawing/2014/main" id="{F26E3055-01CD-A2E6-59D8-4D8BEA2C10F2}"/>
              </a:ext>
            </a:extLst>
          </p:cNvPr>
          <p:cNvPicPr>
            <a:picLocks noChangeAspect="1"/>
          </p:cNvPicPr>
          <p:nvPr/>
        </p:nvPicPr>
        <p:blipFill>
          <a:blip r:embed="rId4"/>
          <a:stretch>
            <a:fillRect/>
          </a:stretch>
        </p:blipFill>
        <p:spPr>
          <a:xfrm>
            <a:off x="6417129" y="1697832"/>
            <a:ext cx="5626477" cy="3110156"/>
          </a:xfrm>
          <a:prstGeom prst="rect">
            <a:avLst/>
          </a:prstGeom>
          <a:ln>
            <a:solidFill>
              <a:schemeClr val="tx1">
                <a:alpha val="98000"/>
              </a:schemeClr>
            </a:solidFill>
          </a:ln>
        </p:spPr>
      </p:pic>
      <p:sp>
        <p:nvSpPr>
          <p:cNvPr id="2" name="TextBox 1">
            <a:extLst>
              <a:ext uri="{FF2B5EF4-FFF2-40B4-BE49-F238E27FC236}">
                <a16:creationId xmlns:a16="http://schemas.microsoft.com/office/drawing/2014/main" id="{6AE1FA13-7527-D5D2-4527-23613F5B45BF}"/>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3251853078"/>
      </p:ext>
    </p:extLst>
  </p:cSld>
  <p:clrMapOvr>
    <a:masterClrMapping/>
  </p:clrMapOvr>
  <mc:AlternateContent xmlns:mc="http://schemas.openxmlformats.org/markup-compatibility/2006" xmlns:p14="http://schemas.microsoft.com/office/powerpoint/2010/main">
    <mc:Choice Requires="p14">
      <p:transition spd="slow" p14:dur="2000" advTm="65559"/>
    </mc:Choice>
    <mc:Fallback xmlns="">
      <p:transition spd="slow" advTm="6555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5E37D7-0F39-7BBA-238D-3D4B8C6B3E41}"/>
              </a:ext>
            </a:extLst>
          </p:cNvPr>
          <p:cNvSpPr txBox="1"/>
          <p:nvPr/>
        </p:nvSpPr>
        <p:spPr>
          <a:xfrm>
            <a:off x="0" y="6126398"/>
            <a:ext cx="11938000" cy="523220"/>
          </a:xfrm>
          <a:prstGeom prst="rect">
            <a:avLst/>
          </a:prstGeom>
          <a:noFill/>
        </p:spPr>
        <p:txBody>
          <a:bodyPr wrap="square" rtlCol="0">
            <a:spAutoFit/>
          </a:bodyPr>
          <a:lstStyle/>
          <a:p>
            <a:pPr algn="r"/>
            <a:r>
              <a:rPr lang="en-US" sz="2800" dirty="0"/>
              <a:t>Eliza’s possessions are in Dear Friend</a:t>
            </a:r>
          </a:p>
        </p:txBody>
      </p:sp>
      <p:pic>
        <p:nvPicPr>
          <p:cNvPr id="3" name="Content Placeholder 2" descr="A group of fish on a table&#10;&#10;Description automatically generated with low confidence">
            <a:extLst>
              <a:ext uri="{FF2B5EF4-FFF2-40B4-BE49-F238E27FC236}">
                <a16:creationId xmlns:a16="http://schemas.microsoft.com/office/drawing/2014/main" id="{EA7CF65C-0F70-01EF-9DE8-775B378F6A58}"/>
              </a:ext>
            </a:extLst>
          </p:cNvPr>
          <p:cNvPicPr>
            <a:picLocks noGrp="1" noChangeAspect="1"/>
          </p:cNvPicPr>
          <p:nvPr>
            <p:ph idx="1"/>
          </p:nvPr>
        </p:nvPicPr>
        <p:blipFill>
          <a:blip r:embed="rId3"/>
          <a:stretch>
            <a:fillRect/>
          </a:stretch>
        </p:blipFill>
        <p:spPr>
          <a:xfrm>
            <a:off x="4954463" y="1346200"/>
            <a:ext cx="6983537" cy="3911600"/>
          </a:xfrm>
        </p:spPr>
      </p:pic>
      <p:pic>
        <p:nvPicPr>
          <p:cNvPr id="9" name="Picture 8" descr="A picture containing knife, sliced&#10;&#10;Description automatically generated">
            <a:extLst>
              <a:ext uri="{FF2B5EF4-FFF2-40B4-BE49-F238E27FC236}">
                <a16:creationId xmlns:a16="http://schemas.microsoft.com/office/drawing/2014/main" id="{B8126658-D2B8-B143-A1E0-35DCC6108779}"/>
              </a:ext>
            </a:extLst>
          </p:cNvPr>
          <p:cNvPicPr>
            <a:picLocks noChangeAspect="1"/>
          </p:cNvPicPr>
          <p:nvPr/>
        </p:nvPicPr>
        <p:blipFill>
          <a:blip r:embed="rId4"/>
          <a:stretch>
            <a:fillRect/>
          </a:stretch>
        </p:blipFill>
        <p:spPr>
          <a:xfrm>
            <a:off x="254000" y="1346200"/>
            <a:ext cx="4388624" cy="3911600"/>
          </a:xfrm>
          <a:prstGeom prst="rect">
            <a:avLst/>
          </a:prstGeom>
        </p:spPr>
      </p:pic>
      <p:sp>
        <p:nvSpPr>
          <p:cNvPr id="2" name="TextBox 1">
            <a:extLst>
              <a:ext uri="{FF2B5EF4-FFF2-40B4-BE49-F238E27FC236}">
                <a16:creationId xmlns:a16="http://schemas.microsoft.com/office/drawing/2014/main" id="{C04EED3C-1DAB-B0A0-6C44-12E461A03F9A}"/>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1349194869"/>
      </p:ext>
    </p:extLst>
  </p:cSld>
  <p:clrMapOvr>
    <a:masterClrMapping/>
  </p:clrMapOvr>
  <mc:AlternateContent xmlns:mc="http://schemas.openxmlformats.org/markup-compatibility/2006" xmlns:p14="http://schemas.microsoft.com/office/powerpoint/2010/main">
    <mc:Choice Requires="p14">
      <p:transition spd="slow" p14:dur="2000" advTm="68328"/>
    </mc:Choice>
    <mc:Fallback xmlns="">
      <p:transition spd="slow" advTm="683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3E2"/>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EA31D88C-55BE-66FF-8B76-C65C762F2033}"/>
              </a:ext>
            </a:extLst>
          </p:cNvPr>
          <p:cNvPicPr>
            <a:picLocks noGrp="1" noChangeAspect="1"/>
          </p:cNvPicPr>
          <p:nvPr>
            <p:ph idx="1"/>
          </p:nvPr>
        </p:nvPicPr>
        <p:blipFill>
          <a:blip r:embed="rId3"/>
          <a:stretch>
            <a:fillRect/>
          </a:stretch>
        </p:blipFill>
        <p:spPr>
          <a:xfrm>
            <a:off x="310242" y="725616"/>
            <a:ext cx="4267201" cy="2965705"/>
          </a:xfrm>
          <a:ln>
            <a:solidFill>
              <a:schemeClr val="tx1"/>
            </a:solidFill>
          </a:ln>
        </p:spPr>
      </p:pic>
      <p:sp>
        <p:nvSpPr>
          <p:cNvPr id="4" name="TextBox 3">
            <a:extLst>
              <a:ext uri="{FF2B5EF4-FFF2-40B4-BE49-F238E27FC236}">
                <a16:creationId xmlns:a16="http://schemas.microsoft.com/office/drawing/2014/main" id="{3E5E37D7-0F39-7BBA-238D-3D4B8C6B3E41}"/>
              </a:ext>
            </a:extLst>
          </p:cNvPr>
          <p:cNvSpPr txBox="1"/>
          <p:nvPr/>
        </p:nvSpPr>
        <p:spPr>
          <a:xfrm>
            <a:off x="10102762" y="5288340"/>
            <a:ext cx="2089238" cy="1569660"/>
          </a:xfrm>
          <a:prstGeom prst="rect">
            <a:avLst/>
          </a:prstGeom>
          <a:noFill/>
        </p:spPr>
        <p:txBody>
          <a:bodyPr wrap="square" rtlCol="0">
            <a:spAutoFit/>
          </a:bodyPr>
          <a:lstStyle/>
          <a:p>
            <a:pPr algn="r"/>
            <a:r>
              <a:rPr lang="en-US" sz="2400" dirty="0"/>
              <a:t>My storyboard for Dear Friend, extracts</a:t>
            </a:r>
          </a:p>
        </p:txBody>
      </p:sp>
      <p:pic>
        <p:nvPicPr>
          <p:cNvPr id="7" name="Picture 6" descr="A picture containing graphical user interface&#10;&#10;Description automatically generated">
            <a:extLst>
              <a:ext uri="{FF2B5EF4-FFF2-40B4-BE49-F238E27FC236}">
                <a16:creationId xmlns:a16="http://schemas.microsoft.com/office/drawing/2014/main" id="{BFFCF404-2F1E-785F-3E92-6E0CA8A8BE87}"/>
              </a:ext>
            </a:extLst>
          </p:cNvPr>
          <p:cNvPicPr>
            <a:picLocks noChangeAspect="1"/>
          </p:cNvPicPr>
          <p:nvPr/>
        </p:nvPicPr>
        <p:blipFill>
          <a:blip r:embed="rId4"/>
          <a:stretch>
            <a:fillRect/>
          </a:stretch>
        </p:blipFill>
        <p:spPr>
          <a:xfrm>
            <a:off x="5157364" y="707499"/>
            <a:ext cx="4219941" cy="2965705"/>
          </a:xfrm>
          <a:prstGeom prst="rect">
            <a:avLst/>
          </a:prstGeom>
          <a:ln>
            <a:solidFill>
              <a:schemeClr val="tx1"/>
            </a:solidFill>
          </a:ln>
        </p:spPr>
      </p:pic>
      <p:pic>
        <p:nvPicPr>
          <p:cNvPr id="9" name="Picture 8" descr="A picture containing graphical user interface&#10;&#10;Description automatically generated">
            <a:extLst>
              <a:ext uri="{FF2B5EF4-FFF2-40B4-BE49-F238E27FC236}">
                <a16:creationId xmlns:a16="http://schemas.microsoft.com/office/drawing/2014/main" id="{2ADE827A-6E8D-5A94-054E-F9D87ABDBCDF}"/>
              </a:ext>
            </a:extLst>
          </p:cNvPr>
          <p:cNvPicPr>
            <a:picLocks noChangeAspect="1"/>
          </p:cNvPicPr>
          <p:nvPr/>
        </p:nvPicPr>
        <p:blipFill>
          <a:blip r:embed="rId5"/>
          <a:stretch>
            <a:fillRect/>
          </a:stretch>
        </p:blipFill>
        <p:spPr>
          <a:xfrm>
            <a:off x="255817" y="3843068"/>
            <a:ext cx="4267202" cy="3015885"/>
          </a:xfrm>
          <a:prstGeom prst="rect">
            <a:avLst/>
          </a:prstGeom>
          <a:ln>
            <a:solidFill>
              <a:schemeClr val="tx1"/>
            </a:solidFill>
          </a:ln>
        </p:spPr>
      </p:pic>
      <p:pic>
        <p:nvPicPr>
          <p:cNvPr id="15" name="Picture 14" descr="A picture containing text&#10;&#10;Description automatically generated">
            <a:extLst>
              <a:ext uri="{FF2B5EF4-FFF2-40B4-BE49-F238E27FC236}">
                <a16:creationId xmlns:a16="http://schemas.microsoft.com/office/drawing/2014/main" id="{FE32DF7F-992E-02AD-C470-D45BAA85FE23}"/>
              </a:ext>
            </a:extLst>
          </p:cNvPr>
          <p:cNvPicPr>
            <a:picLocks noChangeAspect="1"/>
          </p:cNvPicPr>
          <p:nvPr/>
        </p:nvPicPr>
        <p:blipFill>
          <a:blip r:embed="rId6"/>
          <a:stretch>
            <a:fillRect/>
          </a:stretch>
        </p:blipFill>
        <p:spPr>
          <a:xfrm>
            <a:off x="5157363" y="3826601"/>
            <a:ext cx="4267202" cy="3015422"/>
          </a:xfrm>
          <a:prstGeom prst="rect">
            <a:avLst/>
          </a:prstGeom>
          <a:ln>
            <a:solidFill>
              <a:schemeClr val="tx1"/>
            </a:solidFill>
          </a:ln>
        </p:spPr>
      </p:pic>
      <p:sp>
        <p:nvSpPr>
          <p:cNvPr id="2" name="TextBox 1">
            <a:extLst>
              <a:ext uri="{FF2B5EF4-FFF2-40B4-BE49-F238E27FC236}">
                <a16:creationId xmlns:a16="http://schemas.microsoft.com/office/drawing/2014/main" id="{D299B21E-D378-0AF9-79E3-14EE3A9D26C2}"/>
              </a:ext>
            </a:extLst>
          </p:cNvPr>
          <p:cNvSpPr txBox="1"/>
          <p:nvPr/>
        </p:nvSpPr>
        <p:spPr>
          <a:xfrm>
            <a:off x="6569374" y="-7149"/>
            <a:ext cx="5894717" cy="369332"/>
          </a:xfrm>
          <a:prstGeom prst="rect">
            <a:avLst/>
          </a:prstGeom>
          <a:noFill/>
        </p:spPr>
        <p:txBody>
          <a:bodyPr wrap="square">
            <a:spAutoFit/>
          </a:bodyPr>
          <a:lstStyle/>
          <a:p>
            <a:r>
              <a:rPr lang="en-US" b="1" dirty="0">
                <a:solidFill>
                  <a:schemeClr val="bg1"/>
                </a:solidFill>
                <a:highlight>
                  <a:srgbClr val="000000"/>
                </a:highlight>
              </a:rPr>
              <a:t>Archives → Process</a:t>
            </a:r>
            <a:r>
              <a:rPr lang="en-US" dirty="0">
                <a:solidFill>
                  <a:schemeClr val="bg1"/>
                </a:solidFill>
                <a:highlight>
                  <a:srgbClr val="000000"/>
                </a:highlight>
              </a:rPr>
              <a:t> (research, animation, choral sound)</a:t>
            </a:r>
            <a:endParaRPr lang="en-US" dirty="0">
              <a:solidFill>
                <a:schemeClr val="bg1"/>
              </a:solidFill>
              <a:highlight>
                <a:srgbClr val="000000"/>
              </a:highlight>
              <a:latin typeface="+mj-lt"/>
            </a:endParaRPr>
          </a:p>
        </p:txBody>
      </p:sp>
    </p:spTree>
    <p:extLst>
      <p:ext uri="{BB962C8B-B14F-4D97-AF65-F5344CB8AC3E}">
        <p14:creationId xmlns:p14="http://schemas.microsoft.com/office/powerpoint/2010/main" val="3952211190"/>
      </p:ext>
    </p:extLst>
  </p:cSld>
  <p:clrMapOvr>
    <a:masterClrMapping/>
  </p:clrMapOvr>
  <mc:AlternateContent xmlns:mc="http://schemas.openxmlformats.org/markup-compatibility/2006" xmlns:p14="http://schemas.microsoft.com/office/powerpoint/2010/main">
    <mc:Choice Requires="p14">
      <p:transition spd="slow" p14:dur="2000" advTm="38302"/>
    </mc:Choice>
    <mc:Fallback xmlns="">
      <p:transition spd="slow" advTm="3830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437</TotalTime>
  <Words>3224</Words>
  <Application>Microsoft Macintosh PowerPoint</Application>
  <PresentationFormat>Widescreen</PresentationFormat>
  <Paragraphs>203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Aptos Display</vt:lpstr>
      <vt:lpstr>Arial</vt:lpstr>
      <vt:lpstr>Cochocib Script Latin Pro</vt:lpstr>
      <vt:lpstr>Office Theme</vt:lpstr>
      <vt:lpstr>PowerPoint Presentation</vt:lpstr>
      <vt:lpstr>Introduction to  Dear Friend, I can no longer hear your voice…   lamentation and conjuring ghosts as strategies for survival</vt:lpstr>
      <vt:lpstr>The John Soane Museum, Lincoln’s Inn Fields, London</vt:lpstr>
      <vt:lpstr>The premise of  Dear Friend…</vt:lpstr>
      <vt:lpstr>PowerPoint Presentation</vt:lpstr>
      <vt:lpstr>Dear Friend….Process</vt:lpstr>
      <vt:lpstr>PowerPoint Presentation</vt:lpstr>
      <vt:lpstr>PowerPoint Presentation</vt:lpstr>
      <vt:lpstr>PowerPoint Presentation</vt:lpstr>
      <vt:lpstr>PowerPoint Presentation</vt:lpstr>
      <vt:lpstr>PowerPoint Presentation</vt:lpstr>
      <vt:lpstr>PowerPoint Presentation</vt:lpstr>
      <vt:lpstr>Soane’s use of light, space and experimentation </vt:lpstr>
      <vt:lpstr>Dear Friend &amp; the form of lamentation</vt:lpstr>
      <vt:lpstr>The Soane Museum as a site of  Concealed Lamentation…</vt:lpstr>
      <vt:lpstr>Conjuring ghosts as strategies for survival</vt:lpstr>
      <vt:lpstr>Structure &amp; Abstraction of Dear Friend…</vt:lpstr>
      <vt:lpstr>PowerPoint Presentation</vt:lpstr>
      <vt:lpstr>PowerPoint Presentation</vt:lpstr>
      <vt:lpstr>PowerPoint Presentation</vt:lpstr>
      <vt:lpstr>PowerPoint Presentation</vt:lpstr>
      <vt:lpstr>PowerPoint Presentation</vt:lpstr>
      <vt:lpstr>Enjoy the film</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Anne-Marie Creamer</dc:creator>
  <cp:lastModifiedBy>Anne-Marie Creamer</cp:lastModifiedBy>
  <cp:revision>54</cp:revision>
  <dcterms:created xsi:type="dcterms:W3CDTF">2025-06-21T17:35:10Z</dcterms:created>
  <dcterms:modified xsi:type="dcterms:W3CDTF">2025-09-29T23:08:28Z</dcterms:modified>
</cp:coreProperties>
</file>