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63" d="100"/>
          <a:sy n="163" d="100"/>
        </p:scale>
        <p:origin x="18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7963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BE1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pitch-assets-ccb95893-de3f-4266-973c-20049231b248.s3.eu-west-1.amazonaws.com/7a9d4c94-c6d0-4fc5-be22-6b518b07b8f6?pitch-bytes=20780&amp;pitch-content-type=image%2Fwebp"/>
          <p:cNvPicPr>
            <a:picLocks noChangeAspect="1"/>
          </p:cNvPicPr>
          <p:nvPr/>
        </p:nvPicPr>
        <p:blipFill>
          <a:blip r:embed="rId3"/>
          <a:srcRect t="9009" b="11712"/>
          <a:stretch/>
        </p:blipFill>
        <p:spPr>
          <a:xfrm>
            <a:off x="140778" y="2729003"/>
            <a:ext cx="8859020" cy="227558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141036" y="837676"/>
            <a:ext cx="5322094" cy="2514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980"/>
              </a:lnSpc>
            </a:pPr>
            <a:r>
              <a:rPr lang="en-US" sz="1800" b="1" kern="0" spc="-24" dirty="0">
                <a:solidFill>
                  <a:srgbClr val="000000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Issues of Creativity, Ethics &amp; Emergent Knowledges</a:t>
            </a:r>
            <a:endParaRPr lang="en-US" sz="1800" dirty="0"/>
          </a:p>
        </p:txBody>
      </p:sp>
      <p:sp>
        <p:nvSpPr>
          <p:cNvPr id="5" name="Text 1"/>
          <p:cNvSpPr/>
          <p:nvPr/>
        </p:nvSpPr>
        <p:spPr>
          <a:xfrm>
            <a:off x="140818" y="248836"/>
            <a:ext cx="6213946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300"/>
              </a:lnSpc>
            </a:pPr>
            <a:r>
              <a:rPr lang="en-US" sz="3000" b="1" kern="0" spc="-24" dirty="0">
                <a:solidFill>
                  <a:srgbClr val="000000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IRL: Working with Lived Experience</a:t>
            </a:r>
            <a:endParaRPr lang="en-US" sz="3000" dirty="0"/>
          </a:p>
        </p:txBody>
      </p:sp>
      <p:sp>
        <p:nvSpPr>
          <p:cNvPr id="6" name="Text 2"/>
          <p:cNvSpPr/>
          <p:nvPr/>
        </p:nvSpPr>
        <p:spPr>
          <a:xfrm>
            <a:off x="7270241" y="1365930"/>
            <a:ext cx="1777901" cy="64003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>
              <a:lnSpc>
                <a:spcPts val="1680"/>
              </a:lnSpc>
            </a:pPr>
            <a:r>
              <a:rPr lang="en-US" sz="1200" b="1" dirty="0">
                <a:solidFill>
                  <a:srgbClr val="000000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Anne-Marie Creamer</a:t>
            </a:r>
            <a:endParaRPr lang="en-US" sz="1200" dirty="0"/>
          </a:p>
          <a:p>
            <a:pPr algn="ctr">
              <a:lnSpc>
                <a:spcPts val="1680"/>
              </a:lnSpc>
            </a:pPr>
            <a:r>
              <a:rPr lang="en-US" sz="1200" b="1" dirty="0">
                <a:solidFill>
                  <a:srgbClr val="000000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Dr Hannah Zeilig &amp; </a:t>
            </a:r>
            <a:endParaRPr lang="en-US" sz="1200" dirty="0"/>
          </a:p>
          <a:p>
            <a:pPr algn="ctr">
              <a:lnSpc>
                <a:spcPts val="1680"/>
              </a:lnSpc>
            </a:pPr>
            <a:r>
              <a:rPr lang="en-US" sz="1200" b="1" dirty="0">
                <a:solidFill>
                  <a:srgbClr val="000000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Dr Rachel Marsden</a:t>
            </a:r>
            <a:endParaRPr lang="en-US" sz="1200" dirty="0"/>
          </a:p>
        </p:txBody>
      </p:sp>
      <p:sp>
        <p:nvSpPr>
          <p:cNvPr id="7" name="Text 3"/>
          <p:cNvSpPr/>
          <p:nvPr/>
        </p:nvSpPr>
        <p:spPr>
          <a:xfrm>
            <a:off x="476250" y="476250"/>
            <a:ext cx="131155" cy="14667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1155"/>
              </a:lnSpc>
            </a:pPr>
            <a:endParaRPr lang="en-US" sz="825" dirty="0"/>
          </a:p>
        </p:txBody>
      </p:sp>
      <p:sp>
        <p:nvSpPr>
          <p:cNvPr id="8" name="Text 4"/>
          <p:cNvSpPr/>
          <p:nvPr/>
        </p:nvSpPr>
        <p:spPr>
          <a:xfrm>
            <a:off x="140818" y="2357817"/>
            <a:ext cx="1663601" cy="29334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155"/>
              </a:lnSpc>
            </a:pPr>
            <a:r>
              <a:rPr lang="en-US" sz="800" b="0" dirty="0">
                <a:solidFill>
                  <a:srgbClr val="000000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Better Making workshop scene </a:t>
            </a:r>
            <a:endParaRPr lang="en-US" sz="825" dirty="0"/>
          </a:p>
          <a:p>
            <a:pPr algn="l">
              <a:lnSpc>
                <a:spcPts val="1155"/>
              </a:lnSpc>
            </a:pPr>
            <a:r>
              <a:rPr lang="en-US" sz="800" b="0" dirty="0">
                <a:solidFill>
                  <a:srgbClr val="000000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with Arts4Dementia</a:t>
            </a:r>
            <a:endParaRPr lang="en-US" sz="825" dirty="0"/>
          </a:p>
        </p:txBody>
      </p:sp>
      <p:pic>
        <p:nvPicPr>
          <p:cNvPr id="9" name="Image 1" descr="https://pitch-assets-ccb95893-de3f-4266-973c-20049231b248.s3.eu-west-1.amazonaws.com/25f30e28-4986-4c87-b28e-ca9f817bc4f2?pitch-bytes=16804&amp;pitch-content-type=image%2F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177442" y="2005946"/>
            <a:ext cx="1964087" cy="8409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C7CA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pitch-assets-ccb95893-de3f-4266-973c-20049231b248.s3.eu-west-1.amazonaws.com/643cb045-dd23-4382-9643-a3ddc37cdb57?pitch-bytes=457642&amp;pitch-content-type=image%2Fjpeg"/>
          <p:cNvPicPr>
            <a:picLocks noChangeAspect="1"/>
          </p:cNvPicPr>
          <p:nvPr/>
        </p:nvPicPr>
        <p:blipFill>
          <a:blip r:embed="rId3"/>
          <a:srcRect t="2027" b="15450"/>
          <a:stretch/>
        </p:blipFill>
        <p:spPr>
          <a:xfrm>
            <a:off x="4371179" y="2358952"/>
            <a:ext cx="1913120" cy="2368159"/>
          </a:xfrm>
          <a:prstGeom prst="rect">
            <a:avLst/>
          </a:prstGeom>
        </p:spPr>
      </p:pic>
      <p:pic>
        <p:nvPicPr>
          <p:cNvPr id="4" name="Image 1" descr="https://pitch-assets-ccb95893-de3f-4266-973c-20049231b248.s3.eu-west-1.amazonaws.com/8a9dc184-200b-412f-a1d2-4cac356c14e8?pitch-bytes=2989214&amp;pitch-content-type=image%2Fjpeg"/>
          <p:cNvPicPr>
            <a:picLocks noChangeAspect="1"/>
          </p:cNvPicPr>
          <p:nvPr/>
        </p:nvPicPr>
        <p:blipFill>
          <a:blip r:embed="rId4"/>
          <a:srcRect t="2041" b="15436"/>
          <a:stretch/>
        </p:blipFill>
        <p:spPr>
          <a:xfrm>
            <a:off x="2279250" y="1197585"/>
            <a:ext cx="1913821" cy="2369027"/>
          </a:xfrm>
          <a:prstGeom prst="rect">
            <a:avLst/>
          </a:prstGeom>
        </p:spPr>
      </p:pic>
      <p:pic>
        <p:nvPicPr>
          <p:cNvPr id="5" name="Image 2" descr="https://pitch-assets-ccb95893-de3f-4266-973c-20049231b248.s3.eu-west-1.amazonaws.com/73bd9f7d-1e60-4996-9a05-c600f4fb7a47?pitch-bytes=878613&amp;pitch-content-type=image%2Fjpeg"/>
          <p:cNvPicPr>
            <a:picLocks noChangeAspect="1"/>
          </p:cNvPicPr>
          <p:nvPr/>
        </p:nvPicPr>
        <p:blipFill>
          <a:blip r:embed="rId5"/>
          <a:srcRect b="1784"/>
          <a:stretch/>
        </p:blipFill>
        <p:spPr>
          <a:xfrm>
            <a:off x="193543" y="238185"/>
            <a:ext cx="1913582" cy="2368731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5332611" y="4786832"/>
            <a:ext cx="952389" cy="14667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>
              <a:lnSpc>
                <a:spcPts val="1155"/>
              </a:lnSpc>
            </a:pPr>
            <a:r>
              <a:rPr lang="en-US" sz="800" b="1" kern="0" spc="-12" dirty="0">
                <a:solidFill>
                  <a:srgbClr val="000000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Dr Rachel Marsden</a:t>
            </a:r>
            <a:endParaRPr lang="en-US" sz="825" dirty="0"/>
          </a:p>
        </p:txBody>
      </p:sp>
      <p:sp>
        <p:nvSpPr>
          <p:cNvPr id="7" name="Text 1"/>
          <p:cNvSpPr/>
          <p:nvPr/>
        </p:nvSpPr>
        <p:spPr>
          <a:xfrm>
            <a:off x="1035534" y="2613508"/>
            <a:ext cx="1076585" cy="14667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>
              <a:lnSpc>
                <a:spcPts val="1155"/>
              </a:lnSpc>
            </a:pPr>
            <a:r>
              <a:rPr lang="en-US" sz="800" b="1" kern="0" spc="-12" dirty="0">
                <a:solidFill>
                  <a:srgbClr val="000000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Anne-Marie Creamer</a:t>
            </a:r>
            <a:endParaRPr lang="en-US" sz="825" dirty="0"/>
          </a:p>
        </p:txBody>
      </p:sp>
      <p:sp>
        <p:nvSpPr>
          <p:cNvPr id="8" name="Text 2"/>
          <p:cNvSpPr/>
          <p:nvPr/>
        </p:nvSpPr>
        <p:spPr>
          <a:xfrm>
            <a:off x="5580239" y="645986"/>
            <a:ext cx="2473448" cy="136207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>
              <a:lnSpc>
                <a:spcPts val="2681"/>
              </a:lnSpc>
            </a:pPr>
            <a:r>
              <a:rPr lang="en-US" sz="2400" b="1" kern="0" spc="-24" dirty="0">
                <a:solidFill>
                  <a:srgbClr val="000000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What does it mean to be a </a:t>
            </a:r>
            <a:r>
              <a:rPr lang="en-US" sz="2400" b="1" i="1" kern="0" spc="-24" dirty="0">
                <a:solidFill>
                  <a:srgbClr val="000000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lived experience collective</a:t>
            </a:r>
            <a:r>
              <a:rPr lang="en-US" sz="2400" b="1" kern="0" spc="-24" dirty="0">
                <a:solidFill>
                  <a:srgbClr val="000000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?</a:t>
            </a:r>
            <a:endParaRPr lang="en-US" sz="2438" dirty="0"/>
          </a:p>
        </p:txBody>
      </p:sp>
      <p:sp>
        <p:nvSpPr>
          <p:cNvPr id="9" name="Text 3"/>
          <p:cNvSpPr/>
          <p:nvPr/>
        </p:nvSpPr>
        <p:spPr>
          <a:xfrm>
            <a:off x="3243603" y="3572967"/>
            <a:ext cx="952426" cy="14667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>
              <a:lnSpc>
                <a:spcPts val="1155"/>
              </a:lnSpc>
            </a:pPr>
            <a:r>
              <a:rPr lang="en-US" sz="800" b="1" kern="0" spc="-12" dirty="0">
                <a:solidFill>
                  <a:srgbClr val="000000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Dr Hannah Zeilig</a:t>
            </a:r>
            <a:endParaRPr lang="en-US" sz="825" dirty="0"/>
          </a:p>
        </p:txBody>
      </p:sp>
      <p:sp>
        <p:nvSpPr>
          <p:cNvPr id="10" name="Text 4"/>
          <p:cNvSpPr/>
          <p:nvPr/>
        </p:nvSpPr>
        <p:spPr>
          <a:xfrm>
            <a:off x="8722291" y="147073"/>
            <a:ext cx="228712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300"/>
              </a:lnSpc>
            </a:pPr>
            <a:r>
              <a:rPr lang="en-US" sz="3000" b="1" kern="0" spc="-24" dirty="0">
                <a:solidFill>
                  <a:srgbClr val="000000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2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1C7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pitch-assets-ccb95893-de3f-4266-973c-20049231b248.s3.eu-west-1.amazonaws.com/f4c78e1a-4e1b-4e17-b0ee-fb8795fdd2a2?pitch-bytes=766176&amp;pitch-content-type=image%2Fpng"/>
          <p:cNvPicPr>
            <a:picLocks noChangeAspect="1"/>
          </p:cNvPicPr>
          <p:nvPr/>
        </p:nvPicPr>
        <p:blipFill>
          <a:blip r:embed="rId3"/>
          <a:srcRect l="32045" t="1108" r="697"/>
          <a:stretch/>
        </p:blipFill>
        <p:spPr>
          <a:xfrm>
            <a:off x="3965820" y="744221"/>
            <a:ext cx="5035410" cy="4257828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76250" y="1207259"/>
            <a:ext cx="3069878" cy="23836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681"/>
              </a:lnSpc>
            </a:pPr>
            <a:r>
              <a:rPr lang="en-US" sz="2400" b="1" kern="0" spc="-24" dirty="0">
                <a:solidFill>
                  <a:srgbClr val="000000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How can creative practice </a:t>
            </a:r>
            <a:endParaRPr lang="en-US" sz="2438" dirty="0"/>
          </a:p>
          <a:p>
            <a:pPr algn="ctr">
              <a:lnSpc>
                <a:spcPts val="2681"/>
              </a:lnSpc>
            </a:pPr>
            <a:r>
              <a:rPr lang="en-US" sz="2400" b="1" i="1" kern="0" spc="-24" dirty="0">
                <a:solidFill>
                  <a:srgbClr val="000000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and </a:t>
            </a:r>
            <a:endParaRPr lang="en-US" sz="2438" dirty="0"/>
          </a:p>
          <a:p>
            <a:pPr algn="ctr">
              <a:lnSpc>
                <a:spcPts val="2681"/>
              </a:lnSpc>
            </a:pPr>
            <a:r>
              <a:rPr lang="en-US" sz="2400" b="1" kern="0" spc="-24" dirty="0">
                <a:solidFill>
                  <a:srgbClr val="000000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methodologies help generate knowledge </a:t>
            </a:r>
            <a:r>
              <a:rPr lang="en-US" sz="2400" b="1" i="1" kern="0" spc="-24" dirty="0">
                <a:solidFill>
                  <a:srgbClr val="000000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from / with</a:t>
            </a:r>
            <a:r>
              <a:rPr lang="en-US" sz="2400" b="1" kern="0" spc="-24" dirty="0">
                <a:solidFill>
                  <a:srgbClr val="000000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 </a:t>
            </a:r>
            <a:endParaRPr lang="en-US" sz="2438" dirty="0"/>
          </a:p>
          <a:p>
            <a:pPr algn="ctr">
              <a:lnSpc>
                <a:spcPts val="2681"/>
              </a:lnSpc>
            </a:pPr>
            <a:r>
              <a:rPr lang="en-US" sz="2400" b="1" kern="0" spc="-24" dirty="0">
                <a:solidFill>
                  <a:srgbClr val="000000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lived experience? </a:t>
            </a:r>
            <a:endParaRPr lang="en-US" sz="2438" dirty="0"/>
          </a:p>
        </p:txBody>
      </p:sp>
      <p:sp>
        <p:nvSpPr>
          <p:cNvPr id="5" name="Text 1"/>
          <p:cNvSpPr/>
          <p:nvPr/>
        </p:nvSpPr>
        <p:spPr>
          <a:xfrm>
            <a:off x="8770020" y="147073"/>
            <a:ext cx="228712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300"/>
              </a:lnSpc>
            </a:pPr>
            <a:r>
              <a:rPr lang="en-US" sz="3000" b="1" kern="0" spc="-24" dirty="0">
                <a:solidFill>
                  <a:srgbClr val="000000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3</a:t>
            </a:r>
            <a:endParaRPr lang="en-US" sz="3000" dirty="0"/>
          </a:p>
        </p:txBody>
      </p:sp>
      <p:sp>
        <p:nvSpPr>
          <p:cNvPr id="6" name="Text 2"/>
          <p:cNvSpPr/>
          <p:nvPr/>
        </p:nvSpPr>
        <p:spPr>
          <a:xfrm>
            <a:off x="3017333" y="4708714"/>
            <a:ext cx="860004" cy="29334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>
              <a:lnSpc>
                <a:spcPts val="1155"/>
              </a:lnSpc>
            </a:pPr>
            <a:r>
              <a:rPr lang="en-US" sz="800" b="0" kern="0" spc="-12" dirty="0">
                <a:solidFill>
                  <a:srgbClr val="000000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‘Better Making’ </a:t>
            </a:r>
            <a:endParaRPr lang="en-US" sz="825" dirty="0"/>
          </a:p>
          <a:p>
            <a:pPr algn="r">
              <a:lnSpc>
                <a:spcPts val="1155"/>
              </a:lnSpc>
            </a:pPr>
            <a:r>
              <a:rPr lang="en-US" sz="800" b="0" kern="0" spc="-12" dirty="0">
                <a:solidFill>
                  <a:srgbClr val="000000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TUNNEL Film</a:t>
            </a:r>
            <a:endParaRPr lang="en-US" sz="8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1CF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pitch-assets-ccb95893-de3f-4266-973c-20049231b248.s3.eu-west-1.amazonaws.com/e49305e5-15f1-46c5-85e3-97af31ba69b5?pitch-bytes=1277595&amp;pitch-content-type=image%2Fpng"/>
          <p:cNvPicPr>
            <a:picLocks noChangeAspect="1"/>
          </p:cNvPicPr>
          <p:nvPr/>
        </p:nvPicPr>
        <p:blipFill>
          <a:blip r:embed="rId3"/>
          <a:srcRect l="40825" r="14025"/>
          <a:stretch/>
        </p:blipFill>
        <p:spPr>
          <a:xfrm>
            <a:off x="132645" y="1115072"/>
            <a:ext cx="3111939" cy="3877007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745561" y="3036612"/>
            <a:ext cx="3612803" cy="1021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681"/>
              </a:lnSpc>
            </a:pPr>
            <a:r>
              <a:rPr lang="en-US" sz="2400" b="1" kern="0" spc="-24" dirty="0">
                <a:solidFill>
                  <a:srgbClr val="000000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How do we learn to see </a:t>
            </a:r>
            <a:r>
              <a:rPr lang="en-US" sz="2400" b="1" i="1" kern="0" spc="-24" dirty="0">
                <a:solidFill>
                  <a:srgbClr val="000000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into</a:t>
            </a:r>
            <a:r>
              <a:rPr lang="en-US" sz="2400" b="1" kern="0" spc="-24" dirty="0">
                <a:solidFill>
                  <a:srgbClr val="000000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 </a:t>
            </a:r>
            <a:endParaRPr lang="en-US" sz="2438" dirty="0"/>
          </a:p>
          <a:p>
            <a:pPr algn="ctr">
              <a:lnSpc>
                <a:spcPts val="2681"/>
              </a:lnSpc>
            </a:pPr>
            <a:r>
              <a:rPr lang="en-US" sz="2400" b="1" kern="0" spc="-24" dirty="0">
                <a:solidFill>
                  <a:srgbClr val="000000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lived experience?</a:t>
            </a:r>
            <a:endParaRPr lang="en-US" sz="2438" dirty="0"/>
          </a:p>
        </p:txBody>
      </p:sp>
      <p:sp>
        <p:nvSpPr>
          <p:cNvPr id="5" name="Text 1"/>
          <p:cNvSpPr/>
          <p:nvPr/>
        </p:nvSpPr>
        <p:spPr>
          <a:xfrm>
            <a:off x="3345458" y="4258931"/>
            <a:ext cx="1436563" cy="73335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155"/>
              </a:lnSpc>
            </a:pPr>
            <a:r>
              <a:rPr lang="en-US" sz="800" b="1" kern="0" spc="-12" dirty="0">
                <a:solidFill>
                  <a:srgbClr val="000000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Still from moving image artwork by Amelia Hine, commissioned for the Stomach Ache website (2022)</a:t>
            </a:r>
            <a:endParaRPr lang="en-US" sz="825" dirty="0"/>
          </a:p>
        </p:txBody>
      </p:sp>
      <p:sp>
        <p:nvSpPr>
          <p:cNvPr id="6" name="Text 2"/>
          <p:cNvSpPr/>
          <p:nvPr/>
        </p:nvSpPr>
        <p:spPr>
          <a:xfrm>
            <a:off x="8770020" y="147073"/>
            <a:ext cx="228675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300"/>
              </a:lnSpc>
            </a:pPr>
            <a:r>
              <a:rPr lang="en-US" sz="3000" b="1" kern="0" spc="-24" dirty="0">
                <a:solidFill>
                  <a:srgbClr val="000000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4</a:t>
            </a:r>
            <a:endParaRPr lang="en-US" sz="3000" dirty="0"/>
          </a:p>
        </p:txBody>
      </p:sp>
      <p:pic>
        <p:nvPicPr>
          <p:cNvPr id="7" name="Image 1" descr="https://pitch-assets-ccb95893-de3f-4266-973c-20049231b248.s3.eu-west-1.amazonaws.com/ae32343a-62e0-49f6-ba54-173d83813283?pitch-bytes=1301619&amp;pitch-content-type=image%2F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206061" y="154740"/>
            <a:ext cx="2756241" cy="222824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056329" y="2089643"/>
            <a:ext cx="1429644" cy="29334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155"/>
              </a:lnSpc>
            </a:pPr>
            <a:r>
              <a:rPr lang="en-US" sz="800" b="0" kern="0" spc="-12" dirty="0">
                <a:solidFill>
                  <a:srgbClr val="000000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‘With All’ project, co-creativity with people with dementia</a:t>
            </a:r>
            <a:endParaRPr lang="en-US" sz="8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BE1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pitch-assets-ccb95893-de3f-4266-973c-20049231b248.s3.eu-west-1.amazonaws.com/7d17b7c0-e35c-43f8-88c1-817a61ad74e3?pitch-bytes=191776&amp;pitch-content-type=image%2Fwebp"/>
          <p:cNvPicPr>
            <a:picLocks noChangeAspect="1"/>
          </p:cNvPicPr>
          <p:nvPr/>
        </p:nvPicPr>
        <p:blipFill>
          <a:blip r:embed="rId3"/>
          <a:srcRect b="1368"/>
          <a:stretch/>
        </p:blipFill>
        <p:spPr>
          <a:xfrm>
            <a:off x="154120" y="147074"/>
            <a:ext cx="3642049" cy="4863412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572000" y="1604381"/>
            <a:ext cx="3860602" cy="134094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>
              <a:lnSpc>
                <a:spcPts val="2640"/>
              </a:lnSpc>
            </a:pPr>
            <a:r>
              <a:rPr lang="en-US" sz="2400" b="1" kern="0" spc="-36" dirty="0">
                <a:solidFill>
                  <a:srgbClr val="000000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How does practice within an art school context (UAL) </a:t>
            </a:r>
            <a:r>
              <a:rPr lang="en-US" sz="2400" b="1" i="1" kern="0" spc="-36" dirty="0">
                <a:solidFill>
                  <a:srgbClr val="000000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shape the meaning-making</a:t>
            </a:r>
            <a:r>
              <a:rPr lang="en-US" sz="2400" b="1" kern="0" spc="-36" dirty="0">
                <a:solidFill>
                  <a:srgbClr val="000000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 of lived experience?</a:t>
            </a:r>
            <a:endParaRPr lang="en-US" sz="2400" dirty="0"/>
          </a:p>
        </p:txBody>
      </p:sp>
      <p:sp>
        <p:nvSpPr>
          <p:cNvPr id="5" name="Text 1"/>
          <p:cNvSpPr/>
          <p:nvPr/>
        </p:nvSpPr>
        <p:spPr>
          <a:xfrm>
            <a:off x="8770020" y="147073"/>
            <a:ext cx="228675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300"/>
              </a:lnSpc>
            </a:pPr>
            <a:r>
              <a:rPr lang="en-US" sz="3000" b="1" kern="0" spc="-24" dirty="0">
                <a:solidFill>
                  <a:srgbClr val="000000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5</a:t>
            </a:r>
            <a:endParaRPr lang="en-US" sz="3000" dirty="0"/>
          </a:p>
        </p:txBody>
      </p:sp>
      <p:sp>
        <p:nvSpPr>
          <p:cNvPr id="6" name="Text 2"/>
          <p:cNvSpPr/>
          <p:nvPr/>
        </p:nvSpPr>
        <p:spPr>
          <a:xfrm>
            <a:off x="3860907" y="4419647"/>
            <a:ext cx="1429718" cy="58668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155"/>
              </a:lnSpc>
            </a:pPr>
            <a:r>
              <a:rPr lang="en-US" sz="800" b="0" kern="0" spc="-12" dirty="0">
                <a:solidFill>
                  <a:srgbClr val="000000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Work from ‘Better Making’ workshops held at Vane Gallery, Gateshead, design by Alex Whiteley</a:t>
            </a:r>
            <a:endParaRPr lang="en-US" sz="82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C7CA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pitch-assets-ccb95893-de3f-4266-973c-20049231b248.s3.eu-west-1.amazonaws.com/1ce6afb8-b53c-44b3-b761-6ae2784d475f?pitch-bytes=66287&amp;pitch-content-type=image%2F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8191" y="342011"/>
            <a:ext cx="1470076" cy="1470076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1735531" y="342043"/>
            <a:ext cx="2857500" cy="2514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980"/>
              </a:lnSpc>
            </a:pPr>
            <a:r>
              <a:rPr lang="en-US" sz="1800" b="1" kern="0" spc="-24" dirty="0">
                <a:solidFill>
                  <a:srgbClr val="000000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Stomach Ache Project</a:t>
            </a:r>
            <a:endParaRPr lang="en-US" sz="1800" dirty="0"/>
          </a:p>
        </p:txBody>
      </p:sp>
      <p:sp>
        <p:nvSpPr>
          <p:cNvPr id="5" name="Text 1"/>
          <p:cNvSpPr/>
          <p:nvPr/>
        </p:nvSpPr>
        <p:spPr>
          <a:xfrm>
            <a:off x="1735531" y="677073"/>
            <a:ext cx="2204293" cy="6399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260"/>
              </a:lnSpc>
            </a:pPr>
            <a:r>
              <a:rPr lang="en-US" sz="900" b="1" i="1" dirty="0">
                <a:solidFill>
                  <a:srgbClr val="000000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Northern Network for Medical Humanities Research (NNMHR)</a:t>
            </a:r>
            <a:r>
              <a:rPr lang="en-US" sz="900" b="1" dirty="0">
                <a:solidFill>
                  <a:srgbClr val="000000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 new network grant from Durham University, Institute for Medical Humanities.</a:t>
            </a:r>
            <a:endParaRPr lang="en-US" sz="900" dirty="0"/>
          </a:p>
        </p:txBody>
      </p:sp>
      <p:pic>
        <p:nvPicPr>
          <p:cNvPr id="6" name="Image 1" descr="https://pitch-assets-ccb95893-de3f-4266-973c-20049231b248.s3.eu-west-1.amazonaws.com/89cc38ff-1d21-4895-9738-4342ceb3529e?pitch-bytes=101944&amp;pitch-content-type=image%2Fjpeg"/>
          <p:cNvPicPr>
            <a:picLocks noChangeAspect="1"/>
          </p:cNvPicPr>
          <p:nvPr/>
        </p:nvPicPr>
        <p:blipFill>
          <a:blip r:embed="rId4"/>
          <a:srcRect t="6070" b="3469"/>
          <a:stretch/>
        </p:blipFill>
        <p:spPr>
          <a:xfrm>
            <a:off x="158191" y="2082442"/>
            <a:ext cx="1470076" cy="1214682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1714809" y="2082442"/>
            <a:ext cx="2857500" cy="2514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980"/>
              </a:lnSpc>
            </a:pPr>
            <a:r>
              <a:rPr lang="en-US" sz="1800" b="1" kern="0" spc="-24" dirty="0">
                <a:solidFill>
                  <a:srgbClr val="000000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Better Making</a:t>
            </a:r>
            <a:endParaRPr lang="en-US" sz="1800" dirty="0"/>
          </a:p>
        </p:txBody>
      </p:sp>
      <p:sp>
        <p:nvSpPr>
          <p:cNvPr id="8" name="Text 3"/>
          <p:cNvSpPr/>
          <p:nvPr/>
        </p:nvSpPr>
        <p:spPr>
          <a:xfrm>
            <a:off x="1714500" y="2454277"/>
            <a:ext cx="2123108" cy="3199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260"/>
              </a:lnSpc>
            </a:pPr>
            <a:r>
              <a:rPr lang="en-US" sz="900" b="1" dirty="0">
                <a:solidFill>
                  <a:srgbClr val="000000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Creative social prescribing programme, Central Saint Martins (CSM), UAL.</a:t>
            </a:r>
            <a:endParaRPr lang="en-US" sz="900" dirty="0"/>
          </a:p>
        </p:txBody>
      </p:sp>
      <p:pic>
        <p:nvPicPr>
          <p:cNvPr id="9" name="Image 2" descr="https://pitch-assets-ccb95893-de3f-4266-973c-20049231b248.s3.eu-west-1.amazonaws.com/ac78682b-d6b3-4897-8da8-31a132a52d31?pitch-bytes=3542&amp;pitch-content-type=image%2F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198441" y="1346568"/>
            <a:ext cx="1456714" cy="1456714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826557" y="1346568"/>
            <a:ext cx="2857500" cy="5028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980"/>
              </a:lnSpc>
            </a:pPr>
            <a:r>
              <a:rPr lang="en-US" sz="1800" b="1" kern="0" spc="-24" dirty="0">
                <a:solidFill>
                  <a:srgbClr val="000000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With All: Co-creativity with people with dementia</a:t>
            </a:r>
            <a:endParaRPr lang="en-US" sz="1800" dirty="0"/>
          </a:p>
        </p:txBody>
      </p:sp>
      <p:pic>
        <p:nvPicPr>
          <p:cNvPr id="11" name="Image 3" descr="https://pitch-assets-ccb95893-de3f-4266-973c-20049231b248.s3.eu-west-1.amazonaws.com/c02be4e2-63fb-4bf4-b4d6-52d86120d7df?pitch-bytes=54833&amp;pitch-content-type=image%2F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198573" y="3083919"/>
            <a:ext cx="1630638" cy="1211655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5954833" y="3083919"/>
            <a:ext cx="2857501" cy="10057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980"/>
              </a:lnSpc>
            </a:pPr>
            <a:r>
              <a:rPr lang="en-US" sz="1800" b="1" kern="0" spc="-24" dirty="0">
                <a:solidFill>
                  <a:srgbClr val="000000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MINDS:</a:t>
            </a:r>
            <a:r>
              <a:rPr lang="en-US" sz="1800" b="0" kern="0" spc="-24" dirty="0">
                <a:solidFill>
                  <a:srgbClr val="000000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 </a:t>
            </a:r>
            <a:r>
              <a:rPr lang="en-US" sz="1800" b="1" kern="0" spc="-24" dirty="0">
                <a:solidFill>
                  <a:srgbClr val="000000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To improve the outcomes and experiences of those discharged from mental health hospitals</a:t>
            </a:r>
            <a:endParaRPr lang="en-US" sz="1800" dirty="0"/>
          </a:p>
        </p:txBody>
      </p:sp>
      <p:sp>
        <p:nvSpPr>
          <p:cNvPr id="13" name="Text 6"/>
          <p:cNvSpPr/>
          <p:nvPr/>
        </p:nvSpPr>
        <p:spPr>
          <a:xfrm>
            <a:off x="8770020" y="147073"/>
            <a:ext cx="228675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300"/>
              </a:lnSpc>
            </a:pPr>
            <a:r>
              <a:rPr lang="en-US" sz="3000" b="1" kern="0" spc="-24" dirty="0">
                <a:solidFill>
                  <a:srgbClr val="000000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6</a:t>
            </a:r>
            <a:endParaRPr lang="en-US" sz="3000" dirty="0"/>
          </a:p>
        </p:txBody>
      </p:sp>
      <p:sp>
        <p:nvSpPr>
          <p:cNvPr id="14" name="Text 7"/>
          <p:cNvSpPr/>
          <p:nvPr/>
        </p:nvSpPr>
        <p:spPr>
          <a:xfrm>
            <a:off x="5826557" y="1994749"/>
            <a:ext cx="2384823" cy="3199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260"/>
              </a:lnSpc>
            </a:pPr>
            <a:r>
              <a:rPr lang="en-US" sz="900" b="1" dirty="0">
                <a:solidFill>
                  <a:srgbClr val="000000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Wellcome Collection, as part of the </a:t>
            </a:r>
            <a:r>
              <a:rPr lang="en-US" sz="900" b="1" i="1" dirty="0">
                <a:solidFill>
                  <a:srgbClr val="000000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Created Out of Mind</a:t>
            </a:r>
            <a:r>
              <a:rPr lang="en-US" sz="900" b="1" dirty="0">
                <a:solidFill>
                  <a:srgbClr val="000000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 residency.</a:t>
            </a:r>
            <a:endParaRPr lang="en-US" sz="900" dirty="0"/>
          </a:p>
        </p:txBody>
      </p:sp>
      <p:sp>
        <p:nvSpPr>
          <p:cNvPr id="15" name="Text 8"/>
          <p:cNvSpPr/>
          <p:nvPr/>
        </p:nvSpPr>
        <p:spPr>
          <a:xfrm>
            <a:off x="5954538" y="4189926"/>
            <a:ext cx="2729508" cy="4799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260"/>
              </a:lnSpc>
            </a:pPr>
            <a:r>
              <a:rPr lang="en-US" sz="900" b="1" dirty="0">
                <a:solidFill>
                  <a:srgbClr val="000000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National Institute for Health and Care Research (NIHR), Applied Research Collaboration (ARC), East of England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1C7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pitch-assets-ccb95893-de3f-4266-973c-20049231b248.s3.eu-west-1.amazonaws.com/3cefe927-fad8-403a-a839-52df6f162146?pitch-bytes=377992&amp;pitch-content-type=image%2Fjpeg"/>
          <p:cNvPicPr>
            <a:picLocks noChangeAspect="1"/>
          </p:cNvPicPr>
          <p:nvPr/>
        </p:nvPicPr>
        <p:blipFill>
          <a:blip r:embed="rId3"/>
          <a:srcRect b="1913"/>
          <a:stretch/>
        </p:blipFill>
        <p:spPr>
          <a:xfrm>
            <a:off x="5861639" y="722973"/>
            <a:ext cx="3139847" cy="4279077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1539292" y="1314450"/>
            <a:ext cx="2836664" cy="125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300"/>
              </a:lnSpc>
            </a:pPr>
            <a:r>
              <a:rPr lang="en-US" sz="3000" b="1" kern="0" spc="-24" dirty="0">
                <a:solidFill>
                  <a:srgbClr val="000000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What are </a:t>
            </a:r>
            <a:endParaRPr lang="en-US" sz="3000" dirty="0"/>
          </a:p>
          <a:p>
            <a:pPr algn="ctr">
              <a:lnSpc>
                <a:spcPts val="3300"/>
              </a:lnSpc>
            </a:pPr>
            <a:r>
              <a:rPr lang="en-US" sz="3000" b="1" i="1" kern="0" spc="-24" dirty="0">
                <a:solidFill>
                  <a:srgbClr val="000000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your </a:t>
            </a:r>
            <a:endParaRPr lang="en-US" sz="3000" dirty="0"/>
          </a:p>
          <a:p>
            <a:pPr algn="ctr">
              <a:lnSpc>
                <a:spcPts val="3300"/>
              </a:lnSpc>
            </a:pPr>
            <a:r>
              <a:rPr lang="en-US" sz="3000" b="1" kern="0" spc="-24" dirty="0">
                <a:solidFill>
                  <a:srgbClr val="000000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thorny issues?</a:t>
            </a:r>
            <a:endParaRPr lang="en-US" sz="3000" dirty="0"/>
          </a:p>
        </p:txBody>
      </p:sp>
      <p:sp>
        <p:nvSpPr>
          <p:cNvPr id="5" name="Text 1"/>
          <p:cNvSpPr/>
          <p:nvPr/>
        </p:nvSpPr>
        <p:spPr>
          <a:xfrm>
            <a:off x="4572017" y="4708714"/>
            <a:ext cx="1215405" cy="29334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>
              <a:lnSpc>
                <a:spcPts val="1155"/>
              </a:lnSpc>
            </a:pPr>
            <a:r>
              <a:rPr lang="en-US" sz="800" b="0" kern="0" spc="-12" dirty="0">
                <a:solidFill>
                  <a:srgbClr val="000000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Work from ‘Better Making’ workshops </a:t>
            </a:r>
            <a:endParaRPr lang="en-US" sz="825" dirty="0"/>
          </a:p>
        </p:txBody>
      </p:sp>
      <p:sp>
        <p:nvSpPr>
          <p:cNvPr id="6" name="Text 2"/>
          <p:cNvSpPr/>
          <p:nvPr/>
        </p:nvSpPr>
        <p:spPr>
          <a:xfrm>
            <a:off x="173062" y="4202177"/>
            <a:ext cx="1859161" cy="7998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890"/>
              </a:lnSpc>
            </a:pPr>
            <a:r>
              <a:rPr lang="en-US" sz="1300" b="1" dirty="0">
                <a:solidFill>
                  <a:srgbClr val="000000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Contact us:</a:t>
            </a:r>
            <a:endParaRPr lang="en-US" sz="1050" dirty="0"/>
          </a:p>
          <a:p>
            <a:pPr algn="l">
              <a:lnSpc>
                <a:spcPts val="1470"/>
              </a:lnSpc>
            </a:pPr>
            <a:r>
              <a:rPr lang="en-US" sz="1100" b="1" dirty="0" err="1">
                <a:solidFill>
                  <a:srgbClr val="000000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r.marsden@arts.ac.uk</a:t>
            </a:r>
            <a:r>
              <a:rPr lang="en-US" sz="1100" b="1" dirty="0">
                <a:solidFill>
                  <a:srgbClr val="000000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 </a:t>
            </a:r>
            <a:endParaRPr lang="en-US" sz="1050" dirty="0"/>
          </a:p>
          <a:p>
            <a:pPr algn="l">
              <a:lnSpc>
                <a:spcPts val="1470"/>
              </a:lnSpc>
            </a:pPr>
            <a:r>
              <a:rPr lang="en-US" sz="1100" b="1" dirty="0">
                <a:solidFill>
                  <a:srgbClr val="000000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h.zeilig@fashion.arts.ac.uk</a:t>
            </a:r>
            <a:endParaRPr lang="en-US" sz="1050" dirty="0"/>
          </a:p>
          <a:p>
            <a:pPr algn="l">
              <a:lnSpc>
                <a:spcPts val="1470"/>
              </a:lnSpc>
            </a:pPr>
            <a:r>
              <a:rPr lang="en-US" sz="1100" b="1" dirty="0">
                <a:solidFill>
                  <a:srgbClr val="000000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a.creamer@arts.ac.uk</a:t>
            </a:r>
            <a:endParaRPr lang="en-US" sz="1050" dirty="0"/>
          </a:p>
        </p:txBody>
      </p:sp>
      <p:sp>
        <p:nvSpPr>
          <p:cNvPr id="7" name="Text 3"/>
          <p:cNvSpPr/>
          <p:nvPr/>
        </p:nvSpPr>
        <p:spPr>
          <a:xfrm>
            <a:off x="8770020" y="147073"/>
            <a:ext cx="228601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300"/>
              </a:lnSpc>
            </a:pPr>
            <a:r>
              <a:rPr lang="en-US" sz="3000" b="1" kern="0" spc="-24" dirty="0">
                <a:solidFill>
                  <a:srgbClr val="000000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7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A2D2FD2B9BF3468EE49E45B3D9510A" ma:contentTypeVersion="12" ma:contentTypeDescription="Create a new document." ma:contentTypeScope="" ma:versionID="0c42435949d326ee8141f6ebec53b1ab">
  <xsd:schema xmlns:xsd="http://www.w3.org/2001/XMLSchema" xmlns:xs="http://www.w3.org/2001/XMLSchema" xmlns:p="http://schemas.microsoft.com/office/2006/metadata/properties" xmlns:ns2="c941d74e-a0e3-4acd-9936-8a1274cbb623" xmlns:ns3="6c5ab81b-70f6-4a23-8ff8-cdb0033e1cb6" targetNamespace="http://schemas.microsoft.com/office/2006/metadata/properties" ma:root="true" ma:fieldsID="be2eebc6920744b513afc212b85b7ab6" ns2:_="" ns3:_="">
    <xsd:import namespace="c941d74e-a0e3-4acd-9936-8a1274cbb623"/>
    <xsd:import namespace="6c5ab81b-70f6-4a23-8ff8-cdb0033e1c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41d74e-a0e3-4acd-9936-8a1274cbb6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aa4177f9-52a5-4023-b952-3a64f72acb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5ab81b-70f6-4a23-8ff8-cdb0033e1cb6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e2b12ffe-7524-48f7-aac3-90c4af5bcf68}" ma:internalName="TaxCatchAll" ma:showField="CatchAllData" ma:web="6c5ab81b-70f6-4a23-8ff8-cdb0033e1c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c5ab81b-70f6-4a23-8ff8-cdb0033e1cb6" xsi:nil="true"/>
    <lcf76f155ced4ddcb4097134ff3c332f xmlns="c941d74e-a0e3-4acd-9936-8a1274cbb62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9FBE0A0-A8BA-4974-9626-04BDAA354071}"/>
</file>

<file path=customXml/itemProps2.xml><?xml version="1.0" encoding="utf-8"?>
<ds:datastoreItem xmlns:ds="http://schemas.openxmlformats.org/officeDocument/2006/customXml" ds:itemID="{97BAABA9-6EFA-43B5-A12F-E89495836EEF}"/>
</file>

<file path=customXml/itemProps3.xml><?xml version="1.0" encoding="utf-8"?>
<ds:datastoreItem xmlns:ds="http://schemas.openxmlformats.org/officeDocument/2006/customXml" ds:itemID="{4AEC46DE-AB52-4238-A2E6-E8A3480BF54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296</Words>
  <Application>Microsoft Macintosh PowerPoint</Application>
  <PresentationFormat>On-screen Show (16:9)</PresentationFormat>
  <Paragraphs>52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Manrope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Issues of Creativity, Ethics and Emergent Knowledges</dc:title>
  <dc:subject>PptxGenJS Presentation</dc:subject>
  <dc:creator>Pitch Software GmbH</dc:creator>
  <cp:lastModifiedBy>Rachel Marsden</cp:lastModifiedBy>
  <cp:revision>2</cp:revision>
  <dcterms:created xsi:type="dcterms:W3CDTF">2026-03-19T13:15:19Z</dcterms:created>
  <dcterms:modified xsi:type="dcterms:W3CDTF">2026-03-19T13:17:13Z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0x01010073A2D2FD2B9BF3468EE49E45B3D9510A</vt:lpwstr>
  </property>
</Properties>
</file>