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060" r:id="rId4"/>
  </p:sldMasterIdLst>
  <p:notesMasterIdLst>
    <p:notesMasterId r:id="rId44"/>
  </p:notesMasterIdLst>
  <p:handoutMasterIdLst>
    <p:handoutMasterId r:id="rId45"/>
  </p:handoutMasterIdLst>
  <p:sldIdLst>
    <p:sldId id="257" r:id="rId5"/>
    <p:sldId id="324" r:id="rId6"/>
    <p:sldId id="425" r:id="rId7"/>
    <p:sldId id="422" r:id="rId8"/>
    <p:sldId id="423" r:id="rId9"/>
    <p:sldId id="426" r:id="rId10"/>
    <p:sldId id="427" r:id="rId11"/>
    <p:sldId id="457" r:id="rId12"/>
    <p:sldId id="458" r:id="rId13"/>
    <p:sldId id="442" r:id="rId14"/>
    <p:sldId id="443" r:id="rId15"/>
    <p:sldId id="445" r:id="rId16"/>
    <p:sldId id="446" r:id="rId17"/>
    <p:sldId id="447" r:id="rId18"/>
    <p:sldId id="428" r:id="rId19"/>
    <p:sldId id="439" r:id="rId20"/>
    <p:sldId id="435" r:id="rId21"/>
    <p:sldId id="430" r:id="rId22"/>
    <p:sldId id="429" r:id="rId23"/>
    <p:sldId id="433" r:id="rId24"/>
    <p:sldId id="440" r:id="rId25"/>
    <p:sldId id="438" r:id="rId26"/>
    <p:sldId id="441" r:id="rId27"/>
    <p:sldId id="431" r:id="rId28"/>
    <p:sldId id="444" r:id="rId29"/>
    <p:sldId id="432" r:id="rId30"/>
    <p:sldId id="434" r:id="rId31"/>
    <p:sldId id="437" r:id="rId32"/>
    <p:sldId id="453" r:id="rId33"/>
    <p:sldId id="452" r:id="rId34"/>
    <p:sldId id="455" r:id="rId35"/>
    <p:sldId id="456" r:id="rId36"/>
    <p:sldId id="449" r:id="rId37"/>
    <p:sldId id="448" r:id="rId38"/>
    <p:sldId id="459" r:id="rId39"/>
    <p:sldId id="450" r:id="rId40"/>
    <p:sldId id="451" r:id="rId41"/>
    <p:sldId id="454" r:id="rId42"/>
    <p:sldId id="282" r:id="rId43"/>
  </p:sldIdLst>
  <p:sldSz cx="12192000" cy="6858000"/>
  <p:notesSz cx="6858000" cy="9144000"/>
  <p:embeddedFontLst>
    <p:embeddedFont>
      <p:font typeface="Wingdings 2" panose="05020102010507070707" pitchFamily="18" charset="2"/>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hew Heselden" initials="MH" lastIdx="4" clrIdx="0">
    <p:extLst>
      <p:ext uri="{19B8F6BF-5375-455C-9EA6-DF929625EA0E}">
        <p15:presenceInfo xmlns:p15="http://schemas.microsoft.com/office/powerpoint/2012/main" userId="S::m.heselden@arts.ac.uk::cec0677e-25a5-4eed-9fef-b4e71eca8c11" providerId="AD"/>
      </p:ext>
    </p:extLst>
  </p:cmAuthor>
  <p:cmAuthor id="2" name="Stephanie Feather" initials="SF" lastIdx="3" clrIdx="1">
    <p:extLst>
      <p:ext uri="{19B8F6BF-5375-455C-9EA6-DF929625EA0E}">
        <p15:presenceInfo xmlns:p15="http://schemas.microsoft.com/office/powerpoint/2012/main" userId="S::s.feather@arts.ac.uk::27174df1-a550-411e-9b86-4d4953a57290" providerId="AD"/>
      </p:ext>
    </p:extLst>
  </p:cmAuthor>
  <p:cmAuthor id="3" name="Barbara Denton" initials="BD" lastIdx="14" clrIdx="2">
    <p:extLst>
      <p:ext uri="{19B8F6BF-5375-455C-9EA6-DF929625EA0E}">
        <p15:presenceInfo xmlns:p15="http://schemas.microsoft.com/office/powerpoint/2012/main" userId="S-1-5-21-2706140998-3416399097-4274183996-2958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2F2F2"/>
    <a:srgbClr val="FFFFFF"/>
    <a:srgbClr val="F2692B"/>
    <a:srgbClr val="002F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44" autoAdjust="0"/>
    <p:restoredTop sz="49827" autoAdjust="0"/>
  </p:normalViewPr>
  <p:slideViewPr>
    <p:cSldViewPr snapToGrid="0">
      <p:cViewPr varScale="1">
        <p:scale>
          <a:sx n="80" d="100"/>
          <a:sy n="80" d="100"/>
        </p:scale>
        <p:origin x="120" y="1740"/>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372D8D-FB06-49F8-80F3-966BA7A33CAB}" type="datetimeFigureOut">
              <a:rPr lang="en-GB" smtClean="0"/>
              <a:t>11/05/2026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465D6-E927-4CD6-BB6D-7C5E4BEAA1EF}" type="slidenum">
              <a:rPr lang="en-GB" smtClean="0"/>
              <a:t>‹#›</a:t>
            </a:fld>
            <a:endParaRPr lang="en-GB"/>
          </a:p>
        </p:txBody>
      </p:sp>
    </p:spTree>
    <p:extLst>
      <p:ext uri="{BB962C8B-B14F-4D97-AF65-F5344CB8AC3E}">
        <p14:creationId xmlns:p14="http://schemas.microsoft.com/office/powerpoint/2010/main" val="3288008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192B64-956F-4AA1-9D00-91265D8096D4}" type="datetimeFigureOut">
              <a:rPr lang="en-GB" smtClean="0"/>
              <a:t>11/05/2026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CC1D15-B5DE-4BD5-A4FB-8CE7A139D482}" type="slidenum">
              <a:rPr lang="en-GB" smtClean="0"/>
              <a:t>‹#›</a:t>
            </a:fld>
            <a:endParaRPr lang="en-GB"/>
          </a:p>
        </p:txBody>
      </p:sp>
    </p:spTree>
    <p:extLst>
      <p:ext uri="{BB962C8B-B14F-4D97-AF65-F5344CB8AC3E}">
        <p14:creationId xmlns:p14="http://schemas.microsoft.com/office/powerpoint/2010/main" val="3854015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Wanted to take this occasion and thank Yaraslau Kot for invitation</a:t>
            </a:r>
          </a:p>
        </p:txBody>
      </p:sp>
      <p:sp>
        <p:nvSpPr>
          <p:cNvPr id="4" name="Slide Number Placeholder 3"/>
          <p:cNvSpPr>
            <a:spLocks noGrp="1"/>
          </p:cNvSpPr>
          <p:nvPr>
            <p:ph type="sldNum" sz="quarter" idx="10"/>
          </p:nvPr>
        </p:nvSpPr>
        <p:spPr/>
        <p:txBody>
          <a:bodyPr/>
          <a:lstStyle/>
          <a:p>
            <a:fld id="{70CC1D15-B5DE-4BD5-A4FB-8CE7A139D482}" type="slidenum">
              <a:rPr lang="en-GB" smtClean="0"/>
              <a:t>1</a:t>
            </a:fld>
            <a:endParaRPr lang="en-GB"/>
          </a:p>
        </p:txBody>
      </p:sp>
    </p:spTree>
    <p:extLst>
      <p:ext uri="{BB962C8B-B14F-4D97-AF65-F5344CB8AC3E}">
        <p14:creationId xmlns:p14="http://schemas.microsoft.com/office/powerpoint/2010/main" val="1677778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69135-B0EC-CE5F-EF12-BD372581E9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A2080-1DBB-39D4-8FFC-96951C0DF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43E15-1325-0D22-1EC6-B0DA688ED820}"/>
              </a:ext>
            </a:extLst>
          </p:cNvPr>
          <p:cNvSpPr>
            <a:spLocks noGrp="1"/>
          </p:cNvSpPr>
          <p:nvPr>
            <p:ph type="body" idx="1"/>
          </p:nvPr>
        </p:nvSpPr>
        <p:spPr/>
        <p:txBody>
          <a:bodyPr/>
          <a:lstStyle/>
          <a:p>
            <a:pPr fontAlgn="base"/>
            <a:r>
              <a:rPr lang="en-GB" sz="1200" b="0" i="0" kern="1200" dirty="0">
                <a:solidFill>
                  <a:schemeClr val="tx1"/>
                </a:solidFill>
                <a:effectLst/>
                <a:latin typeface="+mn-lt"/>
                <a:ea typeface="+mn-ea"/>
                <a:cs typeface="+mn-cs"/>
              </a:rPr>
              <a:t>This presentation chapter proposes </a:t>
            </a:r>
            <a:r>
              <a:rPr lang="en-GB" sz="1200" b="1" i="0" kern="1200" dirty="0">
                <a:solidFill>
                  <a:schemeClr val="tx1"/>
                </a:solidFill>
                <a:effectLst/>
                <a:latin typeface="+mn-lt"/>
                <a:ea typeface="+mn-ea"/>
                <a:cs typeface="+mn-cs"/>
              </a:rPr>
              <a:t>the Jamming Experiential Triangle (JET)</a:t>
            </a:r>
            <a:r>
              <a:rPr lang="en-GB" sz="1200" b="0" i="0" kern="1200" dirty="0">
                <a:solidFill>
                  <a:schemeClr val="tx1"/>
                </a:solidFill>
                <a:effectLst/>
                <a:latin typeface="+mn-lt"/>
                <a:ea typeface="+mn-ea"/>
                <a:cs typeface="+mn-cs"/>
              </a:rPr>
              <a:t> as a conceptual framework for understanding why game jams function as powerful launchpads for student creativity, learning, and entrepreneurship. </a:t>
            </a:r>
            <a:endParaRPr lang="en-GB" b="0" dirty="0"/>
          </a:p>
        </p:txBody>
      </p:sp>
      <p:sp>
        <p:nvSpPr>
          <p:cNvPr id="4" name="Slide Number Placeholder 3">
            <a:extLst>
              <a:ext uri="{FF2B5EF4-FFF2-40B4-BE49-F238E27FC236}">
                <a16:creationId xmlns:a16="http://schemas.microsoft.com/office/drawing/2014/main" id="{51E57AD6-3FC3-7ED7-360D-F3846F495969}"/>
              </a:ext>
            </a:extLst>
          </p:cNvPr>
          <p:cNvSpPr>
            <a:spLocks noGrp="1"/>
          </p:cNvSpPr>
          <p:nvPr>
            <p:ph type="sldNum" sz="quarter" idx="10"/>
          </p:nvPr>
        </p:nvSpPr>
        <p:spPr/>
        <p:txBody>
          <a:bodyPr/>
          <a:lstStyle/>
          <a:p>
            <a:fld id="{70CC1D15-B5DE-4BD5-A4FB-8CE7A139D482}" type="slidenum">
              <a:rPr lang="en-GB" smtClean="0"/>
              <a:t>10</a:t>
            </a:fld>
            <a:endParaRPr lang="en-GB"/>
          </a:p>
        </p:txBody>
      </p:sp>
    </p:spTree>
    <p:extLst>
      <p:ext uri="{BB962C8B-B14F-4D97-AF65-F5344CB8AC3E}">
        <p14:creationId xmlns:p14="http://schemas.microsoft.com/office/powerpoint/2010/main" val="2863188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37220-33EA-905C-7878-FEB56DA9C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3533A-C10B-F5DE-A6A1-922D3508D4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2AB6C-5346-C7A6-58B8-7DCB4CB79AC6}"/>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A429228B-F5EB-32E0-7B76-A7470E344995}"/>
              </a:ext>
            </a:extLst>
          </p:cNvPr>
          <p:cNvSpPr>
            <a:spLocks noGrp="1"/>
          </p:cNvSpPr>
          <p:nvPr>
            <p:ph type="sldNum" sz="quarter" idx="10"/>
          </p:nvPr>
        </p:nvSpPr>
        <p:spPr/>
        <p:txBody>
          <a:bodyPr/>
          <a:lstStyle/>
          <a:p>
            <a:fld id="{70CC1D15-B5DE-4BD5-A4FB-8CE7A139D482}" type="slidenum">
              <a:rPr lang="en-GB" smtClean="0"/>
              <a:t>11</a:t>
            </a:fld>
            <a:endParaRPr lang="en-GB"/>
          </a:p>
        </p:txBody>
      </p:sp>
    </p:spTree>
    <p:extLst>
      <p:ext uri="{BB962C8B-B14F-4D97-AF65-F5344CB8AC3E}">
        <p14:creationId xmlns:p14="http://schemas.microsoft.com/office/powerpoint/2010/main" val="1626695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DCB84-CB72-F58A-95C5-3C9F205FF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D75F7-2F65-55D2-85AB-D94C1F20C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A582E4-054D-335F-C654-D19AE437975A}"/>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1BA97ABE-F42E-52C3-D372-A4546F4FA7A3}"/>
              </a:ext>
            </a:extLst>
          </p:cNvPr>
          <p:cNvSpPr>
            <a:spLocks noGrp="1"/>
          </p:cNvSpPr>
          <p:nvPr>
            <p:ph type="sldNum" sz="quarter" idx="10"/>
          </p:nvPr>
        </p:nvSpPr>
        <p:spPr/>
        <p:txBody>
          <a:bodyPr/>
          <a:lstStyle/>
          <a:p>
            <a:fld id="{70CC1D15-B5DE-4BD5-A4FB-8CE7A139D482}" type="slidenum">
              <a:rPr lang="en-GB" smtClean="0"/>
              <a:t>12</a:t>
            </a:fld>
            <a:endParaRPr lang="en-GB"/>
          </a:p>
        </p:txBody>
      </p:sp>
    </p:spTree>
    <p:extLst>
      <p:ext uri="{BB962C8B-B14F-4D97-AF65-F5344CB8AC3E}">
        <p14:creationId xmlns:p14="http://schemas.microsoft.com/office/powerpoint/2010/main" val="1496187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E525-CB32-E2E6-0B3D-860AEEBF5E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A86590-87A8-ADD5-28C1-6151F7A17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27701-FE5E-3C69-260C-57F0618F9517}"/>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21986FBA-F56D-FFD4-723B-02641DBEAEBE}"/>
              </a:ext>
            </a:extLst>
          </p:cNvPr>
          <p:cNvSpPr>
            <a:spLocks noGrp="1"/>
          </p:cNvSpPr>
          <p:nvPr>
            <p:ph type="sldNum" sz="quarter" idx="10"/>
          </p:nvPr>
        </p:nvSpPr>
        <p:spPr/>
        <p:txBody>
          <a:bodyPr/>
          <a:lstStyle/>
          <a:p>
            <a:fld id="{70CC1D15-B5DE-4BD5-A4FB-8CE7A139D482}" type="slidenum">
              <a:rPr lang="en-GB" smtClean="0"/>
              <a:t>13</a:t>
            </a:fld>
            <a:endParaRPr lang="en-GB"/>
          </a:p>
        </p:txBody>
      </p:sp>
    </p:spTree>
    <p:extLst>
      <p:ext uri="{BB962C8B-B14F-4D97-AF65-F5344CB8AC3E}">
        <p14:creationId xmlns:p14="http://schemas.microsoft.com/office/powerpoint/2010/main" val="2178342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9BBAE-E150-E829-41D6-3E5EEA2BE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1D0A52-7DAD-14D2-E7AB-E4CF4B010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5B8CD-848B-4BC9-CF54-52E49261B75B}"/>
              </a:ext>
            </a:extLst>
          </p:cNvPr>
          <p:cNvSpPr>
            <a:spLocks noGrp="1"/>
          </p:cNvSpPr>
          <p:nvPr>
            <p:ph type="body" idx="1"/>
          </p:nvPr>
        </p:nvSpPr>
        <p:spPr/>
        <p:txBody>
          <a:bodyPr/>
          <a:lstStyle/>
          <a:p>
            <a:pPr fontAlgn="base"/>
            <a:endParaRPr lang="en-GB" sz="1200" b="0" i="0" kern="1200" dirty="0">
              <a:solidFill>
                <a:schemeClr val="tx1"/>
              </a:solidFill>
              <a:effectLst/>
              <a:latin typeface="+mn-lt"/>
              <a:ea typeface="+mn-ea"/>
              <a:cs typeface="+mn-cs"/>
            </a:endParaRPr>
          </a:p>
          <a:p>
            <a:pPr fontAlgn="base"/>
            <a:endParaRPr lang="en-GB" sz="1200" b="0" i="0" kern="1200" dirty="0">
              <a:solidFill>
                <a:schemeClr val="tx1"/>
              </a:solidFill>
              <a:effectLst/>
              <a:latin typeface="+mn-lt"/>
              <a:ea typeface="+mn-ea"/>
              <a:cs typeface="+mn-cs"/>
            </a:endParaRPr>
          </a:p>
          <a:p>
            <a:pPr fontAlgn="base"/>
            <a:endParaRPr lang="en-GB" sz="1200" b="0" i="0" kern="1200" dirty="0">
              <a:solidFill>
                <a:schemeClr val="tx1"/>
              </a:solidFill>
              <a:effectLst/>
              <a:latin typeface="+mn-lt"/>
              <a:ea typeface="+mn-ea"/>
              <a:cs typeface="+mn-cs"/>
            </a:endParaRPr>
          </a:p>
          <a:p>
            <a:pPr fontAlgn="base"/>
            <a:endParaRPr lang="en-GB" b="0" dirty="0"/>
          </a:p>
          <a:p>
            <a:r>
              <a:rPr lang="en-GB" b="0" dirty="0"/>
              <a:t>https://www.pexels.com/photo/white-triangle-on-black-background-7511011/</a:t>
            </a:r>
          </a:p>
        </p:txBody>
      </p:sp>
      <p:sp>
        <p:nvSpPr>
          <p:cNvPr id="4" name="Slide Number Placeholder 3">
            <a:extLst>
              <a:ext uri="{FF2B5EF4-FFF2-40B4-BE49-F238E27FC236}">
                <a16:creationId xmlns:a16="http://schemas.microsoft.com/office/drawing/2014/main" id="{D8F31884-6ED2-7FC1-12FC-87A30EC49D46}"/>
              </a:ext>
            </a:extLst>
          </p:cNvPr>
          <p:cNvSpPr>
            <a:spLocks noGrp="1"/>
          </p:cNvSpPr>
          <p:nvPr>
            <p:ph type="sldNum" sz="quarter" idx="10"/>
          </p:nvPr>
        </p:nvSpPr>
        <p:spPr/>
        <p:txBody>
          <a:bodyPr/>
          <a:lstStyle/>
          <a:p>
            <a:fld id="{70CC1D15-B5DE-4BD5-A4FB-8CE7A139D482}" type="slidenum">
              <a:rPr lang="en-GB" smtClean="0"/>
              <a:t>14</a:t>
            </a:fld>
            <a:endParaRPr lang="en-GB"/>
          </a:p>
        </p:txBody>
      </p:sp>
    </p:spTree>
    <p:extLst>
      <p:ext uri="{BB962C8B-B14F-4D97-AF65-F5344CB8AC3E}">
        <p14:creationId xmlns:p14="http://schemas.microsoft.com/office/powerpoint/2010/main" val="4281996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5226E-CD90-94C1-BBA6-F4C2C048F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2DA62-DC20-B743-BB14-F6F31F509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1A9226-BFA7-2132-A8FB-8F49F355CA96}"/>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Together, the JET framework explains how jam environments consistently produce viable proof-of-concept prototypes that serve as foundations for portfolios, studios, and entrepreneurial careers, offering educators an industry-relevant model for experiential game education.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approach is a legitimate hands-on school of experience, valued by industry, and often takes place internally within companies to prototype the next project, or let the steam off.</a:t>
            </a:r>
          </a:p>
        </p:txBody>
      </p:sp>
      <p:sp>
        <p:nvSpPr>
          <p:cNvPr id="4" name="Slide Number Placeholder 3">
            <a:extLst>
              <a:ext uri="{FF2B5EF4-FFF2-40B4-BE49-F238E27FC236}">
                <a16:creationId xmlns:a16="http://schemas.microsoft.com/office/drawing/2014/main" id="{8E272A4F-C3F1-7B92-D96D-C2EAE3CF96C2}"/>
              </a:ext>
            </a:extLst>
          </p:cNvPr>
          <p:cNvSpPr>
            <a:spLocks noGrp="1"/>
          </p:cNvSpPr>
          <p:nvPr>
            <p:ph type="sldNum" sz="quarter" idx="10"/>
          </p:nvPr>
        </p:nvSpPr>
        <p:spPr/>
        <p:txBody>
          <a:bodyPr/>
          <a:lstStyle/>
          <a:p>
            <a:fld id="{70CC1D15-B5DE-4BD5-A4FB-8CE7A139D482}" type="slidenum">
              <a:rPr lang="en-GB" smtClean="0"/>
              <a:t>15</a:t>
            </a:fld>
            <a:endParaRPr lang="en-GB"/>
          </a:p>
        </p:txBody>
      </p:sp>
    </p:spTree>
    <p:extLst>
      <p:ext uri="{BB962C8B-B14F-4D97-AF65-F5344CB8AC3E}">
        <p14:creationId xmlns:p14="http://schemas.microsoft.com/office/powerpoint/2010/main" val="1656313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22575-9584-4A85-9BF8-78EE3B957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5FB18-3181-ED34-CAC3-EDE9694A91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424841-DA53-1812-A000-4732B2EADCFD}"/>
              </a:ext>
            </a:extLst>
          </p:cNvPr>
          <p:cNvSpPr>
            <a:spLocks noGrp="1"/>
          </p:cNvSpPr>
          <p:nvPr>
            <p:ph type="body" idx="1"/>
          </p:nvPr>
        </p:nvSpPr>
        <p:spPr/>
        <p:txBody>
          <a:bodyPr/>
          <a:lstStyle/>
          <a:p>
            <a:pPr fontAlgn="base"/>
            <a:r>
              <a:rPr lang="en-GB" b="0" dirty="0"/>
              <a:t>One such example of an internal Jam turned success is the survival game Don’t Starve.</a:t>
            </a:r>
          </a:p>
        </p:txBody>
      </p:sp>
      <p:sp>
        <p:nvSpPr>
          <p:cNvPr id="4" name="Slide Number Placeholder 3">
            <a:extLst>
              <a:ext uri="{FF2B5EF4-FFF2-40B4-BE49-F238E27FC236}">
                <a16:creationId xmlns:a16="http://schemas.microsoft.com/office/drawing/2014/main" id="{55F3694D-3BA3-14EC-3BE4-39515C7CC525}"/>
              </a:ext>
            </a:extLst>
          </p:cNvPr>
          <p:cNvSpPr>
            <a:spLocks noGrp="1"/>
          </p:cNvSpPr>
          <p:nvPr>
            <p:ph type="sldNum" sz="quarter" idx="10"/>
          </p:nvPr>
        </p:nvSpPr>
        <p:spPr/>
        <p:txBody>
          <a:bodyPr/>
          <a:lstStyle/>
          <a:p>
            <a:fld id="{70CC1D15-B5DE-4BD5-A4FB-8CE7A139D482}" type="slidenum">
              <a:rPr lang="en-GB" smtClean="0"/>
              <a:t>16</a:t>
            </a:fld>
            <a:endParaRPr lang="en-GB"/>
          </a:p>
        </p:txBody>
      </p:sp>
    </p:spTree>
    <p:extLst>
      <p:ext uri="{BB962C8B-B14F-4D97-AF65-F5344CB8AC3E}">
        <p14:creationId xmlns:p14="http://schemas.microsoft.com/office/powerpoint/2010/main" val="641946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C72A4-A2BF-FE3B-78D8-444597ACEF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7614F3-11C0-4DD2-2537-80C01B3BF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555613-9F9F-56FF-F724-3C346B9DEF19}"/>
              </a:ext>
            </a:extLst>
          </p:cNvPr>
          <p:cNvSpPr>
            <a:spLocks noGrp="1"/>
          </p:cNvSpPr>
          <p:nvPr>
            <p:ph type="body" idx="1"/>
          </p:nvPr>
        </p:nvSpPr>
        <p:spPr/>
        <p:txBody>
          <a:bodyPr/>
          <a:lstStyle/>
          <a:p>
            <a:pPr fontAlgn="base"/>
            <a:r>
              <a:rPr lang="en-GB" b="0" dirty="0"/>
              <a:t>The Binding of Isaac is another example of internal and reflective game jam, allowing developers deal with their trauma, and initially designed within a single week.</a:t>
            </a:r>
          </a:p>
        </p:txBody>
      </p:sp>
      <p:sp>
        <p:nvSpPr>
          <p:cNvPr id="4" name="Slide Number Placeholder 3">
            <a:extLst>
              <a:ext uri="{FF2B5EF4-FFF2-40B4-BE49-F238E27FC236}">
                <a16:creationId xmlns:a16="http://schemas.microsoft.com/office/drawing/2014/main" id="{5FDBB2FC-D6EF-6B83-7A75-24AD0E60C31A}"/>
              </a:ext>
            </a:extLst>
          </p:cNvPr>
          <p:cNvSpPr>
            <a:spLocks noGrp="1"/>
          </p:cNvSpPr>
          <p:nvPr>
            <p:ph type="sldNum" sz="quarter" idx="10"/>
          </p:nvPr>
        </p:nvSpPr>
        <p:spPr/>
        <p:txBody>
          <a:bodyPr/>
          <a:lstStyle/>
          <a:p>
            <a:fld id="{70CC1D15-B5DE-4BD5-A4FB-8CE7A139D482}" type="slidenum">
              <a:rPr lang="en-GB" smtClean="0"/>
              <a:t>17</a:t>
            </a:fld>
            <a:endParaRPr lang="en-GB"/>
          </a:p>
        </p:txBody>
      </p:sp>
    </p:spTree>
    <p:extLst>
      <p:ext uri="{BB962C8B-B14F-4D97-AF65-F5344CB8AC3E}">
        <p14:creationId xmlns:p14="http://schemas.microsoft.com/office/powerpoint/2010/main" val="40548752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545E0-E9E1-73B3-470C-66692ECFF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DCC8C-F356-88FC-5BA6-C318FBA16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4F523B-EEBC-0C3E-F1EE-5B45F5149F99}"/>
              </a:ext>
            </a:extLst>
          </p:cNvPr>
          <p:cNvSpPr>
            <a:spLocks noGrp="1"/>
          </p:cNvSpPr>
          <p:nvPr>
            <p:ph type="body" idx="1"/>
          </p:nvPr>
        </p:nvSpPr>
        <p:spPr/>
        <p:txBody>
          <a:bodyPr/>
          <a:lstStyle/>
          <a:p>
            <a:pPr fontAlgn="base"/>
            <a:r>
              <a:rPr lang="en-GB" b="0" dirty="0"/>
              <a:t>HOPLITE was an early indie mobile hit with over a million downloads, utilising touchscreen, developed as part of a 7-day roguelike challenge.</a:t>
            </a:r>
          </a:p>
        </p:txBody>
      </p:sp>
      <p:sp>
        <p:nvSpPr>
          <p:cNvPr id="4" name="Slide Number Placeholder 3">
            <a:extLst>
              <a:ext uri="{FF2B5EF4-FFF2-40B4-BE49-F238E27FC236}">
                <a16:creationId xmlns:a16="http://schemas.microsoft.com/office/drawing/2014/main" id="{BB7C8508-0D13-C902-8346-DC90F371A1FC}"/>
              </a:ext>
            </a:extLst>
          </p:cNvPr>
          <p:cNvSpPr>
            <a:spLocks noGrp="1"/>
          </p:cNvSpPr>
          <p:nvPr>
            <p:ph type="sldNum" sz="quarter" idx="10"/>
          </p:nvPr>
        </p:nvSpPr>
        <p:spPr/>
        <p:txBody>
          <a:bodyPr/>
          <a:lstStyle/>
          <a:p>
            <a:fld id="{70CC1D15-B5DE-4BD5-A4FB-8CE7A139D482}" type="slidenum">
              <a:rPr lang="en-GB" smtClean="0"/>
              <a:t>18</a:t>
            </a:fld>
            <a:endParaRPr lang="en-GB"/>
          </a:p>
        </p:txBody>
      </p:sp>
    </p:spTree>
    <p:extLst>
      <p:ext uri="{BB962C8B-B14F-4D97-AF65-F5344CB8AC3E}">
        <p14:creationId xmlns:p14="http://schemas.microsoft.com/office/powerpoint/2010/main" val="3399877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1254F-1084-75B6-F28D-6574D764A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8C390-878B-ED95-7ED3-B5204FDDD3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8C056-A76D-2308-EDAC-52B030E3BE04}"/>
              </a:ext>
            </a:extLst>
          </p:cNvPr>
          <p:cNvSpPr>
            <a:spLocks noGrp="1"/>
          </p:cNvSpPr>
          <p:nvPr>
            <p:ph type="body" idx="1"/>
          </p:nvPr>
        </p:nvSpPr>
        <p:spPr/>
        <p:txBody>
          <a:bodyPr/>
          <a:lstStyle/>
          <a:p>
            <a:pPr fontAlgn="base"/>
            <a:r>
              <a:rPr lang="en-GB" b="0" dirty="0" err="1"/>
              <a:t>SuperHOT</a:t>
            </a:r>
            <a:r>
              <a:rPr lang="en-GB" b="0" dirty="0"/>
              <a:t> – with its unique time moves only when you do mechanics- was originally developed in a week as part of the 7 Day FPS Challenge.</a:t>
            </a:r>
          </a:p>
        </p:txBody>
      </p:sp>
      <p:sp>
        <p:nvSpPr>
          <p:cNvPr id="4" name="Slide Number Placeholder 3">
            <a:extLst>
              <a:ext uri="{FF2B5EF4-FFF2-40B4-BE49-F238E27FC236}">
                <a16:creationId xmlns:a16="http://schemas.microsoft.com/office/drawing/2014/main" id="{D17CA2B8-5D0D-AB8C-83DA-4AFFC5509366}"/>
              </a:ext>
            </a:extLst>
          </p:cNvPr>
          <p:cNvSpPr>
            <a:spLocks noGrp="1"/>
          </p:cNvSpPr>
          <p:nvPr>
            <p:ph type="sldNum" sz="quarter" idx="10"/>
          </p:nvPr>
        </p:nvSpPr>
        <p:spPr/>
        <p:txBody>
          <a:bodyPr/>
          <a:lstStyle/>
          <a:p>
            <a:fld id="{70CC1D15-B5DE-4BD5-A4FB-8CE7A139D482}" type="slidenum">
              <a:rPr lang="en-GB" smtClean="0"/>
              <a:t>19</a:t>
            </a:fld>
            <a:endParaRPr lang="en-GB"/>
          </a:p>
        </p:txBody>
      </p:sp>
    </p:spTree>
    <p:extLst>
      <p:ext uri="{BB962C8B-B14F-4D97-AF65-F5344CB8AC3E}">
        <p14:creationId xmlns:p14="http://schemas.microsoft.com/office/powerpoint/2010/main" val="1794952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F2369-31CD-E44B-B70E-9591CE2EDD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AE9C57-FCA3-0A3E-549D-53CE59D6FE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31145-3E17-D927-2AE2-FF76513187D6}"/>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FE44F349-100D-D1F3-7875-E4CAEC7F2633}"/>
              </a:ext>
            </a:extLst>
          </p:cNvPr>
          <p:cNvSpPr>
            <a:spLocks noGrp="1"/>
          </p:cNvSpPr>
          <p:nvPr>
            <p:ph type="sldNum" sz="quarter" idx="10"/>
          </p:nvPr>
        </p:nvSpPr>
        <p:spPr/>
        <p:txBody>
          <a:bodyPr/>
          <a:lstStyle/>
          <a:p>
            <a:fld id="{70CC1D15-B5DE-4BD5-A4FB-8CE7A139D482}" type="slidenum">
              <a:rPr lang="en-GB" smtClean="0"/>
              <a:t>2</a:t>
            </a:fld>
            <a:endParaRPr lang="en-GB"/>
          </a:p>
        </p:txBody>
      </p:sp>
    </p:spTree>
    <p:extLst>
      <p:ext uri="{BB962C8B-B14F-4D97-AF65-F5344CB8AC3E}">
        <p14:creationId xmlns:p14="http://schemas.microsoft.com/office/powerpoint/2010/main" val="4936981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6A24C-BADB-81FD-4EAE-4C3DD94CFA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DA4D2-F063-D3BF-3D77-7CC586B77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127F2C-6ED2-6AF0-7166-96361869E9E3}"/>
              </a:ext>
            </a:extLst>
          </p:cNvPr>
          <p:cNvSpPr>
            <a:spLocks noGrp="1"/>
          </p:cNvSpPr>
          <p:nvPr>
            <p:ph type="body" idx="1"/>
          </p:nvPr>
        </p:nvSpPr>
        <p:spPr/>
        <p:txBody>
          <a:bodyPr/>
          <a:lstStyle/>
          <a:p>
            <a:pPr fontAlgn="base"/>
            <a:r>
              <a:rPr lang="en-GB" b="0" dirty="0"/>
              <a:t>Hungry Night was original version of the game, focused on exploration.</a:t>
            </a:r>
          </a:p>
        </p:txBody>
      </p:sp>
      <p:sp>
        <p:nvSpPr>
          <p:cNvPr id="4" name="Slide Number Placeholder 3">
            <a:extLst>
              <a:ext uri="{FF2B5EF4-FFF2-40B4-BE49-F238E27FC236}">
                <a16:creationId xmlns:a16="http://schemas.microsoft.com/office/drawing/2014/main" id="{B4FC3C08-6687-4D4E-189A-6E51F3A69C37}"/>
              </a:ext>
            </a:extLst>
          </p:cNvPr>
          <p:cNvSpPr>
            <a:spLocks noGrp="1"/>
          </p:cNvSpPr>
          <p:nvPr>
            <p:ph type="sldNum" sz="quarter" idx="10"/>
          </p:nvPr>
        </p:nvSpPr>
        <p:spPr/>
        <p:txBody>
          <a:bodyPr/>
          <a:lstStyle/>
          <a:p>
            <a:fld id="{70CC1D15-B5DE-4BD5-A4FB-8CE7A139D482}" type="slidenum">
              <a:rPr lang="en-GB" smtClean="0"/>
              <a:t>20</a:t>
            </a:fld>
            <a:endParaRPr lang="en-GB"/>
          </a:p>
        </p:txBody>
      </p:sp>
    </p:spTree>
    <p:extLst>
      <p:ext uri="{BB962C8B-B14F-4D97-AF65-F5344CB8AC3E}">
        <p14:creationId xmlns:p14="http://schemas.microsoft.com/office/powerpoint/2010/main" val="4039902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BA1BD-772A-7C4F-5AFB-508D8107A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21CBF-DDF6-4B79-FBE4-D2FA001B2A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F4CCB2-EA07-255A-E7AF-708F849B137A}"/>
              </a:ext>
            </a:extLst>
          </p:cNvPr>
          <p:cNvSpPr>
            <a:spLocks noGrp="1"/>
          </p:cNvSpPr>
          <p:nvPr>
            <p:ph type="body" idx="1"/>
          </p:nvPr>
        </p:nvSpPr>
        <p:spPr/>
        <p:txBody>
          <a:bodyPr/>
          <a:lstStyle/>
          <a:p>
            <a:pPr fontAlgn="base"/>
            <a:r>
              <a:rPr lang="en-GB" b="0" dirty="0"/>
              <a:t>Surgeon Simulator was designed around experimentation with physic based human interface and turned so popular it was developed into full game.</a:t>
            </a:r>
          </a:p>
        </p:txBody>
      </p:sp>
      <p:sp>
        <p:nvSpPr>
          <p:cNvPr id="4" name="Slide Number Placeholder 3">
            <a:extLst>
              <a:ext uri="{FF2B5EF4-FFF2-40B4-BE49-F238E27FC236}">
                <a16:creationId xmlns:a16="http://schemas.microsoft.com/office/drawing/2014/main" id="{6003B99F-346D-BE03-C07D-812D150E68CA}"/>
              </a:ext>
            </a:extLst>
          </p:cNvPr>
          <p:cNvSpPr>
            <a:spLocks noGrp="1"/>
          </p:cNvSpPr>
          <p:nvPr>
            <p:ph type="sldNum" sz="quarter" idx="10"/>
          </p:nvPr>
        </p:nvSpPr>
        <p:spPr/>
        <p:txBody>
          <a:bodyPr/>
          <a:lstStyle/>
          <a:p>
            <a:fld id="{70CC1D15-B5DE-4BD5-A4FB-8CE7A139D482}" type="slidenum">
              <a:rPr lang="en-GB" smtClean="0"/>
              <a:t>21</a:t>
            </a:fld>
            <a:endParaRPr lang="en-GB"/>
          </a:p>
        </p:txBody>
      </p:sp>
    </p:spTree>
    <p:extLst>
      <p:ext uri="{BB962C8B-B14F-4D97-AF65-F5344CB8AC3E}">
        <p14:creationId xmlns:p14="http://schemas.microsoft.com/office/powerpoint/2010/main" val="2954129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C7291-569D-C689-411B-8F8C2A258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1675D7-67F0-CE5A-E239-D699239478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4209D9-E5D8-F108-2FF1-05F59CC9F0E8}"/>
              </a:ext>
            </a:extLst>
          </p:cNvPr>
          <p:cNvSpPr>
            <a:spLocks noGrp="1"/>
          </p:cNvSpPr>
          <p:nvPr>
            <p:ph type="body" idx="1"/>
          </p:nvPr>
        </p:nvSpPr>
        <p:spPr/>
        <p:txBody>
          <a:bodyPr/>
          <a:lstStyle/>
          <a:p>
            <a:pPr fontAlgn="base"/>
            <a:r>
              <a:rPr lang="en-GB" b="0" dirty="0"/>
              <a:t>Started as a joke to let of steam by developers and shared on YouTube, gained such traction that was turned into series of games that double downed on silliness. </a:t>
            </a:r>
          </a:p>
        </p:txBody>
      </p:sp>
      <p:sp>
        <p:nvSpPr>
          <p:cNvPr id="4" name="Slide Number Placeholder 3">
            <a:extLst>
              <a:ext uri="{FF2B5EF4-FFF2-40B4-BE49-F238E27FC236}">
                <a16:creationId xmlns:a16="http://schemas.microsoft.com/office/drawing/2014/main" id="{C756565D-AB5B-96E6-CD74-6C0CCF2F1224}"/>
              </a:ext>
            </a:extLst>
          </p:cNvPr>
          <p:cNvSpPr>
            <a:spLocks noGrp="1"/>
          </p:cNvSpPr>
          <p:nvPr>
            <p:ph type="sldNum" sz="quarter" idx="10"/>
          </p:nvPr>
        </p:nvSpPr>
        <p:spPr/>
        <p:txBody>
          <a:bodyPr/>
          <a:lstStyle/>
          <a:p>
            <a:fld id="{70CC1D15-B5DE-4BD5-A4FB-8CE7A139D482}" type="slidenum">
              <a:rPr lang="en-GB" smtClean="0"/>
              <a:t>22</a:t>
            </a:fld>
            <a:endParaRPr lang="en-GB"/>
          </a:p>
        </p:txBody>
      </p:sp>
    </p:spTree>
    <p:extLst>
      <p:ext uri="{BB962C8B-B14F-4D97-AF65-F5344CB8AC3E}">
        <p14:creationId xmlns:p14="http://schemas.microsoft.com/office/powerpoint/2010/main" val="333382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0C40C-BCA3-863A-B6AE-273C5A4D7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2ED70-A75E-6A41-CF25-CD5F99B1F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25A35E-AEE9-A125-B4C3-0460608C2ED1}"/>
              </a:ext>
            </a:extLst>
          </p:cNvPr>
          <p:cNvSpPr>
            <a:spLocks noGrp="1"/>
          </p:cNvSpPr>
          <p:nvPr>
            <p:ph type="body" idx="1"/>
          </p:nvPr>
        </p:nvSpPr>
        <p:spPr/>
        <p:txBody>
          <a:bodyPr/>
          <a:lstStyle/>
          <a:p>
            <a:pPr fontAlgn="base"/>
            <a:r>
              <a:rPr lang="en-GB" b="0" dirty="0"/>
              <a:t>Originally collaborative game developed for VR (player defusing the bomb) and guides (reading physical manuals on how the bomb is </a:t>
            </a:r>
            <a:r>
              <a:rPr lang="en-GB" b="0" dirty="0" err="1"/>
              <a:t>constructued</a:t>
            </a:r>
            <a:r>
              <a:rPr lang="en-GB" b="0" dirty="0"/>
              <a:t>, and how to defuse it).</a:t>
            </a:r>
          </a:p>
        </p:txBody>
      </p:sp>
      <p:sp>
        <p:nvSpPr>
          <p:cNvPr id="4" name="Slide Number Placeholder 3">
            <a:extLst>
              <a:ext uri="{FF2B5EF4-FFF2-40B4-BE49-F238E27FC236}">
                <a16:creationId xmlns:a16="http://schemas.microsoft.com/office/drawing/2014/main" id="{3C8908DC-A038-4AA7-AE42-ACE89A46A7CE}"/>
              </a:ext>
            </a:extLst>
          </p:cNvPr>
          <p:cNvSpPr>
            <a:spLocks noGrp="1"/>
          </p:cNvSpPr>
          <p:nvPr>
            <p:ph type="sldNum" sz="quarter" idx="10"/>
          </p:nvPr>
        </p:nvSpPr>
        <p:spPr/>
        <p:txBody>
          <a:bodyPr/>
          <a:lstStyle/>
          <a:p>
            <a:fld id="{70CC1D15-B5DE-4BD5-A4FB-8CE7A139D482}" type="slidenum">
              <a:rPr lang="en-GB" smtClean="0"/>
              <a:t>23</a:t>
            </a:fld>
            <a:endParaRPr lang="en-GB"/>
          </a:p>
        </p:txBody>
      </p:sp>
    </p:spTree>
    <p:extLst>
      <p:ext uri="{BB962C8B-B14F-4D97-AF65-F5344CB8AC3E}">
        <p14:creationId xmlns:p14="http://schemas.microsoft.com/office/powerpoint/2010/main" val="11380902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EC04F-2E25-3C1E-4818-710C0FEBB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0798A-3FEC-5D5E-79CC-E684707F0A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B51682-79F5-62A7-B313-1C6424210D20}"/>
              </a:ext>
            </a:extLst>
          </p:cNvPr>
          <p:cNvSpPr>
            <a:spLocks noGrp="1"/>
          </p:cNvSpPr>
          <p:nvPr>
            <p:ph type="body" idx="1"/>
          </p:nvPr>
        </p:nvSpPr>
        <p:spPr/>
        <p:txBody>
          <a:bodyPr/>
          <a:lstStyle/>
          <a:p>
            <a:pPr fontAlgn="base"/>
            <a:r>
              <a:rPr lang="en-GB" b="0" dirty="0"/>
              <a:t>Puzzle game that inspired a meta puzzle games, in which you are able to change game rules as you play.</a:t>
            </a:r>
          </a:p>
        </p:txBody>
      </p:sp>
      <p:sp>
        <p:nvSpPr>
          <p:cNvPr id="4" name="Slide Number Placeholder 3">
            <a:extLst>
              <a:ext uri="{FF2B5EF4-FFF2-40B4-BE49-F238E27FC236}">
                <a16:creationId xmlns:a16="http://schemas.microsoft.com/office/drawing/2014/main" id="{DCB5BF17-8716-CEAB-6D6C-9FEF0D213DF8}"/>
              </a:ext>
            </a:extLst>
          </p:cNvPr>
          <p:cNvSpPr>
            <a:spLocks noGrp="1"/>
          </p:cNvSpPr>
          <p:nvPr>
            <p:ph type="sldNum" sz="quarter" idx="10"/>
          </p:nvPr>
        </p:nvSpPr>
        <p:spPr/>
        <p:txBody>
          <a:bodyPr/>
          <a:lstStyle/>
          <a:p>
            <a:fld id="{70CC1D15-B5DE-4BD5-A4FB-8CE7A139D482}" type="slidenum">
              <a:rPr lang="en-GB" smtClean="0"/>
              <a:t>24</a:t>
            </a:fld>
            <a:endParaRPr lang="en-GB"/>
          </a:p>
        </p:txBody>
      </p:sp>
    </p:spTree>
    <p:extLst>
      <p:ext uri="{BB962C8B-B14F-4D97-AF65-F5344CB8AC3E}">
        <p14:creationId xmlns:p14="http://schemas.microsoft.com/office/powerpoint/2010/main" val="202983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A9FD3-947A-76B3-E909-BA30E0D15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4F71D-2369-FE48-9572-528495205C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6BF68D-573B-203E-891C-5A3E2A42BA3D}"/>
              </a:ext>
            </a:extLst>
          </p:cNvPr>
          <p:cNvSpPr>
            <a:spLocks noGrp="1"/>
          </p:cNvSpPr>
          <p:nvPr>
            <p:ph type="body" idx="1"/>
          </p:nvPr>
        </p:nvSpPr>
        <p:spPr/>
        <p:txBody>
          <a:bodyPr/>
          <a:lstStyle/>
          <a:p>
            <a:pPr fontAlgn="base"/>
            <a:r>
              <a:rPr lang="en-GB" b="0" dirty="0" err="1"/>
              <a:t>Rollerdrome</a:t>
            </a:r>
            <a:r>
              <a:rPr lang="en-GB" b="0" dirty="0"/>
              <a:t> started as a top-down 2D shooter (and lost big during GMTK Game Jam), despite that developer saw something and with time evolved the game into an award-winning 3D action-game that we all know and love.</a:t>
            </a:r>
          </a:p>
        </p:txBody>
      </p:sp>
      <p:sp>
        <p:nvSpPr>
          <p:cNvPr id="4" name="Slide Number Placeholder 3">
            <a:extLst>
              <a:ext uri="{FF2B5EF4-FFF2-40B4-BE49-F238E27FC236}">
                <a16:creationId xmlns:a16="http://schemas.microsoft.com/office/drawing/2014/main" id="{40641E1E-92DC-A6F4-EC99-7C0BD42DC969}"/>
              </a:ext>
            </a:extLst>
          </p:cNvPr>
          <p:cNvSpPr>
            <a:spLocks noGrp="1"/>
          </p:cNvSpPr>
          <p:nvPr>
            <p:ph type="sldNum" sz="quarter" idx="10"/>
          </p:nvPr>
        </p:nvSpPr>
        <p:spPr/>
        <p:txBody>
          <a:bodyPr/>
          <a:lstStyle/>
          <a:p>
            <a:fld id="{70CC1D15-B5DE-4BD5-A4FB-8CE7A139D482}" type="slidenum">
              <a:rPr lang="en-GB" smtClean="0"/>
              <a:t>25</a:t>
            </a:fld>
            <a:endParaRPr lang="en-GB"/>
          </a:p>
        </p:txBody>
      </p:sp>
    </p:spTree>
    <p:extLst>
      <p:ext uri="{BB962C8B-B14F-4D97-AF65-F5344CB8AC3E}">
        <p14:creationId xmlns:p14="http://schemas.microsoft.com/office/powerpoint/2010/main" val="1903574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202D1-5468-595F-411C-177531C8A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A978A-BCD0-F748-EDBB-AC227B0437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623908-C6C2-DE0C-C660-D9CC9197E1C3}"/>
              </a:ext>
            </a:extLst>
          </p:cNvPr>
          <p:cNvSpPr>
            <a:spLocks noGrp="1"/>
          </p:cNvSpPr>
          <p:nvPr>
            <p:ph type="body" idx="1"/>
          </p:nvPr>
        </p:nvSpPr>
        <p:spPr/>
        <p:txBody>
          <a:bodyPr/>
          <a:lstStyle/>
          <a:p>
            <a:pPr fontAlgn="base"/>
            <a:r>
              <a:rPr lang="en-GB" b="0" dirty="0" err="1"/>
              <a:t>Inscryption</a:t>
            </a:r>
            <a:r>
              <a:rPr lang="en-GB" b="0" dirty="0"/>
              <a:t> started with a simple prompt of “Sacrifices must be made” , and due to the popularity of the jam entry, convinced the developer to cancel their other projects and solely focus on developing this title.</a:t>
            </a:r>
          </a:p>
        </p:txBody>
      </p:sp>
      <p:sp>
        <p:nvSpPr>
          <p:cNvPr id="4" name="Slide Number Placeholder 3">
            <a:extLst>
              <a:ext uri="{FF2B5EF4-FFF2-40B4-BE49-F238E27FC236}">
                <a16:creationId xmlns:a16="http://schemas.microsoft.com/office/drawing/2014/main" id="{A24360ED-072E-25C7-F58C-B55183D039DB}"/>
              </a:ext>
            </a:extLst>
          </p:cNvPr>
          <p:cNvSpPr>
            <a:spLocks noGrp="1"/>
          </p:cNvSpPr>
          <p:nvPr>
            <p:ph type="sldNum" sz="quarter" idx="10"/>
          </p:nvPr>
        </p:nvSpPr>
        <p:spPr/>
        <p:txBody>
          <a:bodyPr/>
          <a:lstStyle/>
          <a:p>
            <a:fld id="{70CC1D15-B5DE-4BD5-A4FB-8CE7A139D482}" type="slidenum">
              <a:rPr lang="en-GB" smtClean="0"/>
              <a:t>26</a:t>
            </a:fld>
            <a:endParaRPr lang="en-GB"/>
          </a:p>
        </p:txBody>
      </p:sp>
    </p:spTree>
    <p:extLst>
      <p:ext uri="{BB962C8B-B14F-4D97-AF65-F5344CB8AC3E}">
        <p14:creationId xmlns:p14="http://schemas.microsoft.com/office/powerpoint/2010/main" val="25356171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616D2-86B5-27E0-19D5-6510725018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B2D1F-DF24-D3E8-A5FD-F70E204A2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B5F67D-A557-D1FC-BF1E-AEAE4D9ABB13}"/>
              </a:ext>
            </a:extLst>
          </p:cNvPr>
          <p:cNvSpPr>
            <a:spLocks noGrp="1"/>
          </p:cNvSpPr>
          <p:nvPr>
            <p:ph type="body" idx="1"/>
          </p:nvPr>
        </p:nvSpPr>
        <p:spPr/>
        <p:txBody>
          <a:bodyPr/>
          <a:lstStyle/>
          <a:p>
            <a:pPr fontAlgn="base"/>
            <a:r>
              <a:rPr lang="en-GB" b="0" dirty="0"/>
              <a:t>Pioneered a cozy and peaceful landscape-strategy genre that now is omnipresent especially on mobiles.</a:t>
            </a:r>
          </a:p>
        </p:txBody>
      </p:sp>
      <p:sp>
        <p:nvSpPr>
          <p:cNvPr id="4" name="Slide Number Placeholder 3">
            <a:extLst>
              <a:ext uri="{FF2B5EF4-FFF2-40B4-BE49-F238E27FC236}">
                <a16:creationId xmlns:a16="http://schemas.microsoft.com/office/drawing/2014/main" id="{838BC568-D107-126E-BA39-269B0278ECCC}"/>
              </a:ext>
            </a:extLst>
          </p:cNvPr>
          <p:cNvSpPr>
            <a:spLocks noGrp="1"/>
          </p:cNvSpPr>
          <p:nvPr>
            <p:ph type="sldNum" sz="quarter" idx="10"/>
          </p:nvPr>
        </p:nvSpPr>
        <p:spPr/>
        <p:txBody>
          <a:bodyPr/>
          <a:lstStyle/>
          <a:p>
            <a:fld id="{70CC1D15-B5DE-4BD5-A4FB-8CE7A139D482}" type="slidenum">
              <a:rPr lang="en-GB" smtClean="0"/>
              <a:t>27</a:t>
            </a:fld>
            <a:endParaRPr lang="en-GB"/>
          </a:p>
        </p:txBody>
      </p:sp>
    </p:spTree>
    <p:extLst>
      <p:ext uri="{BB962C8B-B14F-4D97-AF65-F5344CB8AC3E}">
        <p14:creationId xmlns:p14="http://schemas.microsoft.com/office/powerpoint/2010/main" val="6186608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69B00-73F1-13DC-9974-B79101F67A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BEC6B2-F353-383D-5E2B-CAA0002EA6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4FB8A-C198-A72C-49C4-F0F08FF7A479}"/>
              </a:ext>
            </a:extLst>
          </p:cNvPr>
          <p:cNvSpPr>
            <a:spLocks noGrp="1"/>
          </p:cNvSpPr>
          <p:nvPr>
            <p:ph type="body" idx="1"/>
          </p:nvPr>
        </p:nvSpPr>
        <p:spPr/>
        <p:txBody>
          <a:bodyPr/>
          <a:lstStyle/>
          <a:p>
            <a:pPr fontAlgn="base"/>
            <a:r>
              <a:rPr lang="en-GB" b="0" dirty="0"/>
              <a:t>Popularised the “Friend-slop” genre of chaotic, high physics multiplayer games designed for streaming due to in-game comedic moments.</a:t>
            </a:r>
          </a:p>
        </p:txBody>
      </p:sp>
      <p:sp>
        <p:nvSpPr>
          <p:cNvPr id="4" name="Slide Number Placeholder 3">
            <a:extLst>
              <a:ext uri="{FF2B5EF4-FFF2-40B4-BE49-F238E27FC236}">
                <a16:creationId xmlns:a16="http://schemas.microsoft.com/office/drawing/2014/main" id="{3B7FCCD6-10C3-9D61-B6FE-7AB16E238F11}"/>
              </a:ext>
            </a:extLst>
          </p:cNvPr>
          <p:cNvSpPr>
            <a:spLocks noGrp="1"/>
          </p:cNvSpPr>
          <p:nvPr>
            <p:ph type="sldNum" sz="quarter" idx="10"/>
          </p:nvPr>
        </p:nvSpPr>
        <p:spPr/>
        <p:txBody>
          <a:bodyPr/>
          <a:lstStyle/>
          <a:p>
            <a:fld id="{70CC1D15-B5DE-4BD5-A4FB-8CE7A139D482}" type="slidenum">
              <a:rPr lang="en-GB" smtClean="0"/>
              <a:t>28</a:t>
            </a:fld>
            <a:endParaRPr lang="en-GB"/>
          </a:p>
        </p:txBody>
      </p:sp>
    </p:spTree>
    <p:extLst>
      <p:ext uri="{BB962C8B-B14F-4D97-AF65-F5344CB8AC3E}">
        <p14:creationId xmlns:p14="http://schemas.microsoft.com/office/powerpoint/2010/main" val="12098297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53233-D518-0266-A599-9F5420DECC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D97409-0329-6C47-03EC-1A2C079FDA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848543-39AD-5B2E-713E-65DCFB58546E}"/>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F14F3DB1-BC47-F6E7-EEB1-99117EE1F576}"/>
              </a:ext>
            </a:extLst>
          </p:cNvPr>
          <p:cNvSpPr>
            <a:spLocks noGrp="1"/>
          </p:cNvSpPr>
          <p:nvPr>
            <p:ph type="sldNum" sz="quarter" idx="10"/>
          </p:nvPr>
        </p:nvSpPr>
        <p:spPr/>
        <p:txBody>
          <a:bodyPr/>
          <a:lstStyle/>
          <a:p>
            <a:fld id="{70CC1D15-B5DE-4BD5-A4FB-8CE7A139D482}" type="slidenum">
              <a:rPr lang="en-GB" smtClean="0"/>
              <a:t>29</a:t>
            </a:fld>
            <a:endParaRPr lang="en-GB"/>
          </a:p>
        </p:txBody>
      </p:sp>
    </p:spTree>
    <p:extLst>
      <p:ext uri="{BB962C8B-B14F-4D97-AF65-F5344CB8AC3E}">
        <p14:creationId xmlns:p14="http://schemas.microsoft.com/office/powerpoint/2010/main" val="1036942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6B6CC-EA41-BDEE-780A-4BC5937885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564DB-F78D-E2E8-08AE-34F7AE8F0C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236DA-B769-2BBC-B0D4-8E64A3F45F4B}"/>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2439781B-C981-F196-8DCB-1B34924B7D78}"/>
              </a:ext>
            </a:extLst>
          </p:cNvPr>
          <p:cNvSpPr>
            <a:spLocks noGrp="1"/>
          </p:cNvSpPr>
          <p:nvPr>
            <p:ph type="sldNum" sz="quarter" idx="10"/>
          </p:nvPr>
        </p:nvSpPr>
        <p:spPr/>
        <p:txBody>
          <a:bodyPr/>
          <a:lstStyle/>
          <a:p>
            <a:fld id="{70CC1D15-B5DE-4BD5-A4FB-8CE7A139D482}" type="slidenum">
              <a:rPr lang="en-GB" smtClean="0"/>
              <a:t>3</a:t>
            </a:fld>
            <a:endParaRPr lang="en-GB"/>
          </a:p>
        </p:txBody>
      </p:sp>
    </p:spTree>
    <p:extLst>
      <p:ext uri="{BB962C8B-B14F-4D97-AF65-F5344CB8AC3E}">
        <p14:creationId xmlns:p14="http://schemas.microsoft.com/office/powerpoint/2010/main" val="9132582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947E-0074-F606-56E4-8CF687D921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CDB901-CB40-6BC0-A5F7-D0C670521C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845BE8-86C9-727B-11E2-70F39214E1AB}"/>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B6DA208E-24B5-E923-6D8D-6987B8DE202E}"/>
              </a:ext>
            </a:extLst>
          </p:cNvPr>
          <p:cNvSpPr>
            <a:spLocks noGrp="1"/>
          </p:cNvSpPr>
          <p:nvPr>
            <p:ph type="sldNum" sz="quarter" idx="10"/>
          </p:nvPr>
        </p:nvSpPr>
        <p:spPr/>
        <p:txBody>
          <a:bodyPr/>
          <a:lstStyle/>
          <a:p>
            <a:fld id="{70CC1D15-B5DE-4BD5-A4FB-8CE7A139D482}" type="slidenum">
              <a:rPr lang="en-GB" smtClean="0"/>
              <a:t>30</a:t>
            </a:fld>
            <a:endParaRPr lang="en-GB"/>
          </a:p>
        </p:txBody>
      </p:sp>
    </p:spTree>
    <p:extLst>
      <p:ext uri="{BB962C8B-B14F-4D97-AF65-F5344CB8AC3E}">
        <p14:creationId xmlns:p14="http://schemas.microsoft.com/office/powerpoint/2010/main" val="40660065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58ED2-C225-951E-2E47-B928FBA4EC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F4661E-20B9-56D9-C770-71CDDD30E6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31BF1-E84E-2C20-83E5-DFDE636C3451}"/>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F2961DF4-EEA0-BD4F-BAD3-994FD70EDB88}"/>
              </a:ext>
            </a:extLst>
          </p:cNvPr>
          <p:cNvSpPr>
            <a:spLocks noGrp="1"/>
          </p:cNvSpPr>
          <p:nvPr>
            <p:ph type="sldNum" sz="quarter" idx="10"/>
          </p:nvPr>
        </p:nvSpPr>
        <p:spPr/>
        <p:txBody>
          <a:bodyPr/>
          <a:lstStyle/>
          <a:p>
            <a:fld id="{70CC1D15-B5DE-4BD5-A4FB-8CE7A139D482}" type="slidenum">
              <a:rPr lang="en-GB" smtClean="0"/>
              <a:t>31</a:t>
            </a:fld>
            <a:endParaRPr lang="en-GB"/>
          </a:p>
        </p:txBody>
      </p:sp>
    </p:spTree>
    <p:extLst>
      <p:ext uri="{BB962C8B-B14F-4D97-AF65-F5344CB8AC3E}">
        <p14:creationId xmlns:p14="http://schemas.microsoft.com/office/powerpoint/2010/main" val="22434281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B91AB-A041-6A4B-FA39-0E8CC23249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E1D0DD-63EC-8DEB-BA4A-7F24EE6AF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0B5591-15D2-0356-0E72-5A2C5A5C705A}"/>
              </a:ext>
            </a:extLst>
          </p:cNvPr>
          <p:cNvSpPr>
            <a:spLocks noGrp="1"/>
          </p:cNvSpPr>
          <p:nvPr>
            <p:ph type="body" idx="1"/>
          </p:nvPr>
        </p:nvSpPr>
        <p:spPr/>
        <p:txBody>
          <a:bodyPr/>
          <a:lstStyle/>
          <a:p>
            <a:pPr fontAlgn="base"/>
            <a:r>
              <a:rPr lang="en-GB" b="0" dirty="0"/>
              <a:t>https://www.linkedin.com/posts/franz-rier-b99053193_its-friday-easter-is-here-lets-end-the-activity-7445773572272340992-bK4U/?utm_source=share&amp;utm_medium=member_desktop&amp;rcm=ACoAAASmpiwBRyNCa5mcmKVJ6za3Cge1TSVIZfk</a:t>
            </a:r>
          </a:p>
        </p:txBody>
      </p:sp>
      <p:sp>
        <p:nvSpPr>
          <p:cNvPr id="4" name="Slide Number Placeholder 3">
            <a:extLst>
              <a:ext uri="{FF2B5EF4-FFF2-40B4-BE49-F238E27FC236}">
                <a16:creationId xmlns:a16="http://schemas.microsoft.com/office/drawing/2014/main" id="{0EB0FF16-4687-6D77-4ACE-E0E5ED305C45}"/>
              </a:ext>
            </a:extLst>
          </p:cNvPr>
          <p:cNvSpPr>
            <a:spLocks noGrp="1"/>
          </p:cNvSpPr>
          <p:nvPr>
            <p:ph type="sldNum" sz="quarter" idx="10"/>
          </p:nvPr>
        </p:nvSpPr>
        <p:spPr/>
        <p:txBody>
          <a:bodyPr/>
          <a:lstStyle/>
          <a:p>
            <a:fld id="{70CC1D15-B5DE-4BD5-A4FB-8CE7A139D482}" type="slidenum">
              <a:rPr lang="en-GB" smtClean="0"/>
              <a:t>32</a:t>
            </a:fld>
            <a:endParaRPr lang="en-GB"/>
          </a:p>
        </p:txBody>
      </p:sp>
    </p:spTree>
    <p:extLst>
      <p:ext uri="{BB962C8B-B14F-4D97-AF65-F5344CB8AC3E}">
        <p14:creationId xmlns:p14="http://schemas.microsoft.com/office/powerpoint/2010/main" val="4058218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B4368-C0A1-FDD7-D56A-A50D78949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BE2E56-93FB-A947-50B2-3E2CF81A6E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EB1B5-A946-03F2-6B98-AB2C0FDD03BC}"/>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CA01A2EB-F9A7-9874-3BAD-24E5F4C5ADB8}"/>
              </a:ext>
            </a:extLst>
          </p:cNvPr>
          <p:cNvSpPr>
            <a:spLocks noGrp="1"/>
          </p:cNvSpPr>
          <p:nvPr>
            <p:ph type="sldNum" sz="quarter" idx="10"/>
          </p:nvPr>
        </p:nvSpPr>
        <p:spPr/>
        <p:txBody>
          <a:bodyPr/>
          <a:lstStyle/>
          <a:p>
            <a:fld id="{70CC1D15-B5DE-4BD5-A4FB-8CE7A139D482}" type="slidenum">
              <a:rPr lang="en-GB" smtClean="0"/>
              <a:t>33</a:t>
            </a:fld>
            <a:endParaRPr lang="en-GB"/>
          </a:p>
        </p:txBody>
      </p:sp>
    </p:spTree>
    <p:extLst>
      <p:ext uri="{BB962C8B-B14F-4D97-AF65-F5344CB8AC3E}">
        <p14:creationId xmlns:p14="http://schemas.microsoft.com/office/powerpoint/2010/main" val="19787614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54902-5347-20AA-4A8B-C7798BAD57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A7A0E-0DD3-D64C-FE8E-44228E35B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850667-E4BF-53A3-3DE7-1E3DAA7BE3BB}"/>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1DB48898-78E2-B0F0-A128-B0CD39984B60}"/>
              </a:ext>
            </a:extLst>
          </p:cNvPr>
          <p:cNvSpPr>
            <a:spLocks noGrp="1"/>
          </p:cNvSpPr>
          <p:nvPr>
            <p:ph type="sldNum" sz="quarter" idx="10"/>
          </p:nvPr>
        </p:nvSpPr>
        <p:spPr/>
        <p:txBody>
          <a:bodyPr/>
          <a:lstStyle/>
          <a:p>
            <a:fld id="{70CC1D15-B5DE-4BD5-A4FB-8CE7A139D482}" type="slidenum">
              <a:rPr lang="en-GB" smtClean="0"/>
              <a:t>34</a:t>
            </a:fld>
            <a:endParaRPr lang="en-GB"/>
          </a:p>
        </p:txBody>
      </p:sp>
    </p:spTree>
    <p:extLst>
      <p:ext uri="{BB962C8B-B14F-4D97-AF65-F5344CB8AC3E}">
        <p14:creationId xmlns:p14="http://schemas.microsoft.com/office/powerpoint/2010/main" val="14227300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32E73-6E46-5D79-E627-C745C21B2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D7C21-9B2C-C370-C207-C39D8D44C7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6EB2E9-6E25-F269-BC84-97CE26EE1301}"/>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4AD1C61A-B0E9-E399-C797-96A892CCBE94}"/>
              </a:ext>
            </a:extLst>
          </p:cNvPr>
          <p:cNvSpPr>
            <a:spLocks noGrp="1"/>
          </p:cNvSpPr>
          <p:nvPr>
            <p:ph type="sldNum" sz="quarter" idx="10"/>
          </p:nvPr>
        </p:nvSpPr>
        <p:spPr/>
        <p:txBody>
          <a:bodyPr/>
          <a:lstStyle/>
          <a:p>
            <a:fld id="{70CC1D15-B5DE-4BD5-A4FB-8CE7A139D482}" type="slidenum">
              <a:rPr lang="en-GB" smtClean="0"/>
              <a:t>35</a:t>
            </a:fld>
            <a:endParaRPr lang="en-GB"/>
          </a:p>
        </p:txBody>
      </p:sp>
    </p:spTree>
    <p:extLst>
      <p:ext uri="{BB962C8B-B14F-4D97-AF65-F5344CB8AC3E}">
        <p14:creationId xmlns:p14="http://schemas.microsoft.com/office/powerpoint/2010/main" val="23431586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123EB-BE53-FFB5-EB9A-F2ECDC9AF5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89DD4-38D7-4B53-9E49-4E88294C5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A814E9-5A0C-3A71-2132-6694E52EE028}"/>
              </a:ext>
            </a:extLst>
          </p:cNvPr>
          <p:cNvSpPr>
            <a:spLocks noGrp="1"/>
          </p:cNvSpPr>
          <p:nvPr>
            <p:ph type="body" idx="1"/>
          </p:nvPr>
        </p:nvSpPr>
        <p:spPr/>
        <p:txBody>
          <a:bodyPr/>
          <a:lstStyle/>
          <a:p>
            <a:pPr fontAlgn="base"/>
            <a:r>
              <a:rPr lang="en-GB" b="0" dirty="0"/>
              <a:t>*In the UK, we do have the UK Game Fund that helps to sponsor early-stage prototypes and studios' first games. There are also currently talks about a new body that would help industry and academia have a better entry-level and training pipeline.</a:t>
            </a:r>
          </a:p>
        </p:txBody>
      </p:sp>
      <p:sp>
        <p:nvSpPr>
          <p:cNvPr id="4" name="Slide Number Placeholder 3">
            <a:extLst>
              <a:ext uri="{FF2B5EF4-FFF2-40B4-BE49-F238E27FC236}">
                <a16:creationId xmlns:a16="http://schemas.microsoft.com/office/drawing/2014/main" id="{9A2459A1-53B2-A5F1-D2E0-C4FA014E4944}"/>
              </a:ext>
            </a:extLst>
          </p:cNvPr>
          <p:cNvSpPr>
            <a:spLocks noGrp="1"/>
          </p:cNvSpPr>
          <p:nvPr>
            <p:ph type="sldNum" sz="quarter" idx="10"/>
          </p:nvPr>
        </p:nvSpPr>
        <p:spPr/>
        <p:txBody>
          <a:bodyPr/>
          <a:lstStyle/>
          <a:p>
            <a:fld id="{70CC1D15-B5DE-4BD5-A4FB-8CE7A139D482}" type="slidenum">
              <a:rPr lang="en-GB" smtClean="0"/>
              <a:t>36</a:t>
            </a:fld>
            <a:endParaRPr lang="en-GB"/>
          </a:p>
        </p:txBody>
      </p:sp>
    </p:spTree>
    <p:extLst>
      <p:ext uri="{BB962C8B-B14F-4D97-AF65-F5344CB8AC3E}">
        <p14:creationId xmlns:p14="http://schemas.microsoft.com/office/powerpoint/2010/main" val="32993630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818DA-AA10-F287-A8AC-E716661025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F5E138-B9C2-2095-827F-78F874870D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F8A1D6-17C1-F317-77D1-F1CCCFD1A3BA}"/>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78589C69-3565-0E75-AF1C-54CE838D467A}"/>
              </a:ext>
            </a:extLst>
          </p:cNvPr>
          <p:cNvSpPr>
            <a:spLocks noGrp="1"/>
          </p:cNvSpPr>
          <p:nvPr>
            <p:ph type="sldNum" sz="quarter" idx="10"/>
          </p:nvPr>
        </p:nvSpPr>
        <p:spPr/>
        <p:txBody>
          <a:bodyPr/>
          <a:lstStyle/>
          <a:p>
            <a:fld id="{70CC1D15-B5DE-4BD5-A4FB-8CE7A139D482}" type="slidenum">
              <a:rPr lang="en-GB" smtClean="0"/>
              <a:t>37</a:t>
            </a:fld>
            <a:endParaRPr lang="en-GB"/>
          </a:p>
        </p:txBody>
      </p:sp>
    </p:spTree>
    <p:extLst>
      <p:ext uri="{BB962C8B-B14F-4D97-AF65-F5344CB8AC3E}">
        <p14:creationId xmlns:p14="http://schemas.microsoft.com/office/powerpoint/2010/main" val="10352034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32933-00B4-24B9-E54A-73FF32D7B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87F23-436A-D27E-B51F-25E10E21F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176898-757C-FBB6-0152-4DA0B06C0121}"/>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9C85F44B-8A16-EEFA-AF84-5C05E37720EC}"/>
              </a:ext>
            </a:extLst>
          </p:cNvPr>
          <p:cNvSpPr>
            <a:spLocks noGrp="1"/>
          </p:cNvSpPr>
          <p:nvPr>
            <p:ph type="sldNum" sz="quarter" idx="10"/>
          </p:nvPr>
        </p:nvSpPr>
        <p:spPr/>
        <p:txBody>
          <a:bodyPr/>
          <a:lstStyle/>
          <a:p>
            <a:fld id="{70CC1D15-B5DE-4BD5-A4FB-8CE7A139D482}" type="slidenum">
              <a:rPr lang="en-GB" smtClean="0"/>
              <a:t>38</a:t>
            </a:fld>
            <a:endParaRPr lang="en-GB"/>
          </a:p>
        </p:txBody>
      </p:sp>
    </p:spTree>
    <p:extLst>
      <p:ext uri="{BB962C8B-B14F-4D97-AF65-F5344CB8AC3E}">
        <p14:creationId xmlns:p14="http://schemas.microsoft.com/office/powerpoint/2010/main" val="5809713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39</a:t>
            </a:fld>
            <a:endParaRPr lang="en-GB"/>
          </a:p>
        </p:txBody>
      </p:sp>
    </p:spTree>
    <p:extLst>
      <p:ext uri="{BB962C8B-B14F-4D97-AF65-F5344CB8AC3E}">
        <p14:creationId xmlns:p14="http://schemas.microsoft.com/office/powerpoint/2010/main" val="1882346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BB853-2C79-6B77-491C-576901391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642D3A-78BF-27A4-7C5B-59A4FBE258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5E476-1B80-0928-C935-878060D6FADE}"/>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9DF39F20-1D35-585E-BB3B-EA84147E3EC6}"/>
              </a:ext>
            </a:extLst>
          </p:cNvPr>
          <p:cNvSpPr>
            <a:spLocks noGrp="1"/>
          </p:cNvSpPr>
          <p:nvPr>
            <p:ph type="sldNum" sz="quarter" idx="10"/>
          </p:nvPr>
        </p:nvSpPr>
        <p:spPr/>
        <p:txBody>
          <a:bodyPr/>
          <a:lstStyle/>
          <a:p>
            <a:fld id="{70CC1D15-B5DE-4BD5-A4FB-8CE7A139D482}" type="slidenum">
              <a:rPr lang="en-GB" smtClean="0"/>
              <a:t>4</a:t>
            </a:fld>
            <a:endParaRPr lang="en-GB"/>
          </a:p>
        </p:txBody>
      </p:sp>
    </p:spTree>
    <p:extLst>
      <p:ext uri="{BB962C8B-B14F-4D97-AF65-F5344CB8AC3E}">
        <p14:creationId xmlns:p14="http://schemas.microsoft.com/office/powerpoint/2010/main" val="2381421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B07DA-E3ED-7237-5635-53CF4F901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AE734-305E-E8C1-F50D-04190CAC27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0D1A42-5F93-93DC-0A8E-024CF3A2EEA8}"/>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A21BB345-9F6A-6BF5-8039-E220EE2ECA61}"/>
              </a:ext>
            </a:extLst>
          </p:cNvPr>
          <p:cNvSpPr>
            <a:spLocks noGrp="1"/>
          </p:cNvSpPr>
          <p:nvPr>
            <p:ph type="sldNum" sz="quarter" idx="10"/>
          </p:nvPr>
        </p:nvSpPr>
        <p:spPr/>
        <p:txBody>
          <a:bodyPr/>
          <a:lstStyle/>
          <a:p>
            <a:fld id="{70CC1D15-B5DE-4BD5-A4FB-8CE7A139D482}" type="slidenum">
              <a:rPr lang="en-GB" smtClean="0"/>
              <a:t>5</a:t>
            </a:fld>
            <a:endParaRPr lang="en-GB"/>
          </a:p>
        </p:txBody>
      </p:sp>
    </p:spTree>
    <p:extLst>
      <p:ext uri="{BB962C8B-B14F-4D97-AF65-F5344CB8AC3E}">
        <p14:creationId xmlns:p14="http://schemas.microsoft.com/office/powerpoint/2010/main" val="680450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2A0BC-E54B-F4F4-90F9-9CB4F63C65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2A624-5C15-EC2A-D3CF-C4FF086E70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3706C-134A-4F63-9D00-7E44AC4450D3}"/>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C512AC53-06B2-6023-16DF-A54E62AE8520}"/>
              </a:ext>
            </a:extLst>
          </p:cNvPr>
          <p:cNvSpPr>
            <a:spLocks noGrp="1"/>
          </p:cNvSpPr>
          <p:nvPr>
            <p:ph type="sldNum" sz="quarter" idx="10"/>
          </p:nvPr>
        </p:nvSpPr>
        <p:spPr/>
        <p:txBody>
          <a:bodyPr/>
          <a:lstStyle/>
          <a:p>
            <a:fld id="{70CC1D15-B5DE-4BD5-A4FB-8CE7A139D482}" type="slidenum">
              <a:rPr lang="en-GB" smtClean="0"/>
              <a:t>6</a:t>
            </a:fld>
            <a:endParaRPr lang="en-GB"/>
          </a:p>
        </p:txBody>
      </p:sp>
    </p:spTree>
    <p:extLst>
      <p:ext uri="{BB962C8B-B14F-4D97-AF65-F5344CB8AC3E}">
        <p14:creationId xmlns:p14="http://schemas.microsoft.com/office/powerpoint/2010/main" val="596311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79F0C-DF4B-5E40-11F3-5261EC6C3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1DA5E1-AFB5-01D1-CBE9-1460CB625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C3A963-A750-8A72-9965-3FF8B1269AD8}"/>
              </a:ext>
            </a:extLst>
          </p:cNvPr>
          <p:cNvSpPr>
            <a:spLocks noGrp="1"/>
          </p:cNvSpPr>
          <p:nvPr>
            <p:ph type="body" idx="1"/>
          </p:nvPr>
        </p:nvSpPr>
        <p:spPr/>
        <p:txBody>
          <a:bodyPr/>
          <a:lstStyle/>
          <a:p>
            <a:pPr fontAlgn="base"/>
            <a:r>
              <a:rPr lang="en-GB" b="0" dirty="0"/>
              <a:t>https://unsplash.com/photos/people-doing-office-works-QBpZGqEMsKg</a:t>
            </a:r>
          </a:p>
        </p:txBody>
      </p:sp>
      <p:sp>
        <p:nvSpPr>
          <p:cNvPr id="4" name="Slide Number Placeholder 3">
            <a:extLst>
              <a:ext uri="{FF2B5EF4-FFF2-40B4-BE49-F238E27FC236}">
                <a16:creationId xmlns:a16="http://schemas.microsoft.com/office/drawing/2014/main" id="{7F63DD1C-8E95-D43E-9733-E873ABA5B0FB}"/>
              </a:ext>
            </a:extLst>
          </p:cNvPr>
          <p:cNvSpPr>
            <a:spLocks noGrp="1"/>
          </p:cNvSpPr>
          <p:nvPr>
            <p:ph type="sldNum" sz="quarter" idx="10"/>
          </p:nvPr>
        </p:nvSpPr>
        <p:spPr/>
        <p:txBody>
          <a:bodyPr/>
          <a:lstStyle/>
          <a:p>
            <a:fld id="{70CC1D15-B5DE-4BD5-A4FB-8CE7A139D482}" type="slidenum">
              <a:rPr lang="en-GB" smtClean="0"/>
              <a:t>7</a:t>
            </a:fld>
            <a:endParaRPr lang="en-GB"/>
          </a:p>
        </p:txBody>
      </p:sp>
    </p:spTree>
    <p:extLst>
      <p:ext uri="{BB962C8B-B14F-4D97-AF65-F5344CB8AC3E}">
        <p14:creationId xmlns:p14="http://schemas.microsoft.com/office/powerpoint/2010/main" val="3216899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F4FB2-4838-C930-D60B-47A9CDFF7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528E8C-EC6A-9B53-16A4-DE541C1AB1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95E542-891C-D7F8-B8DD-081F59ECF751}"/>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05FC0373-92F1-D0C6-C256-3344EF87E1B3}"/>
              </a:ext>
            </a:extLst>
          </p:cNvPr>
          <p:cNvSpPr>
            <a:spLocks noGrp="1"/>
          </p:cNvSpPr>
          <p:nvPr>
            <p:ph type="sldNum" sz="quarter" idx="10"/>
          </p:nvPr>
        </p:nvSpPr>
        <p:spPr/>
        <p:txBody>
          <a:bodyPr/>
          <a:lstStyle/>
          <a:p>
            <a:fld id="{70CC1D15-B5DE-4BD5-A4FB-8CE7A139D482}" type="slidenum">
              <a:rPr lang="en-GB" smtClean="0"/>
              <a:t>8</a:t>
            </a:fld>
            <a:endParaRPr lang="en-GB"/>
          </a:p>
        </p:txBody>
      </p:sp>
    </p:spTree>
    <p:extLst>
      <p:ext uri="{BB962C8B-B14F-4D97-AF65-F5344CB8AC3E}">
        <p14:creationId xmlns:p14="http://schemas.microsoft.com/office/powerpoint/2010/main" val="2972922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A9DBF-8150-4502-5885-D0E56D213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F127F7-5989-8FE0-8BD9-4ED218175E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DF1D0D-BFEE-9F8D-0AF5-92B7FF42EF59}"/>
              </a:ext>
            </a:extLst>
          </p:cNvPr>
          <p:cNvSpPr>
            <a:spLocks noGrp="1"/>
          </p:cNvSpPr>
          <p:nvPr>
            <p:ph type="body" idx="1"/>
          </p:nvPr>
        </p:nvSpPr>
        <p:spPr/>
        <p:txBody>
          <a:bodyPr/>
          <a:lstStyle/>
          <a:p>
            <a:pPr fontAlgn="base"/>
            <a:r>
              <a:rPr lang="en-GB" b="0" dirty="0"/>
              <a:t>https://www.pexels.com/photo/arrangement-of-wooden-blocks-spelling-game-jam-34037761/</a:t>
            </a:r>
          </a:p>
        </p:txBody>
      </p:sp>
      <p:sp>
        <p:nvSpPr>
          <p:cNvPr id="4" name="Slide Number Placeholder 3">
            <a:extLst>
              <a:ext uri="{FF2B5EF4-FFF2-40B4-BE49-F238E27FC236}">
                <a16:creationId xmlns:a16="http://schemas.microsoft.com/office/drawing/2014/main" id="{8E039832-B867-2F84-6B9C-4DAFD44A8CB5}"/>
              </a:ext>
            </a:extLst>
          </p:cNvPr>
          <p:cNvSpPr>
            <a:spLocks noGrp="1"/>
          </p:cNvSpPr>
          <p:nvPr>
            <p:ph type="sldNum" sz="quarter" idx="10"/>
          </p:nvPr>
        </p:nvSpPr>
        <p:spPr/>
        <p:txBody>
          <a:bodyPr/>
          <a:lstStyle/>
          <a:p>
            <a:fld id="{70CC1D15-B5DE-4BD5-A4FB-8CE7A139D482}" type="slidenum">
              <a:rPr lang="en-GB" smtClean="0"/>
              <a:t>9</a:t>
            </a:fld>
            <a:endParaRPr lang="en-GB"/>
          </a:p>
        </p:txBody>
      </p:sp>
    </p:spTree>
    <p:extLst>
      <p:ext uri="{BB962C8B-B14F-4D97-AF65-F5344CB8AC3E}">
        <p14:creationId xmlns:p14="http://schemas.microsoft.com/office/powerpoint/2010/main" val="1981435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5" name="Picture 4" descr="London College of Communication, University of the Arts London logo">
            <a:extLst>
              <a:ext uri="{FF2B5EF4-FFF2-40B4-BE49-F238E27FC236}">
                <a16:creationId xmlns:a16="http://schemas.microsoft.com/office/drawing/2014/main" id="{66AC9F82-20E5-CD47-BB64-65BEC2CC94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23" y="248302"/>
            <a:ext cx="4899077" cy="996011"/>
          </a:xfrm>
          <a:prstGeom prst="rect">
            <a:avLst/>
          </a:prstGeom>
        </p:spPr>
      </p:pic>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480291" y="1620000"/>
            <a:ext cx="11232284" cy="3620215"/>
          </a:xfrm>
        </p:spPr>
        <p:txBody>
          <a:bodyPr anchor="b"/>
          <a:lstStyle>
            <a:lvl1pPr algn="l">
              <a:defRPr sz="4400" b="1">
                <a:solidFill>
                  <a:schemeClr val="bg1"/>
                </a:solidFill>
              </a:defRPr>
            </a:lvl1pPr>
          </a:lstStyle>
          <a:p>
            <a:r>
              <a:rPr lang="en-US" dirty="0"/>
              <a:t>Add title</a:t>
            </a:r>
            <a:endParaRPr lang="en-GB" dirty="0"/>
          </a:p>
        </p:txBody>
      </p:sp>
      <p:sp>
        <p:nvSpPr>
          <p:cNvPr id="3" name="Subtitle 2">
            <a:extLst>
              <a:ext uri="{FF2B5EF4-FFF2-40B4-BE49-F238E27FC236}">
                <a16:creationId xmlns:a16="http://schemas.microsoft.com/office/drawing/2014/main" id="{00DB4FFB-A229-AF47-8E60-155F5A2CCF9D}"/>
              </a:ext>
            </a:extLst>
          </p:cNvPr>
          <p:cNvSpPr>
            <a:spLocks noGrp="1"/>
          </p:cNvSpPr>
          <p:nvPr>
            <p:ph type="subTitle" idx="1" hasCustomPrompt="1"/>
          </p:nvPr>
        </p:nvSpPr>
        <p:spPr>
          <a:xfrm>
            <a:off x="480291" y="5625950"/>
            <a:ext cx="11232284" cy="9717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Subtitle</a:t>
            </a:r>
            <a:endParaRPr lang="en-GB" dirty="0"/>
          </a:p>
        </p:txBody>
      </p:sp>
    </p:spTree>
    <p:extLst>
      <p:ext uri="{BB962C8B-B14F-4D97-AF65-F5344CB8AC3E}">
        <p14:creationId xmlns:p14="http://schemas.microsoft.com/office/powerpoint/2010/main" val="3665380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tement and image">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0F8E0B70-5C30-5847-8AEF-774CFAD7E205}"/>
              </a:ext>
            </a:extLst>
          </p:cNvPr>
          <p:cNvSpPr>
            <a:spLocks noGrp="1"/>
          </p:cNvSpPr>
          <p:nvPr>
            <p:ph type="body" sz="quarter" idx="19"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5" name="Title 1">
            <a:extLst>
              <a:ext uri="{FF2B5EF4-FFF2-40B4-BE49-F238E27FC236}">
                <a16:creationId xmlns:a16="http://schemas.microsoft.com/office/drawing/2014/main" id="{8358CE39-2EA0-9949-BF9D-697281F6194E}"/>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479426" y="1592263"/>
            <a:ext cx="5616574" cy="4357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3" name="Text Placeholder 8">
            <a:extLst>
              <a:ext uri="{FF2B5EF4-FFF2-40B4-BE49-F238E27FC236}">
                <a16:creationId xmlns:a16="http://schemas.microsoft.com/office/drawing/2014/main" id="{6A0B221D-7C49-BD4E-B0DD-913726BFFA6D}"/>
              </a:ext>
            </a:extLst>
          </p:cNvPr>
          <p:cNvSpPr>
            <a:spLocks noGrp="1"/>
          </p:cNvSpPr>
          <p:nvPr>
            <p:ph type="body" sz="quarter" idx="14" hasCustomPrompt="1"/>
          </p:nvPr>
        </p:nvSpPr>
        <p:spPr>
          <a:xfrm>
            <a:off x="720003" y="1859622"/>
            <a:ext cx="5040000" cy="3620977"/>
          </a:xfrm>
        </p:spPr>
        <p:txBody>
          <a:bodyPr anchor="ctr"/>
          <a:lstStyle>
            <a:lvl1pPr marL="0" indent="0" algn="l">
              <a:buNone/>
              <a:defRPr sz="34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11" name="Picture Placeholder 10" descr="Add image here">
            <a:extLst>
              <a:ext uri="{FF2B5EF4-FFF2-40B4-BE49-F238E27FC236}">
                <a16:creationId xmlns:a16="http://schemas.microsoft.com/office/drawing/2014/main" id="{5A57B211-0045-2844-B5DA-1D7E13A68B82}"/>
              </a:ext>
            </a:extLst>
          </p:cNvPr>
          <p:cNvSpPr>
            <a:spLocks noGrp="1"/>
          </p:cNvSpPr>
          <p:nvPr>
            <p:ph type="pic" sz="quarter" idx="13"/>
          </p:nvPr>
        </p:nvSpPr>
        <p:spPr>
          <a:xfrm>
            <a:off x="6096000" y="1592262"/>
            <a:ext cx="5615999" cy="4357688"/>
          </a:xfrm>
        </p:spPr>
        <p:txBody>
          <a:bodyPr/>
          <a:lstStyle>
            <a:lvl1pPr marL="0" indent="0">
              <a:buNone/>
              <a:defRPr sz="1600"/>
            </a:lvl1pPr>
          </a:lstStyle>
          <a:p>
            <a:r>
              <a:rPr lang="en-US"/>
              <a:t>Click icon to add picture</a:t>
            </a:r>
            <a:endParaRPr lang="en-GB" dirty="0"/>
          </a:p>
        </p:txBody>
      </p:sp>
      <p:sp>
        <p:nvSpPr>
          <p:cNvPr id="14" name="Text Placeholder 2">
            <a:extLst>
              <a:ext uri="{FF2B5EF4-FFF2-40B4-BE49-F238E27FC236}">
                <a16:creationId xmlns:a16="http://schemas.microsoft.com/office/drawing/2014/main" id="{E448677C-D124-FC43-990E-2CA08441FE9A}"/>
              </a:ext>
            </a:extLst>
          </p:cNvPr>
          <p:cNvSpPr>
            <a:spLocks noGrp="1"/>
          </p:cNvSpPr>
          <p:nvPr>
            <p:ph type="body" sz="quarter" idx="20" hasCustomPrompt="1"/>
          </p:nvPr>
        </p:nvSpPr>
        <p:spPr>
          <a:xfrm>
            <a:off x="2166" y="5481275"/>
            <a:ext cx="2230339" cy="468000"/>
          </a:xfrm>
          <a:solidFill>
            <a:schemeClr val="bg1"/>
          </a:solidFill>
        </p:spPr>
        <p:txBody>
          <a:bodyPr anchor="ctr"/>
          <a:lstStyle>
            <a:lvl1pPr marL="0" indent="0">
              <a:buNone/>
              <a:defRPr sz="1800"/>
            </a:lvl1pPr>
            <a:lvl2pPr marL="432000" indent="0">
              <a:buFontTx/>
              <a:buNone/>
              <a:defRPr sz="1200"/>
            </a:lvl2pPr>
          </a:lstStyle>
          <a:p>
            <a:pPr lvl="1"/>
            <a:r>
              <a:rPr lang="en-US" dirty="0"/>
              <a:t> Image credit</a:t>
            </a:r>
            <a:br>
              <a:rPr lang="en-US" dirty="0"/>
            </a:br>
            <a:r>
              <a:rPr lang="en-US" dirty="0"/>
              <a:t> goes here</a:t>
            </a:r>
          </a:p>
        </p:txBody>
      </p:sp>
      <p:cxnSp>
        <p:nvCxnSpPr>
          <p:cNvPr id="13" name="Straight Connector 12">
            <a:extLst>
              <a:ext uri="{FF2B5EF4-FFF2-40B4-BE49-F238E27FC236}">
                <a16:creationId xmlns:a16="http://schemas.microsoft.com/office/drawing/2014/main" id="{44FC2831-8571-0047-869E-580ABE8772EA}"/>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60A5A30C-C96A-AB45-BA1C-43ADF863943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7" name="Footer Placeholder 4">
            <a:extLst>
              <a:ext uri="{FF2B5EF4-FFF2-40B4-BE49-F238E27FC236}">
                <a16:creationId xmlns:a16="http://schemas.microsoft.com/office/drawing/2014/main" id="{91D07C53-5F2E-564B-AA5D-C8C104D2E32C}"/>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6" name="Slide Number Placeholder 5">
            <a:extLst>
              <a:ext uri="{FF2B5EF4-FFF2-40B4-BE49-F238E27FC236}">
                <a16:creationId xmlns:a16="http://schemas.microsoft.com/office/drawing/2014/main" id="{23B8BE1E-EB54-5A43-AA5B-AD876ECA3253}"/>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3360193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ement and three images">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480003" y="1592262"/>
            <a:ext cx="5544560" cy="43837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720003" y="1859622"/>
            <a:ext cx="5040000" cy="3798228"/>
          </a:xfrm>
        </p:spPr>
        <p:txBody>
          <a:bodyPr anchor="ctr"/>
          <a:lstStyle>
            <a:lvl1pPr marL="0" indent="0" algn="l">
              <a:buNone/>
              <a:defRPr sz="34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10" name="Picture Placeholder 3" descr="Add first of three images here">
            <a:extLst>
              <a:ext uri="{FF2B5EF4-FFF2-40B4-BE49-F238E27FC236}">
                <a16:creationId xmlns:a16="http://schemas.microsoft.com/office/drawing/2014/main" id="{7DA10396-CCCF-0340-BB00-412EEECBC0ED}"/>
              </a:ext>
            </a:extLst>
          </p:cNvPr>
          <p:cNvSpPr>
            <a:spLocks noGrp="1"/>
          </p:cNvSpPr>
          <p:nvPr>
            <p:ph type="pic" sz="quarter" idx="10"/>
          </p:nvPr>
        </p:nvSpPr>
        <p:spPr>
          <a:xfrm>
            <a:off x="6167438" y="1592263"/>
            <a:ext cx="5544561" cy="2367736"/>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sp>
        <p:nvSpPr>
          <p:cNvPr id="12" name="Picture Placeholder 3" descr="Add second image here">
            <a:extLst>
              <a:ext uri="{FF2B5EF4-FFF2-40B4-BE49-F238E27FC236}">
                <a16:creationId xmlns:a16="http://schemas.microsoft.com/office/drawing/2014/main" id="{4CFF857B-12AB-E04C-A1F6-FC4B79FE185A}"/>
              </a:ext>
            </a:extLst>
          </p:cNvPr>
          <p:cNvSpPr>
            <a:spLocks noGrp="1"/>
          </p:cNvSpPr>
          <p:nvPr>
            <p:ph type="pic" sz="quarter" idx="12"/>
          </p:nvPr>
        </p:nvSpPr>
        <p:spPr>
          <a:xfrm>
            <a:off x="6167438" y="4145976"/>
            <a:ext cx="3636962" cy="1803974"/>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sp>
        <p:nvSpPr>
          <p:cNvPr id="16" name="Picture Placeholder 3" descr="Add third image here or remaove if not required">
            <a:extLst>
              <a:ext uri="{FF2B5EF4-FFF2-40B4-BE49-F238E27FC236}">
                <a16:creationId xmlns:a16="http://schemas.microsoft.com/office/drawing/2014/main" id="{8C79CD37-E4DA-FA41-8E9D-41522B86F445}"/>
              </a:ext>
            </a:extLst>
          </p:cNvPr>
          <p:cNvSpPr>
            <a:spLocks noGrp="1"/>
          </p:cNvSpPr>
          <p:nvPr>
            <p:ph type="pic" sz="quarter" idx="18"/>
          </p:nvPr>
        </p:nvSpPr>
        <p:spPr>
          <a:xfrm>
            <a:off x="9948863" y="4145977"/>
            <a:ext cx="1763136" cy="1803974"/>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cxnSp>
        <p:nvCxnSpPr>
          <p:cNvPr id="14" name="Straight Connector 13">
            <a:extLst>
              <a:ext uri="{FF2B5EF4-FFF2-40B4-BE49-F238E27FC236}">
                <a16:creationId xmlns:a16="http://schemas.microsoft.com/office/drawing/2014/main" id="{2CFD15CC-2D5D-A34D-A6E7-81613F6D43CD}"/>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22" name="Picture 21">
            <a:extLst>
              <a:ext uri="{FF2B5EF4-FFF2-40B4-BE49-F238E27FC236}">
                <a16:creationId xmlns:a16="http://schemas.microsoft.com/office/drawing/2014/main" id="{AC1C16A6-7F4C-0949-B1B0-7C8CE7921B4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1" name="Footer Placeholder 4">
            <a:extLst>
              <a:ext uri="{FF2B5EF4-FFF2-40B4-BE49-F238E27FC236}">
                <a16:creationId xmlns:a16="http://schemas.microsoft.com/office/drawing/2014/main" id="{FC367B92-1561-E34D-BE06-2C6F86B68F56}"/>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9" name="Slide Number Placeholder 5">
            <a:extLst>
              <a:ext uri="{FF2B5EF4-FFF2-40B4-BE49-F238E27FC236}">
                <a16:creationId xmlns:a16="http://schemas.microsoft.com/office/drawing/2014/main" id="{03F0AE9C-EBB9-834E-A3DE-B16392E83830}"/>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838280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and title">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2C96613-2613-8145-BDBC-95527046A263}"/>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5" name="Title 1">
            <a:extLst>
              <a:ext uri="{FF2B5EF4-FFF2-40B4-BE49-F238E27FC236}">
                <a16:creationId xmlns:a16="http://schemas.microsoft.com/office/drawing/2014/main" id="{BC99F548-E5CC-0448-82E6-D55920EF41A7}"/>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dirty="0"/>
              <a:t>Add Title</a:t>
            </a:r>
          </a:p>
        </p:txBody>
      </p:sp>
      <p:sp>
        <p:nvSpPr>
          <p:cNvPr id="17" name="TextBox 16">
            <a:extLst>
              <a:ext uri="{FF2B5EF4-FFF2-40B4-BE49-F238E27FC236}">
                <a16:creationId xmlns:a16="http://schemas.microsoft.com/office/drawing/2014/main" id="{D633DDAB-073B-FE41-A6AF-4E5A138C354A}"/>
              </a:ext>
            </a:extLst>
          </p:cNvPr>
          <p:cNvSpPr txBox="1"/>
          <p:nvPr userDrawn="1"/>
        </p:nvSpPr>
        <p:spPr>
          <a:xfrm>
            <a:off x="479426" y="1601129"/>
            <a:ext cx="971549" cy="459435"/>
          </a:xfrm>
          <a:prstGeom prst="rect">
            <a:avLst/>
          </a:prstGeom>
          <a:noFill/>
        </p:spPr>
        <p:txBody>
          <a:bodyPr wrap="square" lIns="0" tIns="0" rIns="0" bIns="0" rtlCol="0" anchor="t" anchorCtr="0">
            <a:noAutofit/>
          </a:bodyPr>
          <a:lstStyle/>
          <a:p>
            <a:pPr algn="l"/>
            <a:r>
              <a:rPr lang="en-US" sz="2400" b="1" dirty="0"/>
              <a:t>Today</a:t>
            </a:r>
          </a:p>
        </p:txBody>
      </p:sp>
      <p:sp>
        <p:nvSpPr>
          <p:cNvPr id="20" name="TextBox 19">
            <a:extLst>
              <a:ext uri="{FF2B5EF4-FFF2-40B4-BE49-F238E27FC236}">
                <a16:creationId xmlns:a16="http://schemas.microsoft.com/office/drawing/2014/main" id="{2002942C-93EA-4F4E-9FE7-97ED1598FA64}"/>
              </a:ext>
            </a:extLst>
          </p:cNvPr>
          <p:cNvSpPr txBox="1"/>
          <p:nvPr userDrawn="1"/>
        </p:nvSpPr>
        <p:spPr>
          <a:xfrm>
            <a:off x="1442733" y="2121634"/>
            <a:ext cx="3120806" cy="1413655"/>
          </a:xfrm>
          <a:prstGeom prst="rect">
            <a:avLst/>
          </a:prstGeom>
          <a:noFill/>
        </p:spPr>
        <p:txBody>
          <a:bodyPr wrap="square" lIns="0" tIns="0" rIns="0" bIns="0" rtlCol="0" anchor="t" anchorCtr="0">
            <a:noAutofit/>
          </a:bodyPr>
          <a:lstStyle/>
          <a:p>
            <a:pPr algn="l"/>
            <a:r>
              <a:rPr lang="en-US" sz="2400" b="1" dirty="0"/>
              <a:t>00 January 2020</a:t>
            </a:r>
          </a:p>
          <a:p>
            <a:pPr algn="l"/>
            <a:r>
              <a:rPr lang="en-US" sz="2400" dirty="0"/>
              <a:t>Key milestone 01 and brief explanation</a:t>
            </a:r>
          </a:p>
        </p:txBody>
      </p:sp>
      <p:sp>
        <p:nvSpPr>
          <p:cNvPr id="21" name="TextBox 20">
            <a:extLst>
              <a:ext uri="{FF2B5EF4-FFF2-40B4-BE49-F238E27FC236}">
                <a16:creationId xmlns:a16="http://schemas.microsoft.com/office/drawing/2014/main" id="{9C29B702-B3DE-0E4B-A032-9DF36505806E}"/>
              </a:ext>
            </a:extLst>
          </p:cNvPr>
          <p:cNvSpPr txBox="1"/>
          <p:nvPr userDrawn="1"/>
        </p:nvSpPr>
        <p:spPr>
          <a:xfrm>
            <a:off x="2236102" y="4159188"/>
            <a:ext cx="3178958" cy="1260864"/>
          </a:xfrm>
          <a:prstGeom prst="rect">
            <a:avLst/>
          </a:prstGeom>
          <a:noFill/>
        </p:spPr>
        <p:txBody>
          <a:bodyPr wrap="square" lIns="0" tIns="0" rIns="0" bIns="0" rtlCol="0" anchor="t" anchorCtr="0">
            <a:noAutofit/>
          </a:bodyPr>
          <a:lstStyle/>
          <a:p>
            <a:pPr algn="l"/>
            <a:r>
              <a:rPr lang="en-US" sz="2400" b="1" dirty="0"/>
              <a:t>00 February 2020</a:t>
            </a:r>
          </a:p>
          <a:p>
            <a:pPr algn="l"/>
            <a:r>
              <a:rPr lang="en-US" sz="2400" dirty="0"/>
              <a:t>Key milestone or goals</a:t>
            </a:r>
          </a:p>
        </p:txBody>
      </p:sp>
      <p:sp>
        <p:nvSpPr>
          <p:cNvPr id="23" name="TextBox 22">
            <a:extLst>
              <a:ext uri="{FF2B5EF4-FFF2-40B4-BE49-F238E27FC236}">
                <a16:creationId xmlns:a16="http://schemas.microsoft.com/office/drawing/2014/main" id="{4B9AB991-EC53-7549-843F-B3CDF98CBD5F}"/>
              </a:ext>
            </a:extLst>
          </p:cNvPr>
          <p:cNvSpPr txBox="1"/>
          <p:nvPr userDrawn="1"/>
        </p:nvSpPr>
        <p:spPr>
          <a:xfrm>
            <a:off x="5232400" y="1616529"/>
            <a:ext cx="2700338" cy="419287"/>
          </a:xfrm>
          <a:prstGeom prst="rect">
            <a:avLst/>
          </a:prstGeom>
          <a:noFill/>
        </p:spPr>
        <p:txBody>
          <a:bodyPr wrap="square" lIns="0" tIns="0" rIns="0" bIns="0" rtlCol="0" anchor="t" anchorCtr="0">
            <a:noAutofit/>
          </a:bodyPr>
          <a:lstStyle/>
          <a:p>
            <a:pPr algn="l"/>
            <a:r>
              <a:rPr lang="en-US" sz="2400" b="1" dirty="0"/>
              <a:t>00 March 2020</a:t>
            </a:r>
          </a:p>
        </p:txBody>
      </p:sp>
      <p:sp>
        <p:nvSpPr>
          <p:cNvPr id="25" name="TextBox 24">
            <a:extLst>
              <a:ext uri="{FF2B5EF4-FFF2-40B4-BE49-F238E27FC236}">
                <a16:creationId xmlns:a16="http://schemas.microsoft.com/office/drawing/2014/main" id="{DBED1ECC-0BD9-3743-8D2D-E05823441A35}"/>
              </a:ext>
            </a:extLst>
          </p:cNvPr>
          <p:cNvSpPr txBox="1"/>
          <p:nvPr userDrawn="1"/>
        </p:nvSpPr>
        <p:spPr>
          <a:xfrm>
            <a:off x="5668960" y="4159188"/>
            <a:ext cx="3198816" cy="1260865"/>
          </a:xfrm>
          <a:prstGeom prst="rect">
            <a:avLst/>
          </a:prstGeom>
          <a:noFill/>
        </p:spPr>
        <p:txBody>
          <a:bodyPr wrap="square" lIns="0" tIns="0" rIns="0" bIns="0" rtlCol="0" anchor="t" anchorCtr="0">
            <a:noAutofit/>
          </a:bodyPr>
          <a:lstStyle/>
          <a:p>
            <a:pPr algn="l"/>
            <a:r>
              <a:rPr lang="en-US" sz="2400" b="1" dirty="0"/>
              <a:t>00 April 2020</a:t>
            </a:r>
          </a:p>
          <a:p>
            <a:pPr algn="l"/>
            <a:r>
              <a:rPr lang="en-US" sz="2400" dirty="0"/>
              <a:t>Key milestone or goals</a:t>
            </a:r>
          </a:p>
        </p:txBody>
      </p:sp>
      <p:sp>
        <p:nvSpPr>
          <p:cNvPr id="27" name="TextBox 26">
            <a:extLst>
              <a:ext uri="{FF2B5EF4-FFF2-40B4-BE49-F238E27FC236}">
                <a16:creationId xmlns:a16="http://schemas.microsoft.com/office/drawing/2014/main" id="{F73D4268-F8E4-6849-A550-C1431A22F0C8}"/>
              </a:ext>
            </a:extLst>
          </p:cNvPr>
          <p:cNvSpPr txBox="1"/>
          <p:nvPr userDrawn="1"/>
        </p:nvSpPr>
        <p:spPr>
          <a:xfrm>
            <a:off x="6958380" y="2121633"/>
            <a:ext cx="2312230" cy="1042187"/>
          </a:xfrm>
          <a:prstGeom prst="rect">
            <a:avLst/>
          </a:prstGeom>
          <a:noFill/>
        </p:spPr>
        <p:txBody>
          <a:bodyPr wrap="square" lIns="0" tIns="0" rIns="0" bIns="0" rtlCol="0" anchor="t" anchorCtr="0">
            <a:noAutofit/>
          </a:bodyPr>
          <a:lstStyle/>
          <a:p>
            <a:pPr algn="l"/>
            <a:r>
              <a:rPr lang="en-US" sz="2400" b="1" dirty="0"/>
              <a:t>00 May 2020</a:t>
            </a:r>
          </a:p>
          <a:p>
            <a:pPr algn="l"/>
            <a:r>
              <a:rPr lang="en-US" sz="2400" dirty="0"/>
              <a:t>Key stakeholder sign off</a:t>
            </a:r>
          </a:p>
        </p:txBody>
      </p:sp>
      <p:sp>
        <p:nvSpPr>
          <p:cNvPr id="29" name="TextBox 28">
            <a:extLst>
              <a:ext uri="{FF2B5EF4-FFF2-40B4-BE49-F238E27FC236}">
                <a16:creationId xmlns:a16="http://schemas.microsoft.com/office/drawing/2014/main" id="{745C7AD6-27F5-2C4B-908F-E5DAD2F70D7A}"/>
              </a:ext>
            </a:extLst>
          </p:cNvPr>
          <p:cNvSpPr txBox="1"/>
          <p:nvPr userDrawn="1"/>
        </p:nvSpPr>
        <p:spPr>
          <a:xfrm>
            <a:off x="9045208" y="4159188"/>
            <a:ext cx="2700338" cy="1260865"/>
          </a:xfrm>
          <a:prstGeom prst="rect">
            <a:avLst/>
          </a:prstGeom>
          <a:noFill/>
        </p:spPr>
        <p:txBody>
          <a:bodyPr wrap="square" lIns="0" tIns="0" rIns="0" bIns="0" rtlCol="0" anchor="t" anchorCtr="0">
            <a:noAutofit/>
          </a:bodyPr>
          <a:lstStyle/>
          <a:p>
            <a:pPr algn="l"/>
            <a:r>
              <a:rPr lang="en-US" sz="2400" b="1" dirty="0"/>
              <a:t>00 November 2020</a:t>
            </a:r>
          </a:p>
          <a:p>
            <a:pPr algn="l"/>
            <a:r>
              <a:rPr lang="en-US" sz="2400" dirty="0"/>
              <a:t>Project delivery</a:t>
            </a:r>
          </a:p>
        </p:txBody>
      </p:sp>
      <p:sp>
        <p:nvSpPr>
          <p:cNvPr id="32" name="TextBox 31">
            <a:extLst>
              <a:ext uri="{FF2B5EF4-FFF2-40B4-BE49-F238E27FC236}">
                <a16:creationId xmlns:a16="http://schemas.microsoft.com/office/drawing/2014/main" id="{3B68505F-017D-C448-8C2E-7EBFF3A15AB8}"/>
              </a:ext>
            </a:extLst>
          </p:cNvPr>
          <p:cNvSpPr txBox="1"/>
          <p:nvPr userDrawn="1"/>
        </p:nvSpPr>
        <p:spPr>
          <a:xfrm>
            <a:off x="9804400" y="1618404"/>
            <a:ext cx="2022743" cy="774968"/>
          </a:xfrm>
          <a:prstGeom prst="rect">
            <a:avLst/>
          </a:prstGeom>
          <a:noFill/>
        </p:spPr>
        <p:txBody>
          <a:bodyPr wrap="square" lIns="0" tIns="0" rIns="0" bIns="0" rtlCol="0" anchor="t" anchorCtr="0">
            <a:noAutofit/>
          </a:bodyPr>
          <a:lstStyle/>
          <a:p>
            <a:pPr algn="l"/>
            <a:r>
              <a:rPr lang="en-US" sz="2400" b="1" dirty="0"/>
              <a:t>00 November 2020</a:t>
            </a:r>
          </a:p>
          <a:p>
            <a:pPr algn="l"/>
            <a:r>
              <a:rPr lang="en-US" sz="2400" dirty="0"/>
              <a:t>Roll out</a:t>
            </a:r>
          </a:p>
        </p:txBody>
      </p:sp>
      <p:cxnSp>
        <p:nvCxnSpPr>
          <p:cNvPr id="9" name="Straight Arrow Connector 8">
            <a:extLst>
              <a:ext uri="{FF2B5EF4-FFF2-40B4-BE49-F238E27FC236}">
                <a16:creationId xmlns:a16="http://schemas.microsoft.com/office/drawing/2014/main" id="{E2A73C77-45B4-6F40-9DFA-2549E2C443B6}"/>
              </a:ext>
              <a:ext uri="{C183D7F6-B498-43B3-948B-1728B52AA6E4}">
                <adec:decorative xmlns:adec="http://schemas.microsoft.com/office/drawing/2017/decorative" val="1"/>
              </a:ext>
            </a:extLst>
          </p:cNvPr>
          <p:cNvCxnSpPr/>
          <p:nvPr userDrawn="1"/>
        </p:nvCxnSpPr>
        <p:spPr>
          <a:xfrm>
            <a:off x="0" y="3429000"/>
            <a:ext cx="10741025" cy="0"/>
          </a:xfrm>
          <a:prstGeom prst="straightConnector1">
            <a:avLst/>
          </a:prstGeom>
          <a:ln w="63500">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DB80CA9-D612-334D-B547-0EA0546D567D}"/>
              </a:ext>
              <a:ext uri="{C183D7F6-B498-43B3-948B-1728B52AA6E4}">
                <adec:decorative xmlns:adec="http://schemas.microsoft.com/office/drawing/2017/decorative" val="1"/>
              </a:ext>
            </a:extLst>
          </p:cNvPr>
          <p:cNvCxnSpPr>
            <a:cxnSpLocks/>
          </p:cNvCxnSpPr>
          <p:nvPr userDrawn="1"/>
        </p:nvCxnSpPr>
        <p:spPr>
          <a:xfrm flipH="1" flipV="1">
            <a:off x="479425" y="2068379"/>
            <a:ext cx="2078" cy="1360623"/>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BA5457-1215-D54E-B9A3-E70A18F8A7E1}"/>
              </a:ext>
              <a:ext uri="{C183D7F6-B498-43B3-948B-1728B52AA6E4}">
                <adec:decorative xmlns:adec="http://schemas.microsoft.com/office/drawing/2017/decorative" val="1"/>
              </a:ext>
            </a:extLst>
          </p:cNvPr>
          <p:cNvCxnSpPr>
            <a:cxnSpLocks/>
          </p:cNvCxnSpPr>
          <p:nvPr userDrawn="1"/>
        </p:nvCxnSpPr>
        <p:spPr>
          <a:xfrm flipV="1">
            <a:off x="1450975" y="3267440"/>
            <a:ext cx="0" cy="185601"/>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531D2A4-0774-3544-AEBF-B11C2AAA4E0C}"/>
              </a:ext>
              <a:ext uri="{C183D7F6-B498-43B3-948B-1728B52AA6E4}">
                <adec:decorative xmlns:adec="http://schemas.microsoft.com/office/drawing/2017/decorative" val="1"/>
              </a:ext>
            </a:extLst>
          </p:cNvPr>
          <p:cNvCxnSpPr>
            <a:cxnSpLocks/>
          </p:cNvCxnSpPr>
          <p:nvPr userDrawn="1"/>
        </p:nvCxnSpPr>
        <p:spPr>
          <a:xfrm flipV="1">
            <a:off x="2236102" y="3457135"/>
            <a:ext cx="0" cy="67173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04AD4E3-1DB3-0745-8BA0-36872B5EBA56}"/>
              </a:ext>
              <a:ext uri="{C183D7F6-B498-43B3-948B-1728B52AA6E4}">
                <adec:decorative xmlns:adec="http://schemas.microsoft.com/office/drawing/2017/decorative" val="1"/>
              </a:ext>
            </a:extLst>
          </p:cNvPr>
          <p:cNvCxnSpPr>
            <a:cxnSpLocks/>
          </p:cNvCxnSpPr>
          <p:nvPr userDrawn="1"/>
        </p:nvCxnSpPr>
        <p:spPr>
          <a:xfrm flipV="1">
            <a:off x="5248470" y="2068379"/>
            <a:ext cx="0" cy="1352047"/>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7F8EBD-245C-374E-B6EF-34F631DFF0FB}"/>
              </a:ext>
              <a:ext uri="{C183D7F6-B498-43B3-948B-1728B52AA6E4}">
                <adec:decorative xmlns:adec="http://schemas.microsoft.com/office/drawing/2017/decorative" val="1"/>
              </a:ext>
            </a:extLst>
          </p:cNvPr>
          <p:cNvCxnSpPr>
            <a:cxnSpLocks/>
          </p:cNvCxnSpPr>
          <p:nvPr userDrawn="1"/>
        </p:nvCxnSpPr>
        <p:spPr>
          <a:xfrm flipV="1">
            <a:off x="5668960" y="3428999"/>
            <a:ext cx="0" cy="67173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521D648-1B33-B848-9E28-22C1055A060B}"/>
              </a:ext>
              <a:ext uri="{C183D7F6-B498-43B3-948B-1728B52AA6E4}">
                <adec:decorative xmlns:adec="http://schemas.microsoft.com/office/drawing/2017/decorative" val="1"/>
              </a:ext>
            </a:extLst>
          </p:cNvPr>
          <p:cNvCxnSpPr>
            <a:cxnSpLocks/>
          </p:cNvCxnSpPr>
          <p:nvPr userDrawn="1"/>
        </p:nvCxnSpPr>
        <p:spPr>
          <a:xfrm flipV="1">
            <a:off x="6959600" y="3249637"/>
            <a:ext cx="0" cy="20340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8AD7176-913D-F745-878C-3D30A4B17642}"/>
              </a:ext>
              <a:ext uri="{C183D7F6-B498-43B3-948B-1728B52AA6E4}">
                <adec:decorative xmlns:adec="http://schemas.microsoft.com/office/drawing/2017/decorative" val="1"/>
              </a:ext>
            </a:extLst>
          </p:cNvPr>
          <p:cNvCxnSpPr>
            <a:cxnSpLocks/>
          </p:cNvCxnSpPr>
          <p:nvPr userDrawn="1"/>
        </p:nvCxnSpPr>
        <p:spPr>
          <a:xfrm flipV="1">
            <a:off x="9045208" y="3457135"/>
            <a:ext cx="0" cy="67173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22E4D0C-D51E-7E41-8739-255B8C76D39D}"/>
              </a:ext>
              <a:ext uri="{C183D7F6-B498-43B3-948B-1728B52AA6E4}">
                <adec:decorative xmlns:adec="http://schemas.microsoft.com/office/drawing/2017/decorative" val="1"/>
              </a:ext>
            </a:extLst>
          </p:cNvPr>
          <p:cNvCxnSpPr>
            <a:cxnSpLocks/>
          </p:cNvCxnSpPr>
          <p:nvPr userDrawn="1"/>
        </p:nvCxnSpPr>
        <p:spPr>
          <a:xfrm flipV="1">
            <a:off x="9804400" y="2393372"/>
            <a:ext cx="0" cy="1033332"/>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EFD903F-4131-8F43-9B3B-E47372010386}"/>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34" name="Picture 33">
            <a:extLst>
              <a:ext uri="{FF2B5EF4-FFF2-40B4-BE49-F238E27FC236}">
                <a16:creationId xmlns:a16="http://schemas.microsoft.com/office/drawing/2014/main" id="{DA3CE8FB-3ED9-B64C-A455-97527429249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4" name="Footer Placeholder 4">
            <a:extLst>
              <a:ext uri="{FF2B5EF4-FFF2-40B4-BE49-F238E27FC236}">
                <a16:creationId xmlns:a16="http://schemas.microsoft.com/office/drawing/2014/main" id="{0685733F-6C6F-9549-84A0-153D083033CA}"/>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2" name="Slide Number Placeholder 5">
            <a:extLst>
              <a:ext uri="{FF2B5EF4-FFF2-40B4-BE49-F238E27FC236}">
                <a16:creationId xmlns:a16="http://schemas.microsoft.com/office/drawing/2014/main" id="{8CF0EE21-71A6-114A-A05C-5132C142511F}"/>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6044564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and content 1/2 page 1">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479427" y="1592263"/>
            <a:ext cx="4608512" cy="4368673"/>
          </a:xfrm>
        </p:spPr>
        <p:txBody>
          <a:bodyPr anchor="ctr"/>
          <a:lstStyle>
            <a:lvl1pPr marL="0" indent="0" algn="l">
              <a:buNone/>
              <a:defRPr sz="3400" b="1">
                <a:solidFill>
                  <a:schemeClr val="tx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4" name="Rectangle 13">
            <a:extLst>
              <a:ext uri="{FF2B5EF4-FFF2-40B4-BE49-F238E27FC236}">
                <a16:creationId xmlns:a16="http://schemas.microsoft.com/office/drawing/2014/main" id="{91239895-CBF1-9A44-AE0E-97321883F861}"/>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9" name="Content Placeholder 5">
            <a:extLst>
              <a:ext uri="{FF2B5EF4-FFF2-40B4-BE49-F238E27FC236}">
                <a16:creationId xmlns:a16="http://schemas.microsoft.com/office/drawing/2014/main" id="{2541D261-763F-C74D-B9EC-20280292EC40}"/>
              </a:ext>
            </a:extLst>
          </p:cNvPr>
          <p:cNvSpPr>
            <a:spLocks noGrp="1"/>
          </p:cNvSpPr>
          <p:nvPr>
            <p:ph sz="quarter" idx="21"/>
          </p:nvPr>
        </p:nvSpPr>
        <p:spPr>
          <a:xfrm>
            <a:off x="6167437" y="1592263"/>
            <a:ext cx="5545137" cy="4357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a:extLst>
              <a:ext uri="{FF2B5EF4-FFF2-40B4-BE49-F238E27FC236}">
                <a16:creationId xmlns:a16="http://schemas.microsoft.com/office/drawing/2014/main" id="{8C566D20-9ED7-F24C-8234-C6723323E5F3}"/>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8ECB5870-BC80-F64B-A5ED-145F2F2C572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2" name="Footer Placeholder 4">
            <a:extLst>
              <a:ext uri="{FF2B5EF4-FFF2-40B4-BE49-F238E27FC236}">
                <a16:creationId xmlns:a16="http://schemas.microsoft.com/office/drawing/2014/main" id="{67B1EEDC-5770-814D-AB47-82F4CC349684}"/>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21" name="Slide Number Placeholder 5">
            <a:extLst>
              <a:ext uri="{FF2B5EF4-FFF2-40B4-BE49-F238E27FC236}">
                <a16:creationId xmlns:a16="http://schemas.microsoft.com/office/drawing/2014/main" id="{721A1AE5-AD2C-2247-A1E6-B60F43EDA9E1}"/>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9733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 and content 1/3 page 1">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479427" y="1592263"/>
            <a:ext cx="3636961" cy="4368673"/>
          </a:xfrm>
        </p:spPr>
        <p:txBody>
          <a:bodyPr anchor="ctr"/>
          <a:lstStyle>
            <a:lvl1pPr marL="0" indent="0" algn="l">
              <a:buNone/>
              <a:defRPr sz="3400" b="1">
                <a:solidFill>
                  <a:schemeClr val="tx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16" name="Rectangle 15">
            <a:extLst>
              <a:ext uri="{FF2B5EF4-FFF2-40B4-BE49-F238E27FC236}">
                <a16:creationId xmlns:a16="http://schemas.microsoft.com/office/drawing/2014/main" id="{2D5F3EFB-C9F8-E04B-8B93-5D6DF7840D6D}"/>
              </a:ext>
              <a:ext uri="{C183D7F6-B498-43B3-948B-1728B52AA6E4}">
                <adec:decorative xmlns:adec="http://schemas.microsoft.com/office/drawing/2017/decorative" val="1"/>
              </a:ext>
            </a:extLst>
          </p:cNvPr>
          <p:cNvSpPr/>
          <p:nvPr userDrawn="1"/>
        </p:nvSpPr>
        <p:spPr>
          <a:xfrm>
            <a:off x="4116388" y="0"/>
            <a:ext cx="80756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1"/>
              </a:solidFill>
            </a:endParaRPr>
          </a:p>
        </p:txBody>
      </p:sp>
      <p:sp>
        <p:nvSpPr>
          <p:cNvPr id="19" name="Rectangle 18">
            <a:extLst>
              <a:ext uri="{FF2B5EF4-FFF2-40B4-BE49-F238E27FC236}">
                <a16:creationId xmlns:a16="http://schemas.microsoft.com/office/drawing/2014/main" id="{49027F85-A326-5B4C-A284-BD4EA17ED906}"/>
              </a:ext>
              <a:ext uri="{C183D7F6-B498-43B3-948B-1728B52AA6E4}">
                <adec:decorative xmlns:adec="http://schemas.microsoft.com/office/drawing/2017/decorative" val="1"/>
              </a:ext>
            </a:extLst>
          </p:cNvPr>
          <p:cNvSpPr/>
          <p:nvPr userDrawn="1"/>
        </p:nvSpPr>
        <p:spPr>
          <a:xfrm>
            <a:off x="4116388" y="0"/>
            <a:ext cx="8075613"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1"/>
              </a:solidFill>
            </a:endParaRPr>
          </a:p>
        </p:txBody>
      </p:sp>
      <p:sp>
        <p:nvSpPr>
          <p:cNvPr id="12" name="Content Placeholder 5">
            <a:extLst>
              <a:ext uri="{FF2B5EF4-FFF2-40B4-BE49-F238E27FC236}">
                <a16:creationId xmlns:a16="http://schemas.microsoft.com/office/drawing/2014/main" id="{A3A1DA97-7FEA-2F42-8E12-4BABE52A9ADD}"/>
              </a:ext>
            </a:extLst>
          </p:cNvPr>
          <p:cNvSpPr>
            <a:spLocks noGrp="1"/>
          </p:cNvSpPr>
          <p:nvPr>
            <p:ph sz="quarter" idx="21"/>
          </p:nvPr>
        </p:nvSpPr>
        <p:spPr>
          <a:xfrm>
            <a:off x="5232400" y="1592263"/>
            <a:ext cx="6480174" cy="4357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Straight Connector 20">
            <a:extLst>
              <a:ext uri="{FF2B5EF4-FFF2-40B4-BE49-F238E27FC236}">
                <a16:creationId xmlns:a16="http://schemas.microsoft.com/office/drawing/2014/main" id="{200EA739-BE1A-6748-96FD-C4F5683CC220}"/>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74A38FA-9A86-7049-9050-DE609849945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3" name="Footer Placeholder 4">
            <a:extLst>
              <a:ext uri="{FF2B5EF4-FFF2-40B4-BE49-F238E27FC236}">
                <a16:creationId xmlns:a16="http://schemas.microsoft.com/office/drawing/2014/main" id="{C7EDDFB0-8C35-B242-B9C7-9FF8CD6E3EB1}"/>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22" name="Slide Number Placeholder 5">
            <a:extLst>
              <a:ext uri="{FF2B5EF4-FFF2-40B4-BE49-F238E27FC236}">
                <a16:creationId xmlns:a16="http://schemas.microsoft.com/office/drawing/2014/main" id="{DE590B1C-3001-3A4C-AE2A-BA95BADFA841}"/>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4292242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and content 1/2 page 2">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79426" y="1592263"/>
            <a:ext cx="5545137" cy="4368673"/>
          </a:xfrm>
        </p:spPr>
        <p:txBody>
          <a:bodyPr anchor="t" anchorCtr="0"/>
          <a:lstStyle>
            <a:lvl1pPr algn="l">
              <a:defRPr sz="3800">
                <a:solidFill>
                  <a:schemeClr val="tx1"/>
                </a:solidFill>
              </a:defRPr>
            </a:lvl1pPr>
          </a:lstStyle>
          <a:p>
            <a:r>
              <a:rPr lang="en-GB" noProof="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1" name="Rectangle 10">
            <a:extLst>
              <a:ext uri="{FF2B5EF4-FFF2-40B4-BE49-F238E27FC236}">
                <a16:creationId xmlns:a16="http://schemas.microsoft.com/office/drawing/2014/main" id="{F9CCDF47-40D6-0E40-9E93-34D45B6FB129}"/>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1"/>
              </a:solidFill>
            </a:endParaRPr>
          </a:p>
        </p:txBody>
      </p:sp>
      <p:sp>
        <p:nvSpPr>
          <p:cNvPr id="12" name="Content Placeholder 5">
            <a:extLst>
              <a:ext uri="{FF2B5EF4-FFF2-40B4-BE49-F238E27FC236}">
                <a16:creationId xmlns:a16="http://schemas.microsoft.com/office/drawing/2014/main" id="{D76DD8CF-32FC-E74F-A900-AB93DBD3A1F8}"/>
              </a:ext>
            </a:extLst>
          </p:cNvPr>
          <p:cNvSpPr>
            <a:spLocks noGrp="1"/>
          </p:cNvSpPr>
          <p:nvPr>
            <p:ph sz="quarter" idx="21"/>
          </p:nvPr>
        </p:nvSpPr>
        <p:spPr>
          <a:xfrm>
            <a:off x="6167437" y="1592263"/>
            <a:ext cx="5545137" cy="4357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D377C0B9-DA67-F547-AE09-F6A98E6DDFA9}"/>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8F97CD63-0CA6-AF41-BEDB-C082F390312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9" name="Footer Placeholder 4">
            <a:extLst>
              <a:ext uri="{FF2B5EF4-FFF2-40B4-BE49-F238E27FC236}">
                <a16:creationId xmlns:a16="http://schemas.microsoft.com/office/drawing/2014/main" id="{BFD9081A-76D9-EC44-ADFB-D21AF3669FF9}"/>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6" name="Slide Number Placeholder 5">
            <a:extLst>
              <a:ext uri="{FF2B5EF4-FFF2-40B4-BE49-F238E27FC236}">
                <a16:creationId xmlns:a16="http://schemas.microsoft.com/office/drawing/2014/main" id="{A4D06AF0-C632-9540-8FFF-4243777E26F2}"/>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950641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and content 1/3 page 2">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9" name="Title 1">
            <a:extLst>
              <a:ext uri="{FF2B5EF4-FFF2-40B4-BE49-F238E27FC236}">
                <a16:creationId xmlns:a16="http://schemas.microsoft.com/office/drawing/2014/main" id="{38A1F960-AF27-6F48-B335-BF1BE9804D3D}"/>
              </a:ext>
            </a:extLst>
          </p:cNvPr>
          <p:cNvSpPr>
            <a:spLocks noGrp="1"/>
          </p:cNvSpPr>
          <p:nvPr>
            <p:ph type="ctrTitle" hasCustomPrompt="1"/>
          </p:nvPr>
        </p:nvSpPr>
        <p:spPr>
          <a:xfrm>
            <a:off x="479427" y="1592263"/>
            <a:ext cx="3636962" cy="4368673"/>
          </a:xfrm>
        </p:spPr>
        <p:txBody>
          <a:bodyPr anchor="t" anchorCtr="0"/>
          <a:lstStyle>
            <a:lvl1pPr algn="l">
              <a:defRPr sz="3800">
                <a:solidFill>
                  <a:schemeClr val="tx1"/>
                </a:solidFill>
              </a:defRPr>
            </a:lvl1pPr>
          </a:lstStyle>
          <a:p>
            <a:r>
              <a:rPr lang="en-GB" noProof="0" dirty="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4116388" y="0"/>
            <a:ext cx="80756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1" name="Rectangle 10">
            <a:extLst>
              <a:ext uri="{FF2B5EF4-FFF2-40B4-BE49-F238E27FC236}">
                <a16:creationId xmlns:a16="http://schemas.microsoft.com/office/drawing/2014/main" id="{8C93FBF2-1F8B-424F-8A94-A7A44155C221}"/>
              </a:ext>
              <a:ext uri="{C183D7F6-B498-43B3-948B-1728B52AA6E4}">
                <adec:decorative xmlns:adec="http://schemas.microsoft.com/office/drawing/2017/decorative" val="1"/>
              </a:ext>
            </a:extLst>
          </p:cNvPr>
          <p:cNvSpPr/>
          <p:nvPr userDrawn="1"/>
        </p:nvSpPr>
        <p:spPr>
          <a:xfrm>
            <a:off x="4116387" y="0"/>
            <a:ext cx="8075613"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6" name="Content Placeholder 5">
            <a:extLst>
              <a:ext uri="{FF2B5EF4-FFF2-40B4-BE49-F238E27FC236}">
                <a16:creationId xmlns:a16="http://schemas.microsoft.com/office/drawing/2014/main" id="{A1BBCDC9-67AD-304F-A641-19C555A78673}"/>
              </a:ext>
            </a:extLst>
          </p:cNvPr>
          <p:cNvSpPr>
            <a:spLocks noGrp="1"/>
          </p:cNvSpPr>
          <p:nvPr>
            <p:ph sz="quarter" idx="21"/>
          </p:nvPr>
        </p:nvSpPr>
        <p:spPr>
          <a:xfrm>
            <a:off x="4259263" y="1592263"/>
            <a:ext cx="7453312" cy="4357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9E0A0D21-9030-4D45-A211-D39B6B0822CD}"/>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D444D99-E38A-8444-8164-098AC0D2207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6" name="Footer Placeholder 4">
            <a:extLst>
              <a:ext uri="{FF2B5EF4-FFF2-40B4-BE49-F238E27FC236}">
                <a16:creationId xmlns:a16="http://schemas.microsoft.com/office/drawing/2014/main" id="{6EB66008-C52E-2B4C-B01E-C5B69D18D8E0}"/>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4" name="Slide Number Placeholder 5">
            <a:extLst>
              <a:ext uri="{FF2B5EF4-FFF2-40B4-BE49-F238E27FC236}">
                <a16:creationId xmlns:a16="http://schemas.microsoft.com/office/drawing/2014/main" id="{7D1526E6-C718-F347-8F04-D3C8E284C346}"/>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052258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title">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2C96613-2613-8145-BDBC-95527046A263}"/>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5" name="Title 1">
            <a:extLst>
              <a:ext uri="{FF2B5EF4-FFF2-40B4-BE49-F238E27FC236}">
                <a16:creationId xmlns:a16="http://schemas.microsoft.com/office/drawing/2014/main" id="{BC99F548-E5CC-0448-82E6-D55920EF41A7}"/>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13" name="Content Placeholder 2" descr="Add chart, table or image here">
            <a:extLst>
              <a:ext uri="{FF2B5EF4-FFF2-40B4-BE49-F238E27FC236}">
                <a16:creationId xmlns:a16="http://schemas.microsoft.com/office/drawing/2014/main" id="{6F5D1C0F-74B3-8A4E-AAC6-F9A9FAAF8A5F}"/>
              </a:ext>
            </a:extLst>
          </p:cNvPr>
          <p:cNvSpPr>
            <a:spLocks noGrp="1"/>
          </p:cNvSpPr>
          <p:nvPr>
            <p:ph sz="quarter" idx="18" hasCustomPrompt="1"/>
          </p:nvPr>
        </p:nvSpPr>
        <p:spPr>
          <a:xfrm>
            <a:off x="478546" y="1592262"/>
            <a:ext cx="11232972" cy="4357687"/>
          </a:xfrm>
        </p:spPr>
        <p:txBody>
          <a:bodyPr/>
          <a:lstStyle>
            <a:lvl1pPr marL="0" indent="0">
              <a:buNone/>
              <a:defRPr sz="1600"/>
            </a:lvl1pPr>
          </a:lstStyle>
          <a:p>
            <a:pPr lvl="0"/>
            <a:r>
              <a:rPr lang="en-US"/>
              <a:t>Add chart/table/photo</a:t>
            </a:r>
            <a:endParaRPr lang="en-GB"/>
          </a:p>
        </p:txBody>
      </p:sp>
      <p:sp>
        <p:nvSpPr>
          <p:cNvPr id="11" name="Text Placeholder 2">
            <a:extLst>
              <a:ext uri="{FF2B5EF4-FFF2-40B4-BE49-F238E27FC236}">
                <a16:creationId xmlns:a16="http://schemas.microsoft.com/office/drawing/2014/main" id="{A30EEEBC-D860-D246-9F54-381A66182FF6}"/>
              </a:ext>
            </a:extLst>
          </p:cNvPr>
          <p:cNvSpPr>
            <a:spLocks noGrp="1"/>
          </p:cNvSpPr>
          <p:nvPr>
            <p:ph type="body" sz="quarter" idx="13" hasCustomPrompt="1"/>
          </p:nvPr>
        </p:nvSpPr>
        <p:spPr>
          <a:xfrm>
            <a:off x="2166" y="5481275"/>
            <a:ext cx="2230339" cy="468000"/>
          </a:xfrm>
          <a:solidFill>
            <a:schemeClr val="bg1"/>
          </a:solidFill>
        </p:spPr>
        <p:txBody>
          <a:bodyPr anchor="ctr"/>
          <a:lstStyle>
            <a:lvl1pPr marL="0" indent="0">
              <a:buNone/>
              <a:defRPr sz="1800"/>
            </a:lvl1pPr>
            <a:lvl2pPr marL="432000" indent="0">
              <a:buFontTx/>
              <a:buNone/>
              <a:defRPr sz="1200"/>
            </a:lvl2pPr>
          </a:lstStyle>
          <a:p>
            <a:pPr lvl="1"/>
            <a:r>
              <a:rPr lang="en-US" dirty="0"/>
              <a:t> Image credit</a:t>
            </a:r>
            <a:br>
              <a:rPr lang="en-US" dirty="0"/>
            </a:br>
            <a:r>
              <a:rPr lang="en-US" dirty="0"/>
              <a:t> goes here</a:t>
            </a:r>
          </a:p>
        </p:txBody>
      </p:sp>
      <p:cxnSp>
        <p:nvCxnSpPr>
          <p:cNvPr id="10" name="Straight Connector 9">
            <a:extLst>
              <a:ext uri="{FF2B5EF4-FFF2-40B4-BE49-F238E27FC236}">
                <a16:creationId xmlns:a16="http://schemas.microsoft.com/office/drawing/2014/main" id="{BEFD903F-4131-8F43-9B3B-E47372010386}"/>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87196130-FE70-6D4A-9516-97747C1B445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4" name="Footer Placeholder 4">
            <a:extLst>
              <a:ext uri="{FF2B5EF4-FFF2-40B4-BE49-F238E27FC236}">
                <a16:creationId xmlns:a16="http://schemas.microsoft.com/office/drawing/2014/main" id="{0685733F-6C6F-9549-84A0-153D083033CA}"/>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2" name="Slide Number Placeholder 5">
            <a:extLst>
              <a:ext uri="{FF2B5EF4-FFF2-40B4-BE49-F238E27FC236}">
                <a16:creationId xmlns:a16="http://schemas.microsoft.com/office/drawing/2014/main" id="{8CF0EE21-71A6-114A-A05C-5132C142511F}"/>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321979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hoto and title">
    <p:spTree>
      <p:nvGrpSpPr>
        <p:cNvPr id="1" name=""/>
        <p:cNvGrpSpPr/>
        <p:nvPr/>
      </p:nvGrpSpPr>
      <p:grpSpPr>
        <a:xfrm>
          <a:off x="0" y="0"/>
          <a:ext cx="0" cy="0"/>
          <a:chOff x="0" y="0"/>
          <a:chExt cx="0" cy="0"/>
        </a:xfrm>
      </p:grpSpPr>
      <p:sp>
        <p:nvSpPr>
          <p:cNvPr id="20" name="Text Placeholder 4">
            <a:extLst>
              <a:ext uri="{FF2B5EF4-FFF2-40B4-BE49-F238E27FC236}">
                <a16:creationId xmlns:a16="http://schemas.microsoft.com/office/drawing/2014/main" id="{73129248-FBFD-954A-B55D-D93105C099E1}"/>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E09043EE-AABB-3D43-B913-B5AE43360986}"/>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dirty="0"/>
              <a:t>Add Title</a:t>
            </a:r>
          </a:p>
        </p:txBody>
      </p:sp>
      <p:sp>
        <p:nvSpPr>
          <p:cNvPr id="14" name="Picture Placeholder 3" descr="Add first image here">
            <a:extLst>
              <a:ext uri="{FF2B5EF4-FFF2-40B4-BE49-F238E27FC236}">
                <a16:creationId xmlns:a16="http://schemas.microsoft.com/office/drawing/2014/main" id="{C7C14F64-0AD7-814E-ADBD-00D172CAC615}"/>
              </a:ext>
            </a:extLst>
          </p:cNvPr>
          <p:cNvSpPr>
            <a:spLocks noGrp="1"/>
          </p:cNvSpPr>
          <p:nvPr>
            <p:ph type="pic" sz="quarter" idx="18"/>
          </p:nvPr>
        </p:nvSpPr>
        <p:spPr>
          <a:xfrm>
            <a:off x="480000" y="1592263"/>
            <a:ext cx="5544563" cy="4357688"/>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dirty="0"/>
          </a:p>
        </p:txBody>
      </p:sp>
      <p:sp>
        <p:nvSpPr>
          <p:cNvPr id="13" name="Picture Placeholder 3" descr="Add second image here">
            <a:extLst>
              <a:ext uri="{FF2B5EF4-FFF2-40B4-BE49-F238E27FC236}">
                <a16:creationId xmlns:a16="http://schemas.microsoft.com/office/drawing/2014/main" id="{2A65CA6F-7D91-3C47-9C36-79BAEE1D4880}"/>
              </a:ext>
            </a:extLst>
          </p:cNvPr>
          <p:cNvSpPr>
            <a:spLocks noGrp="1"/>
          </p:cNvSpPr>
          <p:nvPr>
            <p:ph type="pic" sz="quarter" idx="10"/>
          </p:nvPr>
        </p:nvSpPr>
        <p:spPr>
          <a:xfrm>
            <a:off x="6167438" y="1592263"/>
            <a:ext cx="5544562" cy="4357688"/>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dirty="0"/>
          </a:p>
        </p:txBody>
      </p:sp>
      <p:cxnSp>
        <p:nvCxnSpPr>
          <p:cNvPr id="11" name="Straight Connector 10">
            <a:extLst>
              <a:ext uri="{FF2B5EF4-FFF2-40B4-BE49-F238E27FC236}">
                <a16:creationId xmlns:a16="http://schemas.microsoft.com/office/drawing/2014/main" id="{60695510-C34D-974F-A1F8-C76E12C254A7}"/>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AC64705A-2C91-6B4A-8EF4-B78DC4CCDAC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6" name="Footer Placeholder 4">
            <a:extLst>
              <a:ext uri="{FF2B5EF4-FFF2-40B4-BE49-F238E27FC236}">
                <a16:creationId xmlns:a16="http://schemas.microsoft.com/office/drawing/2014/main" id="{20DE0675-243B-3445-95CC-DB82EBEEEF0D}"/>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5" name="Slide Number Placeholder 5">
            <a:extLst>
              <a:ext uri="{FF2B5EF4-FFF2-40B4-BE49-F238E27FC236}">
                <a16:creationId xmlns:a16="http://schemas.microsoft.com/office/drawing/2014/main" id="{E28472E9-D590-4E4B-8E7C-FE262AB41E6D}"/>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36411290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ise content montage">
    <p:spTree>
      <p:nvGrpSpPr>
        <p:cNvPr id="1" name=""/>
        <p:cNvGrpSpPr/>
        <p:nvPr/>
      </p:nvGrpSpPr>
      <p:grpSpPr>
        <a:xfrm>
          <a:off x="0" y="0"/>
          <a:ext cx="0" cy="0"/>
          <a:chOff x="0" y="0"/>
          <a:chExt cx="0" cy="0"/>
        </a:xfrm>
      </p:grpSpPr>
      <p:sp>
        <p:nvSpPr>
          <p:cNvPr id="29" name="Text Placeholder 4">
            <a:extLst>
              <a:ext uri="{FF2B5EF4-FFF2-40B4-BE49-F238E27FC236}">
                <a16:creationId xmlns:a16="http://schemas.microsoft.com/office/drawing/2014/main" id="{F162B308-0512-BD4B-A204-B0C00FA050D6}"/>
              </a:ext>
            </a:extLst>
          </p:cNvPr>
          <p:cNvSpPr>
            <a:spLocks noGrp="1"/>
          </p:cNvSpPr>
          <p:nvPr>
            <p:ph type="body" sz="quarter" idx="26"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24" name="Title 1">
            <a:extLst>
              <a:ext uri="{FF2B5EF4-FFF2-40B4-BE49-F238E27FC236}">
                <a16:creationId xmlns:a16="http://schemas.microsoft.com/office/drawing/2014/main" id="{D35E84DA-6071-AD49-ADD8-6ED4561CF1C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19" name="Content Placeholder 2" descr="Content box">
            <a:extLst>
              <a:ext uri="{FF2B5EF4-FFF2-40B4-BE49-F238E27FC236}">
                <a16:creationId xmlns:a16="http://schemas.microsoft.com/office/drawing/2014/main" id="{1E65073E-903D-774A-B1F5-49BFBA514392}"/>
              </a:ext>
            </a:extLst>
          </p:cNvPr>
          <p:cNvSpPr>
            <a:spLocks noGrp="1"/>
          </p:cNvSpPr>
          <p:nvPr>
            <p:ph sz="quarter" idx="21" hasCustomPrompt="1"/>
          </p:nvPr>
        </p:nvSpPr>
        <p:spPr>
          <a:xfrm>
            <a:off x="479424" y="1592262"/>
            <a:ext cx="3636963"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27" name="Content Placeholder 2" descr="Content box">
            <a:extLst>
              <a:ext uri="{FF2B5EF4-FFF2-40B4-BE49-F238E27FC236}">
                <a16:creationId xmlns:a16="http://schemas.microsoft.com/office/drawing/2014/main" id="{3B30A9D2-E284-2E4C-A561-386EF0A682B7}"/>
              </a:ext>
            </a:extLst>
          </p:cNvPr>
          <p:cNvSpPr>
            <a:spLocks noGrp="1"/>
          </p:cNvSpPr>
          <p:nvPr>
            <p:ph sz="quarter" idx="23" hasCustomPrompt="1"/>
          </p:nvPr>
        </p:nvSpPr>
        <p:spPr>
          <a:xfrm>
            <a:off x="4259262" y="1592262"/>
            <a:ext cx="3673475"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30" name="Content Placeholder 2" descr="Content box">
            <a:extLst>
              <a:ext uri="{FF2B5EF4-FFF2-40B4-BE49-F238E27FC236}">
                <a16:creationId xmlns:a16="http://schemas.microsoft.com/office/drawing/2014/main" id="{F5982CB3-F96D-4847-90D1-78412688D8DB}"/>
              </a:ext>
            </a:extLst>
          </p:cNvPr>
          <p:cNvSpPr>
            <a:spLocks noGrp="1"/>
          </p:cNvSpPr>
          <p:nvPr>
            <p:ph sz="quarter" idx="25" hasCustomPrompt="1"/>
          </p:nvPr>
        </p:nvSpPr>
        <p:spPr>
          <a:xfrm>
            <a:off x="8075612" y="1592262"/>
            <a:ext cx="3636387"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18" name="Content Placeholder 2" descr="Content box">
            <a:extLst>
              <a:ext uri="{FF2B5EF4-FFF2-40B4-BE49-F238E27FC236}">
                <a16:creationId xmlns:a16="http://schemas.microsoft.com/office/drawing/2014/main" id="{7D56863F-F6CD-E24A-AA3A-95A03E55F183}"/>
              </a:ext>
            </a:extLst>
          </p:cNvPr>
          <p:cNvSpPr>
            <a:spLocks noGrp="1"/>
          </p:cNvSpPr>
          <p:nvPr>
            <p:ph sz="quarter" idx="20" hasCustomPrompt="1"/>
          </p:nvPr>
        </p:nvSpPr>
        <p:spPr>
          <a:xfrm>
            <a:off x="491501" y="3856869"/>
            <a:ext cx="3637361"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26" name="Content Placeholder 2" descr="Content box">
            <a:extLst>
              <a:ext uri="{FF2B5EF4-FFF2-40B4-BE49-F238E27FC236}">
                <a16:creationId xmlns:a16="http://schemas.microsoft.com/office/drawing/2014/main" id="{C49033BA-802B-9D4E-86E7-1DCABD905243}"/>
              </a:ext>
            </a:extLst>
          </p:cNvPr>
          <p:cNvSpPr>
            <a:spLocks noGrp="1"/>
          </p:cNvSpPr>
          <p:nvPr>
            <p:ph sz="quarter" idx="22" hasCustomPrompt="1"/>
          </p:nvPr>
        </p:nvSpPr>
        <p:spPr>
          <a:xfrm>
            <a:off x="4271736" y="3844862"/>
            <a:ext cx="3661002"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28" name="Content Placeholder 2" descr="Content box">
            <a:extLst>
              <a:ext uri="{FF2B5EF4-FFF2-40B4-BE49-F238E27FC236}">
                <a16:creationId xmlns:a16="http://schemas.microsoft.com/office/drawing/2014/main" id="{12B41031-5953-1A41-9DB9-9AD4FADFC778}"/>
              </a:ext>
            </a:extLst>
          </p:cNvPr>
          <p:cNvSpPr>
            <a:spLocks noGrp="1"/>
          </p:cNvSpPr>
          <p:nvPr>
            <p:ph sz="quarter" idx="24" hasCustomPrompt="1"/>
          </p:nvPr>
        </p:nvSpPr>
        <p:spPr>
          <a:xfrm>
            <a:off x="8075612" y="3856869"/>
            <a:ext cx="3636387"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cxnSp>
        <p:nvCxnSpPr>
          <p:cNvPr id="15" name="Straight Connector 14">
            <a:extLst>
              <a:ext uri="{FF2B5EF4-FFF2-40B4-BE49-F238E27FC236}">
                <a16:creationId xmlns:a16="http://schemas.microsoft.com/office/drawing/2014/main" id="{C356DA0C-D1BE-D54E-A66F-1F9B0DA3C6AA}"/>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85DFF5E0-8534-D74E-9F22-764DB7E5DAF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7" name="Footer Placeholder 4">
            <a:extLst>
              <a:ext uri="{FF2B5EF4-FFF2-40B4-BE49-F238E27FC236}">
                <a16:creationId xmlns:a16="http://schemas.microsoft.com/office/drawing/2014/main" id="{A5E7991D-0B78-C048-8751-2356A80F59C0}"/>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6" name="Slide Number Placeholder 5">
            <a:extLst>
              <a:ext uri="{FF2B5EF4-FFF2-40B4-BE49-F238E27FC236}">
                <a16:creationId xmlns:a16="http://schemas.microsoft.com/office/drawing/2014/main" id="{B6F30593-54C3-7444-BD6C-62F7EBAC1EB0}"/>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4126616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slide or statement – symbo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1450975" y="2489662"/>
            <a:ext cx="9290050" cy="1878676"/>
          </a:xfrm>
        </p:spPr>
        <p:txBody>
          <a:bodyPr anchor="ctr"/>
          <a:lstStyle>
            <a:lvl1pPr algn="ctr">
              <a:lnSpc>
                <a:spcPct val="110000"/>
              </a:lnSpc>
              <a:defRPr sz="3400" b="1">
                <a:solidFill>
                  <a:schemeClr val="bg1"/>
                </a:solidFill>
              </a:defRPr>
            </a:lvl1pPr>
          </a:lstStyle>
          <a:p>
            <a:r>
              <a:rPr lang="en-US"/>
              <a:t>Add Section title, quote or statement text </a:t>
            </a:r>
            <a:br>
              <a:rPr lang="en-US"/>
            </a:br>
            <a:r>
              <a:rPr lang="en-US"/>
              <a:t>2 lines max</a:t>
            </a:r>
            <a:endParaRPr lang="en-GB"/>
          </a:p>
        </p:txBody>
      </p:sp>
      <p:grpSp>
        <p:nvGrpSpPr>
          <p:cNvPr id="7" name="Group 6" descr="Large UAL brand colon symbol">
            <a:extLst>
              <a:ext uri="{FF2B5EF4-FFF2-40B4-BE49-F238E27FC236}">
                <a16:creationId xmlns:a16="http://schemas.microsoft.com/office/drawing/2014/main" id="{E4E37A13-D473-BA40-9527-A26177D39334}"/>
              </a:ext>
              <a:ext uri="{C183D7F6-B498-43B3-948B-1728B52AA6E4}">
                <adec:decorative xmlns:adec="http://schemas.microsoft.com/office/drawing/2017/decorative" val="0"/>
              </a:ext>
            </a:extLst>
          </p:cNvPr>
          <p:cNvGrpSpPr/>
          <p:nvPr userDrawn="1"/>
        </p:nvGrpSpPr>
        <p:grpSpPr>
          <a:xfrm>
            <a:off x="5156662" y="610986"/>
            <a:ext cx="1878676" cy="5636027"/>
            <a:chOff x="3429000" y="0"/>
            <a:chExt cx="2286000" cy="6858000"/>
          </a:xfrm>
        </p:grpSpPr>
        <p:sp>
          <p:nvSpPr>
            <p:cNvPr id="8" name="Rectangle 7">
              <a:extLst>
                <a:ext uri="{FF2B5EF4-FFF2-40B4-BE49-F238E27FC236}">
                  <a16:creationId xmlns:a16="http://schemas.microsoft.com/office/drawing/2014/main" id="{0D045CDF-EA93-134D-B504-A522F08E8F3D}"/>
                </a:ext>
              </a:extLst>
            </p:cNvPr>
            <p:cNvSpPr/>
            <p:nvPr userDrawn="1"/>
          </p:nvSpPr>
          <p:spPr>
            <a:xfrm>
              <a:off x="3429000" y="0"/>
              <a:ext cx="228600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5AC84F8-E839-CA43-A60E-B83570C53937}"/>
                </a:ext>
              </a:extLst>
            </p:cNvPr>
            <p:cNvSpPr/>
            <p:nvPr userDrawn="1"/>
          </p:nvSpPr>
          <p:spPr>
            <a:xfrm>
              <a:off x="3429000" y="4572000"/>
              <a:ext cx="228600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21699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image">
    <p:bg>
      <p:bgPr>
        <a:solidFill>
          <a:schemeClr val="bg1"/>
        </a:solid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F6C17C8-51A5-284E-8E96-266EA704A3ED}"/>
              </a:ext>
            </a:extLst>
          </p:cNvPr>
          <p:cNvSpPr>
            <a:spLocks noGrp="1"/>
          </p:cNvSpPr>
          <p:nvPr>
            <p:ph type="title" hasCustomPrompt="1"/>
          </p:nvPr>
        </p:nvSpPr>
        <p:spPr>
          <a:xfrm>
            <a:off x="480000" y="509953"/>
            <a:ext cx="11232001" cy="689471"/>
          </a:xfrm>
          <a:prstGeom prst="rect">
            <a:avLst/>
          </a:prstGeom>
        </p:spPr>
        <p:txBody>
          <a:bodyPr vert="horz" lIns="0" tIns="0" rIns="0" bIns="0" rtlCol="0" anchor="b" anchorCtr="0">
            <a:noAutofit/>
          </a:bodyPr>
          <a:lstStyle/>
          <a:p>
            <a:r>
              <a:rPr lang="en-GB" noProof="0" dirty="0"/>
              <a:t>Full page image</a:t>
            </a:r>
            <a:endParaRPr lang="en-GB" dirty="0"/>
          </a:p>
        </p:txBody>
      </p:sp>
      <p:sp>
        <p:nvSpPr>
          <p:cNvPr id="6" name="Picture Placeholder 3">
            <a:extLst>
              <a:ext uri="{FF2B5EF4-FFF2-40B4-BE49-F238E27FC236}">
                <a16:creationId xmlns:a16="http://schemas.microsoft.com/office/drawing/2014/main" id="{0088D9D9-CB9E-2F46-A0E3-379EAB621619}"/>
              </a:ext>
            </a:extLst>
          </p:cNvPr>
          <p:cNvSpPr>
            <a:spLocks noGrp="1"/>
          </p:cNvSpPr>
          <p:nvPr>
            <p:ph type="pic" sz="quarter" idx="11"/>
          </p:nvPr>
        </p:nvSpPr>
        <p:spPr>
          <a:xfrm>
            <a:off x="0" y="0"/>
            <a:ext cx="12192000" cy="6858000"/>
          </a:xfrm>
        </p:spPr>
        <p:txBody>
          <a:bodyPr/>
          <a:lstStyle>
            <a:lvl1pPr marL="0" indent="0">
              <a:buNone/>
              <a:defRPr/>
            </a:lvl1pPr>
          </a:lstStyle>
          <a:p>
            <a:r>
              <a:rPr lang="en-US"/>
              <a:t>Click icon to add picture</a:t>
            </a:r>
            <a:endParaRPr lang="en-US" dirty="0"/>
          </a:p>
        </p:txBody>
      </p:sp>
      <p:sp>
        <p:nvSpPr>
          <p:cNvPr id="7" name="Text Placeholder 2" descr="Text box with instruction on how to add a full slide image. Delete this box from slide">
            <a:extLst>
              <a:ext uri="{FF2B5EF4-FFF2-40B4-BE49-F238E27FC236}">
                <a16:creationId xmlns:a16="http://schemas.microsoft.com/office/drawing/2014/main" id="{78A0F6EB-7578-CC42-82B5-AFD3AB11FD82}"/>
              </a:ext>
              <a:ext uri="{C183D7F6-B498-43B3-948B-1728B52AA6E4}">
                <adec:decorative xmlns:adec="http://schemas.microsoft.com/office/drawing/2017/decorative" val="0"/>
              </a:ext>
            </a:extLst>
          </p:cNvPr>
          <p:cNvSpPr>
            <a:spLocks noGrp="1"/>
          </p:cNvSpPr>
          <p:nvPr>
            <p:ph type="body" sz="quarter" idx="12" hasCustomPrompt="1"/>
          </p:nvPr>
        </p:nvSpPr>
        <p:spPr>
          <a:xfrm>
            <a:off x="479425" y="1592263"/>
            <a:ext cx="5545138" cy="1393825"/>
          </a:xfrm>
          <a:solidFill>
            <a:schemeClr val="bg2"/>
          </a:solidFill>
        </p:spPr>
        <p:txBody>
          <a:bodyPr lIns="72000" tIns="72000" rIns="72000" bIns="72000"/>
          <a:lstStyle>
            <a:lvl1pPr marL="0" indent="0" algn="ctr">
              <a:buNone/>
              <a:defRPr>
                <a:solidFill>
                  <a:schemeClr val="bg1"/>
                </a:solidFill>
              </a:defRPr>
            </a:lvl1pPr>
            <a:lvl2pPr marL="432000" indent="0">
              <a:buNone/>
              <a:defRPr/>
            </a:lvl2pPr>
            <a:lvl3pPr marL="864000" indent="0">
              <a:buNone/>
              <a:defRPr/>
            </a:lvl3pPr>
            <a:lvl4pPr marL="0" indent="0">
              <a:buNone/>
              <a:defRPr/>
            </a:lvl4pPr>
            <a:lvl5pPr marL="432000" indent="0">
              <a:buNone/>
              <a:defRPr/>
            </a:lvl5pPr>
          </a:lstStyle>
          <a:p>
            <a:pPr lvl="0"/>
            <a:r>
              <a:rPr lang="en-US"/>
              <a:t>Use this slide for full slide images. </a:t>
            </a:r>
            <a:br>
              <a:rPr lang="en-US"/>
            </a:br>
            <a:r>
              <a:rPr lang="en-US"/>
              <a:t>Click on icon to add image. </a:t>
            </a:r>
            <a:br>
              <a:rPr lang="en-US"/>
            </a:br>
            <a:r>
              <a:rPr lang="en-US"/>
              <a:t>Delete this box.</a:t>
            </a:r>
            <a:endParaRPr lang="en-GB"/>
          </a:p>
        </p:txBody>
      </p:sp>
      <p:sp>
        <p:nvSpPr>
          <p:cNvPr id="5" name="Text Placeholder 2">
            <a:extLst>
              <a:ext uri="{FF2B5EF4-FFF2-40B4-BE49-F238E27FC236}">
                <a16:creationId xmlns:a16="http://schemas.microsoft.com/office/drawing/2014/main" id="{EF270151-B9E4-FA4B-9B03-04A9FDD06385}"/>
              </a:ext>
            </a:extLst>
          </p:cNvPr>
          <p:cNvSpPr>
            <a:spLocks noGrp="1"/>
          </p:cNvSpPr>
          <p:nvPr>
            <p:ph type="body" sz="quarter" idx="13" hasCustomPrompt="1"/>
          </p:nvPr>
        </p:nvSpPr>
        <p:spPr>
          <a:xfrm>
            <a:off x="-8467" y="6220048"/>
            <a:ext cx="2230339" cy="468000"/>
          </a:xfrm>
          <a:solidFill>
            <a:schemeClr val="bg1"/>
          </a:solidFill>
        </p:spPr>
        <p:txBody>
          <a:bodyPr anchor="ctr"/>
          <a:lstStyle>
            <a:lvl1pPr marL="0" indent="0">
              <a:buNone/>
              <a:defRPr sz="1800"/>
            </a:lvl1pPr>
            <a:lvl2pPr marL="432000" indent="0">
              <a:buFontTx/>
              <a:buNone/>
              <a:defRPr sz="1200"/>
            </a:lvl2pPr>
          </a:lstStyle>
          <a:p>
            <a:pPr lvl="1"/>
            <a:r>
              <a:rPr lang="en-US" dirty="0"/>
              <a:t> Image credit</a:t>
            </a:r>
            <a:br>
              <a:rPr lang="en-US" dirty="0"/>
            </a:br>
            <a:r>
              <a:rPr lang="en-US" dirty="0"/>
              <a:t> goes here</a:t>
            </a:r>
          </a:p>
        </p:txBody>
      </p:sp>
    </p:spTree>
    <p:extLst>
      <p:ext uri="{BB962C8B-B14F-4D97-AF65-F5344CB8AC3E}">
        <p14:creationId xmlns:p14="http://schemas.microsoft.com/office/powerpoint/2010/main" val="4169297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 thank you and contact details">
    <p:bg>
      <p:bgPr>
        <a:solidFill>
          <a:schemeClr val="tx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E6882B2-221E-724F-B8AA-2F0E5363E18D}"/>
              </a:ext>
            </a:extLst>
          </p:cNvPr>
          <p:cNvSpPr txBox="1"/>
          <p:nvPr userDrawn="1"/>
        </p:nvSpPr>
        <p:spPr>
          <a:xfrm>
            <a:off x="480291" y="5610903"/>
            <a:ext cx="11232284" cy="515933"/>
          </a:xfrm>
          <a:prstGeom prst="rect">
            <a:avLst/>
          </a:prstGeom>
          <a:noFill/>
        </p:spPr>
        <p:txBody>
          <a:bodyPr wrap="square" lIns="0" tIns="0" rIns="0" bIns="0" rtlCol="0" anchor="t" anchorCtr="0">
            <a:noAutofit/>
          </a:bodyPr>
          <a:lstStyle/>
          <a:p>
            <a:pPr algn="r"/>
            <a:r>
              <a:rPr lang="en-US" sz="2400" b="1" err="1">
                <a:solidFill>
                  <a:schemeClr val="bg1"/>
                </a:solidFill>
              </a:rPr>
              <a:t>arts.ac.uk</a:t>
            </a:r>
            <a:endParaRPr lang="en-US" sz="2400" b="1">
              <a:solidFill>
                <a:schemeClr val="bg1"/>
              </a:solidFill>
            </a:endParaRPr>
          </a:p>
        </p:txBody>
      </p:sp>
      <p:cxnSp>
        <p:nvCxnSpPr>
          <p:cNvPr id="8" name="Straight Connector 7">
            <a:extLst>
              <a:ext uri="{FF2B5EF4-FFF2-40B4-BE49-F238E27FC236}">
                <a16:creationId xmlns:a16="http://schemas.microsoft.com/office/drawing/2014/main" id="{13991515-FC5A-7B45-B827-6D443E93724A}"/>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6350">
            <a:solidFill>
              <a:schemeClr val="bg1"/>
            </a:solidFill>
            <a:round/>
          </a:ln>
          <a:effectLst/>
        </p:spPr>
        <p:style>
          <a:lnRef idx="2">
            <a:schemeClr val="accent1"/>
          </a:lnRef>
          <a:fillRef idx="0">
            <a:schemeClr val="accent1"/>
          </a:fillRef>
          <a:effectRef idx="1">
            <a:schemeClr val="accent1"/>
          </a:effectRef>
          <a:fontRef idx="minor">
            <a:schemeClr val="tx1"/>
          </a:fontRef>
        </p:style>
      </p:cxnSp>
      <p:sp>
        <p:nvSpPr>
          <p:cNvPr id="10" name="Title Placeholder 1">
            <a:extLst>
              <a:ext uri="{FF2B5EF4-FFF2-40B4-BE49-F238E27FC236}">
                <a16:creationId xmlns:a16="http://schemas.microsoft.com/office/drawing/2014/main" id="{7AA1D43C-71F1-9D4B-BD31-C7E5E8F2A5DD}"/>
              </a:ext>
            </a:extLst>
          </p:cNvPr>
          <p:cNvSpPr>
            <a:spLocks noGrp="1"/>
          </p:cNvSpPr>
          <p:nvPr>
            <p:ph type="title" hasCustomPrompt="1"/>
          </p:nvPr>
        </p:nvSpPr>
        <p:spPr>
          <a:xfrm>
            <a:off x="480575" y="1592264"/>
            <a:ext cx="2699188" cy="4357686"/>
          </a:xfrm>
          <a:prstGeom prst="rect">
            <a:avLst/>
          </a:prstGeom>
        </p:spPr>
        <p:txBody>
          <a:bodyPr vert="horz" lIns="0" tIns="0" rIns="0" bIns="0" rtlCol="0" anchor="ctr" anchorCtr="0">
            <a:noAutofit/>
          </a:bodyPr>
          <a:lstStyle>
            <a:lvl1pPr>
              <a:defRPr>
                <a:solidFill>
                  <a:schemeClr val="bg1"/>
                </a:solidFill>
              </a:defRPr>
            </a:lvl1pPr>
          </a:lstStyle>
          <a:p>
            <a:r>
              <a:rPr lang="en-GB" noProof="0" dirty="0"/>
              <a:t>Thank you</a:t>
            </a:r>
            <a:endParaRPr lang="en-GB" dirty="0"/>
          </a:p>
        </p:txBody>
      </p:sp>
      <p:pic>
        <p:nvPicPr>
          <p:cNvPr id="7" name="Picture 6">
            <a:extLst>
              <a:ext uri="{FF2B5EF4-FFF2-40B4-BE49-F238E27FC236}">
                <a16:creationId xmlns:a16="http://schemas.microsoft.com/office/drawing/2014/main" id="{2F9161BF-F8C2-9348-B7ED-1BC2249C8AAA}"/>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981" y="6154815"/>
            <a:ext cx="2574369" cy="523384"/>
          </a:xfrm>
          <a:prstGeom prst="rect">
            <a:avLst/>
          </a:prstGeom>
        </p:spPr>
      </p:pic>
    </p:spTree>
    <p:extLst>
      <p:ext uri="{BB962C8B-B14F-4D97-AF65-F5344CB8AC3E}">
        <p14:creationId xmlns:p14="http://schemas.microsoft.com/office/powerpoint/2010/main" val="3608515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slide – dark grey">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DB353C-DCFB-A34A-8DF1-AD024339FD9F}"/>
              </a:ext>
            </a:extLst>
          </p:cNvPr>
          <p:cNvSpPr>
            <a:spLocks noGrp="1"/>
          </p:cNvSpPr>
          <p:nvPr>
            <p:ph type="body" sz="quarter" idx="13" hasCustomPrompt="1"/>
          </p:nvPr>
        </p:nvSpPr>
        <p:spPr>
          <a:xfrm>
            <a:off x="480000" y="226294"/>
            <a:ext cx="11233150" cy="280988"/>
          </a:xfrm>
        </p:spPr>
        <p:txBody>
          <a:bodyPr/>
          <a:lstStyle>
            <a:lvl1pPr marL="0" indent="0">
              <a:buNone/>
              <a:defRPr sz="1400" b="1">
                <a:solidFill>
                  <a:schemeClr val="bg1"/>
                </a:solidFill>
              </a:defRPr>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8" name="Title Placeholder 1">
            <a:extLst>
              <a:ext uri="{FF2B5EF4-FFF2-40B4-BE49-F238E27FC236}">
                <a16:creationId xmlns:a16="http://schemas.microsoft.com/office/drawing/2014/main" id="{F92047F7-4CA0-5744-9AC1-E8B42A808F7D}"/>
              </a:ext>
            </a:extLst>
          </p:cNvPr>
          <p:cNvSpPr>
            <a:spLocks noGrp="1"/>
          </p:cNvSpPr>
          <p:nvPr>
            <p:ph type="title" hasCustomPrompt="1"/>
          </p:nvPr>
        </p:nvSpPr>
        <p:spPr>
          <a:xfrm>
            <a:off x="480575" y="1601888"/>
            <a:ext cx="7452164" cy="4348062"/>
          </a:xfrm>
          <a:prstGeom prst="rect">
            <a:avLst/>
          </a:prstGeom>
        </p:spPr>
        <p:txBody>
          <a:bodyPr vert="horz" lIns="0" tIns="0" rIns="0" bIns="0" rtlCol="0" anchor="ctr" anchorCtr="0">
            <a:noAutofit/>
          </a:bodyPr>
          <a:lstStyle>
            <a:lvl1pPr>
              <a:defRPr>
                <a:solidFill>
                  <a:schemeClr val="bg1"/>
                </a:solidFill>
              </a:defRPr>
            </a:lvl1pPr>
          </a:lstStyle>
          <a:p>
            <a:r>
              <a:rPr lang="en-GB" noProof="0" dirty="0"/>
              <a:t>Add introduction text, chapter break or statement</a:t>
            </a:r>
            <a:endParaRPr lang="en-GB" dirty="0"/>
          </a:p>
        </p:txBody>
      </p:sp>
      <p:cxnSp>
        <p:nvCxnSpPr>
          <p:cNvPr id="7" name="Straight Connector 6">
            <a:extLst>
              <a:ext uri="{FF2B5EF4-FFF2-40B4-BE49-F238E27FC236}">
                <a16:creationId xmlns:a16="http://schemas.microsoft.com/office/drawing/2014/main" id="{87638687-87A6-6F46-AAD1-EA4CFA931544}"/>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6350">
            <a:solidFill>
              <a:schemeClr val="bg1"/>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DDF9555A-4CD8-4D4F-ACEB-1AC24FEE604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981" y="6154815"/>
            <a:ext cx="2574369" cy="523384"/>
          </a:xfrm>
          <a:prstGeom prst="rect">
            <a:avLst/>
          </a:prstGeom>
        </p:spPr>
      </p:pic>
      <p:sp>
        <p:nvSpPr>
          <p:cNvPr id="10" name="Footer Placeholder 4">
            <a:extLst>
              <a:ext uri="{FF2B5EF4-FFF2-40B4-BE49-F238E27FC236}">
                <a16:creationId xmlns:a16="http://schemas.microsoft.com/office/drawing/2014/main" id="{CFBEFAC4-F7AD-C24D-BE28-358262C77772}"/>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bg1"/>
                </a:solidFill>
              </a:defRPr>
            </a:lvl1pPr>
          </a:lstStyle>
          <a:p>
            <a:pPr algn="r"/>
            <a:r>
              <a:rPr lang="en-GB"/>
              <a:t>Game Jams as (student) entrepreneurship launchpads</a:t>
            </a:r>
            <a:endParaRPr lang="en-GB" dirty="0"/>
          </a:p>
        </p:txBody>
      </p:sp>
      <p:sp>
        <p:nvSpPr>
          <p:cNvPr id="9" name="Slide Number Placeholder 5">
            <a:extLst>
              <a:ext uri="{FF2B5EF4-FFF2-40B4-BE49-F238E27FC236}">
                <a16:creationId xmlns:a16="http://schemas.microsoft.com/office/drawing/2014/main" id="{39F97D54-560C-9749-BD60-0BBA622B509A}"/>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bg1"/>
                </a:solidFill>
              </a:defRPr>
            </a:lvl1pPr>
          </a:lstStyle>
          <a:p>
            <a:fld id="{2CC19541-5F6E-2C4C-BF21-196C1C8E2E31}" type="slidenum">
              <a:rPr lang="en-GB" smtClean="0"/>
              <a:pPr/>
              <a:t>‹#›</a:t>
            </a:fld>
            <a:r>
              <a:rPr lang="en-GB"/>
              <a:t> </a:t>
            </a:r>
            <a:endParaRPr lang="en-GB" dirty="0"/>
          </a:p>
        </p:txBody>
      </p:sp>
    </p:spTree>
    <p:extLst>
      <p:ext uri="{BB962C8B-B14F-4D97-AF65-F5344CB8AC3E}">
        <p14:creationId xmlns:p14="http://schemas.microsoft.com/office/powerpoint/2010/main" val="1513935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slide – light grey">
    <p:bg>
      <p:bgPr>
        <a:solidFill>
          <a:schemeClr val="bg1">
            <a:lumMod val="95000"/>
          </a:schemeClr>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DB353C-DCFB-A34A-8DF1-AD024339FD9F}"/>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8" name="Title Placeholder 1">
            <a:extLst>
              <a:ext uri="{FF2B5EF4-FFF2-40B4-BE49-F238E27FC236}">
                <a16:creationId xmlns:a16="http://schemas.microsoft.com/office/drawing/2014/main" id="{2ED10ED7-0D2C-2B42-B172-79A652121B24}"/>
              </a:ext>
            </a:extLst>
          </p:cNvPr>
          <p:cNvSpPr>
            <a:spLocks noGrp="1"/>
          </p:cNvSpPr>
          <p:nvPr>
            <p:ph type="title" hasCustomPrompt="1"/>
          </p:nvPr>
        </p:nvSpPr>
        <p:spPr>
          <a:xfrm>
            <a:off x="480575" y="1601888"/>
            <a:ext cx="7452164" cy="4348062"/>
          </a:xfrm>
          <a:prstGeom prst="rect">
            <a:avLst/>
          </a:prstGeom>
        </p:spPr>
        <p:txBody>
          <a:bodyPr vert="horz" lIns="0" tIns="0" rIns="0" bIns="0" rtlCol="0" anchor="ctr" anchorCtr="0">
            <a:noAutofit/>
          </a:bodyPr>
          <a:lstStyle>
            <a:lvl1pPr>
              <a:defRPr>
                <a:solidFill>
                  <a:schemeClr val="tx1"/>
                </a:solidFill>
              </a:defRPr>
            </a:lvl1pPr>
          </a:lstStyle>
          <a:p>
            <a:r>
              <a:rPr lang="en-GB" noProof="0" dirty="0"/>
              <a:t>Add introduction text, chapter break or statement</a:t>
            </a:r>
            <a:endParaRPr lang="en-GB" dirty="0"/>
          </a:p>
        </p:txBody>
      </p:sp>
      <p:cxnSp>
        <p:nvCxnSpPr>
          <p:cNvPr id="7" name="Straight Connector 6">
            <a:extLst>
              <a:ext uri="{FF2B5EF4-FFF2-40B4-BE49-F238E27FC236}">
                <a16:creationId xmlns:a16="http://schemas.microsoft.com/office/drawing/2014/main" id="{87638687-87A6-6F46-AAD1-EA4CFA931544}"/>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6350">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D9E11670-E923-8349-8D11-B72112F3D06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1" name="Footer Placeholder 4">
            <a:extLst>
              <a:ext uri="{FF2B5EF4-FFF2-40B4-BE49-F238E27FC236}">
                <a16:creationId xmlns:a16="http://schemas.microsoft.com/office/drawing/2014/main" id="{17A17EA1-5116-8F40-8702-D94B6BF3A76A}"/>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9" name="Slide Number Placeholder 5">
            <a:extLst>
              <a:ext uri="{FF2B5EF4-FFF2-40B4-BE49-F238E27FC236}">
                <a16:creationId xmlns:a16="http://schemas.microsoft.com/office/drawing/2014/main" id="{DB408155-3457-2846-9BCF-11FB56DCF34B}"/>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2470975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ingle column">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F7DE77F0-5E8F-F445-AB32-F30736265559}"/>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7" name="Title 1">
            <a:extLst>
              <a:ext uri="{FF2B5EF4-FFF2-40B4-BE49-F238E27FC236}">
                <a16:creationId xmlns:a16="http://schemas.microsoft.com/office/drawing/2014/main" id="{C36DDD88-F5A8-0D44-B7D8-EAAB62AC4A28}"/>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8388349" cy="43576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20" name="Straight Connector 19">
            <a:extLst>
              <a:ext uri="{FF2B5EF4-FFF2-40B4-BE49-F238E27FC236}">
                <a16:creationId xmlns:a16="http://schemas.microsoft.com/office/drawing/2014/main" id="{37768CFC-6AEF-D744-A23B-B3F7B1CC16C5}"/>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3D8E003C-1168-5E45-9A26-6F1AA94F61D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2" name="Footer Placeholder 4">
            <a:extLst>
              <a:ext uri="{FF2B5EF4-FFF2-40B4-BE49-F238E27FC236}">
                <a16:creationId xmlns:a16="http://schemas.microsoft.com/office/drawing/2014/main" id="{F244053C-E493-6C4D-9CEF-16DB2081F03D}"/>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0" name="Slide Number Placeholder 5">
            <a:extLst>
              <a:ext uri="{FF2B5EF4-FFF2-40B4-BE49-F238E27FC236}">
                <a16:creationId xmlns:a16="http://schemas.microsoft.com/office/drawing/2014/main" id="{D93710B7-7EB9-FA45-A0FE-45B364844F30}"/>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554224333"/>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two column">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24C29ADA-2C74-8848-9D73-1968630AA92F}"/>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6" name="Title 1">
            <a:extLst>
              <a:ext uri="{FF2B5EF4-FFF2-40B4-BE49-F238E27FC236}">
                <a16:creationId xmlns:a16="http://schemas.microsoft.com/office/drawing/2014/main" id="{0380B404-1F62-4A41-813F-C9C69982E6F1}"/>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dirty="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11232573" cy="4357686"/>
          </a:xfrm>
        </p:spPr>
        <p:txBody>
          <a:bodyPr numCol="2" spcCol="720000"/>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a:extLst>
              <a:ext uri="{FF2B5EF4-FFF2-40B4-BE49-F238E27FC236}">
                <a16:creationId xmlns:a16="http://schemas.microsoft.com/office/drawing/2014/main" id="{EA99F18A-DC93-8D43-B5EA-B3DEB27CA050}"/>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EF6A94CB-E55B-8549-B957-5BE33C1D4D1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8" name="Footer Placeholder 4">
            <a:extLst>
              <a:ext uri="{FF2B5EF4-FFF2-40B4-BE49-F238E27FC236}">
                <a16:creationId xmlns:a16="http://schemas.microsoft.com/office/drawing/2014/main" id="{6999A4BE-B528-B04B-85B9-C6C54914FB1F}"/>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3" name="Slide Number Placeholder 5">
            <a:extLst>
              <a:ext uri="{FF2B5EF4-FFF2-40B4-BE49-F238E27FC236}">
                <a16:creationId xmlns:a16="http://schemas.microsoft.com/office/drawing/2014/main" id="{6F507F58-E567-5F48-A2BB-D93CE6CA19D6}"/>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258798727"/>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three column">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24C29ADA-2C74-8848-9D73-1968630AA92F}"/>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6" name="Title 1">
            <a:extLst>
              <a:ext uri="{FF2B5EF4-FFF2-40B4-BE49-F238E27FC236}">
                <a16:creationId xmlns:a16="http://schemas.microsoft.com/office/drawing/2014/main" id="{0380B404-1F62-4A41-813F-C9C69982E6F1}"/>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11232573" cy="4357686"/>
          </a:xfrm>
        </p:spPr>
        <p:txBody>
          <a:bodyPr numCol="3" spcCol="360000"/>
          <a:lstStyle>
            <a:lvl1pPr>
              <a:defRPr/>
            </a:lvl1pPr>
            <a:lvl2pPr>
              <a:defRPr/>
            </a:lvl2pPr>
            <a:lvl3pPr>
              <a:defRPr/>
            </a:lvl3pPr>
            <a:lvl4pPr>
              <a:defRPr/>
            </a:lvl4pPr>
            <a:lvl5pPr marL="4320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a:extLst>
              <a:ext uri="{FF2B5EF4-FFF2-40B4-BE49-F238E27FC236}">
                <a16:creationId xmlns:a16="http://schemas.microsoft.com/office/drawing/2014/main" id="{A96CFDA8-D52D-404B-9F32-67F3F898B7EE}"/>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B5AF4A7E-2352-6D48-9365-ED48CCC9416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8" name="Footer Placeholder 4">
            <a:extLst>
              <a:ext uri="{FF2B5EF4-FFF2-40B4-BE49-F238E27FC236}">
                <a16:creationId xmlns:a16="http://schemas.microsoft.com/office/drawing/2014/main" id="{31CFFB53-9114-8B44-A6EB-A212D0D24CBB}"/>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3" name="Slide Number Placeholder 5">
            <a:extLst>
              <a:ext uri="{FF2B5EF4-FFF2-40B4-BE49-F238E27FC236}">
                <a16:creationId xmlns:a16="http://schemas.microsoft.com/office/drawing/2014/main" id="{029C99F5-47F2-ED4E-A070-12B5B7C3CD01}"/>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4239701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16" name="Text Placeholder 4">
            <a:extLst>
              <a:ext uri="{FF2B5EF4-FFF2-40B4-BE49-F238E27FC236}">
                <a16:creationId xmlns:a16="http://schemas.microsoft.com/office/drawing/2014/main" id="{68EFA127-AF66-DF47-AE0A-5AE59DEEA3CA}"/>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5" name="Title 1">
            <a:extLst>
              <a:ext uri="{FF2B5EF4-FFF2-40B4-BE49-F238E27FC236}">
                <a16:creationId xmlns:a16="http://schemas.microsoft.com/office/drawing/2014/main" id="{75BF9F6A-185E-D049-AB08-15D7583E12A2}"/>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5520573" cy="43576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1" descr="Add chart, table or image here">
            <a:extLst>
              <a:ext uri="{FF2B5EF4-FFF2-40B4-BE49-F238E27FC236}">
                <a16:creationId xmlns:a16="http://schemas.microsoft.com/office/drawing/2014/main" id="{A6E03B43-8C85-3146-B22E-4FD9A082F70A}"/>
              </a:ext>
            </a:extLst>
          </p:cNvPr>
          <p:cNvSpPr>
            <a:spLocks noGrp="1"/>
          </p:cNvSpPr>
          <p:nvPr>
            <p:ph sz="quarter" idx="16" hasCustomPrompt="1"/>
          </p:nvPr>
        </p:nvSpPr>
        <p:spPr>
          <a:xfrm>
            <a:off x="6191251" y="1592262"/>
            <a:ext cx="5520267" cy="4357687"/>
          </a:xfrm>
        </p:spPr>
        <p:txBody>
          <a:bodyPr/>
          <a:lstStyle>
            <a:lvl1pPr marL="0" indent="0">
              <a:buNone/>
              <a:defRPr sz="1600"/>
            </a:lvl1pPr>
          </a:lstStyle>
          <a:p>
            <a:pPr lvl="0"/>
            <a:r>
              <a:rPr lang="en-US"/>
              <a:t>Add chart/table/photo</a:t>
            </a:r>
            <a:endParaRPr lang="en-GB"/>
          </a:p>
        </p:txBody>
      </p:sp>
      <p:cxnSp>
        <p:nvCxnSpPr>
          <p:cNvPr id="12" name="Straight Connector 11">
            <a:extLst>
              <a:ext uri="{FF2B5EF4-FFF2-40B4-BE49-F238E27FC236}">
                <a16:creationId xmlns:a16="http://schemas.microsoft.com/office/drawing/2014/main" id="{26DD6696-3FA5-8E4E-B7A1-26C67A1C974F}"/>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CF8F4CB0-8FB8-6747-883B-C50A25AF3F3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9" name="Footer Placeholder 4">
            <a:extLst>
              <a:ext uri="{FF2B5EF4-FFF2-40B4-BE49-F238E27FC236}">
                <a16:creationId xmlns:a16="http://schemas.microsoft.com/office/drawing/2014/main" id="{0C3FEA33-AC9B-6043-9DDD-CE162D572A6B}"/>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3" name="Slide Number Placeholder 5">
            <a:extLst>
              <a:ext uri="{FF2B5EF4-FFF2-40B4-BE49-F238E27FC236}">
                <a16:creationId xmlns:a16="http://schemas.microsoft.com/office/drawing/2014/main" id="{58FE6DA1-D5C2-9742-9034-655CED407756}"/>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456931914"/>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21" name="Text Placeholder 4">
            <a:extLst>
              <a:ext uri="{FF2B5EF4-FFF2-40B4-BE49-F238E27FC236}">
                <a16:creationId xmlns:a16="http://schemas.microsoft.com/office/drawing/2014/main" id="{DE77F893-67C0-CE4F-A59D-E2C0A7A456E9}"/>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20" name="Title 1">
            <a:extLst>
              <a:ext uri="{FF2B5EF4-FFF2-40B4-BE49-F238E27FC236}">
                <a16:creationId xmlns:a16="http://schemas.microsoft.com/office/drawing/2014/main" id="{2F15A368-1733-764C-B16B-70BDFCDA4CD0}"/>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998" y="1602535"/>
            <a:ext cx="6479602" cy="4347415"/>
          </a:xfrm>
        </p:spPr>
        <p:txBody>
          <a:bodyPr/>
          <a:lstStyle>
            <a:lvl1pPr>
              <a:defRPr sz="2400"/>
            </a:lvl1pPr>
            <a:lvl2pPr>
              <a:defRPr sz="2400"/>
            </a:lvl2pPr>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Picture Placeholder 3" descr="Add image here"/>
          <p:cNvSpPr>
            <a:spLocks noGrp="1"/>
          </p:cNvSpPr>
          <p:nvPr>
            <p:ph type="pic" sz="quarter" idx="10"/>
          </p:nvPr>
        </p:nvSpPr>
        <p:spPr>
          <a:xfrm>
            <a:off x="8075613" y="1602536"/>
            <a:ext cx="3636387" cy="2088000"/>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dirty="0"/>
          </a:p>
        </p:txBody>
      </p:sp>
      <p:sp>
        <p:nvSpPr>
          <p:cNvPr id="18" name="Picture Placeholder 3" descr="Add image here or remove placeholder box if not required">
            <a:extLst>
              <a:ext uri="{FF2B5EF4-FFF2-40B4-BE49-F238E27FC236}">
                <a16:creationId xmlns:a16="http://schemas.microsoft.com/office/drawing/2014/main" id="{856F6CC8-311C-B64C-8916-5A1222AAACF9}"/>
              </a:ext>
            </a:extLst>
          </p:cNvPr>
          <p:cNvSpPr>
            <a:spLocks noGrp="1"/>
          </p:cNvSpPr>
          <p:nvPr>
            <p:ph type="pic" sz="quarter" idx="16"/>
          </p:nvPr>
        </p:nvSpPr>
        <p:spPr>
          <a:xfrm>
            <a:off x="8075613" y="3843729"/>
            <a:ext cx="3636000" cy="2088000"/>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cxnSp>
        <p:nvCxnSpPr>
          <p:cNvPr id="13" name="Straight Connector 12">
            <a:extLst>
              <a:ext uri="{FF2B5EF4-FFF2-40B4-BE49-F238E27FC236}">
                <a16:creationId xmlns:a16="http://schemas.microsoft.com/office/drawing/2014/main" id="{2331FF65-03E8-8A49-B200-30B7E9B5FC39}"/>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7292342F-D3CE-4E49-9241-D37271737CD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2" name="Footer Placeholder 4">
            <a:extLst>
              <a:ext uri="{FF2B5EF4-FFF2-40B4-BE49-F238E27FC236}">
                <a16:creationId xmlns:a16="http://schemas.microsoft.com/office/drawing/2014/main" id="{3FCB8051-DAAA-514B-972B-6B1708BD24EF}"/>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
        <p:nvSpPr>
          <p:cNvPr id="14" name="Slide Number Placeholder 5">
            <a:extLst>
              <a:ext uri="{FF2B5EF4-FFF2-40B4-BE49-F238E27FC236}">
                <a16:creationId xmlns:a16="http://schemas.microsoft.com/office/drawing/2014/main" id="{63848389-282B-0C4B-90ED-D81CEE670DA9}"/>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3239530483"/>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78353D-46A7-2448-89A2-82D8D5FD32C9}"/>
              </a:ext>
            </a:extLst>
          </p:cNvPr>
          <p:cNvSpPr>
            <a:spLocks noGrp="1"/>
          </p:cNvSpPr>
          <p:nvPr>
            <p:ph type="title"/>
          </p:nvPr>
        </p:nvSpPr>
        <p:spPr>
          <a:xfrm>
            <a:off x="480000" y="509953"/>
            <a:ext cx="11232001" cy="689471"/>
          </a:xfrm>
          <a:prstGeom prst="rect">
            <a:avLst/>
          </a:prstGeom>
        </p:spPr>
        <p:txBody>
          <a:bodyPr vert="horz" lIns="0" tIns="0" rIns="0" bIns="0" rtlCol="0" anchor="b" anchorCtr="0">
            <a:noAutofit/>
          </a:bodyPr>
          <a:lstStyle/>
          <a:p>
            <a:r>
              <a:rPr lang="en-US" noProof="0"/>
              <a:t>Click to edit Master title style</a:t>
            </a:r>
            <a:endParaRPr lang="en-GB"/>
          </a:p>
        </p:txBody>
      </p:sp>
      <p:sp>
        <p:nvSpPr>
          <p:cNvPr id="3" name="Text Placeholder 2">
            <a:extLst>
              <a:ext uri="{FF2B5EF4-FFF2-40B4-BE49-F238E27FC236}">
                <a16:creationId xmlns:a16="http://schemas.microsoft.com/office/drawing/2014/main" id="{4F85E140-9D5F-0646-BC1E-1FBC73E967D8}"/>
              </a:ext>
            </a:extLst>
          </p:cNvPr>
          <p:cNvSpPr>
            <a:spLocks noGrp="1"/>
          </p:cNvSpPr>
          <p:nvPr>
            <p:ph type="body" idx="1"/>
          </p:nvPr>
        </p:nvSpPr>
        <p:spPr>
          <a:xfrm>
            <a:off x="480575" y="1597880"/>
            <a:ext cx="1123200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noProof="0" dirty="0"/>
          </a:p>
        </p:txBody>
      </p:sp>
      <p:sp>
        <p:nvSpPr>
          <p:cNvPr id="6" name="Slide Number Placeholder 5">
            <a:extLst>
              <a:ext uri="{FF2B5EF4-FFF2-40B4-BE49-F238E27FC236}">
                <a16:creationId xmlns:a16="http://schemas.microsoft.com/office/drawing/2014/main" id="{3042AE4E-44FE-7E4B-AF1A-860913C2F474}"/>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
        <p:nvSpPr>
          <p:cNvPr id="5" name="Footer Placeholder 4">
            <a:extLst>
              <a:ext uri="{FF2B5EF4-FFF2-40B4-BE49-F238E27FC236}">
                <a16:creationId xmlns:a16="http://schemas.microsoft.com/office/drawing/2014/main" id="{B5249DCB-2F53-A44C-9480-CDBE29F0F244}"/>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Game Jams as (student) entrepreneurship launchpads</a:t>
            </a:r>
            <a:endParaRPr lang="en-GB" dirty="0"/>
          </a:p>
        </p:txBody>
      </p:sp>
    </p:spTree>
    <p:extLst>
      <p:ext uri="{BB962C8B-B14F-4D97-AF65-F5344CB8AC3E}">
        <p14:creationId xmlns:p14="http://schemas.microsoft.com/office/powerpoint/2010/main" val="318719275"/>
      </p:ext>
    </p:extLst>
  </p:cSld>
  <p:clrMap bg1="lt1" tx1="dk1" bg2="lt2" tx2="dk2" accent1="accent1" accent2="accent2" accent3="accent3" accent4="accent4" accent5="accent5" accent6="accent6" hlink="hlink" folHlink="folHlink"/>
  <p:sldLayoutIdLst>
    <p:sldLayoutId id="2147484171" r:id="rId1"/>
    <p:sldLayoutId id="2147484098" r:id="rId2"/>
    <p:sldLayoutId id="2147484093" r:id="rId3"/>
    <p:sldLayoutId id="2147484176" r:id="rId4"/>
    <p:sldLayoutId id="2147484175" r:id="rId5"/>
    <p:sldLayoutId id="2147484073" r:id="rId6"/>
    <p:sldLayoutId id="2147484177" r:id="rId7"/>
    <p:sldLayoutId id="2147484174" r:id="rId8"/>
    <p:sldLayoutId id="2147484094" r:id="rId9"/>
    <p:sldLayoutId id="2147484062" r:id="rId10"/>
    <p:sldLayoutId id="2147484095" r:id="rId11"/>
    <p:sldLayoutId id="2147484182" r:id="rId12"/>
    <p:sldLayoutId id="2147484178" r:id="rId13"/>
    <p:sldLayoutId id="2147484179" r:id="rId14"/>
    <p:sldLayoutId id="2147484180" r:id="rId15"/>
    <p:sldLayoutId id="2147484181" r:id="rId16"/>
    <p:sldLayoutId id="2147484074" r:id="rId17"/>
    <p:sldLayoutId id="2147484075" r:id="rId18"/>
    <p:sldLayoutId id="2147484097" r:id="rId19"/>
    <p:sldLayoutId id="2147484082" r:id="rId20"/>
    <p:sldLayoutId id="2147484173" r:id="rId21"/>
  </p:sldLayoutIdLst>
  <p:hf hdr="0" dt="0"/>
  <p:txStyles>
    <p:titleStyle>
      <a:lvl1pPr algn="l" defTabSz="914400" rtl="0" eaLnBrk="1" latinLnBrk="0" hangingPunct="1">
        <a:lnSpc>
          <a:spcPct val="90000"/>
        </a:lnSpc>
        <a:spcBef>
          <a:spcPct val="0"/>
        </a:spcBef>
        <a:buNone/>
        <a:defRPr sz="3800" b="1" kern="1200" spc="-10" baseline="0">
          <a:solidFill>
            <a:schemeClr val="tx1"/>
          </a:solidFill>
          <a:latin typeface="+mj-lt"/>
          <a:ea typeface="+mj-ea"/>
          <a:cs typeface="+mj-cs"/>
        </a:defRPr>
      </a:lvl1pPr>
    </p:titleStyle>
    <p:bodyStyle>
      <a:lvl1pPr marL="432000" indent="-43200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1pPr>
      <a:lvl2pPr marL="864000" indent="-432000" algn="l" defTabSz="126000" rtl="0" eaLnBrk="1" latinLnBrk="0" hangingPunct="1">
        <a:lnSpc>
          <a:spcPct val="110000"/>
        </a:lnSpc>
        <a:spcBef>
          <a:spcPts val="0"/>
        </a:spcBef>
        <a:spcAft>
          <a:spcPts val="100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378" userDrawn="1">
          <p15:clr>
            <a:srgbClr val="F26B43"/>
          </p15:clr>
        </p15:guide>
        <p15:guide id="4" pos="302" userDrawn="1">
          <p15:clr>
            <a:srgbClr val="F26B43"/>
          </p15:clr>
        </p15:guide>
        <p15:guide id="5" pos="824" userDrawn="1">
          <p15:clr>
            <a:srgbClr val="F26B43"/>
          </p15:clr>
        </p15:guide>
        <p15:guide id="6" pos="914" userDrawn="1">
          <p15:clr>
            <a:srgbClr val="F26B43"/>
          </p15:clr>
        </p15:guide>
        <p15:guide id="7" pos="1413" userDrawn="1">
          <p15:clr>
            <a:srgbClr val="F26B43"/>
          </p15:clr>
        </p15:guide>
        <p15:guide id="8" pos="1504" userDrawn="1">
          <p15:clr>
            <a:srgbClr val="F26B43"/>
          </p15:clr>
        </p15:guide>
        <p15:guide id="9" pos="2003" userDrawn="1">
          <p15:clr>
            <a:srgbClr val="F26B43"/>
          </p15:clr>
        </p15:guide>
        <p15:guide id="10" pos="2094" userDrawn="1">
          <p15:clr>
            <a:srgbClr val="F26B43"/>
          </p15:clr>
        </p15:guide>
        <p15:guide id="11" pos="2593" userDrawn="1">
          <p15:clr>
            <a:srgbClr val="F26B43"/>
          </p15:clr>
        </p15:guide>
        <p15:guide id="12" pos="2683" userDrawn="1">
          <p15:clr>
            <a:srgbClr val="F26B43"/>
          </p15:clr>
        </p15:guide>
        <p15:guide id="13" pos="3205" userDrawn="1">
          <p15:clr>
            <a:srgbClr val="F26B43"/>
          </p15:clr>
        </p15:guide>
        <p15:guide id="14" pos="3296" userDrawn="1">
          <p15:clr>
            <a:srgbClr val="F26B43"/>
          </p15:clr>
        </p15:guide>
        <p15:guide id="15" pos="3795" userDrawn="1">
          <p15:clr>
            <a:srgbClr val="F26B43"/>
          </p15:clr>
        </p15:guide>
        <p15:guide id="16" pos="3885" userDrawn="1">
          <p15:clr>
            <a:srgbClr val="F26B43"/>
          </p15:clr>
        </p15:guide>
        <p15:guide id="17" pos="4384" userDrawn="1">
          <p15:clr>
            <a:srgbClr val="F26B43"/>
          </p15:clr>
        </p15:guide>
        <p15:guide id="18" pos="4475" userDrawn="1">
          <p15:clr>
            <a:srgbClr val="F26B43"/>
          </p15:clr>
        </p15:guide>
        <p15:guide id="19" pos="4997" userDrawn="1">
          <p15:clr>
            <a:srgbClr val="F26B43"/>
          </p15:clr>
        </p15:guide>
        <p15:guide id="20" pos="5087" userDrawn="1">
          <p15:clr>
            <a:srgbClr val="F26B43"/>
          </p15:clr>
        </p15:guide>
        <p15:guide id="21" pos="5586" userDrawn="1">
          <p15:clr>
            <a:srgbClr val="F26B43"/>
          </p15:clr>
        </p15:guide>
        <p15:guide id="22" pos="5677" userDrawn="1">
          <p15:clr>
            <a:srgbClr val="F26B43"/>
          </p15:clr>
        </p15:guide>
        <p15:guide id="23" pos="6176" userDrawn="1">
          <p15:clr>
            <a:srgbClr val="F26B43"/>
          </p15:clr>
        </p15:guide>
        <p15:guide id="24" pos="6267" userDrawn="1">
          <p15:clr>
            <a:srgbClr val="F26B43"/>
          </p15:clr>
        </p15:guide>
        <p15:guide id="25" pos="6766" userDrawn="1">
          <p15:clr>
            <a:srgbClr val="F26B43"/>
          </p15:clr>
        </p15:guide>
        <p15:guide id="26" pos="6856" userDrawn="1">
          <p15:clr>
            <a:srgbClr val="F26B43"/>
          </p15:clr>
        </p15:guide>
        <p15:guide id="27" orient="horz" pos="1003" userDrawn="1">
          <p15:clr>
            <a:srgbClr val="F26B43"/>
          </p15:clr>
        </p15:guide>
        <p15:guide id="28" orient="horz" pos="3748" userDrawn="1">
          <p15:clr>
            <a:srgbClr val="F26B43"/>
          </p15:clr>
        </p15:guide>
        <p15:guide id="29" orient="horz" pos="686" userDrawn="1">
          <p15:clr>
            <a:srgbClr val="F26B43"/>
          </p15:clr>
        </p15:guide>
        <p15:guide id="30" orient="horz" pos="4156" userDrawn="1">
          <p15:clr>
            <a:srgbClr val="F26B43"/>
          </p15:clr>
        </p15:guide>
        <p15:guide id="31" orient="horz" pos="25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6.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0C226-C8F3-4DBE-969F-66B866BB70B7}"/>
              </a:ext>
            </a:extLst>
          </p:cNvPr>
          <p:cNvSpPr>
            <a:spLocks noGrp="1"/>
          </p:cNvSpPr>
          <p:nvPr>
            <p:ph type="ctrTitle"/>
          </p:nvPr>
        </p:nvSpPr>
        <p:spPr>
          <a:xfrm>
            <a:off x="480291" y="1620001"/>
            <a:ext cx="11232284" cy="3039086"/>
          </a:xfrm>
        </p:spPr>
        <p:txBody>
          <a:bodyPr/>
          <a:lstStyle/>
          <a:p>
            <a:r>
              <a:rPr lang="en-GB" dirty="0"/>
              <a:t>Game Jams as a proof-of-concept entrepreneurial launchpads</a:t>
            </a:r>
          </a:p>
        </p:txBody>
      </p:sp>
      <p:sp>
        <p:nvSpPr>
          <p:cNvPr id="3" name="Subtitle 2">
            <a:extLst>
              <a:ext uri="{FF2B5EF4-FFF2-40B4-BE49-F238E27FC236}">
                <a16:creationId xmlns:a16="http://schemas.microsoft.com/office/drawing/2014/main" id="{25446647-EF95-4665-8FE1-31FBC02423F2}"/>
              </a:ext>
            </a:extLst>
          </p:cNvPr>
          <p:cNvSpPr>
            <a:spLocks noGrp="1"/>
          </p:cNvSpPr>
          <p:nvPr>
            <p:ph type="subTitle" idx="1"/>
          </p:nvPr>
        </p:nvSpPr>
        <p:spPr>
          <a:xfrm>
            <a:off x="480291" y="5050971"/>
            <a:ext cx="11232284" cy="1546679"/>
          </a:xfrm>
        </p:spPr>
        <p:txBody>
          <a:bodyPr vert="horz" lIns="0" tIns="0" rIns="0" bIns="0" rtlCol="0" anchor="t">
            <a:noAutofit/>
          </a:bodyPr>
          <a:lstStyle/>
          <a:p>
            <a:r>
              <a:rPr lang="en-GB" dirty="0"/>
              <a:t>Thom Kaczmarek – Senior Lecturer in Games Design at </a:t>
            </a:r>
            <a:br>
              <a:rPr lang="en-GB" dirty="0"/>
            </a:br>
            <a:r>
              <a:rPr lang="en-GB" dirty="0"/>
              <a:t>London College of Communication, University of the Arts London</a:t>
            </a:r>
            <a:br>
              <a:rPr lang="en-GB" dirty="0"/>
            </a:br>
            <a:r>
              <a:rPr lang="en-GB" dirty="0"/>
              <a:t>Global Game Jam Regional Organiser UK &amp; Ireland</a:t>
            </a:r>
          </a:p>
        </p:txBody>
      </p:sp>
    </p:spTree>
    <p:extLst>
      <p:ext uri="{BB962C8B-B14F-4D97-AF65-F5344CB8AC3E}">
        <p14:creationId xmlns:p14="http://schemas.microsoft.com/office/powerpoint/2010/main" val="4260357662"/>
      </p:ext>
    </p:extLst>
  </p:cSld>
  <p:clrMapOvr>
    <a:masterClrMapping/>
  </p:clrMapOvr>
  <mc:AlternateContent xmlns:mc="http://schemas.openxmlformats.org/markup-compatibility/2006" xmlns:p14="http://schemas.microsoft.com/office/powerpoint/2010/main">
    <mc:Choice Requires="p14">
      <p:transition spd="slow" p14:dur="2000" advTm="9781"/>
    </mc:Choice>
    <mc:Fallback xmlns="">
      <p:transition spd="slow" advTm="978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A909E-5683-048B-3641-EBC9D758D8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E883A-C524-4B42-0CB0-95EBCA141F92}"/>
              </a:ext>
            </a:extLst>
          </p:cNvPr>
          <p:cNvSpPr>
            <a:spLocks noGrp="1"/>
          </p:cNvSpPr>
          <p:nvPr>
            <p:ph type="ctrTitle"/>
          </p:nvPr>
        </p:nvSpPr>
        <p:spPr/>
        <p:txBody>
          <a:bodyPr/>
          <a:lstStyle/>
          <a:p>
            <a:r>
              <a:rPr lang="en-GB" sz="3600" b="1" i="0" u="none" strike="noStrike" kern="1200" baseline="0" dirty="0">
                <a:latin typeface="Calibri" panose="020F0502020204030204" pitchFamily="34" charset="0"/>
              </a:rPr>
              <a:t>Jamming Experiential Triangle (JET)</a:t>
            </a:r>
            <a:endParaRPr lang="en-GB" dirty="0"/>
          </a:p>
        </p:txBody>
      </p:sp>
    </p:spTree>
    <p:extLst>
      <p:ext uri="{BB962C8B-B14F-4D97-AF65-F5344CB8AC3E}">
        <p14:creationId xmlns:p14="http://schemas.microsoft.com/office/powerpoint/2010/main" val="3843072076"/>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C50D8-79C8-8B36-297D-D503D0A43AC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E01534BB-E379-DBDA-572C-BC73EB19014D}"/>
              </a:ext>
            </a:extLst>
          </p:cNvPr>
          <p:cNvSpPr/>
          <p:nvPr/>
        </p:nvSpPr>
        <p:spPr>
          <a:xfrm>
            <a:off x="6096000" y="5074418"/>
            <a:ext cx="5189285" cy="86564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995A00EC-44BF-C241-6E71-DC026A5EA3D4}"/>
              </a:ext>
            </a:extLst>
          </p:cNvPr>
          <p:cNvPicPr>
            <a:picLocks noChangeAspect="1"/>
          </p:cNvPicPr>
          <p:nvPr/>
        </p:nvPicPr>
        <p:blipFill>
          <a:blip r:embed="rId3"/>
          <a:srcRect l="10177" t="2334" r="10415" b="-2334"/>
          <a:stretch>
            <a:fillRect/>
          </a:stretch>
        </p:blipFill>
        <p:spPr>
          <a:xfrm>
            <a:off x="6098587" y="1592925"/>
            <a:ext cx="5189285" cy="4356667"/>
          </a:xfrm>
          <a:prstGeom prst="rect">
            <a:avLst/>
          </a:prstGeom>
        </p:spPr>
      </p:pic>
      <p:sp>
        <p:nvSpPr>
          <p:cNvPr id="4" name="Title 3">
            <a:extLst>
              <a:ext uri="{FF2B5EF4-FFF2-40B4-BE49-F238E27FC236}">
                <a16:creationId xmlns:a16="http://schemas.microsoft.com/office/drawing/2014/main" id="{9D128408-C9FF-423E-5254-9E175EAB1D02}"/>
              </a:ext>
            </a:extLst>
          </p:cNvPr>
          <p:cNvSpPr>
            <a:spLocks noGrp="1"/>
          </p:cNvSpPr>
          <p:nvPr>
            <p:ph type="ctrTitle"/>
          </p:nvPr>
        </p:nvSpPr>
        <p:spPr/>
        <p:txBody>
          <a:bodyPr/>
          <a:lstStyle/>
          <a:p>
            <a:r>
              <a:rPr lang="en-GB" sz="4000" dirty="0">
                <a:latin typeface="Calibri" panose="020F0502020204030204" pitchFamily="34" charset="0"/>
              </a:rPr>
              <a:t>Jamming Experiential Triangle (JET)</a:t>
            </a:r>
            <a:endParaRPr lang="en-GB" dirty="0"/>
          </a:p>
        </p:txBody>
      </p:sp>
      <p:sp>
        <p:nvSpPr>
          <p:cNvPr id="3" name="Text Placeholder 2">
            <a:extLst>
              <a:ext uri="{FF2B5EF4-FFF2-40B4-BE49-F238E27FC236}">
                <a16:creationId xmlns:a16="http://schemas.microsoft.com/office/drawing/2014/main" id="{1632251F-CC29-C7EB-56AF-193D4D0D8A9E}"/>
              </a:ext>
            </a:extLst>
          </p:cNvPr>
          <p:cNvSpPr>
            <a:spLocks noGrp="1"/>
          </p:cNvSpPr>
          <p:nvPr>
            <p:ph type="body" sz="quarter" idx="14"/>
          </p:nvPr>
        </p:nvSpPr>
        <p:spPr/>
        <p:txBody>
          <a:bodyPr/>
          <a:lstStyle/>
          <a:p>
            <a:r>
              <a:rPr lang="en-GB" sz="2000" b="0" dirty="0"/>
              <a:t>Drawing on practice as a Global Game Jam Regional Organiser, I would like to argue that successful jam‑based learning environments emerge from the dynamic interaction of three cornerstones:</a:t>
            </a:r>
          </a:p>
          <a:p>
            <a:pPr marL="342900" indent="-342900">
              <a:buFontTx/>
              <a:buChar char="-"/>
            </a:pPr>
            <a:r>
              <a:rPr lang="en-GB" sz="2000" b="0" dirty="0"/>
              <a:t>- Belonging</a:t>
            </a:r>
          </a:p>
          <a:p>
            <a:pPr marL="342900" indent="-342900">
              <a:buFontTx/>
              <a:buChar char="-"/>
            </a:pPr>
            <a:r>
              <a:rPr lang="en-GB" sz="2000" b="0" dirty="0"/>
              <a:t>- Challenge</a:t>
            </a:r>
          </a:p>
          <a:p>
            <a:pPr marL="342900" indent="-342900">
              <a:buFontTx/>
              <a:buChar char="-"/>
            </a:pPr>
            <a:r>
              <a:rPr lang="en-GB" sz="2000" b="0" dirty="0"/>
              <a:t>-Extenuating Factors</a:t>
            </a:r>
          </a:p>
        </p:txBody>
      </p:sp>
      <p:sp>
        <p:nvSpPr>
          <p:cNvPr id="5" name="Footer Placeholder 4">
            <a:extLst>
              <a:ext uri="{FF2B5EF4-FFF2-40B4-BE49-F238E27FC236}">
                <a16:creationId xmlns:a16="http://schemas.microsoft.com/office/drawing/2014/main" id="{F6E85E64-FCC9-7587-AE61-670254BF6BE2}"/>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FE3D2FD1-48CB-1C11-3F40-5B864C627FF8}"/>
              </a:ext>
            </a:extLst>
          </p:cNvPr>
          <p:cNvSpPr>
            <a:spLocks noGrp="1"/>
          </p:cNvSpPr>
          <p:nvPr>
            <p:ph type="sldNum" sz="quarter" idx="4"/>
          </p:nvPr>
        </p:nvSpPr>
        <p:spPr/>
        <p:txBody>
          <a:bodyPr/>
          <a:lstStyle/>
          <a:p>
            <a:fld id="{2CC19541-5F6E-2C4C-BF21-196C1C8E2E31}" type="slidenum">
              <a:rPr lang="en-GB" smtClean="0"/>
              <a:pPr/>
              <a:t>11</a:t>
            </a:fld>
            <a:r>
              <a:rPr lang="en-GB"/>
              <a:t> </a:t>
            </a:r>
            <a:endParaRPr lang="en-GB" dirty="0"/>
          </a:p>
        </p:txBody>
      </p:sp>
      <p:sp>
        <p:nvSpPr>
          <p:cNvPr id="19" name="Text Placeholder 2">
            <a:extLst>
              <a:ext uri="{FF2B5EF4-FFF2-40B4-BE49-F238E27FC236}">
                <a16:creationId xmlns:a16="http://schemas.microsoft.com/office/drawing/2014/main" id="{AC98AD1D-2556-B5AD-E4BB-55F9B312C7B5}"/>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 glowing triangle made of LED Lights</a:t>
            </a:r>
            <a:br>
              <a:rPr lang="en-GB" sz="1200" dirty="0"/>
            </a:br>
            <a:r>
              <a:rPr lang="en-GB" sz="1200" dirty="0"/>
              <a:t> Matheus Bertelli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2201E6F4-A65C-3B4D-5FDD-1BCFBCBA11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67108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167AB-3245-3344-F6AF-40844819C5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BC84862-8088-7247-4CF9-370A39D45E9C}"/>
              </a:ext>
            </a:extLst>
          </p:cNvPr>
          <p:cNvSpPr/>
          <p:nvPr/>
        </p:nvSpPr>
        <p:spPr>
          <a:xfrm>
            <a:off x="6096000" y="5074418"/>
            <a:ext cx="5189285" cy="86564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9D6DA125-1F22-F363-E3AA-E196261C306F}"/>
              </a:ext>
            </a:extLst>
          </p:cNvPr>
          <p:cNvPicPr>
            <a:picLocks noChangeAspect="1"/>
          </p:cNvPicPr>
          <p:nvPr/>
        </p:nvPicPr>
        <p:blipFill>
          <a:blip r:embed="rId3"/>
          <a:srcRect l="10177" t="2334" r="10415" b="-2334"/>
          <a:stretch>
            <a:fillRect/>
          </a:stretch>
        </p:blipFill>
        <p:spPr>
          <a:xfrm>
            <a:off x="6098587" y="1592925"/>
            <a:ext cx="5189285" cy="4356667"/>
          </a:xfrm>
          <a:prstGeom prst="rect">
            <a:avLst/>
          </a:prstGeom>
        </p:spPr>
      </p:pic>
      <p:sp>
        <p:nvSpPr>
          <p:cNvPr id="4" name="Title 3">
            <a:extLst>
              <a:ext uri="{FF2B5EF4-FFF2-40B4-BE49-F238E27FC236}">
                <a16:creationId xmlns:a16="http://schemas.microsoft.com/office/drawing/2014/main" id="{2A46DD3E-7D6E-6DE7-DE6E-93173C811C8A}"/>
              </a:ext>
            </a:extLst>
          </p:cNvPr>
          <p:cNvSpPr>
            <a:spLocks noGrp="1"/>
          </p:cNvSpPr>
          <p:nvPr>
            <p:ph type="ctrTitle"/>
          </p:nvPr>
        </p:nvSpPr>
        <p:spPr/>
        <p:txBody>
          <a:bodyPr/>
          <a:lstStyle/>
          <a:p>
            <a:r>
              <a:rPr lang="en-GB" dirty="0"/>
              <a:t>Belonging</a:t>
            </a:r>
          </a:p>
        </p:txBody>
      </p:sp>
      <p:sp>
        <p:nvSpPr>
          <p:cNvPr id="3" name="Text Placeholder 2">
            <a:extLst>
              <a:ext uri="{FF2B5EF4-FFF2-40B4-BE49-F238E27FC236}">
                <a16:creationId xmlns:a16="http://schemas.microsoft.com/office/drawing/2014/main" id="{857AF7D3-1770-0F42-AF91-FBEEF823E886}"/>
              </a:ext>
            </a:extLst>
          </p:cNvPr>
          <p:cNvSpPr>
            <a:spLocks noGrp="1"/>
          </p:cNvSpPr>
          <p:nvPr>
            <p:ph type="body" sz="quarter" idx="14"/>
          </p:nvPr>
        </p:nvSpPr>
        <p:spPr/>
        <p:txBody>
          <a:bodyPr/>
          <a:lstStyle/>
          <a:p>
            <a:r>
              <a:rPr lang="en-GB" sz="2000" b="0" dirty="0"/>
              <a:t>The first cornerstone, Belonging, situates game jams as temporary but meaningful communities of practice. </a:t>
            </a:r>
          </a:p>
          <a:p>
            <a:r>
              <a:rPr lang="en-GB" sz="2000" b="0" dirty="0"/>
              <a:t>Shared identity, peer support, and public participation reduce fear of failure while legitimising experimentation.</a:t>
            </a:r>
          </a:p>
          <a:p>
            <a:r>
              <a:rPr lang="en-GB" sz="2000" b="0" dirty="0"/>
              <a:t>This can occur in-person or online, and on its own is sufficient to satisfy participants.</a:t>
            </a:r>
          </a:p>
        </p:txBody>
      </p:sp>
      <p:sp>
        <p:nvSpPr>
          <p:cNvPr id="5" name="Footer Placeholder 4">
            <a:extLst>
              <a:ext uri="{FF2B5EF4-FFF2-40B4-BE49-F238E27FC236}">
                <a16:creationId xmlns:a16="http://schemas.microsoft.com/office/drawing/2014/main" id="{0F4134F8-B9DE-1552-8D3F-6771BE2136A5}"/>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EE70CDDB-B5C3-A203-2707-99A909AA3103}"/>
              </a:ext>
            </a:extLst>
          </p:cNvPr>
          <p:cNvSpPr>
            <a:spLocks noGrp="1"/>
          </p:cNvSpPr>
          <p:nvPr>
            <p:ph type="sldNum" sz="quarter" idx="4"/>
          </p:nvPr>
        </p:nvSpPr>
        <p:spPr/>
        <p:txBody>
          <a:bodyPr/>
          <a:lstStyle/>
          <a:p>
            <a:fld id="{2CC19541-5F6E-2C4C-BF21-196C1C8E2E31}" type="slidenum">
              <a:rPr lang="en-GB" smtClean="0"/>
              <a:pPr/>
              <a:t>12</a:t>
            </a:fld>
            <a:r>
              <a:rPr lang="en-GB"/>
              <a:t> </a:t>
            </a:r>
            <a:endParaRPr lang="en-GB" dirty="0"/>
          </a:p>
        </p:txBody>
      </p:sp>
      <p:sp>
        <p:nvSpPr>
          <p:cNvPr id="19" name="Text Placeholder 2">
            <a:extLst>
              <a:ext uri="{FF2B5EF4-FFF2-40B4-BE49-F238E27FC236}">
                <a16:creationId xmlns:a16="http://schemas.microsoft.com/office/drawing/2014/main" id="{089C9101-801E-9E43-D699-75ACB28ACE51}"/>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 glowing triangle made of LED Lights</a:t>
            </a:r>
            <a:br>
              <a:rPr lang="en-GB" sz="1200" dirty="0"/>
            </a:br>
            <a:r>
              <a:rPr lang="en-GB" sz="1200" dirty="0"/>
              <a:t> Matheus Bertelli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8D2CEE42-2F3F-E057-3A96-5A1B4FE8DF7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645441"/>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26917-E7B0-9174-7B49-6D69004DE04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88382A1-AB6F-9151-3CE6-5343B3839A20}"/>
              </a:ext>
            </a:extLst>
          </p:cNvPr>
          <p:cNvSpPr/>
          <p:nvPr/>
        </p:nvSpPr>
        <p:spPr>
          <a:xfrm>
            <a:off x="6096000" y="5074418"/>
            <a:ext cx="5189285" cy="86564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FB953C25-E8BB-71B6-57FB-03480C534F21}"/>
              </a:ext>
            </a:extLst>
          </p:cNvPr>
          <p:cNvPicPr>
            <a:picLocks noChangeAspect="1"/>
          </p:cNvPicPr>
          <p:nvPr/>
        </p:nvPicPr>
        <p:blipFill>
          <a:blip r:embed="rId3"/>
          <a:srcRect l="10177" t="2334" r="10415" b="-2334"/>
          <a:stretch>
            <a:fillRect/>
          </a:stretch>
        </p:blipFill>
        <p:spPr>
          <a:xfrm>
            <a:off x="6098587" y="1592925"/>
            <a:ext cx="5189285" cy="4356667"/>
          </a:xfrm>
          <a:prstGeom prst="rect">
            <a:avLst/>
          </a:prstGeom>
        </p:spPr>
      </p:pic>
      <p:sp>
        <p:nvSpPr>
          <p:cNvPr id="4" name="Title 3">
            <a:extLst>
              <a:ext uri="{FF2B5EF4-FFF2-40B4-BE49-F238E27FC236}">
                <a16:creationId xmlns:a16="http://schemas.microsoft.com/office/drawing/2014/main" id="{65D0FD92-91B9-1053-93E0-B08E528E2AFB}"/>
              </a:ext>
            </a:extLst>
          </p:cNvPr>
          <p:cNvSpPr>
            <a:spLocks noGrp="1"/>
          </p:cNvSpPr>
          <p:nvPr>
            <p:ph type="ctrTitle"/>
          </p:nvPr>
        </p:nvSpPr>
        <p:spPr/>
        <p:txBody>
          <a:bodyPr/>
          <a:lstStyle/>
          <a:p>
            <a:r>
              <a:rPr lang="en-GB" dirty="0"/>
              <a:t>The Challenge</a:t>
            </a:r>
          </a:p>
        </p:txBody>
      </p:sp>
      <p:sp>
        <p:nvSpPr>
          <p:cNvPr id="3" name="Text Placeholder 2">
            <a:extLst>
              <a:ext uri="{FF2B5EF4-FFF2-40B4-BE49-F238E27FC236}">
                <a16:creationId xmlns:a16="http://schemas.microsoft.com/office/drawing/2014/main" id="{2CB83E1B-F5E5-0241-A472-15D02C343BD4}"/>
              </a:ext>
            </a:extLst>
          </p:cNvPr>
          <p:cNvSpPr>
            <a:spLocks noGrp="1"/>
          </p:cNvSpPr>
          <p:nvPr>
            <p:ph type="body" sz="quarter" idx="14"/>
          </p:nvPr>
        </p:nvSpPr>
        <p:spPr/>
        <p:txBody>
          <a:bodyPr/>
          <a:lstStyle/>
          <a:p>
            <a:r>
              <a:rPr lang="en-GB" sz="2000" b="0" dirty="0"/>
              <a:t>The second cornerstone, Challenge, captures both internal and external motivational forces: proving oneself, working with unfamiliar collaborators or technologies, and voluntarily engaging with additional diversifiers that push ideas beyond safe or conventional solutions.</a:t>
            </a:r>
          </a:p>
          <a:p>
            <a:r>
              <a:rPr lang="en-GB" sz="2000" b="0" dirty="0"/>
              <a:t>These pressures encourage creative risk‑taking and rapid problem-solving.</a:t>
            </a:r>
          </a:p>
        </p:txBody>
      </p:sp>
      <p:sp>
        <p:nvSpPr>
          <p:cNvPr id="5" name="Footer Placeholder 4">
            <a:extLst>
              <a:ext uri="{FF2B5EF4-FFF2-40B4-BE49-F238E27FC236}">
                <a16:creationId xmlns:a16="http://schemas.microsoft.com/office/drawing/2014/main" id="{48E88881-831C-DC8C-9426-36E3F16DC4C2}"/>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2E68B07B-FE8E-68ED-B437-8B87D0F0281D}"/>
              </a:ext>
            </a:extLst>
          </p:cNvPr>
          <p:cNvSpPr>
            <a:spLocks noGrp="1"/>
          </p:cNvSpPr>
          <p:nvPr>
            <p:ph type="sldNum" sz="quarter" idx="4"/>
          </p:nvPr>
        </p:nvSpPr>
        <p:spPr/>
        <p:txBody>
          <a:bodyPr/>
          <a:lstStyle/>
          <a:p>
            <a:fld id="{2CC19541-5F6E-2C4C-BF21-196C1C8E2E31}" type="slidenum">
              <a:rPr lang="en-GB" smtClean="0"/>
              <a:pPr/>
              <a:t>13</a:t>
            </a:fld>
            <a:r>
              <a:rPr lang="en-GB"/>
              <a:t> </a:t>
            </a:r>
            <a:endParaRPr lang="en-GB" dirty="0"/>
          </a:p>
        </p:txBody>
      </p:sp>
      <p:sp>
        <p:nvSpPr>
          <p:cNvPr id="19" name="Text Placeholder 2">
            <a:extLst>
              <a:ext uri="{FF2B5EF4-FFF2-40B4-BE49-F238E27FC236}">
                <a16:creationId xmlns:a16="http://schemas.microsoft.com/office/drawing/2014/main" id="{0D005E48-3617-AD1D-9B91-601179108E92}"/>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 glowing triangle made of LED Lights</a:t>
            </a:r>
            <a:br>
              <a:rPr lang="en-GB" sz="1200" dirty="0"/>
            </a:br>
            <a:r>
              <a:rPr lang="en-GB" sz="1200" dirty="0"/>
              <a:t> Matheus Bertelli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E9DE210B-A202-9D8B-B5E4-ED5EF556864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866839"/>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B7B6A-2898-62A8-4C80-A884392F471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8CD5CF9-8993-75FB-A8EF-6A5A5A43305B}"/>
              </a:ext>
            </a:extLst>
          </p:cNvPr>
          <p:cNvSpPr/>
          <p:nvPr/>
        </p:nvSpPr>
        <p:spPr>
          <a:xfrm>
            <a:off x="6096000" y="5074418"/>
            <a:ext cx="5189285" cy="86564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6A86F092-921F-D9A2-0213-CFD534392F5B}"/>
              </a:ext>
            </a:extLst>
          </p:cNvPr>
          <p:cNvPicPr>
            <a:picLocks noChangeAspect="1"/>
          </p:cNvPicPr>
          <p:nvPr/>
        </p:nvPicPr>
        <p:blipFill>
          <a:blip r:embed="rId3"/>
          <a:srcRect l="10177" t="2334" r="10415" b="-2334"/>
          <a:stretch>
            <a:fillRect/>
          </a:stretch>
        </p:blipFill>
        <p:spPr>
          <a:xfrm>
            <a:off x="6098587" y="1592925"/>
            <a:ext cx="5189285" cy="4356667"/>
          </a:xfrm>
          <a:prstGeom prst="rect">
            <a:avLst/>
          </a:prstGeom>
        </p:spPr>
      </p:pic>
      <p:sp>
        <p:nvSpPr>
          <p:cNvPr id="4" name="Title 3">
            <a:extLst>
              <a:ext uri="{FF2B5EF4-FFF2-40B4-BE49-F238E27FC236}">
                <a16:creationId xmlns:a16="http://schemas.microsoft.com/office/drawing/2014/main" id="{DDD96248-AB45-22B9-5203-10B3509DD1A4}"/>
              </a:ext>
            </a:extLst>
          </p:cNvPr>
          <p:cNvSpPr>
            <a:spLocks noGrp="1"/>
          </p:cNvSpPr>
          <p:nvPr>
            <p:ph type="ctrTitle"/>
          </p:nvPr>
        </p:nvSpPr>
        <p:spPr/>
        <p:txBody>
          <a:bodyPr/>
          <a:lstStyle/>
          <a:p>
            <a:r>
              <a:rPr lang="en-GB" dirty="0"/>
              <a:t>Extenuating Factors</a:t>
            </a:r>
          </a:p>
        </p:txBody>
      </p:sp>
      <p:sp>
        <p:nvSpPr>
          <p:cNvPr id="3" name="Text Placeholder 2">
            <a:extLst>
              <a:ext uri="{FF2B5EF4-FFF2-40B4-BE49-F238E27FC236}">
                <a16:creationId xmlns:a16="http://schemas.microsoft.com/office/drawing/2014/main" id="{FDE27F70-2847-992D-62EC-AD15A87275D5}"/>
              </a:ext>
            </a:extLst>
          </p:cNvPr>
          <p:cNvSpPr>
            <a:spLocks noGrp="1"/>
          </p:cNvSpPr>
          <p:nvPr>
            <p:ph type="body" sz="quarter" idx="14"/>
          </p:nvPr>
        </p:nvSpPr>
        <p:spPr/>
        <p:txBody>
          <a:bodyPr/>
          <a:lstStyle/>
          <a:p>
            <a:r>
              <a:rPr lang="en-GB" sz="2000" b="0" dirty="0"/>
              <a:t>The third cornerstone, Extenuating factors, encompasses the conditions that distinguish jams from formal curricula: time limits, scope restrictions, themes, industry participants, peer recognition, awards, public showcases, real life limitations.</a:t>
            </a:r>
          </a:p>
          <a:p>
            <a:r>
              <a:rPr lang="en-GB" sz="2000" b="0" dirty="0"/>
              <a:t>These factors shape behaviour without grades or institutional assessment, closely mirroring the conditions of early‑stage indie and startup projects.</a:t>
            </a:r>
          </a:p>
        </p:txBody>
      </p:sp>
      <p:sp>
        <p:nvSpPr>
          <p:cNvPr id="5" name="Footer Placeholder 4">
            <a:extLst>
              <a:ext uri="{FF2B5EF4-FFF2-40B4-BE49-F238E27FC236}">
                <a16:creationId xmlns:a16="http://schemas.microsoft.com/office/drawing/2014/main" id="{32D5D967-AD0D-B66C-9FF0-7A5F5DA5D760}"/>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67BB919A-E8B0-1A07-BFE9-F0F8A2235F87}"/>
              </a:ext>
            </a:extLst>
          </p:cNvPr>
          <p:cNvSpPr>
            <a:spLocks noGrp="1"/>
          </p:cNvSpPr>
          <p:nvPr>
            <p:ph type="sldNum" sz="quarter" idx="4"/>
          </p:nvPr>
        </p:nvSpPr>
        <p:spPr/>
        <p:txBody>
          <a:bodyPr/>
          <a:lstStyle/>
          <a:p>
            <a:fld id="{2CC19541-5F6E-2C4C-BF21-196C1C8E2E31}" type="slidenum">
              <a:rPr lang="en-GB" smtClean="0"/>
              <a:pPr/>
              <a:t>14</a:t>
            </a:fld>
            <a:r>
              <a:rPr lang="en-GB"/>
              <a:t> </a:t>
            </a:r>
            <a:endParaRPr lang="en-GB" dirty="0"/>
          </a:p>
        </p:txBody>
      </p:sp>
      <p:sp>
        <p:nvSpPr>
          <p:cNvPr id="19" name="Text Placeholder 2">
            <a:extLst>
              <a:ext uri="{FF2B5EF4-FFF2-40B4-BE49-F238E27FC236}">
                <a16:creationId xmlns:a16="http://schemas.microsoft.com/office/drawing/2014/main" id="{729DE2D4-7A07-F6AA-1B7B-BE76C8E96B94}"/>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 glowing triangle made of LED Lights</a:t>
            </a:r>
            <a:br>
              <a:rPr lang="en-GB" sz="1200" dirty="0"/>
            </a:br>
            <a:r>
              <a:rPr lang="en-GB" sz="1200" dirty="0"/>
              <a:t> Matheus Bertelli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5B6075A3-CDFA-4201-6D54-2F60212D9F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934808"/>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B6FC8-4EE6-12A1-67EF-815C46172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1FB548-477F-9627-9A0B-6ACD830CC49B}"/>
              </a:ext>
            </a:extLst>
          </p:cNvPr>
          <p:cNvSpPr>
            <a:spLocks noGrp="1"/>
          </p:cNvSpPr>
          <p:nvPr>
            <p:ph type="ctrTitle"/>
          </p:nvPr>
        </p:nvSpPr>
        <p:spPr/>
        <p:txBody>
          <a:bodyPr/>
          <a:lstStyle/>
          <a:p>
            <a:r>
              <a:rPr lang="en-GB" dirty="0"/>
              <a:t>Can you jam a success?</a:t>
            </a:r>
          </a:p>
        </p:txBody>
      </p:sp>
    </p:spTree>
    <p:extLst>
      <p:ext uri="{BB962C8B-B14F-4D97-AF65-F5344CB8AC3E}">
        <p14:creationId xmlns:p14="http://schemas.microsoft.com/office/powerpoint/2010/main" val="2261464034"/>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3FEF6-4A0E-245D-C616-F62CD1EE14D0}"/>
            </a:ext>
          </a:extLst>
        </p:cNvPr>
        <p:cNvGrpSpPr/>
        <p:nvPr/>
      </p:nvGrpSpPr>
      <p:grpSpPr>
        <a:xfrm>
          <a:off x="0" y="0"/>
          <a:ext cx="0" cy="0"/>
          <a:chOff x="0" y="0"/>
          <a:chExt cx="0" cy="0"/>
        </a:xfrm>
      </p:grpSpPr>
      <p:pic>
        <p:nvPicPr>
          <p:cNvPr id="12290" name="Picture 2" descr="Screenshot #0">
            <a:extLst>
              <a:ext uri="{FF2B5EF4-FFF2-40B4-BE49-F238E27FC236}">
                <a16:creationId xmlns:a16="http://schemas.microsoft.com/office/drawing/2014/main" id="{AD602A42-66B3-B9DA-52B2-0DC7D4E921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AE6F9B3-4573-0F0F-1304-1FEA768EDD40}"/>
              </a:ext>
            </a:extLst>
          </p:cNvPr>
          <p:cNvSpPr>
            <a:spLocks noGrp="1"/>
          </p:cNvSpPr>
          <p:nvPr>
            <p:ph type="ctrTitle"/>
          </p:nvPr>
        </p:nvSpPr>
        <p:spPr>
          <a:xfrm>
            <a:off x="-100484" y="6099349"/>
            <a:ext cx="5878286" cy="758651"/>
          </a:xfrm>
          <a:solidFill>
            <a:schemeClr val="tx1"/>
          </a:solidFill>
        </p:spPr>
        <p:txBody>
          <a:bodyPr/>
          <a:lstStyle/>
          <a:p>
            <a:r>
              <a:rPr lang="en-GB" dirty="0"/>
              <a:t>Don’t Starve – Internal 2010 </a:t>
            </a:r>
          </a:p>
        </p:txBody>
      </p:sp>
    </p:spTree>
    <p:extLst>
      <p:ext uri="{BB962C8B-B14F-4D97-AF65-F5344CB8AC3E}">
        <p14:creationId xmlns:p14="http://schemas.microsoft.com/office/powerpoint/2010/main" val="3115052010"/>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FB7D3-DFA9-5B0F-AFA1-8EFA502D48EA}"/>
            </a:ext>
          </a:extLst>
        </p:cNvPr>
        <p:cNvGrpSpPr/>
        <p:nvPr/>
      </p:nvGrpSpPr>
      <p:grpSpPr>
        <a:xfrm>
          <a:off x="0" y="0"/>
          <a:ext cx="0" cy="0"/>
          <a:chOff x="0" y="0"/>
          <a:chExt cx="0" cy="0"/>
        </a:xfrm>
      </p:grpSpPr>
      <p:pic>
        <p:nvPicPr>
          <p:cNvPr id="6148" name="Picture 4" descr="Screenshot #6">
            <a:extLst>
              <a:ext uri="{FF2B5EF4-FFF2-40B4-BE49-F238E27FC236}">
                <a16:creationId xmlns:a16="http://schemas.microsoft.com/office/drawing/2014/main" id="{26A19169-6432-6B30-1335-05B02977DB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5402" y="-23078"/>
            <a:ext cx="9023420" cy="68911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BCA99B4-936D-7E77-579E-C6D3F5E3DEAA}"/>
              </a:ext>
            </a:extLst>
          </p:cNvPr>
          <p:cNvSpPr>
            <a:spLocks noGrp="1"/>
          </p:cNvSpPr>
          <p:nvPr>
            <p:ph type="ctrTitle"/>
          </p:nvPr>
        </p:nvSpPr>
        <p:spPr>
          <a:xfrm>
            <a:off x="10047" y="6109396"/>
            <a:ext cx="9907675" cy="758651"/>
          </a:xfrm>
          <a:solidFill>
            <a:schemeClr val="tx1"/>
          </a:solidFill>
        </p:spPr>
        <p:txBody>
          <a:bodyPr/>
          <a:lstStyle/>
          <a:p>
            <a:r>
              <a:rPr lang="en-GB" dirty="0"/>
              <a:t>The Binding of Isaac – Internal 2011</a:t>
            </a:r>
          </a:p>
        </p:txBody>
      </p:sp>
    </p:spTree>
    <p:extLst>
      <p:ext uri="{BB962C8B-B14F-4D97-AF65-F5344CB8AC3E}">
        <p14:creationId xmlns:p14="http://schemas.microsoft.com/office/powerpoint/2010/main" val="1069000370"/>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B2935-0FB3-5282-96C6-FD9453386BD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DCFD81B-F9D4-4AC3-B21D-B675758C33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597" y="0"/>
            <a:ext cx="9078806" cy="6858000"/>
          </a:xfrm>
          <a:prstGeom prst="rect">
            <a:avLst/>
          </a:prstGeom>
        </p:spPr>
      </p:pic>
      <p:sp>
        <p:nvSpPr>
          <p:cNvPr id="2" name="Title 1">
            <a:extLst>
              <a:ext uri="{FF2B5EF4-FFF2-40B4-BE49-F238E27FC236}">
                <a16:creationId xmlns:a16="http://schemas.microsoft.com/office/drawing/2014/main" id="{AB1F2127-9E64-136B-D5A5-4B41814D4EEE}"/>
              </a:ext>
            </a:extLst>
          </p:cNvPr>
          <p:cNvSpPr>
            <a:spLocks noGrp="1"/>
          </p:cNvSpPr>
          <p:nvPr>
            <p:ph type="ctrTitle"/>
          </p:nvPr>
        </p:nvSpPr>
        <p:spPr>
          <a:xfrm>
            <a:off x="10047" y="6109396"/>
            <a:ext cx="4923693" cy="758651"/>
          </a:xfrm>
          <a:solidFill>
            <a:schemeClr val="tx1"/>
          </a:solidFill>
        </p:spPr>
        <p:txBody>
          <a:bodyPr/>
          <a:lstStyle/>
          <a:p>
            <a:r>
              <a:rPr lang="en-GB" dirty="0"/>
              <a:t>HOPLITE – 7DRL 2013</a:t>
            </a:r>
          </a:p>
        </p:txBody>
      </p:sp>
    </p:spTree>
    <p:extLst>
      <p:ext uri="{BB962C8B-B14F-4D97-AF65-F5344CB8AC3E}">
        <p14:creationId xmlns:p14="http://schemas.microsoft.com/office/powerpoint/2010/main" val="4224515245"/>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D5F07-0D67-B7F2-B632-FD324E8A7E0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1F7D6C8-6855-B029-8F82-165B843CC754}"/>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B1DFE-7F26-54AB-F8A7-BBC1128E34D1}"/>
              </a:ext>
            </a:extLst>
          </p:cNvPr>
          <p:cNvSpPr>
            <a:spLocks noGrp="1"/>
          </p:cNvSpPr>
          <p:nvPr>
            <p:ph type="ctrTitle"/>
          </p:nvPr>
        </p:nvSpPr>
        <p:spPr>
          <a:xfrm>
            <a:off x="10047" y="6109396"/>
            <a:ext cx="5566787" cy="758651"/>
          </a:xfrm>
          <a:solidFill>
            <a:schemeClr val="tx1"/>
          </a:solidFill>
        </p:spPr>
        <p:txBody>
          <a:bodyPr/>
          <a:lstStyle/>
          <a:p>
            <a:r>
              <a:rPr lang="en-GB" dirty="0"/>
              <a:t>SUPERHOT – 7DFPS 2013</a:t>
            </a:r>
          </a:p>
        </p:txBody>
      </p:sp>
    </p:spTree>
    <p:extLst>
      <p:ext uri="{BB962C8B-B14F-4D97-AF65-F5344CB8AC3E}">
        <p14:creationId xmlns:p14="http://schemas.microsoft.com/office/powerpoint/2010/main" val="647517352"/>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2F9B9-ED1D-DC0E-0F8A-B430E6A728D7}"/>
            </a:ext>
          </a:extLst>
        </p:cNvPr>
        <p:cNvGrpSpPr/>
        <p:nvPr/>
      </p:nvGrpSpPr>
      <p:grpSpPr>
        <a:xfrm>
          <a:off x="0" y="0"/>
          <a:ext cx="0" cy="0"/>
          <a:chOff x="0" y="0"/>
          <a:chExt cx="0" cy="0"/>
        </a:xfrm>
      </p:grpSpPr>
      <p:pic>
        <p:nvPicPr>
          <p:cNvPr id="1026" name="Picture 2" descr="No photo description available.">
            <a:extLst>
              <a:ext uri="{FF2B5EF4-FFF2-40B4-BE49-F238E27FC236}">
                <a16:creationId xmlns:a16="http://schemas.microsoft.com/office/drawing/2014/main" id="{5F2AB02B-7D75-4E1C-E401-AC01508749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38" t="1" b="18968"/>
          <a:stretch>
            <a:fillRect/>
          </a:stretch>
        </p:blipFill>
        <p:spPr bwMode="auto">
          <a:xfrm>
            <a:off x="6095999" y="1589313"/>
            <a:ext cx="5201922" cy="436080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033106F3-0041-B371-2D5F-2B7B42977A84}"/>
              </a:ext>
            </a:extLst>
          </p:cNvPr>
          <p:cNvSpPr>
            <a:spLocks noGrp="1"/>
          </p:cNvSpPr>
          <p:nvPr>
            <p:ph type="ctrTitle"/>
          </p:nvPr>
        </p:nvSpPr>
        <p:spPr/>
        <p:txBody>
          <a:bodyPr/>
          <a:lstStyle/>
          <a:p>
            <a:r>
              <a:rPr lang="en-GB" dirty="0"/>
              <a:t>Why what I say may have some value?</a:t>
            </a:r>
          </a:p>
        </p:txBody>
      </p:sp>
      <p:sp>
        <p:nvSpPr>
          <p:cNvPr id="3" name="Text Placeholder 2">
            <a:extLst>
              <a:ext uri="{FF2B5EF4-FFF2-40B4-BE49-F238E27FC236}">
                <a16:creationId xmlns:a16="http://schemas.microsoft.com/office/drawing/2014/main" id="{8D0AE1A3-F43D-E941-1289-C2C588B3257C}"/>
              </a:ext>
            </a:extLst>
          </p:cNvPr>
          <p:cNvSpPr>
            <a:spLocks noGrp="1"/>
          </p:cNvSpPr>
          <p:nvPr>
            <p:ph type="body" sz="quarter" idx="14"/>
          </p:nvPr>
        </p:nvSpPr>
        <p:spPr/>
        <p:txBody>
          <a:bodyPr/>
          <a:lstStyle/>
          <a:p>
            <a:r>
              <a:rPr lang="en-GB" sz="2000" b="0" dirty="0"/>
              <a:t>1997 – started making games @Fanotherpg</a:t>
            </a:r>
          </a:p>
          <a:p>
            <a:r>
              <a:rPr lang="en-GB" sz="2000" b="0" dirty="0"/>
              <a:t>2002 – took part in the first national game-making competition</a:t>
            </a:r>
          </a:p>
          <a:p>
            <a:r>
              <a:rPr lang="en-GB" sz="2000" b="0" dirty="0"/>
              <a:t>2006 – Organised the first national game jam, with sponsorship of CD Projekt (which ran for 4 years)</a:t>
            </a:r>
          </a:p>
          <a:p>
            <a:r>
              <a:rPr lang="en-GB" sz="2000" b="0" dirty="0"/>
              <a:t>2007 – Founded </a:t>
            </a:r>
            <a:r>
              <a:rPr lang="en-GB" sz="2000" b="0" dirty="0" err="1"/>
              <a:t>Zjazd</a:t>
            </a:r>
            <a:r>
              <a:rPr lang="en-GB" sz="2000" b="0" dirty="0"/>
              <a:t> </a:t>
            </a:r>
            <a:r>
              <a:rPr lang="en-GB" sz="2000" b="0" dirty="0" err="1"/>
              <a:t>Twórców</a:t>
            </a:r>
            <a:r>
              <a:rPr lang="en-GB" sz="2000" b="0" dirty="0"/>
              <a:t> Gier (now Game Industry Conference) in Poland</a:t>
            </a:r>
          </a:p>
        </p:txBody>
      </p:sp>
      <p:sp>
        <p:nvSpPr>
          <p:cNvPr id="5" name="Footer Placeholder 4">
            <a:extLst>
              <a:ext uri="{FF2B5EF4-FFF2-40B4-BE49-F238E27FC236}">
                <a16:creationId xmlns:a16="http://schemas.microsoft.com/office/drawing/2014/main" id="{858B772C-D3C1-C73E-B02E-33613019B43E}"/>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E7CC6981-5DD1-BC79-25CA-4E96291C4D94}"/>
              </a:ext>
            </a:extLst>
          </p:cNvPr>
          <p:cNvSpPr>
            <a:spLocks noGrp="1"/>
          </p:cNvSpPr>
          <p:nvPr>
            <p:ph type="sldNum" sz="quarter" idx="4"/>
          </p:nvPr>
        </p:nvSpPr>
        <p:spPr/>
        <p:txBody>
          <a:bodyPr/>
          <a:lstStyle/>
          <a:p>
            <a:fld id="{2CC19541-5F6E-2C4C-BF21-196C1C8E2E31}" type="slidenum">
              <a:rPr lang="en-GB" smtClean="0"/>
              <a:pPr/>
              <a:t>2</a:t>
            </a:fld>
            <a:r>
              <a:rPr lang="en-GB"/>
              <a:t> </a:t>
            </a:r>
            <a:endParaRPr lang="en-GB" dirty="0"/>
          </a:p>
        </p:txBody>
      </p:sp>
      <p:sp>
        <p:nvSpPr>
          <p:cNvPr id="19" name="Text Placeholder 2">
            <a:extLst>
              <a:ext uri="{FF2B5EF4-FFF2-40B4-BE49-F238E27FC236}">
                <a16:creationId xmlns:a16="http://schemas.microsoft.com/office/drawing/2014/main" id="{0A879282-CA67-F781-3656-FF49AB0BDCEF}"/>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Narita Boy (2021) Credits</a:t>
            </a:r>
            <a:br>
              <a:rPr lang="en-GB" sz="1200" dirty="0"/>
            </a:br>
            <a:r>
              <a:rPr lang="en-GB" sz="1200" dirty="0"/>
              <a:t> Studio Koba </a:t>
            </a:r>
            <a:r>
              <a:rPr lang="pl-PL" sz="1200" dirty="0"/>
              <a:t>| </a:t>
            </a:r>
            <a:r>
              <a:rPr lang="en-GB" sz="1200" dirty="0"/>
              <a:t>Screenshot</a:t>
            </a:r>
            <a:endParaRPr lang="en-US" sz="1200" dirty="0"/>
          </a:p>
        </p:txBody>
      </p:sp>
      <p:pic>
        <p:nvPicPr>
          <p:cNvPr id="1028" name="Picture 4">
            <a:extLst>
              <a:ext uri="{FF2B5EF4-FFF2-40B4-BE49-F238E27FC236}">
                <a16:creationId xmlns:a16="http://schemas.microsoft.com/office/drawing/2014/main" id="{6DC04512-7D25-E057-23C4-32C7CB502C7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697180"/>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9420F-78E4-CDBC-FD66-B38E356876BC}"/>
            </a:ext>
          </a:extLst>
        </p:cNvPr>
        <p:cNvGrpSpPr/>
        <p:nvPr/>
      </p:nvGrpSpPr>
      <p:grpSpPr>
        <a:xfrm>
          <a:off x="0" y="0"/>
          <a:ext cx="0" cy="0"/>
          <a:chOff x="0" y="0"/>
          <a:chExt cx="0" cy="0"/>
        </a:xfrm>
      </p:grpSpPr>
      <p:pic>
        <p:nvPicPr>
          <p:cNvPr id="8194" name="Picture 2" descr="Screenshot #0">
            <a:extLst>
              <a:ext uri="{FF2B5EF4-FFF2-40B4-BE49-F238E27FC236}">
                <a16:creationId xmlns:a16="http://schemas.microsoft.com/office/drawing/2014/main" id="{E52C4111-1DB5-C11B-672E-7B65F162E4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082D1AE-5122-C61D-E86F-C49146C2E918}"/>
              </a:ext>
            </a:extLst>
          </p:cNvPr>
          <p:cNvSpPr>
            <a:spLocks noGrp="1"/>
          </p:cNvSpPr>
          <p:nvPr>
            <p:ph type="ctrTitle"/>
          </p:nvPr>
        </p:nvSpPr>
        <p:spPr>
          <a:xfrm>
            <a:off x="10048" y="6109396"/>
            <a:ext cx="8611438" cy="758651"/>
          </a:xfrm>
          <a:solidFill>
            <a:schemeClr val="tx1"/>
          </a:solidFill>
        </p:spPr>
        <p:txBody>
          <a:bodyPr/>
          <a:lstStyle/>
          <a:p>
            <a:r>
              <a:rPr lang="en-GB" dirty="0"/>
              <a:t>Hollow Knight – Ludum Dare (#27) 2013</a:t>
            </a:r>
          </a:p>
        </p:txBody>
      </p:sp>
    </p:spTree>
    <p:extLst>
      <p:ext uri="{BB962C8B-B14F-4D97-AF65-F5344CB8AC3E}">
        <p14:creationId xmlns:p14="http://schemas.microsoft.com/office/powerpoint/2010/main" val="2199970776"/>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CFA0-0F7B-053B-7962-13BEB711E36E}"/>
            </a:ext>
          </a:extLst>
        </p:cNvPr>
        <p:cNvGrpSpPr/>
        <p:nvPr/>
      </p:nvGrpSpPr>
      <p:grpSpPr>
        <a:xfrm>
          <a:off x="0" y="0"/>
          <a:ext cx="0" cy="0"/>
          <a:chOff x="0" y="0"/>
          <a:chExt cx="0" cy="0"/>
        </a:xfrm>
      </p:grpSpPr>
      <p:pic>
        <p:nvPicPr>
          <p:cNvPr id="13314" name="Picture 2" descr="Screenshot #6">
            <a:extLst>
              <a:ext uri="{FF2B5EF4-FFF2-40B4-BE49-F238E27FC236}">
                <a16:creationId xmlns:a16="http://schemas.microsoft.com/office/drawing/2014/main" id="{3D525E13-FFD4-C179-399E-959EAEF059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75"/>
            <a:ext cx="12192000" cy="6851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F10943A-DFC0-88A1-1057-5D309C741CC5}"/>
              </a:ext>
            </a:extLst>
          </p:cNvPr>
          <p:cNvSpPr>
            <a:spLocks noGrp="1"/>
          </p:cNvSpPr>
          <p:nvPr>
            <p:ph type="ctrTitle"/>
          </p:nvPr>
        </p:nvSpPr>
        <p:spPr>
          <a:xfrm>
            <a:off x="10048" y="6109396"/>
            <a:ext cx="9184194" cy="758651"/>
          </a:xfrm>
          <a:solidFill>
            <a:schemeClr val="tx1"/>
          </a:solidFill>
        </p:spPr>
        <p:txBody>
          <a:bodyPr/>
          <a:lstStyle/>
          <a:p>
            <a:r>
              <a:rPr lang="en-GB" dirty="0"/>
              <a:t>Surgeon Simulator – Global Game Jam 2013</a:t>
            </a:r>
          </a:p>
        </p:txBody>
      </p:sp>
    </p:spTree>
    <p:extLst>
      <p:ext uri="{BB962C8B-B14F-4D97-AF65-F5344CB8AC3E}">
        <p14:creationId xmlns:p14="http://schemas.microsoft.com/office/powerpoint/2010/main" val="355036585"/>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D6A00-47AA-A64F-14EA-3E2757D07727}"/>
            </a:ext>
          </a:extLst>
        </p:cNvPr>
        <p:cNvGrpSpPr/>
        <p:nvPr/>
      </p:nvGrpSpPr>
      <p:grpSpPr>
        <a:xfrm>
          <a:off x="0" y="0"/>
          <a:ext cx="0" cy="0"/>
          <a:chOff x="0" y="0"/>
          <a:chExt cx="0" cy="0"/>
        </a:xfrm>
      </p:grpSpPr>
      <p:pic>
        <p:nvPicPr>
          <p:cNvPr id="9218" name="Picture 2" descr="Screenshot #0">
            <a:extLst>
              <a:ext uri="{FF2B5EF4-FFF2-40B4-BE49-F238E27FC236}">
                <a16:creationId xmlns:a16="http://schemas.microsoft.com/office/drawing/2014/main" id="{3D6AEC75-D35B-3489-8679-3C2CCB651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B60EF73-A18D-D498-8A8F-6A73C31C5FF3}"/>
              </a:ext>
            </a:extLst>
          </p:cNvPr>
          <p:cNvSpPr>
            <a:spLocks noGrp="1"/>
          </p:cNvSpPr>
          <p:nvPr>
            <p:ph type="ctrTitle"/>
          </p:nvPr>
        </p:nvSpPr>
        <p:spPr>
          <a:xfrm>
            <a:off x="10048" y="6109396"/>
            <a:ext cx="7315200" cy="758651"/>
          </a:xfrm>
          <a:solidFill>
            <a:schemeClr val="tx1"/>
          </a:solidFill>
        </p:spPr>
        <p:txBody>
          <a:bodyPr/>
          <a:lstStyle/>
          <a:p>
            <a:r>
              <a:rPr lang="en-GB" dirty="0"/>
              <a:t>GOAT SIMULATOR – internal 2014</a:t>
            </a:r>
          </a:p>
        </p:txBody>
      </p:sp>
    </p:spTree>
    <p:extLst>
      <p:ext uri="{BB962C8B-B14F-4D97-AF65-F5344CB8AC3E}">
        <p14:creationId xmlns:p14="http://schemas.microsoft.com/office/powerpoint/2010/main" val="457918545"/>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39665-F43D-F0D4-EA37-172DBBB2828D}"/>
            </a:ext>
          </a:extLst>
        </p:cNvPr>
        <p:cNvGrpSpPr/>
        <p:nvPr/>
      </p:nvGrpSpPr>
      <p:grpSpPr>
        <a:xfrm>
          <a:off x="0" y="0"/>
          <a:ext cx="0" cy="0"/>
          <a:chOff x="0" y="0"/>
          <a:chExt cx="0" cy="0"/>
        </a:xfrm>
      </p:grpSpPr>
      <p:pic>
        <p:nvPicPr>
          <p:cNvPr id="14338" name="Picture 2" descr="Screenshot #0">
            <a:extLst>
              <a:ext uri="{FF2B5EF4-FFF2-40B4-BE49-F238E27FC236}">
                <a16:creationId xmlns:a16="http://schemas.microsoft.com/office/drawing/2014/main" id="{30C8E74A-0B86-22CA-61DC-1911A1C0DD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66B5AAB-7EC7-5D6F-BC5B-CE4F463AF2D5}"/>
              </a:ext>
            </a:extLst>
          </p:cNvPr>
          <p:cNvSpPr>
            <a:spLocks noGrp="1"/>
          </p:cNvSpPr>
          <p:nvPr>
            <p:ph type="ctrTitle"/>
          </p:nvPr>
        </p:nvSpPr>
        <p:spPr>
          <a:xfrm>
            <a:off x="10048" y="6109396"/>
            <a:ext cx="12181952" cy="758651"/>
          </a:xfrm>
          <a:solidFill>
            <a:schemeClr val="tx1"/>
          </a:solidFill>
        </p:spPr>
        <p:txBody>
          <a:bodyPr/>
          <a:lstStyle/>
          <a:p>
            <a:r>
              <a:rPr lang="en-GB" sz="3200" dirty="0"/>
              <a:t>Keep Talking and Nobody Explodes – Global Game Jam 2014</a:t>
            </a:r>
          </a:p>
        </p:txBody>
      </p:sp>
    </p:spTree>
    <p:extLst>
      <p:ext uri="{BB962C8B-B14F-4D97-AF65-F5344CB8AC3E}">
        <p14:creationId xmlns:p14="http://schemas.microsoft.com/office/powerpoint/2010/main" val="588815127"/>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D04A4-DC46-6838-2049-99E9F89CD23C}"/>
            </a:ext>
          </a:extLst>
        </p:cNvPr>
        <p:cNvGrpSpPr/>
        <p:nvPr/>
      </p:nvGrpSpPr>
      <p:grpSpPr>
        <a:xfrm>
          <a:off x="0" y="0"/>
          <a:ext cx="0" cy="0"/>
          <a:chOff x="0" y="0"/>
          <a:chExt cx="0" cy="0"/>
        </a:xfrm>
      </p:grpSpPr>
      <p:pic>
        <p:nvPicPr>
          <p:cNvPr id="5122" name="Picture 2" descr="Screenshot #0">
            <a:extLst>
              <a:ext uri="{FF2B5EF4-FFF2-40B4-BE49-F238E27FC236}">
                <a16:creationId xmlns:a16="http://schemas.microsoft.com/office/drawing/2014/main" id="{B56A8688-8CB3-372F-121A-DD3C86CDC5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8" y="-1"/>
            <a:ext cx="1235021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789E5D5-9B13-FA0F-E1FC-377E9501916A}"/>
              </a:ext>
            </a:extLst>
          </p:cNvPr>
          <p:cNvSpPr>
            <a:spLocks noGrp="1"/>
          </p:cNvSpPr>
          <p:nvPr>
            <p:ph type="ctrTitle"/>
          </p:nvPr>
        </p:nvSpPr>
        <p:spPr>
          <a:xfrm>
            <a:off x="10048" y="6109396"/>
            <a:ext cx="8611438" cy="758651"/>
          </a:xfrm>
          <a:solidFill>
            <a:schemeClr val="tx1"/>
          </a:solidFill>
        </p:spPr>
        <p:txBody>
          <a:bodyPr/>
          <a:lstStyle/>
          <a:p>
            <a:r>
              <a:rPr lang="en-GB" dirty="0"/>
              <a:t>BABA IS YOU – NORDIC GAME JAM 2017</a:t>
            </a:r>
          </a:p>
        </p:txBody>
      </p:sp>
    </p:spTree>
    <p:extLst>
      <p:ext uri="{BB962C8B-B14F-4D97-AF65-F5344CB8AC3E}">
        <p14:creationId xmlns:p14="http://schemas.microsoft.com/office/powerpoint/2010/main" val="2120979355"/>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EB54B-EFD4-D998-DBFA-D31428C53C5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248C43C-2CD8-3885-7D40-8487FE60BE26}"/>
              </a:ext>
            </a:extLst>
          </p:cNvPr>
          <p:cNvPicPr>
            <a:picLocks noChangeAspect="1"/>
          </p:cNvPicPr>
          <p:nvPr/>
        </p:nvPicPr>
        <p:blipFill>
          <a:blip r:embed="rId3"/>
          <a:stretch>
            <a:fillRect/>
          </a:stretch>
        </p:blipFill>
        <p:spPr>
          <a:xfrm>
            <a:off x="10047" y="0"/>
            <a:ext cx="12191999" cy="6858000"/>
          </a:xfrm>
          <a:prstGeom prst="rect">
            <a:avLst/>
          </a:prstGeom>
        </p:spPr>
      </p:pic>
      <p:sp>
        <p:nvSpPr>
          <p:cNvPr id="2" name="Title 1">
            <a:extLst>
              <a:ext uri="{FF2B5EF4-FFF2-40B4-BE49-F238E27FC236}">
                <a16:creationId xmlns:a16="http://schemas.microsoft.com/office/drawing/2014/main" id="{AD391293-BBED-CF43-0247-AB68BF4F99BF}"/>
              </a:ext>
            </a:extLst>
          </p:cNvPr>
          <p:cNvSpPr>
            <a:spLocks noGrp="1"/>
          </p:cNvSpPr>
          <p:nvPr>
            <p:ph type="ctrTitle"/>
          </p:nvPr>
        </p:nvSpPr>
        <p:spPr>
          <a:xfrm>
            <a:off x="10047" y="6109396"/>
            <a:ext cx="8842551" cy="758651"/>
          </a:xfrm>
          <a:solidFill>
            <a:schemeClr val="tx1"/>
          </a:solidFill>
        </p:spPr>
        <p:txBody>
          <a:bodyPr/>
          <a:lstStyle/>
          <a:p>
            <a:r>
              <a:rPr lang="en-GB" dirty="0"/>
              <a:t>ROLLERDROME – GMTK GAME JAM 2017</a:t>
            </a:r>
          </a:p>
        </p:txBody>
      </p:sp>
    </p:spTree>
    <p:extLst>
      <p:ext uri="{BB962C8B-B14F-4D97-AF65-F5344CB8AC3E}">
        <p14:creationId xmlns:p14="http://schemas.microsoft.com/office/powerpoint/2010/main" val="3147983411"/>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6B913-B14D-7630-0F93-AF8B5A5B8160}"/>
            </a:ext>
          </a:extLst>
        </p:cNvPr>
        <p:cNvGrpSpPr/>
        <p:nvPr/>
      </p:nvGrpSpPr>
      <p:grpSpPr>
        <a:xfrm>
          <a:off x="0" y="0"/>
          <a:ext cx="0" cy="0"/>
          <a:chOff x="0" y="0"/>
          <a:chExt cx="0" cy="0"/>
        </a:xfrm>
      </p:grpSpPr>
      <p:pic>
        <p:nvPicPr>
          <p:cNvPr id="7170" name="Picture 2" descr="Screenshot #0">
            <a:extLst>
              <a:ext uri="{FF2B5EF4-FFF2-40B4-BE49-F238E27FC236}">
                <a16:creationId xmlns:a16="http://schemas.microsoft.com/office/drawing/2014/main" id="{9321A818-F303-C0B0-7698-B9FEBE0C25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75"/>
            <a:ext cx="12192000" cy="6851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4D861AA-00B9-A0E2-1C5A-69238FF14F75}"/>
              </a:ext>
            </a:extLst>
          </p:cNvPr>
          <p:cNvSpPr>
            <a:spLocks noGrp="1"/>
          </p:cNvSpPr>
          <p:nvPr>
            <p:ph type="ctrTitle"/>
          </p:nvPr>
        </p:nvSpPr>
        <p:spPr>
          <a:xfrm>
            <a:off x="10048" y="6109396"/>
            <a:ext cx="8611438" cy="758651"/>
          </a:xfrm>
          <a:solidFill>
            <a:schemeClr val="tx1"/>
          </a:solidFill>
        </p:spPr>
        <p:txBody>
          <a:bodyPr/>
          <a:lstStyle/>
          <a:p>
            <a:r>
              <a:rPr lang="en-GB" dirty="0" err="1"/>
              <a:t>Inscryption</a:t>
            </a:r>
            <a:r>
              <a:rPr lang="en-GB" dirty="0"/>
              <a:t> – Ludum Dare (#43) 2018</a:t>
            </a:r>
          </a:p>
        </p:txBody>
      </p:sp>
    </p:spTree>
    <p:extLst>
      <p:ext uri="{BB962C8B-B14F-4D97-AF65-F5344CB8AC3E}">
        <p14:creationId xmlns:p14="http://schemas.microsoft.com/office/powerpoint/2010/main" val="1675703622"/>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1AD8-89E0-DCE1-88A3-0083AE878800}"/>
            </a:ext>
          </a:extLst>
        </p:cNvPr>
        <p:cNvGrpSpPr/>
        <p:nvPr/>
      </p:nvGrpSpPr>
      <p:grpSpPr>
        <a:xfrm>
          <a:off x="0" y="0"/>
          <a:ext cx="0" cy="0"/>
          <a:chOff x="0" y="0"/>
          <a:chExt cx="0" cy="0"/>
        </a:xfrm>
      </p:grpSpPr>
      <p:pic>
        <p:nvPicPr>
          <p:cNvPr id="10242" name="Picture 2" descr="Screenshot #1">
            <a:extLst>
              <a:ext uri="{FF2B5EF4-FFF2-40B4-BE49-F238E27FC236}">
                <a16:creationId xmlns:a16="http://schemas.microsoft.com/office/drawing/2014/main" id="{0691498E-CD88-1DB6-0C62-A6DF094A6D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E08A293-60E2-BFE2-EE05-EB9AF193F109}"/>
              </a:ext>
            </a:extLst>
          </p:cNvPr>
          <p:cNvSpPr>
            <a:spLocks noGrp="1"/>
          </p:cNvSpPr>
          <p:nvPr>
            <p:ph type="ctrTitle"/>
          </p:nvPr>
        </p:nvSpPr>
        <p:spPr>
          <a:xfrm>
            <a:off x="10048" y="6109396"/>
            <a:ext cx="8611438" cy="758651"/>
          </a:xfrm>
          <a:solidFill>
            <a:schemeClr val="tx1"/>
          </a:solidFill>
        </p:spPr>
        <p:txBody>
          <a:bodyPr/>
          <a:lstStyle/>
          <a:p>
            <a:r>
              <a:rPr lang="en-GB" dirty="0" err="1"/>
              <a:t>Dorfromantik</a:t>
            </a:r>
            <a:r>
              <a:rPr lang="en-GB" dirty="0"/>
              <a:t> – Ludum Dare (#46) 2020</a:t>
            </a:r>
          </a:p>
        </p:txBody>
      </p:sp>
    </p:spTree>
    <p:extLst>
      <p:ext uri="{BB962C8B-B14F-4D97-AF65-F5344CB8AC3E}">
        <p14:creationId xmlns:p14="http://schemas.microsoft.com/office/powerpoint/2010/main" val="2915626396"/>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95842-9A12-34AA-3138-145BD1547C85}"/>
            </a:ext>
          </a:extLst>
        </p:cNvPr>
        <p:cNvGrpSpPr/>
        <p:nvPr/>
      </p:nvGrpSpPr>
      <p:grpSpPr>
        <a:xfrm>
          <a:off x="0" y="0"/>
          <a:ext cx="0" cy="0"/>
          <a:chOff x="0" y="0"/>
          <a:chExt cx="0" cy="0"/>
        </a:xfrm>
      </p:grpSpPr>
      <p:pic>
        <p:nvPicPr>
          <p:cNvPr id="11266" name="Picture 2" descr="Screenshot #0">
            <a:extLst>
              <a:ext uri="{FF2B5EF4-FFF2-40B4-BE49-F238E27FC236}">
                <a16:creationId xmlns:a16="http://schemas.microsoft.com/office/drawing/2014/main" id="{B0A92C4F-DC47-AE35-0C9C-A66C34763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FE9BBE9-68C1-31B1-266E-B3A8D18C23FF}"/>
              </a:ext>
            </a:extLst>
          </p:cNvPr>
          <p:cNvSpPr>
            <a:spLocks noGrp="1"/>
          </p:cNvSpPr>
          <p:nvPr>
            <p:ph type="ctrTitle"/>
          </p:nvPr>
        </p:nvSpPr>
        <p:spPr>
          <a:xfrm>
            <a:off x="10048" y="6109396"/>
            <a:ext cx="4823209" cy="758651"/>
          </a:xfrm>
          <a:solidFill>
            <a:schemeClr val="tx1"/>
          </a:solidFill>
        </p:spPr>
        <p:txBody>
          <a:bodyPr/>
          <a:lstStyle/>
          <a:p>
            <a:r>
              <a:rPr lang="en-GB" dirty="0"/>
              <a:t>PEAK – Internal 2025</a:t>
            </a:r>
          </a:p>
        </p:txBody>
      </p:sp>
    </p:spTree>
    <p:extLst>
      <p:ext uri="{BB962C8B-B14F-4D97-AF65-F5344CB8AC3E}">
        <p14:creationId xmlns:p14="http://schemas.microsoft.com/office/powerpoint/2010/main" val="3490507695"/>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05414-7B85-9507-D1D9-9BE0ECCA01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0FD4E3-259E-0520-4E68-5FD97BFF0A94}"/>
              </a:ext>
            </a:extLst>
          </p:cNvPr>
          <p:cNvSpPr>
            <a:spLocks noGrp="1"/>
          </p:cNvSpPr>
          <p:nvPr>
            <p:ph type="ctrTitle"/>
          </p:nvPr>
        </p:nvSpPr>
        <p:spPr/>
        <p:txBody>
          <a:bodyPr/>
          <a:lstStyle/>
          <a:p>
            <a:r>
              <a:rPr lang="en-GB" sz="3600" b="1" i="0" u="none" strike="noStrike" kern="1200" baseline="0" dirty="0">
                <a:latin typeface="Calibri" panose="020F0502020204030204" pitchFamily="34" charset="0"/>
              </a:rPr>
              <a:t>Found Guys – UAL Case Study</a:t>
            </a:r>
            <a:endParaRPr lang="en-GB" dirty="0"/>
          </a:p>
        </p:txBody>
      </p:sp>
    </p:spTree>
    <p:extLst>
      <p:ext uri="{BB962C8B-B14F-4D97-AF65-F5344CB8AC3E}">
        <p14:creationId xmlns:p14="http://schemas.microsoft.com/office/powerpoint/2010/main" val="1121874653"/>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AB192-77D7-2084-2DB5-FB210450A978}"/>
            </a:ext>
          </a:extLst>
        </p:cNvPr>
        <p:cNvGrpSpPr/>
        <p:nvPr/>
      </p:nvGrpSpPr>
      <p:grpSpPr>
        <a:xfrm>
          <a:off x="0" y="0"/>
          <a:ext cx="0" cy="0"/>
          <a:chOff x="0" y="0"/>
          <a:chExt cx="0" cy="0"/>
        </a:xfrm>
      </p:grpSpPr>
      <p:pic>
        <p:nvPicPr>
          <p:cNvPr id="2052" name="Picture 4" descr="No alternative text description for this image">
            <a:extLst>
              <a:ext uri="{FF2B5EF4-FFF2-40B4-BE49-F238E27FC236}">
                <a16:creationId xmlns:a16="http://schemas.microsoft.com/office/drawing/2014/main" id="{28726627-E81C-1A64-15C5-C26989E2C2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417" b="13239"/>
          <a:stretch>
            <a:fillRect/>
          </a:stretch>
        </p:blipFill>
        <p:spPr bwMode="auto">
          <a:xfrm>
            <a:off x="6096000" y="1595364"/>
            <a:ext cx="5040000" cy="435475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52213E8F-BD6B-6958-DAEF-4DC90B40FB0F}"/>
              </a:ext>
            </a:extLst>
          </p:cNvPr>
          <p:cNvSpPr>
            <a:spLocks noGrp="1"/>
          </p:cNvSpPr>
          <p:nvPr>
            <p:ph type="ctrTitle"/>
          </p:nvPr>
        </p:nvSpPr>
        <p:spPr/>
        <p:txBody>
          <a:bodyPr/>
          <a:lstStyle/>
          <a:p>
            <a:r>
              <a:rPr lang="en-GB" dirty="0"/>
              <a:t>Why what I say may have some value?</a:t>
            </a:r>
          </a:p>
        </p:txBody>
      </p:sp>
      <p:sp>
        <p:nvSpPr>
          <p:cNvPr id="3" name="Text Placeholder 2">
            <a:extLst>
              <a:ext uri="{FF2B5EF4-FFF2-40B4-BE49-F238E27FC236}">
                <a16:creationId xmlns:a16="http://schemas.microsoft.com/office/drawing/2014/main" id="{B85FF37D-8AB7-6A58-229B-CA7277AC6D78}"/>
              </a:ext>
            </a:extLst>
          </p:cNvPr>
          <p:cNvSpPr>
            <a:spLocks noGrp="1"/>
          </p:cNvSpPr>
          <p:nvPr>
            <p:ph type="body" sz="quarter" idx="14"/>
          </p:nvPr>
        </p:nvSpPr>
        <p:spPr/>
        <p:txBody>
          <a:bodyPr/>
          <a:lstStyle/>
          <a:p>
            <a:r>
              <a:rPr lang="en-GB" sz="2000" b="0" dirty="0"/>
              <a:t>2012 – Won the IGDA Accessibility Challenge during the Global Game Jam (which is cited in medical journal)</a:t>
            </a:r>
          </a:p>
          <a:p>
            <a:r>
              <a:rPr lang="en-GB" sz="2000" b="0" dirty="0"/>
              <a:t>2018 – Started teaching Game Design FT</a:t>
            </a:r>
          </a:p>
          <a:p>
            <a:r>
              <a:rPr lang="en-GB" sz="2000" b="0" dirty="0"/>
              <a:t>2020 – Started running my own GGJ site (since 2024 it’s the largest site nationwide, often in the top 10 globally)</a:t>
            </a:r>
          </a:p>
          <a:p>
            <a:r>
              <a:rPr lang="en-GB" sz="2000" b="0" dirty="0"/>
              <a:t>2021 – Became GGJ Regional Organiser for UK &amp; Ireland</a:t>
            </a:r>
          </a:p>
        </p:txBody>
      </p:sp>
      <p:sp>
        <p:nvSpPr>
          <p:cNvPr id="5" name="Footer Placeholder 4">
            <a:extLst>
              <a:ext uri="{FF2B5EF4-FFF2-40B4-BE49-F238E27FC236}">
                <a16:creationId xmlns:a16="http://schemas.microsoft.com/office/drawing/2014/main" id="{2A8E1483-3425-E6BE-FAD8-FCF4FF233776}"/>
              </a:ext>
            </a:extLst>
          </p:cNvPr>
          <p:cNvSpPr>
            <a:spLocks noGrp="1"/>
          </p:cNvSpPr>
          <p:nvPr>
            <p:ph type="ftr" sz="quarter" idx="3"/>
          </p:nvPr>
        </p:nvSpPr>
        <p:spPr/>
        <p:txBody>
          <a:bodyPr/>
          <a:lstStyle/>
          <a:p>
            <a:pPr algn="r"/>
            <a:r>
              <a:rPr lang="en-GB" dirty="0"/>
              <a:t>Game Jams as (student) entrepreneurship launchpads</a:t>
            </a:r>
          </a:p>
        </p:txBody>
      </p:sp>
      <p:sp>
        <p:nvSpPr>
          <p:cNvPr id="7" name="Slide Number Placeholder 6">
            <a:extLst>
              <a:ext uri="{FF2B5EF4-FFF2-40B4-BE49-F238E27FC236}">
                <a16:creationId xmlns:a16="http://schemas.microsoft.com/office/drawing/2014/main" id="{44B98767-F3E9-EB44-7A63-7BA72836621D}"/>
              </a:ext>
            </a:extLst>
          </p:cNvPr>
          <p:cNvSpPr>
            <a:spLocks noGrp="1"/>
          </p:cNvSpPr>
          <p:nvPr>
            <p:ph type="sldNum" sz="quarter" idx="4"/>
          </p:nvPr>
        </p:nvSpPr>
        <p:spPr/>
        <p:txBody>
          <a:bodyPr/>
          <a:lstStyle/>
          <a:p>
            <a:fld id="{2CC19541-5F6E-2C4C-BF21-196C1C8E2E31}" type="slidenum">
              <a:rPr lang="en-GB" smtClean="0"/>
              <a:pPr/>
              <a:t>3</a:t>
            </a:fld>
            <a:r>
              <a:rPr lang="en-GB"/>
              <a:t> </a:t>
            </a:r>
            <a:endParaRPr lang="en-GB" dirty="0"/>
          </a:p>
        </p:txBody>
      </p:sp>
      <p:sp>
        <p:nvSpPr>
          <p:cNvPr id="19" name="Text Placeholder 2">
            <a:extLst>
              <a:ext uri="{FF2B5EF4-FFF2-40B4-BE49-F238E27FC236}">
                <a16:creationId xmlns:a16="http://schemas.microsoft.com/office/drawing/2014/main" id="{DADBC98A-D62F-0766-DB0D-8A10DA94BDFC}"/>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Anything World x </a:t>
            </a:r>
            <a:r>
              <a:rPr lang="en-GB" sz="1200" b="1" dirty="0" err="1"/>
              <a:t>UniJam</a:t>
            </a:r>
            <a:r>
              <a:rPr lang="en-GB" sz="1200" b="1" dirty="0"/>
              <a:t> 2024</a:t>
            </a:r>
            <a:br>
              <a:rPr lang="en-GB" sz="1200" dirty="0"/>
            </a:br>
            <a:r>
              <a:rPr lang="en-GB" sz="1200" dirty="0"/>
              <a:t> Thom Kaczmarek </a:t>
            </a:r>
            <a:r>
              <a:rPr lang="pl-PL" sz="1200" dirty="0"/>
              <a:t>| </a:t>
            </a:r>
            <a:r>
              <a:rPr lang="en-GB" sz="1200" dirty="0"/>
              <a:t>Photo</a:t>
            </a:r>
            <a:endParaRPr lang="en-US" sz="1200" dirty="0"/>
          </a:p>
        </p:txBody>
      </p:sp>
      <p:pic>
        <p:nvPicPr>
          <p:cNvPr id="1028" name="Picture 4">
            <a:extLst>
              <a:ext uri="{FF2B5EF4-FFF2-40B4-BE49-F238E27FC236}">
                <a16:creationId xmlns:a16="http://schemas.microsoft.com/office/drawing/2014/main" id="{05EAFECA-0A9A-E450-6A86-233CC002A0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090845"/>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4F470-02C8-7F3C-1251-0CB211133A5B}"/>
            </a:ext>
          </a:extLst>
        </p:cNvPr>
        <p:cNvGrpSpPr/>
        <p:nvPr/>
      </p:nvGrpSpPr>
      <p:grpSpPr>
        <a:xfrm>
          <a:off x="0" y="0"/>
          <a:ext cx="0" cy="0"/>
          <a:chOff x="0" y="0"/>
          <a:chExt cx="0" cy="0"/>
        </a:xfrm>
      </p:grpSpPr>
      <p:pic>
        <p:nvPicPr>
          <p:cNvPr id="18436" name="Picture 4">
            <a:extLst>
              <a:ext uri="{FF2B5EF4-FFF2-40B4-BE49-F238E27FC236}">
                <a16:creationId xmlns:a16="http://schemas.microsoft.com/office/drawing/2014/main" id="{08AE6FEF-15AB-EBB6-4AA5-6F47147E32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62"/>
          <a:stretch>
            <a:fillRect/>
          </a:stretch>
        </p:blipFill>
        <p:spPr bwMode="auto">
          <a:xfrm>
            <a:off x="6095999" y="1589761"/>
            <a:ext cx="5201919" cy="436035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F984266C-6A8D-F944-DD18-4C6C59F744DF}"/>
              </a:ext>
            </a:extLst>
          </p:cNvPr>
          <p:cNvSpPr>
            <a:spLocks noGrp="1"/>
          </p:cNvSpPr>
          <p:nvPr>
            <p:ph type="ctrTitle"/>
          </p:nvPr>
        </p:nvSpPr>
        <p:spPr/>
        <p:txBody>
          <a:bodyPr/>
          <a:lstStyle/>
          <a:p>
            <a:r>
              <a:rPr lang="en-GB" sz="4000" dirty="0">
                <a:latin typeface="Calibri" panose="020F0502020204030204" pitchFamily="34" charset="0"/>
              </a:rPr>
              <a:t>Found Guys (GGJ) &gt; Found Guys VS &gt; Funding</a:t>
            </a:r>
            <a:endParaRPr lang="en-GB" dirty="0"/>
          </a:p>
        </p:txBody>
      </p:sp>
      <p:sp>
        <p:nvSpPr>
          <p:cNvPr id="3" name="Text Placeholder 2">
            <a:extLst>
              <a:ext uri="{FF2B5EF4-FFF2-40B4-BE49-F238E27FC236}">
                <a16:creationId xmlns:a16="http://schemas.microsoft.com/office/drawing/2014/main" id="{B2F283B3-26CB-7FA3-878E-702507965F43}"/>
              </a:ext>
            </a:extLst>
          </p:cNvPr>
          <p:cNvSpPr>
            <a:spLocks noGrp="1"/>
          </p:cNvSpPr>
          <p:nvPr>
            <p:ph type="body" sz="quarter" idx="14"/>
          </p:nvPr>
        </p:nvSpPr>
        <p:spPr/>
        <p:txBody>
          <a:bodyPr/>
          <a:lstStyle/>
          <a:p>
            <a:r>
              <a:rPr lang="en-GB" sz="1800" b="0" dirty="0"/>
              <a:t>Found Guys Was Developed during the 2021 GGJ by a team of three students.</a:t>
            </a:r>
          </a:p>
          <a:p>
            <a:r>
              <a:rPr lang="en-GB" sz="1800" b="0" dirty="0"/>
              <a:t>It was remade with a multiplayer mode and won third place in the Games Innovation Challenge 2021.</a:t>
            </a:r>
          </a:p>
          <a:p>
            <a:r>
              <a:rPr lang="en-GB" sz="1800" b="0" dirty="0"/>
              <a:t>This enabled it to be pitched to UK Games Fund </a:t>
            </a:r>
            <a:r>
              <a:rPr lang="en-GB" sz="1800" b="0" dirty="0" err="1"/>
              <a:t>Tranzfuser</a:t>
            </a:r>
            <a:r>
              <a:rPr lang="en-GB" sz="1800" b="0" dirty="0"/>
              <a:t>, where it received £5000 of funding for further development.</a:t>
            </a:r>
          </a:p>
        </p:txBody>
      </p:sp>
      <p:sp>
        <p:nvSpPr>
          <p:cNvPr id="5" name="Footer Placeholder 4">
            <a:extLst>
              <a:ext uri="{FF2B5EF4-FFF2-40B4-BE49-F238E27FC236}">
                <a16:creationId xmlns:a16="http://schemas.microsoft.com/office/drawing/2014/main" id="{D4821179-3238-3D9A-2257-0EA83C2D0685}"/>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863A524E-DD57-236C-9B3C-6AC0B6948398}"/>
              </a:ext>
            </a:extLst>
          </p:cNvPr>
          <p:cNvSpPr>
            <a:spLocks noGrp="1"/>
          </p:cNvSpPr>
          <p:nvPr>
            <p:ph type="sldNum" sz="quarter" idx="4"/>
          </p:nvPr>
        </p:nvSpPr>
        <p:spPr/>
        <p:txBody>
          <a:bodyPr/>
          <a:lstStyle/>
          <a:p>
            <a:fld id="{2CC19541-5F6E-2C4C-BF21-196C1C8E2E31}" type="slidenum">
              <a:rPr lang="en-GB" smtClean="0"/>
              <a:pPr/>
              <a:t>30</a:t>
            </a:fld>
            <a:r>
              <a:rPr lang="en-GB"/>
              <a:t> </a:t>
            </a:r>
            <a:endParaRPr lang="en-GB" dirty="0"/>
          </a:p>
        </p:txBody>
      </p:sp>
      <p:sp>
        <p:nvSpPr>
          <p:cNvPr id="19" name="Text Placeholder 2">
            <a:extLst>
              <a:ext uri="{FF2B5EF4-FFF2-40B4-BE49-F238E27FC236}">
                <a16:creationId xmlns:a16="http://schemas.microsoft.com/office/drawing/2014/main" id="{D0BDBCA6-AB26-A8B3-A59D-825A97783077}"/>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Found Guys GGJ</a:t>
            </a:r>
            <a:br>
              <a:rPr lang="en-GB" sz="1200" dirty="0"/>
            </a:br>
            <a:r>
              <a:rPr lang="en-GB" sz="1200" dirty="0"/>
              <a:t> Luca Cavozzi </a:t>
            </a:r>
            <a:r>
              <a:rPr lang="pl-PL" sz="1200" dirty="0"/>
              <a:t>| </a:t>
            </a:r>
            <a:r>
              <a:rPr lang="en-GB" sz="1200" dirty="0"/>
              <a:t>Screenshot</a:t>
            </a:r>
            <a:endParaRPr lang="en-US" sz="1200" dirty="0"/>
          </a:p>
        </p:txBody>
      </p:sp>
      <p:pic>
        <p:nvPicPr>
          <p:cNvPr id="1028" name="Picture 4">
            <a:extLst>
              <a:ext uri="{FF2B5EF4-FFF2-40B4-BE49-F238E27FC236}">
                <a16:creationId xmlns:a16="http://schemas.microsoft.com/office/drawing/2014/main" id="{35619398-CB22-D154-F240-90CF069B94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643967"/>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5959E-1F3C-ADC8-AE5B-93E7A317DB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7D67C6-DCFE-5FBA-1E65-C305A18B77A3}"/>
              </a:ext>
            </a:extLst>
          </p:cNvPr>
          <p:cNvSpPr>
            <a:spLocks noGrp="1"/>
          </p:cNvSpPr>
          <p:nvPr>
            <p:ph type="ctrTitle"/>
          </p:nvPr>
        </p:nvSpPr>
        <p:spPr/>
        <p:txBody>
          <a:bodyPr/>
          <a:lstStyle/>
          <a:p>
            <a:r>
              <a:rPr lang="en-GB" sz="3600" b="1" i="0" u="none" strike="noStrike" kern="1200" baseline="0" dirty="0">
                <a:latin typeface="Calibri" panose="020F0502020204030204" pitchFamily="34" charset="0"/>
              </a:rPr>
              <a:t>Ripple that creates a wave</a:t>
            </a:r>
            <a:endParaRPr lang="en-GB" dirty="0"/>
          </a:p>
        </p:txBody>
      </p:sp>
    </p:spTree>
    <p:extLst>
      <p:ext uri="{BB962C8B-B14F-4D97-AF65-F5344CB8AC3E}">
        <p14:creationId xmlns:p14="http://schemas.microsoft.com/office/powerpoint/2010/main" val="2064356868"/>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A8D1-F8FE-982F-FC9B-73635854A77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BE5D78-7B11-3888-0915-962D9BCCB54F}"/>
              </a:ext>
            </a:extLst>
          </p:cNvPr>
          <p:cNvSpPr>
            <a:spLocks noGrp="1"/>
          </p:cNvSpPr>
          <p:nvPr>
            <p:ph type="ctrTitle"/>
          </p:nvPr>
        </p:nvSpPr>
        <p:spPr/>
        <p:txBody>
          <a:bodyPr/>
          <a:lstStyle/>
          <a:p>
            <a:r>
              <a:rPr lang="en-GB" sz="4000" dirty="0">
                <a:latin typeface="Calibri" panose="020F0502020204030204" pitchFamily="34" charset="0"/>
              </a:rPr>
              <a:t>From a Jam Joke to a Generational Goldmine</a:t>
            </a:r>
            <a:endParaRPr lang="en-GB" dirty="0"/>
          </a:p>
        </p:txBody>
      </p:sp>
      <p:sp>
        <p:nvSpPr>
          <p:cNvPr id="3" name="Text Placeholder 2">
            <a:extLst>
              <a:ext uri="{FF2B5EF4-FFF2-40B4-BE49-F238E27FC236}">
                <a16:creationId xmlns:a16="http://schemas.microsoft.com/office/drawing/2014/main" id="{B0D9F414-D9ED-F411-365A-851A976B9AE2}"/>
              </a:ext>
            </a:extLst>
          </p:cNvPr>
          <p:cNvSpPr>
            <a:spLocks noGrp="1"/>
          </p:cNvSpPr>
          <p:nvPr>
            <p:ph type="body" sz="quarter" idx="14"/>
          </p:nvPr>
        </p:nvSpPr>
        <p:spPr/>
        <p:txBody>
          <a:bodyPr/>
          <a:lstStyle/>
          <a:p>
            <a:r>
              <a:rPr lang="en-GB" sz="1800" dirty="0"/>
              <a:t>Goat Simulator</a:t>
            </a:r>
            <a:r>
              <a:rPr lang="en-GB" sz="1800" b="0" dirty="0"/>
              <a:t> allowed Swedish Coffee Stain Studios to expand into publishing in 2017. A year later, they released Ghost Ship’s Games (GSG) </a:t>
            </a:r>
            <a:r>
              <a:rPr lang="en-GB" sz="1800" dirty="0"/>
              <a:t>Deep Rock Galactic</a:t>
            </a:r>
            <a:r>
              <a:rPr lang="en-GB" sz="1800" b="0" dirty="0"/>
              <a:t>.</a:t>
            </a:r>
          </a:p>
          <a:p>
            <a:r>
              <a:rPr lang="en-GB" sz="1800" b="0" dirty="0"/>
              <a:t>Its success allowed GSG to expand into publishing in 2023 and support fellow Danish </a:t>
            </a:r>
            <a:r>
              <a:rPr lang="en-GB" sz="1800" b="0" dirty="0" err="1"/>
              <a:t>devs</a:t>
            </a:r>
            <a:r>
              <a:rPr lang="en-GB" sz="1800" b="0" dirty="0"/>
              <a:t>, including </a:t>
            </a:r>
            <a:r>
              <a:rPr lang="en-GB" sz="1800" dirty="0"/>
              <a:t>Deep Rock Galactic Survivor </a:t>
            </a:r>
            <a:r>
              <a:rPr lang="en-GB" sz="1800" b="0" dirty="0"/>
              <a:t>by Funday Games (FG).</a:t>
            </a:r>
          </a:p>
          <a:p>
            <a:r>
              <a:rPr lang="en-GB" sz="1800" b="0" dirty="0"/>
              <a:t>In 2025, FG announced that they would help Lunch Money publish </a:t>
            </a:r>
            <a:r>
              <a:rPr lang="en-GB" sz="1800" dirty="0" err="1"/>
              <a:t>Scritchy</a:t>
            </a:r>
            <a:r>
              <a:rPr lang="en-GB" sz="1800" dirty="0"/>
              <a:t> Scratchy</a:t>
            </a:r>
            <a:r>
              <a:rPr lang="en-GB" sz="1800" b="0" dirty="0"/>
              <a:t>.</a:t>
            </a:r>
          </a:p>
        </p:txBody>
      </p:sp>
      <p:sp>
        <p:nvSpPr>
          <p:cNvPr id="5" name="Footer Placeholder 4">
            <a:extLst>
              <a:ext uri="{FF2B5EF4-FFF2-40B4-BE49-F238E27FC236}">
                <a16:creationId xmlns:a16="http://schemas.microsoft.com/office/drawing/2014/main" id="{D46B2201-9AF6-BA4C-AF6C-7F4BCF7B36CE}"/>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59530D86-64EE-D0ED-60D3-58C340F13085}"/>
              </a:ext>
            </a:extLst>
          </p:cNvPr>
          <p:cNvSpPr>
            <a:spLocks noGrp="1"/>
          </p:cNvSpPr>
          <p:nvPr>
            <p:ph type="sldNum" sz="quarter" idx="4"/>
          </p:nvPr>
        </p:nvSpPr>
        <p:spPr/>
        <p:txBody>
          <a:bodyPr/>
          <a:lstStyle/>
          <a:p>
            <a:fld id="{2CC19541-5F6E-2C4C-BF21-196C1C8E2E31}" type="slidenum">
              <a:rPr lang="en-GB" smtClean="0"/>
              <a:pPr/>
              <a:t>32</a:t>
            </a:fld>
            <a:r>
              <a:rPr lang="en-GB"/>
              <a:t> </a:t>
            </a:r>
            <a:endParaRPr lang="en-GB" dirty="0"/>
          </a:p>
        </p:txBody>
      </p:sp>
      <p:sp>
        <p:nvSpPr>
          <p:cNvPr id="19" name="Text Placeholder 2">
            <a:extLst>
              <a:ext uri="{FF2B5EF4-FFF2-40B4-BE49-F238E27FC236}">
                <a16:creationId xmlns:a16="http://schemas.microsoft.com/office/drawing/2014/main" id="{B2C15A4F-CC75-2DE4-586E-D034A188330D}"/>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From Goat Simulator to </a:t>
            </a:r>
            <a:r>
              <a:rPr lang="en-GB" sz="1200" b="1" dirty="0" err="1"/>
              <a:t>Scritchy</a:t>
            </a:r>
            <a:r>
              <a:rPr lang="en-GB" sz="1200" b="1" dirty="0"/>
              <a:t> Scratch</a:t>
            </a:r>
            <a:br>
              <a:rPr lang="en-GB" sz="1200" dirty="0"/>
            </a:br>
            <a:r>
              <a:rPr lang="en-GB" sz="1200" dirty="0"/>
              <a:t> Franz Rier </a:t>
            </a:r>
            <a:r>
              <a:rPr lang="pl-PL" sz="1200" dirty="0"/>
              <a:t>| </a:t>
            </a:r>
            <a:r>
              <a:rPr lang="en-GB" sz="1200" dirty="0"/>
              <a:t>LinkedIn</a:t>
            </a:r>
            <a:endParaRPr lang="en-US" sz="1200" dirty="0"/>
          </a:p>
        </p:txBody>
      </p:sp>
      <p:pic>
        <p:nvPicPr>
          <p:cNvPr id="1028" name="Picture 4">
            <a:extLst>
              <a:ext uri="{FF2B5EF4-FFF2-40B4-BE49-F238E27FC236}">
                <a16:creationId xmlns:a16="http://schemas.microsoft.com/office/drawing/2014/main" id="{33096FCF-9CA3-8A1E-C747-D2EEC40FB1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o alternative text description for this image">
            <a:extLst>
              <a:ext uri="{FF2B5EF4-FFF2-40B4-BE49-F238E27FC236}">
                <a16:creationId xmlns:a16="http://schemas.microsoft.com/office/drawing/2014/main" id="{10DE7529-4C44-A285-8E6A-C650B4D6E6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7404" y="1589760"/>
            <a:ext cx="3488284" cy="4360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04703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9B98E-84FA-0A17-C0D1-D4A5A4A080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F94EC3-5324-4513-D318-EF9F247451A7}"/>
              </a:ext>
            </a:extLst>
          </p:cNvPr>
          <p:cNvSpPr>
            <a:spLocks noGrp="1"/>
          </p:cNvSpPr>
          <p:nvPr>
            <p:ph type="ctrTitle"/>
          </p:nvPr>
        </p:nvSpPr>
        <p:spPr/>
        <p:txBody>
          <a:bodyPr/>
          <a:lstStyle/>
          <a:p>
            <a:r>
              <a:rPr lang="en-GB" sz="3600" b="1" i="0" u="none" strike="noStrike" kern="1200" baseline="0" dirty="0">
                <a:latin typeface="Calibri" panose="020F0502020204030204" pitchFamily="34" charset="0"/>
              </a:rPr>
              <a:t>JET in Practice</a:t>
            </a:r>
            <a:endParaRPr lang="en-GB" dirty="0"/>
          </a:p>
        </p:txBody>
      </p:sp>
    </p:spTree>
    <p:extLst>
      <p:ext uri="{BB962C8B-B14F-4D97-AF65-F5344CB8AC3E}">
        <p14:creationId xmlns:p14="http://schemas.microsoft.com/office/powerpoint/2010/main" val="362770366"/>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309D-7A9C-6AED-CF8E-13FF82ABDF8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C6A1F95-1626-47A6-B80D-B9DC1088D246}"/>
              </a:ext>
            </a:extLst>
          </p:cNvPr>
          <p:cNvPicPr>
            <a:picLocks noChangeAspect="1"/>
          </p:cNvPicPr>
          <p:nvPr/>
        </p:nvPicPr>
        <p:blipFill>
          <a:blip r:embed="rId3">
            <a:extLst>
              <a:ext uri="{28A0092B-C50C-407E-A947-70E740481C1C}">
                <a14:useLocalDpi xmlns:a14="http://schemas.microsoft.com/office/drawing/2010/main" val="0"/>
              </a:ext>
            </a:extLst>
          </a:blip>
          <a:srcRect r="34428"/>
          <a:stretch>
            <a:fillRect/>
          </a:stretch>
        </p:blipFill>
        <p:spPr>
          <a:xfrm>
            <a:off x="6093414" y="1583400"/>
            <a:ext cx="5204505" cy="4366715"/>
          </a:xfrm>
          <a:prstGeom prst="rect">
            <a:avLst/>
          </a:prstGeom>
        </p:spPr>
      </p:pic>
      <p:sp>
        <p:nvSpPr>
          <p:cNvPr id="4" name="Title 3">
            <a:extLst>
              <a:ext uri="{FF2B5EF4-FFF2-40B4-BE49-F238E27FC236}">
                <a16:creationId xmlns:a16="http://schemas.microsoft.com/office/drawing/2014/main" id="{56835DE0-DF84-985C-A0C9-4DE297E822F2}"/>
              </a:ext>
            </a:extLst>
          </p:cNvPr>
          <p:cNvSpPr>
            <a:spLocks noGrp="1"/>
          </p:cNvSpPr>
          <p:nvPr>
            <p:ph type="ctrTitle"/>
          </p:nvPr>
        </p:nvSpPr>
        <p:spPr/>
        <p:txBody>
          <a:bodyPr/>
          <a:lstStyle/>
          <a:p>
            <a:r>
              <a:rPr lang="en-GB" sz="4000" dirty="0">
                <a:latin typeface="Calibri" panose="020F0502020204030204" pitchFamily="34" charset="0"/>
              </a:rPr>
              <a:t>Extenuating Factors</a:t>
            </a:r>
            <a:endParaRPr lang="en-GB" dirty="0"/>
          </a:p>
        </p:txBody>
      </p:sp>
      <p:sp>
        <p:nvSpPr>
          <p:cNvPr id="3" name="Text Placeholder 2">
            <a:extLst>
              <a:ext uri="{FF2B5EF4-FFF2-40B4-BE49-F238E27FC236}">
                <a16:creationId xmlns:a16="http://schemas.microsoft.com/office/drawing/2014/main" id="{00701409-A7B5-3D6C-65E9-62388A7C2FAF}"/>
              </a:ext>
            </a:extLst>
          </p:cNvPr>
          <p:cNvSpPr>
            <a:spLocks noGrp="1"/>
          </p:cNvSpPr>
          <p:nvPr>
            <p:ph type="body" sz="quarter" idx="14"/>
          </p:nvPr>
        </p:nvSpPr>
        <p:spPr/>
        <p:txBody>
          <a:bodyPr/>
          <a:lstStyle/>
          <a:p>
            <a:r>
              <a:rPr lang="en-GB" sz="2000" b="0" dirty="0"/>
              <a:t>Due to the ongoing full-scale Russian invasion of Ukraine, the GGJ site locations are hidden but active – thanks to Oleksii </a:t>
            </a:r>
            <a:r>
              <a:rPr lang="en-GB" sz="2000" b="0" dirty="0" err="1"/>
              <a:t>Izvalov</a:t>
            </a:r>
            <a:r>
              <a:rPr lang="en-GB" sz="2000" b="0" dirty="0"/>
              <a:t> hard work.</a:t>
            </a:r>
          </a:p>
          <a:p>
            <a:r>
              <a:rPr lang="en-GB" sz="2000" b="0" dirty="0"/>
              <a:t>However, your </a:t>
            </a:r>
            <a:r>
              <a:rPr lang="en-GB" sz="2000" b="0" dirty="0" err="1"/>
              <a:t>gamedev</a:t>
            </a:r>
            <a:r>
              <a:rPr lang="en-GB" sz="2000" b="0" dirty="0"/>
              <a:t> industry still thrives, and its support and mentoring can be invaluable for resilience, teamwork and safe remote engagement.</a:t>
            </a:r>
          </a:p>
        </p:txBody>
      </p:sp>
      <p:sp>
        <p:nvSpPr>
          <p:cNvPr id="5" name="Footer Placeholder 4">
            <a:extLst>
              <a:ext uri="{FF2B5EF4-FFF2-40B4-BE49-F238E27FC236}">
                <a16:creationId xmlns:a16="http://schemas.microsoft.com/office/drawing/2014/main" id="{BF6E9363-0D96-2F15-E94A-2923964AE2BC}"/>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FE9DE7F2-189E-CF0D-C51D-C3B3B035AE5B}"/>
              </a:ext>
            </a:extLst>
          </p:cNvPr>
          <p:cNvSpPr>
            <a:spLocks noGrp="1"/>
          </p:cNvSpPr>
          <p:nvPr>
            <p:ph type="sldNum" sz="quarter" idx="4"/>
          </p:nvPr>
        </p:nvSpPr>
        <p:spPr/>
        <p:txBody>
          <a:bodyPr/>
          <a:lstStyle/>
          <a:p>
            <a:fld id="{2CC19541-5F6E-2C4C-BF21-196C1C8E2E31}" type="slidenum">
              <a:rPr lang="en-GB" smtClean="0"/>
              <a:pPr/>
              <a:t>34</a:t>
            </a:fld>
            <a:r>
              <a:rPr lang="en-GB"/>
              <a:t> </a:t>
            </a:r>
            <a:endParaRPr lang="en-GB" dirty="0"/>
          </a:p>
        </p:txBody>
      </p:sp>
      <p:sp>
        <p:nvSpPr>
          <p:cNvPr id="19" name="Text Placeholder 2">
            <a:extLst>
              <a:ext uri="{FF2B5EF4-FFF2-40B4-BE49-F238E27FC236}">
                <a16:creationId xmlns:a16="http://schemas.microsoft.com/office/drawing/2014/main" id="{D7184437-7A75-FD2C-D740-A3083D1FF42B}"/>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GGJ 2026 sites in Ukraine</a:t>
            </a:r>
            <a:br>
              <a:rPr lang="en-GB" sz="1200" dirty="0"/>
            </a:br>
            <a:r>
              <a:rPr lang="en-GB" sz="1200" dirty="0"/>
              <a:t> Global Game Jam Map </a:t>
            </a:r>
            <a:r>
              <a:rPr lang="pl-PL" sz="1200" dirty="0"/>
              <a:t>| </a:t>
            </a:r>
            <a:r>
              <a:rPr lang="en-GB" sz="1200" dirty="0"/>
              <a:t>Screenshot</a:t>
            </a:r>
            <a:endParaRPr lang="en-US" sz="1200" dirty="0"/>
          </a:p>
        </p:txBody>
      </p:sp>
      <p:pic>
        <p:nvPicPr>
          <p:cNvPr id="1028" name="Picture 4">
            <a:extLst>
              <a:ext uri="{FF2B5EF4-FFF2-40B4-BE49-F238E27FC236}">
                <a16:creationId xmlns:a16="http://schemas.microsoft.com/office/drawing/2014/main" id="{A82F1B87-1F97-AE7A-5219-F8EC26CE953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07594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516FA-73E8-A349-E3C9-72EA3B3FB425}"/>
            </a:ext>
          </a:extLst>
        </p:cNvPr>
        <p:cNvGrpSpPr/>
        <p:nvPr/>
      </p:nvGrpSpPr>
      <p:grpSpPr>
        <a:xfrm>
          <a:off x="0" y="0"/>
          <a:ext cx="0" cy="0"/>
          <a:chOff x="0" y="0"/>
          <a:chExt cx="0" cy="0"/>
        </a:xfrm>
      </p:grpSpPr>
      <p:pic>
        <p:nvPicPr>
          <p:cNvPr id="1026" name="Picture 2" descr="No photo description available.">
            <a:extLst>
              <a:ext uri="{FF2B5EF4-FFF2-40B4-BE49-F238E27FC236}">
                <a16:creationId xmlns:a16="http://schemas.microsoft.com/office/drawing/2014/main" id="{0E46F246-190B-5317-01F4-E1F2CF30CF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20728"/>
          <a:stretch>
            <a:fillRect/>
          </a:stretch>
        </p:blipFill>
        <p:spPr bwMode="auto">
          <a:xfrm>
            <a:off x="6093414" y="1583400"/>
            <a:ext cx="5204505" cy="437155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C64FC92C-52B7-2AE7-86C9-4DA99653BCDA}"/>
              </a:ext>
            </a:extLst>
          </p:cNvPr>
          <p:cNvSpPr>
            <a:spLocks noGrp="1"/>
          </p:cNvSpPr>
          <p:nvPr>
            <p:ph type="ctrTitle"/>
          </p:nvPr>
        </p:nvSpPr>
        <p:spPr/>
        <p:txBody>
          <a:bodyPr/>
          <a:lstStyle/>
          <a:p>
            <a:r>
              <a:rPr lang="en-GB" sz="4000" dirty="0">
                <a:latin typeface="Calibri" panose="020F0502020204030204" pitchFamily="34" charset="0"/>
              </a:rPr>
              <a:t>Extenuating Factors</a:t>
            </a:r>
            <a:endParaRPr lang="en-GB" dirty="0"/>
          </a:p>
        </p:txBody>
      </p:sp>
      <p:sp>
        <p:nvSpPr>
          <p:cNvPr id="3" name="Text Placeholder 2">
            <a:extLst>
              <a:ext uri="{FF2B5EF4-FFF2-40B4-BE49-F238E27FC236}">
                <a16:creationId xmlns:a16="http://schemas.microsoft.com/office/drawing/2014/main" id="{C43E90BE-F3E7-1595-585B-E95EF1CB277D}"/>
              </a:ext>
            </a:extLst>
          </p:cNvPr>
          <p:cNvSpPr>
            <a:spLocks noGrp="1"/>
          </p:cNvSpPr>
          <p:nvPr>
            <p:ph type="body" sz="quarter" idx="14"/>
          </p:nvPr>
        </p:nvSpPr>
        <p:spPr/>
        <p:txBody>
          <a:bodyPr/>
          <a:lstStyle/>
          <a:p>
            <a:r>
              <a:rPr lang="en-GB" sz="1800" b="0" dirty="0"/>
              <a:t>GGJ had sites on all continents (including Antarctica, thanks to the Ukrainian research team!) thus allowing people to feel they are part in something </a:t>
            </a:r>
            <a:r>
              <a:rPr lang="en-GB" sz="1800" b="0" dirty="0" err="1"/>
              <a:t>trully</a:t>
            </a:r>
            <a:r>
              <a:rPr lang="en-GB" sz="1800" b="0" dirty="0"/>
              <a:t> global.</a:t>
            </a:r>
          </a:p>
          <a:p>
            <a:r>
              <a:rPr lang="en-GB" sz="1800" b="0" dirty="0"/>
              <a:t>GMTK Jam is popular due to YouTuber Mark Brown playing the top 20 highest-ranked games and choosing his favourites.</a:t>
            </a:r>
          </a:p>
          <a:p>
            <a:r>
              <a:rPr lang="en-GB" sz="1800" b="0" dirty="0"/>
              <a:t>Other Jams gain popularity with success stories of games that started within their realms.</a:t>
            </a:r>
          </a:p>
        </p:txBody>
      </p:sp>
      <p:sp>
        <p:nvSpPr>
          <p:cNvPr id="5" name="Footer Placeholder 4">
            <a:extLst>
              <a:ext uri="{FF2B5EF4-FFF2-40B4-BE49-F238E27FC236}">
                <a16:creationId xmlns:a16="http://schemas.microsoft.com/office/drawing/2014/main" id="{BBA725C1-807A-B13E-0A1D-E1B9E194654B}"/>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6D7988B7-0938-BA99-8406-B9E48ABADE1B}"/>
              </a:ext>
            </a:extLst>
          </p:cNvPr>
          <p:cNvSpPr>
            <a:spLocks noGrp="1"/>
          </p:cNvSpPr>
          <p:nvPr>
            <p:ph type="sldNum" sz="quarter" idx="4"/>
          </p:nvPr>
        </p:nvSpPr>
        <p:spPr/>
        <p:txBody>
          <a:bodyPr/>
          <a:lstStyle/>
          <a:p>
            <a:fld id="{2CC19541-5F6E-2C4C-BF21-196C1C8E2E31}" type="slidenum">
              <a:rPr lang="en-GB" smtClean="0"/>
              <a:pPr/>
              <a:t>35</a:t>
            </a:fld>
            <a:r>
              <a:rPr lang="en-GB"/>
              <a:t> </a:t>
            </a:r>
            <a:endParaRPr lang="en-GB" dirty="0"/>
          </a:p>
        </p:txBody>
      </p:sp>
      <p:sp>
        <p:nvSpPr>
          <p:cNvPr id="19" name="Text Placeholder 2">
            <a:extLst>
              <a:ext uri="{FF2B5EF4-FFF2-40B4-BE49-F238E27FC236}">
                <a16:creationId xmlns:a16="http://schemas.microsoft.com/office/drawing/2014/main" id="{7862FF3B-47AC-2A5A-524C-FE94C5C5B1CD}"/>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The Vernadsky Research Base</a:t>
            </a:r>
            <a:br>
              <a:rPr lang="en-GB" sz="1200" dirty="0"/>
            </a:br>
            <a:r>
              <a:rPr lang="en-GB" sz="1200" dirty="0"/>
              <a:t> Oksana Savenko </a:t>
            </a:r>
            <a:r>
              <a:rPr lang="pl-PL" sz="1200" dirty="0"/>
              <a:t>| </a:t>
            </a:r>
            <a:r>
              <a:rPr lang="en-GB" sz="1200" dirty="0"/>
              <a:t>Picture</a:t>
            </a:r>
            <a:endParaRPr lang="en-US" sz="1200" dirty="0"/>
          </a:p>
        </p:txBody>
      </p:sp>
      <p:pic>
        <p:nvPicPr>
          <p:cNvPr id="1028" name="Picture 4">
            <a:extLst>
              <a:ext uri="{FF2B5EF4-FFF2-40B4-BE49-F238E27FC236}">
                <a16:creationId xmlns:a16="http://schemas.microsoft.com/office/drawing/2014/main" id="{3219E1A3-BC15-D127-2279-C192C36F1C4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40880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128BD-2D3B-54A0-491E-4200578CA446}"/>
            </a:ext>
          </a:extLst>
        </p:cNvPr>
        <p:cNvGrpSpPr/>
        <p:nvPr/>
      </p:nvGrpSpPr>
      <p:grpSpPr>
        <a:xfrm>
          <a:off x="0" y="0"/>
          <a:ext cx="0" cy="0"/>
          <a:chOff x="0" y="0"/>
          <a:chExt cx="0" cy="0"/>
        </a:xfrm>
      </p:grpSpPr>
      <p:pic>
        <p:nvPicPr>
          <p:cNvPr id="16386" name="Picture 2" descr="No photo description available.">
            <a:extLst>
              <a:ext uri="{FF2B5EF4-FFF2-40B4-BE49-F238E27FC236}">
                <a16:creationId xmlns:a16="http://schemas.microsoft.com/office/drawing/2014/main" id="{B2FCEAF3-7401-2311-A32C-3C63E51A78A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15" t="-136" r="20015" b="136"/>
          <a:stretch>
            <a:fillRect/>
          </a:stretch>
        </p:blipFill>
        <p:spPr bwMode="auto">
          <a:xfrm>
            <a:off x="4791075" y="1584544"/>
            <a:ext cx="6506844" cy="435604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5F688D40-C4E5-AF6B-9F88-8C6B9E5C1C62}"/>
              </a:ext>
            </a:extLst>
          </p:cNvPr>
          <p:cNvSpPr>
            <a:spLocks noGrp="1"/>
          </p:cNvSpPr>
          <p:nvPr>
            <p:ph type="ctrTitle"/>
          </p:nvPr>
        </p:nvSpPr>
        <p:spPr/>
        <p:txBody>
          <a:bodyPr/>
          <a:lstStyle/>
          <a:p>
            <a:r>
              <a:rPr lang="en-GB" sz="4000" dirty="0">
                <a:latin typeface="Calibri" panose="020F0502020204030204" pitchFamily="34" charset="0"/>
              </a:rPr>
              <a:t>Challenge</a:t>
            </a:r>
            <a:endParaRPr lang="en-GB" dirty="0"/>
          </a:p>
        </p:txBody>
      </p:sp>
      <p:sp>
        <p:nvSpPr>
          <p:cNvPr id="3" name="Text Placeholder 2">
            <a:extLst>
              <a:ext uri="{FF2B5EF4-FFF2-40B4-BE49-F238E27FC236}">
                <a16:creationId xmlns:a16="http://schemas.microsoft.com/office/drawing/2014/main" id="{C93F96B9-0A43-CD61-F892-02A89A9C5BB5}"/>
              </a:ext>
            </a:extLst>
          </p:cNvPr>
          <p:cNvSpPr>
            <a:spLocks noGrp="1"/>
          </p:cNvSpPr>
          <p:nvPr>
            <p:ph type="body" sz="quarter" idx="14"/>
          </p:nvPr>
        </p:nvSpPr>
        <p:spPr/>
        <p:txBody>
          <a:bodyPr/>
          <a:lstStyle/>
          <a:p>
            <a:r>
              <a:rPr lang="en-GB" sz="2000" b="0" dirty="0"/>
              <a:t>Universities and Game Studios are likely locations for Jams, as they address the biggest challenges: access to expensive hardware and software. </a:t>
            </a:r>
          </a:p>
          <a:p>
            <a:r>
              <a:rPr lang="en-GB" sz="2000" b="0" dirty="0"/>
              <a:t>Funding is always an issue*, so use free alternatives like Blender, Discord, and Godot.</a:t>
            </a:r>
          </a:p>
          <a:p>
            <a:r>
              <a:rPr lang="en-GB" sz="2000" b="0" dirty="0"/>
              <a:t>Do note that GGJ offers Board Game Design &amp; Upload, further lowering the technological barrier to entry.</a:t>
            </a:r>
          </a:p>
        </p:txBody>
      </p:sp>
      <p:sp>
        <p:nvSpPr>
          <p:cNvPr id="5" name="Footer Placeholder 4">
            <a:extLst>
              <a:ext uri="{FF2B5EF4-FFF2-40B4-BE49-F238E27FC236}">
                <a16:creationId xmlns:a16="http://schemas.microsoft.com/office/drawing/2014/main" id="{E41599B8-EA45-8C9F-627D-808F879B2E09}"/>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0811E8BF-FF2E-3074-9774-73AFDFC0CFCE}"/>
              </a:ext>
            </a:extLst>
          </p:cNvPr>
          <p:cNvSpPr>
            <a:spLocks noGrp="1"/>
          </p:cNvSpPr>
          <p:nvPr>
            <p:ph type="sldNum" sz="quarter" idx="4"/>
          </p:nvPr>
        </p:nvSpPr>
        <p:spPr/>
        <p:txBody>
          <a:bodyPr/>
          <a:lstStyle/>
          <a:p>
            <a:fld id="{2CC19541-5F6E-2C4C-BF21-196C1C8E2E31}" type="slidenum">
              <a:rPr lang="en-GB" smtClean="0"/>
              <a:pPr/>
              <a:t>36</a:t>
            </a:fld>
            <a:r>
              <a:rPr lang="en-GB"/>
              <a:t> </a:t>
            </a:r>
            <a:endParaRPr lang="en-GB" dirty="0"/>
          </a:p>
        </p:txBody>
      </p:sp>
      <p:sp>
        <p:nvSpPr>
          <p:cNvPr id="19" name="Text Placeholder 2">
            <a:extLst>
              <a:ext uri="{FF2B5EF4-FFF2-40B4-BE49-F238E27FC236}">
                <a16:creationId xmlns:a16="http://schemas.microsoft.com/office/drawing/2014/main" id="{861D4A46-21AB-9927-68CB-027A15D3612C}"/>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GGJ 2014 @ Brunel University</a:t>
            </a:r>
            <a:br>
              <a:rPr lang="en-GB" sz="1200" dirty="0"/>
            </a:br>
            <a:r>
              <a:rPr lang="en-GB" sz="1200" dirty="0"/>
              <a:t> Chris Cox </a:t>
            </a:r>
            <a:r>
              <a:rPr lang="pl-PL" sz="1200" dirty="0"/>
              <a:t>| </a:t>
            </a:r>
            <a:r>
              <a:rPr lang="en-GB" sz="1200" dirty="0"/>
              <a:t>Picture</a:t>
            </a:r>
            <a:endParaRPr lang="en-US" sz="1200" dirty="0"/>
          </a:p>
        </p:txBody>
      </p:sp>
      <p:pic>
        <p:nvPicPr>
          <p:cNvPr id="1028" name="Picture 4">
            <a:extLst>
              <a:ext uri="{FF2B5EF4-FFF2-40B4-BE49-F238E27FC236}">
                <a16:creationId xmlns:a16="http://schemas.microsoft.com/office/drawing/2014/main" id="{EEAB1D5A-DB66-DAE8-3811-317FA1C8A6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485479"/>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0C4AD-2021-E977-0AFB-F8B42CA77C24}"/>
            </a:ext>
          </a:extLst>
        </p:cNvPr>
        <p:cNvGrpSpPr/>
        <p:nvPr/>
      </p:nvGrpSpPr>
      <p:grpSpPr>
        <a:xfrm>
          <a:off x="0" y="0"/>
          <a:ext cx="0" cy="0"/>
          <a:chOff x="0" y="0"/>
          <a:chExt cx="0" cy="0"/>
        </a:xfrm>
      </p:grpSpPr>
      <p:pic>
        <p:nvPicPr>
          <p:cNvPr id="17410" name="Picture 2" descr="No photo description available.">
            <a:extLst>
              <a:ext uri="{FF2B5EF4-FFF2-40B4-BE49-F238E27FC236}">
                <a16:creationId xmlns:a16="http://schemas.microsoft.com/office/drawing/2014/main" id="{D52059FB-116E-4C76-829F-9C224C7DC2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36" t="272" b="-272"/>
          <a:stretch>
            <a:fillRect/>
          </a:stretch>
        </p:blipFill>
        <p:spPr bwMode="auto">
          <a:xfrm>
            <a:off x="6096000" y="1586885"/>
            <a:ext cx="5201919" cy="436323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87E61A4B-74A4-0FF5-2E2E-2A65AA613452}"/>
              </a:ext>
            </a:extLst>
          </p:cNvPr>
          <p:cNvSpPr>
            <a:spLocks noGrp="1"/>
          </p:cNvSpPr>
          <p:nvPr>
            <p:ph type="ctrTitle"/>
          </p:nvPr>
        </p:nvSpPr>
        <p:spPr/>
        <p:txBody>
          <a:bodyPr/>
          <a:lstStyle/>
          <a:p>
            <a:r>
              <a:rPr lang="en-GB" sz="4000" dirty="0">
                <a:latin typeface="Calibri" panose="020F0502020204030204" pitchFamily="34" charset="0"/>
              </a:rPr>
              <a:t>Belonging</a:t>
            </a:r>
            <a:endParaRPr lang="en-GB" dirty="0"/>
          </a:p>
        </p:txBody>
      </p:sp>
      <p:sp>
        <p:nvSpPr>
          <p:cNvPr id="3" name="Text Placeholder 2">
            <a:extLst>
              <a:ext uri="{FF2B5EF4-FFF2-40B4-BE49-F238E27FC236}">
                <a16:creationId xmlns:a16="http://schemas.microsoft.com/office/drawing/2014/main" id="{D9239A04-AEF6-B1DE-CC5E-5B6E2FDE1118}"/>
              </a:ext>
            </a:extLst>
          </p:cNvPr>
          <p:cNvSpPr>
            <a:spLocks noGrp="1"/>
          </p:cNvSpPr>
          <p:nvPr>
            <p:ph type="body" sz="quarter" idx="14"/>
          </p:nvPr>
        </p:nvSpPr>
        <p:spPr/>
        <p:txBody>
          <a:bodyPr/>
          <a:lstStyle/>
          <a:p>
            <a:r>
              <a:rPr lang="en-GB" sz="2000" b="0" dirty="0"/>
              <a:t>Based on the preliminary findings of my research for British DIGRA “Place of Global Game Jam as Identity Infrastructure in UK Cross‑Regional Communities of Practice”, it appears that most Game Jam Participants do not share the game they worked on.</a:t>
            </a:r>
          </a:p>
          <a:p>
            <a:r>
              <a:rPr lang="en-GB" sz="2000" b="0" dirty="0"/>
              <a:t>It appears that for many, it’s more about participation and fulfilment from participating in something greater than oneself.</a:t>
            </a:r>
          </a:p>
        </p:txBody>
      </p:sp>
      <p:sp>
        <p:nvSpPr>
          <p:cNvPr id="5" name="Footer Placeholder 4">
            <a:extLst>
              <a:ext uri="{FF2B5EF4-FFF2-40B4-BE49-F238E27FC236}">
                <a16:creationId xmlns:a16="http://schemas.microsoft.com/office/drawing/2014/main" id="{331EEBB9-9686-8A4F-4F0C-1502FC778EFE}"/>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25E984AC-3623-4DD5-7939-B6DDA482B109}"/>
              </a:ext>
            </a:extLst>
          </p:cNvPr>
          <p:cNvSpPr>
            <a:spLocks noGrp="1"/>
          </p:cNvSpPr>
          <p:nvPr>
            <p:ph type="sldNum" sz="quarter" idx="4"/>
          </p:nvPr>
        </p:nvSpPr>
        <p:spPr/>
        <p:txBody>
          <a:bodyPr/>
          <a:lstStyle/>
          <a:p>
            <a:fld id="{2CC19541-5F6E-2C4C-BF21-196C1C8E2E31}" type="slidenum">
              <a:rPr lang="en-GB" smtClean="0"/>
              <a:pPr/>
              <a:t>37</a:t>
            </a:fld>
            <a:r>
              <a:rPr lang="en-GB"/>
              <a:t> </a:t>
            </a:r>
            <a:endParaRPr lang="en-GB" dirty="0"/>
          </a:p>
        </p:txBody>
      </p:sp>
      <p:sp>
        <p:nvSpPr>
          <p:cNvPr id="19" name="Text Placeholder 2">
            <a:extLst>
              <a:ext uri="{FF2B5EF4-FFF2-40B4-BE49-F238E27FC236}">
                <a16:creationId xmlns:a16="http://schemas.microsoft.com/office/drawing/2014/main" id="{4CD4AEB2-5A11-3B13-4F06-3D6A7EF6ED17}"/>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t>
            </a:r>
            <a:r>
              <a:rPr lang="en-GB" sz="1200" b="1" dirty="0" err="1"/>
              <a:t>Clickjam</a:t>
            </a:r>
            <a:r>
              <a:rPr lang="en-GB" sz="1200" b="1" dirty="0"/>
              <a:t> 2013</a:t>
            </a:r>
            <a:br>
              <a:rPr lang="en-GB" sz="1200" dirty="0"/>
            </a:br>
            <a:r>
              <a:rPr lang="en-GB" sz="1200" dirty="0"/>
              <a:t> </a:t>
            </a:r>
            <a:r>
              <a:rPr lang="en-GB" sz="1200" dirty="0" err="1"/>
              <a:t>Clickteam</a:t>
            </a:r>
            <a:r>
              <a:rPr lang="en-GB" sz="1200" dirty="0"/>
              <a:t> France </a:t>
            </a:r>
            <a:r>
              <a:rPr lang="pl-PL" sz="1200" dirty="0"/>
              <a:t>| </a:t>
            </a:r>
            <a:r>
              <a:rPr lang="en-GB" sz="1200" dirty="0"/>
              <a:t>Picture</a:t>
            </a:r>
            <a:endParaRPr lang="en-US" sz="1200" dirty="0"/>
          </a:p>
        </p:txBody>
      </p:sp>
      <p:pic>
        <p:nvPicPr>
          <p:cNvPr id="1028" name="Picture 4">
            <a:extLst>
              <a:ext uri="{FF2B5EF4-FFF2-40B4-BE49-F238E27FC236}">
                <a16:creationId xmlns:a16="http://schemas.microsoft.com/office/drawing/2014/main" id="{3CDBD202-E6E9-0E24-1578-B793A8D519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35564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2EA7C-5CC6-96FA-39A1-5020CFEB9EBB}"/>
            </a:ext>
          </a:extLst>
        </p:cNvPr>
        <p:cNvGrpSpPr/>
        <p:nvPr/>
      </p:nvGrpSpPr>
      <p:grpSpPr>
        <a:xfrm>
          <a:off x="0" y="0"/>
          <a:ext cx="0" cy="0"/>
          <a:chOff x="0" y="0"/>
          <a:chExt cx="0" cy="0"/>
        </a:xfrm>
      </p:grpSpPr>
      <p:pic>
        <p:nvPicPr>
          <p:cNvPr id="18434" name="Picture 2" descr="No photo description available.">
            <a:extLst>
              <a:ext uri="{FF2B5EF4-FFF2-40B4-BE49-F238E27FC236}">
                <a16:creationId xmlns:a16="http://schemas.microsoft.com/office/drawing/2014/main" id="{8CFC26FC-1EB0-1060-655E-A48B4C35F0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12" r="6158"/>
          <a:stretch>
            <a:fillRect/>
          </a:stretch>
        </p:blipFill>
        <p:spPr bwMode="auto">
          <a:xfrm>
            <a:off x="6096000" y="1594069"/>
            <a:ext cx="5201919" cy="436323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581BD6EB-0B91-C238-15CF-0D06AE8C4F3C}"/>
              </a:ext>
            </a:extLst>
          </p:cNvPr>
          <p:cNvSpPr>
            <a:spLocks noGrp="1"/>
          </p:cNvSpPr>
          <p:nvPr>
            <p:ph type="ctrTitle"/>
          </p:nvPr>
        </p:nvSpPr>
        <p:spPr/>
        <p:txBody>
          <a:bodyPr/>
          <a:lstStyle/>
          <a:p>
            <a:r>
              <a:rPr lang="en-GB" sz="4000" dirty="0">
                <a:latin typeface="Calibri" panose="020F0502020204030204" pitchFamily="34" charset="0"/>
              </a:rPr>
              <a:t>More research is underway</a:t>
            </a:r>
            <a:endParaRPr lang="en-GB" dirty="0"/>
          </a:p>
        </p:txBody>
      </p:sp>
      <p:sp>
        <p:nvSpPr>
          <p:cNvPr id="3" name="Text Placeholder 2">
            <a:extLst>
              <a:ext uri="{FF2B5EF4-FFF2-40B4-BE49-F238E27FC236}">
                <a16:creationId xmlns:a16="http://schemas.microsoft.com/office/drawing/2014/main" id="{ED47945B-0E18-EC7E-0CCA-9A210432A9C7}"/>
              </a:ext>
            </a:extLst>
          </p:cNvPr>
          <p:cNvSpPr>
            <a:spLocks noGrp="1"/>
          </p:cNvSpPr>
          <p:nvPr>
            <p:ph type="body" sz="quarter" idx="14"/>
          </p:nvPr>
        </p:nvSpPr>
        <p:spPr/>
        <p:txBody>
          <a:bodyPr/>
          <a:lstStyle/>
          <a:p>
            <a:r>
              <a:rPr lang="en-GB" sz="1800" b="0" dirty="0"/>
              <a:t>Some of the oldest GGJ sites in the UK </a:t>
            </a:r>
            <a:r>
              <a:rPr lang="en-GB" sz="1800" b="0"/>
              <a:t>&amp; Ireland </a:t>
            </a:r>
            <a:r>
              <a:rPr lang="en-GB" sz="1800" b="0" dirty="0"/>
              <a:t>are held at the best-performing game development courses nationwide.</a:t>
            </a:r>
          </a:p>
          <a:p>
            <a:r>
              <a:rPr lang="en-GB" sz="1800" b="0" dirty="0"/>
              <a:t>Research is underway on this relation to establish whether it is </a:t>
            </a:r>
            <a:r>
              <a:rPr lang="en-GB" sz="1800" dirty="0"/>
              <a:t>causal</a:t>
            </a:r>
            <a:r>
              <a:rPr lang="en-GB" sz="1800" b="0" dirty="0"/>
              <a:t> (the use of jams for promotion, the development of local talent, and relations over an extended period of time, which in turn improves the course) or </a:t>
            </a:r>
            <a:r>
              <a:rPr lang="en-GB" sz="1800" dirty="0"/>
              <a:t>correlational</a:t>
            </a:r>
            <a:r>
              <a:rPr lang="en-GB" sz="1800" b="0" dirty="0"/>
              <a:t> (as jams tend to be extracurricular, they are run by the staff at high-performing departments) in nature?</a:t>
            </a:r>
          </a:p>
        </p:txBody>
      </p:sp>
      <p:sp>
        <p:nvSpPr>
          <p:cNvPr id="5" name="Footer Placeholder 4">
            <a:extLst>
              <a:ext uri="{FF2B5EF4-FFF2-40B4-BE49-F238E27FC236}">
                <a16:creationId xmlns:a16="http://schemas.microsoft.com/office/drawing/2014/main" id="{DF2FE173-DB6C-D11D-9186-4AE7EA3D432C}"/>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52340817-033E-7BE5-023A-D139D38AC9A8}"/>
              </a:ext>
            </a:extLst>
          </p:cNvPr>
          <p:cNvSpPr>
            <a:spLocks noGrp="1"/>
          </p:cNvSpPr>
          <p:nvPr>
            <p:ph type="sldNum" sz="quarter" idx="4"/>
          </p:nvPr>
        </p:nvSpPr>
        <p:spPr/>
        <p:txBody>
          <a:bodyPr/>
          <a:lstStyle/>
          <a:p>
            <a:fld id="{2CC19541-5F6E-2C4C-BF21-196C1C8E2E31}" type="slidenum">
              <a:rPr lang="en-GB" smtClean="0"/>
              <a:pPr/>
              <a:t>38</a:t>
            </a:fld>
            <a:r>
              <a:rPr lang="en-GB"/>
              <a:t> </a:t>
            </a:r>
            <a:endParaRPr lang="en-GB" dirty="0"/>
          </a:p>
        </p:txBody>
      </p:sp>
      <p:sp>
        <p:nvSpPr>
          <p:cNvPr id="19" name="Text Placeholder 2">
            <a:extLst>
              <a:ext uri="{FF2B5EF4-FFF2-40B4-BE49-F238E27FC236}">
                <a16:creationId xmlns:a16="http://schemas.microsoft.com/office/drawing/2014/main" id="{E4F5A7BD-71C9-93D5-DEE8-B3B7BE41C010}"/>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WGK 2013 – </a:t>
            </a:r>
            <a:r>
              <a:rPr lang="en-GB" sz="1200" b="1" dirty="0" err="1"/>
              <a:t>SuperHOT</a:t>
            </a:r>
            <a:r>
              <a:rPr lang="en-GB" sz="1200" b="1" dirty="0"/>
              <a:t> first public showcase outside of 7DFPS Challenge</a:t>
            </a:r>
            <a:br>
              <a:rPr lang="en-GB" sz="1200" dirty="0"/>
            </a:br>
            <a:r>
              <a:rPr lang="en-GB" sz="1200" dirty="0"/>
              <a:t> Thom Kaczmarek </a:t>
            </a:r>
            <a:r>
              <a:rPr lang="pl-PL" sz="1200" dirty="0"/>
              <a:t>| </a:t>
            </a:r>
            <a:r>
              <a:rPr lang="en-GB" sz="1200" dirty="0"/>
              <a:t>Picture</a:t>
            </a:r>
            <a:endParaRPr lang="en-US" sz="1200" dirty="0"/>
          </a:p>
        </p:txBody>
      </p:sp>
      <p:pic>
        <p:nvPicPr>
          <p:cNvPr id="1028" name="Picture 4">
            <a:extLst>
              <a:ext uri="{FF2B5EF4-FFF2-40B4-BE49-F238E27FC236}">
                <a16:creationId xmlns:a16="http://schemas.microsoft.com/office/drawing/2014/main" id="{F301FE74-39FF-C224-2F6B-DCD972BF4F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544583"/>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A7F5E-7FDC-9D44-BA39-EDDBF35C7C65}"/>
              </a:ext>
            </a:extLst>
          </p:cNvPr>
          <p:cNvSpPr>
            <a:spLocks noGrp="1"/>
          </p:cNvSpPr>
          <p:nvPr>
            <p:ph type="title"/>
          </p:nvPr>
        </p:nvSpPr>
        <p:spPr>
          <a:xfrm>
            <a:off x="480574" y="1592264"/>
            <a:ext cx="9567778" cy="4357686"/>
          </a:xfrm>
        </p:spPr>
        <p:txBody>
          <a:bodyPr/>
          <a:lstStyle/>
          <a:p>
            <a:r>
              <a:rPr lang="en-US" dirty="0"/>
              <a:t>Thank you</a:t>
            </a:r>
            <a:br>
              <a:rPr lang="en-US" dirty="0"/>
            </a:br>
            <a:br>
              <a:rPr lang="en-US" dirty="0"/>
            </a:br>
            <a:r>
              <a:rPr lang="en-GB" sz="2400" dirty="0"/>
              <a:t>Thom Kaczmarek – Senior Lecturer in Games Design at </a:t>
            </a:r>
            <a:br>
              <a:rPr lang="en-GB" sz="2400" dirty="0"/>
            </a:br>
            <a:r>
              <a:rPr lang="en-GB" sz="2400" dirty="0"/>
              <a:t>London College of Communication, University of the Arts London</a:t>
            </a:r>
            <a:br>
              <a:rPr lang="en-GB" sz="2400" dirty="0"/>
            </a:br>
            <a:r>
              <a:rPr lang="en-GB" sz="2400" dirty="0"/>
              <a:t>Global Game Jam Regional Organiser UK &amp; Ireland</a:t>
            </a:r>
            <a:br>
              <a:rPr lang="en-GB" sz="2400" dirty="0"/>
            </a:br>
            <a:br>
              <a:rPr lang="en-GB" sz="2400" dirty="0"/>
            </a:br>
            <a:r>
              <a:rPr lang="en-GB" sz="2400" dirty="0"/>
              <a:t>t.kaczmarek@lcc.arts.ac.uk</a:t>
            </a:r>
          </a:p>
        </p:txBody>
      </p:sp>
    </p:spTree>
    <p:extLst>
      <p:ext uri="{BB962C8B-B14F-4D97-AF65-F5344CB8AC3E}">
        <p14:creationId xmlns:p14="http://schemas.microsoft.com/office/powerpoint/2010/main" val="569010417"/>
      </p:ext>
    </p:extLst>
  </p:cSld>
  <p:clrMapOvr>
    <a:masterClrMapping/>
  </p:clrMapOvr>
  <mc:AlternateContent xmlns:mc="http://schemas.openxmlformats.org/markup-compatibility/2006" xmlns:p14="http://schemas.microsoft.com/office/powerpoint/2010/main">
    <mc:Choice Requires="p14">
      <p:transition spd="slow" p14:dur="2000" advTm="4382"/>
    </mc:Choice>
    <mc:Fallback xmlns="">
      <p:transition spd="slow" advTm="438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57ED1-2CE0-A26B-32A4-35FA8B715D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F42280-1C0A-44D7-BF83-D3B0F68DFA64}"/>
              </a:ext>
            </a:extLst>
          </p:cNvPr>
          <p:cNvSpPr>
            <a:spLocks noGrp="1"/>
          </p:cNvSpPr>
          <p:nvPr>
            <p:ph type="ctrTitle"/>
          </p:nvPr>
        </p:nvSpPr>
        <p:spPr/>
        <p:txBody>
          <a:bodyPr/>
          <a:lstStyle/>
          <a:p>
            <a:r>
              <a:rPr lang="en-GB" dirty="0"/>
              <a:t>So, what is Game Jam?</a:t>
            </a:r>
          </a:p>
        </p:txBody>
      </p:sp>
    </p:spTree>
    <p:extLst>
      <p:ext uri="{BB962C8B-B14F-4D97-AF65-F5344CB8AC3E}">
        <p14:creationId xmlns:p14="http://schemas.microsoft.com/office/powerpoint/2010/main" val="484778016"/>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ADB05-9FCF-502C-EC4A-B838924318B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E666E22-47A2-A9B6-E8BC-2BE5FE9033E2}"/>
              </a:ext>
            </a:extLst>
          </p:cNvPr>
          <p:cNvPicPr>
            <a:picLocks noChangeAspect="1"/>
          </p:cNvPicPr>
          <p:nvPr/>
        </p:nvPicPr>
        <p:blipFill>
          <a:blip r:embed="rId3"/>
          <a:srcRect l="10239" t="-240" r="10173" b="218"/>
          <a:stretch>
            <a:fillRect/>
          </a:stretch>
        </p:blipFill>
        <p:spPr>
          <a:xfrm>
            <a:off x="6095998" y="1583954"/>
            <a:ext cx="5201922" cy="4366162"/>
          </a:xfrm>
          <a:prstGeom prst="rect">
            <a:avLst/>
          </a:prstGeom>
        </p:spPr>
      </p:pic>
      <p:sp>
        <p:nvSpPr>
          <p:cNvPr id="4" name="Title 3">
            <a:extLst>
              <a:ext uri="{FF2B5EF4-FFF2-40B4-BE49-F238E27FC236}">
                <a16:creationId xmlns:a16="http://schemas.microsoft.com/office/drawing/2014/main" id="{FA148569-D5C3-15DA-F917-0544DFBC5474}"/>
              </a:ext>
            </a:extLst>
          </p:cNvPr>
          <p:cNvSpPr>
            <a:spLocks noGrp="1"/>
          </p:cNvSpPr>
          <p:nvPr>
            <p:ph type="ctrTitle"/>
          </p:nvPr>
        </p:nvSpPr>
        <p:spPr/>
        <p:txBody>
          <a:bodyPr/>
          <a:lstStyle/>
          <a:p>
            <a:r>
              <a:rPr lang="en-GB" dirty="0"/>
              <a:t>Jam what?</a:t>
            </a:r>
          </a:p>
        </p:txBody>
      </p:sp>
      <p:sp>
        <p:nvSpPr>
          <p:cNvPr id="3" name="Text Placeholder 2">
            <a:extLst>
              <a:ext uri="{FF2B5EF4-FFF2-40B4-BE49-F238E27FC236}">
                <a16:creationId xmlns:a16="http://schemas.microsoft.com/office/drawing/2014/main" id="{62DBDA96-01FB-7C42-F169-DBBB157D743D}"/>
              </a:ext>
            </a:extLst>
          </p:cNvPr>
          <p:cNvSpPr>
            <a:spLocks noGrp="1"/>
          </p:cNvSpPr>
          <p:nvPr>
            <p:ph type="body" sz="quarter" idx="14"/>
          </p:nvPr>
        </p:nvSpPr>
        <p:spPr/>
        <p:txBody>
          <a:bodyPr/>
          <a:lstStyle/>
          <a:p>
            <a:r>
              <a:rPr lang="en-GB" sz="2000" b="0" dirty="0"/>
              <a:t>Similar to Music Jams, where people gather to spontaneously create an audio piece, based on an initial tune and direction…</a:t>
            </a:r>
          </a:p>
          <a:p>
            <a:r>
              <a:rPr lang="en-GB" sz="2000" b="0" dirty="0"/>
              <a:t>A game jam is a time-constrained event where </a:t>
            </a:r>
            <a:r>
              <a:rPr lang="en-GB" sz="2000" dirty="0"/>
              <a:t>individuals or teams </a:t>
            </a:r>
            <a:r>
              <a:rPr lang="en-GB" sz="2000" b="0" dirty="0"/>
              <a:t>gather</a:t>
            </a:r>
            <a:r>
              <a:rPr lang="en-GB" sz="2000" dirty="0"/>
              <a:t> </a:t>
            </a:r>
            <a:r>
              <a:rPr lang="en-GB" sz="2000" b="0" dirty="0"/>
              <a:t>(in-person, hybrid, or virtually) to </a:t>
            </a:r>
            <a:r>
              <a:rPr lang="en-GB" sz="2000" dirty="0"/>
              <a:t>conceptualise, design, develop, and produce </a:t>
            </a:r>
            <a:r>
              <a:rPr lang="en-GB" sz="2000" b="0" dirty="0"/>
              <a:t>a playable digital or non-digital game based on a specific theme or objective.</a:t>
            </a:r>
          </a:p>
        </p:txBody>
      </p:sp>
      <p:sp>
        <p:nvSpPr>
          <p:cNvPr id="5" name="Footer Placeholder 4">
            <a:extLst>
              <a:ext uri="{FF2B5EF4-FFF2-40B4-BE49-F238E27FC236}">
                <a16:creationId xmlns:a16="http://schemas.microsoft.com/office/drawing/2014/main" id="{F5D34D25-EDB9-C88D-706C-EE51BC826B69}"/>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3EC49E12-51DA-7B58-66A1-7548991F39C1}"/>
              </a:ext>
            </a:extLst>
          </p:cNvPr>
          <p:cNvSpPr>
            <a:spLocks noGrp="1"/>
          </p:cNvSpPr>
          <p:nvPr>
            <p:ph type="sldNum" sz="quarter" idx="4"/>
          </p:nvPr>
        </p:nvSpPr>
        <p:spPr/>
        <p:txBody>
          <a:bodyPr/>
          <a:lstStyle/>
          <a:p>
            <a:fld id="{2CC19541-5F6E-2C4C-BF21-196C1C8E2E31}" type="slidenum">
              <a:rPr lang="en-GB" smtClean="0"/>
              <a:pPr/>
              <a:t>5</a:t>
            </a:fld>
            <a:r>
              <a:rPr lang="en-GB"/>
              <a:t> </a:t>
            </a:r>
            <a:endParaRPr lang="en-GB" dirty="0"/>
          </a:p>
        </p:txBody>
      </p:sp>
      <p:sp>
        <p:nvSpPr>
          <p:cNvPr id="19" name="Text Placeholder 2">
            <a:extLst>
              <a:ext uri="{FF2B5EF4-FFF2-40B4-BE49-F238E27FC236}">
                <a16:creationId xmlns:a16="http://schemas.microsoft.com/office/drawing/2014/main" id="{39216047-4E66-9FFD-503F-5A8A6C438CBC}"/>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 group of friends performing music with various instruments in a modern home setting</a:t>
            </a:r>
            <a:br>
              <a:rPr lang="en-GB" sz="1200" dirty="0"/>
            </a:br>
            <a:r>
              <a:rPr lang="en-GB" sz="1200" dirty="0"/>
              <a:t> Pavel Danilyuk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89D46478-3035-A95F-FFFF-02471E3B24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613955"/>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B1DEE-8F84-50AF-BEC0-B6E2792FF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597E2-865E-7581-F497-3F631F3A0301}"/>
              </a:ext>
            </a:extLst>
          </p:cNvPr>
          <p:cNvSpPr>
            <a:spLocks noGrp="1"/>
          </p:cNvSpPr>
          <p:nvPr>
            <p:ph type="ctrTitle"/>
          </p:nvPr>
        </p:nvSpPr>
        <p:spPr/>
        <p:txBody>
          <a:bodyPr/>
          <a:lstStyle/>
          <a:p>
            <a:r>
              <a:rPr lang="en-GB" dirty="0"/>
              <a:t>What Game Jams are there?</a:t>
            </a:r>
          </a:p>
        </p:txBody>
      </p:sp>
    </p:spTree>
    <p:extLst>
      <p:ext uri="{BB962C8B-B14F-4D97-AF65-F5344CB8AC3E}">
        <p14:creationId xmlns:p14="http://schemas.microsoft.com/office/powerpoint/2010/main" val="2811215245"/>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D952F-8344-C952-54FE-457D88F8B234}"/>
            </a:ext>
          </a:extLst>
        </p:cNvPr>
        <p:cNvGrpSpPr/>
        <p:nvPr/>
      </p:nvGrpSpPr>
      <p:grpSpPr>
        <a:xfrm>
          <a:off x="0" y="0"/>
          <a:ext cx="0" cy="0"/>
          <a:chOff x="0" y="0"/>
          <a:chExt cx="0" cy="0"/>
        </a:xfrm>
      </p:grpSpPr>
      <p:pic>
        <p:nvPicPr>
          <p:cNvPr id="2050" name="Picture 2" descr="people doing office works">
            <a:extLst>
              <a:ext uri="{FF2B5EF4-FFF2-40B4-BE49-F238E27FC236}">
                <a16:creationId xmlns:a16="http://schemas.microsoft.com/office/drawing/2014/main" id="{3C0DB517-A9AF-7A6C-575A-8207B9C000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261" t="-67" r="20261" b="67"/>
          <a:stretch>
            <a:fillRect/>
          </a:stretch>
        </p:blipFill>
        <p:spPr bwMode="auto">
          <a:xfrm>
            <a:off x="4772967" y="1590098"/>
            <a:ext cx="6524953" cy="436001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E16127BE-89CF-0758-4290-097AD7835064}"/>
              </a:ext>
            </a:extLst>
          </p:cNvPr>
          <p:cNvSpPr>
            <a:spLocks noGrp="1"/>
          </p:cNvSpPr>
          <p:nvPr>
            <p:ph type="ctrTitle"/>
          </p:nvPr>
        </p:nvSpPr>
        <p:spPr/>
        <p:txBody>
          <a:bodyPr/>
          <a:lstStyle/>
          <a:p>
            <a:r>
              <a:rPr lang="en-GB" dirty="0"/>
              <a:t>Jams can be in-person, hybrid or online-only</a:t>
            </a:r>
          </a:p>
        </p:txBody>
      </p:sp>
      <p:sp>
        <p:nvSpPr>
          <p:cNvPr id="3" name="Text Placeholder 2">
            <a:extLst>
              <a:ext uri="{FF2B5EF4-FFF2-40B4-BE49-F238E27FC236}">
                <a16:creationId xmlns:a16="http://schemas.microsoft.com/office/drawing/2014/main" id="{B6A1A064-9E3A-7B4A-B975-C07533FA8A5D}"/>
              </a:ext>
            </a:extLst>
          </p:cNvPr>
          <p:cNvSpPr>
            <a:spLocks noGrp="1"/>
          </p:cNvSpPr>
          <p:nvPr>
            <p:ph type="body" sz="quarter" idx="14"/>
          </p:nvPr>
        </p:nvSpPr>
        <p:spPr/>
        <p:txBody>
          <a:bodyPr/>
          <a:lstStyle/>
          <a:p>
            <a:r>
              <a:rPr lang="en-GB" sz="2000" b="0" dirty="0"/>
              <a:t>Global Game Jam – the largest worldwide</a:t>
            </a:r>
          </a:p>
          <a:p>
            <a:r>
              <a:rPr lang="en-GB" sz="2000" b="0" dirty="0"/>
              <a:t>GMTK Game Jam –Biggest* YouTuber</a:t>
            </a:r>
          </a:p>
          <a:p>
            <a:r>
              <a:rPr lang="en-GB" sz="2000" b="0" dirty="0"/>
              <a:t>Ludum Dare – Most jams throughout the year and the oldest* one </a:t>
            </a:r>
          </a:p>
          <a:p>
            <a:r>
              <a:rPr lang="en-GB" sz="2000" b="0" dirty="0"/>
              <a:t>Nordic Game Jam – Inspired GGJ, and team-based theme-driven format</a:t>
            </a:r>
          </a:p>
          <a:p>
            <a:r>
              <a:rPr lang="en-GB" sz="2000" b="0" dirty="0"/>
              <a:t>7D* Challenge –7 Day format * for genre</a:t>
            </a:r>
          </a:p>
        </p:txBody>
      </p:sp>
      <p:sp>
        <p:nvSpPr>
          <p:cNvPr id="5" name="Footer Placeholder 4">
            <a:extLst>
              <a:ext uri="{FF2B5EF4-FFF2-40B4-BE49-F238E27FC236}">
                <a16:creationId xmlns:a16="http://schemas.microsoft.com/office/drawing/2014/main" id="{27DCB524-D679-864F-41E7-8FFD9EF2514D}"/>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07B59665-47AD-084C-DD5F-CB3D39F2AAFE}"/>
              </a:ext>
            </a:extLst>
          </p:cNvPr>
          <p:cNvSpPr>
            <a:spLocks noGrp="1"/>
          </p:cNvSpPr>
          <p:nvPr>
            <p:ph type="sldNum" sz="quarter" idx="4"/>
          </p:nvPr>
        </p:nvSpPr>
        <p:spPr/>
        <p:txBody>
          <a:bodyPr/>
          <a:lstStyle/>
          <a:p>
            <a:fld id="{2CC19541-5F6E-2C4C-BF21-196C1C8E2E31}" type="slidenum">
              <a:rPr lang="en-GB" smtClean="0"/>
              <a:pPr/>
              <a:t>7</a:t>
            </a:fld>
            <a:r>
              <a:rPr lang="en-GB"/>
              <a:t> </a:t>
            </a:r>
            <a:endParaRPr lang="en-GB" dirty="0"/>
          </a:p>
        </p:txBody>
      </p:sp>
      <p:sp>
        <p:nvSpPr>
          <p:cNvPr id="19" name="Text Placeholder 2">
            <a:extLst>
              <a:ext uri="{FF2B5EF4-FFF2-40B4-BE49-F238E27FC236}">
                <a16:creationId xmlns:a16="http://schemas.microsoft.com/office/drawing/2014/main" id="{82FCE91D-B7A9-0807-51BC-E01778B776F0}"/>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Programming in Kiev, Ukraine</a:t>
            </a:r>
            <a:br>
              <a:rPr lang="en-GB" sz="1200" dirty="0"/>
            </a:br>
            <a:r>
              <a:rPr lang="en-GB" sz="1200" dirty="0"/>
              <a:t> Alex Kotiliarskyi </a:t>
            </a:r>
            <a:r>
              <a:rPr lang="pl-PL" sz="1200" dirty="0"/>
              <a:t>| </a:t>
            </a:r>
            <a:r>
              <a:rPr lang="en-GB" sz="1200" dirty="0" err="1"/>
              <a:t>Unsplash</a:t>
            </a:r>
            <a:endParaRPr lang="en-US" sz="1200" dirty="0"/>
          </a:p>
        </p:txBody>
      </p:sp>
      <p:pic>
        <p:nvPicPr>
          <p:cNvPr id="1028" name="Picture 4">
            <a:extLst>
              <a:ext uri="{FF2B5EF4-FFF2-40B4-BE49-F238E27FC236}">
                <a16:creationId xmlns:a16="http://schemas.microsoft.com/office/drawing/2014/main" id="{A3A3CB81-3FE7-A0DA-0918-2071473E728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286551"/>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60024-FA09-587C-6788-E432AF70AD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AD9404-681B-1B15-28D3-19D13007D4C8}"/>
              </a:ext>
            </a:extLst>
          </p:cNvPr>
          <p:cNvSpPr>
            <a:spLocks noGrp="1"/>
          </p:cNvSpPr>
          <p:nvPr>
            <p:ph type="ctrTitle"/>
          </p:nvPr>
        </p:nvSpPr>
        <p:spPr/>
        <p:txBody>
          <a:bodyPr/>
          <a:lstStyle/>
          <a:p>
            <a:r>
              <a:rPr lang="en-GB" dirty="0"/>
              <a:t>Educational value of Game Jams?</a:t>
            </a:r>
          </a:p>
        </p:txBody>
      </p:sp>
    </p:spTree>
    <p:extLst>
      <p:ext uri="{BB962C8B-B14F-4D97-AF65-F5344CB8AC3E}">
        <p14:creationId xmlns:p14="http://schemas.microsoft.com/office/powerpoint/2010/main" val="1150617906"/>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7514F-EC01-2AD1-B096-76901428F0F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BE63359-DFB8-EBF4-99D5-F9FE375C8CA1}"/>
              </a:ext>
            </a:extLst>
          </p:cNvPr>
          <p:cNvPicPr>
            <a:picLocks noChangeAspect="1"/>
          </p:cNvPicPr>
          <p:nvPr/>
        </p:nvPicPr>
        <p:blipFill>
          <a:blip r:embed="rId3"/>
          <a:srcRect l="19" t="26411" r="-19" b="17502"/>
          <a:stretch>
            <a:fillRect/>
          </a:stretch>
        </p:blipFill>
        <p:spPr>
          <a:xfrm>
            <a:off x="6096990" y="1595364"/>
            <a:ext cx="5200930" cy="4354751"/>
          </a:xfrm>
          <a:prstGeom prst="rect">
            <a:avLst/>
          </a:prstGeom>
        </p:spPr>
      </p:pic>
      <p:sp>
        <p:nvSpPr>
          <p:cNvPr id="4" name="Title 3">
            <a:extLst>
              <a:ext uri="{FF2B5EF4-FFF2-40B4-BE49-F238E27FC236}">
                <a16:creationId xmlns:a16="http://schemas.microsoft.com/office/drawing/2014/main" id="{CA34466F-D21D-2F09-973C-48D620B23D22}"/>
              </a:ext>
            </a:extLst>
          </p:cNvPr>
          <p:cNvSpPr>
            <a:spLocks noGrp="1"/>
          </p:cNvSpPr>
          <p:nvPr>
            <p:ph type="ctrTitle"/>
          </p:nvPr>
        </p:nvSpPr>
        <p:spPr/>
        <p:txBody>
          <a:bodyPr/>
          <a:lstStyle/>
          <a:p>
            <a:r>
              <a:rPr lang="en-GB" dirty="0"/>
              <a:t>Value of Jam</a:t>
            </a:r>
          </a:p>
        </p:txBody>
      </p:sp>
      <p:sp>
        <p:nvSpPr>
          <p:cNvPr id="3" name="Text Placeholder 2">
            <a:extLst>
              <a:ext uri="{FF2B5EF4-FFF2-40B4-BE49-F238E27FC236}">
                <a16:creationId xmlns:a16="http://schemas.microsoft.com/office/drawing/2014/main" id="{4B28598A-2B21-66C7-4CAE-65622A0E6628}"/>
              </a:ext>
            </a:extLst>
          </p:cNvPr>
          <p:cNvSpPr>
            <a:spLocks noGrp="1"/>
          </p:cNvSpPr>
          <p:nvPr>
            <p:ph type="body" sz="quarter" idx="14"/>
          </p:nvPr>
        </p:nvSpPr>
        <p:spPr/>
        <p:txBody>
          <a:bodyPr/>
          <a:lstStyle/>
          <a:p>
            <a:r>
              <a:rPr lang="en-GB" sz="1600" b="0" dirty="0"/>
              <a:t>No number of degrees or online qualifications will land students a job – employers require evidence of what they know.</a:t>
            </a:r>
          </a:p>
          <a:p>
            <a:r>
              <a:rPr lang="en-GB" sz="1600" b="0" dirty="0"/>
              <a:t>Portfolio matters – jams help them increase the quantity of projects and tools they know, as well as the very niche applications of those (quality of expertise).</a:t>
            </a:r>
          </a:p>
          <a:p>
            <a:r>
              <a:rPr lang="en-GB" sz="1600" b="0" dirty="0"/>
              <a:t>Networking is how they land a job, and jams force them to engage with others and self-promote.</a:t>
            </a:r>
          </a:p>
          <a:p>
            <a:r>
              <a:rPr lang="en-GB" sz="1600" b="0" dirty="0"/>
              <a:t>Experimentation at jams also allows them to delve into other disciplines, gain a better understanding, and even discover a hidden talent.</a:t>
            </a:r>
          </a:p>
        </p:txBody>
      </p:sp>
      <p:sp>
        <p:nvSpPr>
          <p:cNvPr id="5" name="Footer Placeholder 4">
            <a:extLst>
              <a:ext uri="{FF2B5EF4-FFF2-40B4-BE49-F238E27FC236}">
                <a16:creationId xmlns:a16="http://schemas.microsoft.com/office/drawing/2014/main" id="{BCD41E2A-608E-8E5B-2B8B-0D6E6A75C3CA}"/>
              </a:ext>
            </a:extLst>
          </p:cNvPr>
          <p:cNvSpPr>
            <a:spLocks noGrp="1"/>
          </p:cNvSpPr>
          <p:nvPr>
            <p:ph type="ftr" sz="quarter" idx="3"/>
          </p:nvPr>
        </p:nvSpPr>
        <p:spPr/>
        <p:txBody>
          <a:bodyPr/>
          <a:lstStyle/>
          <a:p>
            <a:pPr algn="r"/>
            <a:r>
              <a:rPr lang="en-GB"/>
              <a:t>Game Jams as (student) entrepreneurship launchpads</a:t>
            </a:r>
            <a:endParaRPr lang="en-GB" dirty="0"/>
          </a:p>
        </p:txBody>
      </p:sp>
      <p:sp>
        <p:nvSpPr>
          <p:cNvPr id="7" name="Slide Number Placeholder 6">
            <a:extLst>
              <a:ext uri="{FF2B5EF4-FFF2-40B4-BE49-F238E27FC236}">
                <a16:creationId xmlns:a16="http://schemas.microsoft.com/office/drawing/2014/main" id="{A895BF27-6589-A374-6687-A8B18A989CE4}"/>
              </a:ext>
            </a:extLst>
          </p:cNvPr>
          <p:cNvSpPr>
            <a:spLocks noGrp="1"/>
          </p:cNvSpPr>
          <p:nvPr>
            <p:ph type="sldNum" sz="quarter" idx="4"/>
          </p:nvPr>
        </p:nvSpPr>
        <p:spPr/>
        <p:txBody>
          <a:bodyPr/>
          <a:lstStyle/>
          <a:p>
            <a:fld id="{2CC19541-5F6E-2C4C-BF21-196C1C8E2E31}" type="slidenum">
              <a:rPr lang="en-GB" smtClean="0"/>
              <a:pPr/>
              <a:t>9</a:t>
            </a:fld>
            <a:r>
              <a:rPr lang="en-GB"/>
              <a:t> </a:t>
            </a:r>
            <a:endParaRPr lang="en-GB" dirty="0"/>
          </a:p>
        </p:txBody>
      </p:sp>
      <p:sp>
        <p:nvSpPr>
          <p:cNvPr id="19" name="Text Placeholder 2">
            <a:extLst>
              <a:ext uri="{FF2B5EF4-FFF2-40B4-BE49-F238E27FC236}">
                <a16:creationId xmlns:a16="http://schemas.microsoft.com/office/drawing/2014/main" id="{87A9A60A-E636-EA97-AC37-6FB8CC651C45}"/>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Top view of wooden blocks spelling 'Game Jam’</a:t>
            </a:r>
            <a:br>
              <a:rPr lang="en-GB" sz="1200" dirty="0"/>
            </a:br>
            <a:r>
              <a:rPr lang="en-GB" sz="1200" dirty="0"/>
              <a:t> Ann H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8497AFE8-69C2-9313-C5C0-859D5540E52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197850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UAL Theme">
  <a:themeElements>
    <a:clrScheme name="UAL">
      <a:dk1>
        <a:srgbClr val="000000"/>
      </a:dk1>
      <a:lt1>
        <a:srgbClr val="FFFFFF"/>
      </a:lt1>
      <a:dk2>
        <a:srgbClr val="FFD022"/>
      </a:dk2>
      <a:lt2>
        <a:srgbClr val="E71657"/>
      </a:lt2>
      <a:accent1>
        <a:srgbClr val="FF8500"/>
      </a:accent1>
      <a:accent2>
        <a:srgbClr val="9E65FB"/>
      </a:accent2>
      <a:accent3>
        <a:srgbClr val="20BCFF"/>
      </a:accent3>
      <a:accent4>
        <a:srgbClr val="1F4EDC"/>
      </a:accent4>
      <a:accent5>
        <a:srgbClr val="00C73E"/>
      </a:accent5>
      <a:accent6>
        <a:srgbClr val="19A3A3"/>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chor="t" anchorCtr="0">
        <a:noAutofit/>
      </a:bodyPr>
      <a:lstStyle>
        <a:defPPr algn="l">
          <a:defRPr sz="2400" dirty="0" smtClean="0"/>
        </a:defPPr>
      </a:lstStyle>
    </a:txDef>
  </a:objectDefaults>
  <a:extraClrSchemeLst/>
  <a:extLst>
    <a:ext uri="{05A4C25C-085E-4340-85A3-A5531E510DB2}">
      <thm15:themeFamily xmlns:thm15="http://schemas.microsoft.com/office/thememl/2012/main" name="Presentation5" id="{427F3559-F7C6-F249-A330-A7ADCB9BE064}" vid="{8D38DD45-6B7E-8F40-938B-0ADDE5CFCC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E6FD8723CC5847A7FE7425C9B8BD82" ma:contentTypeVersion="12" ma:contentTypeDescription="Create a new document." ma:contentTypeScope="" ma:versionID="5c5645eea39d4a1e01d5af50e283fdd2">
  <xsd:schema xmlns:xsd="http://www.w3.org/2001/XMLSchema" xmlns:xs="http://www.w3.org/2001/XMLSchema" xmlns:p="http://schemas.microsoft.com/office/2006/metadata/properties" xmlns:ns2="8a4ba4df-95ed-4241-b54f-04803280e80d" xmlns:ns3="10f681cd-7b05-4387-997a-3889df02cc60" targetNamespace="http://schemas.microsoft.com/office/2006/metadata/properties" ma:root="true" ma:fieldsID="e0fae72e0dfc38515368dd092ff95479" ns2:_="" ns3:_="">
    <xsd:import namespace="8a4ba4df-95ed-4241-b54f-04803280e80d"/>
    <xsd:import namespace="10f681cd-7b05-4387-997a-3889df02cc6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4ba4df-95ed-4241-b54f-04803280e8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f681cd-7b05-4387-997a-3889df02cc6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229317F-2F4A-42DE-A1C0-3B31ECAA10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4ba4df-95ed-4241-b54f-04803280e80d"/>
    <ds:schemaRef ds:uri="10f681cd-7b05-4387-997a-3889df02cc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C71C0E-110D-4433-9233-B4A830CD2EFC}">
  <ds:schemaRefs>
    <ds:schemaRef ds:uri="http://schemas.microsoft.com/sharepoint/v3/contenttype/forms"/>
  </ds:schemaRefs>
</ds:datastoreItem>
</file>

<file path=customXml/itemProps3.xml><?xml version="1.0" encoding="utf-8"?>
<ds:datastoreItem xmlns:ds="http://schemas.openxmlformats.org/officeDocument/2006/customXml" ds:itemID="{E5F71AED-7DD2-4D0E-B56F-2388688E4C52}">
  <ds:schemaRefs>
    <ds:schemaRef ds:uri="8a4ba4df-95ed-4241-b54f-04803280e80d"/>
    <ds:schemaRef ds:uri="http://purl.org/dc/dcmitype/"/>
    <ds:schemaRef ds:uri="http://www.w3.org/XML/1998/namespace"/>
    <ds:schemaRef ds:uri="http://schemas.microsoft.com/office/2006/documentManagement/types"/>
    <ds:schemaRef ds:uri="http://schemas.openxmlformats.org/package/2006/metadata/core-properties"/>
    <ds:schemaRef ds:uri="http://purl.org/dc/elements/1.1/"/>
    <ds:schemaRef ds:uri="10f681cd-7b05-4387-997a-3889df02cc60"/>
    <ds:schemaRef ds:uri="http://schemas.microsoft.com/office/infopath/2007/PartnerControl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0</TotalTime>
  <Words>2221</Words>
  <Application>Microsoft Office PowerPoint</Application>
  <PresentationFormat>Widescreen</PresentationFormat>
  <Paragraphs>202</Paragraphs>
  <Slides>39</Slides>
  <Notes>39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Calibri</vt:lpstr>
      <vt:lpstr>Wingdings 2</vt:lpstr>
      <vt:lpstr>Arial</vt:lpstr>
      <vt:lpstr>UAL Theme</vt:lpstr>
      <vt:lpstr>Game Jams as a proof-of-concept entrepreneurial launchpads</vt:lpstr>
      <vt:lpstr>Why what I say may have some value?</vt:lpstr>
      <vt:lpstr>Why what I say may have some value?</vt:lpstr>
      <vt:lpstr>So, what is Game Jam?</vt:lpstr>
      <vt:lpstr>Jam what?</vt:lpstr>
      <vt:lpstr>What Game Jams are there?</vt:lpstr>
      <vt:lpstr>Jams can be in-person, hybrid or online-only</vt:lpstr>
      <vt:lpstr>Educational value of Game Jams?</vt:lpstr>
      <vt:lpstr>Value of Jam</vt:lpstr>
      <vt:lpstr>Jamming Experiential Triangle (JET)</vt:lpstr>
      <vt:lpstr>Jamming Experiential Triangle (JET)</vt:lpstr>
      <vt:lpstr>Belonging</vt:lpstr>
      <vt:lpstr>The Challenge</vt:lpstr>
      <vt:lpstr>Extenuating Factors</vt:lpstr>
      <vt:lpstr>Can you jam a success?</vt:lpstr>
      <vt:lpstr>Don’t Starve – Internal 2010 </vt:lpstr>
      <vt:lpstr>The Binding of Isaac – Internal 2011</vt:lpstr>
      <vt:lpstr>HOPLITE – 7DRL 2013</vt:lpstr>
      <vt:lpstr>SUPERHOT – 7DFPS 2013</vt:lpstr>
      <vt:lpstr>Hollow Knight – Ludum Dare (#27) 2013</vt:lpstr>
      <vt:lpstr>Surgeon Simulator – Global Game Jam 2013</vt:lpstr>
      <vt:lpstr>GOAT SIMULATOR – internal 2014</vt:lpstr>
      <vt:lpstr>Keep Talking and Nobody Explodes – Global Game Jam 2014</vt:lpstr>
      <vt:lpstr>BABA IS YOU – NORDIC GAME JAM 2017</vt:lpstr>
      <vt:lpstr>ROLLERDROME – GMTK GAME JAM 2017</vt:lpstr>
      <vt:lpstr>Inscryption – Ludum Dare (#43) 2018</vt:lpstr>
      <vt:lpstr>Dorfromantik – Ludum Dare (#46) 2020</vt:lpstr>
      <vt:lpstr>PEAK – Internal 2025</vt:lpstr>
      <vt:lpstr>Found Guys – UAL Case Study</vt:lpstr>
      <vt:lpstr>Found Guys (GGJ) &gt; Found Guys VS &gt; Funding</vt:lpstr>
      <vt:lpstr>Ripple that creates a wave</vt:lpstr>
      <vt:lpstr>From a Jam Joke to a Generational Goldmine</vt:lpstr>
      <vt:lpstr>JET in Practice</vt:lpstr>
      <vt:lpstr>Extenuating Factors</vt:lpstr>
      <vt:lpstr>Extenuating Factors</vt:lpstr>
      <vt:lpstr>Challenge</vt:lpstr>
      <vt:lpstr>Belonging</vt:lpstr>
      <vt:lpstr>More research is underway</vt:lpstr>
      <vt:lpstr>Thank you  Thom Kaczmarek – Senior Lecturer in Games Design at  London College of Communication, University of the Arts London Global Game Jam Regional Organiser UK &amp; Ireland  t.kaczmarek@lcc.arts.ac.uk</vt:lpstr>
    </vt:vector>
  </TitlesOfParts>
  <Company>University of the Arts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Thom Kaczmarek</dc:creator>
  <cp:lastModifiedBy>Thom Kaczmarek</cp:lastModifiedBy>
  <cp:revision>340</cp:revision>
  <dcterms:created xsi:type="dcterms:W3CDTF">2023-02-23T19:17:43Z</dcterms:created>
  <dcterms:modified xsi:type="dcterms:W3CDTF">2026-05-11T01:40:11Z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0x0101009CE6FD8723CC5847A7FE7425C9B8BD82</vt:lpwstr>
  </property>
</Properties>
</file>