
<file path=[Content_Types].xml><?xml version="1.0" encoding="utf-8"?>
<Types xmlns="http://schemas.openxmlformats.org/package/2006/content-types">
  <Default Extension="fntdata" ContentType="application/x-fontdata"/>
  <Default Extension="jpeg" ContentType="image/jpeg"/>
  <Default Extension="mp4" ContentType="video/mp4"/>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notesSlides/notesSlide34.xml" ContentType="application/vnd.openxmlformats-officedocument.presentationml.notesSlid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notesSlides/notesSlide35.xml" ContentType="application/vnd.openxmlformats-officedocument.presentationml.notesSlid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charts/chart9.xml" ContentType="application/vnd.openxmlformats-officedocument.drawingml.chart+xml"/>
  <Override PartName="/ppt/charts/style9.xml" ContentType="application/vnd.ms-office.chartstyle+xml"/>
  <Override PartName="/ppt/charts/colors9.xml" ContentType="application/vnd.ms-office.chartcolorstyle+xml"/>
  <Override PartName="/ppt/charts/chart10.xml" ContentType="application/vnd.openxmlformats-officedocument.drawingml.chart+xml"/>
  <Override PartName="/ppt/charts/style10.xml" ContentType="application/vnd.ms-office.chartstyle+xml"/>
  <Override PartName="/ppt/charts/colors10.xml" ContentType="application/vnd.ms-office.chartcolorstyl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4060" r:id="rId4"/>
  </p:sldMasterIdLst>
  <p:notesMasterIdLst>
    <p:notesMasterId r:id="rId67"/>
  </p:notesMasterIdLst>
  <p:handoutMasterIdLst>
    <p:handoutMasterId r:id="rId68"/>
  </p:handoutMasterIdLst>
  <p:sldIdLst>
    <p:sldId id="257" r:id="rId5"/>
    <p:sldId id="425" r:id="rId6"/>
    <p:sldId id="455" r:id="rId7"/>
    <p:sldId id="456" r:id="rId8"/>
    <p:sldId id="458" r:id="rId9"/>
    <p:sldId id="459" r:id="rId10"/>
    <p:sldId id="457" r:id="rId11"/>
    <p:sldId id="422" r:id="rId12"/>
    <p:sldId id="460" r:id="rId13"/>
    <p:sldId id="461" r:id="rId14"/>
    <p:sldId id="462" r:id="rId15"/>
    <p:sldId id="463" r:id="rId16"/>
    <p:sldId id="469" r:id="rId17"/>
    <p:sldId id="470" r:id="rId18"/>
    <p:sldId id="471" r:id="rId19"/>
    <p:sldId id="472" r:id="rId20"/>
    <p:sldId id="474" r:id="rId21"/>
    <p:sldId id="475" r:id="rId22"/>
    <p:sldId id="479" r:id="rId23"/>
    <p:sldId id="478" r:id="rId24"/>
    <p:sldId id="480" r:id="rId25"/>
    <p:sldId id="481" r:id="rId26"/>
    <p:sldId id="508" r:id="rId27"/>
    <p:sldId id="506" r:id="rId28"/>
    <p:sldId id="482" r:id="rId29"/>
    <p:sldId id="483" r:id="rId30"/>
    <p:sldId id="429" r:id="rId31"/>
    <p:sldId id="440" r:id="rId32"/>
    <p:sldId id="441" r:id="rId33"/>
    <p:sldId id="431" r:id="rId34"/>
    <p:sldId id="444" r:id="rId35"/>
    <p:sldId id="484" r:id="rId36"/>
    <p:sldId id="485" r:id="rId37"/>
    <p:sldId id="486" r:id="rId38"/>
    <p:sldId id="502" r:id="rId39"/>
    <p:sldId id="487" r:id="rId40"/>
    <p:sldId id="443" r:id="rId41"/>
    <p:sldId id="488" r:id="rId42"/>
    <p:sldId id="489" r:id="rId43"/>
    <p:sldId id="282" r:id="rId44"/>
    <p:sldId id="464" r:id="rId45"/>
    <p:sldId id="465" r:id="rId46"/>
    <p:sldId id="466" r:id="rId47"/>
    <p:sldId id="467" r:id="rId48"/>
    <p:sldId id="473" r:id="rId49"/>
    <p:sldId id="505" r:id="rId50"/>
    <p:sldId id="504" r:id="rId51"/>
    <p:sldId id="476" r:id="rId52"/>
    <p:sldId id="477" r:id="rId53"/>
    <p:sldId id="507" r:id="rId54"/>
    <p:sldId id="490" r:id="rId55"/>
    <p:sldId id="491" r:id="rId56"/>
    <p:sldId id="492" r:id="rId57"/>
    <p:sldId id="493" r:id="rId58"/>
    <p:sldId id="494" r:id="rId59"/>
    <p:sldId id="495" r:id="rId60"/>
    <p:sldId id="496" r:id="rId61"/>
    <p:sldId id="497" r:id="rId62"/>
    <p:sldId id="498" r:id="rId63"/>
    <p:sldId id="499" r:id="rId64"/>
    <p:sldId id="500" r:id="rId65"/>
    <p:sldId id="501" r:id="rId66"/>
  </p:sldIdLst>
  <p:sldSz cx="12192000" cy="6858000"/>
  <p:notesSz cx="6858000" cy="9144000"/>
  <p:embeddedFontLst>
    <p:embeddedFont>
      <p:font typeface="Wingdings 2" panose="05020102010507070707" pitchFamily="18" charset="2"/>
      <p:regular r:id="rId69"/>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atthew Heselden" initials="MH" lastIdx="4" clrIdx="0">
    <p:extLst>
      <p:ext uri="{19B8F6BF-5375-455C-9EA6-DF929625EA0E}">
        <p15:presenceInfo xmlns:p15="http://schemas.microsoft.com/office/powerpoint/2012/main" userId="S::m.heselden@arts.ac.uk::cec0677e-25a5-4eed-9fef-b4e71eca8c11" providerId="AD"/>
      </p:ext>
    </p:extLst>
  </p:cmAuthor>
  <p:cmAuthor id="2" name="Stephanie Feather" initials="SF" lastIdx="3" clrIdx="1">
    <p:extLst>
      <p:ext uri="{19B8F6BF-5375-455C-9EA6-DF929625EA0E}">
        <p15:presenceInfo xmlns:p15="http://schemas.microsoft.com/office/powerpoint/2012/main" userId="S::s.feather@arts.ac.uk::27174df1-a550-411e-9b86-4d4953a57290" providerId="AD"/>
      </p:ext>
    </p:extLst>
  </p:cmAuthor>
  <p:cmAuthor id="3" name="Barbara Denton" initials="BD" lastIdx="14" clrIdx="2">
    <p:extLst>
      <p:ext uri="{19B8F6BF-5375-455C-9EA6-DF929625EA0E}">
        <p15:presenceInfo xmlns:p15="http://schemas.microsoft.com/office/powerpoint/2012/main" userId="S-1-5-21-2706140998-3416399097-4274183996-295871"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FF8500"/>
    <a:srgbClr val="F2F2F2"/>
    <a:srgbClr val="FFFFFF"/>
    <a:srgbClr val="F2692B"/>
    <a:srgbClr val="002F3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0E3FDE45-AF77-4B5C-9715-49D594BDF05E}" styleName="Light Style 1 - Accent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1931" autoAdjust="0"/>
    <p:restoredTop sz="47253" autoAdjust="0"/>
  </p:normalViewPr>
  <p:slideViewPr>
    <p:cSldViewPr snapToGrid="0">
      <p:cViewPr varScale="1">
        <p:scale>
          <a:sx n="38" d="100"/>
          <a:sy n="38" d="100"/>
        </p:scale>
        <p:origin x="1890" y="48"/>
      </p:cViewPr>
      <p:guideLst/>
    </p:cSldViewPr>
  </p:slideViewPr>
  <p:outlineViewPr>
    <p:cViewPr>
      <p:scale>
        <a:sx n="33" d="100"/>
        <a:sy n="33" d="100"/>
      </p:scale>
      <p:origin x="0" y="0"/>
    </p:cViewPr>
  </p:outlineViewPr>
  <p:notesTextViewPr>
    <p:cViewPr>
      <p:scale>
        <a:sx n="3" d="2"/>
        <a:sy n="3" d="2"/>
      </p:scale>
      <p:origin x="0" y="0"/>
    </p:cViewPr>
  </p:notesTextViewPr>
  <p:sorterViewPr>
    <p:cViewPr>
      <p:scale>
        <a:sx n="100" d="100"/>
        <a:sy n="100" d="100"/>
      </p:scale>
      <p:origin x="0" y="0"/>
    </p:cViewPr>
  </p:sorterViewPr>
  <p:notesViewPr>
    <p:cSldViewPr snapToGrid="0">
      <p:cViewPr>
        <p:scale>
          <a:sx n="1" d="2"/>
          <a:sy n="1" d="2"/>
        </p:scale>
        <p:origin x="0" y="0"/>
      </p:cViewPr>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slide" Target="slides/slide59.xml"/><Relationship Id="rId68" Type="http://schemas.openxmlformats.org/officeDocument/2006/relationships/handoutMaster" Target="handoutMasters/handoutMaster1.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66" Type="http://schemas.openxmlformats.org/officeDocument/2006/relationships/slide" Target="slides/slide62.xml"/><Relationship Id="rId74" Type="http://schemas.openxmlformats.org/officeDocument/2006/relationships/tableStyles" Target="tableStyles.xml"/><Relationship Id="rId5" Type="http://schemas.openxmlformats.org/officeDocument/2006/relationships/slide" Target="slides/slide1.xml"/><Relationship Id="rId61" Type="http://schemas.openxmlformats.org/officeDocument/2006/relationships/slide" Target="slides/slide57.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slide" Target="slides/slide60.xml"/><Relationship Id="rId69" Type="http://schemas.openxmlformats.org/officeDocument/2006/relationships/font" Target="fonts/font1.fntdata"/><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viewProps" Target="viewProps.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notesMaster" Target="notesMasters/notesMaster1.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commentAuthors" Target="commentAuthor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 Type="http://schemas.openxmlformats.org/officeDocument/2006/relationships/slide" Target="slides/slide3.xml"/><Relationship Id="rId71" Type="http://schemas.openxmlformats.org/officeDocument/2006/relationships/presProps" Target="presProps.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10.xml.rels><?xml version="1.0" encoding="UTF-8" standalone="yes"?>
<Relationships xmlns="http://schemas.openxmlformats.org/package/2006/relationships"><Relationship Id="rId3" Type="http://schemas.openxmlformats.org/officeDocument/2006/relationships/package" Target="../embeddings/Microsoft_Excel_Worksheet9.xlsx"/><Relationship Id="rId2" Type="http://schemas.microsoft.com/office/2011/relationships/chartColorStyle" Target="colors10.xml"/><Relationship Id="rId1" Type="http://schemas.microsoft.com/office/2011/relationships/chartStyle" Target="style10.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package" Target="../embeddings/Microsoft_Excel_Worksheet4.xlsx"/><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package" Target="../embeddings/Microsoft_Excel_Worksheet5.xlsx"/><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package" Target="../embeddings/Microsoft_Excel_Worksheet6.xlsx"/><Relationship Id="rId2" Type="http://schemas.microsoft.com/office/2011/relationships/chartColorStyle" Target="colors7.xml"/><Relationship Id="rId1" Type="http://schemas.microsoft.com/office/2011/relationships/chartStyle" Target="style7.xml"/></Relationships>
</file>

<file path=ppt/charts/_rels/chart8.xml.rels><?xml version="1.0" encoding="UTF-8" standalone="yes"?>
<Relationships xmlns="http://schemas.openxmlformats.org/package/2006/relationships"><Relationship Id="rId3" Type="http://schemas.openxmlformats.org/officeDocument/2006/relationships/package" Target="../embeddings/Microsoft_Excel_Worksheet7.xlsx"/><Relationship Id="rId2" Type="http://schemas.microsoft.com/office/2011/relationships/chartColorStyle" Target="colors8.xml"/><Relationship Id="rId1" Type="http://schemas.microsoft.com/office/2011/relationships/chartStyle" Target="style8.xml"/></Relationships>
</file>

<file path=ppt/charts/_rels/chart9.xml.rels><?xml version="1.0" encoding="UTF-8" standalone="yes"?>
<Relationships xmlns="http://schemas.openxmlformats.org/package/2006/relationships"><Relationship Id="rId3" Type="http://schemas.openxmlformats.org/officeDocument/2006/relationships/package" Target="../embeddings/Microsoft_Excel_Worksheet8.xlsx"/><Relationship Id="rId2" Type="http://schemas.microsoft.com/office/2011/relationships/chartColorStyle" Target="colors9.xml"/><Relationship Id="rId1" Type="http://schemas.microsoft.com/office/2011/relationships/chartStyle" Target="style9.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pieChart>
        <c:varyColors val="1"/>
        <c:ser>
          <c:idx val="0"/>
          <c:order val="0"/>
          <c:tx>
            <c:strRef>
              <c:f>Sheet1!$B$1</c:f>
              <c:strCache>
                <c:ptCount val="1"/>
                <c:pt idx="0">
                  <c:v>No. Sites</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13CA-4B4D-984B-AF939A9044B6}"/>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13CA-4B4D-984B-AF939A9044B6}"/>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13CA-4B4D-984B-AF939A9044B6}"/>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13CA-4B4D-984B-AF939A9044B6}"/>
              </c:ext>
            </c:extLst>
          </c:dPt>
          <c:dPt>
            <c:idx val="4"/>
            <c:bubble3D val="0"/>
            <c:spPr>
              <a:solidFill>
                <a:schemeClr val="accent5"/>
              </a:solidFill>
              <a:ln w="19050">
                <a:solidFill>
                  <a:schemeClr val="lt1"/>
                </a:solidFill>
              </a:ln>
              <a:effectLst/>
            </c:spPr>
            <c:extLst>
              <c:ext xmlns:c16="http://schemas.microsoft.com/office/drawing/2014/chart" uri="{C3380CC4-5D6E-409C-BE32-E72D297353CC}">
                <c16:uniqueId val="{00000009-13CA-4B4D-984B-AF939A9044B6}"/>
              </c:ext>
            </c:extLst>
          </c:dPt>
          <c:dPt>
            <c:idx val="5"/>
            <c:bubble3D val="0"/>
            <c:spPr>
              <a:solidFill>
                <a:schemeClr val="accent6"/>
              </a:solidFill>
              <a:ln w="19050">
                <a:solidFill>
                  <a:schemeClr val="lt1"/>
                </a:solidFill>
              </a:ln>
              <a:effectLst/>
            </c:spPr>
            <c:extLst>
              <c:ext xmlns:c16="http://schemas.microsoft.com/office/drawing/2014/chart" uri="{C3380CC4-5D6E-409C-BE32-E72D297353CC}">
                <c16:uniqueId val="{0000000B-13CA-4B4D-984B-AF939A9044B6}"/>
              </c:ext>
            </c:extLst>
          </c:dPt>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bestFit"/>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Sheet1!$A$2:$A$7</c:f>
              <c:strCache>
                <c:ptCount val="6"/>
                <c:pt idx="0">
                  <c:v>England</c:v>
                </c:pt>
                <c:pt idx="1">
                  <c:v>Guernsey</c:v>
                </c:pt>
                <c:pt idx="2">
                  <c:v>Scotland</c:v>
                </c:pt>
                <c:pt idx="3">
                  <c:v>Northern Ireland</c:v>
                </c:pt>
                <c:pt idx="4">
                  <c:v>Ireland</c:v>
                </c:pt>
                <c:pt idx="5">
                  <c:v>Wales</c:v>
                </c:pt>
              </c:strCache>
            </c:strRef>
          </c:cat>
          <c:val>
            <c:numRef>
              <c:f>Sheet1!$B$2:$B$7</c:f>
              <c:numCache>
                <c:formatCode>General</c:formatCode>
                <c:ptCount val="6"/>
                <c:pt idx="0">
                  <c:v>415</c:v>
                </c:pt>
                <c:pt idx="1">
                  <c:v>9</c:v>
                </c:pt>
                <c:pt idx="2">
                  <c:v>50</c:v>
                </c:pt>
                <c:pt idx="3">
                  <c:v>18</c:v>
                </c:pt>
                <c:pt idx="4">
                  <c:v>58</c:v>
                </c:pt>
                <c:pt idx="5">
                  <c:v>21</c:v>
                </c:pt>
              </c:numCache>
            </c:numRef>
          </c:val>
          <c:extLst>
            <c:ext xmlns:c16="http://schemas.microsoft.com/office/drawing/2014/chart" uri="{C3380CC4-5D6E-409C-BE32-E72D297353CC}">
              <c16:uniqueId val="{00000000-1311-4BF7-AB0C-F9470C181662}"/>
            </c:ext>
          </c:extLst>
        </c:ser>
        <c:dLbls>
          <c:showLegendKey val="0"/>
          <c:showVal val="0"/>
          <c:showCatName val="0"/>
          <c:showSerName val="0"/>
          <c:showPercent val="0"/>
          <c:showBubbleSize val="0"/>
          <c:showLeaderLines val="1"/>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pieChart>
        <c:varyColors val="1"/>
        <c:ser>
          <c:idx val="0"/>
          <c:order val="0"/>
          <c:tx>
            <c:strRef>
              <c:f>Sheet1!$B$1</c:f>
              <c:strCache>
                <c:ptCount val="1"/>
                <c:pt idx="0">
                  <c:v>Participation Mode</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996B-4733-A5C1-176A9DB4E5AA}"/>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996B-4733-A5C1-176A9DB4E5AA}"/>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996B-4733-A5C1-176A9DB4E5AA}"/>
              </c:ext>
            </c:extLst>
          </c:dPt>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bestFit"/>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Sheet1!$A$2:$A$4</c:f>
              <c:strCache>
                <c:ptCount val="3"/>
                <c:pt idx="0">
                  <c:v>In person.</c:v>
                </c:pt>
                <c:pt idx="1">
                  <c:v>Hybrid</c:v>
                </c:pt>
                <c:pt idx="2">
                  <c:v>Online/Virtual Only</c:v>
                </c:pt>
              </c:strCache>
            </c:strRef>
          </c:cat>
          <c:val>
            <c:numRef>
              <c:f>Sheet1!$B$2:$B$4</c:f>
              <c:numCache>
                <c:formatCode>General</c:formatCode>
                <c:ptCount val="3"/>
                <c:pt idx="0">
                  <c:v>406</c:v>
                </c:pt>
                <c:pt idx="1">
                  <c:v>83</c:v>
                </c:pt>
                <c:pt idx="2">
                  <c:v>82</c:v>
                </c:pt>
              </c:numCache>
            </c:numRef>
          </c:val>
          <c:extLst>
            <c:ext xmlns:c16="http://schemas.microsoft.com/office/drawing/2014/chart" uri="{C3380CC4-5D6E-409C-BE32-E72D297353CC}">
              <c16:uniqueId val="{00000000-3F71-48A0-80FA-8AC1C5E11C48}"/>
            </c:ext>
          </c:extLst>
        </c:ser>
        <c:dLbls>
          <c:dLblPos val="bestFit"/>
          <c:showLegendKey val="0"/>
          <c:showVal val="1"/>
          <c:showCatName val="0"/>
          <c:showSerName val="0"/>
          <c:showPercent val="0"/>
          <c:showBubbleSize val="0"/>
          <c:showLeaderLines val="1"/>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en-US" dirty="0"/>
              <a:t>Who runs</a:t>
            </a:r>
            <a:r>
              <a:rPr lang="en-US" baseline="0" dirty="0"/>
              <a:t> jams?</a:t>
            </a:r>
            <a:r>
              <a:rPr lang="en-US" dirty="0"/>
              <a:t> (Grouped)</a:t>
            </a:r>
          </a:p>
        </c:rich>
      </c:tx>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pieChart>
        <c:varyColors val="1"/>
        <c:ser>
          <c:idx val="0"/>
          <c:order val="0"/>
          <c:tx>
            <c:strRef>
              <c:f>Sheet1!$B$1</c:f>
              <c:strCache>
                <c:ptCount val="1"/>
                <c:pt idx="0">
                  <c:v>No of Involvements</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B6C4-40FE-960F-10C89961FFF7}"/>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B6C4-40FE-960F-10C89961FFF7}"/>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B6C4-40FE-960F-10C89961FFF7}"/>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B6C4-40FE-960F-10C89961FFF7}"/>
              </c:ext>
            </c:extLst>
          </c:dPt>
          <c:dPt>
            <c:idx val="4"/>
            <c:bubble3D val="0"/>
            <c:spPr>
              <a:solidFill>
                <a:schemeClr val="accent5"/>
              </a:solidFill>
              <a:ln w="19050">
                <a:solidFill>
                  <a:schemeClr val="lt1"/>
                </a:solidFill>
              </a:ln>
              <a:effectLst/>
            </c:spPr>
            <c:extLst>
              <c:ext xmlns:c16="http://schemas.microsoft.com/office/drawing/2014/chart" uri="{C3380CC4-5D6E-409C-BE32-E72D297353CC}">
                <c16:uniqueId val="{00000009-B6C4-40FE-960F-10C89961FFF7}"/>
              </c:ext>
            </c:extLst>
          </c:dPt>
          <c:dPt>
            <c:idx val="5"/>
            <c:bubble3D val="0"/>
            <c:spPr>
              <a:solidFill>
                <a:schemeClr val="accent6"/>
              </a:solidFill>
              <a:ln w="19050">
                <a:solidFill>
                  <a:schemeClr val="lt1"/>
                </a:solidFill>
              </a:ln>
              <a:effectLst/>
            </c:spPr>
            <c:extLst>
              <c:ext xmlns:c16="http://schemas.microsoft.com/office/drawing/2014/chart" uri="{C3380CC4-5D6E-409C-BE32-E72D297353CC}">
                <c16:uniqueId val="{0000000B-B6C4-40FE-960F-10C89961FFF7}"/>
              </c:ext>
            </c:extLst>
          </c:dPt>
          <c:dPt>
            <c:idx val="6"/>
            <c:bubble3D val="0"/>
            <c:spPr>
              <a:solidFill>
                <a:schemeClr val="accent1">
                  <a:lumMod val="60000"/>
                </a:schemeClr>
              </a:solidFill>
              <a:ln w="19050">
                <a:solidFill>
                  <a:schemeClr val="lt1"/>
                </a:solidFill>
              </a:ln>
              <a:effectLst/>
            </c:spPr>
            <c:extLst>
              <c:ext xmlns:c16="http://schemas.microsoft.com/office/drawing/2014/chart" uri="{C3380CC4-5D6E-409C-BE32-E72D297353CC}">
                <c16:uniqueId val="{0000000D-B6C4-40FE-960F-10C89961FFF7}"/>
              </c:ext>
            </c:extLst>
          </c:dPt>
          <c:dPt>
            <c:idx val="7"/>
            <c:bubble3D val="0"/>
            <c:spPr>
              <a:solidFill>
                <a:schemeClr val="accent2">
                  <a:lumMod val="60000"/>
                </a:schemeClr>
              </a:solidFill>
              <a:ln w="19050">
                <a:solidFill>
                  <a:schemeClr val="lt1"/>
                </a:solidFill>
              </a:ln>
              <a:effectLst/>
            </c:spPr>
            <c:extLst>
              <c:ext xmlns:c16="http://schemas.microsoft.com/office/drawing/2014/chart" uri="{C3380CC4-5D6E-409C-BE32-E72D297353CC}">
                <c16:uniqueId val="{0000000F-B6C4-40FE-960F-10C89961FFF7}"/>
              </c:ext>
            </c:extLst>
          </c:dPt>
          <c:dPt>
            <c:idx val="8"/>
            <c:bubble3D val="0"/>
            <c:spPr>
              <a:solidFill>
                <a:schemeClr val="accent3">
                  <a:lumMod val="60000"/>
                </a:schemeClr>
              </a:solidFill>
              <a:ln w="19050">
                <a:solidFill>
                  <a:schemeClr val="lt1"/>
                </a:solidFill>
              </a:ln>
              <a:effectLst/>
            </c:spPr>
            <c:extLst>
              <c:ext xmlns:c16="http://schemas.microsoft.com/office/drawing/2014/chart" uri="{C3380CC4-5D6E-409C-BE32-E72D297353CC}">
                <c16:uniqueId val="{00000011-B6C4-40FE-960F-10C89961FFF7}"/>
              </c:ext>
            </c:extLst>
          </c:dPt>
          <c:dPt>
            <c:idx val="9"/>
            <c:bubble3D val="0"/>
            <c:spPr>
              <a:solidFill>
                <a:schemeClr val="accent4">
                  <a:lumMod val="60000"/>
                </a:schemeClr>
              </a:solidFill>
              <a:ln w="19050">
                <a:solidFill>
                  <a:schemeClr val="lt1"/>
                </a:solidFill>
              </a:ln>
              <a:effectLst/>
            </c:spPr>
            <c:extLst>
              <c:ext xmlns:c16="http://schemas.microsoft.com/office/drawing/2014/chart" uri="{C3380CC4-5D6E-409C-BE32-E72D297353CC}">
                <c16:uniqueId val="{00000013-B6C4-40FE-960F-10C89961FFF7}"/>
              </c:ext>
            </c:extLst>
          </c:dPt>
          <c:dPt>
            <c:idx val="10"/>
            <c:bubble3D val="0"/>
            <c:spPr>
              <a:solidFill>
                <a:schemeClr val="accent5">
                  <a:lumMod val="60000"/>
                </a:schemeClr>
              </a:solidFill>
              <a:ln w="19050">
                <a:solidFill>
                  <a:schemeClr val="lt1"/>
                </a:solidFill>
              </a:ln>
              <a:effectLst/>
            </c:spPr>
            <c:extLst>
              <c:ext xmlns:c16="http://schemas.microsoft.com/office/drawing/2014/chart" uri="{C3380CC4-5D6E-409C-BE32-E72D297353CC}">
                <c16:uniqueId val="{00000015-B6C4-40FE-960F-10C89961FFF7}"/>
              </c:ext>
            </c:extLst>
          </c:dPt>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bestFit"/>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Sheet1!$A$2:$A$12</c:f>
              <c:strCache>
                <c:ptCount val="11"/>
                <c:pt idx="0">
                  <c:v>SE</c:v>
                </c:pt>
                <c:pt idx="1">
                  <c:v>FE</c:v>
                </c:pt>
                <c:pt idx="2">
                  <c:v>HE (GGJ Next)</c:v>
                </c:pt>
                <c:pt idx="3">
                  <c:v>HE</c:v>
                </c:pt>
                <c:pt idx="4">
                  <c:v>HE (Society)</c:v>
                </c:pt>
                <c:pt idx="5">
                  <c:v>Company (Charity)</c:v>
                </c:pt>
                <c:pt idx="6">
                  <c:v>Company (CIC)</c:v>
                </c:pt>
                <c:pt idx="7">
                  <c:v>Company (Game Studio)</c:v>
                </c:pt>
                <c:pt idx="8">
                  <c:v>Company (Tech)</c:v>
                </c:pt>
                <c:pt idx="9">
                  <c:v>Community / Maker Hub</c:v>
                </c:pt>
                <c:pt idx="10">
                  <c:v>Other</c:v>
                </c:pt>
              </c:strCache>
            </c:strRef>
          </c:cat>
          <c:val>
            <c:numRef>
              <c:f>Sheet1!$B$2:$B$12</c:f>
              <c:numCache>
                <c:formatCode>General</c:formatCode>
                <c:ptCount val="11"/>
                <c:pt idx="0">
                  <c:v>1</c:v>
                </c:pt>
                <c:pt idx="1">
                  <c:v>53</c:v>
                </c:pt>
                <c:pt idx="2">
                  <c:v>1</c:v>
                </c:pt>
                <c:pt idx="3">
                  <c:v>368</c:v>
                </c:pt>
                <c:pt idx="4">
                  <c:v>37</c:v>
                </c:pt>
                <c:pt idx="5">
                  <c:v>4</c:v>
                </c:pt>
                <c:pt idx="6">
                  <c:v>1</c:v>
                </c:pt>
                <c:pt idx="7">
                  <c:v>47</c:v>
                </c:pt>
                <c:pt idx="8">
                  <c:v>27</c:v>
                </c:pt>
                <c:pt idx="9">
                  <c:v>82</c:v>
                </c:pt>
                <c:pt idx="10">
                  <c:v>10</c:v>
                </c:pt>
              </c:numCache>
            </c:numRef>
          </c:val>
          <c:extLst>
            <c:ext xmlns:c16="http://schemas.microsoft.com/office/drawing/2014/chart" uri="{C3380CC4-5D6E-409C-BE32-E72D297353CC}">
              <c16:uniqueId val="{00000000-C1C1-44A0-AFAB-4E97CF1D322E}"/>
            </c:ext>
          </c:extLst>
        </c:ser>
        <c:dLbls>
          <c:dLblPos val="bestFit"/>
          <c:showLegendKey val="0"/>
          <c:showVal val="1"/>
          <c:showCatName val="0"/>
          <c:showSerName val="0"/>
          <c:showPercent val="0"/>
          <c:showBubbleSize val="0"/>
          <c:showLeaderLines val="1"/>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960" b="0" i="0" u="none" strike="noStrike" kern="1200" spc="0" baseline="0">
                <a:solidFill>
                  <a:schemeClr val="tx1">
                    <a:lumMod val="65000"/>
                    <a:lumOff val="35000"/>
                  </a:schemeClr>
                </a:solidFill>
                <a:latin typeface="+mn-lt"/>
                <a:ea typeface="+mn-ea"/>
                <a:cs typeface="+mn-cs"/>
              </a:defRPr>
            </a:pPr>
            <a:r>
              <a:rPr lang="en-GB"/>
              <a:t>Who runs jams?</a:t>
            </a:r>
          </a:p>
        </c:rich>
      </c:tx>
      <c:overlay val="0"/>
      <c:spPr>
        <a:noFill/>
        <a:ln>
          <a:noFill/>
        </a:ln>
        <a:effectLst/>
      </c:spPr>
      <c:txPr>
        <a:bodyPr rot="0" spcFirstLastPara="1" vertOverflow="ellipsis" vert="horz" wrap="square" anchor="ctr" anchorCtr="1"/>
        <a:lstStyle/>
        <a:p>
          <a:pPr>
            <a:defRPr sz="96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pieChart>
        <c:varyColors val="1"/>
        <c:ser>
          <c:idx val="0"/>
          <c:order val="0"/>
          <c:tx>
            <c:strRef>
              <c:f>Sheet1!$B$1</c:f>
              <c:strCache>
                <c:ptCount val="1"/>
                <c:pt idx="0">
                  <c:v>Who runs jams?</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60E1-43DA-BCA2-75B5ABE63B05}"/>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60E1-43DA-BCA2-75B5ABE63B05}"/>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60E1-43DA-BCA2-75B5ABE63B05}"/>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60E1-43DA-BCA2-75B5ABE63B05}"/>
              </c:ext>
            </c:extLst>
          </c:dPt>
          <c:dPt>
            <c:idx val="4"/>
            <c:bubble3D val="0"/>
            <c:spPr>
              <a:solidFill>
                <a:schemeClr val="accent5"/>
              </a:solidFill>
              <a:ln w="19050">
                <a:solidFill>
                  <a:schemeClr val="lt1"/>
                </a:solidFill>
              </a:ln>
              <a:effectLst/>
            </c:spPr>
            <c:extLst>
              <c:ext xmlns:c16="http://schemas.microsoft.com/office/drawing/2014/chart" uri="{C3380CC4-5D6E-409C-BE32-E72D297353CC}">
                <c16:uniqueId val="{00000009-60E1-43DA-BCA2-75B5ABE63B05}"/>
              </c:ext>
            </c:extLst>
          </c:dPt>
          <c:dPt>
            <c:idx val="5"/>
            <c:bubble3D val="0"/>
            <c:spPr>
              <a:solidFill>
                <a:schemeClr val="accent6"/>
              </a:solidFill>
              <a:ln w="19050">
                <a:solidFill>
                  <a:schemeClr val="lt1"/>
                </a:solidFill>
              </a:ln>
              <a:effectLst/>
            </c:spPr>
            <c:extLst>
              <c:ext xmlns:c16="http://schemas.microsoft.com/office/drawing/2014/chart" uri="{C3380CC4-5D6E-409C-BE32-E72D297353CC}">
                <c16:uniqueId val="{0000000B-60E1-43DA-BCA2-75B5ABE63B05}"/>
              </c:ext>
            </c:extLst>
          </c:dPt>
          <c:dPt>
            <c:idx val="6"/>
            <c:bubble3D val="0"/>
            <c:spPr>
              <a:solidFill>
                <a:schemeClr val="accent1">
                  <a:lumMod val="60000"/>
                </a:schemeClr>
              </a:solidFill>
              <a:ln w="19050">
                <a:solidFill>
                  <a:schemeClr val="lt1"/>
                </a:solidFill>
              </a:ln>
              <a:effectLst/>
            </c:spPr>
            <c:extLst>
              <c:ext xmlns:c16="http://schemas.microsoft.com/office/drawing/2014/chart" uri="{C3380CC4-5D6E-409C-BE32-E72D297353CC}">
                <c16:uniqueId val="{0000000D-60E1-43DA-BCA2-75B5ABE63B05}"/>
              </c:ext>
            </c:extLst>
          </c:dPt>
          <c:dPt>
            <c:idx val="7"/>
            <c:bubble3D val="0"/>
            <c:spPr>
              <a:solidFill>
                <a:schemeClr val="accent2">
                  <a:lumMod val="60000"/>
                </a:schemeClr>
              </a:solidFill>
              <a:ln w="19050">
                <a:solidFill>
                  <a:schemeClr val="lt1"/>
                </a:solidFill>
              </a:ln>
              <a:effectLst/>
            </c:spPr>
            <c:extLst>
              <c:ext xmlns:c16="http://schemas.microsoft.com/office/drawing/2014/chart" uri="{C3380CC4-5D6E-409C-BE32-E72D297353CC}">
                <c16:uniqueId val="{0000000F-60E1-43DA-BCA2-75B5ABE63B05}"/>
              </c:ext>
            </c:extLst>
          </c:dPt>
          <c:dPt>
            <c:idx val="8"/>
            <c:bubble3D val="0"/>
            <c:spPr>
              <a:solidFill>
                <a:schemeClr val="accent3">
                  <a:lumMod val="60000"/>
                </a:schemeClr>
              </a:solidFill>
              <a:ln w="19050">
                <a:solidFill>
                  <a:schemeClr val="lt1"/>
                </a:solidFill>
              </a:ln>
              <a:effectLst/>
            </c:spPr>
            <c:extLst>
              <c:ext xmlns:c16="http://schemas.microsoft.com/office/drawing/2014/chart" uri="{C3380CC4-5D6E-409C-BE32-E72D297353CC}">
                <c16:uniqueId val="{00000011-60E1-43DA-BCA2-75B5ABE63B05}"/>
              </c:ext>
            </c:extLst>
          </c:dPt>
          <c:dPt>
            <c:idx val="9"/>
            <c:bubble3D val="0"/>
            <c:spPr>
              <a:solidFill>
                <a:schemeClr val="accent4">
                  <a:lumMod val="60000"/>
                </a:schemeClr>
              </a:solidFill>
              <a:ln w="19050">
                <a:solidFill>
                  <a:schemeClr val="lt1"/>
                </a:solidFill>
              </a:ln>
              <a:effectLst/>
            </c:spPr>
            <c:extLst>
              <c:ext xmlns:c16="http://schemas.microsoft.com/office/drawing/2014/chart" uri="{C3380CC4-5D6E-409C-BE32-E72D297353CC}">
                <c16:uniqueId val="{00000013-60E1-43DA-BCA2-75B5ABE63B05}"/>
              </c:ext>
            </c:extLst>
          </c:dPt>
          <c:dPt>
            <c:idx val="10"/>
            <c:bubble3D val="0"/>
            <c:spPr>
              <a:solidFill>
                <a:schemeClr val="accent5">
                  <a:lumMod val="60000"/>
                </a:schemeClr>
              </a:solidFill>
              <a:ln w="19050">
                <a:solidFill>
                  <a:schemeClr val="lt1"/>
                </a:solidFill>
              </a:ln>
              <a:effectLst/>
            </c:spPr>
            <c:extLst>
              <c:ext xmlns:c16="http://schemas.microsoft.com/office/drawing/2014/chart" uri="{C3380CC4-5D6E-409C-BE32-E72D297353CC}">
                <c16:uniqueId val="{00000015-60E1-43DA-BCA2-75B5ABE63B05}"/>
              </c:ext>
            </c:extLst>
          </c:dPt>
          <c:dPt>
            <c:idx val="11"/>
            <c:bubble3D val="0"/>
            <c:spPr>
              <a:solidFill>
                <a:schemeClr val="accent6">
                  <a:lumMod val="60000"/>
                </a:schemeClr>
              </a:solidFill>
              <a:ln w="19050">
                <a:solidFill>
                  <a:schemeClr val="lt1"/>
                </a:solidFill>
              </a:ln>
              <a:effectLst/>
            </c:spPr>
            <c:extLst>
              <c:ext xmlns:c16="http://schemas.microsoft.com/office/drawing/2014/chart" uri="{C3380CC4-5D6E-409C-BE32-E72D297353CC}">
                <c16:uniqueId val="{00000017-60E1-43DA-BCA2-75B5ABE63B05}"/>
              </c:ext>
            </c:extLst>
          </c:dPt>
          <c:dPt>
            <c:idx val="12"/>
            <c:bubble3D val="0"/>
            <c:spPr>
              <a:solidFill>
                <a:schemeClr val="accent1">
                  <a:lumMod val="80000"/>
                  <a:lumOff val="20000"/>
                </a:schemeClr>
              </a:solidFill>
              <a:ln w="19050">
                <a:solidFill>
                  <a:schemeClr val="lt1"/>
                </a:solidFill>
              </a:ln>
              <a:effectLst/>
            </c:spPr>
            <c:extLst>
              <c:ext xmlns:c16="http://schemas.microsoft.com/office/drawing/2014/chart" uri="{C3380CC4-5D6E-409C-BE32-E72D297353CC}">
                <c16:uniqueId val="{00000019-60E1-43DA-BCA2-75B5ABE63B05}"/>
              </c:ext>
            </c:extLst>
          </c:dPt>
          <c:dPt>
            <c:idx val="13"/>
            <c:bubble3D val="0"/>
            <c:spPr>
              <a:solidFill>
                <a:schemeClr val="accent2">
                  <a:lumMod val="80000"/>
                  <a:lumOff val="20000"/>
                </a:schemeClr>
              </a:solidFill>
              <a:ln w="19050">
                <a:solidFill>
                  <a:schemeClr val="lt1"/>
                </a:solidFill>
              </a:ln>
              <a:effectLst/>
            </c:spPr>
            <c:extLst>
              <c:ext xmlns:c16="http://schemas.microsoft.com/office/drawing/2014/chart" uri="{C3380CC4-5D6E-409C-BE32-E72D297353CC}">
                <c16:uniqueId val="{0000001B-60E1-43DA-BCA2-75B5ABE63B05}"/>
              </c:ext>
            </c:extLst>
          </c:dPt>
          <c:dPt>
            <c:idx val="14"/>
            <c:bubble3D val="0"/>
            <c:spPr>
              <a:solidFill>
                <a:schemeClr val="accent3">
                  <a:lumMod val="80000"/>
                  <a:lumOff val="20000"/>
                </a:schemeClr>
              </a:solidFill>
              <a:ln w="19050">
                <a:solidFill>
                  <a:schemeClr val="lt1"/>
                </a:solidFill>
              </a:ln>
              <a:effectLst/>
            </c:spPr>
            <c:extLst>
              <c:ext xmlns:c16="http://schemas.microsoft.com/office/drawing/2014/chart" uri="{C3380CC4-5D6E-409C-BE32-E72D297353CC}">
                <c16:uniqueId val="{0000001D-60E1-43DA-BCA2-75B5ABE63B05}"/>
              </c:ext>
            </c:extLst>
          </c:dPt>
          <c:dPt>
            <c:idx val="15"/>
            <c:bubble3D val="0"/>
            <c:spPr>
              <a:solidFill>
                <a:schemeClr val="accent4">
                  <a:lumMod val="80000"/>
                  <a:lumOff val="20000"/>
                </a:schemeClr>
              </a:solidFill>
              <a:ln w="19050">
                <a:solidFill>
                  <a:schemeClr val="lt1"/>
                </a:solidFill>
              </a:ln>
              <a:effectLst/>
            </c:spPr>
            <c:extLst>
              <c:ext xmlns:c16="http://schemas.microsoft.com/office/drawing/2014/chart" uri="{C3380CC4-5D6E-409C-BE32-E72D297353CC}">
                <c16:uniqueId val="{0000001F-60E1-43DA-BCA2-75B5ABE63B05}"/>
              </c:ext>
            </c:extLst>
          </c:dPt>
          <c:dPt>
            <c:idx val="16"/>
            <c:bubble3D val="0"/>
            <c:spPr>
              <a:solidFill>
                <a:schemeClr val="accent5">
                  <a:lumMod val="80000"/>
                  <a:lumOff val="20000"/>
                </a:schemeClr>
              </a:solidFill>
              <a:ln w="19050">
                <a:solidFill>
                  <a:schemeClr val="lt1"/>
                </a:solidFill>
              </a:ln>
              <a:effectLst/>
            </c:spPr>
            <c:extLst>
              <c:ext xmlns:c16="http://schemas.microsoft.com/office/drawing/2014/chart" uri="{C3380CC4-5D6E-409C-BE32-E72D297353CC}">
                <c16:uniqueId val="{00000021-60E1-43DA-BCA2-75B5ABE63B05}"/>
              </c:ext>
            </c:extLst>
          </c:dPt>
          <c:dPt>
            <c:idx val="17"/>
            <c:bubble3D val="0"/>
            <c:spPr>
              <a:solidFill>
                <a:schemeClr val="accent6">
                  <a:lumMod val="80000"/>
                  <a:lumOff val="20000"/>
                </a:schemeClr>
              </a:solidFill>
              <a:ln w="19050">
                <a:solidFill>
                  <a:schemeClr val="lt1"/>
                </a:solidFill>
              </a:ln>
              <a:effectLst/>
            </c:spPr>
            <c:extLst>
              <c:ext xmlns:c16="http://schemas.microsoft.com/office/drawing/2014/chart" uri="{C3380CC4-5D6E-409C-BE32-E72D297353CC}">
                <c16:uniqueId val="{00000023-60E1-43DA-BCA2-75B5ABE63B05}"/>
              </c:ext>
            </c:extLst>
          </c:dPt>
          <c:dPt>
            <c:idx val="18"/>
            <c:bubble3D val="0"/>
            <c:spPr>
              <a:solidFill>
                <a:schemeClr val="accent1">
                  <a:lumMod val="80000"/>
                </a:schemeClr>
              </a:solidFill>
              <a:ln w="19050">
                <a:solidFill>
                  <a:schemeClr val="lt1"/>
                </a:solidFill>
              </a:ln>
              <a:effectLst/>
            </c:spPr>
            <c:extLst>
              <c:ext xmlns:c16="http://schemas.microsoft.com/office/drawing/2014/chart" uri="{C3380CC4-5D6E-409C-BE32-E72D297353CC}">
                <c16:uniqueId val="{00000025-60E1-43DA-BCA2-75B5ABE63B05}"/>
              </c:ext>
            </c:extLst>
          </c:dPt>
          <c:dPt>
            <c:idx val="19"/>
            <c:bubble3D val="0"/>
            <c:spPr>
              <a:solidFill>
                <a:schemeClr val="accent2">
                  <a:lumMod val="80000"/>
                </a:schemeClr>
              </a:solidFill>
              <a:ln w="19050">
                <a:solidFill>
                  <a:schemeClr val="lt1"/>
                </a:solidFill>
              </a:ln>
              <a:effectLst/>
            </c:spPr>
            <c:extLst>
              <c:ext xmlns:c16="http://schemas.microsoft.com/office/drawing/2014/chart" uri="{C3380CC4-5D6E-409C-BE32-E72D297353CC}">
                <c16:uniqueId val="{00000027-60E1-43DA-BCA2-75B5ABE63B05}"/>
              </c:ext>
            </c:extLst>
          </c:dPt>
          <c:dPt>
            <c:idx val="20"/>
            <c:bubble3D val="0"/>
            <c:spPr>
              <a:solidFill>
                <a:schemeClr val="accent3">
                  <a:lumMod val="80000"/>
                </a:schemeClr>
              </a:solidFill>
              <a:ln w="19050">
                <a:solidFill>
                  <a:schemeClr val="lt1"/>
                </a:solidFill>
              </a:ln>
              <a:effectLst/>
            </c:spPr>
            <c:extLst>
              <c:ext xmlns:c16="http://schemas.microsoft.com/office/drawing/2014/chart" uri="{C3380CC4-5D6E-409C-BE32-E72D297353CC}">
                <c16:uniqueId val="{00000029-60E1-43DA-BCA2-75B5ABE63B05}"/>
              </c:ext>
            </c:extLst>
          </c:dPt>
          <c:dLbls>
            <c:spPr>
              <a:no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chemeClr val="tx1">
                        <a:lumMod val="75000"/>
                        <a:lumOff val="25000"/>
                      </a:schemeClr>
                    </a:solidFill>
                    <a:latin typeface="+mn-lt"/>
                    <a:ea typeface="+mn-ea"/>
                    <a:cs typeface="+mn-cs"/>
                  </a:defRPr>
                </a:pPr>
                <a:endParaRPr lang="en-US"/>
              </a:p>
            </c:txPr>
            <c:dLblPos val="bestFit"/>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Sheet1!$A$2:$A$22</c:f>
              <c:strCache>
                <c:ptCount val="21"/>
                <c:pt idx="0">
                  <c:v>Community / Maker Hub</c:v>
                </c:pt>
                <c:pt idx="1">
                  <c:v>Community / Maker Hub, Company (Charity)</c:v>
                </c:pt>
                <c:pt idx="2">
                  <c:v>Community / Maker Hub, HE</c:v>
                </c:pt>
                <c:pt idx="3">
                  <c:v>Company (Charity)</c:v>
                </c:pt>
                <c:pt idx="4">
                  <c:v>Company (CIC)</c:v>
                </c:pt>
                <c:pt idx="5">
                  <c:v>Company (Game Studio)</c:v>
                </c:pt>
                <c:pt idx="6">
                  <c:v>Company (Tech)</c:v>
                </c:pt>
                <c:pt idx="7">
                  <c:v>FE</c:v>
                </c:pt>
                <c:pt idx="8">
                  <c:v>FE &amp; HE</c:v>
                </c:pt>
                <c:pt idx="9">
                  <c:v>HE</c:v>
                </c:pt>
                <c:pt idx="10">
                  <c:v>HE &amp; FE</c:v>
                </c:pt>
                <c:pt idx="11">
                  <c:v>HE (GGJ Next)</c:v>
                </c:pt>
                <c:pt idx="12">
                  <c:v>HE (Society)</c:v>
                </c:pt>
                <c:pt idx="13">
                  <c:v>HE (Society) &amp; FE</c:v>
                </c:pt>
                <c:pt idx="14">
                  <c:v>HE (Society), Community / Maker Hub</c:v>
                </c:pt>
                <c:pt idx="15">
                  <c:v>HE, Community / Maker Hub</c:v>
                </c:pt>
                <c:pt idx="16">
                  <c:v>HE, Community / Maker Hub,  Company (Tech)</c:v>
                </c:pt>
                <c:pt idx="17">
                  <c:v>HE, Company (Tech)</c:v>
                </c:pt>
                <c:pt idx="18">
                  <c:v>HE, FE &amp; HE</c:v>
                </c:pt>
                <c:pt idx="19">
                  <c:v>Other</c:v>
                </c:pt>
                <c:pt idx="20">
                  <c:v>SE</c:v>
                </c:pt>
              </c:strCache>
            </c:strRef>
          </c:cat>
          <c:val>
            <c:numRef>
              <c:f>Sheet1!$B$2:$B$22</c:f>
              <c:numCache>
                <c:formatCode>General</c:formatCode>
                <c:ptCount val="21"/>
                <c:pt idx="0">
                  <c:v>75</c:v>
                </c:pt>
                <c:pt idx="1">
                  <c:v>1</c:v>
                </c:pt>
                <c:pt idx="2">
                  <c:v>2</c:v>
                </c:pt>
                <c:pt idx="3">
                  <c:v>3</c:v>
                </c:pt>
                <c:pt idx="4">
                  <c:v>1</c:v>
                </c:pt>
                <c:pt idx="5">
                  <c:v>47</c:v>
                </c:pt>
                <c:pt idx="6">
                  <c:v>21</c:v>
                </c:pt>
                <c:pt idx="7">
                  <c:v>7</c:v>
                </c:pt>
                <c:pt idx="8">
                  <c:v>39</c:v>
                </c:pt>
                <c:pt idx="9">
                  <c:v>312</c:v>
                </c:pt>
                <c:pt idx="10">
                  <c:v>5</c:v>
                </c:pt>
                <c:pt idx="11">
                  <c:v>1</c:v>
                </c:pt>
                <c:pt idx="12">
                  <c:v>35</c:v>
                </c:pt>
                <c:pt idx="13">
                  <c:v>1</c:v>
                </c:pt>
                <c:pt idx="14">
                  <c:v>1</c:v>
                </c:pt>
                <c:pt idx="15">
                  <c:v>2</c:v>
                </c:pt>
                <c:pt idx="16">
                  <c:v>1</c:v>
                </c:pt>
                <c:pt idx="17">
                  <c:v>5</c:v>
                </c:pt>
                <c:pt idx="18">
                  <c:v>1</c:v>
                </c:pt>
                <c:pt idx="19">
                  <c:v>10</c:v>
                </c:pt>
                <c:pt idx="20">
                  <c:v>1</c:v>
                </c:pt>
              </c:numCache>
            </c:numRef>
          </c:val>
          <c:extLst>
            <c:ext xmlns:c16="http://schemas.microsoft.com/office/drawing/2014/chart" uri="{C3380CC4-5D6E-409C-BE32-E72D297353CC}">
              <c16:uniqueId val="{00000000-E769-49B8-B051-E2C9C740602A}"/>
            </c:ext>
          </c:extLst>
        </c:ser>
        <c:dLbls>
          <c:dLblPos val="bestFit"/>
          <c:showLegendKey val="0"/>
          <c:showVal val="1"/>
          <c:showCatName val="0"/>
          <c:showSerName val="0"/>
          <c:showPercent val="0"/>
          <c:showBubbleSize val="0"/>
          <c:showLeaderLines val="1"/>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a:defRPr sz="8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800"/>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pieChart>
        <c:varyColors val="1"/>
        <c:ser>
          <c:idx val="0"/>
          <c:order val="0"/>
          <c:tx>
            <c:strRef>
              <c:f>Sheet1!$B$1</c:f>
              <c:strCache>
                <c:ptCount val="1"/>
                <c:pt idx="0">
                  <c:v>Hardware</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5E36-4911-9733-420E261FC211}"/>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5E36-4911-9733-420E261FC211}"/>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5E36-4911-9733-420E261FC211}"/>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5E36-4911-9733-420E261FC211}"/>
              </c:ext>
            </c:extLst>
          </c:dPt>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bestFit"/>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Sheet1!$A$2:$A$5</c:f>
              <c:strCache>
                <c:ptCount val="4"/>
                <c:pt idx="0">
                  <c:v>BYOC</c:v>
                </c:pt>
                <c:pt idx="1">
                  <c:v>Computer lab(s)</c:v>
                </c:pt>
                <c:pt idx="2">
                  <c:v>High Spec lab(s)</c:v>
                </c:pt>
                <c:pt idx="3">
                  <c:v>No info.</c:v>
                </c:pt>
              </c:strCache>
            </c:strRef>
          </c:cat>
          <c:val>
            <c:numRef>
              <c:f>Sheet1!$B$2:$B$5</c:f>
              <c:numCache>
                <c:formatCode>General</c:formatCode>
                <c:ptCount val="4"/>
                <c:pt idx="0">
                  <c:v>348</c:v>
                </c:pt>
                <c:pt idx="1">
                  <c:v>247</c:v>
                </c:pt>
                <c:pt idx="2">
                  <c:v>87</c:v>
                </c:pt>
                <c:pt idx="3">
                  <c:v>23</c:v>
                </c:pt>
              </c:numCache>
            </c:numRef>
          </c:val>
          <c:extLst>
            <c:ext xmlns:c16="http://schemas.microsoft.com/office/drawing/2014/chart" uri="{C3380CC4-5D6E-409C-BE32-E72D297353CC}">
              <c16:uniqueId val="{00000000-05A6-47DD-A524-FEBFB9C343DE}"/>
            </c:ext>
          </c:extLst>
        </c:ser>
        <c:dLbls>
          <c:showLegendKey val="0"/>
          <c:showVal val="0"/>
          <c:showCatName val="0"/>
          <c:showSerName val="0"/>
          <c:showPercent val="0"/>
          <c:showBubbleSize val="0"/>
          <c:showLeaderLines val="1"/>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pieChart>
        <c:varyColors val="1"/>
        <c:ser>
          <c:idx val="0"/>
          <c:order val="0"/>
          <c:tx>
            <c:strRef>
              <c:f>Sheet1!$B$1</c:f>
              <c:strCache>
                <c:ptCount val="1"/>
                <c:pt idx="0">
                  <c:v>Who can participate</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46B6-4851-B122-64DED2FD4FE9}"/>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46B6-4851-B122-64DED2FD4FE9}"/>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46B6-4851-B122-64DED2FD4FE9}"/>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46B6-4851-B122-64DED2FD4FE9}"/>
              </c:ext>
            </c:extLst>
          </c:dPt>
          <c:dPt>
            <c:idx val="4"/>
            <c:bubble3D val="0"/>
            <c:spPr>
              <a:solidFill>
                <a:schemeClr val="accent5"/>
              </a:solidFill>
              <a:ln w="19050">
                <a:solidFill>
                  <a:schemeClr val="lt1"/>
                </a:solidFill>
              </a:ln>
              <a:effectLst/>
            </c:spPr>
            <c:extLst>
              <c:ext xmlns:c16="http://schemas.microsoft.com/office/drawing/2014/chart" uri="{C3380CC4-5D6E-409C-BE32-E72D297353CC}">
                <c16:uniqueId val="{00000009-46B6-4851-B122-64DED2FD4FE9}"/>
              </c:ext>
            </c:extLst>
          </c:dPt>
          <c:dPt>
            <c:idx val="5"/>
            <c:bubble3D val="0"/>
            <c:spPr>
              <a:solidFill>
                <a:schemeClr val="accent6"/>
              </a:solidFill>
              <a:ln w="19050">
                <a:solidFill>
                  <a:schemeClr val="lt1"/>
                </a:solidFill>
              </a:ln>
              <a:effectLst/>
            </c:spPr>
            <c:extLst>
              <c:ext xmlns:c16="http://schemas.microsoft.com/office/drawing/2014/chart" uri="{C3380CC4-5D6E-409C-BE32-E72D297353CC}">
                <c16:uniqueId val="{0000000B-46B6-4851-B122-64DED2FD4FE9}"/>
              </c:ext>
            </c:extLst>
          </c:dPt>
          <c:dPt>
            <c:idx val="6"/>
            <c:bubble3D val="0"/>
            <c:spPr>
              <a:solidFill>
                <a:schemeClr val="accent1">
                  <a:lumMod val="60000"/>
                </a:schemeClr>
              </a:solidFill>
              <a:ln w="19050">
                <a:solidFill>
                  <a:schemeClr val="lt1"/>
                </a:solidFill>
              </a:ln>
              <a:effectLst/>
            </c:spPr>
            <c:extLst>
              <c:ext xmlns:c16="http://schemas.microsoft.com/office/drawing/2014/chart" uri="{C3380CC4-5D6E-409C-BE32-E72D297353CC}">
                <c16:uniqueId val="{0000000D-46B6-4851-B122-64DED2FD4FE9}"/>
              </c:ext>
            </c:extLst>
          </c:dPt>
          <c:dPt>
            <c:idx val="7"/>
            <c:bubble3D val="0"/>
            <c:spPr>
              <a:solidFill>
                <a:schemeClr val="accent2">
                  <a:lumMod val="60000"/>
                </a:schemeClr>
              </a:solidFill>
              <a:ln w="19050">
                <a:solidFill>
                  <a:schemeClr val="lt1"/>
                </a:solidFill>
              </a:ln>
              <a:effectLst/>
            </c:spPr>
            <c:extLst>
              <c:ext xmlns:c16="http://schemas.microsoft.com/office/drawing/2014/chart" uri="{C3380CC4-5D6E-409C-BE32-E72D297353CC}">
                <c16:uniqueId val="{0000000F-46B6-4851-B122-64DED2FD4FE9}"/>
              </c:ext>
            </c:extLst>
          </c:dPt>
          <c:dPt>
            <c:idx val="8"/>
            <c:bubble3D val="0"/>
            <c:spPr>
              <a:solidFill>
                <a:schemeClr val="accent3">
                  <a:lumMod val="60000"/>
                </a:schemeClr>
              </a:solidFill>
              <a:ln w="19050">
                <a:solidFill>
                  <a:schemeClr val="lt1"/>
                </a:solidFill>
              </a:ln>
              <a:effectLst/>
            </c:spPr>
            <c:extLst>
              <c:ext xmlns:c16="http://schemas.microsoft.com/office/drawing/2014/chart" uri="{C3380CC4-5D6E-409C-BE32-E72D297353CC}">
                <c16:uniqueId val="{00000011-46B6-4851-B122-64DED2FD4FE9}"/>
              </c:ext>
            </c:extLst>
          </c:dPt>
          <c:dPt>
            <c:idx val="9"/>
            <c:bubble3D val="0"/>
            <c:spPr>
              <a:solidFill>
                <a:schemeClr val="accent4">
                  <a:lumMod val="60000"/>
                </a:schemeClr>
              </a:solidFill>
              <a:ln w="19050">
                <a:solidFill>
                  <a:schemeClr val="lt1"/>
                </a:solidFill>
              </a:ln>
              <a:effectLst/>
            </c:spPr>
            <c:extLst>
              <c:ext xmlns:c16="http://schemas.microsoft.com/office/drawing/2014/chart" uri="{C3380CC4-5D6E-409C-BE32-E72D297353CC}">
                <c16:uniqueId val="{00000013-46B6-4851-B122-64DED2FD4FE9}"/>
              </c:ext>
            </c:extLst>
          </c:dPt>
          <c:dPt>
            <c:idx val="10"/>
            <c:bubble3D val="0"/>
            <c:spPr>
              <a:solidFill>
                <a:schemeClr val="accent5">
                  <a:lumMod val="60000"/>
                </a:schemeClr>
              </a:solidFill>
              <a:ln w="19050">
                <a:solidFill>
                  <a:schemeClr val="lt1"/>
                </a:solidFill>
              </a:ln>
              <a:effectLst/>
            </c:spPr>
            <c:extLst>
              <c:ext xmlns:c16="http://schemas.microsoft.com/office/drawing/2014/chart" uri="{C3380CC4-5D6E-409C-BE32-E72D297353CC}">
                <c16:uniqueId val="{00000015-46B6-4851-B122-64DED2FD4FE9}"/>
              </c:ext>
            </c:extLst>
          </c:dPt>
          <c:dPt>
            <c:idx val="11"/>
            <c:bubble3D val="0"/>
            <c:spPr>
              <a:solidFill>
                <a:schemeClr val="accent6">
                  <a:lumMod val="60000"/>
                </a:schemeClr>
              </a:solidFill>
              <a:ln w="19050">
                <a:solidFill>
                  <a:schemeClr val="lt1"/>
                </a:solidFill>
              </a:ln>
              <a:effectLst/>
            </c:spPr>
            <c:extLst>
              <c:ext xmlns:c16="http://schemas.microsoft.com/office/drawing/2014/chart" uri="{C3380CC4-5D6E-409C-BE32-E72D297353CC}">
                <c16:uniqueId val="{00000017-46B6-4851-B122-64DED2FD4FE9}"/>
              </c:ext>
            </c:extLst>
          </c:dPt>
          <c:dPt>
            <c:idx val="12"/>
            <c:bubble3D val="0"/>
            <c:spPr>
              <a:solidFill>
                <a:schemeClr val="accent1">
                  <a:lumMod val="80000"/>
                  <a:lumOff val="20000"/>
                </a:schemeClr>
              </a:solidFill>
              <a:ln w="19050">
                <a:solidFill>
                  <a:schemeClr val="lt1"/>
                </a:solidFill>
              </a:ln>
              <a:effectLst/>
            </c:spPr>
            <c:extLst>
              <c:ext xmlns:c16="http://schemas.microsoft.com/office/drawing/2014/chart" uri="{C3380CC4-5D6E-409C-BE32-E72D297353CC}">
                <c16:uniqueId val="{00000019-46B6-4851-B122-64DED2FD4FE9}"/>
              </c:ext>
            </c:extLst>
          </c:dPt>
          <c:dPt>
            <c:idx val="13"/>
            <c:bubble3D val="0"/>
            <c:spPr>
              <a:solidFill>
                <a:schemeClr val="accent2">
                  <a:lumMod val="80000"/>
                  <a:lumOff val="20000"/>
                </a:schemeClr>
              </a:solidFill>
              <a:ln w="19050">
                <a:solidFill>
                  <a:schemeClr val="lt1"/>
                </a:solidFill>
              </a:ln>
              <a:effectLst/>
            </c:spPr>
            <c:extLst>
              <c:ext xmlns:c16="http://schemas.microsoft.com/office/drawing/2014/chart" uri="{C3380CC4-5D6E-409C-BE32-E72D297353CC}">
                <c16:uniqueId val="{0000001B-46B6-4851-B122-64DED2FD4FE9}"/>
              </c:ext>
            </c:extLst>
          </c:dPt>
          <c:dPt>
            <c:idx val="14"/>
            <c:bubble3D val="0"/>
            <c:spPr>
              <a:solidFill>
                <a:schemeClr val="accent3">
                  <a:lumMod val="80000"/>
                  <a:lumOff val="20000"/>
                </a:schemeClr>
              </a:solidFill>
              <a:ln w="19050">
                <a:solidFill>
                  <a:schemeClr val="lt1"/>
                </a:solidFill>
              </a:ln>
              <a:effectLst/>
            </c:spPr>
            <c:extLst>
              <c:ext xmlns:c16="http://schemas.microsoft.com/office/drawing/2014/chart" uri="{C3380CC4-5D6E-409C-BE32-E72D297353CC}">
                <c16:uniqueId val="{0000001D-46B6-4851-B122-64DED2FD4FE9}"/>
              </c:ext>
            </c:extLst>
          </c:dPt>
          <c:dPt>
            <c:idx val="15"/>
            <c:bubble3D val="0"/>
            <c:spPr>
              <a:solidFill>
                <a:schemeClr val="accent4">
                  <a:lumMod val="80000"/>
                  <a:lumOff val="20000"/>
                </a:schemeClr>
              </a:solidFill>
              <a:ln w="19050">
                <a:solidFill>
                  <a:schemeClr val="lt1"/>
                </a:solidFill>
              </a:ln>
              <a:effectLst/>
            </c:spPr>
            <c:extLst>
              <c:ext xmlns:c16="http://schemas.microsoft.com/office/drawing/2014/chart" uri="{C3380CC4-5D6E-409C-BE32-E72D297353CC}">
                <c16:uniqueId val="{0000001F-46B6-4851-B122-64DED2FD4FE9}"/>
              </c:ext>
            </c:extLst>
          </c:dPt>
          <c:dPt>
            <c:idx val="16"/>
            <c:bubble3D val="0"/>
            <c:spPr>
              <a:solidFill>
                <a:schemeClr val="accent5">
                  <a:lumMod val="80000"/>
                  <a:lumOff val="20000"/>
                </a:schemeClr>
              </a:solidFill>
              <a:ln w="19050">
                <a:solidFill>
                  <a:schemeClr val="lt1"/>
                </a:solidFill>
              </a:ln>
              <a:effectLst/>
            </c:spPr>
            <c:extLst>
              <c:ext xmlns:c16="http://schemas.microsoft.com/office/drawing/2014/chart" uri="{C3380CC4-5D6E-409C-BE32-E72D297353CC}">
                <c16:uniqueId val="{00000021-46B6-4851-B122-64DED2FD4FE9}"/>
              </c:ext>
            </c:extLst>
          </c:dPt>
          <c:dPt>
            <c:idx val="17"/>
            <c:bubble3D val="0"/>
            <c:spPr>
              <a:solidFill>
                <a:schemeClr val="accent6">
                  <a:lumMod val="80000"/>
                  <a:lumOff val="20000"/>
                </a:schemeClr>
              </a:solidFill>
              <a:ln w="19050">
                <a:solidFill>
                  <a:schemeClr val="lt1"/>
                </a:solidFill>
              </a:ln>
              <a:effectLst/>
            </c:spPr>
            <c:extLst>
              <c:ext xmlns:c16="http://schemas.microsoft.com/office/drawing/2014/chart" uri="{C3380CC4-5D6E-409C-BE32-E72D297353CC}">
                <c16:uniqueId val="{00000023-46B6-4851-B122-64DED2FD4FE9}"/>
              </c:ext>
            </c:extLst>
          </c:dPt>
          <c:dPt>
            <c:idx val="18"/>
            <c:bubble3D val="0"/>
            <c:spPr>
              <a:solidFill>
                <a:schemeClr val="accent1">
                  <a:lumMod val="80000"/>
                </a:schemeClr>
              </a:solidFill>
              <a:ln w="19050">
                <a:solidFill>
                  <a:schemeClr val="lt1"/>
                </a:solidFill>
              </a:ln>
              <a:effectLst/>
            </c:spPr>
            <c:extLst>
              <c:ext xmlns:c16="http://schemas.microsoft.com/office/drawing/2014/chart" uri="{C3380CC4-5D6E-409C-BE32-E72D297353CC}">
                <c16:uniqueId val="{00000025-46B6-4851-B122-64DED2FD4FE9}"/>
              </c:ext>
            </c:extLst>
          </c:dPt>
          <c:dPt>
            <c:idx val="19"/>
            <c:bubble3D val="0"/>
            <c:spPr>
              <a:solidFill>
                <a:schemeClr val="accent2">
                  <a:lumMod val="80000"/>
                </a:schemeClr>
              </a:solidFill>
              <a:ln w="19050">
                <a:solidFill>
                  <a:schemeClr val="lt1"/>
                </a:solidFill>
              </a:ln>
              <a:effectLst/>
            </c:spPr>
            <c:extLst>
              <c:ext xmlns:c16="http://schemas.microsoft.com/office/drawing/2014/chart" uri="{C3380CC4-5D6E-409C-BE32-E72D297353CC}">
                <c16:uniqueId val="{00000027-46B6-4851-B122-64DED2FD4FE9}"/>
              </c:ext>
            </c:extLst>
          </c:dPt>
          <c:dPt>
            <c:idx val="20"/>
            <c:bubble3D val="0"/>
            <c:spPr>
              <a:solidFill>
                <a:schemeClr val="accent3">
                  <a:lumMod val="80000"/>
                </a:schemeClr>
              </a:solidFill>
              <a:ln w="19050">
                <a:solidFill>
                  <a:schemeClr val="lt1"/>
                </a:solidFill>
              </a:ln>
              <a:effectLst/>
            </c:spPr>
            <c:extLst>
              <c:ext xmlns:c16="http://schemas.microsoft.com/office/drawing/2014/chart" uri="{C3380CC4-5D6E-409C-BE32-E72D297353CC}">
                <c16:uniqueId val="{00000029-46B6-4851-B122-64DED2FD4FE9}"/>
              </c:ext>
            </c:extLst>
          </c:dPt>
          <c:dPt>
            <c:idx val="21"/>
            <c:bubble3D val="0"/>
            <c:spPr>
              <a:solidFill>
                <a:schemeClr val="accent4">
                  <a:lumMod val="80000"/>
                </a:schemeClr>
              </a:solidFill>
              <a:ln w="19050">
                <a:solidFill>
                  <a:schemeClr val="lt1"/>
                </a:solidFill>
              </a:ln>
              <a:effectLst/>
            </c:spPr>
            <c:extLst>
              <c:ext xmlns:c16="http://schemas.microsoft.com/office/drawing/2014/chart" uri="{C3380CC4-5D6E-409C-BE32-E72D297353CC}">
                <c16:uniqueId val="{0000002B-46B6-4851-B122-64DED2FD4FE9}"/>
              </c:ext>
            </c:extLst>
          </c:dPt>
          <c:dPt>
            <c:idx val="22"/>
            <c:bubble3D val="0"/>
            <c:spPr>
              <a:solidFill>
                <a:schemeClr val="accent5">
                  <a:lumMod val="80000"/>
                </a:schemeClr>
              </a:solidFill>
              <a:ln w="19050">
                <a:solidFill>
                  <a:schemeClr val="lt1"/>
                </a:solidFill>
              </a:ln>
              <a:effectLst/>
            </c:spPr>
            <c:extLst>
              <c:ext xmlns:c16="http://schemas.microsoft.com/office/drawing/2014/chart" uri="{C3380CC4-5D6E-409C-BE32-E72D297353CC}">
                <c16:uniqueId val="{0000002D-46B6-4851-B122-64DED2FD4FE9}"/>
              </c:ext>
            </c:extLst>
          </c:dPt>
          <c:dPt>
            <c:idx val="23"/>
            <c:bubble3D val="0"/>
            <c:spPr>
              <a:solidFill>
                <a:schemeClr val="accent6">
                  <a:lumMod val="80000"/>
                </a:schemeClr>
              </a:solidFill>
              <a:ln w="19050">
                <a:solidFill>
                  <a:schemeClr val="lt1"/>
                </a:solidFill>
              </a:ln>
              <a:effectLst/>
            </c:spPr>
            <c:extLst>
              <c:ext xmlns:c16="http://schemas.microsoft.com/office/drawing/2014/chart" uri="{C3380CC4-5D6E-409C-BE32-E72D297353CC}">
                <c16:uniqueId val="{0000002F-46B6-4851-B122-64DED2FD4FE9}"/>
              </c:ext>
            </c:extLst>
          </c:dPt>
          <c:dPt>
            <c:idx val="24"/>
            <c:bubble3D val="0"/>
            <c:spPr>
              <a:solidFill>
                <a:schemeClr val="accent1">
                  <a:lumMod val="60000"/>
                  <a:lumOff val="40000"/>
                </a:schemeClr>
              </a:solidFill>
              <a:ln w="19050">
                <a:solidFill>
                  <a:schemeClr val="lt1"/>
                </a:solidFill>
              </a:ln>
              <a:effectLst/>
            </c:spPr>
            <c:extLst>
              <c:ext xmlns:c16="http://schemas.microsoft.com/office/drawing/2014/chart" uri="{C3380CC4-5D6E-409C-BE32-E72D297353CC}">
                <c16:uniqueId val="{00000031-46B6-4851-B122-64DED2FD4FE9}"/>
              </c:ext>
            </c:extLst>
          </c:dPt>
          <c:dPt>
            <c:idx val="25"/>
            <c:bubble3D val="0"/>
            <c:spPr>
              <a:solidFill>
                <a:schemeClr val="accent2">
                  <a:lumMod val="60000"/>
                  <a:lumOff val="40000"/>
                </a:schemeClr>
              </a:solidFill>
              <a:ln w="19050">
                <a:solidFill>
                  <a:schemeClr val="lt1"/>
                </a:solidFill>
              </a:ln>
              <a:effectLst/>
            </c:spPr>
            <c:extLst>
              <c:ext xmlns:c16="http://schemas.microsoft.com/office/drawing/2014/chart" uri="{C3380CC4-5D6E-409C-BE32-E72D297353CC}">
                <c16:uniqueId val="{00000033-46B6-4851-B122-64DED2FD4FE9}"/>
              </c:ext>
            </c:extLst>
          </c:dPt>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bestFit"/>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Sheet1!$A$2:$A$27</c:f>
              <c:strCache>
                <c:ptCount val="26"/>
                <c:pt idx="0">
                  <c:v>Anyone</c:v>
                </c:pt>
                <c:pt idx="1">
                  <c:v>Anyone, Externals Remote</c:v>
                </c:pt>
                <c:pt idx="2">
                  <c:v>Anyone, Externals SO Permission Req</c:v>
                </c:pt>
                <c:pt idx="3">
                  <c:v>Industry</c:v>
                </c:pt>
                <c:pt idx="4">
                  <c:v>Invitees</c:v>
                </c:pt>
                <c:pt idx="5">
                  <c:v>Staff</c:v>
                </c:pt>
                <c:pt idx="6">
                  <c:v>Staff, Externals remote</c:v>
                </c:pt>
                <c:pt idx="7">
                  <c:v>Staff, Externals SO Permission Req</c:v>
                </c:pt>
                <c:pt idx="8">
                  <c:v>Staff, Invitees</c:v>
                </c:pt>
                <c:pt idx="9">
                  <c:v>Students</c:v>
                </c:pt>
                <c:pt idx="10">
                  <c:v>Students, Alumni</c:v>
                </c:pt>
                <c:pt idx="11">
                  <c:v>Students, Alumni, Externals SO Permission Req</c:v>
                </c:pt>
                <c:pt idx="12">
                  <c:v>Students, Alumni, Industry</c:v>
                </c:pt>
                <c:pt idx="13">
                  <c:v>Students, Alumni, Industry, Invitees</c:v>
                </c:pt>
                <c:pt idx="14">
                  <c:v>Students, Alumni, Industry, Staff, Invitees</c:v>
                </c:pt>
                <c:pt idx="15">
                  <c:v>Students, Alumni, Invitees</c:v>
                </c:pt>
                <c:pt idx="16">
                  <c:v>Students, Alumni, Staff</c:v>
                </c:pt>
                <c:pt idx="17">
                  <c:v>Students, Alumni, Staff, Invitees</c:v>
                </c:pt>
                <c:pt idx="18">
                  <c:v>Students, Externals remote</c:v>
                </c:pt>
                <c:pt idx="19">
                  <c:v>Students, Externals SO Permission Req</c:v>
                </c:pt>
                <c:pt idx="20">
                  <c:v>Students, Industry</c:v>
                </c:pt>
                <c:pt idx="21">
                  <c:v>Students, Industry, Invitees</c:v>
                </c:pt>
                <c:pt idx="22">
                  <c:v>Students, Industry, Staff</c:v>
                </c:pt>
                <c:pt idx="23">
                  <c:v>Students, Invitees</c:v>
                </c:pt>
                <c:pt idx="24">
                  <c:v>Students, Staff</c:v>
                </c:pt>
                <c:pt idx="25">
                  <c:v>Students, Staff, Invitees</c:v>
                </c:pt>
              </c:strCache>
            </c:strRef>
          </c:cat>
          <c:val>
            <c:numRef>
              <c:f>Sheet1!$B$2:$B$27</c:f>
              <c:numCache>
                <c:formatCode>General</c:formatCode>
                <c:ptCount val="26"/>
                <c:pt idx="0">
                  <c:v>307</c:v>
                </c:pt>
                <c:pt idx="1">
                  <c:v>3</c:v>
                </c:pt>
                <c:pt idx="2">
                  <c:v>2</c:v>
                </c:pt>
                <c:pt idx="3">
                  <c:v>1</c:v>
                </c:pt>
                <c:pt idx="4">
                  <c:v>12</c:v>
                </c:pt>
                <c:pt idx="5">
                  <c:v>31</c:v>
                </c:pt>
                <c:pt idx="6">
                  <c:v>1</c:v>
                </c:pt>
                <c:pt idx="7">
                  <c:v>1</c:v>
                </c:pt>
                <c:pt idx="8">
                  <c:v>1</c:v>
                </c:pt>
                <c:pt idx="9">
                  <c:v>123</c:v>
                </c:pt>
                <c:pt idx="10">
                  <c:v>17</c:v>
                </c:pt>
                <c:pt idx="11">
                  <c:v>1</c:v>
                </c:pt>
                <c:pt idx="12">
                  <c:v>2</c:v>
                </c:pt>
                <c:pt idx="13">
                  <c:v>4</c:v>
                </c:pt>
                <c:pt idx="14">
                  <c:v>6</c:v>
                </c:pt>
                <c:pt idx="15">
                  <c:v>16</c:v>
                </c:pt>
                <c:pt idx="16">
                  <c:v>3</c:v>
                </c:pt>
                <c:pt idx="17">
                  <c:v>6</c:v>
                </c:pt>
                <c:pt idx="18">
                  <c:v>1</c:v>
                </c:pt>
                <c:pt idx="19">
                  <c:v>3</c:v>
                </c:pt>
                <c:pt idx="20">
                  <c:v>6</c:v>
                </c:pt>
                <c:pt idx="21">
                  <c:v>2</c:v>
                </c:pt>
                <c:pt idx="22">
                  <c:v>1</c:v>
                </c:pt>
                <c:pt idx="23">
                  <c:v>18</c:v>
                </c:pt>
                <c:pt idx="24">
                  <c:v>2</c:v>
                </c:pt>
                <c:pt idx="25">
                  <c:v>1</c:v>
                </c:pt>
              </c:numCache>
            </c:numRef>
          </c:val>
          <c:extLst>
            <c:ext xmlns:c16="http://schemas.microsoft.com/office/drawing/2014/chart" uri="{C3380CC4-5D6E-409C-BE32-E72D297353CC}">
              <c16:uniqueId val="{00000000-601A-4646-B248-781286F1FE8A}"/>
            </c:ext>
          </c:extLst>
        </c:ser>
        <c:dLbls>
          <c:showLegendKey val="0"/>
          <c:showVal val="0"/>
          <c:showCatName val="0"/>
          <c:showSerName val="0"/>
          <c:showPercent val="0"/>
          <c:showBubbleSize val="0"/>
          <c:showLeaderLines val="1"/>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a:defRPr sz="8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pieChart>
        <c:varyColors val="1"/>
        <c:ser>
          <c:idx val="0"/>
          <c:order val="0"/>
          <c:tx>
            <c:strRef>
              <c:f>Sheet1!$B$1</c:f>
              <c:strCache>
                <c:ptCount val="1"/>
                <c:pt idx="0">
                  <c:v>Participation (Simplified)</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D357-4D89-A76F-5263CF9D240F}"/>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D357-4D89-A76F-5263CF9D240F}"/>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D357-4D89-A76F-5263CF9D240F}"/>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D357-4D89-A76F-5263CF9D240F}"/>
              </c:ext>
            </c:extLst>
          </c:dPt>
          <c:dPt>
            <c:idx val="4"/>
            <c:bubble3D val="0"/>
            <c:spPr>
              <a:solidFill>
                <a:schemeClr val="accent5"/>
              </a:solidFill>
              <a:ln w="19050">
                <a:solidFill>
                  <a:schemeClr val="lt1"/>
                </a:solidFill>
              </a:ln>
              <a:effectLst/>
            </c:spPr>
            <c:extLst>
              <c:ext xmlns:c16="http://schemas.microsoft.com/office/drawing/2014/chart" uri="{C3380CC4-5D6E-409C-BE32-E72D297353CC}">
                <c16:uniqueId val="{00000009-D357-4D89-A76F-5263CF9D240F}"/>
              </c:ext>
            </c:extLst>
          </c:dPt>
          <c:dPt>
            <c:idx val="5"/>
            <c:bubble3D val="0"/>
            <c:spPr>
              <a:solidFill>
                <a:schemeClr val="accent6"/>
              </a:solidFill>
              <a:ln w="19050">
                <a:solidFill>
                  <a:schemeClr val="lt1"/>
                </a:solidFill>
              </a:ln>
              <a:effectLst/>
            </c:spPr>
            <c:extLst>
              <c:ext xmlns:c16="http://schemas.microsoft.com/office/drawing/2014/chart" uri="{C3380CC4-5D6E-409C-BE32-E72D297353CC}">
                <c16:uniqueId val="{0000000B-D357-4D89-A76F-5263CF9D240F}"/>
              </c:ext>
            </c:extLst>
          </c:dPt>
          <c:dPt>
            <c:idx val="6"/>
            <c:bubble3D val="0"/>
            <c:spPr>
              <a:solidFill>
                <a:schemeClr val="accent1">
                  <a:lumMod val="60000"/>
                </a:schemeClr>
              </a:solidFill>
              <a:ln w="19050">
                <a:solidFill>
                  <a:schemeClr val="lt1"/>
                </a:solidFill>
              </a:ln>
              <a:effectLst/>
            </c:spPr>
            <c:extLst>
              <c:ext xmlns:c16="http://schemas.microsoft.com/office/drawing/2014/chart" uri="{C3380CC4-5D6E-409C-BE32-E72D297353CC}">
                <c16:uniqueId val="{0000000D-D357-4D89-A76F-5263CF9D240F}"/>
              </c:ext>
            </c:extLst>
          </c:dPt>
          <c:dPt>
            <c:idx val="7"/>
            <c:bubble3D val="0"/>
            <c:spPr>
              <a:solidFill>
                <a:schemeClr val="accent2">
                  <a:lumMod val="60000"/>
                </a:schemeClr>
              </a:solidFill>
              <a:ln w="19050">
                <a:solidFill>
                  <a:schemeClr val="lt1"/>
                </a:solidFill>
              </a:ln>
              <a:effectLst/>
            </c:spPr>
            <c:extLst>
              <c:ext xmlns:c16="http://schemas.microsoft.com/office/drawing/2014/chart" uri="{C3380CC4-5D6E-409C-BE32-E72D297353CC}">
                <c16:uniqueId val="{0000000F-D357-4D89-A76F-5263CF9D240F}"/>
              </c:ext>
            </c:extLst>
          </c:dPt>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bestFit"/>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Sheet1!$A$2:$A$9</c:f>
              <c:strCache>
                <c:ptCount val="8"/>
                <c:pt idx="0">
                  <c:v>Anyone</c:v>
                </c:pt>
                <c:pt idx="1">
                  <c:v>Externals Remote</c:v>
                </c:pt>
                <c:pt idx="2">
                  <c:v>Externals SO Permission Req</c:v>
                </c:pt>
                <c:pt idx="3">
                  <c:v>Industry</c:v>
                </c:pt>
                <c:pt idx="4">
                  <c:v>Invitees</c:v>
                </c:pt>
                <c:pt idx="5">
                  <c:v>Staff</c:v>
                </c:pt>
                <c:pt idx="6">
                  <c:v>Students</c:v>
                </c:pt>
                <c:pt idx="7">
                  <c:v>Alumni</c:v>
                </c:pt>
              </c:strCache>
            </c:strRef>
          </c:cat>
          <c:val>
            <c:numRef>
              <c:f>Sheet1!$B$2:$B$9</c:f>
              <c:numCache>
                <c:formatCode>General</c:formatCode>
                <c:ptCount val="8"/>
                <c:pt idx="0">
                  <c:v>312</c:v>
                </c:pt>
                <c:pt idx="1">
                  <c:v>4</c:v>
                </c:pt>
                <c:pt idx="2">
                  <c:v>7</c:v>
                </c:pt>
                <c:pt idx="3">
                  <c:v>18</c:v>
                </c:pt>
                <c:pt idx="4">
                  <c:v>67</c:v>
                </c:pt>
                <c:pt idx="5">
                  <c:v>53</c:v>
                </c:pt>
                <c:pt idx="6">
                  <c:v>212</c:v>
                </c:pt>
                <c:pt idx="7">
                  <c:v>55</c:v>
                </c:pt>
              </c:numCache>
            </c:numRef>
          </c:val>
          <c:extLst>
            <c:ext xmlns:c16="http://schemas.microsoft.com/office/drawing/2014/chart" uri="{C3380CC4-5D6E-409C-BE32-E72D297353CC}">
              <c16:uniqueId val="{00000000-4417-41F5-BA7F-EDD30070F420}"/>
            </c:ext>
          </c:extLst>
        </c:ser>
        <c:dLbls>
          <c:showLegendKey val="0"/>
          <c:showVal val="0"/>
          <c:showCatName val="0"/>
          <c:showSerName val="0"/>
          <c:showPercent val="0"/>
          <c:showBubbleSize val="0"/>
          <c:showLeaderLines val="1"/>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pieChart>
        <c:varyColors val="1"/>
        <c:ser>
          <c:idx val="0"/>
          <c:order val="0"/>
          <c:tx>
            <c:strRef>
              <c:f>Sheet1!$B$1</c:f>
              <c:strCache>
                <c:ptCount val="1"/>
                <c:pt idx="0">
                  <c:v>Participation Cost</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0502-4298-AA09-99B3A6F16416}"/>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0502-4298-AA09-99B3A6F16416}"/>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0502-4298-AA09-99B3A6F16416}"/>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0502-4298-AA09-99B3A6F16416}"/>
              </c:ext>
            </c:extLst>
          </c:dPt>
          <c:dPt>
            <c:idx val="4"/>
            <c:bubble3D val="0"/>
            <c:spPr>
              <a:solidFill>
                <a:schemeClr val="accent5"/>
              </a:solidFill>
              <a:ln w="19050">
                <a:solidFill>
                  <a:schemeClr val="lt1"/>
                </a:solidFill>
              </a:ln>
              <a:effectLst/>
            </c:spPr>
            <c:extLst>
              <c:ext xmlns:c16="http://schemas.microsoft.com/office/drawing/2014/chart" uri="{C3380CC4-5D6E-409C-BE32-E72D297353CC}">
                <c16:uniqueId val="{00000009-0502-4298-AA09-99B3A6F16416}"/>
              </c:ext>
            </c:extLst>
          </c:dPt>
          <c:dPt>
            <c:idx val="5"/>
            <c:bubble3D val="0"/>
            <c:spPr>
              <a:solidFill>
                <a:schemeClr val="accent6"/>
              </a:solidFill>
              <a:ln w="19050">
                <a:solidFill>
                  <a:schemeClr val="lt1"/>
                </a:solidFill>
              </a:ln>
              <a:effectLst/>
            </c:spPr>
            <c:extLst>
              <c:ext xmlns:c16="http://schemas.microsoft.com/office/drawing/2014/chart" uri="{C3380CC4-5D6E-409C-BE32-E72D297353CC}">
                <c16:uniqueId val="{0000000B-0502-4298-AA09-99B3A6F16416}"/>
              </c:ext>
            </c:extLst>
          </c:dPt>
          <c:dPt>
            <c:idx val="6"/>
            <c:bubble3D val="0"/>
            <c:spPr>
              <a:solidFill>
                <a:schemeClr val="accent1">
                  <a:lumMod val="60000"/>
                </a:schemeClr>
              </a:solidFill>
              <a:ln w="19050">
                <a:solidFill>
                  <a:schemeClr val="lt1"/>
                </a:solidFill>
              </a:ln>
              <a:effectLst/>
            </c:spPr>
            <c:extLst>
              <c:ext xmlns:c16="http://schemas.microsoft.com/office/drawing/2014/chart" uri="{C3380CC4-5D6E-409C-BE32-E72D297353CC}">
                <c16:uniqueId val="{0000000D-0502-4298-AA09-99B3A6F16416}"/>
              </c:ext>
            </c:extLst>
          </c:dPt>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bestFit"/>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Sheet1!$A$2:$A$8</c:f>
              <c:strCache>
                <c:ptCount val="7"/>
                <c:pt idx="0">
                  <c:v>Free*</c:v>
                </c:pt>
                <c:pt idx="1">
                  <c:v>0.01-4.99</c:v>
                </c:pt>
                <c:pt idx="2">
                  <c:v>5-9.99</c:v>
                </c:pt>
                <c:pt idx="3">
                  <c:v>10-14.99</c:v>
                </c:pt>
                <c:pt idx="4">
                  <c:v>15-19.99</c:v>
                </c:pt>
                <c:pt idx="5">
                  <c:v>20-25</c:v>
                </c:pt>
                <c:pt idx="6">
                  <c:v>95</c:v>
                </c:pt>
              </c:strCache>
            </c:strRef>
          </c:cat>
          <c:val>
            <c:numRef>
              <c:f>Sheet1!$B$2:$B$8</c:f>
              <c:numCache>
                <c:formatCode>General</c:formatCode>
                <c:ptCount val="7"/>
                <c:pt idx="0">
                  <c:v>519</c:v>
                </c:pt>
                <c:pt idx="1">
                  <c:v>5</c:v>
                </c:pt>
                <c:pt idx="2">
                  <c:v>26</c:v>
                </c:pt>
                <c:pt idx="3">
                  <c:v>22</c:v>
                </c:pt>
                <c:pt idx="4">
                  <c:v>4</c:v>
                </c:pt>
                <c:pt idx="5">
                  <c:v>2</c:v>
                </c:pt>
                <c:pt idx="6">
                  <c:v>1</c:v>
                </c:pt>
              </c:numCache>
            </c:numRef>
          </c:val>
          <c:extLst>
            <c:ext xmlns:c16="http://schemas.microsoft.com/office/drawing/2014/chart" uri="{C3380CC4-5D6E-409C-BE32-E72D297353CC}">
              <c16:uniqueId val="{00000000-79EE-4818-B71C-4724CCA35200}"/>
            </c:ext>
          </c:extLst>
        </c:ser>
        <c:dLbls>
          <c:dLblPos val="bestFit"/>
          <c:showLegendKey val="0"/>
          <c:showVal val="1"/>
          <c:showCatName val="0"/>
          <c:showSerName val="0"/>
          <c:showPercent val="0"/>
          <c:showBubbleSize val="0"/>
          <c:showLeaderLines val="1"/>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en-US" dirty="0"/>
              <a:t>Food options</a:t>
            </a:r>
          </a:p>
        </c:rich>
      </c:tx>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pieChart>
        <c:varyColors val="1"/>
        <c:ser>
          <c:idx val="0"/>
          <c:order val="0"/>
          <c:tx>
            <c:strRef>
              <c:f>Sheet1!$B$1</c:f>
              <c:strCache>
                <c:ptCount val="1"/>
                <c:pt idx="0">
                  <c:v>Fodd options</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BFBB-42E2-94C3-6CC4A5A9FC5A}"/>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BFBB-42E2-94C3-6CC4A5A9FC5A}"/>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BFBB-42E2-94C3-6CC4A5A9FC5A}"/>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BFBB-42E2-94C3-6CC4A5A9FC5A}"/>
              </c:ext>
            </c:extLst>
          </c:dPt>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bestFit"/>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Sheet1!$A$2:$A$5</c:f>
              <c:strCache>
                <c:ptCount val="4"/>
                <c:pt idx="0">
                  <c:v>Drinks and snacks provided on site.</c:v>
                </c:pt>
                <c:pt idx="1">
                  <c:v>Access to coffee/beverages and food in close vicinity.</c:v>
                </c:pt>
                <c:pt idx="2">
                  <c:v>Meals provided on site.</c:v>
                </c:pt>
                <c:pt idx="3">
                  <c:v>Nothing available in the area</c:v>
                </c:pt>
              </c:strCache>
            </c:strRef>
          </c:cat>
          <c:val>
            <c:numRef>
              <c:f>Sheet1!$B$2:$B$5</c:f>
              <c:numCache>
                <c:formatCode>General</c:formatCode>
                <c:ptCount val="4"/>
                <c:pt idx="0">
                  <c:v>286</c:v>
                </c:pt>
                <c:pt idx="1">
                  <c:v>141</c:v>
                </c:pt>
                <c:pt idx="2">
                  <c:v>41</c:v>
                </c:pt>
                <c:pt idx="3">
                  <c:v>103</c:v>
                </c:pt>
              </c:numCache>
            </c:numRef>
          </c:val>
          <c:extLst>
            <c:ext xmlns:c16="http://schemas.microsoft.com/office/drawing/2014/chart" uri="{C3380CC4-5D6E-409C-BE32-E72D297353CC}">
              <c16:uniqueId val="{00000000-091D-4665-AD21-3C7F271A2100}"/>
            </c:ext>
          </c:extLst>
        </c:ser>
        <c:dLbls>
          <c:showLegendKey val="0"/>
          <c:showVal val="0"/>
          <c:showCatName val="0"/>
          <c:showSerName val="0"/>
          <c:showPercent val="0"/>
          <c:showBubbleSize val="0"/>
          <c:showLeaderLines val="1"/>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en-US" dirty="0"/>
              <a:t>Participants Age</a:t>
            </a:r>
          </a:p>
        </c:rich>
      </c:tx>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pieChart>
        <c:varyColors val="1"/>
        <c:ser>
          <c:idx val="0"/>
          <c:order val="0"/>
          <c:tx>
            <c:strRef>
              <c:f>Sheet1!$B$1</c:f>
              <c:strCache>
                <c:ptCount val="1"/>
                <c:pt idx="0">
                  <c:v>Participants age</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BF79-44C1-A804-591B717C318D}"/>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BF79-44C1-A804-591B717C318D}"/>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BF79-44C1-A804-591B717C318D}"/>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BF79-44C1-A804-591B717C318D}"/>
              </c:ext>
            </c:extLst>
          </c:dPt>
          <c:dPt>
            <c:idx val="4"/>
            <c:bubble3D val="0"/>
            <c:spPr>
              <a:solidFill>
                <a:schemeClr val="accent5"/>
              </a:solidFill>
              <a:ln w="19050">
                <a:solidFill>
                  <a:schemeClr val="lt1"/>
                </a:solidFill>
              </a:ln>
              <a:effectLst/>
            </c:spPr>
            <c:extLst>
              <c:ext xmlns:c16="http://schemas.microsoft.com/office/drawing/2014/chart" uri="{C3380CC4-5D6E-409C-BE32-E72D297353CC}">
                <c16:uniqueId val="{00000009-BF79-44C1-A804-591B717C318D}"/>
              </c:ext>
            </c:extLst>
          </c:dPt>
          <c:dPt>
            <c:idx val="5"/>
            <c:bubble3D val="0"/>
            <c:spPr>
              <a:solidFill>
                <a:schemeClr val="accent6"/>
              </a:solidFill>
              <a:ln w="19050">
                <a:solidFill>
                  <a:schemeClr val="lt1"/>
                </a:solidFill>
              </a:ln>
              <a:effectLst/>
            </c:spPr>
            <c:extLst>
              <c:ext xmlns:c16="http://schemas.microsoft.com/office/drawing/2014/chart" uri="{C3380CC4-5D6E-409C-BE32-E72D297353CC}">
                <c16:uniqueId val="{0000000B-BF79-44C1-A804-591B717C318D}"/>
              </c:ext>
            </c:extLst>
          </c:dPt>
          <c:dPt>
            <c:idx val="6"/>
            <c:bubble3D val="0"/>
            <c:spPr>
              <a:solidFill>
                <a:schemeClr val="accent1">
                  <a:lumMod val="60000"/>
                </a:schemeClr>
              </a:solidFill>
              <a:ln w="19050">
                <a:solidFill>
                  <a:schemeClr val="lt1"/>
                </a:solidFill>
              </a:ln>
              <a:effectLst/>
            </c:spPr>
            <c:extLst>
              <c:ext xmlns:c16="http://schemas.microsoft.com/office/drawing/2014/chart" uri="{C3380CC4-5D6E-409C-BE32-E72D297353CC}">
                <c16:uniqueId val="{0000000D-BF79-44C1-A804-591B717C318D}"/>
              </c:ext>
            </c:extLst>
          </c:dPt>
          <c:dPt>
            <c:idx val="7"/>
            <c:bubble3D val="0"/>
            <c:spPr>
              <a:solidFill>
                <a:schemeClr val="accent2">
                  <a:lumMod val="60000"/>
                </a:schemeClr>
              </a:solidFill>
              <a:ln w="19050">
                <a:solidFill>
                  <a:schemeClr val="lt1"/>
                </a:solidFill>
              </a:ln>
              <a:effectLst/>
            </c:spPr>
            <c:extLst>
              <c:ext xmlns:c16="http://schemas.microsoft.com/office/drawing/2014/chart" uri="{C3380CC4-5D6E-409C-BE32-E72D297353CC}">
                <c16:uniqueId val="{0000000F-BF79-44C1-A804-591B717C318D}"/>
              </c:ext>
            </c:extLst>
          </c:dPt>
          <c:dPt>
            <c:idx val="8"/>
            <c:bubble3D val="0"/>
            <c:spPr>
              <a:solidFill>
                <a:schemeClr val="accent3">
                  <a:lumMod val="60000"/>
                </a:schemeClr>
              </a:solidFill>
              <a:ln w="19050">
                <a:solidFill>
                  <a:schemeClr val="lt1"/>
                </a:solidFill>
              </a:ln>
              <a:effectLst/>
            </c:spPr>
            <c:extLst>
              <c:ext xmlns:c16="http://schemas.microsoft.com/office/drawing/2014/chart" uri="{C3380CC4-5D6E-409C-BE32-E72D297353CC}">
                <c16:uniqueId val="{00000011-BF79-44C1-A804-591B717C318D}"/>
              </c:ext>
            </c:extLst>
          </c:dPt>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bestFit"/>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Sheet1!$A$2:$A$10</c:f>
              <c:strCache>
                <c:ptCount val="9"/>
                <c:pt idx="0">
                  <c:v>18</c:v>
                </c:pt>
                <c:pt idx="1">
                  <c:v>16</c:v>
                </c:pt>
                <c:pt idx="2">
                  <c:v>15</c:v>
                </c:pt>
                <c:pt idx="3">
                  <c:v>14</c:v>
                </c:pt>
                <c:pt idx="4">
                  <c:v>&lt;18 SO</c:v>
                </c:pt>
                <c:pt idx="5">
                  <c:v>&lt;18 guardian</c:v>
                </c:pt>
                <c:pt idx="6">
                  <c:v>&lt;17 guardian</c:v>
                </c:pt>
                <c:pt idx="7">
                  <c:v>&lt;16 guardian</c:v>
                </c:pt>
                <c:pt idx="8">
                  <c:v>&lt;16 only</c:v>
                </c:pt>
              </c:strCache>
            </c:strRef>
          </c:cat>
          <c:val>
            <c:numRef>
              <c:f>Sheet1!$B$2:$B$10</c:f>
              <c:numCache>
                <c:formatCode>General</c:formatCode>
                <c:ptCount val="9"/>
                <c:pt idx="0">
                  <c:v>489</c:v>
                </c:pt>
                <c:pt idx="1">
                  <c:v>53</c:v>
                </c:pt>
                <c:pt idx="2">
                  <c:v>1</c:v>
                </c:pt>
                <c:pt idx="3">
                  <c:v>1</c:v>
                </c:pt>
                <c:pt idx="4">
                  <c:v>1</c:v>
                </c:pt>
                <c:pt idx="5">
                  <c:v>15</c:v>
                </c:pt>
                <c:pt idx="6">
                  <c:v>1</c:v>
                </c:pt>
                <c:pt idx="7">
                  <c:v>5</c:v>
                </c:pt>
                <c:pt idx="8">
                  <c:v>1</c:v>
                </c:pt>
              </c:numCache>
            </c:numRef>
          </c:val>
          <c:extLst>
            <c:ext xmlns:c16="http://schemas.microsoft.com/office/drawing/2014/chart" uri="{C3380CC4-5D6E-409C-BE32-E72D297353CC}">
              <c16:uniqueId val="{00000000-EBFF-48B1-98A6-3776E0A93897}"/>
            </c:ext>
          </c:extLst>
        </c:ser>
        <c:dLbls>
          <c:showLegendKey val="0"/>
          <c:showVal val="0"/>
          <c:showCatName val="0"/>
          <c:showSerName val="0"/>
          <c:showPercent val="0"/>
          <c:showBubbleSize val="0"/>
          <c:showLeaderLines val="1"/>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50372D8D-FB06-49F8-80F3-966BA7A33CAB}" type="datetimeFigureOut">
              <a:rPr lang="en-GB" smtClean="0"/>
              <a:t>27/07/2026</a:t>
            </a:fld>
            <a:endParaRPr lang="en-GB"/>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8C465D6-E927-4CD6-BB6D-7C5E4BEAA1EF}" type="slidenum">
              <a:rPr lang="en-GB" smtClean="0"/>
              <a:t>‹#›</a:t>
            </a:fld>
            <a:endParaRPr lang="en-GB"/>
          </a:p>
        </p:txBody>
      </p:sp>
    </p:spTree>
    <p:extLst>
      <p:ext uri="{BB962C8B-B14F-4D97-AF65-F5344CB8AC3E}">
        <p14:creationId xmlns:p14="http://schemas.microsoft.com/office/powerpoint/2010/main" val="32880088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C192B64-956F-4AA1-9D00-91265D8096D4}" type="datetimeFigureOut">
              <a:rPr lang="en-GB" smtClean="0"/>
              <a:t>27/07/2026</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0CC1D15-B5DE-4BD5-A4FB-8CE7A139D482}" type="slidenum">
              <a:rPr lang="en-GB" smtClean="0"/>
              <a:t>‹#›</a:t>
            </a:fld>
            <a:endParaRPr lang="en-GB"/>
          </a:p>
        </p:txBody>
      </p:sp>
    </p:spTree>
    <p:extLst>
      <p:ext uri="{BB962C8B-B14F-4D97-AF65-F5344CB8AC3E}">
        <p14:creationId xmlns:p14="http://schemas.microsoft.com/office/powerpoint/2010/main" val="385401506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70CC1D15-B5DE-4BD5-A4FB-8CE7A139D482}" type="slidenum">
              <a:rPr lang="en-GB" smtClean="0"/>
              <a:t>1</a:t>
            </a:fld>
            <a:endParaRPr lang="en-GB"/>
          </a:p>
        </p:txBody>
      </p:sp>
    </p:spTree>
    <p:extLst>
      <p:ext uri="{BB962C8B-B14F-4D97-AF65-F5344CB8AC3E}">
        <p14:creationId xmlns:p14="http://schemas.microsoft.com/office/powerpoint/2010/main" val="167777872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191C82-AC51-79B7-2FF0-378F5DB2089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26B19BF-03B0-D261-D824-6C79F1C37F8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CC6D927-179D-DA67-2E07-1A69E6C9B40B}"/>
              </a:ext>
            </a:extLst>
          </p:cNvPr>
          <p:cNvSpPr>
            <a:spLocks noGrp="1"/>
          </p:cNvSpPr>
          <p:nvPr>
            <p:ph type="body" idx="1"/>
          </p:nvPr>
        </p:nvSpPr>
        <p:spPr/>
        <p:txBody>
          <a:bodyPr/>
          <a:lstStyle/>
          <a:p>
            <a:r>
              <a:rPr lang="en-GB" sz="1200" b="0" dirty="0"/>
              <a:t>Up to 60% of FE/HE games students come from working-class backgrounds, but only 13% enter the industry</a:t>
            </a:r>
          </a:p>
          <a:p>
            <a:r>
              <a:rPr lang="en-GB" sz="1200" b="0" dirty="0"/>
              <a:t>(click)</a:t>
            </a:r>
          </a:p>
          <a:p>
            <a:r>
              <a:rPr lang="en-GB" sz="1200" b="0" dirty="0"/>
              <a:t>Unrealistic student expectations, combined with graduate overproduction, often do not align with the scarcity of junior roles. Only 17% of new hires are graduates, and just 1% are apprentices, with universities’ game graduate employment rates hovering between 5-8%.</a:t>
            </a:r>
          </a:p>
          <a:p>
            <a:pPr fontAlgn="base"/>
            <a:endParaRPr lang="en-GB" b="0" dirty="0"/>
          </a:p>
          <a:p>
            <a:pPr fontAlgn="base"/>
            <a:endParaRPr lang="en-GB" b="0" dirty="0"/>
          </a:p>
          <a:p>
            <a:pPr fontAlgn="base"/>
            <a:r>
              <a:rPr lang="en-GB" b="0" dirty="0"/>
              <a:t>https://www.pexels.com/photo/students-in-gowns-and-mortarboards-sitting-at-the-graduation-ceremony-19501573/</a:t>
            </a:r>
          </a:p>
        </p:txBody>
      </p:sp>
      <p:sp>
        <p:nvSpPr>
          <p:cNvPr id="4" name="Slide Number Placeholder 3">
            <a:extLst>
              <a:ext uri="{FF2B5EF4-FFF2-40B4-BE49-F238E27FC236}">
                <a16:creationId xmlns:a16="http://schemas.microsoft.com/office/drawing/2014/main" id="{5E240F60-6463-1B34-B5B6-0982EC0DEEAA}"/>
              </a:ext>
            </a:extLst>
          </p:cNvPr>
          <p:cNvSpPr>
            <a:spLocks noGrp="1"/>
          </p:cNvSpPr>
          <p:nvPr>
            <p:ph type="sldNum" sz="quarter" idx="10"/>
          </p:nvPr>
        </p:nvSpPr>
        <p:spPr/>
        <p:txBody>
          <a:bodyPr/>
          <a:lstStyle/>
          <a:p>
            <a:fld id="{70CC1D15-B5DE-4BD5-A4FB-8CE7A139D482}" type="slidenum">
              <a:rPr lang="en-GB" smtClean="0"/>
              <a:t>10</a:t>
            </a:fld>
            <a:endParaRPr lang="en-GB"/>
          </a:p>
        </p:txBody>
      </p:sp>
    </p:spTree>
    <p:extLst>
      <p:ext uri="{BB962C8B-B14F-4D97-AF65-F5344CB8AC3E}">
        <p14:creationId xmlns:p14="http://schemas.microsoft.com/office/powerpoint/2010/main" val="104192209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627CC2-4684-CB62-3571-DC2C16449C1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06C8279-BE82-88E7-49ED-7386DC24B24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C88080C-DB5C-0C83-2869-BD6ED98FB4D7}"/>
              </a:ext>
            </a:extLst>
          </p:cNvPr>
          <p:cNvSpPr>
            <a:spLocks noGrp="1"/>
          </p:cNvSpPr>
          <p:nvPr>
            <p:ph type="body" idx="1"/>
          </p:nvPr>
        </p:nvSpPr>
        <p:spPr/>
        <p:txBody>
          <a:bodyPr/>
          <a:lstStyle/>
          <a:p>
            <a:r>
              <a:rPr lang="en-GB" sz="1200" b="0" dirty="0"/>
              <a:t>Despite education being seen as a vital part of the industry’s talent pipeline, instruction in digital skills is inconsistent, exposing structural inequalities in our educational system. This is due to the limited availability of teaching expertise and resources. </a:t>
            </a:r>
          </a:p>
          <a:p>
            <a:r>
              <a:rPr lang="en-GB" sz="1200" b="0" dirty="0"/>
              <a:t>(click)</a:t>
            </a:r>
          </a:p>
          <a:p>
            <a:r>
              <a:rPr lang="en-GB" sz="1200" b="0" dirty="0"/>
              <a:t>Restricted access to the informal networks that dominated hiring, since the days of bedroom coders, further limits access to guidance, support and resources for newcomers</a:t>
            </a:r>
          </a:p>
          <a:p>
            <a:pPr fontAlgn="base"/>
            <a:endParaRPr lang="en-GB" b="0" dirty="0"/>
          </a:p>
          <a:p>
            <a:pPr fontAlgn="base"/>
            <a:endParaRPr lang="en-GB" b="0" dirty="0"/>
          </a:p>
          <a:p>
            <a:pPr fontAlgn="base"/>
            <a:endParaRPr lang="en-GB" b="0" dirty="0"/>
          </a:p>
          <a:p>
            <a:pPr fontAlgn="base"/>
            <a:r>
              <a:rPr lang="en-GB" b="0" dirty="0"/>
              <a:t>https://news.microsoft.com/en-xm/2019/03/27/inspiring-change-ghanaian-educator-who-taught-ms-word-on-a-chalkboard-reflects-on-the-year-since-his-story-went-viral/</a:t>
            </a:r>
          </a:p>
        </p:txBody>
      </p:sp>
      <p:sp>
        <p:nvSpPr>
          <p:cNvPr id="4" name="Slide Number Placeholder 3">
            <a:extLst>
              <a:ext uri="{FF2B5EF4-FFF2-40B4-BE49-F238E27FC236}">
                <a16:creationId xmlns:a16="http://schemas.microsoft.com/office/drawing/2014/main" id="{5603B878-1B28-4EB1-BA23-CED375DFD466}"/>
              </a:ext>
            </a:extLst>
          </p:cNvPr>
          <p:cNvSpPr>
            <a:spLocks noGrp="1"/>
          </p:cNvSpPr>
          <p:nvPr>
            <p:ph type="sldNum" sz="quarter" idx="10"/>
          </p:nvPr>
        </p:nvSpPr>
        <p:spPr/>
        <p:txBody>
          <a:bodyPr/>
          <a:lstStyle/>
          <a:p>
            <a:fld id="{70CC1D15-B5DE-4BD5-A4FB-8CE7A139D482}" type="slidenum">
              <a:rPr lang="en-GB" smtClean="0"/>
              <a:t>11</a:t>
            </a:fld>
            <a:endParaRPr lang="en-GB"/>
          </a:p>
        </p:txBody>
      </p:sp>
    </p:spTree>
    <p:extLst>
      <p:ext uri="{BB962C8B-B14F-4D97-AF65-F5344CB8AC3E}">
        <p14:creationId xmlns:p14="http://schemas.microsoft.com/office/powerpoint/2010/main" val="358554395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B70220-F986-F8FF-AA0A-C51E5591FD2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9DAA0DC-E172-AF6C-5AE5-91966B3FB31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DA846CF-FC91-B9E2-1F95-899368E9C11E}"/>
              </a:ext>
            </a:extLst>
          </p:cNvPr>
          <p:cNvSpPr>
            <a:spLocks noGrp="1"/>
          </p:cNvSpPr>
          <p:nvPr>
            <p:ph type="body" idx="1"/>
          </p:nvPr>
        </p:nvSpPr>
        <p:spPr/>
        <p:txBody>
          <a:bodyPr/>
          <a:lstStyle/>
          <a:p>
            <a:r>
              <a:rPr lang="en-GB" sz="1200" b="0" dirty="0"/>
              <a:t>The game industry has “one of the highest barriers to entry in tech”, primarily due to its complex interdisciplinary nature</a:t>
            </a:r>
          </a:p>
          <a:p>
            <a:pPr fontAlgn="base"/>
            <a:r>
              <a:rPr lang="en-GB" sz="1200" b="0" dirty="0"/>
              <a:t>(click)</a:t>
            </a:r>
          </a:p>
          <a:p>
            <a:pPr marL="0" marR="0" lvl="0" indent="0" algn="l" defTabSz="914400" rtl="0" eaLnBrk="1" fontAlgn="base" latinLnBrk="0" hangingPunct="1">
              <a:lnSpc>
                <a:spcPct val="100000"/>
              </a:lnSpc>
              <a:spcBef>
                <a:spcPts val="0"/>
              </a:spcBef>
              <a:spcAft>
                <a:spcPts val="0"/>
              </a:spcAft>
              <a:buClrTx/>
              <a:buSzTx/>
              <a:buFontTx/>
              <a:buNone/>
              <a:tabLst/>
              <a:defRPr/>
            </a:pPr>
            <a:r>
              <a:rPr lang="en-GB" sz="1200" b="0" dirty="0"/>
              <a:t>Despite the majority of NUTS3 regions having at least 1 game development company, the largest studios tend to cluster in expensive cities, which requires relocation and a significant financial commitment.</a:t>
            </a:r>
          </a:p>
          <a:p>
            <a:pPr marL="0" marR="0" lvl="0" indent="0" algn="l" defTabSz="914400" rtl="0" eaLnBrk="1" fontAlgn="base" latinLnBrk="0" hangingPunct="1">
              <a:lnSpc>
                <a:spcPct val="100000"/>
              </a:lnSpc>
              <a:spcBef>
                <a:spcPts val="0"/>
              </a:spcBef>
              <a:spcAft>
                <a:spcPts val="0"/>
              </a:spcAft>
              <a:buClrTx/>
              <a:buSzTx/>
              <a:buFontTx/>
              <a:buNone/>
              <a:tabLst/>
              <a:defRPr/>
            </a:pPr>
            <a:r>
              <a:rPr lang="en-GB" sz="1200" b="0" dirty="0"/>
              <a:t>(click)</a:t>
            </a:r>
          </a:p>
          <a:p>
            <a:pPr marL="0" marR="0" lvl="0" indent="0" algn="l" defTabSz="914400" rtl="0" eaLnBrk="1" fontAlgn="base" latinLnBrk="0" hangingPunct="1">
              <a:lnSpc>
                <a:spcPct val="100000"/>
              </a:lnSpc>
              <a:spcBef>
                <a:spcPts val="0"/>
              </a:spcBef>
              <a:spcAft>
                <a:spcPts val="0"/>
              </a:spcAft>
              <a:buClrTx/>
              <a:buSzTx/>
              <a:buFontTx/>
              <a:buNone/>
              <a:tabLst/>
              <a:defRPr/>
            </a:pPr>
            <a:r>
              <a:rPr lang="en-GB" sz="1200" b="0" dirty="0"/>
              <a:t>For example, over half of the mapped studios are placed in a triangle between London, Southampton and Dover (including Guildford and Brighton).</a:t>
            </a:r>
          </a:p>
          <a:p>
            <a:pPr fontAlgn="base"/>
            <a:endParaRPr lang="en-GB" sz="1200" b="0" dirty="0"/>
          </a:p>
        </p:txBody>
      </p:sp>
      <p:sp>
        <p:nvSpPr>
          <p:cNvPr id="4" name="Slide Number Placeholder 3">
            <a:extLst>
              <a:ext uri="{FF2B5EF4-FFF2-40B4-BE49-F238E27FC236}">
                <a16:creationId xmlns:a16="http://schemas.microsoft.com/office/drawing/2014/main" id="{28D91B76-690E-D268-4706-278B47694467}"/>
              </a:ext>
            </a:extLst>
          </p:cNvPr>
          <p:cNvSpPr>
            <a:spLocks noGrp="1"/>
          </p:cNvSpPr>
          <p:nvPr>
            <p:ph type="sldNum" sz="quarter" idx="10"/>
          </p:nvPr>
        </p:nvSpPr>
        <p:spPr/>
        <p:txBody>
          <a:bodyPr/>
          <a:lstStyle/>
          <a:p>
            <a:fld id="{70CC1D15-B5DE-4BD5-A4FB-8CE7A139D482}" type="slidenum">
              <a:rPr lang="en-GB" smtClean="0"/>
              <a:t>12</a:t>
            </a:fld>
            <a:endParaRPr lang="en-GB"/>
          </a:p>
        </p:txBody>
      </p:sp>
    </p:spTree>
    <p:extLst>
      <p:ext uri="{BB962C8B-B14F-4D97-AF65-F5344CB8AC3E}">
        <p14:creationId xmlns:p14="http://schemas.microsoft.com/office/powerpoint/2010/main" val="297046884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B22E22-2109-6FE3-B0C6-AFC9CC3E05C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E571692-3763-8836-62CF-CC8AF97EABB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8C1DBE1-7C70-2F07-65A3-FDA6ECA72CE5}"/>
              </a:ext>
            </a:extLst>
          </p:cNvPr>
          <p:cNvSpPr>
            <a:spLocks noGrp="1"/>
          </p:cNvSpPr>
          <p:nvPr>
            <p:ph type="body" idx="1"/>
          </p:nvPr>
        </p:nvSpPr>
        <p:spPr/>
        <p:txBody>
          <a:bodyPr/>
          <a:lstStyle/>
          <a:p>
            <a:pPr fontAlgn="base"/>
            <a:endParaRPr lang="en-GB" b="0" dirty="0"/>
          </a:p>
        </p:txBody>
      </p:sp>
      <p:sp>
        <p:nvSpPr>
          <p:cNvPr id="4" name="Slide Number Placeholder 3">
            <a:extLst>
              <a:ext uri="{FF2B5EF4-FFF2-40B4-BE49-F238E27FC236}">
                <a16:creationId xmlns:a16="http://schemas.microsoft.com/office/drawing/2014/main" id="{9C9576B1-D699-0805-6803-9CD6A79A0139}"/>
              </a:ext>
            </a:extLst>
          </p:cNvPr>
          <p:cNvSpPr>
            <a:spLocks noGrp="1"/>
          </p:cNvSpPr>
          <p:nvPr>
            <p:ph type="sldNum" sz="quarter" idx="10"/>
          </p:nvPr>
        </p:nvSpPr>
        <p:spPr/>
        <p:txBody>
          <a:bodyPr/>
          <a:lstStyle/>
          <a:p>
            <a:fld id="{70CC1D15-B5DE-4BD5-A4FB-8CE7A139D482}" type="slidenum">
              <a:rPr lang="en-GB" smtClean="0"/>
              <a:t>13</a:t>
            </a:fld>
            <a:endParaRPr lang="en-GB"/>
          </a:p>
        </p:txBody>
      </p:sp>
    </p:spTree>
    <p:extLst>
      <p:ext uri="{BB962C8B-B14F-4D97-AF65-F5344CB8AC3E}">
        <p14:creationId xmlns:p14="http://schemas.microsoft.com/office/powerpoint/2010/main" val="209225855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1D0FBE-385C-BD48-37CE-EBFE7194867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A67905E-F168-0B43-515B-A72D3027B85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25A988D-2D1D-DF89-C210-B7F3352FD405}"/>
              </a:ext>
            </a:extLst>
          </p:cNvPr>
          <p:cNvSpPr>
            <a:spLocks noGrp="1"/>
          </p:cNvSpPr>
          <p:nvPr>
            <p:ph type="body" idx="1"/>
          </p:nvPr>
        </p:nvSpPr>
        <p:spPr/>
        <p:txBody>
          <a:bodyPr/>
          <a:lstStyle/>
          <a:p>
            <a:r>
              <a:rPr lang="en-GB" sz="1800" b="0" dirty="0"/>
              <a:t>The Global Game Jam is a non-profit organisation which, as of 2026, has (Global Game Jam, 2026b):</a:t>
            </a:r>
          </a:p>
          <a:p>
            <a:pPr marL="0" indent="0">
              <a:buFont typeface="Arial" panose="020B0604020202020204" pitchFamily="34" charset="0"/>
              <a:buNone/>
            </a:pPr>
            <a:r>
              <a:rPr lang="en-GB" sz="1800" b="0" dirty="0"/>
              <a:t>6 hired (paid) staff members</a:t>
            </a:r>
          </a:p>
          <a:p>
            <a:pPr marL="0" indent="0">
              <a:buFont typeface="Arial" panose="020B0604020202020204" pitchFamily="34" charset="0"/>
              <a:buNone/>
            </a:pPr>
            <a:r>
              <a:rPr lang="en-GB" sz="1800" b="0" dirty="0"/>
              <a:t>(click) 8 volunteer board members</a:t>
            </a:r>
          </a:p>
          <a:p>
            <a:pPr marL="0" indent="0">
              <a:buFont typeface="Arial" panose="020B0604020202020204" pitchFamily="34" charset="0"/>
              <a:buNone/>
            </a:pPr>
            <a:r>
              <a:rPr lang="en-GB" sz="1800" b="0" dirty="0"/>
              <a:t>13 volunteer Executive Committee</a:t>
            </a:r>
            <a:endParaRPr lang="en-GB" sz="800" b="0" dirty="0"/>
          </a:p>
          <a:p>
            <a:pPr marL="0" indent="0">
              <a:buFont typeface="Arial" panose="020B0604020202020204" pitchFamily="34" charset="0"/>
              <a:buNone/>
            </a:pPr>
            <a:r>
              <a:rPr lang="en-GB" sz="1600" b="0"/>
              <a:t>(click) 1 </a:t>
            </a:r>
            <a:r>
              <a:rPr lang="en-GB" sz="1600" b="0" dirty="0"/>
              <a:t>of which is also hired staff</a:t>
            </a:r>
          </a:p>
          <a:p>
            <a:pPr marL="0" indent="0">
              <a:buFont typeface="Arial" panose="020B0604020202020204" pitchFamily="34" charset="0"/>
              <a:buNone/>
            </a:pPr>
            <a:r>
              <a:rPr lang="en-GB" sz="1600" b="0" dirty="0"/>
              <a:t>1 is also a board member </a:t>
            </a:r>
          </a:p>
          <a:p>
            <a:pPr marL="0" indent="0">
              <a:buFont typeface="Arial" panose="020B0604020202020204" pitchFamily="34" charset="0"/>
              <a:buNone/>
            </a:pPr>
            <a:r>
              <a:rPr lang="en-GB" sz="1600" b="0" dirty="0"/>
              <a:t>Further 3 form Global Regional Coordination Team (Global Game Jam, 2026c)</a:t>
            </a:r>
            <a:r>
              <a:rPr lang="en-GB" sz="1800" b="0" dirty="0"/>
              <a:t>	</a:t>
            </a:r>
          </a:p>
          <a:p>
            <a:pPr fontAlgn="base"/>
            <a:endParaRPr lang="en-GB" b="0" dirty="0"/>
          </a:p>
          <a:p>
            <a:pPr fontAlgn="base"/>
            <a:endParaRPr lang="en-GB" b="0" dirty="0"/>
          </a:p>
          <a:p>
            <a:pPr fontAlgn="base"/>
            <a:r>
              <a:rPr lang="en-GB" b="0" dirty="0"/>
              <a:t>https://globalgamejam.org/about</a:t>
            </a:r>
          </a:p>
          <a:p>
            <a:pPr fontAlgn="base"/>
            <a:endParaRPr lang="en-GB" b="0" dirty="0"/>
          </a:p>
        </p:txBody>
      </p:sp>
      <p:sp>
        <p:nvSpPr>
          <p:cNvPr id="4" name="Slide Number Placeholder 3">
            <a:extLst>
              <a:ext uri="{FF2B5EF4-FFF2-40B4-BE49-F238E27FC236}">
                <a16:creationId xmlns:a16="http://schemas.microsoft.com/office/drawing/2014/main" id="{D1456E25-5646-5FD6-1790-88E4C0209A6A}"/>
              </a:ext>
            </a:extLst>
          </p:cNvPr>
          <p:cNvSpPr>
            <a:spLocks noGrp="1"/>
          </p:cNvSpPr>
          <p:nvPr>
            <p:ph type="sldNum" sz="quarter" idx="10"/>
          </p:nvPr>
        </p:nvSpPr>
        <p:spPr/>
        <p:txBody>
          <a:bodyPr/>
          <a:lstStyle/>
          <a:p>
            <a:fld id="{70CC1D15-B5DE-4BD5-A4FB-8CE7A139D482}" type="slidenum">
              <a:rPr lang="en-GB" smtClean="0"/>
              <a:t>14</a:t>
            </a:fld>
            <a:endParaRPr lang="en-GB"/>
          </a:p>
        </p:txBody>
      </p:sp>
    </p:spTree>
    <p:extLst>
      <p:ext uri="{BB962C8B-B14F-4D97-AF65-F5344CB8AC3E}">
        <p14:creationId xmlns:p14="http://schemas.microsoft.com/office/powerpoint/2010/main" val="243425537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E2C626-3D9F-34E3-B82F-CA1F032B00C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AA2C6BC-959E-DFD4-F37A-020A2F02387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7445A7A-D607-DA57-9FE9-971000CB5BA2}"/>
              </a:ext>
            </a:extLst>
          </p:cNvPr>
          <p:cNvSpPr>
            <a:spLocks noGrp="1"/>
          </p:cNvSpPr>
          <p:nvPr>
            <p:ph type="body" idx="1"/>
          </p:nvPr>
        </p:nvSpPr>
        <p:spPr/>
        <p:txBody>
          <a:bodyPr/>
          <a:lstStyle/>
          <a:p>
            <a:r>
              <a:rPr lang="en-GB" sz="1200" b="0" dirty="0"/>
              <a:t>Those key members are further supported by 58 volunteer regional organisers (ROs), who are responsible for interviewing, supporting, and mentoring site organisers (SOs).</a:t>
            </a:r>
          </a:p>
          <a:p>
            <a:r>
              <a:rPr lang="en-GB" sz="1200" b="0" dirty="0"/>
              <a:t>(click)</a:t>
            </a:r>
          </a:p>
          <a:p>
            <a:r>
              <a:rPr lang="en-GB" sz="1200" b="0" dirty="0"/>
              <a:t>SOs manage local sites that serve their communities of choice and enable jammers to participate (Global Game Jam, 2026b).</a:t>
            </a:r>
          </a:p>
          <a:p>
            <a:pPr fontAlgn="base"/>
            <a:endParaRPr lang="en-GB" b="0" dirty="0"/>
          </a:p>
          <a:p>
            <a:pPr fontAlgn="base"/>
            <a:r>
              <a:rPr lang="en-GB" b="0" dirty="0"/>
              <a:t>https://unsplash.com/photos/dog-biting-thank-you-mail-paper-CjI_2QX7hvU</a:t>
            </a:r>
          </a:p>
          <a:p>
            <a:pPr fontAlgn="base"/>
            <a:endParaRPr lang="en-GB" b="0" dirty="0"/>
          </a:p>
        </p:txBody>
      </p:sp>
      <p:sp>
        <p:nvSpPr>
          <p:cNvPr id="4" name="Slide Number Placeholder 3">
            <a:extLst>
              <a:ext uri="{FF2B5EF4-FFF2-40B4-BE49-F238E27FC236}">
                <a16:creationId xmlns:a16="http://schemas.microsoft.com/office/drawing/2014/main" id="{96166CD5-AF7F-04F7-4D1A-77CA15F8965D}"/>
              </a:ext>
            </a:extLst>
          </p:cNvPr>
          <p:cNvSpPr>
            <a:spLocks noGrp="1"/>
          </p:cNvSpPr>
          <p:nvPr>
            <p:ph type="sldNum" sz="quarter" idx="10"/>
          </p:nvPr>
        </p:nvSpPr>
        <p:spPr/>
        <p:txBody>
          <a:bodyPr/>
          <a:lstStyle/>
          <a:p>
            <a:fld id="{70CC1D15-B5DE-4BD5-A4FB-8CE7A139D482}" type="slidenum">
              <a:rPr lang="en-GB" smtClean="0"/>
              <a:t>15</a:t>
            </a:fld>
            <a:endParaRPr lang="en-GB"/>
          </a:p>
        </p:txBody>
      </p:sp>
    </p:spTree>
    <p:extLst>
      <p:ext uri="{BB962C8B-B14F-4D97-AF65-F5344CB8AC3E}">
        <p14:creationId xmlns:p14="http://schemas.microsoft.com/office/powerpoint/2010/main" val="254957435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AB901B-2773-4ED7-02C2-D058E5DAEC2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CB83F98-682C-02B0-6777-752F99F0F21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AFC4A45-5F30-4A7C-1E39-D53BFF5DEBDC}"/>
              </a:ext>
            </a:extLst>
          </p:cNvPr>
          <p:cNvSpPr>
            <a:spLocks noGrp="1"/>
          </p:cNvSpPr>
          <p:nvPr>
            <p:ph type="body" idx="1"/>
          </p:nvPr>
        </p:nvSpPr>
        <p:spPr/>
        <p:txBody>
          <a:bodyPr/>
          <a:lstStyle/>
          <a:p>
            <a:r>
              <a:rPr lang="en-GB" sz="1200" b="0" dirty="0"/>
              <a:t>The GGJ regions can range from an area within a country (US California), through a whole country (Philippines), or several countries (UK &amp; Ireland, including Guernsey, Jersey, and the Isle of Man), to whole geographic regions (Africa North).</a:t>
            </a:r>
          </a:p>
          <a:p>
            <a:r>
              <a:rPr lang="en-GB" sz="1200" b="0" dirty="0"/>
              <a:t>(click)</a:t>
            </a:r>
          </a:p>
          <a:p>
            <a:r>
              <a:rPr lang="en-GB" sz="1200" b="0" dirty="0"/>
              <a:t>The regions are divided by language/number of historic sites (roughly 30 per RO) rather than national boundaries or population. </a:t>
            </a:r>
          </a:p>
          <a:p>
            <a:pPr fontAlgn="base"/>
            <a:endParaRPr lang="en-GB" b="0" dirty="0"/>
          </a:p>
          <a:p>
            <a:pPr fontAlgn="base"/>
            <a:endParaRPr lang="en-GB" b="0" dirty="0"/>
          </a:p>
          <a:p>
            <a:pPr fontAlgn="base"/>
            <a:r>
              <a:rPr lang="en-GB" b="0" dirty="0"/>
              <a:t>https://globalgamejam.org/map/2026</a:t>
            </a:r>
          </a:p>
        </p:txBody>
      </p:sp>
      <p:sp>
        <p:nvSpPr>
          <p:cNvPr id="4" name="Slide Number Placeholder 3">
            <a:extLst>
              <a:ext uri="{FF2B5EF4-FFF2-40B4-BE49-F238E27FC236}">
                <a16:creationId xmlns:a16="http://schemas.microsoft.com/office/drawing/2014/main" id="{CA9CB69F-F860-D22E-1B0D-981ACEBDADA3}"/>
              </a:ext>
            </a:extLst>
          </p:cNvPr>
          <p:cNvSpPr>
            <a:spLocks noGrp="1"/>
          </p:cNvSpPr>
          <p:nvPr>
            <p:ph type="sldNum" sz="quarter" idx="10"/>
          </p:nvPr>
        </p:nvSpPr>
        <p:spPr/>
        <p:txBody>
          <a:bodyPr/>
          <a:lstStyle/>
          <a:p>
            <a:fld id="{70CC1D15-B5DE-4BD5-A4FB-8CE7A139D482}" type="slidenum">
              <a:rPr lang="en-GB" smtClean="0"/>
              <a:t>16</a:t>
            </a:fld>
            <a:endParaRPr lang="en-GB"/>
          </a:p>
        </p:txBody>
      </p:sp>
    </p:spTree>
    <p:extLst>
      <p:ext uri="{BB962C8B-B14F-4D97-AF65-F5344CB8AC3E}">
        <p14:creationId xmlns:p14="http://schemas.microsoft.com/office/powerpoint/2010/main" val="282409916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C1A683-7D94-4709-FC4F-CD43E55427A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2DC533E-908B-BB92-D75B-65AAA8C0BF3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257260D-B4D0-4EA3-D176-C78F8A1AAF5B}"/>
              </a:ext>
            </a:extLst>
          </p:cNvPr>
          <p:cNvSpPr>
            <a:spLocks noGrp="1"/>
          </p:cNvSpPr>
          <p:nvPr>
            <p:ph type="body" idx="1"/>
          </p:nvPr>
        </p:nvSpPr>
        <p:spPr/>
        <p:txBody>
          <a:bodyPr/>
          <a:lstStyle/>
          <a:p>
            <a:r>
              <a:rPr lang="en-GB" sz="1200" b="0" dirty="0"/>
              <a:t>For the first few years (2009-2012, GGJ operated within International Game Developers Association (IGDA) structures, with prominent academics hosting sites at their institutions. The UK &amp; Ireland were part of it since its inception, with 4 sites in 2009.</a:t>
            </a:r>
          </a:p>
          <a:p>
            <a:r>
              <a:rPr lang="en-GB" sz="1200" b="0" dirty="0"/>
              <a:t>(click)</a:t>
            </a:r>
          </a:p>
          <a:p>
            <a:r>
              <a:rPr lang="en-GB" sz="1200" b="0" dirty="0"/>
              <a:t>In the period 2010-2013, </a:t>
            </a:r>
            <a:r>
              <a:rPr lang="en-GB" sz="1200" b="0" dirty="0" err="1"/>
              <a:t>Zuraida</a:t>
            </a:r>
            <a:r>
              <a:rPr lang="en-GB" sz="1200" b="0" dirty="0"/>
              <a:t> Buter (HKU, Netherlands) was GGJ Co-director and European Outreach (Region Organiser).</a:t>
            </a:r>
          </a:p>
          <a:p>
            <a:pPr fontAlgn="base"/>
            <a:endParaRPr lang="en-GB" sz="1200" b="0" dirty="0"/>
          </a:p>
          <a:p>
            <a:pPr fontAlgn="base"/>
            <a:r>
              <a:rPr lang="en-GB" sz="1200" b="0" dirty="0"/>
              <a:t>London MET, University of Wales (Newport), Glasgow Caledonian University, and Tipperary Institute hosted sites in 2009 (GameIndustry.biz, 2009; Unthank, 2021).</a:t>
            </a:r>
            <a:endParaRPr lang="en-GB" b="0" dirty="0"/>
          </a:p>
        </p:txBody>
      </p:sp>
      <p:sp>
        <p:nvSpPr>
          <p:cNvPr id="4" name="Slide Number Placeholder 3">
            <a:extLst>
              <a:ext uri="{FF2B5EF4-FFF2-40B4-BE49-F238E27FC236}">
                <a16:creationId xmlns:a16="http://schemas.microsoft.com/office/drawing/2014/main" id="{6CDFAAE7-650F-B02F-F8D1-D1A5D5AC6A62}"/>
              </a:ext>
            </a:extLst>
          </p:cNvPr>
          <p:cNvSpPr>
            <a:spLocks noGrp="1"/>
          </p:cNvSpPr>
          <p:nvPr>
            <p:ph type="sldNum" sz="quarter" idx="10"/>
          </p:nvPr>
        </p:nvSpPr>
        <p:spPr/>
        <p:txBody>
          <a:bodyPr/>
          <a:lstStyle/>
          <a:p>
            <a:fld id="{70CC1D15-B5DE-4BD5-A4FB-8CE7A139D482}" type="slidenum">
              <a:rPr lang="en-GB" smtClean="0"/>
              <a:t>17</a:t>
            </a:fld>
            <a:endParaRPr lang="en-GB"/>
          </a:p>
        </p:txBody>
      </p:sp>
    </p:spTree>
    <p:extLst>
      <p:ext uri="{BB962C8B-B14F-4D97-AF65-F5344CB8AC3E}">
        <p14:creationId xmlns:p14="http://schemas.microsoft.com/office/powerpoint/2010/main" val="245485454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B2B20D-A8F4-978E-2DB4-6AFA8747658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1D3123A-344F-B30E-D00E-015930DEFBA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119D2D0-8F57-05E3-71EB-D5DD9733DC77}"/>
              </a:ext>
            </a:extLst>
          </p:cNvPr>
          <p:cNvSpPr>
            <a:spLocks noGrp="1"/>
          </p:cNvSpPr>
          <p:nvPr>
            <p:ph type="body" idx="1"/>
          </p:nvPr>
        </p:nvSpPr>
        <p:spPr/>
        <p:txBody>
          <a:bodyPr/>
          <a:lstStyle/>
          <a:p>
            <a:r>
              <a:rPr lang="en-GB" sz="1200" b="0" dirty="0"/>
              <a:t>The role of Regional Organiser for the UK &amp; Ireland was created in 2014 and moved across participating countries, with everyone having prior experience as Jammers and Site Organisers.</a:t>
            </a:r>
          </a:p>
          <a:p>
            <a:r>
              <a:rPr lang="en-GB" sz="1200" b="0" dirty="0"/>
              <a:t>(click)</a:t>
            </a:r>
          </a:p>
          <a:p>
            <a:r>
              <a:rPr lang="en-GB" sz="1200" b="0" dirty="0"/>
              <a:t>RO Role was placed in:</a:t>
            </a:r>
          </a:p>
          <a:p>
            <a:r>
              <a:rPr lang="en-GB" sz="1200" b="0" dirty="0"/>
              <a:t>Scotland (2014-2016) </a:t>
            </a:r>
          </a:p>
          <a:p>
            <a:r>
              <a:rPr lang="en-GB" sz="1200" b="0" dirty="0"/>
              <a:t>Ireland (2016-2019) </a:t>
            </a:r>
          </a:p>
          <a:p>
            <a:r>
              <a:rPr lang="en-GB" sz="1200" b="0" dirty="0"/>
              <a:t>Wales (2019-2024) </a:t>
            </a:r>
          </a:p>
          <a:p>
            <a:r>
              <a:rPr lang="en-GB" sz="1200" b="0" dirty="0"/>
              <a:t>England (2021-present)</a:t>
            </a:r>
          </a:p>
          <a:p>
            <a:pPr fontAlgn="base"/>
            <a:endParaRPr lang="en-GB" b="0" dirty="0"/>
          </a:p>
          <a:p>
            <a:pPr fontAlgn="base"/>
            <a:endParaRPr lang="en-GB" b="0" dirty="0"/>
          </a:p>
          <a:p>
            <a:pPr fontAlgn="base"/>
            <a:r>
              <a:rPr lang="en-GB" b="0" dirty="0"/>
              <a:t>https://www.pexels.com/photo/pin-on-uk-on-europe-map-19963850/</a:t>
            </a:r>
          </a:p>
        </p:txBody>
      </p:sp>
      <p:sp>
        <p:nvSpPr>
          <p:cNvPr id="4" name="Slide Number Placeholder 3">
            <a:extLst>
              <a:ext uri="{FF2B5EF4-FFF2-40B4-BE49-F238E27FC236}">
                <a16:creationId xmlns:a16="http://schemas.microsoft.com/office/drawing/2014/main" id="{A0963AB0-7880-01E5-3AFC-BEDCF88144D2}"/>
              </a:ext>
            </a:extLst>
          </p:cNvPr>
          <p:cNvSpPr>
            <a:spLocks noGrp="1"/>
          </p:cNvSpPr>
          <p:nvPr>
            <p:ph type="sldNum" sz="quarter" idx="10"/>
          </p:nvPr>
        </p:nvSpPr>
        <p:spPr/>
        <p:txBody>
          <a:bodyPr/>
          <a:lstStyle/>
          <a:p>
            <a:fld id="{70CC1D15-B5DE-4BD5-A4FB-8CE7A139D482}" type="slidenum">
              <a:rPr lang="en-GB" smtClean="0"/>
              <a:t>18</a:t>
            </a:fld>
            <a:endParaRPr lang="en-GB"/>
          </a:p>
        </p:txBody>
      </p:sp>
    </p:spTree>
    <p:extLst>
      <p:ext uri="{BB962C8B-B14F-4D97-AF65-F5344CB8AC3E}">
        <p14:creationId xmlns:p14="http://schemas.microsoft.com/office/powerpoint/2010/main" val="17868414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45089F-AEB2-DD89-BDF4-A60EA8022DE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E893426-7227-6D31-1843-51DEF26DDFC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EA871CF-ADA3-2538-C410-A8911AA3EABE}"/>
              </a:ext>
            </a:extLst>
          </p:cNvPr>
          <p:cNvSpPr>
            <a:spLocks noGrp="1"/>
          </p:cNvSpPr>
          <p:nvPr>
            <p:ph type="body" idx="1"/>
          </p:nvPr>
        </p:nvSpPr>
        <p:spPr/>
        <p:txBody>
          <a:bodyPr/>
          <a:lstStyle/>
          <a:p>
            <a:r>
              <a:rPr lang="en-GB" sz="1200" b="0" dirty="0"/>
              <a:t>Site organisers are the ones who not only choose the community they wish to host the site for but also decide the nature of the jam (its format, timing and openness), making them proverbial gatekeepers.</a:t>
            </a:r>
          </a:p>
          <a:p>
            <a:r>
              <a:rPr lang="en-GB" sz="1200" b="0" dirty="0"/>
              <a:t>(click)</a:t>
            </a:r>
          </a:p>
          <a:p>
            <a:r>
              <a:rPr lang="en-GB" sz="1200" b="0" dirty="0"/>
              <a:t>This is one reason why the jam sites can range from closed communities of practice to sites open to anyone, permitting and encouraging novices to work alongside industry veterans, leapfrogging regional inequalities, and allowing for lateral peer-to-peer learning.</a:t>
            </a:r>
          </a:p>
          <a:p>
            <a:endParaRPr lang="en-GB" sz="1200" b="0" dirty="0"/>
          </a:p>
          <a:p>
            <a:endParaRPr lang="en-GB" sz="1200" b="0" dirty="0"/>
          </a:p>
          <a:p>
            <a:r>
              <a:rPr lang="en-GB" b="0" dirty="0"/>
              <a:t>https://www.theverge.com/2016/5/5/11592622/this-is-fine-meme-comic</a:t>
            </a:r>
          </a:p>
          <a:p>
            <a:endParaRPr lang="en-GB" b="0" dirty="0"/>
          </a:p>
        </p:txBody>
      </p:sp>
      <p:sp>
        <p:nvSpPr>
          <p:cNvPr id="4" name="Slide Number Placeholder 3">
            <a:extLst>
              <a:ext uri="{FF2B5EF4-FFF2-40B4-BE49-F238E27FC236}">
                <a16:creationId xmlns:a16="http://schemas.microsoft.com/office/drawing/2014/main" id="{9D00284A-0282-3B97-1C64-B72F1938CE36}"/>
              </a:ext>
            </a:extLst>
          </p:cNvPr>
          <p:cNvSpPr>
            <a:spLocks noGrp="1"/>
          </p:cNvSpPr>
          <p:nvPr>
            <p:ph type="sldNum" sz="quarter" idx="10"/>
          </p:nvPr>
        </p:nvSpPr>
        <p:spPr/>
        <p:txBody>
          <a:bodyPr/>
          <a:lstStyle/>
          <a:p>
            <a:fld id="{70CC1D15-B5DE-4BD5-A4FB-8CE7A139D482}" type="slidenum">
              <a:rPr lang="en-GB" smtClean="0"/>
              <a:t>19</a:t>
            </a:fld>
            <a:endParaRPr lang="en-GB"/>
          </a:p>
        </p:txBody>
      </p:sp>
    </p:spTree>
    <p:extLst>
      <p:ext uri="{BB962C8B-B14F-4D97-AF65-F5344CB8AC3E}">
        <p14:creationId xmlns:p14="http://schemas.microsoft.com/office/powerpoint/2010/main" val="118418230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E6B6CC-EA41-BDEE-780A-4BC5937885E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FC564DB-F78D-E2E8-08AE-34F7AE8F0C0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3D236DA-B769-2BBC-B0D4-8E64A3F45F4B}"/>
              </a:ext>
            </a:extLst>
          </p:cNvPr>
          <p:cNvSpPr>
            <a:spLocks noGrp="1"/>
          </p:cNvSpPr>
          <p:nvPr>
            <p:ph type="body" idx="1"/>
          </p:nvPr>
        </p:nvSpPr>
        <p:spPr/>
        <p:txBody>
          <a:bodyPr/>
          <a:lstStyle/>
          <a:p>
            <a:r>
              <a:rPr lang="en-GB" sz="1200" b="0" dirty="0"/>
              <a:t>Every year, around the world in January, people commit to participating in the Global Game Jam (GGJ) for 48h and come out forever changed. </a:t>
            </a:r>
          </a:p>
          <a:p>
            <a:r>
              <a:rPr lang="en-GB" sz="1200" b="0" dirty="0"/>
              <a:t>(Click)</a:t>
            </a:r>
          </a:p>
          <a:p>
            <a:r>
              <a:rPr lang="en-GB" sz="1200" b="0" dirty="0"/>
              <a:t>Officially recognised game jams now run for a quarter of a century, and GGJ is, so far, the largest concurrent event taking place on all continents.</a:t>
            </a:r>
          </a:p>
          <a:p>
            <a:pPr fontAlgn="base"/>
            <a:endParaRPr lang="en-GB" b="0" dirty="0"/>
          </a:p>
          <a:p>
            <a:pPr fontAlgn="base"/>
            <a:endParaRPr lang="en-GB" b="0" dirty="0"/>
          </a:p>
          <a:p>
            <a:pPr fontAlgn="base"/>
            <a:r>
              <a:rPr lang="en-GB" b="0" dirty="0"/>
              <a:t>https://www.facebook.com/lifewithbubu.official/posts/pfbid0zE9D5EW61Huq6g4fN7oGUM4BiKseaPtkfPryUB6N3eMrZAhZYpxa5RUitjAbSv2ul</a:t>
            </a:r>
          </a:p>
        </p:txBody>
      </p:sp>
      <p:sp>
        <p:nvSpPr>
          <p:cNvPr id="4" name="Slide Number Placeholder 3">
            <a:extLst>
              <a:ext uri="{FF2B5EF4-FFF2-40B4-BE49-F238E27FC236}">
                <a16:creationId xmlns:a16="http://schemas.microsoft.com/office/drawing/2014/main" id="{2439781B-C981-F196-8DCB-1B34924B7D78}"/>
              </a:ext>
            </a:extLst>
          </p:cNvPr>
          <p:cNvSpPr>
            <a:spLocks noGrp="1"/>
          </p:cNvSpPr>
          <p:nvPr>
            <p:ph type="sldNum" sz="quarter" idx="10"/>
          </p:nvPr>
        </p:nvSpPr>
        <p:spPr/>
        <p:txBody>
          <a:bodyPr/>
          <a:lstStyle/>
          <a:p>
            <a:fld id="{70CC1D15-B5DE-4BD5-A4FB-8CE7A139D482}" type="slidenum">
              <a:rPr lang="en-GB" smtClean="0"/>
              <a:t>2</a:t>
            </a:fld>
            <a:endParaRPr lang="en-GB"/>
          </a:p>
        </p:txBody>
      </p:sp>
    </p:spTree>
    <p:extLst>
      <p:ext uri="{BB962C8B-B14F-4D97-AF65-F5344CB8AC3E}">
        <p14:creationId xmlns:p14="http://schemas.microsoft.com/office/powerpoint/2010/main" val="91325827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1F6AF3-D1CB-92EC-EAD3-8732D95D5F4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AF01BB5-9535-4AC0-619F-A148DC31C6E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36A5692-E7E6-6056-6F05-1B19D3AC2F53}"/>
              </a:ext>
            </a:extLst>
          </p:cNvPr>
          <p:cNvSpPr>
            <a:spLocks noGrp="1"/>
          </p:cNvSpPr>
          <p:nvPr>
            <p:ph type="body" idx="1"/>
          </p:nvPr>
        </p:nvSpPr>
        <p:spPr/>
        <p:txBody>
          <a:bodyPr/>
          <a:lstStyle/>
          <a:p>
            <a:r>
              <a:rPr lang="en-GB" sz="1200" b="0" dirty="0"/>
              <a:t>Consequently, the RO not only serves as a single point of contact and interviewer for Site Organisers but also as an enabler of knowledge transfer between institutions with vastly different resources, student demographics, and local industry ecosystems. </a:t>
            </a:r>
          </a:p>
          <a:p>
            <a:r>
              <a:rPr lang="en-GB" sz="1200" b="0" dirty="0"/>
              <a:t>(click)</a:t>
            </a:r>
          </a:p>
          <a:p>
            <a:r>
              <a:rPr lang="en-GB" sz="1200" b="0" dirty="0"/>
              <a:t>And it is the regional organiser's responsibility to ensure that each area hosting a jam has at least one publicly accessible jam site where anyone can participate.</a:t>
            </a:r>
          </a:p>
          <a:p>
            <a:pPr fontAlgn="base"/>
            <a:endParaRPr lang="en-GB" b="0" dirty="0"/>
          </a:p>
          <a:p>
            <a:pPr fontAlgn="base"/>
            <a:endParaRPr lang="en-GB" b="0" dirty="0"/>
          </a:p>
          <a:p>
            <a:pPr fontAlgn="base"/>
            <a:r>
              <a:rPr lang="en-GB" b="0" dirty="0"/>
              <a:t>https://www.linkedin.com/in/fanotherpg/</a:t>
            </a:r>
          </a:p>
        </p:txBody>
      </p:sp>
      <p:sp>
        <p:nvSpPr>
          <p:cNvPr id="4" name="Slide Number Placeholder 3">
            <a:extLst>
              <a:ext uri="{FF2B5EF4-FFF2-40B4-BE49-F238E27FC236}">
                <a16:creationId xmlns:a16="http://schemas.microsoft.com/office/drawing/2014/main" id="{5FA6B6A4-9102-9BCE-18E7-FA41F3BCCC77}"/>
              </a:ext>
            </a:extLst>
          </p:cNvPr>
          <p:cNvSpPr>
            <a:spLocks noGrp="1"/>
          </p:cNvSpPr>
          <p:nvPr>
            <p:ph type="sldNum" sz="quarter" idx="10"/>
          </p:nvPr>
        </p:nvSpPr>
        <p:spPr/>
        <p:txBody>
          <a:bodyPr/>
          <a:lstStyle/>
          <a:p>
            <a:fld id="{70CC1D15-B5DE-4BD5-A4FB-8CE7A139D482}" type="slidenum">
              <a:rPr lang="en-GB" smtClean="0"/>
              <a:t>20</a:t>
            </a:fld>
            <a:endParaRPr lang="en-GB"/>
          </a:p>
        </p:txBody>
      </p:sp>
    </p:spTree>
    <p:extLst>
      <p:ext uri="{BB962C8B-B14F-4D97-AF65-F5344CB8AC3E}">
        <p14:creationId xmlns:p14="http://schemas.microsoft.com/office/powerpoint/2010/main" val="181874222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EAD635-6CC2-DAAB-2420-EEE2DF8B301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4D510A4-DC6E-790E-E873-C3AB36C4B90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3C5F0A9-5D7D-8DB0-D3A7-FBDD2AFE5E19}"/>
              </a:ext>
            </a:extLst>
          </p:cNvPr>
          <p:cNvSpPr>
            <a:spLocks noGrp="1"/>
          </p:cNvSpPr>
          <p:nvPr>
            <p:ph type="body" idx="1"/>
          </p:nvPr>
        </p:nvSpPr>
        <p:spPr/>
        <p:txBody>
          <a:bodyPr/>
          <a:lstStyle/>
          <a:p>
            <a:pPr fontAlgn="base"/>
            <a:endParaRPr lang="en-GB" b="0" dirty="0"/>
          </a:p>
        </p:txBody>
      </p:sp>
      <p:sp>
        <p:nvSpPr>
          <p:cNvPr id="4" name="Slide Number Placeholder 3">
            <a:extLst>
              <a:ext uri="{FF2B5EF4-FFF2-40B4-BE49-F238E27FC236}">
                <a16:creationId xmlns:a16="http://schemas.microsoft.com/office/drawing/2014/main" id="{B6B844CE-8437-8977-068D-DD45192925A0}"/>
              </a:ext>
            </a:extLst>
          </p:cNvPr>
          <p:cNvSpPr>
            <a:spLocks noGrp="1"/>
          </p:cNvSpPr>
          <p:nvPr>
            <p:ph type="sldNum" sz="quarter" idx="10"/>
          </p:nvPr>
        </p:nvSpPr>
        <p:spPr/>
        <p:txBody>
          <a:bodyPr/>
          <a:lstStyle/>
          <a:p>
            <a:fld id="{70CC1D15-B5DE-4BD5-A4FB-8CE7A139D482}" type="slidenum">
              <a:rPr lang="en-GB" smtClean="0"/>
              <a:t>21</a:t>
            </a:fld>
            <a:endParaRPr lang="en-GB"/>
          </a:p>
        </p:txBody>
      </p:sp>
    </p:spTree>
    <p:extLst>
      <p:ext uri="{BB962C8B-B14F-4D97-AF65-F5344CB8AC3E}">
        <p14:creationId xmlns:p14="http://schemas.microsoft.com/office/powerpoint/2010/main" val="93707972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74F140-5A05-2AE3-2F89-BC0B440CE8E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DBE934C-2538-D215-BB7B-133041B9E20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A6683DC-65AC-DBA7-2C81-C346B79CB7C0}"/>
              </a:ext>
            </a:extLst>
          </p:cNvPr>
          <p:cNvSpPr>
            <a:spLocks noGrp="1"/>
          </p:cNvSpPr>
          <p:nvPr>
            <p:ph type="body" idx="1"/>
          </p:nvPr>
        </p:nvSpPr>
        <p:spPr/>
        <p:txBody>
          <a:bodyPr/>
          <a:lstStyle/>
          <a:p>
            <a:r>
              <a:rPr lang="en-GB" sz="1200" b="0" dirty="0"/>
              <a:t>GGJ data is based on user-generated content, which is optional, and, as such, its quality is inconsistent, to put it mildly. </a:t>
            </a:r>
          </a:p>
          <a:p>
            <a:r>
              <a:rPr lang="en-GB" sz="1200" b="0" dirty="0"/>
              <a:t>(click)</a:t>
            </a:r>
          </a:p>
          <a:p>
            <a:r>
              <a:rPr lang="en-GB" sz="1200" b="0" dirty="0"/>
              <a:t>The data collected so far covers the 2014-2023 period, including 572 sites (each with 29 data categories) from 179 organisations (or combinations thereof). This is planned to be expanded to all years.</a:t>
            </a:r>
          </a:p>
          <a:p>
            <a:pPr fontAlgn="base"/>
            <a:endParaRPr lang="en-GB" b="0" dirty="0"/>
          </a:p>
          <a:p>
            <a:pPr fontAlgn="base"/>
            <a:endParaRPr lang="en-GB" b="0" dirty="0"/>
          </a:p>
          <a:p>
            <a:pPr marL="0" marR="0" lvl="0" indent="0" algn="l" defTabSz="914400" rtl="0" eaLnBrk="1" fontAlgn="base" latinLnBrk="0" hangingPunct="1">
              <a:lnSpc>
                <a:spcPct val="100000"/>
              </a:lnSpc>
              <a:spcBef>
                <a:spcPts val="0"/>
              </a:spcBef>
              <a:spcAft>
                <a:spcPts val="0"/>
              </a:spcAft>
              <a:buClrTx/>
              <a:buSzTx/>
              <a:buFontTx/>
              <a:buNone/>
              <a:tabLst/>
              <a:defRPr/>
            </a:pPr>
            <a:r>
              <a:rPr lang="en-GB" b="0" dirty="0"/>
              <a:t>https://unsplash.com/photos/a-black-and-white-image-of-a-tree-with-many-small-white-lights-TIUyoNGM0no</a:t>
            </a:r>
          </a:p>
          <a:p>
            <a:pPr fontAlgn="base"/>
            <a:endParaRPr lang="en-GB" b="0" dirty="0"/>
          </a:p>
        </p:txBody>
      </p:sp>
      <p:sp>
        <p:nvSpPr>
          <p:cNvPr id="4" name="Slide Number Placeholder 3">
            <a:extLst>
              <a:ext uri="{FF2B5EF4-FFF2-40B4-BE49-F238E27FC236}">
                <a16:creationId xmlns:a16="http://schemas.microsoft.com/office/drawing/2014/main" id="{07A4CB47-C5B4-04AD-94D5-D7B306B8204C}"/>
              </a:ext>
            </a:extLst>
          </p:cNvPr>
          <p:cNvSpPr>
            <a:spLocks noGrp="1"/>
          </p:cNvSpPr>
          <p:nvPr>
            <p:ph type="sldNum" sz="quarter" idx="10"/>
          </p:nvPr>
        </p:nvSpPr>
        <p:spPr/>
        <p:txBody>
          <a:bodyPr/>
          <a:lstStyle/>
          <a:p>
            <a:fld id="{70CC1D15-B5DE-4BD5-A4FB-8CE7A139D482}" type="slidenum">
              <a:rPr lang="en-GB" smtClean="0"/>
              <a:t>22</a:t>
            </a:fld>
            <a:endParaRPr lang="en-GB"/>
          </a:p>
        </p:txBody>
      </p:sp>
    </p:spTree>
    <p:extLst>
      <p:ext uri="{BB962C8B-B14F-4D97-AF65-F5344CB8AC3E}">
        <p14:creationId xmlns:p14="http://schemas.microsoft.com/office/powerpoint/2010/main" val="44753691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8CB2F7-CCF5-823C-A7F7-FE8281F2AEB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783D728-61BB-DE17-8A5D-2A438EC8EAF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FBCB4AD-454D-4D67-DF12-F9F834D7A867}"/>
              </a:ext>
            </a:extLst>
          </p:cNvPr>
          <p:cNvSpPr>
            <a:spLocks noGrp="1"/>
          </p:cNvSpPr>
          <p:nvPr>
            <p:ph type="body" idx="1"/>
          </p:nvPr>
        </p:nvSpPr>
        <p:spPr/>
        <p:txBody>
          <a:bodyPr/>
          <a:lstStyle/>
          <a:p>
            <a:r>
              <a:rPr lang="en-GB" sz="1200" b="0" dirty="0"/>
              <a:t>So far, too few of the SO have responded to my questionnaire regarding this study; as such, it is not covered because it is neither representative nor statistically significant.</a:t>
            </a:r>
          </a:p>
          <a:p>
            <a:r>
              <a:rPr lang="en-GB" sz="1200" b="0" dirty="0"/>
              <a:t>(click)</a:t>
            </a:r>
          </a:p>
          <a:p>
            <a:r>
              <a:rPr lang="en-GB" sz="1200" b="0" dirty="0"/>
              <a:t>In the process of collecting data, I found instances of under- and overreporting, at times by as much as 50%; consequently, further research will follow to explore this in greater depth.</a:t>
            </a:r>
          </a:p>
          <a:p>
            <a:r>
              <a:rPr lang="en-GB" sz="1200" b="0" dirty="0"/>
              <a:t>(click) </a:t>
            </a:r>
          </a:p>
          <a:p>
            <a:r>
              <a:rPr lang="en-GB" sz="1200" b="0" dirty="0"/>
              <a:t>If you’re interested, speak to me or my colleague </a:t>
            </a:r>
            <a:r>
              <a:rPr lang="en-GB" sz="1200" dirty="0" err="1"/>
              <a:t>Hanjun</a:t>
            </a:r>
            <a:r>
              <a:rPr lang="en-GB" sz="1200" dirty="0"/>
              <a:t> Shi</a:t>
            </a:r>
            <a:r>
              <a:rPr lang="en-GB" sz="1200" b="0" dirty="0"/>
              <a:t> afterwards.</a:t>
            </a:r>
          </a:p>
          <a:p>
            <a:pPr fontAlgn="base"/>
            <a:endParaRPr lang="en-GB" b="0" dirty="0"/>
          </a:p>
          <a:p>
            <a:pPr fontAlgn="base"/>
            <a:r>
              <a:rPr lang="en-GB" b="0" dirty="0"/>
              <a:t>https://www.linkedin.com/in/hanjun-shi-5506b3219/</a:t>
            </a:r>
          </a:p>
        </p:txBody>
      </p:sp>
      <p:sp>
        <p:nvSpPr>
          <p:cNvPr id="4" name="Slide Number Placeholder 3">
            <a:extLst>
              <a:ext uri="{FF2B5EF4-FFF2-40B4-BE49-F238E27FC236}">
                <a16:creationId xmlns:a16="http://schemas.microsoft.com/office/drawing/2014/main" id="{4E889CDE-08A2-8424-65FF-55A9848BE99E}"/>
              </a:ext>
            </a:extLst>
          </p:cNvPr>
          <p:cNvSpPr>
            <a:spLocks noGrp="1"/>
          </p:cNvSpPr>
          <p:nvPr>
            <p:ph type="sldNum" sz="quarter" idx="10"/>
          </p:nvPr>
        </p:nvSpPr>
        <p:spPr/>
        <p:txBody>
          <a:bodyPr/>
          <a:lstStyle/>
          <a:p>
            <a:fld id="{70CC1D15-B5DE-4BD5-A4FB-8CE7A139D482}" type="slidenum">
              <a:rPr lang="en-GB" smtClean="0"/>
              <a:t>23</a:t>
            </a:fld>
            <a:endParaRPr lang="en-GB"/>
          </a:p>
        </p:txBody>
      </p:sp>
    </p:spTree>
    <p:extLst>
      <p:ext uri="{BB962C8B-B14F-4D97-AF65-F5344CB8AC3E}">
        <p14:creationId xmlns:p14="http://schemas.microsoft.com/office/powerpoint/2010/main" val="146806635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67C218-A9D7-37D5-DCD9-5BCAB9FCF63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3C8F008-21AD-3BF6-5AFC-EDE007DC96A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FE9146C-B7B1-3CE0-AED2-7F1A9B1DE7A9}"/>
              </a:ext>
            </a:extLst>
          </p:cNvPr>
          <p:cNvSpPr>
            <a:spLocks noGrp="1"/>
          </p:cNvSpPr>
          <p:nvPr>
            <p:ph type="body" idx="1"/>
          </p:nvPr>
        </p:nvSpPr>
        <p:spPr/>
        <p:txBody>
          <a:bodyPr/>
          <a:lstStyle/>
          <a:p>
            <a:r>
              <a:rPr lang="en-GB" sz="1200" b="0" dirty="0"/>
              <a:t>As Site Organisers are only responsible for their small community, they often assume that participants “know how it works by now” over time. </a:t>
            </a:r>
          </a:p>
          <a:p>
            <a:r>
              <a:rPr lang="en-GB" sz="1200" b="0" dirty="0"/>
              <a:t>(click)</a:t>
            </a:r>
          </a:p>
          <a:p>
            <a:r>
              <a:rPr lang="en-GB" sz="1200" b="0" dirty="0"/>
              <a:t>As such, it was possible to perform data mode imputation, but only within a single site, based on its history and consistency (location, organiser); however, wherever possible, deeper archival research was conducted to obtain missing information from external sites instead.</a:t>
            </a:r>
          </a:p>
          <a:p>
            <a:pPr fontAlgn="base"/>
            <a:endParaRPr lang="en-GB" b="0" dirty="0"/>
          </a:p>
        </p:txBody>
      </p:sp>
      <p:sp>
        <p:nvSpPr>
          <p:cNvPr id="4" name="Slide Number Placeholder 3">
            <a:extLst>
              <a:ext uri="{FF2B5EF4-FFF2-40B4-BE49-F238E27FC236}">
                <a16:creationId xmlns:a16="http://schemas.microsoft.com/office/drawing/2014/main" id="{15D506EA-CDC3-E6AF-065C-26A9CCC6F9CE}"/>
              </a:ext>
            </a:extLst>
          </p:cNvPr>
          <p:cNvSpPr>
            <a:spLocks noGrp="1"/>
          </p:cNvSpPr>
          <p:nvPr>
            <p:ph type="sldNum" sz="quarter" idx="10"/>
          </p:nvPr>
        </p:nvSpPr>
        <p:spPr/>
        <p:txBody>
          <a:bodyPr/>
          <a:lstStyle/>
          <a:p>
            <a:fld id="{70CC1D15-B5DE-4BD5-A4FB-8CE7A139D482}" type="slidenum">
              <a:rPr lang="en-GB" smtClean="0"/>
              <a:t>24</a:t>
            </a:fld>
            <a:endParaRPr lang="en-GB"/>
          </a:p>
        </p:txBody>
      </p:sp>
    </p:spTree>
    <p:extLst>
      <p:ext uri="{BB962C8B-B14F-4D97-AF65-F5344CB8AC3E}">
        <p14:creationId xmlns:p14="http://schemas.microsoft.com/office/powerpoint/2010/main" val="384142819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B51C30-0A8D-87D3-8394-20B8CA7B797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5025292-0519-C5DA-8991-44076E3B392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7AB30A9-710A-029F-A9F1-3E6C3C395CBF}"/>
              </a:ext>
            </a:extLst>
          </p:cNvPr>
          <p:cNvSpPr>
            <a:spLocks noGrp="1"/>
          </p:cNvSpPr>
          <p:nvPr>
            <p:ph type="body" idx="1"/>
          </p:nvPr>
        </p:nvSpPr>
        <p:spPr/>
        <p:txBody>
          <a:bodyPr/>
          <a:lstStyle/>
          <a:p>
            <a:r>
              <a:rPr lang="en-GB" sz="1200" b="0" dirty="0"/>
              <a:t>Global Game Jam allows jammers to share personal details beyond their nicknames.</a:t>
            </a:r>
          </a:p>
          <a:p>
            <a:r>
              <a:rPr lang="en-GB" sz="1200" b="0" dirty="0"/>
              <a:t>(click)</a:t>
            </a:r>
          </a:p>
          <a:p>
            <a:r>
              <a:rPr lang="en-GB" sz="1200" b="0" dirty="0"/>
              <a:t>Consequently, it is possible to track some participants’ trajectories through GGJ itself (jamming/site organising) and cross-reference them with LinkedIn to establish career trajectories.</a:t>
            </a:r>
          </a:p>
          <a:p>
            <a:r>
              <a:rPr lang="en-GB" sz="1200" b="0" dirty="0"/>
              <a:t>(click)</a:t>
            </a:r>
          </a:p>
          <a:p>
            <a:r>
              <a:rPr lang="en-GB" sz="1200" b="0" dirty="0"/>
              <a:t>A few high-profile industry figures for whom game jams were part of their formative years (Rosa Carbó-</a:t>
            </a:r>
            <a:r>
              <a:rPr lang="en-GB" sz="1200" b="0" dirty="0" err="1"/>
              <a:t>Mascarell</a:t>
            </a:r>
            <a:r>
              <a:rPr lang="en-GB" sz="1200" b="0" dirty="0"/>
              <a:t>, Adam Clewes-Boyle, and Nida Ahmad) have already been identified, but this is still a far cry from the data required for social mobility research.</a:t>
            </a:r>
          </a:p>
        </p:txBody>
      </p:sp>
      <p:sp>
        <p:nvSpPr>
          <p:cNvPr id="4" name="Slide Number Placeholder 3">
            <a:extLst>
              <a:ext uri="{FF2B5EF4-FFF2-40B4-BE49-F238E27FC236}">
                <a16:creationId xmlns:a16="http://schemas.microsoft.com/office/drawing/2014/main" id="{83A11511-6820-EB90-8A87-3E450B814C1A}"/>
              </a:ext>
            </a:extLst>
          </p:cNvPr>
          <p:cNvSpPr>
            <a:spLocks noGrp="1"/>
          </p:cNvSpPr>
          <p:nvPr>
            <p:ph type="sldNum" sz="quarter" idx="10"/>
          </p:nvPr>
        </p:nvSpPr>
        <p:spPr/>
        <p:txBody>
          <a:bodyPr/>
          <a:lstStyle/>
          <a:p>
            <a:fld id="{70CC1D15-B5DE-4BD5-A4FB-8CE7A139D482}" type="slidenum">
              <a:rPr lang="en-GB" smtClean="0"/>
              <a:t>25</a:t>
            </a:fld>
            <a:endParaRPr lang="en-GB"/>
          </a:p>
        </p:txBody>
      </p:sp>
    </p:spTree>
    <p:extLst>
      <p:ext uri="{BB962C8B-B14F-4D97-AF65-F5344CB8AC3E}">
        <p14:creationId xmlns:p14="http://schemas.microsoft.com/office/powerpoint/2010/main" val="177511205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B1A7AD-CB80-F531-5D27-88312F40BD9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9245A26-04FF-FFA8-C3B9-DCC5DF9A99D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FEFDC55-192F-2497-E338-0B54E931CCE1}"/>
              </a:ext>
            </a:extLst>
          </p:cNvPr>
          <p:cNvSpPr>
            <a:spLocks noGrp="1"/>
          </p:cNvSpPr>
          <p:nvPr>
            <p:ph type="body" idx="1"/>
          </p:nvPr>
        </p:nvSpPr>
        <p:spPr/>
        <p:txBody>
          <a:bodyPr/>
          <a:lstStyle/>
          <a:p>
            <a:r>
              <a:rPr lang="en-GB" sz="1200" b="0" dirty="0"/>
              <a:t>Due to the nature of the jam, it is not only possible to gain an in-depth perspective on all aspects of game development by polishing both soft and hard skills, but also to develop a viral prototype that could serve as a Minimum Viable Product/Vertical Slice/Tech Demo.</a:t>
            </a:r>
          </a:p>
          <a:p>
            <a:r>
              <a:rPr lang="en-GB" sz="1200" b="0" dirty="0"/>
              <a:t>(click)</a:t>
            </a:r>
          </a:p>
          <a:p>
            <a:r>
              <a:rPr lang="en-GB" sz="1200" b="0" dirty="0"/>
              <a:t>This work can lead to setting up an indie studio that offers more realistic opportunities for commercial viability, a route to self-employment, and a way to demonstrate your skill set (Savage et al., 2026). </a:t>
            </a:r>
          </a:p>
          <a:p>
            <a:pPr fontAlgn="base"/>
            <a:endParaRPr lang="en-GB" b="0" dirty="0"/>
          </a:p>
        </p:txBody>
      </p:sp>
      <p:sp>
        <p:nvSpPr>
          <p:cNvPr id="4" name="Slide Number Placeholder 3">
            <a:extLst>
              <a:ext uri="{FF2B5EF4-FFF2-40B4-BE49-F238E27FC236}">
                <a16:creationId xmlns:a16="http://schemas.microsoft.com/office/drawing/2014/main" id="{B3CE0C9C-A0B9-0AD2-92C3-9F6664636324}"/>
              </a:ext>
            </a:extLst>
          </p:cNvPr>
          <p:cNvSpPr>
            <a:spLocks noGrp="1"/>
          </p:cNvSpPr>
          <p:nvPr>
            <p:ph type="sldNum" sz="quarter" idx="10"/>
          </p:nvPr>
        </p:nvSpPr>
        <p:spPr/>
        <p:txBody>
          <a:bodyPr/>
          <a:lstStyle/>
          <a:p>
            <a:fld id="{70CC1D15-B5DE-4BD5-A4FB-8CE7A139D482}" type="slidenum">
              <a:rPr lang="en-GB" smtClean="0"/>
              <a:t>26</a:t>
            </a:fld>
            <a:endParaRPr lang="en-GB"/>
          </a:p>
        </p:txBody>
      </p:sp>
    </p:spTree>
    <p:extLst>
      <p:ext uri="{BB962C8B-B14F-4D97-AF65-F5344CB8AC3E}">
        <p14:creationId xmlns:p14="http://schemas.microsoft.com/office/powerpoint/2010/main" val="367753482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F1254F-1084-75B6-F28D-6574D764AA7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FF8C390-878B-ED95-7ED3-B5204FDDD30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558C056-A76D-2308-EDAC-52B030E3BE04}"/>
              </a:ext>
            </a:extLst>
          </p:cNvPr>
          <p:cNvSpPr>
            <a:spLocks noGrp="1"/>
          </p:cNvSpPr>
          <p:nvPr>
            <p:ph type="body" idx="1"/>
          </p:nvPr>
        </p:nvSpPr>
        <p:spPr/>
        <p:txBody>
          <a:bodyPr/>
          <a:lstStyle/>
          <a:p>
            <a:pPr fontAlgn="base"/>
            <a:r>
              <a:rPr lang="en-GB" b="0" dirty="0" err="1"/>
              <a:t>SuperHOT</a:t>
            </a:r>
            <a:r>
              <a:rPr lang="en-GB" b="0" dirty="0"/>
              <a:t> – with its unique time moves only when you do mechanics- was originally developed in a week as part of the 7 Day FPS Challenge.</a:t>
            </a:r>
          </a:p>
        </p:txBody>
      </p:sp>
      <p:sp>
        <p:nvSpPr>
          <p:cNvPr id="4" name="Slide Number Placeholder 3">
            <a:extLst>
              <a:ext uri="{FF2B5EF4-FFF2-40B4-BE49-F238E27FC236}">
                <a16:creationId xmlns:a16="http://schemas.microsoft.com/office/drawing/2014/main" id="{D17CA2B8-5D0D-AB8C-83DA-4AFFC5509366}"/>
              </a:ext>
            </a:extLst>
          </p:cNvPr>
          <p:cNvSpPr>
            <a:spLocks noGrp="1"/>
          </p:cNvSpPr>
          <p:nvPr>
            <p:ph type="sldNum" sz="quarter" idx="10"/>
          </p:nvPr>
        </p:nvSpPr>
        <p:spPr/>
        <p:txBody>
          <a:bodyPr/>
          <a:lstStyle/>
          <a:p>
            <a:fld id="{70CC1D15-B5DE-4BD5-A4FB-8CE7A139D482}" type="slidenum">
              <a:rPr lang="en-GB" smtClean="0"/>
              <a:t>27</a:t>
            </a:fld>
            <a:endParaRPr lang="en-GB"/>
          </a:p>
        </p:txBody>
      </p:sp>
    </p:spTree>
    <p:extLst>
      <p:ext uri="{BB962C8B-B14F-4D97-AF65-F5344CB8AC3E}">
        <p14:creationId xmlns:p14="http://schemas.microsoft.com/office/powerpoint/2010/main" val="213682289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BBA1BD-772A-7C4F-5AFB-508D8107A5C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B421CBF-DDF6-4B79-FBE4-D2FA001B2AD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0F4CCB2-EA07-255A-E7AF-708F849B137A}"/>
              </a:ext>
            </a:extLst>
          </p:cNvPr>
          <p:cNvSpPr>
            <a:spLocks noGrp="1"/>
          </p:cNvSpPr>
          <p:nvPr>
            <p:ph type="body" idx="1"/>
          </p:nvPr>
        </p:nvSpPr>
        <p:spPr/>
        <p:txBody>
          <a:bodyPr/>
          <a:lstStyle/>
          <a:p>
            <a:pPr fontAlgn="base"/>
            <a:r>
              <a:rPr lang="en-GB" b="0" dirty="0"/>
              <a:t>Surgeon Simulator was designed around experimentation with physic based human interface and turned so popular it was developed into full game.</a:t>
            </a:r>
          </a:p>
        </p:txBody>
      </p:sp>
      <p:sp>
        <p:nvSpPr>
          <p:cNvPr id="4" name="Slide Number Placeholder 3">
            <a:extLst>
              <a:ext uri="{FF2B5EF4-FFF2-40B4-BE49-F238E27FC236}">
                <a16:creationId xmlns:a16="http://schemas.microsoft.com/office/drawing/2014/main" id="{6003B99F-346D-BE03-C07D-812D150E68CA}"/>
              </a:ext>
            </a:extLst>
          </p:cNvPr>
          <p:cNvSpPr>
            <a:spLocks noGrp="1"/>
          </p:cNvSpPr>
          <p:nvPr>
            <p:ph type="sldNum" sz="quarter" idx="10"/>
          </p:nvPr>
        </p:nvSpPr>
        <p:spPr/>
        <p:txBody>
          <a:bodyPr/>
          <a:lstStyle/>
          <a:p>
            <a:fld id="{70CC1D15-B5DE-4BD5-A4FB-8CE7A139D482}" type="slidenum">
              <a:rPr lang="en-GB" smtClean="0"/>
              <a:t>28</a:t>
            </a:fld>
            <a:endParaRPr lang="en-GB"/>
          </a:p>
        </p:txBody>
      </p:sp>
    </p:spTree>
    <p:extLst>
      <p:ext uri="{BB962C8B-B14F-4D97-AF65-F5344CB8AC3E}">
        <p14:creationId xmlns:p14="http://schemas.microsoft.com/office/powerpoint/2010/main" val="353388207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20C40C-BCA3-863A-B6AE-273C5A4D7EB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A72ED70-A75E-6A41-CF25-CD5F99B1F45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C25A35E-AEE9-A125-B4C3-0460608C2ED1}"/>
              </a:ext>
            </a:extLst>
          </p:cNvPr>
          <p:cNvSpPr>
            <a:spLocks noGrp="1"/>
          </p:cNvSpPr>
          <p:nvPr>
            <p:ph type="body" idx="1"/>
          </p:nvPr>
        </p:nvSpPr>
        <p:spPr/>
        <p:txBody>
          <a:bodyPr/>
          <a:lstStyle/>
          <a:p>
            <a:pPr fontAlgn="base"/>
            <a:r>
              <a:rPr lang="en-GB" b="0" dirty="0"/>
              <a:t>Originally collaborative game developed for VR (player defusing the bomb) and guides (reading physical manuals on how the bomb is </a:t>
            </a:r>
            <a:r>
              <a:rPr lang="en-GB" b="0" dirty="0" err="1"/>
              <a:t>constructued</a:t>
            </a:r>
            <a:r>
              <a:rPr lang="en-GB" b="0" dirty="0"/>
              <a:t>, and how to defuse it).</a:t>
            </a:r>
          </a:p>
        </p:txBody>
      </p:sp>
      <p:sp>
        <p:nvSpPr>
          <p:cNvPr id="4" name="Slide Number Placeholder 3">
            <a:extLst>
              <a:ext uri="{FF2B5EF4-FFF2-40B4-BE49-F238E27FC236}">
                <a16:creationId xmlns:a16="http://schemas.microsoft.com/office/drawing/2014/main" id="{3C8908DC-A038-4AA7-AE42-ACE89A46A7CE}"/>
              </a:ext>
            </a:extLst>
          </p:cNvPr>
          <p:cNvSpPr>
            <a:spLocks noGrp="1"/>
          </p:cNvSpPr>
          <p:nvPr>
            <p:ph type="sldNum" sz="quarter" idx="10"/>
          </p:nvPr>
        </p:nvSpPr>
        <p:spPr/>
        <p:txBody>
          <a:bodyPr/>
          <a:lstStyle/>
          <a:p>
            <a:fld id="{70CC1D15-B5DE-4BD5-A4FB-8CE7A139D482}" type="slidenum">
              <a:rPr lang="en-GB" smtClean="0"/>
              <a:t>29</a:t>
            </a:fld>
            <a:endParaRPr lang="en-GB"/>
          </a:p>
        </p:txBody>
      </p:sp>
    </p:spTree>
    <p:extLst>
      <p:ext uri="{BB962C8B-B14F-4D97-AF65-F5344CB8AC3E}">
        <p14:creationId xmlns:p14="http://schemas.microsoft.com/office/powerpoint/2010/main" val="183001474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68C3AF-CBFE-37A2-EA7D-1715A57E8F7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84ADD05-D3BD-8E4C-C26F-CB658D7B8D1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CD322DD-B93C-952C-EAAF-135B14B020DB}"/>
              </a:ext>
            </a:extLst>
          </p:cNvPr>
          <p:cNvSpPr>
            <a:spLocks noGrp="1"/>
          </p:cNvSpPr>
          <p:nvPr>
            <p:ph type="body" idx="1"/>
          </p:nvPr>
        </p:nvSpPr>
        <p:spPr/>
        <p:txBody>
          <a:bodyPr/>
          <a:lstStyle/>
          <a:p>
            <a:pPr marL="0" marR="0" lvl="0" indent="0" algn="l" defTabSz="914400" rtl="0" eaLnBrk="1" fontAlgn="base" latinLnBrk="0" hangingPunct="1">
              <a:lnSpc>
                <a:spcPct val="100000"/>
              </a:lnSpc>
              <a:spcBef>
                <a:spcPts val="0"/>
              </a:spcBef>
              <a:spcAft>
                <a:spcPts val="0"/>
              </a:spcAft>
              <a:buClrTx/>
              <a:buSzTx/>
              <a:buFontTx/>
              <a:buNone/>
              <a:tabLst/>
              <a:defRPr/>
            </a:pPr>
            <a:r>
              <a:rPr lang="en-GB" sz="1200" b="0" dirty="0"/>
              <a:t>Game jams are well-researched methods for knowledge transfer and creation that accelerate design and are seen by the industry as a way to demonstrate both hard and soft skills.</a:t>
            </a:r>
          </a:p>
          <a:p>
            <a:pPr fontAlgn="base"/>
            <a:endParaRPr lang="en-GB" b="0" dirty="0"/>
          </a:p>
          <a:p>
            <a:pPr fontAlgn="base"/>
            <a:endParaRPr lang="en-GB" b="0" dirty="0"/>
          </a:p>
          <a:p>
            <a:pPr fontAlgn="base"/>
            <a:r>
              <a:rPr lang="en-GB" b="0" dirty="0"/>
              <a:t>https://globalgamejam.org/global-game-jam-press-kit</a:t>
            </a:r>
          </a:p>
        </p:txBody>
      </p:sp>
      <p:sp>
        <p:nvSpPr>
          <p:cNvPr id="4" name="Slide Number Placeholder 3">
            <a:extLst>
              <a:ext uri="{FF2B5EF4-FFF2-40B4-BE49-F238E27FC236}">
                <a16:creationId xmlns:a16="http://schemas.microsoft.com/office/drawing/2014/main" id="{66C2FA63-B48F-8B6F-5131-3481D29EDCA0}"/>
              </a:ext>
            </a:extLst>
          </p:cNvPr>
          <p:cNvSpPr>
            <a:spLocks noGrp="1"/>
          </p:cNvSpPr>
          <p:nvPr>
            <p:ph type="sldNum" sz="quarter" idx="10"/>
          </p:nvPr>
        </p:nvSpPr>
        <p:spPr/>
        <p:txBody>
          <a:bodyPr/>
          <a:lstStyle/>
          <a:p>
            <a:fld id="{70CC1D15-B5DE-4BD5-A4FB-8CE7A139D482}" type="slidenum">
              <a:rPr lang="en-GB" smtClean="0"/>
              <a:t>3</a:t>
            </a:fld>
            <a:endParaRPr lang="en-GB"/>
          </a:p>
        </p:txBody>
      </p:sp>
    </p:spTree>
    <p:extLst>
      <p:ext uri="{BB962C8B-B14F-4D97-AF65-F5344CB8AC3E}">
        <p14:creationId xmlns:p14="http://schemas.microsoft.com/office/powerpoint/2010/main" val="264213691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7EC04F-2E25-3C1E-4818-710C0FEBB61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530798A-3FEC-5D5E-79CC-E684707F0AF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0B51682-79F5-62A7-B313-1C6424210D20}"/>
              </a:ext>
            </a:extLst>
          </p:cNvPr>
          <p:cNvSpPr>
            <a:spLocks noGrp="1"/>
          </p:cNvSpPr>
          <p:nvPr>
            <p:ph type="body" idx="1"/>
          </p:nvPr>
        </p:nvSpPr>
        <p:spPr/>
        <p:txBody>
          <a:bodyPr/>
          <a:lstStyle/>
          <a:p>
            <a:pPr fontAlgn="base"/>
            <a:r>
              <a:rPr lang="en-GB" b="0" dirty="0"/>
              <a:t>Puzzle game that inspired a meta puzzle games, in which you are able to change game rules as you play.</a:t>
            </a:r>
          </a:p>
        </p:txBody>
      </p:sp>
      <p:sp>
        <p:nvSpPr>
          <p:cNvPr id="4" name="Slide Number Placeholder 3">
            <a:extLst>
              <a:ext uri="{FF2B5EF4-FFF2-40B4-BE49-F238E27FC236}">
                <a16:creationId xmlns:a16="http://schemas.microsoft.com/office/drawing/2014/main" id="{DCB5BF17-8716-CEAB-6D6C-9FEF0D213DF8}"/>
              </a:ext>
            </a:extLst>
          </p:cNvPr>
          <p:cNvSpPr>
            <a:spLocks noGrp="1"/>
          </p:cNvSpPr>
          <p:nvPr>
            <p:ph type="sldNum" sz="quarter" idx="10"/>
          </p:nvPr>
        </p:nvSpPr>
        <p:spPr/>
        <p:txBody>
          <a:bodyPr/>
          <a:lstStyle/>
          <a:p>
            <a:fld id="{70CC1D15-B5DE-4BD5-A4FB-8CE7A139D482}" type="slidenum">
              <a:rPr lang="en-GB" smtClean="0"/>
              <a:t>30</a:t>
            </a:fld>
            <a:endParaRPr lang="en-GB"/>
          </a:p>
        </p:txBody>
      </p:sp>
    </p:spTree>
    <p:extLst>
      <p:ext uri="{BB962C8B-B14F-4D97-AF65-F5344CB8AC3E}">
        <p14:creationId xmlns:p14="http://schemas.microsoft.com/office/powerpoint/2010/main" val="107192734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5A9FD3-947A-76B3-E909-BA30E0D15C9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FC4F71D-2369-FE48-9572-528495205C8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D6BF68D-573B-203E-891C-5A3E2A42BA3D}"/>
              </a:ext>
            </a:extLst>
          </p:cNvPr>
          <p:cNvSpPr>
            <a:spLocks noGrp="1"/>
          </p:cNvSpPr>
          <p:nvPr>
            <p:ph type="body" idx="1"/>
          </p:nvPr>
        </p:nvSpPr>
        <p:spPr/>
        <p:txBody>
          <a:bodyPr/>
          <a:lstStyle/>
          <a:p>
            <a:pPr fontAlgn="base"/>
            <a:r>
              <a:rPr lang="en-GB" b="0" dirty="0" err="1"/>
              <a:t>Rollerdrome</a:t>
            </a:r>
            <a:r>
              <a:rPr lang="en-GB" b="0" dirty="0"/>
              <a:t> started as a top-down 2D shooter (and lost big during GMTK Game Jam), despite that developer saw something and with time evolved the game into an award-winning 3D action-game that we all know and love.</a:t>
            </a:r>
          </a:p>
        </p:txBody>
      </p:sp>
      <p:sp>
        <p:nvSpPr>
          <p:cNvPr id="4" name="Slide Number Placeholder 3">
            <a:extLst>
              <a:ext uri="{FF2B5EF4-FFF2-40B4-BE49-F238E27FC236}">
                <a16:creationId xmlns:a16="http://schemas.microsoft.com/office/drawing/2014/main" id="{40641E1E-92DC-A6F4-EC99-7C0BD42DC969}"/>
              </a:ext>
            </a:extLst>
          </p:cNvPr>
          <p:cNvSpPr>
            <a:spLocks noGrp="1"/>
          </p:cNvSpPr>
          <p:nvPr>
            <p:ph type="sldNum" sz="quarter" idx="10"/>
          </p:nvPr>
        </p:nvSpPr>
        <p:spPr/>
        <p:txBody>
          <a:bodyPr/>
          <a:lstStyle/>
          <a:p>
            <a:fld id="{70CC1D15-B5DE-4BD5-A4FB-8CE7A139D482}" type="slidenum">
              <a:rPr lang="en-GB" smtClean="0"/>
              <a:t>31</a:t>
            </a:fld>
            <a:endParaRPr lang="en-GB"/>
          </a:p>
        </p:txBody>
      </p:sp>
    </p:spTree>
    <p:extLst>
      <p:ext uri="{BB962C8B-B14F-4D97-AF65-F5344CB8AC3E}">
        <p14:creationId xmlns:p14="http://schemas.microsoft.com/office/powerpoint/2010/main" val="350177215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DA1AE2-BC31-9DEF-7E03-86BD08714A2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3A064FE-EB91-7F79-4C8A-1DD146A19D6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19E29C5-1470-FDF1-66D6-61C3FD900166}"/>
              </a:ext>
            </a:extLst>
          </p:cNvPr>
          <p:cNvSpPr>
            <a:spLocks noGrp="1"/>
          </p:cNvSpPr>
          <p:nvPr>
            <p:ph type="body" idx="1"/>
          </p:nvPr>
        </p:nvSpPr>
        <p:spPr/>
        <p:txBody>
          <a:bodyPr/>
          <a:lstStyle/>
          <a:p>
            <a:r>
              <a:rPr lang="en-GB" sz="1200" b="0" dirty="0"/>
              <a:t>Several UK institutions, such as Wrexham University and the University of Hertfordshire, have incorporated jams into their curricula and submission requirements. Others, even when participating, struggle to achieve 100% engagement from their target audience.</a:t>
            </a:r>
          </a:p>
          <a:p>
            <a:r>
              <a:rPr lang="en-GB" sz="1200" b="0" dirty="0"/>
              <a:t>(click)</a:t>
            </a:r>
          </a:p>
          <a:p>
            <a:r>
              <a:rPr lang="en-GB" sz="1200" b="0" dirty="0"/>
              <a:t>What is more peculiar is that not all institutions that could participate in the event do (46/78 Game Unis, 7/64 Computing). This might be due to limited availability of teaching expertise and resources (after all, GGJ is volunteer-run); however, at this stage, it is a hypothesis, and institutions will be contacted in due course as part of further research.</a:t>
            </a:r>
          </a:p>
          <a:p>
            <a:pPr fontAlgn="base"/>
            <a:endParaRPr lang="en-GB" b="0" dirty="0"/>
          </a:p>
        </p:txBody>
      </p:sp>
      <p:sp>
        <p:nvSpPr>
          <p:cNvPr id="4" name="Slide Number Placeholder 3">
            <a:extLst>
              <a:ext uri="{FF2B5EF4-FFF2-40B4-BE49-F238E27FC236}">
                <a16:creationId xmlns:a16="http://schemas.microsoft.com/office/drawing/2014/main" id="{81F43661-E16F-BB3A-F171-ACB825A11124}"/>
              </a:ext>
            </a:extLst>
          </p:cNvPr>
          <p:cNvSpPr>
            <a:spLocks noGrp="1"/>
          </p:cNvSpPr>
          <p:nvPr>
            <p:ph type="sldNum" sz="quarter" idx="10"/>
          </p:nvPr>
        </p:nvSpPr>
        <p:spPr/>
        <p:txBody>
          <a:bodyPr/>
          <a:lstStyle/>
          <a:p>
            <a:fld id="{70CC1D15-B5DE-4BD5-A4FB-8CE7A139D482}" type="slidenum">
              <a:rPr lang="en-GB" smtClean="0"/>
              <a:t>32</a:t>
            </a:fld>
            <a:endParaRPr lang="en-GB"/>
          </a:p>
        </p:txBody>
      </p:sp>
    </p:spTree>
    <p:extLst>
      <p:ext uri="{BB962C8B-B14F-4D97-AF65-F5344CB8AC3E}">
        <p14:creationId xmlns:p14="http://schemas.microsoft.com/office/powerpoint/2010/main" val="3407396212"/>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78033F-5ECA-34BA-82C4-867DF3DB5DC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DE0B3FF-8524-BEE2-3ABD-009DDF43D01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F12AD7C-FE6D-E132-1EA9-3F01E8D4DC57}"/>
              </a:ext>
            </a:extLst>
          </p:cNvPr>
          <p:cNvSpPr>
            <a:spLocks noGrp="1"/>
          </p:cNvSpPr>
          <p:nvPr>
            <p:ph type="body" idx="1"/>
          </p:nvPr>
        </p:nvSpPr>
        <p:spPr/>
        <p:txBody>
          <a:bodyPr/>
          <a:lstStyle/>
          <a:p>
            <a:r>
              <a:rPr lang="en-GB" sz="1200" b="0" dirty="0"/>
              <a:t>Game Jams are held across the UK &amp; Ireland region.</a:t>
            </a:r>
          </a:p>
          <a:p>
            <a:r>
              <a:rPr lang="en-GB" sz="1200" b="0" dirty="0"/>
              <a:t>(click) Map</a:t>
            </a:r>
          </a:p>
          <a:p>
            <a:r>
              <a:rPr lang="en-GB" sz="1200" b="0" dirty="0"/>
              <a:t>(click)</a:t>
            </a:r>
          </a:p>
          <a:p>
            <a:r>
              <a:rPr lang="en-GB" sz="1200" b="0" dirty="0"/>
              <a:t>Sites demonstrate strong grassroots commitment from educational providers, local communities and maker hubs, as well as tech and game companies, including the most deprived areas such as Grimsby.</a:t>
            </a:r>
          </a:p>
          <a:p>
            <a:pPr fontAlgn="base"/>
            <a:r>
              <a:rPr lang="en-GB" b="0" dirty="0"/>
              <a:t>(click) simplified</a:t>
            </a:r>
          </a:p>
        </p:txBody>
      </p:sp>
      <p:sp>
        <p:nvSpPr>
          <p:cNvPr id="4" name="Slide Number Placeholder 3">
            <a:extLst>
              <a:ext uri="{FF2B5EF4-FFF2-40B4-BE49-F238E27FC236}">
                <a16:creationId xmlns:a16="http://schemas.microsoft.com/office/drawing/2014/main" id="{F26D21AC-06FB-1609-C0AF-F05E23910CFD}"/>
              </a:ext>
            </a:extLst>
          </p:cNvPr>
          <p:cNvSpPr>
            <a:spLocks noGrp="1"/>
          </p:cNvSpPr>
          <p:nvPr>
            <p:ph type="sldNum" sz="quarter" idx="10"/>
          </p:nvPr>
        </p:nvSpPr>
        <p:spPr/>
        <p:txBody>
          <a:bodyPr/>
          <a:lstStyle/>
          <a:p>
            <a:fld id="{70CC1D15-B5DE-4BD5-A4FB-8CE7A139D482}" type="slidenum">
              <a:rPr lang="en-GB" smtClean="0"/>
              <a:t>33</a:t>
            </a:fld>
            <a:endParaRPr lang="en-GB"/>
          </a:p>
        </p:txBody>
      </p:sp>
    </p:spTree>
    <p:extLst>
      <p:ext uri="{BB962C8B-B14F-4D97-AF65-F5344CB8AC3E}">
        <p14:creationId xmlns:p14="http://schemas.microsoft.com/office/powerpoint/2010/main" val="428065964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F82A37-8F4A-0B59-164F-3E3677B66B0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27F698A-2572-78F5-058D-746EDDA1864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B850642-E31F-45F3-8758-E58A0EF0A6C4}"/>
              </a:ext>
            </a:extLst>
          </p:cNvPr>
          <p:cNvSpPr>
            <a:spLocks noGrp="1"/>
          </p:cNvSpPr>
          <p:nvPr>
            <p:ph type="body" idx="1"/>
          </p:nvPr>
        </p:nvSpPr>
        <p:spPr/>
        <p:txBody>
          <a:bodyPr/>
          <a:lstStyle/>
          <a:p>
            <a:r>
              <a:rPr lang="en-GB" sz="1200" b="0" dirty="0"/>
              <a:t>Who can access sites and what hardware is available to participants is usually limited not only by the nature of the host organisation and its capacity constraints, but also by internal politics and policies (safeguarding), which add barriers to entry on top of those already in place and shape who can host, attend, and benefit from jams</a:t>
            </a:r>
          </a:p>
          <a:p>
            <a:r>
              <a:rPr lang="en-GB" sz="1200" b="0" dirty="0"/>
              <a:t>(click)</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dirty="0"/>
              <a:t>.</a:t>
            </a:r>
          </a:p>
          <a:p>
            <a:r>
              <a:rPr lang="en-GB" sz="1200" b="0" dirty="0"/>
              <a:t>(click) simplified</a:t>
            </a:r>
          </a:p>
          <a:p>
            <a:r>
              <a:rPr lang="en-GB" sz="1200" b="0" dirty="0"/>
              <a:t>Many academic institutions do not utilise the power of networking by not inviting their former alumni and local industry practitioners – they limit jam participation to their institution's students, and some even to specific courses. </a:t>
            </a:r>
          </a:p>
          <a:p>
            <a:pPr fontAlgn="base"/>
            <a:endParaRPr lang="en-GB" b="0" dirty="0"/>
          </a:p>
        </p:txBody>
      </p:sp>
      <p:sp>
        <p:nvSpPr>
          <p:cNvPr id="4" name="Slide Number Placeholder 3">
            <a:extLst>
              <a:ext uri="{FF2B5EF4-FFF2-40B4-BE49-F238E27FC236}">
                <a16:creationId xmlns:a16="http://schemas.microsoft.com/office/drawing/2014/main" id="{878B2B9C-D763-BE9E-B9EB-1F2EC9AAF0CC}"/>
              </a:ext>
            </a:extLst>
          </p:cNvPr>
          <p:cNvSpPr>
            <a:spLocks noGrp="1"/>
          </p:cNvSpPr>
          <p:nvPr>
            <p:ph type="sldNum" sz="quarter" idx="10"/>
          </p:nvPr>
        </p:nvSpPr>
        <p:spPr/>
        <p:txBody>
          <a:bodyPr/>
          <a:lstStyle/>
          <a:p>
            <a:fld id="{70CC1D15-B5DE-4BD5-A4FB-8CE7A139D482}" type="slidenum">
              <a:rPr lang="en-GB" smtClean="0"/>
              <a:t>34</a:t>
            </a:fld>
            <a:endParaRPr lang="en-GB"/>
          </a:p>
        </p:txBody>
      </p:sp>
    </p:spTree>
    <p:extLst>
      <p:ext uri="{BB962C8B-B14F-4D97-AF65-F5344CB8AC3E}">
        <p14:creationId xmlns:p14="http://schemas.microsoft.com/office/powerpoint/2010/main" val="3119646852"/>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C86D09-2C0F-103E-A61C-45CCAF5EC7C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B2A2FAA-D117-339E-9FC7-7D9D7508854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D889F56-C756-F89A-047E-213567671762}"/>
              </a:ext>
            </a:extLst>
          </p:cNvPr>
          <p:cNvSpPr>
            <a:spLocks noGrp="1"/>
          </p:cNvSpPr>
          <p:nvPr>
            <p:ph type="body" idx="1"/>
          </p:nvPr>
        </p:nvSpPr>
        <p:spPr/>
        <p:txBody>
          <a:bodyPr/>
          <a:lstStyle/>
          <a:p>
            <a:r>
              <a:rPr lang="en-GB" sz="1200" b="0" dirty="0"/>
              <a:t>Historically, game jams are a 48h marathons, so minimising friction is necessary; thus, most events were free for participants, with fees covering primarily food or site-specific expenses.</a:t>
            </a:r>
          </a:p>
          <a:p>
            <a:r>
              <a:rPr lang="en-GB" sz="1200" b="0" dirty="0"/>
              <a:t>(click)</a:t>
            </a:r>
          </a:p>
          <a:p>
            <a:r>
              <a:rPr lang="en-GB" sz="1200" b="0" dirty="0"/>
              <a:t>In terms of food, all 2021 incorrectly reported that “Drinks and Snacks will be provided”, it was replaced with “Nothing available/Jammers must sort it out” as it was COVID-Jam and we were at home.</a:t>
            </a:r>
          </a:p>
          <a:p>
            <a:r>
              <a:rPr lang="en-GB" sz="1200" b="0" dirty="0"/>
              <a:t>(click)</a:t>
            </a:r>
          </a:p>
          <a:p>
            <a:r>
              <a:rPr lang="en-GB" sz="1200" b="0" dirty="0"/>
              <a:t>COVID introduced Hybrid and Online/Virtual-only sites.</a:t>
            </a:r>
          </a:p>
          <a:p>
            <a:r>
              <a:rPr lang="en-GB" sz="1200" b="0" dirty="0"/>
              <a:t>(click)</a:t>
            </a:r>
          </a:p>
          <a:p>
            <a:r>
              <a:rPr lang="en-GB" sz="1200" b="0" dirty="0"/>
              <a:t>Since 2017, when GGJ updated their age policies to enforce the age-majority principle, the number of sites requiring participants to be 18+ has increased, but due to UK legal structures, we are more flexible.</a:t>
            </a:r>
          </a:p>
          <a:p>
            <a:pPr fontAlgn="base"/>
            <a:endParaRPr lang="en-GB" b="0" dirty="0"/>
          </a:p>
        </p:txBody>
      </p:sp>
      <p:sp>
        <p:nvSpPr>
          <p:cNvPr id="4" name="Slide Number Placeholder 3">
            <a:extLst>
              <a:ext uri="{FF2B5EF4-FFF2-40B4-BE49-F238E27FC236}">
                <a16:creationId xmlns:a16="http://schemas.microsoft.com/office/drawing/2014/main" id="{8D3F559A-CAEA-C4CD-FE40-B9D659C0DB88}"/>
              </a:ext>
            </a:extLst>
          </p:cNvPr>
          <p:cNvSpPr>
            <a:spLocks noGrp="1"/>
          </p:cNvSpPr>
          <p:nvPr>
            <p:ph type="sldNum" sz="quarter" idx="10"/>
          </p:nvPr>
        </p:nvSpPr>
        <p:spPr/>
        <p:txBody>
          <a:bodyPr/>
          <a:lstStyle/>
          <a:p>
            <a:fld id="{70CC1D15-B5DE-4BD5-A4FB-8CE7A139D482}" type="slidenum">
              <a:rPr lang="en-GB" smtClean="0"/>
              <a:t>35</a:t>
            </a:fld>
            <a:endParaRPr lang="en-GB"/>
          </a:p>
        </p:txBody>
      </p:sp>
    </p:spTree>
    <p:extLst>
      <p:ext uri="{BB962C8B-B14F-4D97-AF65-F5344CB8AC3E}">
        <p14:creationId xmlns:p14="http://schemas.microsoft.com/office/powerpoint/2010/main" val="1440418598"/>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499A16-E061-9F44-A2FA-196DCACCCE4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844E29D-131C-E2C8-9DAD-5F4AAE540B1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EC609B5-D910-83C0-7596-B84673FB8DE9}"/>
              </a:ext>
            </a:extLst>
          </p:cNvPr>
          <p:cNvSpPr>
            <a:spLocks noGrp="1"/>
          </p:cNvSpPr>
          <p:nvPr>
            <p:ph type="body" idx="1"/>
          </p:nvPr>
        </p:nvSpPr>
        <p:spPr/>
        <p:txBody>
          <a:bodyPr/>
          <a:lstStyle/>
          <a:p>
            <a:pPr fontAlgn="base"/>
            <a:endParaRPr lang="en-GB" b="0" dirty="0"/>
          </a:p>
        </p:txBody>
      </p:sp>
      <p:sp>
        <p:nvSpPr>
          <p:cNvPr id="4" name="Slide Number Placeholder 3">
            <a:extLst>
              <a:ext uri="{FF2B5EF4-FFF2-40B4-BE49-F238E27FC236}">
                <a16:creationId xmlns:a16="http://schemas.microsoft.com/office/drawing/2014/main" id="{5AC9A2DC-4A7A-CB19-23C4-66F8BD832488}"/>
              </a:ext>
            </a:extLst>
          </p:cNvPr>
          <p:cNvSpPr>
            <a:spLocks noGrp="1"/>
          </p:cNvSpPr>
          <p:nvPr>
            <p:ph type="sldNum" sz="quarter" idx="10"/>
          </p:nvPr>
        </p:nvSpPr>
        <p:spPr/>
        <p:txBody>
          <a:bodyPr/>
          <a:lstStyle/>
          <a:p>
            <a:fld id="{70CC1D15-B5DE-4BD5-A4FB-8CE7A139D482}" type="slidenum">
              <a:rPr lang="en-GB" smtClean="0"/>
              <a:t>36</a:t>
            </a:fld>
            <a:endParaRPr lang="en-GB"/>
          </a:p>
        </p:txBody>
      </p:sp>
    </p:spTree>
    <p:extLst>
      <p:ext uri="{BB962C8B-B14F-4D97-AF65-F5344CB8AC3E}">
        <p14:creationId xmlns:p14="http://schemas.microsoft.com/office/powerpoint/2010/main" val="2190903703"/>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D37220-33EA-905C-7878-FEB56DA9C74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E43533A-C10B-F5DE-A6A1-922D3508D4F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7E2AB6C-5346-C7A6-58B8-7DCB4CB79AC6}"/>
              </a:ext>
            </a:extLst>
          </p:cNvPr>
          <p:cNvSpPr>
            <a:spLocks noGrp="1"/>
          </p:cNvSpPr>
          <p:nvPr>
            <p:ph type="body" idx="1"/>
          </p:nvPr>
        </p:nvSpPr>
        <p:spPr/>
        <p:txBody>
          <a:bodyPr/>
          <a:lstStyle/>
          <a:p>
            <a:r>
              <a:rPr lang="en-GB" sz="1200" b="0" dirty="0"/>
              <a:t>Drawing on practice as a GGJ RO, I would like to argue that successful jam‑based learning environments emerge from the dynamic interaction of three cornerstones</a:t>
            </a:r>
          </a:p>
          <a:p>
            <a:r>
              <a:rPr lang="en-GB" sz="1200" b="0" dirty="0"/>
              <a:t>(click) Belonging (part of something bigger)</a:t>
            </a:r>
          </a:p>
          <a:p>
            <a:pPr marL="0" indent="0">
              <a:buFontTx/>
              <a:buNone/>
            </a:pPr>
            <a:r>
              <a:rPr lang="en-GB" sz="1200" b="0" dirty="0"/>
              <a:t>(click) Challenge (how will jammers grow)</a:t>
            </a:r>
          </a:p>
          <a:p>
            <a:pPr marL="0" indent="0">
              <a:buFontTx/>
              <a:buNone/>
            </a:pPr>
            <a:r>
              <a:rPr lang="en-GB" sz="1200" b="0" dirty="0"/>
              <a:t>(click) Extenuating Factors (what’s in it for them)</a:t>
            </a:r>
          </a:p>
        </p:txBody>
      </p:sp>
      <p:sp>
        <p:nvSpPr>
          <p:cNvPr id="4" name="Slide Number Placeholder 3">
            <a:extLst>
              <a:ext uri="{FF2B5EF4-FFF2-40B4-BE49-F238E27FC236}">
                <a16:creationId xmlns:a16="http://schemas.microsoft.com/office/drawing/2014/main" id="{A429228B-F5EB-32E0-7B76-A7470E344995}"/>
              </a:ext>
            </a:extLst>
          </p:cNvPr>
          <p:cNvSpPr>
            <a:spLocks noGrp="1"/>
          </p:cNvSpPr>
          <p:nvPr>
            <p:ph type="sldNum" sz="quarter" idx="10"/>
          </p:nvPr>
        </p:nvSpPr>
        <p:spPr/>
        <p:txBody>
          <a:bodyPr/>
          <a:lstStyle/>
          <a:p>
            <a:fld id="{70CC1D15-B5DE-4BD5-A4FB-8CE7A139D482}" type="slidenum">
              <a:rPr lang="en-GB" smtClean="0"/>
              <a:t>37</a:t>
            </a:fld>
            <a:endParaRPr lang="en-GB"/>
          </a:p>
        </p:txBody>
      </p:sp>
    </p:spTree>
    <p:extLst>
      <p:ext uri="{BB962C8B-B14F-4D97-AF65-F5344CB8AC3E}">
        <p14:creationId xmlns:p14="http://schemas.microsoft.com/office/powerpoint/2010/main" val="1258943649"/>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16952C-A1F1-00F0-8A0D-ACAE82C322F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275349E-9C46-DC58-8745-9B248416985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7078E49-1F1A-99C7-612A-59F53157AD3F}"/>
              </a:ext>
            </a:extLst>
          </p:cNvPr>
          <p:cNvSpPr>
            <a:spLocks noGrp="1"/>
          </p:cNvSpPr>
          <p:nvPr>
            <p:ph type="body" idx="1"/>
          </p:nvPr>
        </p:nvSpPr>
        <p:spPr/>
        <p:txBody>
          <a:bodyPr/>
          <a:lstStyle/>
          <a:p>
            <a:r>
              <a:rPr lang="en-GB" sz="1200" b="0" dirty="0"/>
              <a:t>GGJ evidenced successful ways in which HEIs and industry can collaborate locally (Grey, 2014), regionally (Ilett, 2021), and (inter)nationally (</a:t>
            </a:r>
            <a:r>
              <a:rPr lang="en-GB" sz="1200" b="0" dirty="0" err="1"/>
              <a:t>Hebblewhite</a:t>
            </a:r>
            <a:r>
              <a:rPr lang="en-GB" sz="1200" b="0" dirty="0"/>
              <a:t>, quoted in Wrexham.com, 2020), officially (Gow, 2022), and informally (Kaczmarek, 2026). </a:t>
            </a:r>
          </a:p>
          <a:p>
            <a:r>
              <a:rPr lang="en-GB" sz="1200" b="0" dirty="0"/>
              <a:t>(click)</a:t>
            </a:r>
          </a:p>
          <a:p>
            <a:r>
              <a:rPr lang="en-GB" sz="1200" b="0" dirty="0"/>
              <a:t>UniJam emerged as a response to institutional limits and delivered 85% BAME participation and 35% non-male representation, figures that challenge dominant narratives about who participates in game development (</a:t>
            </a:r>
            <a:r>
              <a:rPr lang="en-GB" sz="1200" b="0" dirty="0" err="1"/>
              <a:t>Ukie</a:t>
            </a:r>
            <a:r>
              <a:rPr lang="en-GB" sz="1200" b="0" dirty="0"/>
              <a:t>, 2022a, 2022b; Game Industry Conference, 2024)</a:t>
            </a:r>
          </a:p>
          <a:p>
            <a:pPr fontAlgn="base"/>
            <a:endParaRPr lang="en-GB" b="0" dirty="0"/>
          </a:p>
        </p:txBody>
      </p:sp>
      <p:sp>
        <p:nvSpPr>
          <p:cNvPr id="4" name="Slide Number Placeholder 3">
            <a:extLst>
              <a:ext uri="{FF2B5EF4-FFF2-40B4-BE49-F238E27FC236}">
                <a16:creationId xmlns:a16="http://schemas.microsoft.com/office/drawing/2014/main" id="{C04CD15E-08FB-6B5F-5A67-05700E2B4B48}"/>
              </a:ext>
            </a:extLst>
          </p:cNvPr>
          <p:cNvSpPr>
            <a:spLocks noGrp="1"/>
          </p:cNvSpPr>
          <p:nvPr>
            <p:ph type="sldNum" sz="quarter" idx="10"/>
          </p:nvPr>
        </p:nvSpPr>
        <p:spPr/>
        <p:txBody>
          <a:bodyPr/>
          <a:lstStyle/>
          <a:p>
            <a:fld id="{70CC1D15-B5DE-4BD5-A4FB-8CE7A139D482}" type="slidenum">
              <a:rPr lang="en-GB" smtClean="0"/>
              <a:t>38</a:t>
            </a:fld>
            <a:endParaRPr lang="en-GB"/>
          </a:p>
        </p:txBody>
      </p:sp>
    </p:spTree>
    <p:extLst>
      <p:ext uri="{BB962C8B-B14F-4D97-AF65-F5344CB8AC3E}">
        <p14:creationId xmlns:p14="http://schemas.microsoft.com/office/powerpoint/2010/main" val="1727497231"/>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F97572-36DB-7BE3-8DD8-51F4C31ADA1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235050E-0495-5C7C-C8AF-825AE8EF17A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C770F5A-BD6F-B807-0506-E7409C424E50}"/>
              </a:ext>
            </a:extLst>
          </p:cNvPr>
          <p:cNvSpPr>
            <a:spLocks noGrp="1"/>
          </p:cNvSpPr>
          <p:nvPr>
            <p:ph type="body" idx="1"/>
          </p:nvPr>
        </p:nvSpPr>
        <p:spPr/>
        <p:txBody>
          <a:bodyPr/>
          <a:lstStyle/>
          <a:p>
            <a:r>
              <a:rPr lang="en-GB" sz="1200" b="0" dirty="0"/>
              <a:t>Unfortunately, “game jams still represent a non-traditional form of education. Larger experimental studies could convince more institutions and participants of game jams’ benefits” (Kolek, </a:t>
            </a:r>
            <a:r>
              <a:rPr lang="en-GB" sz="1200" b="0" dirty="0" err="1"/>
              <a:t>Mochocki</a:t>
            </a:r>
            <a:r>
              <a:rPr lang="en-GB" sz="1200" b="0" dirty="0"/>
              <a:t> and </a:t>
            </a:r>
            <a:r>
              <a:rPr lang="en-GB" sz="1200" b="0" dirty="0" err="1"/>
              <a:t>Gemrot</a:t>
            </a:r>
            <a:r>
              <a:rPr lang="en-GB" sz="1200" b="0" dirty="0"/>
              <a:t>, 2022), and as such, I welcome your feedback and input.</a:t>
            </a:r>
          </a:p>
          <a:p>
            <a:r>
              <a:rPr lang="en-GB" sz="1200" b="0" dirty="0"/>
              <a:t>(click)</a:t>
            </a:r>
          </a:p>
          <a:p>
            <a:r>
              <a:rPr lang="en-GB" sz="1200" b="0" dirty="0"/>
              <a:t>I started this research to better understand and support my community, and in the process, I realised that…</a:t>
            </a:r>
          </a:p>
          <a:p>
            <a:pPr fontAlgn="base"/>
            <a:r>
              <a:rPr lang="en-GB" b="0" dirty="0"/>
              <a:t>(click) </a:t>
            </a:r>
          </a:p>
        </p:txBody>
      </p:sp>
      <p:sp>
        <p:nvSpPr>
          <p:cNvPr id="4" name="Slide Number Placeholder 3">
            <a:extLst>
              <a:ext uri="{FF2B5EF4-FFF2-40B4-BE49-F238E27FC236}">
                <a16:creationId xmlns:a16="http://schemas.microsoft.com/office/drawing/2014/main" id="{CD67FC2B-0FC1-6B05-9908-2E8795174623}"/>
              </a:ext>
            </a:extLst>
          </p:cNvPr>
          <p:cNvSpPr>
            <a:spLocks noGrp="1"/>
          </p:cNvSpPr>
          <p:nvPr>
            <p:ph type="sldNum" sz="quarter" idx="10"/>
          </p:nvPr>
        </p:nvSpPr>
        <p:spPr/>
        <p:txBody>
          <a:bodyPr/>
          <a:lstStyle/>
          <a:p>
            <a:fld id="{70CC1D15-B5DE-4BD5-A4FB-8CE7A139D482}" type="slidenum">
              <a:rPr lang="en-GB" smtClean="0"/>
              <a:t>39</a:t>
            </a:fld>
            <a:endParaRPr lang="en-GB"/>
          </a:p>
        </p:txBody>
      </p:sp>
    </p:spTree>
    <p:extLst>
      <p:ext uri="{BB962C8B-B14F-4D97-AF65-F5344CB8AC3E}">
        <p14:creationId xmlns:p14="http://schemas.microsoft.com/office/powerpoint/2010/main" val="244815605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FB2E81-BC13-2E1B-5F66-0FE622B1DEC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3AF72D1-3587-C930-6CCB-102063C2822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BB8ED59-EF4F-4CED-6D68-9CEE5838DD09}"/>
              </a:ext>
            </a:extLst>
          </p:cNvPr>
          <p:cNvSpPr>
            <a:spLocks noGrp="1"/>
          </p:cNvSpPr>
          <p:nvPr>
            <p:ph type="body" idx="1"/>
          </p:nvPr>
        </p:nvSpPr>
        <p:spPr/>
        <p:txBody>
          <a:bodyPr/>
          <a:lstStyle/>
          <a:p>
            <a:pPr marL="0" marR="0" lvl="0" indent="0" algn="l" defTabSz="914400" rtl="0" eaLnBrk="1" fontAlgn="base" latinLnBrk="0" hangingPunct="1">
              <a:lnSpc>
                <a:spcPct val="100000"/>
              </a:lnSpc>
              <a:spcBef>
                <a:spcPts val="0"/>
              </a:spcBef>
              <a:spcAft>
                <a:spcPts val="0"/>
              </a:spcAft>
              <a:buClrTx/>
              <a:buSzTx/>
              <a:buFontTx/>
              <a:buNone/>
              <a:tabLst/>
              <a:defRPr/>
            </a:pPr>
            <a:r>
              <a:rPr lang="en-GB" sz="1200" b="0" dirty="0"/>
              <a:t>They are inclusive opportunities for game creation that serve as a bridge between consumers and developers by not only giving the opportunity to meet people from the industry and experience their work culture, but to “further the learning of interdisciplinary, epistemic, and procedural knowledge”</a:t>
            </a:r>
            <a:endParaRPr lang="en-GB" b="0" dirty="0"/>
          </a:p>
          <a:p>
            <a:pPr fontAlgn="base"/>
            <a:endParaRPr lang="en-GB" b="0" dirty="0"/>
          </a:p>
          <a:p>
            <a:pPr fontAlgn="base"/>
            <a:r>
              <a:rPr lang="en-GB" b="0" dirty="0"/>
              <a:t>https://unsplash.com/photos/a-group-of-colorful-plastic-figures-3KUESKOngy8</a:t>
            </a:r>
          </a:p>
        </p:txBody>
      </p:sp>
      <p:sp>
        <p:nvSpPr>
          <p:cNvPr id="4" name="Slide Number Placeholder 3">
            <a:extLst>
              <a:ext uri="{FF2B5EF4-FFF2-40B4-BE49-F238E27FC236}">
                <a16:creationId xmlns:a16="http://schemas.microsoft.com/office/drawing/2014/main" id="{8D2EA514-71F1-C4B3-F75D-5CBCC94CA539}"/>
              </a:ext>
            </a:extLst>
          </p:cNvPr>
          <p:cNvSpPr>
            <a:spLocks noGrp="1"/>
          </p:cNvSpPr>
          <p:nvPr>
            <p:ph type="sldNum" sz="quarter" idx="10"/>
          </p:nvPr>
        </p:nvSpPr>
        <p:spPr/>
        <p:txBody>
          <a:bodyPr/>
          <a:lstStyle/>
          <a:p>
            <a:fld id="{70CC1D15-B5DE-4BD5-A4FB-8CE7A139D482}" type="slidenum">
              <a:rPr lang="en-GB" smtClean="0"/>
              <a:t>4</a:t>
            </a:fld>
            <a:endParaRPr lang="en-GB"/>
          </a:p>
        </p:txBody>
      </p:sp>
    </p:spTree>
    <p:extLst>
      <p:ext uri="{BB962C8B-B14F-4D97-AF65-F5344CB8AC3E}">
        <p14:creationId xmlns:p14="http://schemas.microsoft.com/office/powerpoint/2010/main" val="798786736"/>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70CC1D15-B5DE-4BD5-A4FB-8CE7A139D482}" type="slidenum">
              <a:rPr lang="en-GB" smtClean="0"/>
              <a:t>40</a:t>
            </a:fld>
            <a:endParaRPr lang="en-GB"/>
          </a:p>
        </p:txBody>
      </p:sp>
    </p:spTree>
    <p:extLst>
      <p:ext uri="{BB962C8B-B14F-4D97-AF65-F5344CB8AC3E}">
        <p14:creationId xmlns:p14="http://schemas.microsoft.com/office/powerpoint/2010/main" val="1882346643"/>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F7B163-F43D-4A7C-9422-52D5776A732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4DA4C33-FCD5-6771-1D23-9883D0EF3A1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6FC50C4-974B-B265-F8D7-917313BEB397}"/>
              </a:ext>
            </a:extLst>
          </p:cNvPr>
          <p:cNvSpPr>
            <a:spLocks noGrp="1"/>
          </p:cNvSpPr>
          <p:nvPr>
            <p:ph type="body" idx="1"/>
          </p:nvPr>
        </p:nvSpPr>
        <p:spPr/>
        <p:txBody>
          <a:bodyPr/>
          <a:lstStyle/>
          <a:p>
            <a:pPr fontAlgn="base"/>
            <a:endParaRPr lang="en-GB" b="0" dirty="0"/>
          </a:p>
        </p:txBody>
      </p:sp>
      <p:sp>
        <p:nvSpPr>
          <p:cNvPr id="4" name="Slide Number Placeholder 3">
            <a:extLst>
              <a:ext uri="{FF2B5EF4-FFF2-40B4-BE49-F238E27FC236}">
                <a16:creationId xmlns:a16="http://schemas.microsoft.com/office/drawing/2014/main" id="{01392266-4C72-50A9-5497-A9B4116A32E4}"/>
              </a:ext>
            </a:extLst>
          </p:cNvPr>
          <p:cNvSpPr>
            <a:spLocks noGrp="1"/>
          </p:cNvSpPr>
          <p:nvPr>
            <p:ph type="sldNum" sz="quarter" idx="10"/>
          </p:nvPr>
        </p:nvSpPr>
        <p:spPr/>
        <p:txBody>
          <a:bodyPr/>
          <a:lstStyle/>
          <a:p>
            <a:fld id="{70CC1D15-B5DE-4BD5-A4FB-8CE7A139D482}" type="slidenum">
              <a:rPr lang="en-GB" smtClean="0"/>
              <a:t>41</a:t>
            </a:fld>
            <a:endParaRPr lang="en-GB"/>
          </a:p>
        </p:txBody>
      </p:sp>
    </p:spTree>
    <p:extLst>
      <p:ext uri="{BB962C8B-B14F-4D97-AF65-F5344CB8AC3E}">
        <p14:creationId xmlns:p14="http://schemas.microsoft.com/office/powerpoint/2010/main" val="1947192330"/>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E1A44D-FFDD-EEB7-D896-EB2CA2C6EF0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7FED29E-6F63-660D-E2A9-72D4829BE61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36B1CDC-5DEF-68EE-6881-167359EB5076}"/>
              </a:ext>
            </a:extLst>
          </p:cNvPr>
          <p:cNvSpPr>
            <a:spLocks noGrp="1"/>
          </p:cNvSpPr>
          <p:nvPr>
            <p:ph type="body" idx="1"/>
          </p:nvPr>
        </p:nvSpPr>
        <p:spPr/>
        <p:txBody>
          <a:bodyPr/>
          <a:lstStyle/>
          <a:p>
            <a:pPr marL="0" marR="0" lvl="0" indent="0" algn="l" defTabSz="914400" rtl="0" eaLnBrk="1" fontAlgn="base" latinLnBrk="0" hangingPunct="1">
              <a:lnSpc>
                <a:spcPct val="100000"/>
              </a:lnSpc>
              <a:spcBef>
                <a:spcPts val="0"/>
              </a:spcBef>
              <a:spcAft>
                <a:spcPts val="0"/>
              </a:spcAft>
              <a:buClrTx/>
              <a:buSzTx/>
              <a:buFontTx/>
              <a:buNone/>
              <a:tabLst/>
              <a:defRPr/>
            </a:pPr>
            <a:r>
              <a:rPr lang="en-GB" sz="1200" b="0" dirty="0"/>
              <a:t>Due to the “jamming” nature of the events, the research that follows focuses on the process, rather than the product. And in turn, many foundational GGJ studies report longitudinal data, such as overall counts of participants, countries and jam sites, at times expanding to the number of games produced as factual data points. </a:t>
            </a:r>
          </a:p>
          <a:p>
            <a:pPr fontAlgn="base"/>
            <a:endParaRPr lang="en-GB" b="0" dirty="0"/>
          </a:p>
          <a:p>
            <a:pPr fontAlgn="base"/>
            <a:endParaRPr lang="en-GB" b="0" dirty="0"/>
          </a:p>
          <a:p>
            <a:pPr fontAlgn="base"/>
            <a:r>
              <a:rPr lang="en-GB" b="0" dirty="0"/>
              <a:t>https://globalgamejam.org/global-game-jam-press-kit</a:t>
            </a:r>
          </a:p>
        </p:txBody>
      </p:sp>
      <p:sp>
        <p:nvSpPr>
          <p:cNvPr id="4" name="Slide Number Placeholder 3">
            <a:extLst>
              <a:ext uri="{FF2B5EF4-FFF2-40B4-BE49-F238E27FC236}">
                <a16:creationId xmlns:a16="http://schemas.microsoft.com/office/drawing/2014/main" id="{C67E0AAC-C3C8-933F-9BAD-7E08C5F41AEB}"/>
              </a:ext>
            </a:extLst>
          </p:cNvPr>
          <p:cNvSpPr>
            <a:spLocks noGrp="1"/>
          </p:cNvSpPr>
          <p:nvPr>
            <p:ph type="sldNum" sz="quarter" idx="10"/>
          </p:nvPr>
        </p:nvSpPr>
        <p:spPr/>
        <p:txBody>
          <a:bodyPr/>
          <a:lstStyle/>
          <a:p>
            <a:fld id="{70CC1D15-B5DE-4BD5-A4FB-8CE7A139D482}" type="slidenum">
              <a:rPr lang="en-GB" smtClean="0"/>
              <a:t>42</a:t>
            </a:fld>
            <a:endParaRPr lang="en-GB"/>
          </a:p>
        </p:txBody>
      </p:sp>
    </p:spTree>
    <p:extLst>
      <p:ext uri="{BB962C8B-B14F-4D97-AF65-F5344CB8AC3E}">
        <p14:creationId xmlns:p14="http://schemas.microsoft.com/office/powerpoint/2010/main" val="2425053929"/>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14D3F0-DC4B-8312-6C5E-4BE5BCA3DD6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8FB99DB-C2E3-42D5-D305-C77D7C36E07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E6A18EF-8ACC-D9C1-113D-1846241ADF16}"/>
              </a:ext>
            </a:extLst>
          </p:cNvPr>
          <p:cNvSpPr>
            <a:spLocks noGrp="1"/>
          </p:cNvSpPr>
          <p:nvPr>
            <p:ph type="body" idx="1"/>
          </p:nvPr>
        </p:nvSpPr>
        <p:spPr/>
        <p:txBody>
          <a:bodyPr/>
          <a:lstStyle/>
          <a:p>
            <a:pPr marL="0" marR="0" lvl="0" indent="0" algn="l" defTabSz="914400" rtl="0" eaLnBrk="1" fontAlgn="base" latinLnBrk="0" hangingPunct="1">
              <a:lnSpc>
                <a:spcPct val="100000"/>
              </a:lnSpc>
              <a:spcBef>
                <a:spcPts val="0"/>
              </a:spcBef>
              <a:spcAft>
                <a:spcPts val="0"/>
              </a:spcAft>
              <a:buClrTx/>
              <a:buSzTx/>
              <a:buFontTx/>
              <a:buNone/>
              <a:tabLst/>
              <a:defRPr/>
            </a:pPr>
            <a:r>
              <a:rPr lang="en-GB" sz="1200" b="0" dirty="0"/>
              <a:t>And while the open, global repository offered by Global Game Jam serves as a semi-permanent, open-access archive that turns localised, fleeting game jams into a global pool of regional knowledge from all continents, due to recent technical changes, only games from the last 3 years are reliably accessible and trackable thus were skipped temporarily to focus on the disappearing historical data.</a:t>
            </a:r>
          </a:p>
          <a:p>
            <a:pPr fontAlgn="base"/>
            <a:endParaRPr lang="en-GB" b="0" dirty="0"/>
          </a:p>
          <a:p>
            <a:pPr fontAlgn="base"/>
            <a:r>
              <a:rPr lang="en-GB" b="0" dirty="0"/>
              <a:t>https://globalgamejam.org/history</a:t>
            </a:r>
          </a:p>
        </p:txBody>
      </p:sp>
      <p:sp>
        <p:nvSpPr>
          <p:cNvPr id="4" name="Slide Number Placeholder 3">
            <a:extLst>
              <a:ext uri="{FF2B5EF4-FFF2-40B4-BE49-F238E27FC236}">
                <a16:creationId xmlns:a16="http://schemas.microsoft.com/office/drawing/2014/main" id="{229A5E9D-1BEC-C75D-0BB6-386DF5376A1E}"/>
              </a:ext>
            </a:extLst>
          </p:cNvPr>
          <p:cNvSpPr>
            <a:spLocks noGrp="1"/>
          </p:cNvSpPr>
          <p:nvPr>
            <p:ph type="sldNum" sz="quarter" idx="10"/>
          </p:nvPr>
        </p:nvSpPr>
        <p:spPr/>
        <p:txBody>
          <a:bodyPr/>
          <a:lstStyle/>
          <a:p>
            <a:fld id="{70CC1D15-B5DE-4BD5-A4FB-8CE7A139D482}" type="slidenum">
              <a:rPr lang="en-GB" smtClean="0"/>
              <a:t>43</a:t>
            </a:fld>
            <a:endParaRPr lang="en-GB"/>
          </a:p>
        </p:txBody>
      </p:sp>
    </p:spTree>
    <p:extLst>
      <p:ext uri="{BB962C8B-B14F-4D97-AF65-F5344CB8AC3E}">
        <p14:creationId xmlns:p14="http://schemas.microsoft.com/office/powerpoint/2010/main" val="2157462162"/>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B51284-18CA-1152-3592-81EC8F7A820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A68347D-948F-E7C0-4BA5-421144236C7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A5019ED-7EA2-89BC-80E8-1FD7B3A08FE5}"/>
              </a:ext>
            </a:extLst>
          </p:cNvPr>
          <p:cNvSpPr>
            <a:spLocks noGrp="1"/>
          </p:cNvSpPr>
          <p:nvPr>
            <p:ph type="body" idx="1"/>
          </p:nvPr>
        </p:nvSpPr>
        <p:spPr/>
        <p:txBody>
          <a:bodyPr/>
          <a:lstStyle/>
          <a:p>
            <a:r>
              <a:rPr lang="en-GB" sz="1200" b="0" dirty="0"/>
              <a:t>As the event is, in principle, free of charge and voluntary, it would be normal to expect a drop-off rate of 30-70%, depending on the event's format. The insider experience of running and mentoring jams, along with these works’ initial findings, supports this.</a:t>
            </a:r>
          </a:p>
          <a:p>
            <a:r>
              <a:rPr lang="en-GB" sz="1200" b="0" dirty="0"/>
              <a:t>(click)</a:t>
            </a:r>
          </a:p>
          <a:p>
            <a:r>
              <a:rPr lang="en-GB" sz="1200" b="0" dirty="0"/>
              <a:t>In turn, this suggests that official GGJ Surveys, despite being statistically valid, appear to suffer from self-selection bias by the most committed community members, which impacts the quality of uploaded data and online responses.</a:t>
            </a:r>
          </a:p>
          <a:p>
            <a:pPr fontAlgn="base"/>
            <a:endParaRPr lang="en-GB" b="0" dirty="0"/>
          </a:p>
          <a:p>
            <a:pPr fontAlgn="base"/>
            <a:endParaRPr lang="en-GB" b="0" dirty="0"/>
          </a:p>
          <a:p>
            <a:pPr fontAlgn="base"/>
            <a:r>
              <a:rPr lang="en-GB" b="0" dirty="0"/>
              <a:t>https://www.pexels.com/photo/yellow-wooden-pencils-on-white-surface-8386693/</a:t>
            </a:r>
          </a:p>
        </p:txBody>
      </p:sp>
      <p:sp>
        <p:nvSpPr>
          <p:cNvPr id="4" name="Slide Number Placeholder 3">
            <a:extLst>
              <a:ext uri="{FF2B5EF4-FFF2-40B4-BE49-F238E27FC236}">
                <a16:creationId xmlns:a16="http://schemas.microsoft.com/office/drawing/2014/main" id="{B1BEFD0A-2762-045F-F5D1-0C76DC30983B}"/>
              </a:ext>
            </a:extLst>
          </p:cNvPr>
          <p:cNvSpPr>
            <a:spLocks noGrp="1"/>
          </p:cNvSpPr>
          <p:nvPr>
            <p:ph type="sldNum" sz="quarter" idx="10"/>
          </p:nvPr>
        </p:nvSpPr>
        <p:spPr/>
        <p:txBody>
          <a:bodyPr/>
          <a:lstStyle/>
          <a:p>
            <a:fld id="{70CC1D15-B5DE-4BD5-A4FB-8CE7A139D482}" type="slidenum">
              <a:rPr lang="en-GB" smtClean="0"/>
              <a:t>44</a:t>
            </a:fld>
            <a:endParaRPr lang="en-GB"/>
          </a:p>
        </p:txBody>
      </p:sp>
    </p:spTree>
    <p:extLst>
      <p:ext uri="{BB962C8B-B14F-4D97-AF65-F5344CB8AC3E}">
        <p14:creationId xmlns:p14="http://schemas.microsoft.com/office/powerpoint/2010/main" val="1331648346"/>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D812E1-6B6F-3F7E-0819-C7519147FFD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2C3CD9A-A81D-EF98-A052-BC377C00F0C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D9C81E3-4309-3886-B3ED-440C828D9A79}"/>
              </a:ext>
            </a:extLst>
          </p:cNvPr>
          <p:cNvSpPr>
            <a:spLocks noGrp="1"/>
          </p:cNvSpPr>
          <p:nvPr>
            <p:ph type="body" idx="1"/>
          </p:nvPr>
        </p:nvSpPr>
        <p:spPr/>
        <p:txBody>
          <a:bodyPr/>
          <a:lstStyle/>
          <a:p>
            <a:r>
              <a:rPr lang="en-GB" sz="1200" b="0" dirty="0"/>
              <a:t>Over the years, Global Game Jam has evolved both as an organisation and as a service. The current 4th website version began in 2024, and prior data, due to instability, are either hidden (V3, 2014-2023) or inaccessible (V1, 2009-2012; V2, 2013-2014). </a:t>
            </a:r>
          </a:p>
          <a:p>
            <a:r>
              <a:rPr lang="en-GB" sz="1200" b="0" dirty="0"/>
              <a:t>(click)</a:t>
            </a:r>
          </a:p>
          <a:p>
            <a:r>
              <a:rPr lang="en-GB" sz="1200" b="0" dirty="0"/>
              <a:t>Massive thanks to Zain Ul Hassan for his patience and for manually resetting servers during downtime, which enabled data collection.</a:t>
            </a:r>
          </a:p>
          <a:p>
            <a:pPr fontAlgn="base"/>
            <a:endParaRPr lang="en-GB" b="0" dirty="0"/>
          </a:p>
        </p:txBody>
      </p:sp>
      <p:sp>
        <p:nvSpPr>
          <p:cNvPr id="4" name="Slide Number Placeholder 3">
            <a:extLst>
              <a:ext uri="{FF2B5EF4-FFF2-40B4-BE49-F238E27FC236}">
                <a16:creationId xmlns:a16="http://schemas.microsoft.com/office/drawing/2014/main" id="{5CC680E1-F111-86FF-E868-96DE5B60A97E}"/>
              </a:ext>
            </a:extLst>
          </p:cNvPr>
          <p:cNvSpPr>
            <a:spLocks noGrp="1"/>
          </p:cNvSpPr>
          <p:nvPr>
            <p:ph type="sldNum" sz="quarter" idx="10"/>
          </p:nvPr>
        </p:nvSpPr>
        <p:spPr/>
        <p:txBody>
          <a:bodyPr/>
          <a:lstStyle/>
          <a:p>
            <a:fld id="{70CC1D15-B5DE-4BD5-A4FB-8CE7A139D482}" type="slidenum">
              <a:rPr lang="en-GB" smtClean="0"/>
              <a:t>45</a:t>
            </a:fld>
            <a:endParaRPr lang="en-GB"/>
          </a:p>
        </p:txBody>
      </p:sp>
    </p:spTree>
    <p:extLst>
      <p:ext uri="{BB962C8B-B14F-4D97-AF65-F5344CB8AC3E}">
        <p14:creationId xmlns:p14="http://schemas.microsoft.com/office/powerpoint/2010/main" val="2447296488"/>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047FC4-5578-877A-848F-3C366CF4F32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DF41385-CAE6-31C2-A55F-9EAB0684930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F9A552C-4EED-6983-9E53-1DD448C3B5B4}"/>
              </a:ext>
            </a:extLst>
          </p:cNvPr>
          <p:cNvSpPr>
            <a:spLocks noGrp="1"/>
          </p:cNvSpPr>
          <p:nvPr>
            <p:ph type="body" idx="1"/>
          </p:nvPr>
        </p:nvSpPr>
        <p:spPr/>
        <p:txBody>
          <a:bodyPr/>
          <a:lstStyle/>
          <a:p>
            <a:pPr fontAlgn="base"/>
            <a:endParaRPr lang="en-GB" b="0" dirty="0"/>
          </a:p>
        </p:txBody>
      </p:sp>
      <p:sp>
        <p:nvSpPr>
          <p:cNvPr id="4" name="Slide Number Placeholder 3">
            <a:extLst>
              <a:ext uri="{FF2B5EF4-FFF2-40B4-BE49-F238E27FC236}">
                <a16:creationId xmlns:a16="http://schemas.microsoft.com/office/drawing/2014/main" id="{3A6078A6-FD55-A35B-BE7C-1B509B8C39ED}"/>
              </a:ext>
            </a:extLst>
          </p:cNvPr>
          <p:cNvSpPr>
            <a:spLocks noGrp="1"/>
          </p:cNvSpPr>
          <p:nvPr>
            <p:ph type="sldNum" sz="quarter" idx="10"/>
          </p:nvPr>
        </p:nvSpPr>
        <p:spPr/>
        <p:txBody>
          <a:bodyPr/>
          <a:lstStyle/>
          <a:p>
            <a:fld id="{70CC1D15-B5DE-4BD5-A4FB-8CE7A139D482}" type="slidenum">
              <a:rPr lang="en-GB" smtClean="0"/>
              <a:t>46</a:t>
            </a:fld>
            <a:endParaRPr lang="en-GB"/>
          </a:p>
        </p:txBody>
      </p:sp>
    </p:spTree>
    <p:extLst>
      <p:ext uri="{BB962C8B-B14F-4D97-AF65-F5344CB8AC3E}">
        <p14:creationId xmlns:p14="http://schemas.microsoft.com/office/powerpoint/2010/main" val="801793822"/>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28B06B-BEFF-D007-171D-E84AAEE1E99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137D4C7-D68A-7BD5-7C5D-0FEA93BEB1B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27FD0FE-234D-2064-A27E-91041FE19404}"/>
              </a:ext>
            </a:extLst>
          </p:cNvPr>
          <p:cNvSpPr>
            <a:spLocks noGrp="1"/>
          </p:cNvSpPr>
          <p:nvPr>
            <p:ph type="body" idx="1"/>
          </p:nvPr>
        </p:nvSpPr>
        <p:spPr/>
        <p:txBody>
          <a:bodyPr/>
          <a:lstStyle/>
          <a:p>
            <a:r>
              <a:rPr lang="en-GB" sz="1200" b="0" dirty="0"/>
              <a:t>(Wales &amp; Scotland) 2009-2012 Dr Mike Reddy (USW) and Dr Romana Khan, now Ramzan (GCU), were important figures in GGJ's earliest years.</a:t>
            </a:r>
          </a:p>
          <a:p>
            <a:r>
              <a:rPr lang="en-GB" sz="1200" b="0" dirty="0"/>
              <a:t>(Scotland) 2014-2016 Brian McDonald from GCU (now Falmouth University) was the first RO for the UK &amp; Ireland (after becoming SO in 2013), before joining the global GGJ Executive Committee for the 2017 cycle. </a:t>
            </a:r>
          </a:p>
          <a:p>
            <a:pPr fontAlgn="base"/>
            <a:endParaRPr lang="en-GB" b="0" dirty="0"/>
          </a:p>
          <a:p>
            <a:pPr fontAlgn="base"/>
            <a:endParaRPr lang="en-GB" b="0" dirty="0"/>
          </a:p>
          <a:p>
            <a:pPr fontAlgn="base"/>
            <a:r>
              <a:rPr lang="en-GB" b="0" dirty="0"/>
              <a:t>https://www.linkedin.com/in/brian-mcdonald-a06110286/</a:t>
            </a:r>
          </a:p>
          <a:p>
            <a:pPr fontAlgn="base"/>
            <a:r>
              <a:rPr lang="en-GB" b="0" dirty="0"/>
              <a:t>https://www.linkedin.com/in/manak/</a:t>
            </a:r>
          </a:p>
          <a:p>
            <a:pPr fontAlgn="base"/>
            <a:r>
              <a:rPr lang="en-GB" b="0" dirty="0"/>
              <a:t>https://www.linkedin.com/in/doctormike/</a:t>
            </a:r>
          </a:p>
        </p:txBody>
      </p:sp>
      <p:sp>
        <p:nvSpPr>
          <p:cNvPr id="4" name="Slide Number Placeholder 3">
            <a:extLst>
              <a:ext uri="{FF2B5EF4-FFF2-40B4-BE49-F238E27FC236}">
                <a16:creationId xmlns:a16="http://schemas.microsoft.com/office/drawing/2014/main" id="{EAC016FB-B519-76A3-2057-C4B535F84712}"/>
              </a:ext>
            </a:extLst>
          </p:cNvPr>
          <p:cNvSpPr>
            <a:spLocks noGrp="1"/>
          </p:cNvSpPr>
          <p:nvPr>
            <p:ph type="sldNum" sz="quarter" idx="10"/>
          </p:nvPr>
        </p:nvSpPr>
        <p:spPr/>
        <p:txBody>
          <a:bodyPr/>
          <a:lstStyle/>
          <a:p>
            <a:fld id="{70CC1D15-B5DE-4BD5-A4FB-8CE7A139D482}" type="slidenum">
              <a:rPr lang="en-GB" smtClean="0"/>
              <a:t>47</a:t>
            </a:fld>
            <a:endParaRPr lang="en-GB"/>
          </a:p>
        </p:txBody>
      </p:sp>
    </p:spTree>
    <p:extLst>
      <p:ext uri="{BB962C8B-B14F-4D97-AF65-F5344CB8AC3E}">
        <p14:creationId xmlns:p14="http://schemas.microsoft.com/office/powerpoint/2010/main" val="258595522"/>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E3B0BC-120D-0B2C-7567-54D1921A29A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A85F757-EC86-16E0-0F42-A60B1620C72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C1FDA0C-83CF-6FAE-257E-272B1023E4EE}"/>
              </a:ext>
            </a:extLst>
          </p:cNvPr>
          <p:cNvSpPr>
            <a:spLocks noGrp="1"/>
          </p:cNvSpPr>
          <p:nvPr>
            <p:ph type="body" idx="1"/>
          </p:nvPr>
        </p:nvSpPr>
        <p:spPr/>
        <p:txBody>
          <a:bodyPr/>
          <a:lstStyle/>
          <a:p>
            <a:r>
              <a:rPr lang="en-GB" sz="1200" b="0" dirty="0"/>
              <a:t>(Ireland) 2016-2019 Eoin Carroll, SO at Griffith College Dublin in Ireland since 2011, who, alongside his RO responsibility, became European Coordinator. </a:t>
            </a:r>
          </a:p>
          <a:p>
            <a:r>
              <a:rPr lang="en-GB" sz="1200" b="0" dirty="0"/>
              <a:t>(Wales) 2019-2022 Richard </a:t>
            </a:r>
            <a:r>
              <a:rPr lang="en-GB" sz="1200" b="0" dirty="0" err="1"/>
              <a:t>Hebblewhite</a:t>
            </a:r>
            <a:r>
              <a:rPr lang="en-GB" sz="1200" b="0" dirty="0"/>
              <a:t> from Wrexham (Glyndwr) University in Wales, was SO since 2012, progressed to Global Regional Organiser in 2022 and was hired as GGJ Director in 2025 </a:t>
            </a:r>
          </a:p>
          <a:p>
            <a:r>
              <a:rPr lang="en-GB" sz="1200" b="0" dirty="0"/>
              <a:t>(England) 2020-2021 Jo Summers, a prominent Site Organiser from Brighton since 2016, became co-Regional Organiser to support Richard</a:t>
            </a:r>
          </a:p>
          <a:p>
            <a:pPr fontAlgn="base"/>
            <a:endParaRPr lang="en-GB" b="0" dirty="0"/>
          </a:p>
          <a:p>
            <a:pPr fontAlgn="base"/>
            <a:endParaRPr lang="en-GB" b="0" dirty="0"/>
          </a:p>
          <a:p>
            <a:pPr fontAlgn="base"/>
            <a:r>
              <a:rPr lang="en-GB" b="0" dirty="0"/>
              <a:t>https://www.linkedin.com/in/josum/</a:t>
            </a:r>
          </a:p>
          <a:p>
            <a:pPr fontAlgn="base"/>
            <a:r>
              <a:rPr lang="en-GB" b="0" dirty="0"/>
              <a:t>https://www.linkedin.com/in/rich-hebblewhite/</a:t>
            </a:r>
          </a:p>
          <a:p>
            <a:pPr fontAlgn="base"/>
            <a:r>
              <a:rPr lang="en-GB" b="0" dirty="0"/>
              <a:t>https://www.linkedin.com/in/eoinwcarroll/</a:t>
            </a:r>
          </a:p>
        </p:txBody>
      </p:sp>
      <p:sp>
        <p:nvSpPr>
          <p:cNvPr id="4" name="Slide Number Placeholder 3">
            <a:extLst>
              <a:ext uri="{FF2B5EF4-FFF2-40B4-BE49-F238E27FC236}">
                <a16:creationId xmlns:a16="http://schemas.microsoft.com/office/drawing/2014/main" id="{8560C024-EDBA-4AD5-0E70-39BF9B539583}"/>
              </a:ext>
            </a:extLst>
          </p:cNvPr>
          <p:cNvSpPr>
            <a:spLocks noGrp="1"/>
          </p:cNvSpPr>
          <p:nvPr>
            <p:ph type="sldNum" sz="quarter" idx="10"/>
          </p:nvPr>
        </p:nvSpPr>
        <p:spPr/>
        <p:txBody>
          <a:bodyPr/>
          <a:lstStyle/>
          <a:p>
            <a:fld id="{70CC1D15-B5DE-4BD5-A4FB-8CE7A139D482}" type="slidenum">
              <a:rPr lang="en-GB" smtClean="0"/>
              <a:t>48</a:t>
            </a:fld>
            <a:endParaRPr lang="en-GB"/>
          </a:p>
        </p:txBody>
      </p:sp>
    </p:spTree>
    <p:extLst>
      <p:ext uri="{BB962C8B-B14F-4D97-AF65-F5344CB8AC3E}">
        <p14:creationId xmlns:p14="http://schemas.microsoft.com/office/powerpoint/2010/main" val="3790275731"/>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C4E1C8-1042-A593-A3D0-D800AB8D204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9FF84F8-EEFE-9C8F-75CC-5F5A9CB2B01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4DB077C-3ADC-1CC5-D6F0-BBBCD32C21D1}"/>
              </a:ext>
            </a:extLst>
          </p:cNvPr>
          <p:cNvSpPr>
            <a:spLocks noGrp="1"/>
          </p:cNvSpPr>
          <p:nvPr>
            <p:ph type="body" idx="1"/>
          </p:nvPr>
        </p:nvSpPr>
        <p:spPr/>
        <p:txBody>
          <a:bodyPr/>
          <a:lstStyle/>
          <a:p>
            <a:r>
              <a:rPr lang="en-GB" sz="1200" b="0" dirty="0"/>
              <a:t>(England) 2021- current Thom Kaczmarek, London College of Communication, started as a jammer in 2012, SO in 2020, and as a co-Regional Organiser replacing Jo in 2021, became the lead after Richard's departure in mid-2022</a:t>
            </a:r>
          </a:p>
          <a:p>
            <a:r>
              <a:rPr lang="en-GB" sz="1200" b="0" dirty="0"/>
              <a:t>(Wales) 2022 – 2024 Jack Harker from Wrexham (Glyndwr) University in Wales, worked under Richard at Wrexham Glyndwr and was co-RO with Thom</a:t>
            </a:r>
          </a:p>
          <a:p>
            <a:pPr fontAlgn="base"/>
            <a:endParaRPr lang="en-GB" b="0" dirty="0"/>
          </a:p>
          <a:p>
            <a:pPr fontAlgn="base"/>
            <a:endParaRPr lang="en-GB" b="0" dirty="0"/>
          </a:p>
          <a:p>
            <a:pPr fontAlgn="base"/>
            <a:r>
              <a:rPr lang="en-GB" b="0" dirty="0"/>
              <a:t>https://www.linkedin.com/in/fanotherpg/</a:t>
            </a:r>
          </a:p>
          <a:p>
            <a:pPr fontAlgn="base"/>
            <a:r>
              <a:rPr lang="en-GB" b="0" dirty="0"/>
              <a:t>https://www.linkedin.com/in/jack-harker-8888a784/</a:t>
            </a:r>
          </a:p>
        </p:txBody>
      </p:sp>
      <p:sp>
        <p:nvSpPr>
          <p:cNvPr id="4" name="Slide Number Placeholder 3">
            <a:extLst>
              <a:ext uri="{FF2B5EF4-FFF2-40B4-BE49-F238E27FC236}">
                <a16:creationId xmlns:a16="http://schemas.microsoft.com/office/drawing/2014/main" id="{B7C6DE99-30CF-4EC6-9A1B-84FC84A5486A}"/>
              </a:ext>
            </a:extLst>
          </p:cNvPr>
          <p:cNvSpPr>
            <a:spLocks noGrp="1"/>
          </p:cNvSpPr>
          <p:nvPr>
            <p:ph type="sldNum" sz="quarter" idx="10"/>
          </p:nvPr>
        </p:nvSpPr>
        <p:spPr/>
        <p:txBody>
          <a:bodyPr/>
          <a:lstStyle/>
          <a:p>
            <a:fld id="{70CC1D15-B5DE-4BD5-A4FB-8CE7A139D482}" type="slidenum">
              <a:rPr lang="en-GB" smtClean="0"/>
              <a:t>49</a:t>
            </a:fld>
            <a:endParaRPr lang="en-GB"/>
          </a:p>
        </p:txBody>
      </p:sp>
    </p:spTree>
    <p:extLst>
      <p:ext uri="{BB962C8B-B14F-4D97-AF65-F5344CB8AC3E}">
        <p14:creationId xmlns:p14="http://schemas.microsoft.com/office/powerpoint/2010/main" val="118918629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D83E84-4F71-0F10-6ADC-C83F01EF08F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E35541C-2481-08C3-9F40-7899C539441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FC0F1CC-B50A-9D06-742A-2A1BBF7EEBCA}"/>
              </a:ext>
            </a:extLst>
          </p:cNvPr>
          <p:cNvSpPr>
            <a:spLocks noGrp="1"/>
          </p:cNvSpPr>
          <p:nvPr>
            <p:ph type="body" idx="1"/>
          </p:nvPr>
        </p:nvSpPr>
        <p:spPr/>
        <p:txBody>
          <a:bodyPr/>
          <a:lstStyle/>
          <a:p>
            <a:pPr marL="0" marR="0" lvl="0" indent="0" algn="l" defTabSz="914400" rtl="0" eaLnBrk="1" fontAlgn="base" latinLnBrk="0" hangingPunct="1">
              <a:lnSpc>
                <a:spcPct val="100000"/>
              </a:lnSpc>
              <a:spcBef>
                <a:spcPts val="0"/>
              </a:spcBef>
              <a:spcAft>
                <a:spcPts val="0"/>
              </a:spcAft>
              <a:buClrTx/>
              <a:buSzTx/>
              <a:buFontTx/>
              <a:buNone/>
              <a:tabLst/>
              <a:defRPr/>
            </a:pPr>
            <a:r>
              <a:rPr lang="en-GB" sz="1200" b="0" dirty="0"/>
              <a:t>Through the very nature of identity-forming assemblages and affinity spaces “where people affiliate with others based primarily on shared activities, interests, and goals", game jams allow the expertise and resources to be distributed across all participants, flattening hierarchies and fostering informal, decentralised learning.</a:t>
            </a:r>
          </a:p>
          <a:p>
            <a:pPr marL="0" marR="0" lvl="0" indent="0" algn="l" defTabSz="914400" rtl="0" eaLnBrk="1" fontAlgn="base" latinLnBrk="0" hangingPunct="1">
              <a:lnSpc>
                <a:spcPct val="100000"/>
              </a:lnSpc>
              <a:spcBef>
                <a:spcPts val="0"/>
              </a:spcBef>
              <a:spcAft>
                <a:spcPts val="0"/>
              </a:spcAft>
              <a:buClrTx/>
              <a:buSzTx/>
              <a:buFontTx/>
              <a:buNone/>
              <a:tabLst/>
              <a:defRPr/>
            </a:pPr>
            <a:r>
              <a:rPr lang="en-GB" sz="1200" b="0" dirty="0"/>
              <a:t>(click)</a:t>
            </a:r>
          </a:p>
          <a:p>
            <a:pPr marL="0" marR="0" lvl="0" indent="0" algn="l" defTabSz="914400" rtl="0" eaLnBrk="1" fontAlgn="base" latinLnBrk="0" hangingPunct="1">
              <a:lnSpc>
                <a:spcPct val="100000"/>
              </a:lnSpc>
              <a:spcBef>
                <a:spcPts val="0"/>
              </a:spcBef>
              <a:spcAft>
                <a:spcPts val="0"/>
              </a:spcAft>
              <a:buClrTx/>
              <a:buSzTx/>
              <a:buFontTx/>
              <a:buNone/>
              <a:tabLst/>
              <a:defRPr/>
            </a:pPr>
            <a:r>
              <a:rPr lang="en-GB" sz="1200" b="0" dirty="0"/>
              <a:t>As mentioned, this shifts their self-perception from hobbyists to developers. </a:t>
            </a:r>
          </a:p>
          <a:p>
            <a:pPr fontAlgn="base"/>
            <a:endParaRPr lang="en-GB" sz="1200" b="0" dirty="0"/>
          </a:p>
          <a:p>
            <a:pPr fontAlgn="base"/>
            <a:r>
              <a:rPr lang="en-GB" b="0" dirty="0"/>
              <a:t>https://www.pexels.com/photo/collaborative-work-session-in-trendy-cafe-29284334/</a:t>
            </a:r>
          </a:p>
        </p:txBody>
      </p:sp>
      <p:sp>
        <p:nvSpPr>
          <p:cNvPr id="4" name="Slide Number Placeholder 3">
            <a:extLst>
              <a:ext uri="{FF2B5EF4-FFF2-40B4-BE49-F238E27FC236}">
                <a16:creationId xmlns:a16="http://schemas.microsoft.com/office/drawing/2014/main" id="{EC46B327-FE78-3DA9-4A15-10298CFCA70D}"/>
              </a:ext>
            </a:extLst>
          </p:cNvPr>
          <p:cNvSpPr>
            <a:spLocks noGrp="1"/>
          </p:cNvSpPr>
          <p:nvPr>
            <p:ph type="sldNum" sz="quarter" idx="10"/>
          </p:nvPr>
        </p:nvSpPr>
        <p:spPr/>
        <p:txBody>
          <a:bodyPr/>
          <a:lstStyle/>
          <a:p>
            <a:fld id="{70CC1D15-B5DE-4BD5-A4FB-8CE7A139D482}" type="slidenum">
              <a:rPr lang="en-GB" smtClean="0"/>
              <a:t>5</a:t>
            </a:fld>
            <a:endParaRPr lang="en-GB"/>
          </a:p>
        </p:txBody>
      </p:sp>
    </p:spTree>
    <p:extLst>
      <p:ext uri="{BB962C8B-B14F-4D97-AF65-F5344CB8AC3E}">
        <p14:creationId xmlns:p14="http://schemas.microsoft.com/office/powerpoint/2010/main" val="1765017959"/>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B0F183-835B-E152-9686-A5A8DF984C4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36FD30E-7A41-54D0-5819-46B71465ED4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6B6B135-2FA8-9579-6644-C2FB44AEA844}"/>
              </a:ext>
            </a:extLst>
          </p:cNvPr>
          <p:cNvSpPr>
            <a:spLocks noGrp="1"/>
          </p:cNvSpPr>
          <p:nvPr>
            <p:ph type="body" idx="1"/>
          </p:nvPr>
        </p:nvSpPr>
        <p:spPr/>
        <p:txBody>
          <a:bodyPr/>
          <a:lstStyle/>
          <a:p>
            <a:pPr fontAlgn="base"/>
            <a:endParaRPr lang="en-GB" b="0" dirty="0"/>
          </a:p>
        </p:txBody>
      </p:sp>
      <p:sp>
        <p:nvSpPr>
          <p:cNvPr id="4" name="Slide Number Placeholder 3">
            <a:extLst>
              <a:ext uri="{FF2B5EF4-FFF2-40B4-BE49-F238E27FC236}">
                <a16:creationId xmlns:a16="http://schemas.microsoft.com/office/drawing/2014/main" id="{517E642B-0637-6144-426E-8421B4FB19FA}"/>
              </a:ext>
            </a:extLst>
          </p:cNvPr>
          <p:cNvSpPr>
            <a:spLocks noGrp="1"/>
          </p:cNvSpPr>
          <p:nvPr>
            <p:ph type="sldNum" sz="quarter" idx="10"/>
          </p:nvPr>
        </p:nvSpPr>
        <p:spPr/>
        <p:txBody>
          <a:bodyPr/>
          <a:lstStyle/>
          <a:p>
            <a:fld id="{70CC1D15-B5DE-4BD5-A4FB-8CE7A139D482}" type="slidenum">
              <a:rPr lang="en-GB" smtClean="0"/>
              <a:t>50</a:t>
            </a:fld>
            <a:endParaRPr lang="en-GB"/>
          </a:p>
        </p:txBody>
      </p:sp>
    </p:spTree>
    <p:extLst>
      <p:ext uri="{BB962C8B-B14F-4D97-AF65-F5344CB8AC3E}">
        <p14:creationId xmlns:p14="http://schemas.microsoft.com/office/powerpoint/2010/main" val="712812825"/>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D51ECF-C439-5BCF-FAF0-A8D19FF6126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717FCA2-2C0F-969E-8FDF-2D0BAE43FCB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50E3D66-919D-E4FF-84AF-76AA26AE04AC}"/>
              </a:ext>
            </a:extLst>
          </p:cNvPr>
          <p:cNvSpPr>
            <a:spLocks noGrp="1"/>
          </p:cNvSpPr>
          <p:nvPr>
            <p:ph type="body" idx="1"/>
          </p:nvPr>
        </p:nvSpPr>
        <p:spPr/>
        <p:txBody>
          <a:bodyPr/>
          <a:lstStyle/>
          <a:p>
            <a:pPr fontAlgn="base"/>
            <a:endParaRPr lang="en-GB" b="0" dirty="0"/>
          </a:p>
        </p:txBody>
      </p:sp>
      <p:sp>
        <p:nvSpPr>
          <p:cNvPr id="4" name="Slide Number Placeholder 3">
            <a:extLst>
              <a:ext uri="{FF2B5EF4-FFF2-40B4-BE49-F238E27FC236}">
                <a16:creationId xmlns:a16="http://schemas.microsoft.com/office/drawing/2014/main" id="{EB2ED3C3-EDEA-5ED5-E65E-A4F5B5382A3B}"/>
              </a:ext>
            </a:extLst>
          </p:cNvPr>
          <p:cNvSpPr>
            <a:spLocks noGrp="1"/>
          </p:cNvSpPr>
          <p:nvPr>
            <p:ph type="sldNum" sz="quarter" idx="10"/>
          </p:nvPr>
        </p:nvSpPr>
        <p:spPr/>
        <p:txBody>
          <a:bodyPr/>
          <a:lstStyle/>
          <a:p>
            <a:fld id="{70CC1D15-B5DE-4BD5-A4FB-8CE7A139D482}" type="slidenum">
              <a:rPr lang="en-GB" smtClean="0"/>
              <a:t>51</a:t>
            </a:fld>
            <a:endParaRPr lang="en-GB"/>
          </a:p>
        </p:txBody>
      </p:sp>
    </p:spTree>
    <p:extLst>
      <p:ext uri="{BB962C8B-B14F-4D97-AF65-F5344CB8AC3E}">
        <p14:creationId xmlns:p14="http://schemas.microsoft.com/office/powerpoint/2010/main" val="3940018372"/>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6686F7-C8EE-5E13-E2EF-CA6C5CDE7E8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01CF798-0D4A-A500-951D-33875EF00CA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30048FE-845A-DCE2-67BC-0A9717EF987C}"/>
              </a:ext>
            </a:extLst>
          </p:cNvPr>
          <p:cNvSpPr>
            <a:spLocks noGrp="1"/>
          </p:cNvSpPr>
          <p:nvPr>
            <p:ph type="body" idx="1"/>
          </p:nvPr>
        </p:nvSpPr>
        <p:spPr/>
        <p:txBody>
          <a:bodyPr/>
          <a:lstStyle/>
          <a:p>
            <a:pPr fontAlgn="base"/>
            <a:endParaRPr lang="en-GB" b="0" dirty="0"/>
          </a:p>
        </p:txBody>
      </p:sp>
      <p:sp>
        <p:nvSpPr>
          <p:cNvPr id="4" name="Slide Number Placeholder 3">
            <a:extLst>
              <a:ext uri="{FF2B5EF4-FFF2-40B4-BE49-F238E27FC236}">
                <a16:creationId xmlns:a16="http://schemas.microsoft.com/office/drawing/2014/main" id="{E6CB80E0-B931-1AFB-F6A6-CE340DDD1C3D}"/>
              </a:ext>
            </a:extLst>
          </p:cNvPr>
          <p:cNvSpPr>
            <a:spLocks noGrp="1"/>
          </p:cNvSpPr>
          <p:nvPr>
            <p:ph type="sldNum" sz="quarter" idx="10"/>
          </p:nvPr>
        </p:nvSpPr>
        <p:spPr/>
        <p:txBody>
          <a:bodyPr/>
          <a:lstStyle/>
          <a:p>
            <a:fld id="{70CC1D15-B5DE-4BD5-A4FB-8CE7A139D482}" type="slidenum">
              <a:rPr lang="en-GB" smtClean="0"/>
              <a:t>52</a:t>
            </a:fld>
            <a:endParaRPr lang="en-GB"/>
          </a:p>
        </p:txBody>
      </p:sp>
    </p:spTree>
    <p:extLst>
      <p:ext uri="{BB962C8B-B14F-4D97-AF65-F5344CB8AC3E}">
        <p14:creationId xmlns:p14="http://schemas.microsoft.com/office/powerpoint/2010/main" val="2564550144"/>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35259D-5580-D435-C5EB-A844A8CAE8D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BCE39F5-33E1-F4CB-9961-1C4531AEF72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6591771-BDFE-F80E-1004-C6071C5E76F4}"/>
              </a:ext>
            </a:extLst>
          </p:cNvPr>
          <p:cNvSpPr>
            <a:spLocks noGrp="1"/>
          </p:cNvSpPr>
          <p:nvPr>
            <p:ph type="body" idx="1"/>
          </p:nvPr>
        </p:nvSpPr>
        <p:spPr/>
        <p:txBody>
          <a:bodyPr/>
          <a:lstStyle/>
          <a:p>
            <a:pPr fontAlgn="base"/>
            <a:endParaRPr lang="en-GB" b="0" dirty="0"/>
          </a:p>
        </p:txBody>
      </p:sp>
      <p:sp>
        <p:nvSpPr>
          <p:cNvPr id="4" name="Slide Number Placeholder 3">
            <a:extLst>
              <a:ext uri="{FF2B5EF4-FFF2-40B4-BE49-F238E27FC236}">
                <a16:creationId xmlns:a16="http://schemas.microsoft.com/office/drawing/2014/main" id="{A79E04DE-3CF6-C077-4112-334FE0DAE467}"/>
              </a:ext>
            </a:extLst>
          </p:cNvPr>
          <p:cNvSpPr>
            <a:spLocks noGrp="1"/>
          </p:cNvSpPr>
          <p:nvPr>
            <p:ph type="sldNum" sz="quarter" idx="10"/>
          </p:nvPr>
        </p:nvSpPr>
        <p:spPr/>
        <p:txBody>
          <a:bodyPr/>
          <a:lstStyle/>
          <a:p>
            <a:fld id="{70CC1D15-B5DE-4BD5-A4FB-8CE7A139D482}" type="slidenum">
              <a:rPr lang="en-GB" smtClean="0"/>
              <a:t>53</a:t>
            </a:fld>
            <a:endParaRPr lang="en-GB"/>
          </a:p>
        </p:txBody>
      </p:sp>
    </p:spTree>
    <p:extLst>
      <p:ext uri="{BB962C8B-B14F-4D97-AF65-F5344CB8AC3E}">
        <p14:creationId xmlns:p14="http://schemas.microsoft.com/office/powerpoint/2010/main" val="2954620480"/>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081A3D-4203-95FC-29D0-C4938506320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E3DEDF0-EFED-3D05-374E-01E71B4ABFF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881E98D-3B5B-4A2B-60FA-EF277C0F2002}"/>
              </a:ext>
            </a:extLst>
          </p:cNvPr>
          <p:cNvSpPr>
            <a:spLocks noGrp="1"/>
          </p:cNvSpPr>
          <p:nvPr>
            <p:ph type="body" idx="1"/>
          </p:nvPr>
        </p:nvSpPr>
        <p:spPr/>
        <p:txBody>
          <a:bodyPr/>
          <a:lstStyle/>
          <a:p>
            <a:pPr fontAlgn="base"/>
            <a:endParaRPr lang="en-GB" b="0" dirty="0"/>
          </a:p>
        </p:txBody>
      </p:sp>
      <p:sp>
        <p:nvSpPr>
          <p:cNvPr id="4" name="Slide Number Placeholder 3">
            <a:extLst>
              <a:ext uri="{FF2B5EF4-FFF2-40B4-BE49-F238E27FC236}">
                <a16:creationId xmlns:a16="http://schemas.microsoft.com/office/drawing/2014/main" id="{C8448424-631C-AC03-4FC2-8C61EFA6F4FB}"/>
              </a:ext>
            </a:extLst>
          </p:cNvPr>
          <p:cNvSpPr>
            <a:spLocks noGrp="1"/>
          </p:cNvSpPr>
          <p:nvPr>
            <p:ph type="sldNum" sz="quarter" idx="10"/>
          </p:nvPr>
        </p:nvSpPr>
        <p:spPr/>
        <p:txBody>
          <a:bodyPr/>
          <a:lstStyle/>
          <a:p>
            <a:fld id="{70CC1D15-B5DE-4BD5-A4FB-8CE7A139D482}" type="slidenum">
              <a:rPr lang="en-GB" smtClean="0"/>
              <a:t>54</a:t>
            </a:fld>
            <a:endParaRPr lang="en-GB"/>
          </a:p>
        </p:txBody>
      </p:sp>
    </p:spTree>
    <p:extLst>
      <p:ext uri="{BB962C8B-B14F-4D97-AF65-F5344CB8AC3E}">
        <p14:creationId xmlns:p14="http://schemas.microsoft.com/office/powerpoint/2010/main" val="4113783836"/>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ECC5CE-DAB3-08A4-0233-C8460831010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0DF10C4-9A91-D3F4-5B69-5610B16CAC1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3DDDB2E-5F07-F774-3308-C9D3FCD4A5E5}"/>
              </a:ext>
            </a:extLst>
          </p:cNvPr>
          <p:cNvSpPr>
            <a:spLocks noGrp="1"/>
          </p:cNvSpPr>
          <p:nvPr>
            <p:ph type="body" idx="1"/>
          </p:nvPr>
        </p:nvSpPr>
        <p:spPr/>
        <p:txBody>
          <a:bodyPr/>
          <a:lstStyle/>
          <a:p>
            <a:pPr fontAlgn="base"/>
            <a:endParaRPr lang="en-GB" b="0" dirty="0"/>
          </a:p>
        </p:txBody>
      </p:sp>
      <p:sp>
        <p:nvSpPr>
          <p:cNvPr id="4" name="Slide Number Placeholder 3">
            <a:extLst>
              <a:ext uri="{FF2B5EF4-FFF2-40B4-BE49-F238E27FC236}">
                <a16:creationId xmlns:a16="http://schemas.microsoft.com/office/drawing/2014/main" id="{A184FE31-5B05-8833-22FA-9B929765BE0E}"/>
              </a:ext>
            </a:extLst>
          </p:cNvPr>
          <p:cNvSpPr>
            <a:spLocks noGrp="1"/>
          </p:cNvSpPr>
          <p:nvPr>
            <p:ph type="sldNum" sz="quarter" idx="10"/>
          </p:nvPr>
        </p:nvSpPr>
        <p:spPr/>
        <p:txBody>
          <a:bodyPr/>
          <a:lstStyle/>
          <a:p>
            <a:fld id="{70CC1D15-B5DE-4BD5-A4FB-8CE7A139D482}" type="slidenum">
              <a:rPr lang="en-GB" smtClean="0"/>
              <a:t>55</a:t>
            </a:fld>
            <a:endParaRPr lang="en-GB"/>
          </a:p>
        </p:txBody>
      </p:sp>
    </p:spTree>
    <p:extLst>
      <p:ext uri="{BB962C8B-B14F-4D97-AF65-F5344CB8AC3E}">
        <p14:creationId xmlns:p14="http://schemas.microsoft.com/office/powerpoint/2010/main" val="909106800"/>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8C7413-C280-7476-A839-F915045A4E7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CFBBFC7-A1F9-FC45-581F-B021BEA161D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E71274A-2AD2-3EA8-77A3-E69920D2A91F}"/>
              </a:ext>
            </a:extLst>
          </p:cNvPr>
          <p:cNvSpPr>
            <a:spLocks noGrp="1"/>
          </p:cNvSpPr>
          <p:nvPr>
            <p:ph type="body" idx="1"/>
          </p:nvPr>
        </p:nvSpPr>
        <p:spPr/>
        <p:txBody>
          <a:bodyPr/>
          <a:lstStyle/>
          <a:p>
            <a:pPr fontAlgn="base"/>
            <a:endParaRPr lang="en-GB" b="0" dirty="0"/>
          </a:p>
        </p:txBody>
      </p:sp>
      <p:sp>
        <p:nvSpPr>
          <p:cNvPr id="4" name="Slide Number Placeholder 3">
            <a:extLst>
              <a:ext uri="{FF2B5EF4-FFF2-40B4-BE49-F238E27FC236}">
                <a16:creationId xmlns:a16="http://schemas.microsoft.com/office/drawing/2014/main" id="{80B34E7C-1B25-ECCD-0ED3-5F70EE3F6919}"/>
              </a:ext>
            </a:extLst>
          </p:cNvPr>
          <p:cNvSpPr>
            <a:spLocks noGrp="1"/>
          </p:cNvSpPr>
          <p:nvPr>
            <p:ph type="sldNum" sz="quarter" idx="10"/>
          </p:nvPr>
        </p:nvSpPr>
        <p:spPr/>
        <p:txBody>
          <a:bodyPr/>
          <a:lstStyle/>
          <a:p>
            <a:fld id="{70CC1D15-B5DE-4BD5-A4FB-8CE7A139D482}" type="slidenum">
              <a:rPr lang="en-GB" smtClean="0"/>
              <a:t>56</a:t>
            </a:fld>
            <a:endParaRPr lang="en-GB"/>
          </a:p>
        </p:txBody>
      </p:sp>
    </p:spTree>
    <p:extLst>
      <p:ext uri="{BB962C8B-B14F-4D97-AF65-F5344CB8AC3E}">
        <p14:creationId xmlns:p14="http://schemas.microsoft.com/office/powerpoint/2010/main" val="608014568"/>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2CE8FE-955C-CB32-9ADC-AF986D13BDE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F12080F-F8E5-5393-0ABE-1ECFB789D8B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3B9BB67-45F5-ADBE-F531-9B1155761483}"/>
              </a:ext>
            </a:extLst>
          </p:cNvPr>
          <p:cNvSpPr>
            <a:spLocks noGrp="1"/>
          </p:cNvSpPr>
          <p:nvPr>
            <p:ph type="body" idx="1"/>
          </p:nvPr>
        </p:nvSpPr>
        <p:spPr/>
        <p:txBody>
          <a:bodyPr/>
          <a:lstStyle/>
          <a:p>
            <a:pPr fontAlgn="base"/>
            <a:endParaRPr lang="en-GB" b="0" dirty="0"/>
          </a:p>
        </p:txBody>
      </p:sp>
      <p:sp>
        <p:nvSpPr>
          <p:cNvPr id="4" name="Slide Number Placeholder 3">
            <a:extLst>
              <a:ext uri="{FF2B5EF4-FFF2-40B4-BE49-F238E27FC236}">
                <a16:creationId xmlns:a16="http://schemas.microsoft.com/office/drawing/2014/main" id="{AE829DBD-22D7-7C7B-733E-96EE8FB18640}"/>
              </a:ext>
            </a:extLst>
          </p:cNvPr>
          <p:cNvSpPr>
            <a:spLocks noGrp="1"/>
          </p:cNvSpPr>
          <p:nvPr>
            <p:ph type="sldNum" sz="quarter" idx="10"/>
          </p:nvPr>
        </p:nvSpPr>
        <p:spPr/>
        <p:txBody>
          <a:bodyPr/>
          <a:lstStyle/>
          <a:p>
            <a:fld id="{70CC1D15-B5DE-4BD5-A4FB-8CE7A139D482}" type="slidenum">
              <a:rPr lang="en-GB" smtClean="0"/>
              <a:t>57</a:t>
            </a:fld>
            <a:endParaRPr lang="en-GB"/>
          </a:p>
        </p:txBody>
      </p:sp>
    </p:spTree>
    <p:extLst>
      <p:ext uri="{BB962C8B-B14F-4D97-AF65-F5344CB8AC3E}">
        <p14:creationId xmlns:p14="http://schemas.microsoft.com/office/powerpoint/2010/main" val="1116113830"/>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B03F3E-2281-E1A7-DEAD-3BB0283D1C9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7F6D714-8D14-CD83-91B8-50B7DA36CD8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1002330-9A56-4691-4246-CC4DAACEC7FB}"/>
              </a:ext>
            </a:extLst>
          </p:cNvPr>
          <p:cNvSpPr>
            <a:spLocks noGrp="1"/>
          </p:cNvSpPr>
          <p:nvPr>
            <p:ph type="body" idx="1"/>
          </p:nvPr>
        </p:nvSpPr>
        <p:spPr/>
        <p:txBody>
          <a:bodyPr/>
          <a:lstStyle/>
          <a:p>
            <a:pPr fontAlgn="base"/>
            <a:endParaRPr lang="en-GB" b="0" dirty="0"/>
          </a:p>
        </p:txBody>
      </p:sp>
      <p:sp>
        <p:nvSpPr>
          <p:cNvPr id="4" name="Slide Number Placeholder 3">
            <a:extLst>
              <a:ext uri="{FF2B5EF4-FFF2-40B4-BE49-F238E27FC236}">
                <a16:creationId xmlns:a16="http://schemas.microsoft.com/office/drawing/2014/main" id="{CE6630D6-97CE-CAB5-27EC-D8D9ACB8946D}"/>
              </a:ext>
            </a:extLst>
          </p:cNvPr>
          <p:cNvSpPr>
            <a:spLocks noGrp="1"/>
          </p:cNvSpPr>
          <p:nvPr>
            <p:ph type="sldNum" sz="quarter" idx="10"/>
          </p:nvPr>
        </p:nvSpPr>
        <p:spPr/>
        <p:txBody>
          <a:bodyPr/>
          <a:lstStyle/>
          <a:p>
            <a:fld id="{70CC1D15-B5DE-4BD5-A4FB-8CE7A139D482}" type="slidenum">
              <a:rPr lang="en-GB" smtClean="0"/>
              <a:t>58</a:t>
            </a:fld>
            <a:endParaRPr lang="en-GB"/>
          </a:p>
        </p:txBody>
      </p:sp>
    </p:spTree>
    <p:extLst>
      <p:ext uri="{BB962C8B-B14F-4D97-AF65-F5344CB8AC3E}">
        <p14:creationId xmlns:p14="http://schemas.microsoft.com/office/powerpoint/2010/main" val="4050269281"/>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148981-A31E-D51F-E283-8F33A359959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9C1CD0F-D553-CAA1-E364-33F92028D71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4DBECDB-FE22-1FD5-8AAB-614BB22E4CB9}"/>
              </a:ext>
            </a:extLst>
          </p:cNvPr>
          <p:cNvSpPr>
            <a:spLocks noGrp="1"/>
          </p:cNvSpPr>
          <p:nvPr>
            <p:ph type="body" idx="1"/>
          </p:nvPr>
        </p:nvSpPr>
        <p:spPr/>
        <p:txBody>
          <a:bodyPr/>
          <a:lstStyle/>
          <a:p>
            <a:pPr fontAlgn="base"/>
            <a:endParaRPr lang="en-GB" b="0" dirty="0"/>
          </a:p>
        </p:txBody>
      </p:sp>
      <p:sp>
        <p:nvSpPr>
          <p:cNvPr id="4" name="Slide Number Placeholder 3">
            <a:extLst>
              <a:ext uri="{FF2B5EF4-FFF2-40B4-BE49-F238E27FC236}">
                <a16:creationId xmlns:a16="http://schemas.microsoft.com/office/drawing/2014/main" id="{84E8AA68-84F0-EE78-5762-578587694241}"/>
              </a:ext>
            </a:extLst>
          </p:cNvPr>
          <p:cNvSpPr>
            <a:spLocks noGrp="1"/>
          </p:cNvSpPr>
          <p:nvPr>
            <p:ph type="sldNum" sz="quarter" idx="10"/>
          </p:nvPr>
        </p:nvSpPr>
        <p:spPr/>
        <p:txBody>
          <a:bodyPr/>
          <a:lstStyle/>
          <a:p>
            <a:fld id="{70CC1D15-B5DE-4BD5-A4FB-8CE7A139D482}" type="slidenum">
              <a:rPr lang="en-GB" smtClean="0"/>
              <a:t>59</a:t>
            </a:fld>
            <a:endParaRPr lang="en-GB"/>
          </a:p>
        </p:txBody>
      </p:sp>
    </p:spTree>
    <p:extLst>
      <p:ext uri="{BB962C8B-B14F-4D97-AF65-F5344CB8AC3E}">
        <p14:creationId xmlns:p14="http://schemas.microsoft.com/office/powerpoint/2010/main" val="150544788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6A44C7-D002-F02C-EEAE-BED4D625E17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16AA523-4566-804A-0537-D6ADC7E5F06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70248E4-3654-158C-3F27-C2CE000D0F66}"/>
              </a:ext>
            </a:extLst>
          </p:cNvPr>
          <p:cNvSpPr>
            <a:spLocks noGrp="1"/>
          </p:cNvSpPr>
          <p:nvPr>
            <p:ph type="body" idx="1"/>
          </p:nvPr>
        </p:nvSpPr>
        <p:spPr/>
        <p:txBody>
          <a:bodyPr/>
          <a:lstStyle/>
          <a:p>
            <a:pPr marL="0" marR="0" lvl="0" indent="0" algn="l" defTabSz="914400" rtl="0" eaLnBrk="1" fontAlgn="base" latinLnBrk="0" hangingPunct="1">
              <a:lnSpc>
                <a:spcPct val="100000"/>
              </a:lnSpc>
              <a:spcBef>
                <a:spcPts val="0"/>
              </a:spcBef>
              <a:spcAft>
                <a:spcPts val="0"/>
              </a:spcAft>
              <a:buClrTx/>
              <a:buSzTx/>
              <a:buFontTx/>
              <a:buNone/>
              <a:tabLst/>
              <a:defRPr/>
            </a:pPr>
            <a:r>
              <a:rPr lang="en-GB" sz="1200" b="0" dirty="0"/>
              <a:t>While GGJ survey data highlights that jammers return primarily to improve technical skills, it is the collaborative structure of the event, manifested in high repeat-attendance rates and cross-disciplinary team formation, that fosters an 'identity in practice' within a globally shared figured world.</a:t>
            </a:r>
          </a:p>
          <a:p>
            <a:pPr fontAlgn="base"/>
            <a:endParaRPr lang="en-GB" sz="1200" b="0" dirty="0"/>
          </a:p>
          <a:p>
            <a:pPr fontAlgn="base"/>
            <a:r>
              <a:rPr lang="en-GB" sz="1200" b="0" dirty="0"/>
              <a:t>https://www.pexels.com/photo/creative-conceptual-art-with-mannequins-and-globes-35769880/</a:t>
            </a:r>
            <a:endParaRPr lang="en-GB" b="0" dirty="0"/>
          </a:p>
        </p:txBody>
      </p:sp>
      <p:sp>
        <p:nvSpPr>
          <p:cNvPr id="4" name="Slide Number Placeholder 3">
            <a:extLst>
              <a:ext uri="{FF2B5EF4-FFF2-40B4-BE49-F238E27FC236}">
                <a16:creationId xmlns:a16="http://schemas.microsoft.com/office/drawing/2014/main" id="{44C62540-6B00-7AE3-A259-2708CA11EDA5}"/>
              </a:ext>
            </a:extLst>
          </p:cNvPr>
          <p:cNvSpPr>
            <a:spLocks noGrp="1"/>
          </p:cNvSpPr>
          <p:nvPr>
            <p:ph type="sldNum" sz="quarter" idx="10"/>
          </p:nvPr>
        </p:nvSpPr>
        <p:spPr/>
        <p:txBody>
          <a:bodyPr/>
          <a:lstStyle/>
          <a:p>
            <a:fld id="{70CC1D15-B5DE-4BD5-A4FB-8CE7A139D482}" type="slidenum">
              <a:rPr lang="en-GB" smtClean="0"/>
              <a:t>6</a:t>
            </a:fld>
            <a:endParaRPr lang="en-GB"/>
          </a:p>
        </p:txBody>
      </p:sp>
    </p:spTree>
    <p:extLst>
      <p:ext uri="{BB962C8B-B14F-4D97-AF65-F5344CB8AC3E}">
        <p14:creationId xmlns:p14="http://schemas.microsoft.com/office/powerpoint/2010/main" val="570504526"/>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D66BE9-7DB6-A5E9-7B5C-8AEE98F2102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6B2DE99-2CCE-BBED-1138-8506D2EECA6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668E1E0-696F-A07F-5533-C716D9A02031}"/>
              </a:ext>
            </a:extLst>
          </p:cNvPr>
          <p:cNvSpPr>
            <a:spLocks noGrp="1"/>
          </p:cNvSpPr>
          <p:nvPr>
            <p:ph type="body" idx="1"/>
          </p:nvPr>
        </p:nvSpPr>
        <p:spPr/>
        <p:txBody>
          <a:bodyPr/>
          <a:lstStyle/>
          <a:p>
            <a:pPr fontAlgn="base"/>
            <a:endParaRPr lang="en-GB" b="0" dirty="0"/>
          </a:p>
        </p:txBody>
      </p:sp>
      <p:sp>
        <p:nvSpPr>
          <p:cNvPr id="4" name="Slide Number Placeholder 3">
            <a:extLst>
              <a:ext uri="{FF2B5EF4-FFF2-40B4-BE49-F238E27FC236}">
                <a16:creationId xmlns:a16="http://schemas.microsoft.com/office/drawing/2014/main" id="{8A8D65AE-DE1B-FC18-E6B7-E4C82A585E66}"/>
              </a:ext>
            </a:extLst>
          </p:cNvPr>
          <p:cNvSpPr>
            <a:spLocks noGrp="1"/>
          </p:cNvSpPr>
          <p:nvPr>
            <p:ph type="sldNum" sz="quarter" idx="10"/>
          </p:nvPr>
        </p:nvSpPr>
        <p:spPr/>
        <p:txBody>
          <a:bodyPr/>
          <a:lstStyle/>
          <a:p>
            <a:fld id="{70CC1D15-B5DE-4BD5-A4FB-8CE7A139D482}" type="slidenum">
              <a:rPr lang="en-GB" smtClean="0"/>
              <a:t>60</a:t>
            </a:fld>
            <a:endParaRPr lang="en-GB"/>
          </a:p>
        </p:txBody>
      </p:sp>
    </p:spTree>
    <p:extLst>
      <p:ext uri="{BB962C8B-B14F-4D97-AF65-F5344CB8AC3E}">
        <p14:creationId xmlns:p14="http://schemas.microsoft.com/office/powerpoint/2010/main" val="3036715122"/>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2F020A-DD08-D282-A090-3D5B61E002A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9173F49-BE27-AFF0-511A-6AF1727480A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8B3BC7F-116D-D1D7-F068-20F06E46A23A}"/>
              </a:ext>
            </a:extLst>
          </p:cNvPr>
          <p:cNvSpPr>
            <a:spLocks noGrp="1"/>
          </p:cNvSpPr>
          <p:nvPr>
            <p:ph type="body" idx="1"/>
          </p:nvPr>
        </p:nvSpPr>
        <p:spPr/>
        <p:txBody>
          <a:bodyPr/>
          <a:lstStyle/>
          <a:p>
            <a:pPr fontAlgn="base"/>
            <a:endParaRPr lang="en-GB" b="0" dirty="0"/>
          </a:p>
        </p:txBody>
      </p:sp>
      <p:sp>
        <p:nvSpPr>
          <p:cNvPr id="4" name="Slide Number Placeholder 3">
            <a:extLst>
              <a:ext uri="{FF2B5EF4-FFF2-40B4-BE49-F238E27FC236}">
                <a16:creationId xmlns:a16="http://schemas.microsoft.com/office/drawing/2014/main" id="{71C6FBA7-3BD7-6B7A-1498-E613FEA96BE0}"/>
              </a:ext>
            </a:extLst>
          </p:cNvPr>
          <p:cNvSpPr>
            <a:spLocks noGrp="1"/>
          </p:cNvSpPr>
          <p:nvPr>
            <p:ph type="sldNum" sz="quarter" idx="10"/>
          </p:nvPr>
        </p:nvSpPr>
        <p:spPr/>
        <p:txBody>
          <a:bodyPr/>
          <a:lstStyle/>
          <a:p>
            <a:fld id="{70CC1D15-B5DE-4BD5-A4FB-8CE7A139D482}" type="slidenum">
              <a:rPr lang="en-GB" smtClean="0"/>
              <a:t>61</a:t>
            </a:fld>
            <a:endParaRPr lang="en-GB"/>
          </a:p>
        </p:txBody>
      </p:sp>
    </p:spTree>
    <p:extLst>
      <p:ext uri="{BB962C8B-B14F-4D97-AF65-F5344CB8AC3E}">
        <p14:creationId xmlns:p14="http://schemas.microsoft.com/office/powerpoint/2010/main" val="4052129985"/>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CC5B8E-660B-4410-2866-97609453569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CEEFF6F-3A50-8572-8A93-3A81DCD27FB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F185CFA-7218-941E-F374-09A611872519}"/>
              </a:ext>
            </a:extLst>
          </p:cNvPr>
          <p:cNvSpPr>
            <a:spLocks noGrp="1"/>
          </p:cNvSpPr>
          <p:nvPr>
            <p:ph type="body" idx="1"/>
          </p:nvPr>
        </p:nvSpPr>
        <p:spPr/>
        <p:txBody>
          <a:bodyPr/>
          <a:lstStyle/>
          <a:p>
            <a:pPr fontAlgn="base"/>
            <a:endParaRPr lang="en-GB" b="0" dirty="0"/>
          </a:p>
        </p:txBody>
      </p:sp>
      <p:sp>
        <p:nvSpPr>
          <p:cNvPr id="4" name="Slide Number Placeholder 3">
            <a:extLst>
              <a:ext uri="{FF2B5EF4-FFF2-40B4-BE49-F238E27FC236}">
                <a16:creationId xmlns:a16="http://schemas.microsoft.com/office/drawing/2014/main" id="{DA54C36B-EF60-C1B3-547F-F8603DDEBABB}"/>
              </a:ext>
            </a:extLst>
          </p:cNvPr>
          <p:cNvSpPr>
            <a:spLocks noGrp="1"/>
          </p:cNvSpPr>
          <p:nvPr>
            <p:ph type="sldNum" sz="quarter" idx="10"/>
          </p:nvPr>
        </p:nvSpPr>
        <p:spPr/>
        <p:txBody>
          <a:bodyPr/>
          <a:lstStyle/>
          <a:p>
            <a:fld id="{70CC1D15-B5DE-4BD5-A4FB-8CE7A139D482}" type="slidenum">
              <a:rPr lang="en-GB" smtClean="0"/>
              <a:t>62</a:t>
            </a:fld>
            <a:endParaRPr lang="en-GB"/>
          </a:p>
        </p:txBody>
      </p:sp>
    </p:spTree>
    <p:extLst>
      <p:ext uri="{BB962C8B-B14F-4D97-AF65-F5344CB8AC3E}">
        <p14:creationId xmlns:p14="http://schemas.microsoft.com/office/powerpoint/2010/main" val="97811221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AC3BE4-561F-5556-BEBD-E6996BC45ED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99F0E03-AA31-E8C0-0F03-F85CF49F7AA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2D05245-B3D1-78BC-5898-C64B098F137F}"/>
              </a:ext>
            </a:extLst>
          </p:cNvPr>
          <p:cNvSpPr>
            <a:spLocks noGrp="1"/>
          </p:cNvSpPr>
          <p:nvPr>
            <p:ph type="body" idx="1"/>
          </p:nvPr>
        </p:nvSpPr>
        <p:spPr/>
        <p:txBody>
          <a:bodyPr/>
          <a:lstStyle/>
          <a:p>
            <a:r>
              <a:rPr lang="en-GB" sz="1200" b="0" dirty="0"/>
              <a:t>Global Game Jam can be seen as a national knowledge socio-technical infrastructure, as defined by Star and </a:t>
            </a:r>
            <a:r>
              <a:rPr lang="en-GB" sz="1200" b="0" dirty="0" err="1"/>
              <a:t>Ruhleder</a:t>
            </a:r>
            <a:r>
              <a:rPr lang="en-GB" sz="1200" b="0" dirty="0"/>
              <a:t>, a relational property that emerges when local practices connect to global standards.</a:t>
            </a:r>
          </a:p>
          <a:p>
            <a:r>
              <a:rPr lang="en-GB" sz="1200" b="0" dirty="0"/>
              <a:t>(click)</a:t>
            </a:r>
          </a:p>
          <a:p>
            <a:r>
              <a:rPr lang="en-GB" sz="1200" b="0" dirty="0"/>
              <a:t>This is especially true in the context of GGJ, where we have globally uniform standards delivered through an installed base of localised sites, during which participants take on the Jammer persona and embrace the creative process of rapid prototyping within given technical and conceptual constraints. </a:t>
            </a:r>
          </a:p>
          <a:p>
            <a:pPr fontAlgn="base"/>
            <a:endParaRPr lang="en-GB" sz="1200" b="0" dirty="0"/>
          </a:p>
          <a:p>
            <a:pPr fontAlgn="base"/>
            <a:endParaRPr lang="en-GB" sz="1200" b="0" dirty="0"/>
          </a:p>
          <a:p>
            <a:pPr fontAlgn="base"/>
            <a:r>
              <a:rPr lang="en-GB" sz="1200" b="0" dirty="0"/>
              <a:t>https://www.reddit.com/r/gifs/comments/1w862f/they_wanted_to_shoot_me_making_games_on_local_tv/</a:t>
            </a:r>
            <a:endParaRPr lang="en-GB" b="0" dirty="0"/>
          </a:p>
        </p:txBody>
      </p:sp>
      <p:sp>
        <p:nvSpPr>
          <p:cNvPr id="4" name="Slide Number Placeholder 3">
            <a:extLst>
              <a:ext uri="{FF2B5EF4-FFF2-40B4-BE49-F238E27FC236}">
                <a16:creationId xmlns:a16="http://schemas.microsoft.com/office/drawing/2014/main" id="{8EF3BFF0-FBB8-49B8-EB18-8DF425F96848}"/>
              </a:ext>
            </a:extLst>
          </p:cNvPr>
          <p:cNvSpPr>
            <a:spLocks noGrp="1"/>
          </p:cNvSpPr>
          <p:nvPr>
            <p:ph type="sldNum" sz="quarter" idx="10"/>
          </p:nvPr>
        </p:nvSpPr>
        <p:spPr/>
        <p:txBody>
          <a:bodyPr/>
          <a:lstStyle/>
          <a:p>
            <a:fld id="{70CC1D15-B5DE-4BD5-A4FB-8CE7A139D482}" type="slidenum">
              <a:rPr lang="en-GB" smtClean="0"/>
              <a:t>7</a:t>
            </a:fld>
            <a:endParaRPr lang="en-GB"/>
          </a:p>
        </p:txBody>
      </p:sp>
    </p:spTree>
    <p:extLst>
      <p:ext uri="{BB962C8B-B14F-4D97-AF65-F5344CB8AC3E}">
        <p14:creationId xmlns:p14="http://schemas.microsoft.com/office/powerpoint/2010/main" val="172790517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CBB853-2C79-6B77-491C-576901391D4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A642D3A-78BF-27A4-7C5B-59A4FBE2586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0A5E476-1B80-0928-C935-878060D6FADE}"/>
              </a:ext>
            </a:extLst>
          </p:cNvPr>
          <p:cNvSpPr>
            <a:spLocks noGrp="1"/>
          </p:cNvSpPr>
          <p:nvPr>
            <p:ph type="body" idx="1"/>
          </p:nvPr>
        </p:nvSpPr>
        <p:spPr/>
        <p:txBody>
          <a:bodyPr/>
          <a:lstStyle/>
          <a:p>
            <a:pPr fontAlgn="base"/>
            <a:endParaRPr lang="en-GB" b="0" dirty="0"/>
          </a:p>
        </p:txBody>
      </p:sp>
      <p:sp>
        <p:nvSpPr>
          <p:cNvPr id="4" name="Slide Number Placeholder 3">
            <a:extLst>
              <a:ext uri="{FF2B5EF4-FFF2-40B4-BE49-F238E27FC236}">
                <a16:creationId xmlns:a16="http://schemas.microsoft.com/office/drawing/2014/main" id="{9DF39F20-1D35-585E-BB3B-EA84147E3EC6}"/>
              </a:ext>
            </a:extLst>
          </p:cNvPr>
          <p:cNvSpPr>
            <a:spLocks noGrp="1"/>
          </p:cNvSpPr>
          <p:nvPr>
            <p:ph type="sldNum" sz="quarter" idx="10"/>
          </p:nvPr>
        </p:nvSpPr>
        <p:spPr/>
        <p:txBody>
          <a:bodyPr/>
          <a:lstStyle/>
          <a:p>
            <a:fld id="{70CC1D15-B5DE-4BD5-A4FB-8CE7A139D482}" type="slidenum">
              <a:rPr lang="en-GB" smtClean="0"/>
              <a:t>8</a:t>
            </a:fld>
            <a:endParaRPr lang="en-GB"/>
          </a:p>
        </p:txBody>
      </p:sp>
    </p:spTree>
    <p:extLst>
      <p:ext uri="{BB962C8B-B14F-4D97-AF65-F5344CB8AC3E}">
        <p14:creationId xmlns:p14="http://schemas.microsoft.com/office/powerpoint/2010/main" val="238142113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201DDB-B570-73DC-5AEC-5C5F67386CC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BA28E5C-36FB-7D55-B16F-413A5182BE1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B374CA2-0C5E-0364-3349-34760634CA4A}"/>
              </a:ext>
            </a:extLst>
          </p:cNvPr>
          <p:cNvSpPr>
            <a:spLocks noGrp="1"/>
          </p:cNvSpPr>
          <p:nvPr>
            <p:ph type="body" idx="1"/>
          </p:nvPr>
        </p:nvSpPr>
        <p:spPr/>
        <p:txBody>
          <a:bodyPr/>
          <a:lstStyle/>
          <a:p>
            <a:r>
              <a:rPr lang="en-GB" sz="1200" b="0" dirty="0"/>
              <a:t>This work in progress is intended to gather feedback and spark a debate. It is a mix of longitudinal case study and autoethnography, drawing on my roles as a jammer, co-creator of UniJam, the UK’s largest GGJ site over the past three years, and the GGJ UK &amp; Ireland Regional Organiser.</a:t>
            </a:r>
          </a:p>
          <a:p>
            <a:r>
              <a:rPr lang="en-GB" sz="1200" b="0" dirty="0"/>
              <a:t>(click)</a:t>
            </a:r>
          </a:p>
          <a:p>
            <a:r>
              <a:rPr lang="en-GB" sz="1200" b="0" dirty="0"/>
              <a:t>I analysed how jam cultures operate as distributed pedagogical systems, to see how they challenge traditional barriers to entry and politics of access, such as:</a:t>
            </a:r>
          </a:p>
          <a:p>
            <a:pPr fontAlgn="base"/>
            <a:endParaRPr lang="en-GB" b="0" dirty="0"/>
          </a:p>
          <a:p>
            <a:pPr fontAlgn="base"/>
            <a:endParaRPr lang="en-GB" b="0" dirty="0"/>
          </a:p>
          <a:p>
            <a:pPr fontAlgn="base"/>
            <a:r>
              <a:rPr lang="en-GB" b="0" dirty="0"/>
              <a:t>https://unsplash.com/photos/blue-wooden-door-with-white-concrete-wall-GV3bhGqX44g</a:t>
            </a:r>
          </a:p>
        </p:txBody>
      </p:sp>
      <p:sp>
        <p:nvSpPr>
          <p:cNvPr id="4" name="Slide Number Placeholder 3">
            <a:extLst>
              <a:ext uri="{FF2B5EF4-FFF2-40B4-BE49-F238E27FC236}">
                <a16:creationId xmlns:a16="http://schemas.microsoft.com/office/drawing/2014/main" id="{5B613D72-075F-3186-E0A3-6FE25329BD17}"/>
              </a:ext>
            </a:extLst>
          </p:cNvPr>
          <p:cNvSpPr>
            <a:spLocks noGrp="1"/>
          </p:cNvSpPr>
          <p:nvPr>
            <p:ph type="sldNum" sz="quarter" idx="10"/>
          </p:nvPr>
        </p:nvSpPr>
        <p:spPr/>
        <p:txBody>
          <a:bodyPr/>
          <a:lstStyle/>
          <a:p>
            <a:fld id="{70CC1D15-B5DE-4BD5-A4FB-8CE7A139D482}" type="slidenum">
              <a:rPr lang="en-GB" smtClean="0"/>
              <a:t>9</a:t>
            </a:fld>
            <a:endParaRPr lang="en-GB"/>
          </a:p>
        </p:txBody>
      </p:sp>
    </p:spTree>
    <p:extLst>
      <p:ext uri="{BB962C8B-B14F-4D97-AF65-F5344CB8AC3E}">
        <p14:creationId xmlns:p14="http://schemas.microsoft.com/office/powerpoint/2010/main" val="27625981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bg>
      <p:bgPr>
        <a:solidFill>
          <a:schemeClr val="tx1"/>
        </a:solidFill>
        <a:effectLst/>
      </p:bgPr>
    </p:bg>
    <p:spTree>
      <p:nvGrpSpPr>
        <p:cNvPr id="1" name=""/>
        <p:cNvGrpSpPr/>
        <p:nvPr/>
      </p:nvGrpSpPr>
      <p:grpSpPr>
        <a:xfrm>
          <a:off x="0" y="0"/>
          <a:ext cx="0" cy="0"/>
          <a:chOff x="0" y="0"/>
          <a:chExt cx="0" cy="0"/>
        </a:xfrm>
      </p:grpSpPr>
      <p:pic>
        <p:nvPicPr>
          <p:cNvPr id="5" name="Picture 4" descr="London College of Communication, University of the Arts London logo">
            <a:extLst>
              <a:ext uri="{FF2B5EF4-FFF2-40B4-BE49-F238E27FC236}">
                <a16:creationId xmlns:a16="http://schemas.microsoft.com/office/drawing/2014/main" id="{66AC9F82-20E5-CD47-BB64-65BEC2CC94F5}"/>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33323" y="248302"/>
            <a:ext cx="4899077" cy="996011"/>
          </a:xfrm>
          <a:prstGeom prst="rect">
            <a:avLst/>
          </a:prstGeom>
        </p:spPr>
      </p:pic>
      <p:sp>
        <p:nvSpPr>
          <p:cNvPr id="2" name="Title 1">
            <a:extLst>
              <a:ext uri="{FF2B5EF4-FFF2-40B4-BE49-F238E27FC236}">
                <a16:creationId xmlns:a16="http://schemas.microsoft.com/office/drawing/2014/main" id="{515CDD45-0E24-824E-8528-54480BCF5819}"/>
              </a:ext>
            </a:extLst>
          </p:cNvPr>
          <p:cNvSpPr>
            <a:spLocks noGrp="1"/>
          </p:cNvSpPr>
          <p:nvPr>
            <p:ph type="ctrTitle" hasCustomPrompt="1"/>
          </p:nvPr>
        </p:nvSpPr>
        <p:spPr>
          <a:xfrm>
            <a:off x="480291" y="1620000"/>
            <a:ext cx="11232284" cy="3620215"/>
          </a:xfrm>
        </p:spPr>
        <p:txBody>
          <a:bodyPr anchor="b"/>
          <a:lstStyle>
            <a:lvl1pPr algn="l">
              <a:defRPr sz="4400" b="1">
                <a:solidFill>
                  <a:schemeClr val="bg1"/>
                </a:solidFill>
              </a:defRPr>
            </a:lvl1pPr>
          </a:lstStyle>
          <a:p>
            <a:r>
              <a:rPr lang="en-US" dirty="0"/>
              <a:t>Add title</a:t>
            </a:r>
            <a:endParaRPr lang="en-GB" dirty="0"/>
          </a:p>
        </p:txBody>
      </p:sp>
      <p:sp>
        <p:nvSpPr>
          <p:cNvPr id="3" name="Subtitle 2">
            <a:extLst>
              <a:ext uri="{FF2B5EF4-FFF2-40B4-BE49-F238E27FC236}">
                <a16:creationId xmlns:a16="http://schemas.microsoft.com/office/drawing/2014/main" id="{00DB4FFB-A229-AF47-8E60-155F5A2CCF9D}"/>
              </a:ext>
            </a:extLst>
          </p:cNvPr>
          <p:cNvSpPr>
            <a:spLocks noGrp="1"/>
          </p:cNvSpPr>
          <p:nvPr>
            <p:ph type="subTitle" idx="1" hasCustomPrompt="1"/>
          </p:nvPr>
        </p:nvSpPr>
        <p:spPr>
          <a:xfrm>
            <a:off x="480291" y="5625950"/>
            <a:ext cx="11232284" cy="971700"/>
          </a:xfrm>
        </p:spPr>
        <p:txBody>
          <a:bodyPr/>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Add Subtitle</a:t>
            </a:r>
            <a:endParaRPr lang="en-GB" dirty="0"/>
          </a:p>
        </p:txBody>
      </p:sp>
    </p:spTree>
    <p:extLst>
      <p:ext uri="{BB962C8B-B14F-4D97-AF65-F5344CB8AC3E}">
        <p14:creationId xmlns:p14="http://schemas.microsoft.com/office/powerpoint/2010/main" val="366538023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Statement and image">
    <p:spTree>
      <p:nvGrpSpPr>
        <p:cNvPr id="1" name=""/>
        <p:cNvGrpSpPr/>
        <p:nvPr/>
      </p:nvGrpSpPr>
      <p:grpSpPr>
        <a:xfrm>
          <a:off x="0" y="0"/>
          <a:ext cx="0" cy="0"/>
          <a:chOff x="0" y="0"/>
          <a:chExt cx="0" cy="0"/>
        </a:xfrm>
      </p:grpSpPr>
      <p:sp>
        <p:nvSpPr>
          <p:cNvPr id="18" name="Text Placeholder 4">
            <a:extLst>
              <a:ext uri="{FF2B5EF4-FFF2-40B4-BE49-F238E27FC236}">
                <a16:creationId xmlns:a16="http://schemas.microsoft.com/office/drawing/2014/main" id="{0F8E0B70-5C30-5847-8AEF-774CFAD7E205}"/>
              </a:ext>
            </a:extLst>
          </p:cNvPr>
          <p:cNvSpPr>
            <a:spLocks noGrp="1"/>
          </p:cNvSpPr>
          <p:nvPr>
            <p:ph type="body" sz="quarter" idx="19" hasCustomPrompt="1"/>
          </p:nvPr>
        </p:nvSpPr>
        <p:spPr>
          <a:xfrm>
            <a:off x="480000" y="226294"/>
            <a:ext cx="11233150" cy="280988"/>
          </a:xfrm>
        </p:spPr>
        <p:txBody>
          <a:bodyPr/>
          <a:lstStyle>
            <a:lvl1pPr marL="0" indent="0">
              <a:buNone/>
              <a:defRPr sz="1400" b="1"/>
            </a:lvl1pPr>
            <a:lvl2pPr marL="432000" indent="0">
              <a:buNone/>
              <a:defRPr sz="1600"/>
            </a:lvl2pPr>
            <a:lvl3pPr marL="432000" indent="0">
              <a:buNone/>
              <a:defRPr sz="1600"/>
            </a:lvl3pPr>
            <a:lvl4pPr marL="0" indent="0">
              <a:buNone/>
              <a:defRPr sz="1600"/>
            </a:lvl4pPr>
            <a:lvl5pPr marL="432000" indent="0">
              <a:buNone/>
              <a:defRPr sz="1600"/>
            </a:lvl5pPr>
          </a:lstStyle>
          <a:p>
            <a:pPr lvl="0"/>
            <a:r>
              <a:rPr lang="en-US"/>
              <a:t>Optional chapter heading </a:t>
            </a:r>
          </a:p>
        </p:txBody>
      </p:sp>
      <p:sp>
        <p:nvSpPr>
          <p:cNvPr id="15" name="Title 1">
            <a:extLst>
              <a:ext uri="{FF2B5EF4-FFF2-40B4-BE49-F238E27FC236}">
                <a16:creationId xmlns:a16="http://schemas.microsoft.com/office/drawing/2014/main" id="{8358CE39-2EA0-9949-BF9D-697281F6194E}"/>
              </a:ext>
            </a:extLst>
          </p:cNvPr>
          <p:cNvSpPr>
            <a:spLocks noGrp="1"/>
          </p:cNvSpPr>
          <p:nvPr>
            <p:ph type="ctrTitle" hasCustomPrompt="1"/>
          </p:nvPr>
        </p:nvSpPr>
        <p:spPr>
          <a:xfrm>
            <a:off x="480575" y="479699"/>
            <a:ext cx="11232000" cy="720000"/>
          </a:xfrm>
        </p:spPr>
        <p:txBody>
          <a:bodyPr anchor="b" anchorCtr="0"/>
          <a:lstStyle>
            <a:lvl1pPr algn="l">
              <a:defRPr sz="3800">
                <a:solidFill>
                  <a:schemeClr val="tx1"/>
                </a:solidFill>
              </a:defRPr>
            </a:lvl1pPr>
          </a:lstStyle>
          <a:p>
            <a:r>
              <a:rPr lang="en-GB" noProof="0"/>
              <a:t>Add Title</a:t>
            </a:r>
          </a:p>
        </p:txBody>
      </p:sp>
      <p:sp>
        <p:nvSpPr>
          <p:cNvPr id="8" name="Rectangle 7">
            <a:extLst>
              <a:ext uri="{FF2B5EF4-FFF2-40B4-BE49-F238E27FC236}">
                <a16:creationId xmlns:a16="http://schemas.microsoft.com/office/drawing/2014/main" id="{BC9BCFD0-067D-6545-8C5D-27D2627541BB}"/>
              </a:ext>
              <a:ext uri="{C183D7F6-B498-43B3-948B-1728B52AA6E4}">
                <adec:decorative xmlns:adec="http://schemas.microsoft.com/office/drawing/2017/decorative" val="1"/>
              </a:ext>
            </a:extLst>
          </p:cNvPr>
          <p:cNvSpPr/>
          <p:nvPr userDrawn="1"/>
        </p:nvSpPr>
        <p:spPr>
          <a:xfrm>
            <a:off x="479426" y="1592263"/>
            <a:ext cx="5616574" cy="4357688"/>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a:p>
        </p:txBody>
      </p:sp>
      <p:sp>
        <p:nvSpPr>
          <p:cNvPr id="23" name="Text Placeholder 8">
            <a:extLst>
              <a:ext uri="{FF2B5EF4-FFF2-40B4-BE49-F238E27FC236}">
                <a16:creationId xmlns:a16="http://schemas.microsoft.com/office/drawing/2014/main" id="{6A0B221D-7C49-BD4E-B0DD-913726BFFA6D}"/>
              </a:ext>
            </a:extLst>
          </p:cNvPr>
          <p:cNvSpPr>
            <a:spLocks noGrp="1"/>
          </p:cNvSpPr>
          <p:nvPr>
            <p:ph type="body" sz="quarter" idx="14" hasCustomPrompt="1"/>
          </p:nvPr>
        </p:nvSpPr>
        <p:spPr>
          <a:xfrm>
            <a:off x="720003" y="1859622"/>
            <a:ext cx="5040000" cy="3620977"/>
          </a:xfrm>
        </p:spPr>
        <p:txBody>
          <a:bodyPr anchor="ctr"/>
          <a:lstStyle>
            <a:lvl1pPr marL="0" indent="0" algn="l">
              <a:buNone/>
              <a:defRPr sz="3400" b="1">
                <a:solidFill>
                  <a:schemeClr val="bg1"/>
                </a:solidFill>
              </a:defRPr>
            </a:lvl1pPr>
            <a:lvl2pPr algn="ctr">
              <a:defRPr>
                <a:solidFill>
                  <a:schemeClr val="bg1"/>
                </a:solidFill>
              </a:defRPr>
            </a:lvl2pPr>
            <a:lvl3pPr algn="ctr">
              <a:defRPr>
                <a:solidFill>
                  <a:schemeClr val="bg1"/>
                </a:solidFill>
              </a:defRPr>
            </a:lvl3pPr>
            <a:lvl4pPr algn="ctr">
              <a:defRPr>
                <a:solidFill>
                  <a:schemeClr val="bg1"/>
                </a:solidFill>
              </a:defRPr>
            </a:lvl4pPr>
            <a:lvl5pPr algn="ctr">
              <a:defRPr>
                <a:solidFill>
                  <a:schemeClr val="bg1"/>
                </a:solidFill>
              </a:defRPr>
            </a:lvl5pPr>
          </a:lstStyle>
          <a:p>
            <a:pPr lvl="0"/>
            <a:r>
              <a:rPr lang="en-US" dirty="0"/>
              <a:t>Add statement text or quote in the space, use 34pt or 24pt text</a:t>
            </a:r>
          </a:p>
        </p:txBody>
      </p:sp>
      <p:sp>
        <p:nvSpPr>
          <p:cNvPr id="11" name="Picture Placeholder 10" descr="Add image here">
            <a:extLst>
              <a:ext uri="{FF2B5EF4-FFF2-40B4-BE49-F238E27FC236}">
                <a16:creationId xmlns:a16="http://schemas.microsoft.com/office/drawing/2014/main" id="{5A57B211-0045-2844-B5DA-1D7E13A68B82}"/>
              </a:ext>
            </a:extLst>
          </p:cNvPr>
          <p:cNvSpPr>
            <a:spLocks noGrp="1"/>
          </p:cNvSpPr>
          <p:nvPr>
            <p:ph type="pic" sz="quarter" idx="13"/>
          </p:nvPr>
        </p:nvSpPr>
        <p:spPr>
          <a:xfrm>
            <a:off x="6096000" y="1592262"/>
            <a:ext cx="5615999" cy="4357688"/>
          </a:xfrm>
        </p:spPr>
        <p:txBody>
          <a:bodyPr/>
          <a:lstStyle>
            <a:lvl1pPr marL="0" indent="0">
              <a:buNone/>
              <a:defRPr sz="1600"/>
            </a:lvl1pPr>
          </a:lstStyle>
          <a:p>
            <a:r>
              <a:rPr lang="en-US"/>
              <a:t>Click icon to add picture</a:t>
            </a:r>
            <a:endParaRPr lang="en-GB" dirty="0"/>
          </a:p>
        </p:txBody>
      </p:sp>
      <p:sp>
        <p:nvSpPr>
          <p:cNvPr id="14" name="Text Placeholder 2">
            <a:extLst>
              <a:ext uri="{FF2B5EF4-FFF2-40B4-BE49-F238E27FC236}">
                <a16:creationId xmlns:a16="http://schemas.microsoft.com/office/drawing/2014/main" id="{E448677C-D124-FC43-990E-2CA08441FE9A}"/>
              </a:ext>
            </a:extLst>
          </p:cNvPr>
          <p:cNvSpPr>
            <a:spLocks noGrp="1"/>
          </p:cNvSpPr>
          <p:nvPr>
            <p:ph type="body" sz="quarter" idx="20" hasCustomPrompt="1"/>
          </p:nvPr>
        </p:nvSpPr>
        <p:spPr>
          <a:xfrm>
            <a:off x="2166" y="5481275"/>
            <a:ext cx="2230339" cy="468000"/>
          </a:xfrm>
          <a:solidFill>
            <a:schemeClr val="bg1"/>
          </a:solidFill>
        </p:spPr>
        <p:txBody>
          <a:bodyPr anchor="ctr"/>
          <a:lstStyle>
            <a:lvl1pPr marL="0" indent="0">
              <a:buNone/>
              <a:defRPr sz="1800"/>
            </a:lvl1pPr>
            <a:lvl2pPr marL="432000" indent="0">
              <a:buFontTx/>
              <a:buNone/>
              <a:defRPr sz="1200"/>
            </a:lvl2pPr>
          </a:lstStyle>
          <a:p>
            <a:pPr lvl="1"/>
            <a:r>
              <a:rPr lang="en-US" dirty="0"/>
              <a:t> Image credit</a:t>
            </a:r>
            <a:br>
              <a:rPr lang="en-US" dirty="0"/>
            </a:br>
            <a:r>
              <a:rPr lang="en-US" dirty="0"/>
              <a:t> goes here</a:t>
            </a:r>
          </a:p>
        </p:txBody>
      </p:sp>
      <p:cxnSp>
        <p:nvCxnSpPr>
          <p:cNvPr id="13" name="Straight Connector 12">
            <a:extLst>
              <a:ext uri="{FF2B5EF4-FFF2-40B4-BE49-F238E27FC236}">
                <a16:creationId xmlns:a16="http://schemas.microsoft.com/office/drawing/2014/main" id="{44FC2831-8571-0047-869E-580ABE8772EA}"/>
              </a:ext>
              <a:ext uri="{C183D7F6-B498-43B3-948B-1728B52AA6E4}">
                <adec:decorative xmlns:adec="http://schemas.microsoft.com/office/drawing/2017/decorative" val="1"/>
              </a:ext>
            </a:extLst>
          </p:cNvPr>
          <p:cNvCxnSpPr>
            <a:cxnSpLocks/>
          </p:cNvCxnSpPr>
          <p:nvPr userDrawn="1"/>
        </p:nvCxnSpPr>
        <p:spPr>
          <a:xfrm>
            <a:off x="479426" y="6097460"/>
            <a:ext cx="11233149" cy="0"/>
          </a:xfrm>
          <a:prstGeom prst="line">
            <a:avLst/>
          </a:prstGeom>
          <a:ln w="3175">
            <a:solidFill>
              <a:schemeClr val="tx1">
                <a:lumMod val="95000"/>
                <a:lumOff val="5000"/>
              </a:schemeClr>
            </a:solidFill>
            <a:round/>
          </a:ln>
          <a:effectLst/>
        </p:spPr>
        <p:style>
          <a:lnRef idx="2">
            <a:schemeClr val="accent1"/>
          </a:lnRef>
          <a:fillRef idx="0">
            <a:schemeClr val="accent1"/>
          </a:fillRef>
          <a:effectRef idx="1">
            <a:schemeClr val="accent1"/>
          </a:effectRef>
          <a:fontRef idx="minor">
            <a:schemeClr val="tx1"/>
          </a:fontRef>
        </p:style>
      </p:cxnSp>
      <p:pic>
        <p:nvPicPr>
          <p:cNvPr id="12" name="Picture 11">
            <a:extLst>
              <a:ext uri="{FF2B5EF4-FFF2-40B4-BE49-F238E27FC236}">
                <a16:creationId xmlns:a16="http://schemas.microsoft.com/office/drawing/2014/main" id="{60A5A30C-C96A-AB45-BA1C-43ADF8639431}"/>
              </a:ext>
              <a:ext uri="{C183D7F6-B498-43B3-948B-1728B52AA6E4}">
                <adec:decorative xmlns:adec="http://schemas.microsoft.com/office/drawing/2017/decorative" val="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99643" y="6148456"/>
            <a:ext cx="2583713" cy="528680"/>
          </a:xfrm>
          <a:prstGeom prst="rect">
            <a:avLst/>
          </a:prstGeom>
        </p:spPr>
      </p:pic>
      <p:sp>
        <p:nvSpPr>
          <p:cNvPr id="17" name="Footer Placeholder 4">
            <a:extLst>
              <a:ext uri="{FF2B5EF4-FFF2-40B4-BE49-F238E27FC236}">
                <a16:creationId xmlns:a16="http://schemas.microsoft.com/office/drawing/2014/main" id="{91D07C53-5F2E-564B-AA5D-C8C104D2E32C}"/>
              </a:ext>
            </a:extLst>
          </p:cNvPr>
          <p:cNvSpPr>
            <a:spLocks noGrp="1"/>
          </p:cNvSpPr>
          <p:nvPr>
            <p:ph type="ftr" sz="quarter" idx="3"/>
          </p:nvPr>
        </p:nvSpPr>
        <p:spPr>
          <a:xfrm>
            <a:off x="3324224" y="6356351"/>
            <a:ext cx="7973696" cy="365125"/>
          </a:xfrm>
          <a:prstGeom prst="rect">
            <a:avLst/>
          </a:prstGeom>
        </p:spPr>
        <p:txBody>
          <a:bodyPr vert="horz" lIns="0" tIns="0" rIns="0" bIns="0" rtlCol="0" anchor="ctr"/>
          <a:lstStyle>
            <a:lvl1pPr algn="l">
              <a:defRPr sz="1200">
                <a:solidFill>
                  <a:schemeClr val="tx1"/>
                </a:solidFill>
              </a:defRPr>
            </a:lvl1pPr>
          </a:lstStyle>
          <a:p>
            <a:pPr algn="r"/>
            <a:r>
              <a:rPr lang="en-GB"/>
              <a:t>Place of Global Game Jam as Identity Infrastructure in UK Cross-Regional Communities of Practice</a:t>
            </a:r>
            <a:endParaRPr lang="en-GB" dirty="0"/>
          </a:p>
        </p:txBody>
      </p:sp>
      <p:sp>
        <p:nvSpPr>
          <p:cNvPr id="16" name="Slide Number Placeholder 5">
            <a:extLst>
              <a:ext uri="{FF2B5EF4-FFF2-40B4-BE49-F238E27FC236}">
                <a16:creationId xmlns:a16="http://schemas.microsoft.com/office/drawing/2014/main" id="{23B8BE1E-EB54-5A43-AA5B-AD876ECA3253}"/>
              </a:ext>
            </a:extLst>
          </p:cNvPr>
          <p:cNvSpPr>
            <a:spLocks noGrp="1"/>
          </p:cNvSpPr>
          <p:nvPr>
            <p:ph type="sldNum" sz="quarter" idx="4"/>
          </p:nvPr>
        </p:nvSpPr>
        <p:spPr>
          <a:xfrm>
            <a:off x="11297920" y="6356351"/>
            <a:ext cx="414080" cy="365125"/>
          </a:xfrm>
          <a:prstGeom prst="rect">
            <a:avLst/>
          </a:prstGeom>
        </p:spPr>
        <p:txBody>
          <a:bodyPr vert="horz" lIns="0" tIns="0" rIns="0" bIns="0" rtlCol="0" anchor="ctr"/>
          <a:lstStyle>
            <a:lvl1pPr algn="r">
              <a:defRPr sz="1200">
                <a:solidFill>
                  <a:schemeClr val="tx1"/>
                </a:solidFill>
              </a:defRPr>
            </a:lvl1pPr>
          </a:lstStyle>
          <a:p>
            <a:fld id="{2CC19541-5F6E-2C4C-BF21-196C1C8E2E31}" type="slidenum">
              <a:rPr lang="en-GB" smtClean="0"/>
              <a:pPr/>
              <a:t>‹#›</a:t>
            </a:fld>
            <a:r>
              <a:rPr lang="en-GB" dirty="0"/>
              <a:t> </a:t>
            </a:r>
          </a:p>
        </p:txBody>
      </p:sp>
    </p:spTree>
    <p:extLst>
      <p:ext uri="{BB962C8B-B14F-4D97-AF65-F5344CB8AC3E}">
        <p14:creationId xmlns:p14="http://schemas.microsoft.com/office/powerpoint/2010/main" val="336019358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Statement and three images">
    <p:spTree>
      <p:nvGrpSpPr>
        <p:cNvPr id="1" name=""/>
        <p:cNvGrpSpPr/>
        <p:nvPr/>
      </p:nvGrpSpPr>
      <p:grpSpPr>
        <a:xfrm>
          <a:off x="0" y="0"/>
          <a:ext cx="0" cy="0"/>
          <a:chOff x="0" y="0"/>
          <a:chExt cx="0" cy="0"/>
        </a:xfrm>
      </p:grpSpPr>
      <p:sp>
        <p:nvSpPr>
          <p:cNvPr id="18" name="Text Placeholder 4">
            <a:extLst>
              <a:ext uri="{FF2B5EF4-FFF2-40B4-BE49-F238E27FC236}">
                <a16:creationId xmlns:a16="http://schemas.microsoft.com/office/drawing/2014/main" id="{55324497-2F38-AD4E-829F-1579C94E9A3D}"/>
              </a:ext>
            </a:extLst>
          </p:cNvPr>
          <p:cNvSpPr>
            <a:spLocks noGrp="1"/>
          </p:cNvSpPr>
          <p:nvPr>
            <p:ph type="body" sz="quarter" idx="20" hasCustomPrompt="1"/>
          </p:nvPr>
        </p:nvSpPr>
        <p:spPr>
          <a:xfrm>
            <a:off x="480000" y="226294"/>
            <a:ext cx="11233150" cy="280988"/>
          </a:xfrm>
        </p:spPr>
        <p:txBody>
          <a:bodyPr/>
          <a:lstStyle>
            <a:lvl1pPr marL="0" indent="0">
              <a:buNone/>
              <a:defRPr sz="1400" b="1"/>
            </a:lvl1pPr>
            <a:lvl2pPr marL="432000" indent="0">
              <a:buNone/>
              <a:defRPr sz="1600"/>
            </a:lvl2pPr>
            <a:lvl3pPr marL="432000" indent="0">
              <a:buNone/>
              <a:defRPr sz="1600"/>
            </a:lvl3pPr>
            <a:lvl4pPr marL="0" indent="0">
              <a:buNone/>
              <a:defRPr sz="1600"/>
            </a:lvl4pPr>
            <a:lvl5pPr marL="432000" indent="0">
              <a:buNone/>
              <a:defRPr sz="1600"/>
            </a:lvl5pPr>
          </a:lstStyle>
          <a:p>
            <a:pPr lvl="0"/>
            <a:r>
              <a:rPr lang="en-US"/>
              <a:t>Optional chapter heading </a:t>
            </a:r>
          </a:p>
        </p:txBody>
      </p:sp>
      <p:sp>
        <p:nvSpPr>
          <p:cNvPr id="17" name="Title 1">
            <a:extLst>
              <a:ext uri="{FF2B5EF4-FFF2-40B4-BE49-F238E27FC236}">
                <a16:creationId xmlns:a16="http://schemas.microsoft.com/office/drawing/2014/main" id="{25B82E3E-EE9A-C14D-BE3F-85108C85DB04}"/>
              </a:ext>
            </a:extLst>
          </p:cNvPr>
          <p:cNvSpPr>
            <a:spLocks noGrp="1"/>
          </p:cNvSpPr>
          <p:nvPr>
            <p:ph type="ctrTitle" hasCustomPrompt="1"/>
          </p:nvPr>
        </p:nvSpPr>
        <p:spPr>
          <a:xfrm>
            <a:off x="480575" y="479699"/>
            <a:ext cx="11232000" cy="720000"/>
          </a:xfrm>
        </p:spPr>
        <p:txBody>
          <a:bodyPr anchor="b" anchorCtr="0"/>
          <a:lstStyle>
            <a:lvl1pPr algn="l">
              <a:defRPr sz="3800">
                <a:solidFill>
                  <a:schemeClr val="tx1"/>
                </a:solidFill>
              </a:defRPr>
            </a:lvl1pPr>
          </a:lstStyle>
          <a:p>
            <a:r>
              <a:rPr lang="en-GB" noProof="0"/>
              <a:t>Add Title</a:t>
            </a:r>
          </a:p>
        </p:txBody>
      </p:sp>
      <p:sp>
        <p:nvSpPr>
          <p:cNvPr id="8" name="Rectangle 7">
            <a:extLst>
              <a:ext uri="{FF2B5EF4-FFF2-40B4-BE49-F238E27FC236}">
                <a16:creationId xmlns:a16="http://schemas.microsoft.com/office/drawing/2014/main" id="{BC9BCFD0-067D-6545-8C5D-27D2627541BB}"/>
              </a:ext>
              <a:ext uri="{C183D7F6-B498-43B3-948B-1728B52AA6E4}">
                <adec:decorative xmlns:adec="http://schemas.microsoft.com/office/drawing/2017/decorative" val="1"/>
              </a:ext>
            </a:extLst>
          </p:cNvPr>
          <p:cNvSpPr/>
          <p:nvPr userDrawn="1"/>
        </p:nvSpPr>
        <p:spPr>
          <a:xfrm>
            <a:off x="480003" y="1592262"/>
            <a:ext cx="5544560" cy="4383737"/>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a:solidFill>
                <a:schemeClr val="tx1"/>
              </a:solidFill>
            </a:endParaRPr>
          </a:p>
        </p:txBody>
      </p:sp>
      <p:sp>
        <p:nvSpPr>
          <p:cNvPr id="9" name="Text Placeholder 8">
            <a:extLst>
              <a:ext uri="{FF2B5EF4-FFF2-40B4-BE49-F238E27FC236}">
                <a16:creationId xmlns:a16="http://schemas.microsoft.com/office/drawing/2014/main" id="{6C7B40B0-3203-CF4D-9A88-A624E8DA0CF6}"/>
              </a:ext>
            </a:extLst>
          </p:cNvPr>
          <p:cNvSpPr>
            <a:spLocks noGrp="1"/>
          </p:cNvSpPr>
          <p:nvPr>
            <p:ph type="body" sz="quarter" idx="14" hasCustomPrompt="1"/>
          </p:nvPr>
        </p:nvSpPr>
        <p:spPr>
          <a:xfrm>
            <a:off x="720003" y="1859622"/>
            <a:ext cx="5040000" cy="3798228"/>
          </a:xfrm>
        </p:spPr>
        <p:txBody>
          <a:bodyPr anchor="ctr"/>
          <a:lstStyle>
            <a:lvl1pPr marL="0" indent="0" algn="l">
              <a:buNone/>
              <a:defRPr sz="3400" b="1">
                <a:solidFill>
                  <a:schemeClr val="bg1"/>
                </a:solidFill>
              </a:defRPr>
            </a:lvl1pPr>
            <a:lvl2pPr algn="ctr">
              <a:defRPr>
                <a:solidFill>
                  <a:schemeClr val="bg1"/>
                </a:solidFill>
              </a:defRPr>
            </a:lvl2pPr>
            <a:lvl3pPr algn="ctr">
              <a:defRPr>
                <a:solidFill>
                  <a:schemeClr val="bg1"/>
                </a:solidFill>
              </a:defRPr>
            </a:lvl3pPr>
            <a:lvl4pPr algn="ctr">
              <a:defRPr>
                <a:solidFill>
                  <a:schemeClr val="bg1"/>
                </a:solidFill>
              </a:defRPr>
            </a:lvl4pPr>
            <a:lvl5pPr algn="ctr">
              <a:defRPr>
                <a:solidFill>
                  <a:schemeClr val="bg1"/>
                </a:solidFill>
              </a:defRPr>
            </a:lvl5pPr>
          </a:lstStyle>
          <a:p>
            <a:pPr lvl="0"/>
            <a:r>
              <a:rPr lang="en-US" dirty="0"/>
              <a:t>Add statement text or quote in the space, use 34pt or 24pt text</a:t>
            </a:r>
          </a:p>
        </p:txBody>
      </p:sp>
      <p:sp>
        <p:nvSpPr>
          <p:cNvPr id="10" name="Picture Placeholder 3" descr="Add first of three images here">
            <a:extLst>
              <a:ext uri="{FF2B5EF4-FFF2-40B4-BE49-F238E27FC236}">
                <a16:creationId xmlns:a16="http://schemas.microsoft.com/office/drawing/2014/main" id="{7DA10396-CCCF-0340-BB00-412EEECBC0ED}"/>
              </a:ext>
            </a:extLst>
          </p:cNvPr>
          <p:cNvSpPr>
            <a:spLocks noGrp="1"/>
          </p:cNvSpPr>
          <p:nvPr>
            <p:ph type="pic" sz="quarter" idx="10"/>
          </p:nvPr>
        </p:nvSpPr>
        <p:spPr>
          <a:xfrm>
            <a:off x="6167438" y="1592263"/>
            <a:ext cx="5544561" cy="2367736"/>
          </a:xfrm>
          <a:prstGeom prst="rect">
            <a:avLst/>
          </a:prstGeom>
        </p:spPr>
        <p:txBody>
          <a:bodyPr anchor="t" anchorCtr="0"/>
          <a:lstStyle>
            <a:lvl1pPr marL="0" indent="0" algn="ctr">
              <a:buNone/>
              <a:defRPr sz="1600">
                <a:solidFill>
                  <a:schemeClr val="tx1"/>
                </a:solidFill>
              </a:defRPr>
            </a:lvl1pPr>
          </a:lstStyle>
          <a:p>
            <a:r>
              <a:rPr lang="en-US"/>
              <a:t>Click icon to add picture</a:t>
            </a:r>
            <a:endParaRPr lang="en-GB"/>
          </a:p>
        </p:txBody>
      </p:sp>
      <p:sp>
        <p:nvSpPr>
          <p:cNvPr id="12" name="Picture Placeholder 3" descr="Add second image here">
            <a:extLst>
              <a:ext uri="{FF2B5EF4-FFF2-40B4-BE49-F238E27FC236}">
                <a16:creationId xmlns:a16="http://schemas.microsoft.com/office/drawing/2014/main" id="{4CFF857B-12AB-E04C-A1F6-FC4B79FE185A}"/>
              </a:ext>
            </a:extLst>
          </p:cNvPr>
          <p:cNvSpPr>
            <a:spLocks noGrp="1"/>
          </p:cNvSpPr>
          <p:nvPr>
            <p:ph type="pic" sz="quarter" idx="12"/>
          </p:nvPr>
        </p:nvSpPr>
        <p:spPr>
          <a:xfrm>
            <a:off x="6167438" y="4145976"/>
            <a:ext cx="3636962" cy="1803974"/>
          </a:xfrm>
          <a:prstGeom prst="rect">
            <a:avLst/>
          </a:prstGeom>
        </p:spPr>
        <p:txBody>
          <a:bodyPr anchor="t" anchorCtr="0"/>
          <a:lstStyle>
            <a:lvl1pPr marL="0" indent="0" algn="ctr">
              <a:buNone/>
              <a:defRPr sz="1600">
                <a:solidFill>
                  <a:schemeClr val="tx1"/>
                </a:solidFill>
              </a:defRPr>
            </a:lvl1pPr>
          </a:lstStyle>
          <a:p>
            <a:r>
              <a:rPr lang="en-US"/>
              <a:t>Click icon to add picture</a:t>
            </a:r>
            <a:endParaRPr lang="en-GB"/>
          </a:p>
        </p:txBody>
      </p:sp>
      <p:sp>
        <p:nvSpPr>
          <p:cNvPr id="16" name="Picture Placeholder 3" descr="Add third image here or remaove if not required">
            <a:extLst>
              <a:ext uri="{FF2B5EF4-FFF2-40B4-BE49-F238E27FC236}">
                <a16:creationId xmlns:a16="http://schemas.microsoft.com/office/drawing/2014/main" id="{8C79CD37-E4DA-FA41-8E9D-41522B86F445}"/>
              </a:ext>
            </a:extLst>
          </p:cNvPr>
          <p:cNvSpPr>
            <a:spLocks noGrp="1"/>
          </p:cNvSpPr>
          <p:nvPr>
            <p:ph type="pic" sz="quarter" idx="18"/>
          </p:nvPr>
        </p:nvSpPr>
        <p:spPr>
          <a:xfrm>
            <a:off x="9948863" y="4145977"/>
            <a:ext cx="1763136" cy="1803974"/>
          </a:xfrm>
          <a:prstGeom prst="rect">
            <a:avLst/>
          </a:prstGeom>
        </p:spPr>
        <p:txBody>
          <a:bodyPr anchor="t" anchorCtr="0"/>
          <a:lstStyle>
            <a:lvl1pPr marL="0" indent="0" algn="ctr">
              <a:buNone/>
              <a:defRPr sz="1600">
                <a:solidFill>
                  <a:schemeClr val="tx1"/>
                </a:solidFill>
              </a:defRPr>
            </a:lvl1pPr>
          </a:lstStyle>
          <a:p>
            <a:r>
              <a:rPr lang="en-US"/>
              <a:t>Click icon to add picture</a:t>
            </a:r>
            <a:endParaRPr lang="en-GB"/>
          </a:p>
        </p:txBody>
      </p:sp>
      <p:cxnSp>
        <p:nvCxnSpPr>
          <p:cNvPr id="14" name="Straight Connector 13">
            <a:extLst>
              <a:ext uri="{FF2B5EF4-FFF2-40B4-BE49-F238E27FC236}">
                <a16:creationId xmlns:a16="http://schemas.microsoft.com/office/drawing/2014/main" id="{2CFD15CC-2D5D-A34D-A6E7-81613F6D43CD}"/>
              </a:ext>
              <a:ext uri="{C183D7F6-B498-43B3-948B-1728B52AA6E4}">
                <adec:decorative xmlns:adec="http://schemas.microsoft.com/office/drawing/2017/decorative" val="1"/>
              </a:ext>
            </a:extLst>
          </p:cNvPr>
          <p:cNvCxnSpPr>
            <a:cxnSpLocks/>
          </p:cNvCxnSpPr>
          <p:nvPr userDrawn="1"/>
        </p:nvCxnSpPr>
        <p:spPr>
          <a:xfrm>
            <a:off x="479426" y="6097460"/>
            <a:ext cx="11233149" cy="0"/>
          </a:xfrm>
          <a:prstGeom prst="line">
            <a:avLst/>
          </a:prstGeom>
          <a:ln w="3175">
            <a:solidFill>
              <a:schemeClr val="tx1">
                <a:lumMod val="95000"/>
                <a:lumOff val="5000"/>
              </a:schemeClr>
            </a:solidFill>
            <a:round/>
          </a:ln>
          <a:effectLst/>
        </p:spPr>
        <p:style>
          <a:lnRef idx="2">
            <a:schemeClr val="accent1"/>
          </a:lnRef>
          <a:fillRef idx="0">
            <a:schemeClr val="accent1"/>
          </a:fillRef>
          <a:effectRef idx="1">
            <a:schemeClr val="accent1"/>
          </a:effectRef>
          <a:fontRef idx="minor">
            <a:schemeClr val="tx1"/>
          </a:fontRef>
        </p:style>
      </p:cxnSp>
      <p:pic>
        <p:nvPicPr>
          <p:cNvPr id="22" name="Picture 21">
            <a:extLst>
              <a:ext uri="{FF2B5EF4-FFF2-40B4-BE49-F238E27FC236}">
                <a16:creationId xmlns:a16="http://schemas.microsoft.com/office/drawing/2014/main" id="{AC1C16A6-7F4C-0949-B1B0-7C8CE7921B40}"/>
              </a:ext>
              <a:ext uri="{C183D7F6-B498-43B3-948B-1728B52AA6E4}">
                <adec:decorative xmlns:adec="http://schemas.microsoft.com/office/drawing/2017/decorative" val="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99643" y="6148456"/>
            <a:ext cx="2583713" cy="528680"/>
          </a:xfrm>
          <a:prstGeom prst="rect">
            <a:avLst/>
          </a:prstGeom>
        </p:spPr>
      </p:pic>
      <p:sp>
        <p:nvSpPr>
          <p:cNvPr id="21" name="Footer Placeholder 4">
            <a:extLst>
              <a:ext uri="{FF2B5EF4-FFF2-40B4-BE49-F238E27FC236}">
                <a16:creationId xmlns:a16="http://schemas.microsoft.com/office/drawing/2014/main" id="{FC367B92-1561-E34D-BE06-2C6F86B68F56}"/>
              </a:ext>
            </a:extLst>
          </p:cNvPr>
          <p:cNvSpPr>
            <a:spLocks noGrp="1"/>
          </p:cNvSpPr>
          <p:nvPr>
            <p:ph type="ftr" sz="quarter" idx="3"/>
          </p:nvPr>
        </p:nvSpPr>
        <p:spPr>
          <a:xfrm>
            <a:off x="3324224" y="6356351"/>
            <a:ext cx="7973696" cy="365125"/>
          </a:xfrm>
          <a:prstGeom prst="rect">
            <a:avLst/>
          </a:prstGeom>
        </p:spPr>
        <p:txBody>
          <a:bodyPr vert="horz" lIns="0" tIns="0" rIns="0" bIns="0" rtlCol="0" anchor="ctr"/>
          <a:lstStyle>
            <a:lvl1pPr algn="l">
              <a:defRPr sz="1200">
                <a:solidFill>
                  <a:schemeClr val="tx1"/>
                </a:solidFill>
              </a:defRPr>
            </a:lvl1pPr>
          </a:lstStyle>
          <a:p>
            <a:pPr algn="r"/>
            <a:r>
              <a:rPr lang="en-GB"/>
              <a:t>Place of Global Game Jam as Identity Infrastructure in UK Cross-Regional Communities of Practice</a:t>
            </a:r>
            <a:endParaRPr lang="en-GB" dirty="0"/>
          </a:p>
        </p:txBody>
      </p:sp>
      <p:sp>
        <p:nvSpPr>
          <p:cNvPr id="19" name="Slide Number Placeholder 5">
            <a:extLst>
              <a:ext uri="{FF2B5EF4-FFF2-40B4-BE49-F238E27FC236}">
                <a16:creationId xmlns:a16="http://schemas.microsoft.com/office/drawing/2014/main" id="{03F0AE9C-EBB9-834E-A3DE-B16392E83830}"/>
              </a:ext>
            </a:extLst>
          </p:cNvPr>
          <p:cNvSpPr>
            <a:spLocks noGrp="1"/>
          </p:cNvSpPr>
          <p:nvPr>
            <p:ph type="sldNum" sz="quarter" idx="4"/>
          </p:nvPr>
        </p:nvSpPr>
        <p:spPr>
          <a:xfrm>
            <a:off x="11297920" y="6356351"/>
            <a:ext cx="414080" cy="365125"/>
          </a:xfrm>
          <a:prstGeom prst="rect">
            <a:avLst/>
          </a:prstGeom>
        </p:spPr>
        <p:txBody>
          <a:bodyPr vert="horz" lIns="0" tIns="0" rIns="0" bIns="0" rtlCol="0" anchor="ctr"/>
          <a:lstStyle>
            <a:lvl1pPr algn="r">
              <a:defRPr sz="1200">
                <a:solidFill>
                  <a:schemeClr val="tx1"/>
                </a:solidFill>
              </a:defRPr>
            </a:lvl1pPr>
          </a:lstStyle>
          <a:p>
            <a:fld id="{2CC19541-5F6E-2C4C-BF21-196C1C8E2E31}" type="slidenum">
              <a:rPr lang="en-GB" smtClean="0"/>
              <a:pPr/>
              <a:t>‹#›</a:t>
            </a:fld>
            <a:r>
              <a:rPr lang="en-GB" dirty="0"/>
              <a:t> </a:t>
            </a:r>
          </a:p>
        </p:txBody>
      </p:sp>
    </p:spTree>
    <p:extLst>
      <p:ext uri="{BB962C8B-B14F-4D97-AF65-F5344CB8AC3E}">
        <p14:creationId xmlns:p14="http://schemas.microsoft.com/office/powerpoint/2010/main" val="83828010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meline and title">
    <p:spTree>
      <p:nvGrpSpPr>
        <p:cNvPr id="1" name=""/>
        <p:cNvGrpSpPr/>
        <p:nvPr/>
      </p:nvGrpSpPr>
      <p:grpSpPr>
        <a:xfrm>
          <a:off x="0" y="0"/>
          <a:ext cx="0" cy="0"/>
          <a:chOff x="0" y="0"/>
          <a:chExt cx="0" cy="0"/>
        </a:xfrm>
      </p:grpSpPr>
      <p:sp>
        <p:nvSpPr>
          <p:cNvPr id="18" name="Text Placeholder 4">
            <a:extLst>
              <a:ext uri="{FF2B5EF4-FFF2-40B4-BE49-F238E27FC236}">
                <a16:creationId xmlns:a16="http://schemas.microsoft.com/office/drawing/2014/main" id="{52C96613-2613-8145-BDBC-95527046A263}"/>
              </a:ext>
            </a:extLst>
          </p:cNvPr>
          <p:cNvSpPr>
            <a:spLocks noGrp="1"/>
          </p:cNvSpPr>
          <p:nvPr>
            <p:ph type="body" sz="quarter" idx="20" hasCustomPrompt="1"/>
          </p:nvPr>
        </p:nvSpPr>
        <p:spPr>
          <a:xfrm>
            <a:off x="480000" y="226294"/>
            <a:ext cx="11233150" cy="280988"/>
          </a:xfrm>
        </p:spPr>
        <p:txBody>
          <a:bodyPr/>
          <a:lstStyle>
            <a:lvl1pPr marL="0" indent="0">
              <a:buNone/>
              <a:defRPr sz="1400" b="1"/>
            </a:lvl1pPr>
            <a:lvl2pPr marL="432000" indent="0">
              <a:buNone/>
              <a:defRPr sz="1600"/>
            </a:lvl2pPr>
            <a:lvl3pPr marL="432000" indent="0">
              <a:buNone/>
              <a:defRPr sz="1600"/>
            </a:lvl3pPr>
            <a:lvl4pPr marL="0" indent="0">
              <a:buNone/>
              <a:defRPr sz="1600"/>
            </a:lvl4pPr>
            <a:lvl5pPr marL="432000" indent="0">
              <a:buNone/>
              <a:defRPr sz="1600"/>
            </a:lvl5pPr>
          </a:lstStyle>
          <a:p>
            <a:pPr lvl="0"/>
            <a:r>
              <a:rPr lang="en-US" dirty="0"/>
              <a:t>Optional chapter heading </a:t>
            </a:r>
          </a:p>
        </p:txBody>
      </p:sp>
      <p:sp>
        <p:nvSpPr>
          <p:cNvPr id="15" name="Title 1">
            <a:extLst>
              <a:ext uri="{FF2B5EF4-FFF2-40B4-BE49-F238E27FC236}">
                <a16:creationId xmlns:a16="http://schemas.microsoft.com/office/drawing/2014/main" id="{BC99F548-E5CC-0448-82E6-D55920EF41A7}"/>
              </a:ext>
            </a:extLst>
          </p:cNvPr>
          <p:cNvSpPr>
            <a:spLocks noGrp="1"/>
          </p:cNvSpPr>
          <p:nvPr>
            <p:ph type="ctrTitle" hasCustomPrompt="1"/>
          </p:nvPr>
        </p:nvSpPr>
        <p:spPr>
          <a:xfrm>
            <a:off x="480575" y="479699"/>
            <a:ext cx="11232000" cy="720000"/>
          </a:xfrm>
        </p:spPr>
        <p:txBody>
          <a:bodyPr anchor="b" anchorCtr="0"/>
          <a:lstStyle>
            <a:lvl1pPr algn="l">
              <a:defRPr sz="3800">
                <a:solidFill>
                  <a:schemeClr val="tx1"/>
                </a:solidFill>
              </a:defRPr>
            </a:lvl1pPr>
          </a:lstStyle>
          <a:p>
            <a:r>
              <a:rPr lang="en-GB" noProof="0" dirty="0"/>
              <a:t>Add Title</a:t>
            </a:r>
          </a:p>
        </p:txBody>
      </p:sp>
      <p:sp>
        <p:nvSpPr>
          <p:cNvPr id="17" name="TextBox 16">
            <a:extLst>
              <a:ext uri="{FF2B5EF4-FFF2-40B4-BE49-F238E27FC236}">
                <a16:creationId xmlns:a16="http://schemas.microsoft.com/office/drawing/2014/main" id="{D633DDAB-073B-FE41-A6AF-4E5A138C354A}"/>
              </a:ext>
            </a:extLst>
          </p:cNvPr>
          <p:cNvSpPr txBox="1"/>
          <p:nvPr userDrawn="1"/>
        </p:nvSpPr>
        <p:spPr>
          <a:xfrm>
            <a:off x="479426" y="1601129"/>
            <a:ext cx="971549" cy="459435"/>
          </a:xfrm>
          <a:prstGeom prst="rect">
            <a:avLst/>
          </a:prstGeom>
          <a:noFill/>
        </p:spPr>
        <p:txBody>
          <a:bodyPr wrap="square" lIns="0" tIns="0" rIns="0" bIns="0" rtlCol="0" anchor="t" anchorCtr="0">
            <a:noAutofit/>
          </a:bodyPr>
          <a:lstStyle/>
          <a:p>
            <a:pPr algn="l"/>
            <a:r>
              <a:rPr lang="en-US" sz="2400" b="1" dirty="0"/>
              <a:t>Today</a:t>
            </a:r>
          </a:p>
        </p:txBody>
      </p:sp>
      <p:sp>
        <p:nvSpPr>
          <p:cNvPr id="20" name="TextBox 19">
            <a:extLst>
              <a:ext uri="{FF2B5EF4-FFF2-40B4-BE49-F238E27FC236}">
                <a16:creationId xmlns:a16="http://schemas.microsoft.com/office/drawing/2014/main" id="{2002942C-93EA-4F4E-9FE7-97ED1598FA64}"/>
              </a:ext>
            </a:extLst>
          </p:cNvPr>
          <p:cNvSpPr txBox="1"/>
          <p:nvPr userDrawn="1"/>
        </p:nvSpPr>
        <p:spPr>
          <a:xfrm>
            <a:off x="1442733" y="2121634"/>
            <a:ext cx="3120806" cy="1413655"/>
          </a:xfrm>
          <a:prstGeom prst="rect">
            <a:avLst/>
          </a:prstGeom>
          <a:noFill/>
        </p:spPr>
        <p:txBody>
          <a:bodyPr wrap="square" lIns="0" tIns="0" rIns="0" bIns="0" rtlCol="0" anchor="t" anchorCtr="0">
            <a:noAutofit/>
          </a:bodyPr>
          <a:lstStyle/>
          <a:p>
            <a:pPr algn="l"/>
            <a:r>
              <a:rPr lang="en-US" sz="2400" b="1" dirty="0"/>
              <a:t>00 January 2020</a:t>
            </a:r>
          </a:p>
          <a:p>
            <a:pPr algn="l"/>
            <a:r>
              <a:rPr lang="en-US" sz="2400" dirty="0"/>
              <a:t>Key milestone 01 and brief explanation</a:t>
            </a:r>
          </a:p>
        </p:txBody>
      </p:sp>
      <p:sp>
        <p:nvSpPr>
          <p:cNvPr id="21" name="TextBox 20">
            <a:extLst>
              <a:ext uri="{FF2B5EF4-FFF2-40B4-BE49-F238E27FC236}">
                <a16:creationId xmlns:a16="http://schemas.microsoft.com/office/drawing/2014/main" id="{9C29B702-B3DE-0E4B-A032-9DF36505806E}"/>
              </a:ext>
            </a:extLst>
          </p:cNvPr>
          <p:cNvSpPr txBox="1"/>
          <p:nvPr userDrawn="1"/>
        </p:nvSpPr>
        <p:spPr>
          <a:xfrm>
            <a:off x="2236102" y="4159188"/>
            <a:ext cx="3178958" cy="1260864"/>
          </a:xfrm>
          <a:prstGeom prst="rect">
            <a:avLst/>
          </a:prstGeom>
          <a:noFill/>
        </p:spPr>
        <p:txBody>
          <a:bodyPr wrap="square" lIns="0" tIns="0" rIns="0" bIns="0" rtlCol="0" anchor="t" anchorCtr="0">
            <a:noAutofit/>
          </a:bodyPr>
          <a:lstStyle/>
          <a:p>
            <a:pPr algn="l"/>
            <a:r>
              <a:rPr lang="en-US" sz="2400" b="1" dirty="0"/>
              <a:t>00 February 2020</a:t>
            </a:r>
          </a:p>
          <a:p>
            <a:pPr algn="l"/>
            <a:r>
              <a:rPr lang="en-US" sz="2400" dirty="0"/>
              <a:t>Key milestone or goals</a:t>
            </a:r>
          </a:p>
        </p:txBody>
      </p:sp>
      <p:sp>
        <p:nvSpPr>
          <p:cNvPr id="23" name="TextBox 22">
            <a:extLst>
              <a:ext uri="{FF2B5EF4-FFF2-40B4-BE49-F238E27FC236}">
                <a16:creationId xmlns:a16="http://schemas.microsoft.com/office/drawing/2014/main" id="{4B9AB991-EC53-7549-843F-B3CDF98CBD5F}"/>
              </a:ext>
            </a:extLst>
          </p:cNvPr>
          <p:cNvSpPr txBox="1"/>
          <p:nvPr userDrawn="1"/>
        </p:nvSpPr>
        <p:spPr>
          <a:xfrm>
            <a:off x="5232400" y="1616529"/>
            <a:ext cx="2700338" cy="419287"/>
          </a:xfrm>
          <a:prstGeom prst="rect">
            <a:avLst/>
          </a:prstGeom>
          <a:noFill/>
        </p:spPr>
        <p:txBody>
          <a:bodyPr wrap="square" lIns="0" tIns="0" rIns="0" bIns="0" rtlCol="0" anchor="t" anchorCtr="0">
            <a:noAutofit/>
          </a:bodyPr>
          <a:lstStyle/>
          <a:p>
            <a:pPr algn="l"/>
            <a:r>
              <a:rPr lang="en-US" sz="2400" b="1" dirty="0"/>
              <a:t>00 March 2020</a:t>
            </a:r>
          </a:p>
        </p:txBody>
      </p:sp>
      <p:sp>
        <p:nvSpPr>
          <p:cNvPr id="25" name="TextBox 24">
            <a:extLst>
              <a:ext uri="{FF2B5EF4-FFF2-40B4-BE49-F238E27FC236}">
                <a16:creationId xmlns:a16="http://schemas.microsoft.com/office/drawing/2014/main" id="{DBED1ECC-0BD9-3743-8D2D-E05823441A35}"/>
              </a:ext>
            </a:extLst>
          </p:cNvPr>
          <p:cNvSpPr txBox="1"/>
          <p:nvPr userDrawn="1"/>
        </p:nvSpPr>
        <p:spPr>
          <a:xfrm>
            <a:off x="5668960" y="4159188"/>
            <a:ext cx="3198816" cy="1260865"/>
          </a:xfrm>
          <a:prstGeom prst="rect">
            <a:avLst/>
          </a:prstGeom>
          <a:noFill/>
        </p:spPr>
        <p:txBody>
          <a:bodyPr wrap="square" lIns="0" tIns="0" rIns="0" bIns="0" rtlCol="0" anchor="t" anchorCtr="0">
            <a:noAutofit/>
          </a:bodyPr>
          <a:lstStyle/>
          <a:p>
            <a:pPr algn="l"/>
            <a:r>
              <a:rPr lang="en-US" sz="2400" b="1" dirty="0"/>
              <a:t>00 April 2020</a:t>
            </a:r>
          </a:p>
          <a:p>
            <a:pPr algn="l"/>
            <a:r>
              <a:rPr lang="en-US" sz="2400" dirty="0"/>
              <a:t>Key milestone or goals</a:t>
            </a:r>
          </a:p>
        </p:txBody>
      </p:sp>
      <p:sp>
        <p:nvSpPr>
          <p:cNvPr id="27" name="TextBox 26">
            <a:extLst>
              <a:ext uri="{FF2B5EF4-FFF2-40B4-BE49-F238E27FC236}">
                <a16:creationId xmlns:a16="http://schemas.microsoft.com/office/drawing/2014/main" id="{F73D4268-F8E4-6849-A550-C1431A22F0C8}"/>
              </a:ext>
            </a:extLst>
          </p:cNvPr>
          <p:cNvSpPr txBox="1"/>
          <p:nvPr userDrawn="1"/>
        </p:nvSpPr>
        <p:spPr>
          <a:xfrm>
            <a:off x="6958380" y="2121633"/>
            <a:ext cx="2312230" cy="1042187"/>
          </a:xfrm>
          <a:prstGeom prst="rect">
            <a:avLst/>
          </a:prstGeom>
          <a:noFill/>
        </p:spPr>
        <p:txBody>
          <a:bodyPr wrap="square" lIns="0" tIns="0" rIns="0" bIns="0" rtlCol="0" anchor="t" anchorCtr="0">
            <a:noAutofit/>
          </a:bodyPr>
          <a:lstStyle/>
          <a:p>
            <a:pPr algn="l"/>
            <a:r>
              <a:rPr lang="en-US" sz="2400" b="1" dirty="0"/>
              <a:t>00 May 2020</a:t>
            </a:r>
          </a:p>
          <a:p>
            <a:pPr algn="l"/>
            <a:r>
              <a:rPr lang="en-US" sz="2400" dirty="0"/>
              <a:t>Key stakeholder sign off</a:t>
            </a:r>
          </a:p>
        </p:txBody>
      </p:sp>
      <p:sp>
        <p:nvSpPr>
          <p:cNvPr id="29" name="TextBox 28">
            <a:extLst>
              <a:ext uri="{FF2B5EF4-FFF2-40B4-BE49-F238E27FC236}">
                <a16:creationId xmlns:a16="http://schemas.microsoft.com/office/drawing/2014/main" id="{745C7AD6-27F5-2C4B-908F-E5DAD2F70D7A}"/>
              </a:ext>
            </a:extLst>
          </p:cNvPr>
          <p:cNvSpPr txBox="1"/>
          <p:nvPr userDrawn="1"/>
        </p:nvSpPr>
        <p:spPr>
          <a:xfrm>
            <a:off x="9045208" y="4159188"/>
            <a:ext cx="2700338" cy="1260865"/>
          </a:xfrm>
          <a:prstGeom prst="rect">
            <a:avLst/>
          </a:prstGeom>
          <a:noFill/>
        </p:spPr>
        <p:txBody>
          <a:bodyPr wrap="square" lIns="0" tIns="0" rIns="0" bIns="0" rtlCol="0" anchor="t" anchorCtr="0">
            <a:noAutofit/>
          </a:bodyPr>
          <a:lstStyle/>
          <a:p>
            <a:pPr algn="l"/>
            <a:r>
              <a:rPr lang="en-US" sz="2400" b="1" dirty="0"/>
              <a:t>00 November 2020</a:t>
            </a:r>
          </a:p>
          <a:p>
            <a:pPr algn="l"/>
            <a:r>
              <a:rPr lang="en-US" sz="2400" dirty="0"/>
              <a:t>Project delivery</a:t>
            </a:r>
          </a:p>
        </p:txBody>
      </p:sp>
      <p:sp>
        <p:nvSpPr>
          <p:cNvPr id="32" name="TextBox 31">
            <a:extLst>
              <a:ext uri="{FF2B5EF4-FFF2-40B4-BE49-F238E27FC236}">
                <a16:creationId xmlns:a16="http://schemas.microsoft.com/office/drawing/2014/main" id="{3B68505F-017D-C448-8C2E-7EBFF3A15AB8}"/>
              </a:ext>
            </a:extLst>
          </p:cNvPr>
          <p:cNvSpPr txBox="1"/>
          <p:nvPr userDrawn="1"/>
        </p:nvSpPr>
        <p:spPr>
          <a:xfrm>
            <a:off x="9804400" y="1618404"/>
            <a:ext cx="2022743" cy="774968"/>
          </a:xfrm>
          <a:prstGeom prst="rect">
            <a:avLst/>
          </a:prstGeom>
          <a:noFill/>
        </p:spPr>
        <p:txBody>
          <a:bodyPr wrap="square" lIns="0" tIns="0" rIns="0" bIns="0" rtlCol="0" anchor="t" anchorCtr="0">
            <a:noAutofit/>
          </a:bodyPr>
          <a:lstStyle/>
          <a:p>
            <a:pPr algn="l"/>
            <a:r>
              <a:rPr lang="en-US" sz="2400" b="1" dirty="0"/>
              <a:t>00 November 2020</a:t>
            </a:r>
          </a:p>
          <a:p>
            <a:pPr algn="l"/>
            <a:r>
              <a:rPr lang="en-US" sz="2400" dirty="0"/>
              <a:t>Roll out</a:t>
            </a:r>
          </a:p>
        </p:txBody>
      </p:sp>
      <p:cxnSp>
        <p:nvCxnSpPr>
          <p:cNvPr id="9" name="Straight Arrow Connector 8">
            <a:extLst>
              <a:ext uri="{FF2B5EF4-FFF2-40B4-BE49-F238E27FC236}">
                <a16:creationId xmlns:a16="http://schemas.microsoft.com/office/drawing/2014/main" id="{E2A73C77-45B4-6F40-9DFA-2549E2C443B6}"/>
              </a:ext>
              <a:ext uri="{C183D7F6-B498-43B3-948B-1728B52AA6E4}">
                <adec:decorative xmlns:adec="http://schemas.microsoft.com/office/drawing/2017/decorative" val="1"/>
              </a:ext>
            </a:extLst>
          </p:cNvPr>
          <p:cNvCxnSpPr/>
          <p:nvPr userDrawn="1"/>
        </p:nvCxnSpPr>
        <p:spPr>
          <a:xfrm>
            <a:off x="0" y="3429000"/>
            <a:ext cx="10741025" cy="0"/>
          </a:xfrm>
          <a:prstGeom prst="straightConnector1">
            <a:avLst/>
          </a:prstGeom>
          <a:ln w="63500">
            <a:solidFill>
              <a:schemeClr val="tx1"/>
            </a:solidFill>
            <a:tailEnd type="triangle" w="med" len="med"/>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0DB80CA9-D612-334D-B547-0EA0546D567D}"/>
              </a:ext>
              <a:ext uri="{C183D7F6-B498-43B3-948B-1728B52AA6E4}">
                <adec:decorative xmlns:adec="http://schemas.microsoft.com/office/drawing/2017/decorative" val="1"/>
              </a:ext>
            </a:extLst>
          </p:cNvPr>
          <p:cNvCxnSpPr>
            <a:cxnSpLocks/>
          </p:cNvCxnSpPr>
          <p:nvPr userDrawn="1"/>
        </p:nvCxnSpPr>
        <p:spPr>
          <a:xfrm flipH="1" flipV="1">
            <a:off x="479425" y="2068379"/>
            <a:ext cx="2078" cy="1360623"/>
          </a:xfrm>
          <a:prstGeom prst="line">
            <a:avLst/>
          </a:prstGeom>
          <a:ln w="63500">
            <a:solidFill>
              <a:schemeClr val="tx1"/>
            </a:solidFill>
            <a:headEnd type="none"/>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5FBA5457-1215-D54E-B9A3-E70A18F8A7E1}"/>
              </a:ext>
              <a:ext uri="{C183D7F6-B498-43B3-948B-1728B52AA6E4}">
                <adec:decorative xmlns:adec="http://schemas.microsoft.com/office/drawing/2017/decorative" val="1"/>
              </a:ext>
            </a:extLst>
          </p:cNvPr>
          <p:cNvCxnSpPr>
            <a:cxnSpLocks/>
          </p:cNvCxnSpPr>
          <p:nvPr userDrawn="1"/>
        </p:nvCxnSpPr>
        <p:spPr>
          <a:xfrm flipV="1">
            <a:off x="1450975" y="3267440"/>
            <a:ext cx="0" cy="185601"/>
          </a:xfrm>
          <a:prstGeom prst="line">
            <a:avLst/>
          </a:prstGeom>
          <a:ln w="63500">
            <a:solidFill>
              <a:schemeClr val="tx1"/>
            </a:solidFill>
            <a:headEnd type="none"/>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B531D2A4-0774-3544-AEBF-B11C2AAA4E0C}"/>
              </a:ext>
              <a:ext uri="{C183D7F6-B498-43B3-948B-1728B52AA6E4}">
                <adec:decorative xmlns:adec="http://schemas.microsoft.com/office/drawing/2017/decorative" val="1"/>
              </a:ext>
            </a:extLst>
          </p:cNvPr>
          <p:cNvCxnSpPr>
            <a:cxnSpLocks/>
          </p:cNvCxnSpPr>
          <p:nvPr userDrawn="1"/>
        </p:nvCxnSpPr>
        <p:spPr>
          <a:xfrm flipV="1">
            <a:off x="2236102" y="3457135"/>
            <a:ext cx="0" cy="671734"/>
          </a:xfrm>
          <a:prstGeom prst="line">
            <a:avLst/>
          </a:prstGeom>
          <a:ln w="63500">
            <a:solidFill>
              <a:schemeClr val="tx1"/>
            </a:solidFill>
            <a:headEnd type="none"/>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404AD4E3-1DB3-0745-8BA0-36872B5EBA56}"/>
              </a:ext>
              <a:ext uri="{C183D7F6-B498-43B3-948B-1728B52AA6E4}">
                <adec:decorative xmlns:adec="http://schemas.microsoft.com/office/drawing/2017/decorative" val="1"/>
              </a:ext>
            </a:extLst>
          </p:cNvPr>
          <p:cNvCxnSpPr>
            <a:cxnSpLocks/>
          </p:cNvCxnSpPr>
          <p:nvPr userDrawn="1"/>
        </p:nvCxnSpPr>
        <p:spPr>
          <a:xfrm flipV="1">
            <a:off x="5248470" y="2068379"/>
            <a:ext cx="0" cy="1352047"/>
          </a:xfrm>
          <a:prstGeom prst="line">
            <a:avLst/>
          </a:prstGeom>
          <a:ln w="63500">
            <a:solidFill>
              <a:schemeClr val="tx1"/>
            </a:solidFill>
            <a:headEnd type="none"/>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9C7F8EBD-245C-374E-B6EF-34F631DFF0FB}"/>
              </a:ext>
              <a:ext uri="{C183D7F6-B498-43B3-948B-1728B52AA6E4}">
                <adec:decorative xmlns:adec="http://schemas.microsoft.com/office/drawing/2017/decorative" val="1"/>
              </a:ext>
            </a:extLst>
          </p:cNvPr>
          <p:cNvCxnSpPr>
            <a:cxnSpLocks/>
          </p:cNvCxnSpPr>
          <p:nvPr userDrawn="1"/>
        </p:nvCxnSpPr>
        <p:spPr>
          <a:xfrm flipV="1">
            <a:off x="5668960" y="3428999"/>
            <a:ext cx="0" cy="671734"/>
          </a:xfrm>
          <a:prstGeom prst="line">
            <a:avLst/>
          </a:prstGeom>
          <a:ln w="63500">
            <a:solidFill>
              <a:schemeClr val="tx1"/>
            </a:solidFill>
            <a:headEnd type="none"/>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A521D648-1B33-B848-9E28-22C1055A060B}"/>
              </a:ext>
              <a:ext uri="{C183D7F6-B498-43B3-948B-1728B52AA6E4}">
                <adec:decorative xmlns:adec="http://schemas.microsoft.com/office/drawing/2017/decorative" val="1"/>
              </a:ext>
            </a:extLst>
          </p:cNvPr>
          <p:cNvCxnSpPr>
            <a:cxnSpLocks/>
          </p:cNvCxnSpPr>
          <p:nvPr userDrawn="1"/>
        </p:nvCxnSpPr>
        <p:spPr>
          <a:xfrm flipV="1">
            <a:off x="6959600" y="3249637"/>
            <a:ext cx="0" cy="203404"/>
          </a:xfrm>
          <a:prstGeom prst="line">
            <a:avLst/>
          </a:prstGeom>
          <a:ln w="63500">
            <a:solidFill>
              <a:schemeClr val="tx1"/>
            </a:solidFill>
            <a:headEnd type="none"/>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68AD7176-913D-F745-878C-3D30A4B17642}"/>
              </a:ext>
              <a:ext uri="{C183D7F6-B498-43B3-948B-1728B52AA6E4}">
                <adec:decorative xmlns:adec="http://schemas.microsoft.com/office/drawing/2017/decorative" val="1"/>
              </a:ext>
            </a:extLst>
          </p:cNvPr>
          <p:cNvCxnSpPr>
            <a:cxnSpLocks/>
          </p:cNvCxnSpPr>
          <p:nvPr userDrawn="1"/>
        </p:nvCxnSpPr>
        <p:spPr>
          <a:xfrm flipV="1">
            <a:off x="9045208" y="3457135"/>
            <a:ext cx="0" cy="671734"/>
          </a:xfrm>
          <a:prstGeom prst="line">
            <a:avLst/>
          </a:prstGeom>
          <a:ln w="63500">
            <a:solidFill>
              <a:schemeClr val="tx1"/>
            </a:solidFill>
            <a:headEnd type="none"/>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722E4D0C-D51E-7E41-8739-255B8C76D39D}"/>
              </a:ext>
              <a:ext uri="{C183D7F6-B498-43B3-948B-1728B52AA6E4}">
                <adec:decorative xmlns:adec="http://schemas.microsoft.com/office/drawing/2017/decorative" val="1"/>
              </a:ext>
            </a:extLst>
          </p:cNvPr>
          <p:cNvCxnSpPr>
            <a:cxnSpLocks/>
          </p:cNvCxnSpPr>
          <p:nvPr userDrawn="1"/>
        </p:nvCxnSpPr>
        <p:spPr>
          <a:xfrm flipV="1">
            <a:off x="9804400" y="2393372"/>
            <a:ext cx="0" cy="1033332"/>
          </a:xfrm>
          <a:prstGeom prst="line">
            <a:avLst/>
          </a:prstGeom>
          <a:ln w="63500">
            <a:solidFill>
              <a:schemeClr val="tx1"/>
            </a:solidFill>
            <a:headEnd type="none"/>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BEFD903F-4131-8F43-9B3B-E47372010386}"/>
              </a:ext>
              <a:ext uri="{C183D7F6-B498-43B3-948B-1728B52AA6E4}">
                <adec:decorative xmlns:adec="http://schemas.microsoft.com/office/drawing/2017/decorative" val="1"/>
              </a:ext>
            </a:extLst>
          </p:cNvPr>
          <p:cNvCxnSpPr>
            <a:cxnSpLocks/>
          </p:cNvCxnSpPr>
          <p:nvPr userDrawn="1"/>
        </p:nvCxnSpPr>
        <p:spPr>
          <a:xfrm>
            <a:off x="479426" y="6097460"/>
            <a:ext cx="11233149" cy="0"/>
          </a:xfrm>
          <a:prstGeom prst="line">
            <a:avLst/>
          </a:prstGeom>
          <a:ln w="3175">
            <a:solidFill>
              <a:schemeClr val="tx1">
                <a:lumMod val="95000"/>
                <a:lumOff val="5000"/>
              </a:schemeClr>
            </a:solidFill>
            <a:round/>
          </a:ln>
          <a:effectLst/>
        </p:spPr>
        <p:style>
          <a:lnRef idx="2">
            <a:schemeClr val="accent1"/>
          </a:lnRef>
          <a:fillRef idx="0">
            <a:schemeClr val="accent1"/>
          </a:fillRef>
          <a:effectRef idx="1">
            <a:schemeClr val="accent1"/>
          </a:effectRef>
          <a:fontRef idx="minor">
            <a:schemeClr val="tx1"/>
          </a:fontRef>
        </p:style>
      </p:cxnSp>
      <p:pic>
        <p:nvPicPr>
          <p:cNvPr id="34" name="Picture 33">
            <a:extLst>
              <a:ext uri="{FF2B5EF4-FFF2-40B4-BE49-F238E27FC236}">
                <a16:creationId xmlns:a16="http://schemas.microsoft.com/office/drawing/2014/main" id="{DA3CE8FB-3ED9-B64C-A455-975274292492}"/>
              </a:ext>
              <a:ext uri="{C183D7F6-B498-43B3-948B-1728B52AA6E4}">
                <adec:decorative xmlns:adec="http://schemas.microsoft.com/office/drawing/2017/decorative" val="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99643" y="6148456"/>
            <a:ext cx="2583713" cy="528680"/>
          </a:xfrm>
          <a:prstGeom prst="rect">
            <a:avLst/>
          </a:prstGeom>
        </p:spPr>
      </p:pic>
      <p:sp>
        <p:nvSpPr>
          <p:cNvPr id="14" name="Footer Placeholder 4">
            <a:extLst>
              <a:ext uri="{FF2B5EF4-FFF2-40B4-BE49-F238E27FC236}">
                <a16:creationId xmlns:a16="http://schemas.microsoft.com/office/drawing/2014/main" id="{0685733F-6C6F-9549-84A0-153D083033CA}"/>
              </a:ext>
            </a:extLst>
          </p:cNvPr>
          <p:cNvSpPr>
            <a:spLocks noGrp="1"/>
          </p:cNvSpPr>
          <p:nvPr>
            <p:ph type="ftr" sz="quarter" idx="3"/>
          </p:nvPr>
        </p:nvSpPr>
        <p:spPr>
          <a:xfrm>
            <a:off x="3324224" y="6356351"/>
            <a:ext cx="7973696" cy="365125"/>
          </a:xfrm>
          <a:prstGeom prst="rect">
            <a:avLst/>
          </a:prstGeom>
        </p:spPr>
        <p:txBody>
          <a:bodyPr vert="horz" lIns="0" tIns="0" rIns="0" bIns="0" rtlCol="0" anchor="ctr"/>
          <a:lstStyle>
            <a:lvl1pPr algn="l">
              <a:defRPr sz="1200">
                <a:solidFill>
                  <a:schemeClr val="tx1"/>
                </a:solidFill>
              </a:defRPr>
            </a:lvl1pPr>
          </a:lstStyle>
          <a:p>
            <a:pPr algn="r"/>
            <a:r>
              <a:rPr lang="en-GB"/>
              <a:t>Place of Global Game Jam as Identity Infrastructure in UK Cross-Regional Communities of Practice</a:t>
            </a:r>
            <a:endParaRPr lang="en-GB" dirty="0"/>
          </a:p>
        </p:txBody>
      </p:sp>
      <p:sp>
        <p:nvSpPr>
          <p:cNvPr id="12" name="Slide Number Placeholder 5">
            <a:extLst>
              <a:ext uri="{FF2B5EF4-FFF2-40B4-BE49-F238E27FC236}">
                <a16:creationId xmlns:a16="http://schemas.microsoft.com/office/drawing/2014/main" id="{8CF0EE21-71A6-114A-A05C-5132C142511F}"/>
              </a:ext>
            </a:extLst>
          </p:cNvPr>
          <p:cNvSpPr>
            <a:spLocks noGrp="1"/>
          </p:cNvSpPr>
          <p:nvPr>
            <p:ph type="sldNum" sz="quarter" idx="4"/>
          </p:nvPr>
        </p:nvSpPr>
        <p:spPr>
          <a:xfrm>
            <a:off x="11297920" y="6356351"/>
            <a:ext cx="414080" cy="365125"/>
          </a:xfrm>
          <a:prstGeom prst="rect">
            <a:avLst/>
          </a:prstGeom>
        </p:spPr>
        <p:txBody>
          <a:bodyPr vert="horz" lIns="0" tIns="0" rIns="0" bIns="0" rtlCol="0" anchor="ctr"/>
          <a:lstStyle>
            <a:lvl1pPr algn="r">
              <a:defRPr sz="1200">
                <a:solidFill>
                  <a:schemeClr val="tx1"/>
                </a:solidFill>
              </a:defRPr>
            </a:lvl1pPr>
          </a:lstStyle>
          <a:p>
            <a:fld id="{2CC19541-5F6E-2C4C-BF21-196C1C8E2E31}" type="slidenum">
              <a:rPr lang="en-GB" smtClean="0"/>
              <a:pPr/>
              <a:t>‹#›</a:t>
            </a:fld>
            <a:r>
              <a:rPr lang="en-GB" dirty="0"/>
              <a:t> </a:t>
            </a:r>
          </a:p>
        </p:txBody>
      </p:sp>
    </p:spTree>
    <p:extLst>
      <p:ext uri="{BB962C8B-B14F-4D97-AF65-F5344CB8AC3E}">
        <p14:creationId xmlns:p14="http://schemas.microsoft.com/office/powerpoint/2010/main" val="160445642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Statement and content 1/2 page 1">
    <p:spTree>
      <p:nvGrpSpPr>
        <p:cNvPr id="1" name=""/>
        <p:cNvGrpSpPr/>
        <p:nvPr/>
      </p:nvGrpSpPr>
      <p:grpSpPr>
        <a:xfrm>
          <a:off x="0" y="0"/>
          <a:ext cx="0" cy="0"/>
          <a:chOff x="0" y="0"/>
          <a:chExt cx="0" cy="0"/>
        </a:xfrm>
      </p:grpSpPr>
      <p:sp>
        <p:nvSpPr>
          <p:cNvPr id="18" name="Text Placeholder 4">
            <a:extLst>
              <a:ext uri="{FF2B5EF4-FFF2-40B4-BE49-F238E27FC236}">
                <a16:creationId xmlns:a16="http://schemas.microsoft.com/office/drawing/2014/main" id="{55324497-2F38-AD4E-829F-1579C94E9A3D}"/>
              </a:ext>
            </a:extLst>
          </p:cNvPr>
          <p:cNvSpPr>
            <a:spLocks noGrp="1"/>
          </p:cNvSpPr>
          <p:nvPr>
            <p:ph type="body" sz="quarter" idx="20" hasCustomPrompt="1"/>
          </p:nvPr>
        </p:nvSpPr>
        <p:spPr>
          <a:xfrm>
            <a:off x="480000" y="226294"/>
            <a:ext cx="11233150" cy="280988"/>
          </a:xfrm>
        </p:spPr>
        <p:txBody>
          <a:bodyPr/>
          <a:lstStyle>
            <a:lvl1pPr marL="0" indent="0">
              <a:buNone/>
              <a:defRPr sz="1400" b="1"/>
            </a:lvl1pPr>
            <a:lvl2pPr marL="432000" indent="0">
              <a:buNone/>
              <a:defRPr sz="1600"/>
            </a:lvl2pPr>
            <a:lvl3pPr marL="432000" indent="0">
              <a:buNone/>
              <a:defRPr sz="1600"/>
            </a:lvl3pPr>
            <a:lvl4pPr marL="0" indent="0">
              <a:buNone/>
              <a:defRPr sz="1600"/>
            </a:lvl4pPr>
            <a:lvl5pPr marL="432000" indent="0">
              <a:buNone/>
              <a:defRPr sz="1600"/>
            </a:lvl5pPr>
          </a:lstStyle>
          <a:p>
            <a:pPr lvl="0"/>
            <a:r>
              <a:rPr lang="en-US" dirty="0"/>
              <a:t>Optional chapter heading </a:t>
            </a:r>
          </a:p>
        </p:txBody>
      </p:sp>
      <p:sp>
        <p:nvSpPr>
          <p:cNvPr id="17" name="Title 1">
            <a:extLst>
              <a:ext uri="{FF2B5EF4-FFF2-40B4-BE49-F238E27FC236}">
                <a16:creationId xmlns:a16="http://schemas.microsoft.com/office/drawing/2014/main" id="{25B82E3E-EE9A-C14D-BE3F-85108C85DB04}"/>
              </a:ext>
            </a:extLst>
          </p:cNvPr>
          <p:cNvSpPr>
            <a:spLocks noGrp="1"/>
          </p:cNvSpPr>
          <p:nvPr>
            <p:ph type="ctrTitle" hasCustomPrompt="1"/>
          </p:nvPr>
        </p:nvSpPr>
        <p:spPr>
          <a:xfrm>
            <a:off x="480575" y="479699"/>
            <a:ext cx="11232000" cy="720000"/>
          </a:xfrm>
        </p:spPr>
        <p:txBody>
          <a:bodyPr anchor="b" anchorCtr="0"/>
          <a:lstStyle>
            <a:lvl1pPr algn="l">
              <a:defRPr sz="3800">
                <a:solidFill>
                  <a:schemeClr val="tx1"/>
                </a:solidFill>
              </a:defRPr>
            </a:lvl1pPr>
          </a:lstStyle>
          <a:p>
            <a:r>
              <a:rPr lang="en-GB" noProof="0"/>
              <a:t>Add Title</a:t>
            </a:r>
          </a:p>
        </p:txBody>
      </p:sp>
      <p:sp>
        <p:nvSpPr>
          <p:cNvPr id="9" name="Text Placeholder 8">
            <a:extLst>
              <a:ext uri="{FF2B5EF4-FFF2-40B4-BE49-F238E27FC236}">
                <a16:creationId xmlns:a16="http://schemas.microsoft.com/office/drawing/2014/main" id="{6C7B40B0-3203-CF4D-9A88-A624E8DA0CF6}"/>
              </a:ext>
            </a:extLst>
          </p:cNvPr>
          <p:cNvSpPr>
            <a:spLocks noGrp="1"/>
          </p:cNvSpPr>
          <p:nvPr>
            <p:ph type="body" sz="quarter" idx="14" hasCustomPrompt="1"/>
          </p:nvPr>
        </p:nvSpPr>
        <p:spPr>
          <a:xfrm>
            <a:off x="479427" y="1592263"/>
            <a:ext cx="4608512" cy="4368673"/>
          </a:xfrm>
        </p:spPr>
        <p:txBody>
          <a:bodyPr anchor="ctr"/>
          <a:lstStyle>
            <a:lvl1pPr marL="0" indent="0" algn="l">
              <a:buNone/>
              <a:defRPr sz="3400" b="1">
                <a:solidFill>
                  <a:schemeClr val="tx1"/>
                </a:solidFill>
              </a:defRPr>
            </a:lvl1pPr>
            <a:lvl2pPr algn="ctr">
              <a:defRPr>
                <a:solidFill>
                  <a:schemeClr val="bg1"/>
                </a:solidFill>
              </a:defRPr>
            </a:lvl2pPr>
            <a:lvl3pPr algn="ctr">
              <a:defRPr>
                <a:solidFill>
                  <a:schemeClr val="bg1"/>
                </a:solidFill>
              </a:defRPr>
            </a:lvl3pPr>
            <a:lvl4pPr algn="ctr">
              <a:defRPr>
                <a:solidFill>
                  <a:schemeClr val="bg1"/>
                </a:solidFill>
              </a:defRPr>
            </a:lvl4pPr>
            <a:lvl5pPr algn="ctr">
              <a:defRPr>
                <a:solidFill>
                  <a:schemeClr val="bg1"/>
                </a:solidFill>
              </a:defRPr>
            </a:lvl5pPr>
          </a:lstStyle>
          <a:p>
            <a:pPr lvl="0"/>
            <a:r>
              <a:rPr lang="en-US" dirty="0"/>
              <a:t>Add statement text or quote in the space, use 34pt or 24pt text</a:t>
            </a:r>
          </a:p>
        </p:txBody>
      </p:sp>
      <p:sp>
        <p:nvSpPr>
          <p:cNvPr id="8" name="Rectangle 7">
            <a:extLst>
              <a:ext uri="{FF2B5EF4-FFF2-40B4-BE49-F238E27FC236}">
                <a16:creationId xmlns:a16="http://schemas.microsoft.com/office/drawing/2014/main" id="{BC9BCFD0-067D-6545-8C5D-27D2627541BB}"/>
              </a:ext>
              <a:ext uri="{C183D7F6-B498-43B3-948B-1728B52AA6E4}">
                <adec:decorative xmlns:adec="http://schemas.microsoft.com/office/drawing/2017/decorative" val="1"/>
              </a:ext>
            </a:extLst>
          </p:cNvPr>
          <p:cNvSpPr/>
          <p:nvPr userDrawn="1"/>
        </p:nvSpPr>
        <p:spPr>
          <a:xfrm>
            <a:off x="6024563" y="0"/>
            <a:ext cx="6167437"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a:solidFill>
                <a:schemeClr val="tx1"/>
              </a:solidFill>
            </a:endParaRPr>
          </a:p>
        </p:txBody>
      </p:sp>
      <p:sp>
        <p:nvSpPr>
          <p:cNvPr id="14" name="Rectangle 13">
            <a:extLst>
              <a:ext uri="{FF2B5EF4-FFF2-40B4-BE49-F238E27FC236}">
                <a16:creationId xmlns:a16="http://schemas.microsoft.com/office/drawing/2014/main" id="{91239895-CBF1-9A44-AE0E-97321883F861}"/>
              </a:ext>
              <a:ext uri="{C183D7F6-B498-43B3-948B-1728B52AA6E4}">
                <adec:decorative xmlns:adec="http://schemas.microsoft.com/office/drawing/2017/decorative" val="1"/>
              </a:ext>
            </a:extLst>
          </p:cNvPr>
          <p:cNvSpPr/>
          <p:nvPr userDrawn="1"/>
        </p:nvSpPr>
        <p:spPr>
          <a:xfrm>
            <a:off x="6024563" y="0"/>
            <a:ext cx="6167437" cy="6858000"/>
          </a:xfrm>
          <a:prstGeom prst="rect">
            <a:avLst/>
          </a:prstGeom>
          <a:solidFill>
            <a:schemeClr val="bg1">
              <a:lumMod val="95000"/>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a:solidFill>
                <a:schemeClr val="tx1"/>
              </a:solidFill>
            </a:endParaRPr>
          </a:p>
        </p:txBody>
      </p:sp>
      <p:sp>
        <p:nvSpPr>
          <p:cNvPr id="19" name="Content Placeholder 5">
            <a:extLst>
              <a:ext uri="{FF2B5EF4-FFF2-40B4-BE49-F238E27FC236}">
                <a16:creationId xmlns:a16="http://schemas.microsoft.com/office/drawing/2014/main" id="{2541D261-763F-C74D-B9EC-20280292EC40}"/>
              </a:ext>
            </a:extLst>
          </p:cNvPr>
          <p:cNvSpPr>
            <a:spLocks noGrp="1"/>
          </p:cNvSpPr>
          <p:nvPr>
            <p:ph sz="quarter" idx="21"/>
          </p:nvPr>
        </p:nvSpPr>
        <p:spPr>
          <a:xfrm>
            <a:off x="6167437" y="1592263"/>
            <a:ext cx="5545137" cy="435768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cxnSp>
        <p:nvCxnSpPr>
          <p:cNvPr id="16" name="Straight Connector 15">
            <a:extLst>
              <a:ext uri="{FF2B5EF4-FFF2-40B4-BE49-F238E27FC236}">
                <a16:creationId xmlns:a16="http://schemas.microsoft.com/office/drawing/2014/main" id="{8C566D20-9ED7-F24C-8234-C6723323E5F3}"/>
              </a:ext>
              <a:ext uri="{C183D7F6-B498-43B3-948B-1728B52AA6E4}">
                <adec:decorative xmlns:adec="http://schemas.microsoft.com/office/drawing/2017/decorative" val="1"/>
              </a:ext>
            </a:extLst>
          </p:cNvPr>
          <p:cNvCxnSpPr>
            <a:cxnSpLocks/>
          </p:cNvCxnSpPr>
          <p:nvPr userDrawn="1"/>
        </p:nvCxnSpPr>
        <p:spPr>
          <a:xfrm>
            <a:off x="479426" y="6097460"/>
            <a:ext cx="11233149" cy="0"/>
          </a:xfrm>
          <a:prstGeom prst="line">
            <a:avLst/>
          </a:prstGeom>
          <a:ln w="3175">
            <a:solidFill>
              <a:schemeClr val="tx1">
                <a:lumMod val="95000"/>
                <a:lumOff val="5000"/>
              </a:schemeClr>
            </a:solidFill>
            <a:round/>
          </a:ln>
          <a:effectLst/>
        </p:spPr>
        <p:style>
          <a:lnRef idx="2">
            <a:schemeClr val="accent1"/>
          </a:lnRef>
          <a:fillRef idx="0">
            <a:schemeClr val="accent1"/>
          </a:fillRef>
          <a:effectRef idx="1">
            <a:schemeClr val="accent1"/>
          </a:effectRef>
          <a:fontRef idx="minor">
            <a:schemeClr val="tx1"/>
          </a:fontRef>
        </p:style>
      </p:cxnSp>
      <p:pic>
        <p:nvPicPr>
          <p:cNvPr id="13" name="Picture 12">
            <a:extLst>
              <a:ext uri="{FF2B5EF4-FFF2-40B4-BE49-F238E27FC236}">
                <a16:creationId xmlns:a16="http://schemas.microsoft.com/office/drawing/2014/main" id="{8ECB5870-BC80-F64B-A5ED-145F2F2C5728}"/>
              </a:ext>
              <a:ext uri="{C183D7F6-B498-43B3-948B-1728B52AA6E4}">
                <adec:decorative xmlns:adec="http://schemas.microsoft.com/office/drawing/2017/decorative" val="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99643" y="6148456"/>
            <a:ext cx="2583713" cy="528680"/>
          </a:xfrm>
          <a:prstGeom prst="rect">
            <a:avLst/>
          </a:prstGeom>
        </p:spPr>
      </p:pic>
      <p:sp>
        <p:nvSpPr>
          <p:cNvPr id="22" name="Footer Placeholder 4">
            <a:extLst>
              <a:ext uri="{FF2B5EF4-FFF2-40B4-BE49-F238E27FC236}">
                <a16:creationId xmlns:a16="http://schemas.microsoft.com/office/drawing/2014/main" id="{67B1EEDC-5770-814D-AB47-82F4CC349684}"/>
              </a:ext>
            </a:extLst>
          </p:cNvPr>
          <p:cNvSpPr>
            <a:spLocks noGrp="1"/>
          </p:cNvSpPr>
          <p:nvPr>
            <p:ph type="ftr" sz="quarter" idx="3"/>
          </p:nvPr>
        </p:nvSpPr>
        <p:spPr>
          <a:xfrm>
            <a:off x="3324224" y="6356351"/>
            <a:ext cx="7973696" cy="365125"/>
          </a:xfrm>
          <a:prstGeom prst="rect">
            <a:avLst/>
          </a:prstGeom>
        </p:spPr>
        <p:txBody>
          <a:bodyPr vert="horz" lIns="0" tIns="0" rIns="0" bIns="0" rtlCol="0" anchor="ctr"/>
          <a:lstStyle>
            <a:lvl1pPr algn="l">
              <a:defRPr sz="1200">
                <a:solidFill>
                  <a:schemeClr val="tx1"/>
                </a:solidFill>
              </a:defRPr>
            </a:lvl1pPr>
          </a:lstStyle>
          <a:p>
            <a:pPr algn="r"/>
            <a:r>
              <a:rPr lang="en-GB"/>
              <a:t>Place of Global Game Jam as Identity Infrastructure in UK Cross-Regional Communities of Practice</a:t>
            </a:r>
            <a:endParaRPr lang="en-GB" dirty="0"/>
          </a:p>
        </p:txBody>
      </p:sp>
      <p:sp>
        <p:nvSpPr>
          <p:cNvPr id="21" name="Slide Number Placeholder 5">
            <a:extLst>
              <a:ext uri="{FF2B5EF4-FFF2-40B4-BE49-F238E27FC236}">
                <a16:creationId xmlns:a16="http://schemas.microsoft.com/office/drawing/2014/main" id="{721A1AE5-AD2C-2247-A1E6-B60F43EDA9E1}"/>
              </a:ext>
            </a:extLst>
          </p:cNvPr>
          <p:cNvSpPr>
            <a:spLocks noGrp="1"/>
          </p:cNvSpPr>
          <p:nvPr>
            <p:ph type="sldNum" sz="quarter" idx="4"/>
          </p:nvPr>
        </p:nvSpPr>
        <p:spPr>
          <a:xfrm>
            <a:off x="11297920" y="6356351"/>
            <a:ext cx="414080" cy="365125"/>
          </a:xfrm>
          <a:prstGeom prst="rect">
            <a:avLst/>
          </a:prstGeom>
        </p:spPr>
        <p:txBody>
          <a:bodyPr vert="horz" lIns="0" tIns="0" rIns="0" bIns="0" rtlCol="0" anchor="ctr"/>
          <a:lstStyle>
            <a:lvl1pPr algn="r">
              <a:defRPr sz="1200">
                <a:solidFill>
                  <a:schemeClr val="tx1"/>
                </a:solidFill>
              </a:defRPr>
            </a:lvl1pPr>
          </a:lstStyle>
          <a:p>
            <a:fld id="{2CC19541-5F6E-2C4C-BF21-196C1C8E2E31}" type="slidenum">
              <a:rPr lang="en-GB" smtClean="0"/>
              <a:pPr/>
              <a:t>‹#›</a:t>
            </a:fld>
            <a:r>
              <a:rPr lang="en-GB" dirty="0"/>
              <a:t> </a:t>
            </a:r>
          </a:p>
        </p:txBody>
      </p:sp>
    </p:spTree>
    <p:extLst>
      <p:ext uri="{BB962C8B-B14F-4D97-AF65-F5344CB8AC3E}">
        <p14:creationId xmlns:p14="http://schemas.microsoft.com/office/powerpoint/2010/main" val="1973362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Statement and content 1/3 page 1">
    <p:spTree>
      <p:nvGrpSpPr>
        <p:cNvPr id="1" name=""/>
        <p:cNvGrpSpPr/>
        <p:nvPr/>
      </p:nvGrpSpPr>
      <p:grpSpPr>
        <a:xfrm>
          <a:off x="0" y="0"/>
          <a:ext cx="0" cy="0"/>
          <a:chOff x="0" y="0"/>
          <a:chExt cx="0" cy="0"/>
        </a:xfrm>
      </p:grpSpPr>
      <p:sp>
        <p:nvSpPr>
          <p:cNvPr id="18" name="Text Placeholder 4">
            <a:extLst>
              <a:ext uri="{FF2B5EF4-FFF2-40B4-BE49-F238E27FC236}">
                <a16:creationId xmlns:a16="http://schemas.microsoft.com/office/drawing/2014/main" id="{55324497-2F38-AD4E-829F-1579C94E9A3D}"/>
              </a:ext>
            </a:extLst>
          </p:cNvPr>
          <p:cNvSpPr>
            <a:spLocks noGrp="1"/>
          </p:cNvSpPr>
          <p:nvPr>
            <p:ph type="body" sz="quarter" idx="20" hasCustomPrompt="1"/>
          </p:nvPr>
        </p:nvSpPr>
        <p:spPr>
          <a:xfrm>
            <a:off x="480000" y="226294"/>
            <a:ext cx="11233150" cy="280988"/>
          </a:xfrm>
        </p:spPr>
        <p:txBody>
          <a:bodyPr/>
          <a:lstStyle>
            <a:lvl1pPr marL="0" indent="0">
              <a:buNone/>
              <a:defRPr sz="1400" b="1"/>
            </a:lvl1pPr>
            <a:lvl2pPr marL="432000" indent="0">
              <a:buNone/>
              <a:defRPr sz="1600"/>
            </a:lvl2pPr>
            <a:lvl3pPr marL="432000" indent="0">
              <a:buNone/>
              <a:defRPr sz="1600"/>
            </a:lvl3pPr>
            <a:lvl4pPr marL="0" indent="0">
              <a:buNone/>
              <a:defRPr sz="1600"/>
            </a:lvl4pPr>
            <a:lvl5pPr marL="432000" indent="0">
              <a:buNone/>
              <a:defRPr sz="1600"/>
            </a:lvl5pPr>
          </a:lstStyle>
          <a:p>
            <a:pPr lvl="0"/>
            <a:r>
              <a:rPr lang="en-US" dirty="0"/>
              <a:t>Optional chapter heading </a:t>
            </a:r>
          </a:p>
        </p:txBody>
      </p:sp>
      <p:sp>
        <p:nvSpPr>
          <p:cNvPr id="17" name="Title 1">
            <a:extLst>
              <a:ext uri="{FF2B5EF4-FFF2-40B4-BE49-F238E27FC236}">
                <a16:creationId xmlns:a16="http://schemas.microsoft.com/office/drawing/2014/main" id="{25B82E3E-EE9A-C14D-BE3F-85108C85DB04}"/>
              </a:ext>
            </a:extLst>
          </p:cNvPr>
          <p:cNvSpPr>
            <a:spLocks noGrp="1"/>
          </p:cNvSpPr>
          <p:nvPr>
            <p:ph type="ctrTitle" hasCustomPrompt="1"/>
          </p:nvPr>
        </p:nvSpPr>
        <p:spPr>
          <a:xfrm>
            <a:off x="480575" y="479699"/>
            <a:ext cx="11232000" cy="720000"/>
          </a:xfrm>
        </p:spPr>
        <p:txBody>
          <a:bodyPr anchor="b" anchorCtr="0"/>
          <a:lstStyle>
            <a:lvl1pPr algn="l">
              <a:defRPr sz="3800">
                <a:solidFill>
                  <a:schemeClr val="tx1"/>
                </a:solidFill>
              </a:defRPr>
            </a:lvl1pPr>
          </a:lstStyle>
          <a:p>
            <a:r>
              <a:rPr lang="en-GB" noProof="0"/>
              <a:t>Add Title</a:t>
            </a:r>
          </a:p>
        </p:txBody>
      </p:sp>
      <p:sp>
        <p:nvSpPr>
          <p:cNvPr id="9" name="Text Placeholder 8">
            <a:extLst>
              <a:ext uri="{FF2B5EF4-FFF2-40B4-BE49-F238E27FC236}">
                <a16:creationId xmlns:a16="http://schemas.microsoft.com/office/drawing/2014/main" id="{6C7B40B0-3203-CF4D-9A88-A624E8DA0CF6}"/>
              </a:ext>
            </a:extLst>
          </p:cNvPr>
          <p:cNvSpPr>
            <a:spLocks noGrp="1"/>
          </p:cNvSpPr>
          <p:nvPr>
            <p:ph type="body" sz="quarter" idx="14" hasCustomPrompt="1"/>
          </p:nvPr>
        </p:nvSpPr>
        <p:spPr>
          <a:xfrm>
            <a:off x="479427" y="1592263"/>
            <a:ext cx="3636961" cy="4368673"/>
          </a:xfrm>
        </p:spPr>
        <p:txBody>
          <a:bodyPr anchor="ctr"/>
          <a:lstStyle>
            <a:lvl1pPr marL="0" indent="0" algn="l">
              <a:buNone/>
              <a:defRPr sz="3400" b="1">
                <a:solidFill>
                  <a:schemeClr val="tx1"/>
                </a:solidFill>
              </a:defRPr>
            </a:lvl1pPr>
            <a:lvl2pPr algn="ctr">
              <a:defRPr>
                <a:solidFill>
                  <a:schemeClr val="bg1"/>
                </a:solidFill>
              </a:defRPr>
            </a:lvl2pPr>
            <a:lvl3pPr algn="ctr">
              <a:defRPr>
                <a:solidFill>
                  <a:schemeClr val="bg1"/>
                </a:solidFill>
              </a:defRPr>
            </a:lvl3pPr>
            <a:lvl4pPr algn="ctr">
              <a:defRPr>
                <a:solidFill>
                  <a:schemeClr val="bg1"/>
                </a:solidFill>
              </a:defRPr>
            </a:lvl4pPr>
            <a:lvl5pPr algn="ctr">
              <a:defRPr>
                <a:solidFill>
                  <a:schemeClr val="bg1"/>
                </a:solidFill>
              </a:defRPr>
            </a:lvl5pPr>
          </a:lstStyle>
          <a:p>
            <a:pPr lvl="0"/>
            <a:r>
              <a:rPr lang="en-US" dirty="0"/>
              <a:t>Add statement text or quote in the space, use 34pt or 24pt text</a:t>
            </a:r>
          </a:p>
        </p:txBody>
      </p:sp>
      <p:sp>
        <p:nvSpPr>
          <p:cNvPr id="16" name="Rectangle 15">
            <a:extLst>
              <a:ext uri="{FF2B5EF4-FFF2-40B4-BE49-F238E27FC236}">
                <a16:creationId xmlns:a16="http://schemas.microsoft.com/office/drawing/2014/main" id="{2D5F3EFB-C9F8-E04B-8B93-5D6DF7840D6D}"/>
              </a:ext>
              <a:ext uri="{C183D7F6-B498-43B3-948B-1728B52AA6E4}">
                <adec:decorative xmlns:adec="http://schemas.microsoft.com/office/drawing/2017/decorative" val="1"/>
              </a:ext>
            </a:extLst>
          </p:cNvPr>
          <p:cNvSpPr/>
          <p:nvPr userDrawn="1"/>
        </p:nvSpPr>
        <p:spPr>
          <a:xfrm>
            <a:off x="4116388" y="0"/>
            <a:ext cx="8075613"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dirty="0">
              <a:solidFill>
                <a:schemeClr val="tx1"/>
              </a:solidFill>
            </a:endParaRPr>
          </a:p>
        </p:txBody>
      </p:sp>
      <p:sp>
        <p:nvSpPr>
          <p:cNvPr id="19" name="Rectangle 18">
            <a:extLst>
              <a:ext uri="{FF2B5EF4-FFF2-40B4-BE49-F238E27FC236}">
                <a16:creationId xmlns:a16="http://schemas.microsoft.com/office/drawing/2014/main" id="{49027F85-A326-5B4C-A284-BD4EA17ED906}"/>
              </a:ext>
              <a:ext uri="{C183D7F6-B498-43B3-948B-1728B52AA6E4}">
                <adec:decorative xmlns:adec="http://schemas.microsoft.com/office/drawing/2017/decorative" val="1"/>
              </a:ext>
            </a:extLst>
          </p:cNvPr>
          <p:cNvSpPr/>
          <p:nvPr userDrawn="1"/>
        </p:nvSpPr>
        <p:spPr>
          <a:xfrm>
            <a:off x="4116388" y="0"/>
            <a:ext cx="8075613" cy="6858000"/>
          </a:xfrm>
          <a:prstGeom prst="rect">
            <a:avLst/>
          </a:prstGeom>
          <a:solidFill>
            <a:schemeClr val="bg1">
              <a:lumMod val="95000"/>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dirty="0">
              <a:solidFill>
                <a:schemeClr val="tx1"/>
              </a:solidFill>
            </a:endParaRPr>
          </a:p>
        </p:txBody>
      </p:sp>
      <p:sp>
        <p:nvSpPr>
          <p:cNvPr id="12" name="Content Placeholder 5">
            <a:extLst>
              <a:ext uri="{FF2B5EF4-FFF2-40B4-BE49-F238E27FC236}">
                <a16:creationId xmlns:a16="http://schemas.microsoft.com/office/drawing/2014/main" id="{A3A1DA97-7FEA-2F42-8E12-4BABE52A9ADD}"/>
              </a:ext>
            </a:extLst>
          </p:cNvPr>
          <p:cNvSpPr>
            <a:spLocks noGrp="1"/>
          </p:cNvSpPr>
          <p:nvPr>
            <p:ph sz="quarter" idx="21"/>
          </p:nvPr>
        </p:nvSpPr>
        <p:spPr>
          <a:xfrm>
            <a:off x="5232400" y="1592263"/>
            <a:ext cx="6480174" cy="435768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cxnSp>
        <p:nvCxnSpPr>
          <p:cNvPr id="21" name="Straight Connector 20">
            <a:extLst>
              <a:ext uri="{FF2B5EF4-FFF2-40B4-BE49-F238E27FC236}">
                <a16:creationId xmlns:a16="http://schemas.microsoft.com/office/drawing/2014/main" id="{200EA739-BE1A-6748-96FD-C4F5683CC220}"/>
              </a:ext>
              <a:ext uri="{C183D7F6-B498-43B3-948B-1728B52AA6E4}">
                <adec:decorative xmlns:adec="http://schemas.microsoft.com/office/drawing/2017/decorative" val="1"/>
              </a:ext>
            </a:extLst>
          </p:cNvPr>
          <p:cNvCxnSpPr>
            <a:cxnSpLocks/>
          </p:cNvCxnSpPr>
          <p:nvPr userDrawn="1"/>
        </p:nvCxnSpPr>
        <p:spPr>
          <a:xfrm>
            <a:off x="479426" y="6097460"/>
            <a:ext cx="11233149" cy="0"/>
          </a:xfrm>
          <a:prstGeom prst="line">
            <a:avLst/>
          </a:prstGeom>
          <a:ln w="3175">
            <a:solidFill>
              <a:schemeClr val="tx1">
                <a:lumMod val="95000"/>
                <a:lumOff val="5000"/>
              </a:schemeClr>
            </a:solidFill>
            <a:round/>
          </a:ln>
          <a:effectLst/>
        </p:spPr>
        <p:style>
          <a:lnRef idx="2">
            <a:schemeClr val="accent1"/>
          </a:lnRef>
          <a:fillRef idx="0">
            <a:schemeClr val="accent1"/>
          </a:fillRef>
          <a:effectRef idx="1">
            <a:schemeClr val="accent1"/>
          </a:effectRef>
          <a:fontRef idx="minor">
            <a:schemeClr val="tx1"/>
          </a:fontRef>
        </p:style>
      </p:cxnSp>
      <p:pic>
        <p:nvPicPr>
          <p:cNvPr id="13" name="Picture 12">
            <a:extLst>
              <a:ext uri="{FF2B5EF4-FFF2-40B4-BE49-F238E27FC236}">
                <a16:creationId xmlns:a16="http://schemas.microsoft.com/office/drawing/2014/main" id="{F74A38FA-9A86-7049-9050-DE6098499452}"/>
              </a:ext>
              <a:ext uri="{C183D7F6-B498-43B3-948B-1728B52AA6E4}">
                <adec:decorative xmlns:adec="http://schemas.microsoft.com/office/drawing/2017/decorative" val="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99643" y="6148456"/>
            <a:ext cx="2583713" cy="528680"/>
          </a:xfrm>
          <a:prstGeom prst="rect">
            <a:avLst/>
          </a:prstGeom>
        </p:spPr>
      </p:pic>
      <p:sp>
        <p:nvSpPr>
          <p:cNvPr id="23" name="Footer Placeholder 4">
            <a:extLst>
              <a:ext uri="{FF2B5EF4-FFF2-40B4-BE49-F238E27FC236}">
                <a16:creationId xmlns:a16="http://schemas.microsoft.com/office/drawing/2014/main" id="{C7EDDFB0-8C35-B242-B9C7-9FF8CD6E3EB1}"/>
              </a:ext>
            </a:extLst>
          </p:cNvPr>
          <p:cNvSpPr>
            <a:spLocks noGrp="1"/>
          </p:cNvSpPr>
          <p:nvPr>
            <p:ph type="ftr" sz="quarter" idx="3"/>
          </p:nvPr>
        </p:nvSpPr>
        <p:spPr>
          <a:xfrm>
            <a:off x="3324224" y="6356351"/>
            <a:ext cx="7973696" cy="365125"/>
          </a:xfrm>
          <a:prstGeom prst="rect">
            <a:avLst/>
          </a:prstGeom>
        </p:spPr>
        <p:txBody>
          <a:bodyPr vert="horz" lIns="0" tIns="0" rIns="0" bIns="0" rtlCol="0" anchor="ctr"/>
          <a:lstStyle>
            <a:lvl1pPr algn="l">
              <a:defRPr sz="1200">
                <a:solidFill>
                  <a:schemeClr val="tx1"/>
                </a:solidFill>
              </a:defRPr>
            </a:lvl1pPr>
          </a:lstStyle>
          <a:p>
            <a:pPr algn="r"/>
            <a:r>
              <a:rPr lang="en-GB"/>
              <a:t>Place of Global Game Jam as Identity Infrastructure in UK Cross-Regional Communities of Practice</a:t>
            </a:r>
            <a:endParaRPr lang="en-GB" dirty="0"/>
          </a:p>
        </p:txBody>
      </p:sp>
      <p:sp>
        <p:nvSpPr>
          <p:cNvPr id="22" name="Slide Number Placeholder 5">
            <a:extLst>
              <a:ext uri="{FF2B5EF4-FFF2-40B4-BE49-F238E27FC236}">
                <a16:creationId xmlns:a16="http://schemas.microsoft.com/office/drawing/2014/main" id="{DE590B1C-3001-3A4C-AE2A-BA95BADFA841}"/>
              </a:ext>
            </a:extLst>
          </p:cNvPr>
          <p:cNvSpPr>
            <a:spLocks noGrp="1"/>
          </p:cNvSpPr>
          <p:nvPr>
            <p:ph type="sldNum" sz="quarter" idx="4"/>
          </p:nvPr>
        </p:nvSpPr>
        <p:spPr>
          <a:xfrm>
            <a:off x="11297920" y="6356351"/>
            <a:ext cx="414080" cy="365125"/>
          </a:xfrm>
          <a:prstGeom prst="rect">
            <a:avLst/>
          </a:prstGeom>
        </p:spPr>
        <p:txBody>
          <a:bodyPr vert="horz" lIns="0" tIns="0" rIns="0" bIns="0" rtlCol="0" anchor="ctr"/>
          <a:lstStyle>
            <a:lvl1pPr algn="r">
              <a:defRPr sz="1200">
                <a:solidFill>
                  <a:schemeClr val="tx1"/>
                </a:solidFill>
              </a:defRPr>
            </a:lvl1pPr>
          </a:lstStyle>
          <a:p>
            <a:fld id="{2CC19541-5F6E-2C4C-BF21-196C1C8E2E31}" type="slidenum">
              <a:rPr lang="en-GB" smtClean="0"/>
              <a:pPr/>
              <a:t>‹#›</a:t>
            </a:fld>
            <a:r>
              <a:rPr lang="en-GB" dirty="0"/>
              <a:t> </a:t>
            </a:r>
          </a:p>
        </p:txBody>
      </p:sp>
    </p:spTree>
    <p:extLst>
      <p:ext uri="{BB962C8B-B14F-4D97-AF65-F5344CB8AC3E}">
        <p14:creationId xmlns:p14="http://schemas.microsoft.com/office/powerpoint/2010/main" val="429224204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Statement and content 1/2 page 2">
    <p:spTree>
      <p:nvGrpSpPr>
        <p:cNvPr id="1" name=""/>
        <p:cNvGrpSpPr/>
        <p:nvPr/>
      </p:nvGrpSpPr>
      <p:grpSpPr>
        <a:xfrm>
          <a:off x="0" y="0"/>
          <a:ext cx="0" cy="0"/>
          <a:chOff x="0" y="0"/>
          <a:chExt cx="0" cy="0"/>
        </a:xfrm>
      </p:grpSpPr>
      <p:sp>
        <p:nvSpPr>
          <p:cNvPr id="18" name="Text Placeholder 4">
            <a:extLst>
              <a:ext uri="{FF2B5EF4-FFF2-40B4-BE49-F238E27FC236}">
                <a16:creationId xmlns:a16="http://schemas.microsoft.com/office/drawing/2014/main" id="{55324497-2F38-AD4E-829F-1579C94E9A3D}"/>
              </a:ext>
            </a:extLst>
          </p:cNvPr>
          <p:cNvSpPr>
            <a:spLocks noGrp="1"/>
          </p:cNvSpPr>
          <p:nvPr>
            <p:ph type="body" sz="quarter" idx="20" hasCustomPrompt="1"/>
          </p:nvPr>
        </p:nvSpPr>
        <p:spPr>
          <a:xfrm>
            <a:off x="480000" y="226294"/>
            <a:ext cx="11233150" cy="280988"/>
          </a:xfrm>
        </p:spPr>
        <p:txBody>
          <a:bodyPr/>
          <a:lstStyle>
            <a:lvl1pPr marL="0" indent="0">
              <a:buNone/>
              <a:defRPr sz="1400" b="1"/>
            </a:lvl1pPr>
            <a:lvl2pPr marL="432000" indent="0">
              <a:buNone/>
              <a:defRPr sz="1600"/>
            </a:lvl2pPr>
            <a:lvl3pPr marL="432000" indent="0">
              <a:buNone/>
              <a:defRPr sz="1600"/>
            </a:lvl3pPr>
            <a:lvl4pPr marL="0" indent="0">
              <a:buNone/>
              <a:defRPr sz="1600"/>
            </a:lvl4pPr>
            <a:lvl5pPr marL="432000" indent="0">
              <a:buNone/>
              <a:defRPr sz="1600"/>
            </a:lvl5pPr>
          </a:lstStyle>
          <a:p>
            <a:pPr lvl="0"/>
            <a:r>
              <a:rPr lang="en-US" dirty="0"/>
              <a:t>Optional chapter heading </a:t>
            </a:r>
          </a:p>
        </p:txBody>
      </p:sp>
      <p:sp>
        <p:nvSpPr>
          <p:cNvPr id="17" name="Title 1">
            <a:extLst>
              <a:ext uri="{FF2B5EF4-FFF2-40B4-BE49-F238E27FC236}">
                <a16:creationId xmlns:a16="http://schemas.microsoft.com/office/drawing/2014/main" id="{25B82E3E-EE9A-C14D-BE3F-85108C85DB04}"/>
              </a:ext>
            </a:extLst>
          </p:cNvPr>
          <p:cNvSpPr>
            <a:spLocks noGrp="1"/>
          </p:cNvSpPr>
          <p:nvPr>
            <p:ph type="ctrTitle" hasCustomPrompt="1"/>
          </p:nvPr>
        </p:nvSpPr>
        <p:spPr>
          <a:xfrm>
            <a:off x="479426" y="1592263"/>
            <a:ext cx="5545137" cy="4368673"/>
          </a:xfrm>
        </p:spPr>
        <p:txBody>
          <a:bodyPr anchor="t" anchorCtr="0"/>
          <a:lstStyle>
            <a:lvl1pPr algn="l">
              <a:defRPr sz="3800">
                <a:solidFill>
                  <a:schemeClr val="tx1"/>
                </a:solidFill>
              </a:defRPr>
            </a:lvl1pPr>
          </a:lstStyle>
          <a:p>
            <a:r>
              <a:rPr lang="en-GB" noProof="0"/>
              <a:t>Add Title</a:t>
            </a:r>
          </a:p>
        </p:txBody>
      </p:sp>
      <p:sp>
        <p:nvSpPr>
          <p:cNvPr id="8" name="Rectangle 7">
            <a:extLst>
              <a:ext uri="{FF2B5EF4-FFF2-40B4-BE49-F238E27FC236}">
                <a16:creationId xmlns:a16="http://schemas.microsoft.com/office/drawing/2014/main" id="{BC9BCFD0-067D-6545-8C5D-27D2627541BB}"/>
              </a:ext>
              <a:ext uri="{C183D7F6-B498-43B3-948B-1728B52AA6E4}">
                <adec:decorative xmlns:adec="http://schemas.microsoft.com/office/drawing/2017/decorative" val="1"/>
              </a:ext>
            </a:extLst>
          </p:cNvPr>
          <p:cNvSpPr/>
          <p:nvPr userDrawn="1"/>
        </p:nvSpPr>
        <p:spPr>
          <a:xfrm>
            <a:off x="6024563" y="0"/>
            <a:ext cx="6167437"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a:solidFill>
                <a:schemeClr val="tx1"/>
              </a:solidFill>
            </a:endParaRPr>
          </a:p>
        </p:txBody>
      </p:sp>
      <p:sp>
        <p:nvSpPr>
          <p:cNvPr id="11" name="Rectangle 10">
            <a:extLst>
              <a:ext uri="{FF2B5EF4-FFF2-40B4-BE49-F238E27FC236}">
                <a16:creationId xmlns:a16="http://schemas.microsoft.com/office/drawing/2014/main" id="{F9CCDF47-40D6-0E40-9E93-34D45B6FB129}"/>
              </a:ext>
              <a:ext uri="{C183D7F6-B498-43B3-948B-1728B52AA6E4}">
                <adec:decorative xmlns:adec="http://schemas.microsoft.com/office/drawing/2017/decorative" val="1"/>
              </a:ext>
            </a:extLst>
          </p:cNvPr>
          <p:cNvSpPr/>
          <p:nvPr userDrawn="1"/>
        </p:nvSpPr>
        <p:spPr>
          <a:xfrm>
            <a:off x="6024563" y="0"/>
            <a:ext cx="6167437" cy="6858000"/>
          </a:xfrm>
          <a:prstGeom prst="rect">
            <a:avLst/>
          </a:prstGeom>
          <a:solidFill>
            <a:schemeClr val="bg1">
              <a:lumMod val="95000"/>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dirty="0">
              <a:solidFill>
                <a:schemeClr val="tx1"/>
              </a:solidFill>
            </a:endParaRPr>
          </a:p>
        </p:txBody>
      </p:sp>
      <p:sp>
        <p:nvSpPr>
          <p:cNvPr id="12" name="Content Placeholder 5">
            <a:extLst>
              <a:ext uri="{FF2B5EF4-FFF2-40B4-BE49-F238E27FC236}">
                <a16:creationId xmlns:a16="http://schemas.microsoft.com/office/drawing/2014/main" id="{D76DD8CF-32FC-E74F-A900-AB93DBD3A1F8}"/>
              </a:ext>
            </a:extLst>
          </p:cNvPr>
          <p:cNvSpPr>
            <a:spLocks noGrp="1"/>
          </p:cNvSpPr>
          <p:nvPr>
            <p:ph sz="quarter" idx="21"/>
          </p:nvPr>
        </p:nvSpPr>
        <p:spPr>
          <a:xfrm>
            <a:off x="6167437" y="1592263"/>
            <a:ext cx="5545137" cy="435768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cxnSp>
        <p:nvCxnSpPr>
          <p:cNvPr id="14" name="Straight Connector 13">
            <a:extLst>
              <a:ext uri="{FF2B5EF4-FFF2-40B4-BE49-F238E27FC236}">
                <a16:creationId xmlns:a16="http://schemas.microsoft.com/office/drawing/2014/main" id="{D377C0B9-DA67-F547-AE09-F6A98E6DDFA9}"/>
              </a:ext>
              <a:ext uri="{C183D7F6-B498-43B3-948B-1728B52AA6E4}">
                <adec:decorative xmlns:adec="http://schemas.microsoft.com/office/drawing/2017/decorative" val="1"/>
              </a:ext>
            </a:extLst>
          </p:cNvPr>
          <p:cNvCxnSpPr>
            <a:cxnSpLocks/>
          </p:cNvCxnSpPr>
          <p:nvPr userDrawn="1"/>
        </p:nvCxnSpPr>
        <p:spPr>
          <a:xfrm>
            <a:off x="479426" y="6097460"/>
            <a:ext cx="11233149" cy="0"/>
          </a:xfrm>
          <a:prstGeom prst="line">
            <a:avLst/>
          </a:prstGeom>
          <a:ln w="3175">
            <a:solidFill>
              <a:schemeClr val="tx1">
                <a:lumMod val="95000"/>
                <a:lumOff val="5000"/>
              </a:schemeClr>
            </a:solidFill>
            <a:round/>
          </a:ln>
          <a:effectLst/>
        </p:spPr>
        <p:style>
          <a:lnRef idx="2">
            <a:schemeClr val="accent1"/>
          </a:lnRef>
          <a:fillRef idx="0">
            <a:schemeClr val="accent1"/>
          </a:fillRef>
          <a:effectRef idx="1">
            <a:schemeClr val="accent1"/>
          </a:effectRef>
          <a:fontRef idx="minor">
            <a:schemeClr val="tx1"/>
          </a:fontRef>
        </p:style>
      </p:cxnSp>
      <p:pic>
        <p:nvPicPr>
          <p:cNvPr id="13" name="Picture 12">
            <a:extLst>
              <a:ext uri="{FF2B5EF4-FFF2-40B4-BE49-F238E27FC236}">
                <a16:creationId xmlns:a16="http://schemas.microsoft.com/office/drawing/2014/main" id="{8F97CD63-0CA6-AF41-BEDB-C082F3903127}"/>
              </a:ext>
              <a:ext uri="{C183D7F6-B498-43B3-948B-1728B52AA6E4}">
                <adec:decorative xmlns:adec="http://schemas.microsoft.com/office/drawing/2017/decorative" val="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99643" y="6148456"/>
            <a:ext cx="2583713" cy="528680"/>
          </a:xfrm>
          <a:prstGeom prst="rect">
            <a:avLst/>
          </a:prstGeom>
        </p:spPr>
      </p:pic>
      <p:sp>
        <p:nvSpPr>
          <p:cNvPr id="19" name="Footer Placeholder 4">
            <a:extLst>
              <a:ext uri="{FF2B5EF4-FFF2-40B4-BE49-F238E27FC236}">
                <a16:creationId xmlns:a16="http://schemas.microsoft.com/office/drawing/2014/main" id="{BFD9081A-76D9-EC44-ADFB-D21AF3669FF9}"/>
              </a:ext>
            </a:extLst>
          </p:cNvPr>
          <p:cNvSpPr>
            <a:spLocks noGrp="1"/>
          </p:cNvSpPr>
          <p:nvPr>
            <p:ph type="ftr" sz="quarter" idx="3"/>
          </p:nvPr>
        </p:nvSpPr>
        <p:spPr>
          <a:xfrm>
            <a:off x="3324224" y="6356351"/>
            <a:ext cx="7973696" cy="365125"/>
          </a:xfrm>
          <a:prstGeom prst="rect">
            <a:avLst/>
          </a:prstGeom>
        </p:spPr>
        <p:txBody>
          <a:bodyPr vert="horz" lIns="0" tIns="0" rIns="0" bIns="0" rtlCol="0" anchor="ctr"/>
          <a:lstStyle>
            <a:lvl1pPr algn="l">
              <a:defRPr sz="1200">
                <a:solidFill>
                  <a:schemeClr val="tx1"/>
                </a:solidFill>
              </a:defRPr>
            </a:lvl1pPr>
          </a:lstStyle>
          <a:p>
            <a:pPr algn="r"/>
            <a:r>
              <a:rPr lang="en-GB"/>
              <a:t>Place of Global Game Jam as Identity Infrastructure in UK Cross-Regional Communities of Practice</a:t>
            </a:r>
            <a:endParaRPr lang="en-GB" dirty="0"/>
          </a:p>
        </p:txBody>
      </p:sp>
      <p:sp>
        <p:nvSpPr>
          <p:cNvPr id="16" name="Slide Number Placeholder 5">
            <a:extLst>
              <a:ext uri="{FF2B5EF4-FFF2-40B4-BE49-F238E27FC236}">
                <a16:creationId xmlns:a16="http://schemas.microsoft.com/office/drawing/2014/main" id="{A4D06AF0-C632-9540-8FFF-4243777E26F2}"/>
              </a:ext>
            </a:extLst>
          </p:cNvPr>
          <p:cNvSpPr>
            <a:spLocks noGrp="1"/>
          </p:cNvSpPr>
          <p:nvPr>
            <p:ph type="sldNum" sz="quarter" idx="4"/>
          </p:nvPr>
        </p:nvSpPr>
        <p:spPr>
          <a:xfrm>
            <a:off x="11297920" y="6356351"/>
            <a:ext cx="414080" cy="365125"/>
          </a:xfrm>
          <a:prstGeom prst="rect">
            <a:avLst/>
          </a:prstGeom>
        </p:spPr>
        <p:txBody>
          <a:bodyPr vert="horz" lIns="0" tIns="0" rIns="0" bIns="0" rtlCol="0" anchor="ctr"/>
          <a:lstStyle>
            <a:lvl1pPr algn="r">
              <a:defRPr sz="1200">
                <a:solidFill>
                  <a:schemeClr val="tx1"/>
                </a:solidFill>
              </a:defRPr>
            </a:lvl1pPr>
          </a:lstStyle>
          <a:p>
            <a:fld id="{2CC19541-5F6E-2C4C-BF21-196C1C8E2E31}" type="slidenum">
              <a:rPr lang="en-GB" smtClean="0"/>
              <a:pPr/>
              <a:t>‹#›</a:t>
            </a:fld>
            <a:r>
              <a:rPr lang="en-GB" dirty="0"/>
              <a:t> </a:t>
            </a:r>
          </a:p>
        </p:txBody>
      </p:sp>
    </p:spTree>
    <p:extLst>
      <p:ext uri="{BB962C8B-B14F-4D97-AF65-F5344CB8AC3E}">
        <p14:creationId xmlns:p14="http://schemas.microsoft.com/office/powerpoint/2010/main" val="195064153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Statement and content 1/3 page 2">
    <p:spTree>
      <p:nvGrpSpPr>
        <p:cNvPr id="1" name=""/>
        <p:cNvGrpSpPr/>
        <p:nvPr/>
      </p:nvGrpSpPr>
      <p:grpSpPr>
        <a:xfrm>
          <a:off x="0" y="0"/>
          <a:ext cx="0" cy="0"/>
          <a:chOff x="0" y="0"/>
          <a:chExt cx="0" cy="0"/>
        </a:xfrm>
      </p:grpSpPr>
      <p:sp>
        <p:nvSpPr>
          <p:cNvPr id="18" name="Text Placeholder 4">
            <a:extLst>
              <a:ext uri="{FF2B5EF4-FFF2-40B4-BE49-F238E27FC236}">
                <a16:creationId xmlns:a16="http://schemas.microsoft.com/office/drawing/2014/main" id="{55324497-2F38-AD4E-829F-1579C94E9A3D}"/>
              </a:ext>
            </a:extLst>
          </p:cNvPr>
          <p:cNvSpPr>
            <a:spLocks noGrp="1"/>
          </p:cNvSpPr>
          <p:nvPr>
            <p:ph type="body" sz="quarter" idx="20" hasCustomPrompt="1"/>
          </p:nvPr>
        </p:nvSpPr>
        <p:spPr>
          <a:xfrm>
            <a:off x="480000" y="226294"/>
            <a:ext cx="11233150" cy="280988"/>
          </a:xfrm>
        </p:spPr>
        <p:txBody>
          <a:bodyPr/>
          <a:lstStyle>
            <a:lvl1pPr marL="0" indent="0">
              <a:buNone/>
              <a:defRPr sz="1400" b="1"/>
            </a:lvl1pPr>
            <a:lvl2pPr marL="432000" indent="0">
              <a:buNone/>
              <a:defRPr sz="1600"/>
            </a:lvl2pPr>
            <a:lvl3pPr marL="432000" indent="0">
              <a:buNone/>
              <a:defRPr sz="1600"/>
            </a:lvl3pPr>
            <a:lvl4pPr marL="0" indent="0">
              <a:buNone/>
              <a:defRPr sz="1600"/>
            </a:lvl4pPr>
            <a:lvl5pPr marL="432000" indent="0">
              <a:buNone/>
              <a:defRPr sz="1600"/>
            </a:lvl5pPr>
          </a:lstStyle>
          <a:p>
            <a:pPr lvl="0"/>
            <a:r>
              <a:rPr lang="en-US"/>
              <a:t>Optional chapter heading </a:t>
            </a:r>
          </a:p>
        </p:txBody>
      </p:sp>
      <p:sp>
        <p:nvSpPr>
          <p:cNvPr id="19" name="Title 1">
            <a:extLst>
              <a:ext uri="{FF2B5EF4-FFF2-40B4-BE49-F238E27FC236}">
                <a16:creationId xmlns:a16="http://schemas.microsoft.com/office/drawing/2014/main" id="{38A1F960-AF27-6F48-B335-BF1BE9804D3D}"/>
              </a:ext>
            </a:extLst>
          </p:cNvPr>
          <p:cNvSpPr>
            <a:spLocks noGrp="1"/>
          </p:cNvSpPr>
          <p:nvPr>
            <p:ph type="ctrTitle" hasCustomPrompt="1"/>
          </p:nvPr>
        </p:nvSpPr>
        <p:spPr>
          <a:xfrm>
            <a:off x="479427" y="1592263"/>
            <a:ext cx="3636962" cy="4368673"/>
          </a:xfrm>
        </p:spPr>
        <p:txBody>
          <a:bodyPr anchor="t" anchorCtr="0"/>
          <a:lstStyle>
            <a:lvl1pPr algn="l">
              <a:defRPr sz="3800">
                <a:solidFill>
                  <a:schemeClr val="tx1"/>
                </a:solidFill>
              </a:defRPr>
            </a:lvl1pPr>
          </a:lstStyle>
          <a:p>
            <a:r>
              <a:rPr lang="en-GB" noProof="0" dirty="0"/>
              <a:t>Add Title</a:t>
            </a:r>
          </a:p>
        </p:txBody>
      </p:sp>
      <p:sp>
        <p:nvSpPr>
          <p:cNvPr id="8" name="Rectangle 7">
            <a:extLst>
              <a:ext uri="{FF2B5EF4-FFF2-40B4-BE49-F238E27FC236}">
                <a16:creationId xmlns:a16="http://schemas.microsoft.com/office/drawing/2014/main" id="{BC9BCFD0-067D-6545-8C5D-27D2627541BB}"/>
              </a:ext>
              <a:ext uri="{C183D7F6-B498-43B3-948B-1728B52AA6E4}">
                <adec:decorative xmlns:adec="http://schemas.microsoft.com/office/drawing/2017/decorative" val="1"/>
              </a:ext>
            </a:extLst>
          </p:cNvPr>
          <p:cNvSpPr/>
          <p:nvPr userDrawn="1"/>
        </p:nvSpPr>
        <p:spPr>
          <a:xfrm>
            <a:off x="4116388" y="0"/>
            <a:ext cx="8075613"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a:solidFill>
                <a:schemeClr val="tx1"/>
              </a:solidFill>
            </a:endParaRPr>
          </a:p>
        </p:txBody>
      </p:sp>
      <p:sp>
        <p:nvSpPr>
          <p:cNvPr id="11" name="Rectangle 10">
            <a:extLst>
              <a:ext uri="{FF2B5EF4-FFF2-40B4-BE49-F238E27FC236}">
                <a16:creationId xmlns:a16="http://schemas.microsoft.com/office/drawing/2014/main" id="{8C93FBF2-1F8B-424F-8A94-A7A44155C221}"/>
              </a:ext>
              <a:ext uri="{C183D7F6-B498-43B3-948B-1728B52AA6E4}">
                <adec:decorative xmlns:adec="http://schemas.microsoft.com/office/drawing/2017/decorative" val="1"/>
              </a:ext>
            </a:extLst>
          </p:cNvPr>
          <p:cNvSpPr/>
          <p:nvPr userDrawn="1"/>
        </p:nvSpPr>
        <p:spPr>
          <a:xfrm>
            <a:off x="4116387" y="0"/>
            <a:ext cx="8075613" cy="6858000"/>
          </a:xfrm>
          <a:prstGeom prst="rect">
            <a:avLst/>
          </a:prstGeom>
          <a:solidFill>
            <a:schemeClr val="bg1">
              <a:lumMod val="95000"/>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a:solidFill>
                <a:schemeClr val="tx1"/>
              </a:solidFill>
            </a:endParaRPr>
          </a:p>
        </p:txBody>
      </p:sp>
      <p:sp>
        <p:nvSpPr>
          <p:cNvPr id="6" name="Content Placeholder 5">
            <a:extLst>
              <a:ext uri="{FF2B5EF4-FFF2-40B4-BE49-F238E27FC236}">
                <a16:creationId xmlns:a16="http://schemas.microsoft.com/office/drawing/2014/main" id="{A1BBCDC9-67AD-304F-A641-19C555A78673}"/>
              </a:ext>
            </a:extLst>
          </p:cNvPr>
          <p:cNvSpPr>
            <a:spLocks noGrp="1"/>
          </p:cNvSpPr>
          <p:nvPr>
            <p:ph sz="quarter" idx="21"/>
          </p:nvPr>
        </p:nvSpPr>
        <p:spPr>
          <a:xfrm>
            <a:off x="4259263" y="1592263"/>
            <a:ext cx="7453312" cy="435768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cxnSp>
        <p:nvCxnSpPr>
          <p:cNvPr id="12" name="Straight Connector 11">
            <a:extLst>
              <a:ext uri="{FF2B5EF4-FFF2-40B4-BE49-F238E27FC236}">
                <a16:creationId xmlns:a16="http://schemas.microsoft.com/office/drawing/2014/main" id="{9E0A0D21-9030-4D45-A211-D39B6B0822CD}"/>
              </a:ext>
              <a:ext uri="{C183D7F6-B498-43B3-948B-1728B52AA6E4}">
                <adec:decorative xmlns:adec="http://schemas.microsoft.com/office/drawing/2017/decorative" val="1"/>
              </a:ext>
            </a:extLst>
          </p:cNvPr>
          <p:cNvCxnSpPr>
            <a:cxnSpLocks/>
          </p:cNvCxnSpPr>
          <p:nvPr userDrawn="1"/>
        </p:nvCxnSpPr>
        <p:spPr>
          <a:xfrm>
            <a:off x="479426" y="6097460"/>
            <a:ext cx="11233149" cy="0"/>
          </a:xfrm>
          <a:prstGeom prst="line">
            <a:avLst/>
          </a:prstGeom>
          <a:ln w="3175">
            <a:solidFill>
              <a:schemeClr val="tx1">
                <a:lumMod val="95000"/>
                <a:lumOff val="5000"/>
              </a:schemeClr>
            </a:solidFill>
            <a:round/>
          </a:ln>
          <a:effectLst/>
        </p:spPr>
        <p:style>
          <a:lnRef idx="2">
            <a:schemeClr val="accent1"/>
          </a:lnRef>
          <a:fillRef idx="0">
            <a:schemeClr val="accent1"/>
          </a:fillRef>
          <a:effectRef idx="1">
            <a:schemeClr val="accent1"/>
          </a:effectRef>
          <a:fontRef idx="minor">
            <a:schemeClr val="tx1"/>
          </a:fontRef>
        </p:style>
      </p:cxnSp>
      <p:pic>
        <p:nvPicPr>
          <p:cNvPr id="13" name="Picture 12">
            <a:extLst>
              <a:ext uri="{FF2B5EF4-FFF2-40B4-BE49-F238E27FC236}">
                <a16:creationId xmlns:a16="http://schemas.microsoft.com/office/drawing/2014/main" id="{FD444D99-E38A-8444-8164-098AC0D2207D}"/>
              </a:ext>
              <a:ext uri="{C183D7F6-B498-43B3-948B-1728B52AA6E4}">
                <adec:decorative xmlns:adec="http://schemas.microsoft.com/office/drawing/2017/decorative" val="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99643" y="6148456"/>
            <a:ext cx="2583713" cy="528680"/>
          </a:xfrm>
          <a:prstGeom prst="rect">
            <a:avLst/>
          </a:prstGeom>
        </p:spPr>
      </p:pic>
      <p:sp>
        <p:nvSpPr>
          <p:cNvPr id="16" name="Footer Placeholder 4">
            <a:extLst>
              <a:ext uri="{FF2B5EF4-FFF2-40B4-BE49-F238E27FC236}">
                <a16:creationId xmlns:a16="http://schemas.microsoft.com/office/drawing/2014/main" id="{6EB66008-C52E-2B4C-B01E-C5B69D18D8E0}"/>
              </a:ext>
            </a:extLst>
          </p:cNvPr>
          <p:cNvSpPr>
            <a:spLocks noGrp="1"/>
          </p:cNvSpPr>
          <p:nvPr>
            <p:ph type="ftr" sz="quarter" idx="3"/>
          </p:nvPr>
        </p:nvSpPr>
        <p:spPr>
          <a:xfrm>
            <a:off x="3324224" y="6356351"/>
            <a:ext cx="7973696" cy="365125"/>
          </a:xfrm>
          <a:prstGeom prst="rect">
            <a:avLst/>
          </a:prstGeom>
        </p:spPr>
        <p:txBody>
          <a:bodyPr vert="horz" lIns="0" tIns="0" rIns="0" bIns="0" rtlCol="0" anchor="ctr"/>
          <a:lstStyle>
            <a:lvl1pPr algn="l">
              <a:defRPr sz="1200">
                <a:solidFill>
                  <a:schemeClr val="tx1"/>
                </a:solidFill>
              </a:defRPr>
            </a:lvl1pPr>
          </a:lstStyle>
          <a:p>
            <a:pPr algn="r"/>
            <a:r>
              <a:rPr lang="en-GB"/>
              <a:t>Place of Global Game Jam as Identity Infrastructure in UK Cross-Regional Communities of Practice</a:t>
            </a:r>
            <a:endParaRPr lang="en-GB" dirty="0"/>
          </a:p>
        </p:txBody>
      </p:sp>
      <p:sp>
        <p:nvSpPr>
          <p:cNvPr id="14" name="Slide Number Placeholder 5">
            <a:extLst>
              <a:ext uri="{FF2B5EF4-FFF2-40B4-BE49-F238E27FC236}">
                <a16:creationId xmlns:a16="http://schemas.microsoft.com/office/drawing/2014/main" id="{7D1526E6-C718-F347-8F04-D3C8E284C346}"/>
              </a:ext>
            </a:extLst>
          </p:cNvPr>
          <p:cNvSpPr>
            <a:spLocks noGrp="1"/>
          </p:cNvSpPr>
          <p:nvPr>
            <p:ph type="sldNum" sz="quarter" idx="4"/>
          </p:nvPr>
        </p:nvSpPr>
        <p:spPr>
          <a:xfrm>
            <a:off x="11297920" y="6356351"/>
            <a:ext cx="414080" cy="365125"/>
          </a:xfrm>
          <a:prstGeom prst="rect">
            <a:avLst/>
          </a:prstGeom>
        </p:spPr>
        <p:txBody>
          <a:bodyPr vert="horz" lIns="0" tIns="0" rIns="0" bIns="0" rtlCol="0" anchor="ctr"/>
          <a:lstStyle>
            <a:lvl1pPr algn="r">
              <a:defRPr sz="1200">
                <a:solidFill>
                  <a:schemeClr val="tx1"/>
                </a:solidFill>
              </a:defRPr>
            </a:lvl1pPr>
          </a:lstStyle>
          <a:p>
            <a:fld id="{2CC19541-5F6E-2C4C-BF21-196C1C8E2E31}" type="slidenum">
              <a:rPr lang="en-GB" smtClean="0"/>
              <a:pPr/>
              <a:t>‹#›</a:t>
            </a:fld>
            <a:r>
              <a:rPr lang="en-GB" dirty="0"/>
              <a:t> </a:t>
            </a:r>
          </a:p>
        </p:txBody>
      </p:sp>
    </p:spTree>
    <p:extLst>
      <p:ext uri="{BB962C8B-B14F-4D97-AF65-F5344CB8AC3E}">
        <p14:creationId xmlns:p14="http://schemas.microsoft.com/office/powerpoint/2010/main" val="105225872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Content and title">
    <p:spTree>
      <p:nvGrpSpPr>
        <p:cNvPr id="1" name=""/>
        <p:cNvGrpSpPr/>
        <p:nvPr/>
      </p:nvGrpSpPr>
      <p:grpSpPr>
        <a:xfrm>
          <a:off x="0" y="0"/>
          <a:ext cx="0" cy="0"/>
          <a:chOff x="0" y="0"/>
          <a:chExt cx="0" cy="0"/>
        </a:xfrm>
      </p:grpSpPr>
      <p:sp>
        <p:nvSpPr>
          <p:cNvPr id="18" name="Text Placeholder 4">
            <a:extLst>
              <a:ext uri="{FF2B5EF4-FFF2-40B4-BE49-F238E27FC236}">
                <a16:creationId xmlns:a16="http://schemas.microsoft.com/office/drawing/2014/main" id="{52C96613-2613-8145-BDBC-95527046A263}"/>
              </a:ext>
            </a:extLst>
          </p:cNvPr>
          <p:cNvSpPr>
            <a:spLocks noGrp="1"/>
          </p:cNvSpPr>
          <p:nvPr>
            <p:ph type="body" sz="quarter" idx="20" hasCustomPrompt="1"/>
          </p:nvPr>
        </p:nvSpPr>
        <p:spPr>
          <a:xfrm>
            <a:off x="480000" y="226294"/>
            <a:ext cx="11233150" cy="280988"/>
          </a:xfrm>
        </p:spPr>
        <p:txBody>
          <a:bodyPr/>
          <a:lstStyle>
            <a:lvl1pPr marL="0" indent="0">
              <a:buNone/>
              <a:defRPr sz="1400" b="1"/>
            </a:lvl1pPr>
            <a:lvl2pPr marL="432000" indent="0">
              <a:buNone/>
              <a:defRPr sz="1600"/>
            </a:lvl2pPr>
            <a:lvl3pPr marL="432000" indent="0">
              <a:buNone/>
              <a:defRPr sz="1600"/>
            </a:lvl3pPr>
            <a:lvl4pPr marL="0" indent="0">
              <a:buNone/>
              <a:defRPr sz="1600"/>
            </a:lvl4pPr>
            <a:lvl5pPr marL="432000" indent="0">
              <a:buNone/>
              <a:defRPr sz="1600"/>
            </a:lvl5pPr>
          </a:lstStyle>
          <a:p>
            <a:pPr lvl="0"/>
            <a:r>
              <a:rPr lang="en-US"/>
              <a:t>Optional chapter heading </a:t>
            </a:r>
          </a:p>
        </p:txBody>
      </p:sp>
      <p:sp>
        <p:nvSpPr>
          <p:cNvPr id="15" name="Title 1">
            <a:extLst>
              <a:ext uri="{FF2B5EF4-FFF2-40B4-BE49-F238E27FC236}">
                <a16:creationId xmlns:a16="http://schemas.microsoft.com/office/drawing/2014/main" id="{BC99F548-E5CC-0448-82E6-D55920EF41A7}"/>
              </a:ext>
            </a:extLst>
          </p:cNvPr>
          <p:cNvSpPr>
            <a:spLocks noGrp="1"/>
          </p:cNvSpPr>
          <p:nvPr>
            <p:ph type="ctrTitle" hasCustomPrompt="1"/>
          </p:nvPr>
        </p:nvSpPr>
        <p:spPr>
          <a:xfrm>
            <a:off x="480575" y="479699"/>
            <a:ext cx="11232000" cy="720000"/>
          </a:xfrm>
        </p:spPr>
        <p:txBody>
          <a:bodyPr anchor="b" anchorCtr="0"/>
          <a:lstStyle>
            <a:lvl1pPr algn="l">
              <a:defRPr sz="3800">
                <a:solidFill>
                  <a:schemeClr val="tx1"/>
                </a:solidFill>
              </a:defRPr>
            </a:lvl1pPr>
          </a:lstStyle>
          <a:p>
            <a:r>
              <a:rPr lang="en-GB" noProof="0"/>
              <a:t>Add Title</a:t>
            </a:r>
          </a:p>
        </p:txBody>
      </p:sp>
      <p:sp>
        <p:nvSpPr>
          <p:cNvPr id="13" name="Content Placeholder 2" descr="Add chart, table or image here">
            <a:extLst>
              <a:ext uri="{FF2B5EF4-FFF2-40B4-BE49-F238E27FC236}">
                <a16:creationId xmlns:a16="http://schemas.microsoft.com/office/drawing/2014/main" id="{6F5D1C0F-74B3-8A4E-AAC6-F9A9FAAF8A5F}"/>
              </a:ext>
            </a:extLst>
          </p:cNvPr>
          <p:cNvSpPr>
            <a:spLocks noGrp="1"/>
          </p:cNvSpPr>
          <p:nvPr>
            <p:ph sz="quarter" idx="18" hasCustomPrompt="1"/>
          </p:nvPr>
        </p:nvSpPr>
        <p:spPr>
          <a:xfrm>
            <a:off x="478546" y="1592262"/>
            <a:ext cx="11232972" cy="4357687"/>
          </a:xfrm>
        </p:spPr>
        <p:txBody>
          <a:bodyPr/>
          <a:lstStyle>
            <a:lvl1pPr marL="0" indent="0">
              <a:buNone/>
              <a:defRPr sz="1600"/>
            </a:lvl1pPr>
          </a:lstStyle>
          <a:p>
            <a:pPr lvl="0"/>
            <a:r>
              <a:rPr lang="en-US"/>
              <a:t>Add chart/table/photo</a:t>
            </a:r>
            <a:endParaRPr lang="en-GB"/>
          </a:p>
        </p:txBody>
      </p:sp>
      <p:sp>
        <p:nvSpPr>
          <p:cNvPr id="11" name="Text Placeholder 2">
            <a:extLst>
              <a:ext uri="{FF2B5EF4-FFF2-40B4-BE49-F238E27FC236}">
                <a16:creationId xmlns:a16="http://schemas.microsoft.com/office/drawing/2014/main" id="{A30EEEBC-D860-D246-9F54-381A66182FF6}"/>
              </a:ext>
            </a:extLst>
          </p:cNvPr>
          <p:cNvSpPr>
            <a:spLocks noGrp="1"/>
          </p:cNvSpPr>
          <p:nvPr>
            <p:ph type="body" sz="quarter" idx="13" hasCustomPrompt="1"/>
          </p:nvPr>
        </p:nvSpPr>
        <p:spPr>
          <a:xfrm>
            <a:off x="2166" y="5481275"/>
            <a:ext cx="2230339" cy="468000"/>
          </a:xfrm>
          <a:solidFill>
            <a:schemeClr val="bg1"/>
          </a:solidFill>
        </p:spPr>
        <p:txBody>
          <a:bodyPr anchor="ctr"/>
          <a:lstStyle>
            <a:lvl1pPr marL="0" indent="0">
              <a:buNone/>
              <a:defRPr sz="1800"/>
            </a:lvl1pPr>
            <a:lvl2pPr marL="432000" indent="0">
              <a:buFontTx/>
              <a:buNone/>
              <a:defRPr sz="1200"/>
            </a:lvl2pPr>
          </a:lstStyle>
          <a:p>
            <a:pPr lvl="1"/>
            <a:r>
              <a:rPr lang="en-US" dirty="0"/>
              <a:t> Image credit</a:t>
            </a:r>
            <a:br>
              <a:rPr lang="en-US" dirty="0"/>
            </a:br>
            <a:r>
              <a:rPr lang="en-US" dirty="0"/>
              <a:t> goes here</a:t>
            </a:r>
          </a:p>
        </p:txBody>
      </p:sp>
      <p:cxnSp>
        <p:nvCxnSpPr>
          <p:cNvPr id="10" name="Straight Connector 9">
            <a:extLst>
              <a:ext uri="{FF2B5EF4-FFF2-40B4-BE49-F238E27FC236}">
                <a16:creationId xmlns:a16="http://schemas.microsoft.com/office/drawing/2014/main" id="{BEFD903F-4131-8F43-9B3B-E47372010386}"/>
              </a:ext>
              <a:ext uri="{C183D7F6-B498-43B3-948B-1728B52AA6E4}">
                <adec:decorative xmlns:adec="http://schemas.microsoft.com/office/drawing/2017/decorative" val="1"/>
              </a:ext>
            </a:extLst>
          </p:cNvPr>
          <p:cNvCxnSpPr>
            <a:cxnSpLocks/>
          </p:cNvCxnSpPr>
          <p:nvPr userDrawn="1"/>
        </p:nvCxnSpPr>
        <p:spPr>
          <a:xfrm>
            <a:off x="479426" y="6097460"/>
            <a:ext cx="11233149" cy="0"/>
          </a:xfrm>
          <a:prstGeom prst="line">
            <a:avLst/>
          </a:prstGeom>
          <a:ln w="3175">
            <a:solidFill>
              <a:schemeClr val="tx1">
                <a:lumMod val="95000"/>
                <a:lumOff val="5000"/>
              </a:schemeClr>
            </a:solidFill>
            <a:round/>
          </a:ln>
          <a:effectLst/>
        </p:spPr>
        <p:style>
          <a:lnRef idx="2">
            <a:schemeClr val="accent1"/>
          </a:lnRef>
          <a:fillRef idx="0">
            <a:schemeClr val="accent1"/>
          </a:fillRef>
          <a:effectRef idx="1">
            <a:schemeClr val="accent1"/>
          </a:effectRef>
          <a:fontRef idx="minor">
            <a:schemeClr val="tx1"/>
          </a:fontRef>
        </p:style>
      </p:cxnSp>
      <p:pic>
        <p:nvPicPr>
          <p:cNvPr id="9" name="Picture 8">
            <a:extLst>
              <a:ext uri="{FF2B5EF4-FFF2-40B4-BE49-F238E27FC236}">
                <a16:creationId xmlns:a16="http://schemas.microsoft.com/office/drawing/2014/main" id="{87196130-FE70-6D4A-9516-97747C1B4457}"/>
              </a:ext>
              <a:ext uri="{C183D7F6-B498-43B3-948B-1728B52AA6E4}">
                <adec:decorative xmlns:adec="http://schemas.microsoft.com/office/drawing/2017/decorative" val="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99643" y="6148456"/>
            <a:ext cx="2583713" cy="528680"/>
          </a:xfrm>
          <a:prstGeom prst="rect">
            <a:avLst/>
          </a:prstGeom>
        </p:spPr>
      </p:pic>
      <p:sp>
        <p:nvSpPr>
          <p:cNvPr id="14" name="Footer Placeholder 4">
            <a:extLst>
              <a:ext uri="{FF2B5EF4-FFF2-40B4-BE49-F238E27FC236}">
                <a16:creationId xmlns:a16="http://schemas.microsoft.com/office/drawing/2014/main" id="{0685733F-6C6F-9549-84A0-153D083033CA}"/>
              </a:ext>
            </a:extLst>
          </p:cNvPr>
          <p:cNvSpPr>
            <a:spLocks noGrp="1"/>
          </p:cNvSpPr>
          <p:nvPr>
            <p:ph type="ftr" sz="quarter" idx="3"/>
          </p:nvPr>
        </p:nvSpPr>
        <p:spPr>
          <a:xfrm>
            <a:off x="3324224" y="6356351"/>
            <a:ext cx="7973696" cy="365125"/>
          </a:xfrm>
          <a:prstGeom prst="rect">
            <a:avLst/>
          </a:prstGeom>
        </p:spPr>
        <p:txBody>
          <a:bodyPr vert="horz" lIns="0" tIns="0" rIns="0" bIns="0" rtlCol="0" anchor="ctr"/>
          <a:lstStyle>
            <a:lvl1pPr algn="l">
              <a:defRPr sz="1200">
                <a:solidFill>
                  <a:schemeClr val="tx1"/>
                </a:solidFill>
              </a:defRPr>
            </a:lvl1pPr>
          </a:lstStyle>
          <a:p>
            <a:pPr algn="r"/>
            <a:r>
              <a:rPr lang="en-GB"/>
              <a:t>Place of Global Game Jam as Identity Infrastructure in UK Cross-Regional Communities of Practice</a:t>
            </a:r>
            <a:endParaRPr lang="en-GB" dirty="0"/>
          </a:p>
        </p:txBody>
      </p:sp>
      <p:sp>
        <p:nvSpPr>
          <p:cNvPr id="12" name="Slide Number Placeholder 5">
            <a:extLst>
              <a:ext uri="{FF2B5EF4-FFF2-40B4-BE49-F238E27FC236}">
                <a16:creationId xmlns:a16="http://schemas.microsoft.com/office/drawing/2014/main" id="{8CF0EE21-71A6-114A-A05C-5132C142511F}"/>
              </a:ext>
            </a:extLst>
          </p:cNvPr>
          <p:cNvSpPr>
            <a:spLocks noGrp="1"/>
          </p:cNvSpPr>
          <p:nvPr>
            <p:ph type="sldNum" sz="quarter" idx="4"/>
          </p:nvPr>
        </p:nvSpPr>
        <p:spPr>
          <a:xfrm>
            <a:off x="11297920" y="6356351"/>
            <a:ext cx="414080" cy="365125"/>
          </a:xfrm>
          <a:prstGeom prst="rect">
            <a:avLst/>
          </a:prstGeom>
        </p:spPr>
        <p:txBody>
          <a:bodyPr vert="horz" lIns="0" tIns="0" rIns="0" bIns="0" rtlCol="0" anchor="ctr"/>
          <a:lstStyle>
            <a:lvl1pPr algn="r">
              <a:defRPr sz="1200">
                <a:solidFill>
                  <a:schemeClr val="tx1"/>
                </a:solidFill>
              </a:defRPr>
            </a:lvl1pPr>
          </a:lstStyle>
          <a:p>
            <a:fld id="{2CC19541-5F6E-2C4C-BF21-196C1C8E2E31}" type="slidenum">
              <a:rPr lang="en-GB" smtClean="0"/>
              <a:pPr/>
              <a:t>‹#›</a:t>
            </a:fld>
            <a:r>
              <a:rPr lang="en-GB" dirty="0"/>
              <a:t> </a:t>
            </a:r>
          </a:p>
        </p:txBody>
      </p:sp>
    </p:spTree>
    <p:extLst>
      <p:ext uri="{BB962C8B-B14F-4D97-AF65-F5344CB8AC3E}">
        <p14:creationId xmlns:p14="http://schemas.microsoft.com/office/powerpoint/2010/main" val="132197977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wo photo and title">
    <p:spTree>
      <p:nvGrpSpPr>
        <p:cNvPr id="1" name=""/>
        <p:cNvGrpSpPr/>
        <p:nvPr/>
      </p:nvGrpSpPr>
      <p:grpSpPr>
        <a:xfrm>
          <a:off x="0" y="0"/>
          <a:ext cx="0" cy="0"/>
          <a:chOff x="0" y="0"/>
          <a:chExt cx="0" cy="0"/>
        </a:xfrm>
      </p:grpSpPr>
      <p:sp>
        <p:nvSpPr>
          <p:cNvPr id="20" name="Text Placeholder 4">
            <a:extLst>
              <a:ext uri="{FF2B5EF4-FFF2-40B4-BE49-F238E27FC236}">
                <a16:creationId xmlns:a16="http://schemas.microsoft.com/office/drawing/2014/main" id="{73129248-FBFD-954A-B55D-D93105C099E1}"/>
              </a:ext>
            </a:extLst>
          </p:cNvPr>
          <p:cNvSpPr>
            <a:spLocks noGrp="1"/>
          </p:cNvSpPr>
          <p:nvPr>
            <p:ph type="body" sz="quarter" idx="20" hasCustomPrompt="1"/>
          </p:nvPr>
        </p:nvSpPr>
        <p:spPr>
          <a:xfrm>
            <a:off x="480000" y="226294"/>
            <a:ext cx="11233150" cy="280988"/>
          </a:xfrm>
        </p:spPr>
        <p:txBody>
          <a:bodyPr/>
          <a:lstStyle>
            <a:lvl1pPr marL="0" indent="0">
              <a:buNone/>
              <a:defRPr sz="1400" b="1"/>
            </a:lvl1pPr>
            <a:lvl2pPr marL="432000" indent="0">
              <a:buNone/>
              <a:defRPr sz="1600"/>
            </a:lvl2pPr>
            <a:lvl3pPr marL="432000" indent="0">
              <a:buNone/>
              <a:defRPr sz="1600"/>
            </a:lvl3pPr>
            <a:lvl4pPr marL="0" indent="0">
              <a:buNone/>
              <a:defRPr sz="1600"/>
            </a:lvl4pPr>
            <a:lvl5pPr marL="432000" indent="0">
              <a:buNone/>
              <a:defRPr sz="1600"/>
            </a:lvl5pPr>
          </a:lstStyle>
          <a:p>
            <a:pPr lvl="0"/>
            <a:r>
              <a:rPr lang="en-US" dirty="0"/>
              <a:t>Optional chapter heading </a:t>
            </a:r>
          </a:p>
        </p:txBody>
      </p:sp>
      <p:sp>
        <p:nvSpPr>
          <p:cNvPr id="17" name="Title 1">
            <a:extLst>
              <a:ext uri="{FF2B5EF4-FFF2-40B4-BE49-F238E27FC236}">
                <a16:creationId xmlns:a16="http://schemas.microsoft.com/office/drawing/2014/main" id="{E09043EE-AABB-3D43-B913-B5AE43360986}"/>
              </a:ext>
            </a:extLst>
          </p:cNvPr>
          <p:cNvSpPr>
            <a:spLocks noGrp="1"/>
          </p:cNvSpPr>
          <p:nvPr>
            <p:ph type="ctrTitle" hasCustomPrompt="1"/>
          </p:nvPr>
        </p:nvSpPr>
        <p:spPr>
          <a:xfrm>
            <a:off x="480575" y="479699"/>
            <a:ext cx="11232000" cy="720000"/>
          </a:xfrm>
        </p:spPr>
        <p:txBody>
          <a:bodyPr anchor="b" anchorCtr="0"/>
          <a:lstStyle>
            <a:lvl1pPr algn="l">
              <a:defRPr sz="3800">
                <a:solidFill>
                  <a:schemeClr val="tx1"/>
                </a:solidFill>
              </a:defRPr>
            </a:lvl1pPr>
          </a:lstStyle>
          <a:p>
            <a:r>
              <a:rPr lang="en-GB" noProof="0" dirty="0"/>
              <a:t>Add Title</a:t>
            </a:r>
          </a:p>
        </p:txBody>
      </p:sp>
      <p:sp>
        <p:nvSpPr>
          <p:cNvPr id="14" name="Picture Placeholder 3" descr="Add first image here">
            <a:extLst>
              <a:ext uri="{FF2B5EF4-FFF2-40B4-BE49-F238E27FC236}">
                <a16:creationId xmlns:a16="http://schemas.microsoft.com/office/drawing/2014/main" id="{C7C14F64-0AD7-814E-ADBD-00D172CAC615}"/>
              </a:ext>
            </a:extLst>
          </p:cNvPr>
          <p:cNvSpPr>
            <a:spLocks noGrp="1"/>
          </p:cNvSpPr>
          <p:nvPr>
            <p:ph type="pic" sz="quarter" idx="18"/>
          </p:nvPr>
        </p:nvSpPr>
        <p:spPr>
          <a:xfrm>
            <a:off x="480000" y="1592263"/>
            <a:ext cx="5544563" cy="4357688"/>
          </a:xfrm>
          <a:prstGeom prst="rect">
            <a:avLst/>
          </a:prstGeom>
        </p:spPr>
        <p:txBody>
          <a:bodyPr anchor="t" anchorCtr="0"/>
          <a:lstStyle>
            <a:lvl1pPr marL="0" indent="0" algn="ctr">
              <a:buNone/>
              <a:defRPr sz="1600">
                <a:solidFill>
                  <a:schemeClr val="tx1"/>
                </a:solidFill>
              </a:defRPr>
            </a:lvl1pPr>
          </a:lstStyle>
          <a:p>
            <a:r>
              <a:rPr lang="en-US"/>
              <a:t>Click icon to add picture</a:t>
            </a:r>
            <a:endParaRPr lang="en-GB" dirty="0"/>
          </a:p>
        </p:txBody>
      </p:sp>
      <p:sp>
        <p:nvSpPr>
          <p:cNvPr id="13" name="Picture Placeholder 3" descr="Add second image here">
            <a:extLst>
              <a:ext uri="{FF2B5EF4-FFF2-40B4-BE49-F238E27FC236}">
                <a16:creationId xmlns:a16="http://schemas.microsoft.com/office/drawing/2014/main" id="{2A65CA6F-7D91-3C47-9C36-79BAEE1D4880}"/>
              </a:ext>
            </a:extLst>
          </p:cNvPr>
          <p:cNvSpPr>
            <a:spLocks noGrp="1"/>
          </p:cNvSpPr>
          <p:nvPr>
            <p:ph type="pic" sz="quarter" idx="10"/>
          </p:nvPr>
        </p:nvSpPr>
        <p:spPr>
          <a:xfrm>
            <a:off x="6167438" y="1592263"/>
            <a:ext cx="5544562" cy="4357688"/>
          </a:xfrm>
          <a:prstGeom prst="rect">
            <a:avLst/>
          </a:prstGeom>
        </p:spPr>
        <p:txBody>
          <a:bodyPr anchor="t" anchorCtr="0"/>
          <a:lstStyle>
            <a:lvl1pPr marL="0" indent="0" algn="ctr">
              <a:buNone/>
              <a:defRPr sz="1600">
                <a:solidFill>
                  <a:schemeClr val="tx1"/>
                </a:solidFill>
              </a:defRPr>
            </a:lvl1pPr>
          </a:lstStyle>
          <a:p>
            <a:r>
              <a:rPr lang="en-US"/>
              <a:t>Click icon to add picture</a:t>
            </a:r>
            <a:endParaRPr lang="en-GB" dirty="0"/>
          </a:p>
        </p:txBody>
      </p:sp>
      <p:cxnSp>
        <p:nvCxnSpPr>
          <p:cNvPr id="11" name="Straight Connector 10">
            <a:extLst>
              <a:ext uri="{FF2B5EF4-FFF2-40B4-BE49-F238E27FC236}">
                <a16:creationId xmlns:a16="http://schemas.microsoft.com/office/drawing/2014/main" id="{60695510-C34D-974F-A1F8-C76E12C254A7}"/>
              </a:ext>
              <a:ext uri="{C183D7F6-B498-43B3-948B-1728B52AA6E4}">
                <adec:decorative xmlns:adec="http://schemas.microsoft.com/office/drawing/2017/decorative" val="1"/>
              </a:ext>
            </a:extLst>
          </p:cNvPr>
          <p:cNvCxnSpPr>
            <a:cxnSpLocks/>
          </p:cNvCxnSpPr>
          <p:nvPr userDrawn="1"/>
        </p:nvCxnSpPr>
        <p:spPr>
          <a:xfrm>
            <a:off x="479426" y="6097460"/>
            <a:ext cx="11233149" cy="0"/>
          </a:xfrm>
          <a:prstGeom prst="line">
            <a:avLst/>
          </a:prstGeom>
          <a:ln w="3175">
            <a:solidFill>
              <a:schemeClr val="tx1">
                <a:lumMod val="95000"/>
                <a:lumOff val="5000"/>
              </a:schemeClr>
            </a:solidFill>
            <a:round/>
          </a:ln>
          <a:effectLst/>
        </p:spPr>
        <p:style>
          <a:lnRef idx="2">
            <a:schemeClr val="accent1"/>
          </a:lnRef>
          <a:fillRef idx="0">
            <a:schemeClr val="accent1"/>
          </a:fillRef>
          <a:effectRef idx="1">
            <a:schemeClr val="accent1"/>
          </a:effectRef>
          <a:fontRef idx="minor">
            <a:schemeClr val="tx1"/>
          </a:fontRef>
        </p:style>
      </p:cxnSp>
      <p:pic>
        <p:nvPicPr>
          <p:cNvPr id="10" name="Picture 9">
            <a:extLst>
              <a:ext uri="{FF2B5EF4-FFF2-40B4-BE49-F238E27FC236}">
                <a16:creationId xmlns:a16="http://schemas.microsoft.com/office/drawing/2014/main" id="{AC64705A-2C91-6B4A-8EF4-B78DC4CCDACB}"/>
              </a:ext>
              <a:ext uri="{C183D7F6-B498-43B3-948B-1728B52AA6E4}">
                <adec:decorative xmlns:adec="http://schemas.microsoft.com/office/drawing/2017/decorative" val="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99643" y="6148456"/>
            <a:ext cx="2583713" cy="528680"/>
          </a:xfrm>
          <a:prstGeom prst="rect">
            <a:avLst/>
          </a:prstGeom>
        </p:spPr>
      </p:pic>
      <p:sp>
        <p:nvSpPr>
          <p:cNvPr id="16" name="Footer Placeholder 4">
            <a:extLst>
              <a:ext uri="{FF2B5EF4-FFF2-40B4-BE49-F238E27FC236}">
                <a16:creationId xmlns:a16="http://schemas.microsoft.com/office/drawing/2014/main" id="{20DE0675-243B-3445-95CC-DB82EBEEEF0D}"/>
              </a:ext>
            </a:extLst>
          </p:cNvPr>
          <p:cNvSpPr>
            <a:spLocks noGrp="1"/>
          </p:cNvSpPr>
          <p:nvPr>
            <p:ph type="ftr" sz="quarter" idx="3"/>
          </p:nvPr>
        </p:nvSpPr>
        <p:spPr>
          <a:xfrm>
            <a:off x="3324224" y="6356351"/>
            <a:ext cx="7973696" cy="365125"/>
          </a:xfrm>
          <a:prstGeom prst="rect">
            <a:avLst/>
          </a:prstGeom>
        </p:spPr>
        <p:txBody>
          <a:bodyPr vert="horz" lIns="0" tIns="0" rIns="0" bIns="0" rtlCol="0" anchor="ctr"/>
          <a:lstStyle>
            <a:lvl1pPr algn="l">
              <a:defRPr sz="1200">
                <a:solidFill>
                  <a:schemeClr val="tx1"/>
                </a:solidFill>
              </a:defRPr>
            </a:lvl1pPr>
          </a:lstStyle>
          <a:p>
            <a:pPr algn="r"/>
            <a:r>
              <a:rPr lang="en-GB"/>
              <a:t>Place of Global Game Jam as Identity Infrastructure in UK Cross-Regional Communities of Practice</a:t>
            </a:r>
            <a:endParaRPr lang="en-GB" dirty="0"/>
          </a:p>
        </p:txBody>
      </p:sp>
      <p:sp>
        <p:nvSpPr>
          <p:cNvPr id="15" name="Slide Number Placeholder 5">
            <a:extLst>
              <a:ext uri="{FF2B5EF4-FFF2-40B4-BE49-F238E27FC236}">
                <a16:creationId xmlns:a16="http://schemas.microsoft.com/office/drawing/2014/main" id="{E28472E9-D590-4E4B-8E7C-FE262AB41E6D}"/>
              </a:ext>
            </a:extLst>
          </p:cNvPr>
          <p:cNvSpPr>
            <a:spLocks noGrp="1"/>
          </p:cNvSpPr>
          <p:nvPr>
            <p:ph type="sldNum" sz="quarter" idx="4"/>
          </p:nvPr>
        </p:nvSpPr>
        <p:spPr>
          <a:xfrm>
            <a:off x="11297920" y="6356351"/>
            <a:ext cx="414080" cy="365125"/>
          </a:xfrm>
          <a:prstGeom prst="rect">
            <a:avLst/>
          </a:prstGeom>
        </p:spPr>
        <p:txBody>
          <a:bodyPr vert="horz" lIns="0" tIns="0" rIns="0" bIns="0" rtlCol="0" anchor="ctr"/>
          <a:lstStyle>
            <a:lvl1pPr algn="r">
              <a:defRPr sz="1200">
                <a:solidFill>
                  <a:schemeClr val="tx1"/>
                </a:solidFill>
              </a:defRPr>
            </a:lvl1pPr>
          </a:lstStyle>
          <a:p>
            <a:fld id="{2CC19541-5F6E-2C4C-BF21-196C1C8E2E31}" type="slidenum">
              <a:rPr lang="en-GB" smtClean="0"/>
              <a:pPr/>
              <a:t>‹#›</a:t>
            </a:fld>
            <a:r>
              <a:rPr lang="en-GB" dirty="0"/>
              <a:t> </a:t>
            </a:r>
          </a:p>
        </p:txBody>
      </p:sp>
    </p:spTree>
    <p:extLst>
      <p:ext uri="{BB962C8B-B14F-4D97-AF65-F5344CB8AC3E}">
        <p14:creationId xmlns:p14="http://schemas.microsoft.com/office/powerpoint/2010/main" val="364112908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Customise content montage">
    <p:spTree>
      <p:nvGrpSpPr>
        <p:cNvPr id="1" name=""/>
        <p:cNvGrpSpPr/>
        <p:nvPr/>
      </p:nvGrpSpPr>
      <p:grpSpPr>
        <a:xfrm>
          <a:off x="0" y="0"/>
          <a:ext cx="0" cy="0"/>
          <a:chOff x="0" y="0"/>
          <a:chExt cx="0" cy="0"/>
        </a:xfrm>
      </p:grpSpPr>
      <p:sp>
        <p:nvSpPr>
          <p:cNvPr id="29" name="Text Placeholder 4">
            <a:extLst>
              <a:ext uri="{FF2B5EF4-FFF2-40B4-BE49-F238E27FC236}">
                <a16:creationId xmlns:a16="http://schemas.microsoft.com/office/drawing/2014/main" id="{F162B308-0512-BD4B-A204-B0C00FA050D6}"/>
              </a:ext>
            </a:extLst>
          </p:cNvPr>
          <p:cNvSpPr>
            <a:spLocks noGrp="1"/>
          </p:cNvSpPr>
          <p:nvPr>
            <p:ph type="body" sz="quarter" idx="26" hasCustomPrompt="1"/>
          </p:nvPr>
        </p:nvSpPr>
        <p:spPr>
          <a:xfrm>
            <a:off x="480000" y="226294"/>
            <a:ext cx="11233150" cy="280988"/>
          </a:xfrm>
        </p:spPr>
        <p:txBody>
          <a:bodyPr/>
          <a:lstStyle>
            <a:lvl1pPr marL="0" indent="0">
              <a:buNone/>
              <a:defRPr sz="1400" b="1"/>
            </a:lvl1pPr>
            <a:lvl2pPr marL="432000" indent="0">
              <a:buNone/>
              <a:defRPr sz="1600"/>
            </a:lvl2pPr>
            <a:lvl3pPr marL="432000" indent="0">
              <a:buNone/>
              <a:defRPr sz="1600"/>
            </a:lvl3pPr>
            <a:lvl4pPr marL="0" indent="0">
              <a:buNone/>
              <a:defRPr sz="1600"/>
            </a:lvl4pPr>
            <a:lvl5pPr marL="432000" indent="0">
              <a:buNone/>
              <a:defRPr sz="1600"/>
            </a:lvl5pPr>
          </a:lstStyle>
          <a:p>
            <a:pPr lvl="0"/>
            <a:r>
              <a:rPr lang="en-US"/>
              <a:t>Optional chapter heading </a:t>
            </a:r>
          </a:p>
        </p:txBody>
      </p:sp>
      <p:sp>
        <p:nvSpPr>
          <p:cNvPr id="24" name="Title 1">
            <a:extLst>
              <a:ext uri="{FF2B5EF4-FFF2-40B4-BE49-F238E27FC236}">
                <a16:creationId xmlns:a16="http://schemas.microsoft.com/office/drawing/2014/main" id="{D35E84DA-6071-AD49-ADD8-6ED4561CF1C4}"/>
              </a:ext>
            </a:extLst>
          </p:cNvPr>
          <p:cNvSpPr>
            <a:spLocks noGrp="1"/>
          </p:cNvSpPr>
          <p:nvPr>
            <p:ph type="ctrTitle" hasCustomPrompt="1"/>
          </p:nvPr>
        </p:nvSpPr>
        <p:spPr>
          <a:xfrm>
            <a:off x="480575" y="479699"/>
            <a:ext cx="11232000" cy="720000"/>
          </a:xfrm>
        </p:spPr>
        <p:txBody>
          <a:bodyPr anchor="b" anchorCtr="0"/>
          <a:lstStyle>
            <a:lvl1pPr algn="l">
              <a:defRPr sz="3800">
                <a:solidFill>
                  <a:schemeClr val="tx1"/>
                </a:solidFill>
              </a:defRPr>
            </a:lvl1pPr>
          </a:lstStyle>
          <a:p>
            <a:r>
              <a:rPr lang="en-GB" noProof="0"/>
              <a:t>Add Title</a:t>
            </a:r>
          </a:p>
        </p:txBody>
      </p:sp>
      <p:sp>
        <p:nvSpPr>
          <p:cNvPr id="19" name="Content Placeholder 2" descr="Content box">
            <a:extLst>
              <a:ext uri="{FF2B5EF4-FFF2-40B4-BE49-F238E27FC236}">
                <a16:creationId xmlns:a16="http://schemas.microsoft.com/office/drawing/2014/main" id="{1E65073E-903D-774A-B1F5-49BFBA514392}"/>
              </a:ext>
            </a:extLst>
          </p:cNvPr>
          <p:cNvSpPr>
            <a:spLocks noGrp="1"/>
          </p:cNvSpPr>
          <p:nvPr>
            <p:ph sz="quarter" idx="21" hasCustomPrompt="1"/>
          </p:nvPr>
        </p:nvSpPr>
        <p:spPr>
          <a:xfrm>
            <a:off x="479424" y="1592262"/>
            <a:ext cx="3636963" cy="2088000"/>
          </a:xfrm>
          <a:solidFill>
            <a:schemeClr val="bg1"/>
          </a:solidFill>
        </p:spPr>
        <p:txBody>
          <a:bodyPr lIns="360000" tIns="360000" rIns="360000" bIns="360000"/>
          <a:lstStyle>
            <a:lvl1pPr marL="0" indent="0">
              <a:buNone/>
              <a:defRPr sz="1600"/>
            </a:lvl1pPr>
          </a:lstStyle>
          <a:p>
            <a:pPr lvl="0"/>
            <a:r>
              <a:rPr lang="en-US"/>
              <a:t>Add content or delete if not required.</a:t>
            </a:r>
            <a:endParaRPr lang="en-GB"/>
          </a:p>
        </p:txBody>
      </p:sp>
      <p:sp>
        <p:nvSpPr>
          <p:cNvPr id="27" name="Content Placeholder 2" descr="Content box">
            <a:extLst>
              <a:ext uri="{FF2B5EF4-FFF2-40B4-BE49-F238E27FC236}">
                <a16:creationId xmlns:a16="http://schemas.microsoft.com/office/drawing/2014/main" id="{3B30A9D2-E284-2E4C-A561-386EF0A682B7}"/>
              </a:ext>
            </a:extLst>
          </p:cNvPr>
          <p:cNvSpPr>
            <a:spLocks noGrp="1"/>
          </p:cNvSpPr>
          <p:nvPr>
            <p:ph sz="quarter" idx="23" hasCustomPrompt="1"/>
          </p:nvPr>
        </p:nvSpPr>
        <p:spPr>
          <a:xfrm>
            <a:off x="4259262" y="1592262"/>
            <a:ext cx="3673475" cy="2088000"/>
          </a:xfrm>
          <a:solidFill>
            <a:schemeClr val="bg1"/>
          </a:solidFill>
        </p:spPr>
        <p:txBody>
          <a:bodyPr lIns="360000" tIns="360000" rIns="360000" bIns="360000"/>
          <a:lstStyle>
            <a:lvl1pPr marL="0" indent="0">
              <a:buNone/>
              <a:defRPr sz="1600"/>
            </a:lvl1pPr>
          </a:lstStyle>
          <a:p>
            <a:pPr lvl="0"/>
            <a:r>
              <a:rPr lang="en-US"/>
              <a:t>Add content or delete if not required.</a:t>
            </a:r>
            <a:endParaRPr lang="en-GB"/>
          </a:p>
        </p:txBody>
      </p:sp>
      <p:sp>
        <p:nvSpPr>
          <p:cNvPr id="30" name="Content Placeholder 2" descr="Content box">
            <a:extLst>
              <a:ext uri="{FF2B5EF4-FFF2-40B4-BE49-F238E27FC236}">
                <a16:creationId xmlns:a16="http://schemas.microsoft.com/office/drawing/2014/main" id="{F5982CB3-F96D-4847-90D1-78412688D8DB}"/>
              </a:ext>
            </a:extLst>
          </p:cNvPr>
          <p:cNvSpPr>
            <a:spLocks noGrp="1"/>
          </p:cNvSpPr>
          <p:nvPr>
            <p:ph sz="quarter" idx="25" hasCustomPrompt="1"/>
          </p:nvPr>
        </p:nvSpPr>
        <p:spPr>
          <a:xfrm>
            <a:off x="8075612" y="1592262"/>
            <a:ext cx="3636387" cy="2088000"/>
          </a:xfrm>
          <a:solidFill>
            <a:schemeClr val="bg1"/>
          </a:solidFill>
        </p:spPr>
        <p:txBody>
          <a:bodyPr lIns="360000" tIns="360000" rIns="360000" bIns="360000"/>
          <a:lstStyle>
            <a:lvl1pPr marL="0" indent="0">
              <a:buNone/>
              <a:defRPr sz="1600"/>
            </a:lvl1pPr>
          </a:lstStyle>
          <a:p>
            <a:pPr lvl="0"/>
            <a:r>
              <a:rPr lang="en-US"/>
              <a:t>Add content or delete if not required.</a:t>
            </a:r>
            <a:endParaRPr lang="en-GB"/>
          </a:p>
        </p:txBody>
      </p:sp>
      <p:sp>
        <p:nvSpPr>
          <p:cNvPr id="18" name="Content Placeholder 2" descr="Content box">
            <a:extLst>
              <a:ext uri="{FF2B5EF4-FFF2-40B4-BE49-F238E27FC236}">
                <a16:creationId xmlns:a16="http://schemas.microsoft.com/office/drawing/2014/main" id="{7D56863F-F6CD-E24A-AA3A-95A03E55F183}"/>
              </a:ext>
            </a:extLst>
          </p:cNvPr>
          <p:cNvSpPr>
            <a:spLocks noGrp="1"/>
          </p:cNvSpPr>
          <p:nvPr>
            <p:ph sz="quarter" idx="20" hasCustomPrompt="1"/>
          </p:nvPr>
        </p:nvSpPr>
        <p:spPr>
          <a:xfrm>
            <a:off x="491501" y="3856869"/>
            <a:ext cx="3637361" cy="2088000"/>
          </a:xfrm>
          <a:solidFill>
            <a:schemeClr val="bg1"/>
          </a:solidFill>
        </p:spPr>
        <p:txBody>
          <a:bodyPr lIns="360000" tIns="360000" rIns="360000" bIns="360000"/>
          <a:lstStyle>
            <a:lvl1pPr marL="0" indent="0">
              <a:buNone/>
              <a:defRPr sz="1600"/>
            </a:lvl1pPr>
          </a:lstStyle>
          <a:p>
            <a:pPr lvl="0"/>
            <a:r>
              <a:rPr lang="en-US"/>
              <a:t>Add content or delete if not required.</a:t>
            </a:r>
            <a:endParaRPr lang="en-GB"/>
          </a:p>
        </p:txBody>
      </p:sp>
      <p:sp>
        <p:nvSpPr>
          <p:cNvPr id="26" name="Content Placeholder 2" descr="Content box">
            <a:extLst>
              <a:ext uri="{FF2B5EF4-FFF2-40B4-BE49-F238E27FC236}">
                <a16:creationId xmlns:a16="http://schemas.microsoft.com/office/drawing/2014/main" id="{C49033BA-802B-9D4E-86E7-1DCABD905243}"/>
              </a:ext>
            </a:extLst>
          </p:cNvPr>
          <p:cNvSpPr>
            <a:spLocks noGrp="1"/>
          </p:cNvSpPr>
          <p:nvPr>
            <p:ph sz="quarter" idx="22" hasCustomPrompt="1"/>
          </p:nvPr>
        </p:nvSpPr>
        <p:spPr>
          <a:xfrm>
            <a:off x="4271736" y="3844862"/>
            <a:ext cx="3661002" cy="2088000"/>
          </a:xfrm>
          <a:solidFill>
            <a:schemeClr val="bg1"/>
          </a:solidFill>
        </p:spPr>
        <p:txBody>
          <a:bodyPr lIns="360000" tIns="360000" rIns="360000" bIns="360000"/>
          <a:lstStyle>
            <a:lvl1pPr marL="0" indent="0">
              <a:buNone/>
              <a:defRPr sz="1600"/>
            </a:lvl1pPr>
          </a:lstStyle>
          <a:p>
            <a:pPr lvl="0"/>
            <a:r>
              <a:rPr lang="en-US"/>
              <a:t>Add content or delete if not required.</a:t>
            </a:r>
            <a:endParaRPr lang="en-GB"/>
          </a:p>
        </p:txBody>
      </p:sp>
      <p:sp>
        <p:nvSpPr>
          <p:cNvPr id="28" name="Content Placeholder 2" descr="Content box">
            <a:extLst>
              <a:ext uri="{FF2B5EF4-FFF2-40B4-BE49-F238E27FC236}">
                <a16:creationId xmlns:a16="http://schemas.microsoft.com/office/drawing/2014/main" id="{12B41031-5953-1A41-9DB9-9AD4FADFC778}"/>
              </a:ext>
            </a:extLst>
          </p:cNvPr>
          <p:cNvSpPr>
            <a:spLocks noGrp="1"/>
          </p:cNvSpPr>
          <p:nvPr>
            <p:ph sz="quarter" idx="24" hasCustomPrompt="1"/>
          </p:nvPr>
        </p:nvSpPr>
        <p:spPr>
          <a:xfrm>
            <a:off x="8075612" y="3856869"/>
            <a:ext cx="3636387" cy="2088000"/>
          </a:xfrm>
          <a:solidFill>
            <a:schemeClr val="bg1"/>
          </a:solidFill>
        </p:spPr>
        <p:txBody>
          <a:bodyPr lIns="360000" tIns="360000" rIns="360000" bIns="360000"/>
          <a:lstStyle>
            <a:lvl1pPr marL="0" indent="0">
              <a:buNone/>
              <a:defRPr sz="1600"/>
            </a:lvl1pPr>
          </a:lstStyle>
          <a:p>
            <a:pPr lvl="0"/>
            <a:r>
              <a:rPr lang="en-US"/>
              <a:t>Add content or delete if not required.</a:t>
            </a:r>
            <a:endParaRPr lang="en-GB"/>
          </a:p>
        </p:txBody>
      </p:sp>
      <p:cxnSp>
        <p:nvCxnSpPr>
          <p:cNvPr id="15" name="Straight Connector 14">
            <a:extLst>
              <a:ext uri="{FF2B5EF4-FFF2-40B4-BE49-F238E27FC236}">
                <a16:creationId xmlns:a16="http://schemas.microsoft.com/office/drawing/2014/main" id="{C356DA0C-D1BE-D54E-A66F-1F9B0DA3C6AA}"/>
              </a:ext>
              <a:ext uri="{C183D7F6-B498-43B3-948B-1728B52AA6E4}">
                <adec:decorative xmlns:adec="http://schemas.microsoft.com/office/drawing/2017/decorative" val="1"/>
              </a:ext>
            </a:extLst>
          </p:cNvPr>
          <p:cNvCxnSpPr>
            <a:cxnSpLocks/>
          </p:cNvCxnSpPr>
          <p:nvPr userDrawn="1"/>
        </p:nvCxnSpPr>
        <p:spPr>
          <a:xfrm>
            <a:off x="479426" y="6097460"/>
            <a:ext cx="11233149" cy="0"/>
          </a:xfrm>
          <a:prstGeom prst="line">
            <a:avLst/>
          </a:prstGeom>
          <a:ln w="3175">
            <a:solidFill>
              <a:schemeClr val="tx1">
                <a:lumMod val="95000"/>
                <a:lumOff val="5000"/>
              </a:schemeClr>
            </a:solidFill>
            <a:round/>
          </a:ln>
          <a:effectLst/>
        </p:spPr>
        <p:style>
          <a:lnRef idx="2">
            <a:schemeClr val="accent1"/>
          </a:lnRef>
          <a:fillRef idx="0">
            <a:schemeClr val="accent1"/>
          </a:fillRef>
          <a:effectRef idx="1">
            <a:schemeClr val="accent1"/>
          </a:effectRef>
          <a:fontRef idx="minor">
            <a:schemeClr val="tx1"/>
          </a:fontRef>
        </p:style>
      </p:cxnSp>
      <p:pic>
        <p:nvPicPr>
          <p:cNvPr id="14" name="Picture 13">
            <a:extLst>
              <a:ext uri="{FF2B5EF4-FFF2-40B4-BE49-F238E27FC236}">
                <a16:creationId xmlns:a16="http://schemas.microsoft.com/office/drawing/2014/main" id="{85DFF5E0-8534-D74E-9F22-764DB7E5DAF0}"/>
              </a:ext>
              <a:ext uri="{C183D7F6-B498-43B3-948B-1728B52AA6E4}">
                <adec:decorative xmlns:adec="http://schemas.microsoft.com/office/drawing/2017/decorative" val="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99643" y="6148456"/>
            <a:ext cx="2583713" cy="528680"/>
          </a:xfrm>
          <a:prstGeom prst="rect">
            <a:avLst/>
          </a:prstGeom>
        </p:spPr>
      </p:pic>
      <p:sp>
        <p:nvSpPr>
          <p:cNvPr id="17" name="Footer Placeholder 4">
            <a:extLst>
              <a:ext uri="{FF2B5EF4-FFF2-40B4-BE49-F238E27FC236}">
                <a16:creationId xmlns:a16="http://schemas.microsoft.com/office/drawing/2014/main" id="{A5E7991D-0B78-C048-8751-2356A80F59C0}"/>
              </a:ext>
            </a:extLst>
          </p:cNvPr>
          <p:cNvSpPr>
            <a:spLocks noGrp="1"/>
          </p:cNvSpPr>
          <p:nvPr>
            <p:ph type="ftr" sz="quarter" idx="3"/>
          </p:nvPr>
        </p:nvSpPr>
        <p:spPr>
          <a:xfrm>
            <a:off x="3324224" y="6356351"/>
            <a:ext cx="7973696" cy="365125"/>
          </a:xfrm>
          <a:prstGeom prst="rect">
            <a:avLst/>
          </a:prstGeom>
        </p:spPr>
        <p:txBody>
          <a:bodyPr vert="horz" lIns="0" tIns="0" rIns="0" bIns="0" rtlCol="0" anchor="ctr"/>
          <a:lstStyle>
            <a:lvl1pPr algn="l">
              <a:defRPr sz="1200">
                <a:solidFill>
                  <a:schemeClr val="tx1"/>
                </a:solidFill>
              </a:defRPr>
            </a:lvl1pPr>
          </a:lstStyle>
          <a:p>
            <a:pPr algn="r"/>
            <a:r>
              <a:rPr lang="en-GB"/>
              <a:t>Place of Global Game Jam as Identity Infrastructure in UK Cross-Regional Communities of Practice</a:t>
            </a:r>
            <a:endParaRPr lang="en-GB" dirty="0"/>
          </a:p>
        </p:txBody>
      </p:sp>
      <p:sp>
        <p:nvSpPr>
          <p:cNvPr id="16" name="Slide Number Placeholder 5">
            <a:extLst>
              <a:ext uri="{FF2B5EF4-FFF2-40B4-BE49-F238E27FC236}">
                <a16:creationId xmlns:a16="http://schemas.microsoft.com/office/drawing/2014/main" id="{B6F30593-54C3-7444-BD6C-62F7EBAC1EB0}"/>
              </a:ext>
            </a:extLst>
          </p:cNvPr>
          <p:cNvSpPr>
            <a:spLocks noGrp="1"/>
          </p:cNvSpPr>
          <p:nvPr>
            <p:ph type="sldNum" sz="quarter" idx="4"/>
          </p:nvPr>
        </p:nvSpPr>
        <p:spPr>
          <a:xfrm>
            <a:off x="11297920" y="6356351"/>
            <a:ext cx="414080" cy="365125"/>
          </a:xfrm>
          <a:prstGeom prst="rect">
            <a:avLst/>
          </a:prstGeom>
        </p:spPr>
        <p:txBody>
          <a:bodyPr vert="horz" lIns="0" tIns="0" rIns="0" bIns="0" rtlCol="0" anchor="ctr"/>
          <a:lstStyle>
            <a:lvl1pPr algn="r">
              <a:defRPr sz="1200">
                <a:solidFill>
                  <a:schemeClr val="tx1"/>
                </a:solidFill>
              </a:defRPr>
            </a:lvl1pPr>
          </a:lstStyle>
          <a:p>
            <a:fld id="{2CC19541-5F6E-2C4C-BF21-196C1C8E2E31}" type="slidenum">
              <a:rPr lang="en-GB" smtClean="0"/>
              <a:pPr/>
              <a:t>‹#›</a:t>
            </a:fld>
            <a:r>
              <a:rPr lang="en-GB" dirty="0"/>
              <a:t> </a:t>
            </a:r>
          </a:p>
        </p:txBody>
      </p:sp>
    </p:spTree>
    <p:extLst>
      <p:ext uri="{BB962C8B-B14F-4D97-AF65-F5344CB8AC3E}">
        <p14:creationId xmlns:p14="http://schemas.microsoft.com/office/powerpoint/2010/main" val="41266161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ection break slide or statement – symbol">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5CDD45-0E24-824E-8528-54480BCF5819}"/>
              </a:ext>
            </a:extLst>
          </p:cNvPr>
          <p:cNvSpPr>
            <a:spLocks noGrp="1"/>
          </p:cNvSpPr>
          <p:nvPr>
            <p:ph type="ctrTitle" hasCustomPrompt="1"/>
          </p:nvPr>
        </p:nvSpPr>
        <p:spPr>
          <a:xfrm>
            <a:off x="1450975" y="2489662"/>
            <a:ext cx="9290050" cy="1878676"/>
          </a:xfrm>
        </p:spPr>
        <p:txBody>
          <a:bodyPr anchor="ctr"/>
          <a:lstStyle>
            <a:lvl1pPr algn="ctr">
              <a:lnSpc>
                <a:spcPct val="110000"/>
              </a:lnSpc>
              <a:defRPr sz="3400" b="1">
                <a:solidFill>
                  <a:schemeClr val="bg1"/>
                </a:solidFill>
              </a:defRPr>
            </a:lvl1pPr>
          </a:lstStyle>
          <a:p>
            <a:r>
              <a:rPr lang="en-US"/>
              <a:t>Add Section title, quote or statement text </a:t>
            </a:r>
            <a:br>
              <a:rPr lang="en-US"/>
            </a:br>
            <a:r>
              <a:rPr lang="en-US"/>
              <a:t>2 lines max</a:t>
            </a:r>
            <a:endParaRPr lang="en-GB"/>
          </a:p>
        </p:txBody>
      </p:sp>
      <p:grpSp>
        <p:nvGrpSpPr>
          <p:cNvPr id="7" name="Group 6" descr="Large UAL brand colon symbol">
            <a:extLst>
              <a:ext uri="{FF2B5EF4-FFF2-40B4-BE49-F238E27FC236}">
                <a16:creationId xmlns:a16="http://schemas.microsoft.com/office/drawing/2014/main" id="{E4E37A13-D473-BA40-9527-A26177D39334}"/>
              </a:ext>
              <a:ext uri="{C183D7F6-B498-43B3-948B-1728B52AA6E4}">
                <adec:decorative xmlns:adec="http://schemas.microsoft.com/office/drawing/2017/decorative" val="0"/>
              </a:ext>
            </a:extLst>
          </p:cNvPr>
          <p:cNvGrpSpPr/>
          <p:nvPr userDrawn="1"/>
        </p:nvGrpSpPr>
        <p:grpSpPr>
          <a:xfrm>
            <a:off x="5156662" y="610986"/>
            <a:ext cx="1878676" cy="5636027"/>
            <a:chOff x="3429000" y="0"/>
            <a:chExt cx="2286000" cy="6858000"/>
          </a:xfrm>
        </p:grpSpPr>
        <p:sp>
          <p:nvSpPr>
            <p:cNvPr id="8" name="Rectangle 7">
              <a:extLst>
                <a:ext uri="{FF2B5EF4-FFF2-40B4-BE49-F238E27FC236}">
                  <a16:creationId xmlns:a16="http://schemas.microsoft.com/office/drawing/2014/main" id="{0D045CDF-EA93-134D-B504-A522F08E8F3D}"/>
                </a:ext>
              </a:extLst>
            </p:cNvPr>
            <p:cNvSpPr/>
            <p:nvPr userDrawn="1"/>
          </p:nvSpPr>
          <p:spPr>
            <a:xfrm>
              <a:off x="3429000" y="0"/>
              <a:ext cx="2286000" cy="2286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45AC84F8-E839-CA43-A60E-B83570C53937}"/>
                </a:ext>
              </a:extLst>
            </p:cNvPr>
            <p:cNvSpPr/>
            <p:nvPr userDrawn="1"/>
          </p:nvSpPr>
          <p:spPr>
            <a:xfrm>
              <a:off x="3429000" y="4572000"/>
              <a:ext cx="2286000" cy="2286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82169937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Full page image">
    <p:bg>
      <p:bgPr>
        <a:solidFill>
          <a:schemeClr val="bg1"/>
        </a:solidFill>
        <a:effectLst/>
      </p:bgPr>
    </p:bg>
    <p:spTree>
      <p:nvGrpSpPr>
        <p:cNvPr id="1" name=""/>
        <p:cNvGrpSpPr/>
        <p:nvPr/>
      </p:nvGrpSpPr>
      <p:grpSpPr>
        <a:xfrm>
          <a:off x="0" y="0"/>
          <a:ext cx="0" cy="0"/>
          <a:chOff x="0" y="0"/>
          <a:chExt cx="0" cy="0"/>
        </a:xfrm>
      </p:grpSpPr>
      <p:sp>
        <p:nvSpPr>
          <p:cNvPr id="4" name="Title Placeholder 1">
            <a:extLst>
              <a:ext uri="{FF2B5EF4-FFF2-40B4-BE49-F238E27FC236}">
                <a16:creationId xmlns:a16="http://schemas.microsoft.com/office/drawing/2014/main" id="{FF6C17C8-51A5-284E-8E96-266EA704A3ED}"/>
              </a:ext>
            </a:extLst>
          </p:cNvPr>
          <p:cNvSpPr>
            <a:spLocks noGrp="1"/>
          </p:cNvSpPr>
          <p:nvPr>
            <p:ph type="title" hasCustomPrompt="1"/>
          </p:nvPr>
        </p:nvSpPr>
        <p:spPr>
          <a:xfrm>
            <a:off x="480000" y="509953"/>
            <a:ext cx="11232001" cy="689471"/>
          </a:xfrm>
          <a:prstGeom prst="rect">
            <a:avLst/>
          </a:prstGeom>
        </p:spPr>
        <p:txBody>
          <a:bodyPr vert="horz" lIns="0" tIns="0" rIns="0" bIns="0" rtlCol="0" anchor="b" anchorCtr="0">
            <a:noAutofit/>
          </a:bodyPr>
          <a:lstStyle/>
          <a:p>
            <a:r>
              <a:rPr lang="en-GB" noProof="0" dirty="0"/>
              <a:t>Full page image</a:t>
            </a:r>
            <a:endParaRPr lang="en-GB" dirty="0"/>
          </a:p>
        </p:txBody>
      </p:sp>
      <p:sp>
        <p:nvSpPr>
          <p:cNvPr id="6" name="Picture Placeholder 3">
            <a:extLst>
              <a:ext uri="{FF2B5EF4-FFF2-40B4-BE49-F238E27FC236}">
                <a16:creationId xmlns:a16="http://schemas.microsoft.com/office/drawing/2014/main" id="{0088D9D9-CB9E-2F46-A0E3-379EAB621619}"/>
              </a:ext>
            </a:extLst>
          </p:cNvPr>
          <p:cNvSpPr>
            <a:spLocks noGrp="1"/>
          </p:cNvSpPr>
          <p:nvPr>
            <p:ph type="pic" sz="quarter" idx="11"/>
          </p:nvPr>
        </p:nvSpPr>
        <p:spPr>
          <a:xfrm>
            <a:off x="0" y="0"/>
            <a:ext cx="12192000" cy="6858000"/>
          </a:xfrm>
        </p:spPr>
        <p:txBody>
          <a:bodyPr/>
          <a:lstStyle>
            <a:lvl1pPr marL="0" indent="0">
              <a:buNone/>
              <a:defRPr/>
            </a:lvl1pPr>
          </a:lstStyle>
          <a:p>
            <a:r>
              <a:rPr lang="en-US"/>
              <a:t>Click icon to add picture</a:t>
            </a:r>
            <a:endParaRPr lang="en-US" dirty="0"/>
          </a:p>
        </p:txBody>
      </p:sp>
      <p:sp>
        <p:nvSpPr>
          <p:cNvPr id="7" name="Text Placeholder 2" descr="Text box with instruction on how to add a full slide image. Delete this box from slide">
            <a:extLst>
              <a:ext uri="{FF2B5EF4-FFF2-40B4-BE49-F238E27FC236}">
                <a16:creationId xmlns:a16="http://schemas.microsoft.com/office/drawing/2014/main" id="{78A0F6EB-7578-CC42-82B5-AFD3AB11FD82}"/>
              </a:ext>
              <a:ext uri="{C183D7F6-B498-43B3-948B-1728B52AA6E4}">
                <adec:decorative xmlns:adec="http://schemas.microsoft.com/office/drawing/2017/decorative" val="0"/>
              </a:ext>
            </a:extLst>
          </p:cNvPr>
          <p:cNvSpPr>
            <a:spLocks noGrp="1"/>
          </p:cNvSpPr>
          <p:nvPr>
            <p:ph type="body" sz="quarter" idx="12" hasCustomPrompt="1"/>
          </p:nvPr>
        </p:nvSpPr>
        <p:spPr>
          <a:xfrm>
            <a:off x="479425" y="1592263"/>
            <a:ext cx="5545138" cy="1393825"/>
          </a:xfrm>
          <a:solidFill>
            <a:schemeClr val="bg2"/>
          </a:solidFill>
        </p:spPr>
        <p:txBody>
          <a:bodyPr lIns="72000" tIns="72000" rIns="72000" bIns="72000"/>
          <a:lstStyle>
            <a:lvl1pPr marL="0" indent="0" algn="ctr">
              <a:buNone/>
              <a:defRPr>
                <a:solidFill>
                  <a:schemeClr val="bg1"/>
                </a:solidFill>
              </a:defRPr>
            </a:lvl1pPr>
            <a:lvl2pPr marL="432000" indent="0">
              <a:buNone/>
              <a:defRPr/>
            </a:lvl2pPr>
            <a:lvl3pPr marL="864000" indent="0">
              <a:buNone/>
              <a:defRPr/>
            </a:lvl3pPr>
            <a:lvl4pPr marL="0" indent="0">
              <a:buNone/>
              <a:defRPr/>
            </a:lvl4pPr>
            <a:lvl5pPr marL="432000" indent="0">
              <a:buNone/>
              <a:defRPr/>
            </a:lvl5pPr>
          </a:lstStyle>
          <a:p>
            <a:pPr lvl="0"/>
            <a:r>
              <a:rPr lang="en-US"/>
              <a:t>Use this slide for full slide images. </a:t>
            </a:r>
            <a:br>
              <a:rPr lang="en-US"/>
            </a:br>
            <a:r>
              <a:rPr lang="en-US"/>
              <a:t>Click on icon to add image. </a:t>
            </a:r>
            <a:br>
              <a:rPr lang="en-US"/>
            </a:br>
            <a:r>
              <a:rPr lang="en-US"/>
              <a:t>Delete this box.</a:t>
            </a:r>
            <a:endParaRPr lang="en-GB"/>
          </a:p>
        </p:txBody>
      </p:sp>
      <p:sp>
        <p:nvSpPr>
          <p:cNvPr id="5" name="Text Placeholder 2">
            <a:extLst>
              <a:ext uri="{FF2B5EF4-FFF2-40B4-BE49-F238E27FC236}">
                <a16:creationId xmlns:a16="http://schemas.microsoft.com/office/drawing/2014/main" id="{EF270151-B9E4-FA4B-9B03-04A9FDD06385}"/>
              </a:ext>
            </a:extLst>
          </p:cNvPr>
          <p:cNvSpPr>
            <a:spLocks noGrp="1"/>
          </p:cNvSpPr>
          <p:nvPr>
            <p:ph type="body" sz="quarter" idx="13" hasCustomPrompt="1"/>
          </p:nvPr>
        </p:nvSpPr>
        <p:spPr>
          <a:xfrm>
            <a:off x="-8467" y="6220048"/>
            <a:ext cx="2230339" cy="468000"/>
          </a:xfrm>
          <a:solidFill>
            <a:schemeClr val="bg1"/>
          </a:solidFill>
        </p:spPr>
        <p:txBody>
          <a:bodyPr anchor="ctr"/>
          <a:lstStyle>
            <a:lvl1pPr marL="0" indent="0">
              <a:buNone/>
              <a:defRPr sz="1800"/>
            </a:lvl1pPr>
            <a:lvl2pPr marL="432000" indent="0">
              <a:buFontTx/>
              <a:buNone/>
              <a:defRPr sz="1200"/>
            </a:lvl2pPr>
          </a:lstStyle>
          <a:p>
            <a:pPr lvl="1"/>
            <a:r>
              <a:rPr lang="en-US" dirty="0"/>
              <a:t> Image credit</a:t>
            </a:r>
            <a:br>
              <a:rPr lang="en-US" dirty="0"/>
            </a:br>
            <a:r>
              <a:rPr lang="en-US" dirty="0"/>
              <a:t> goes here</a:t>
            </a:r>
          </a:p>
        </p:txBody>
      </p:sp>
    </p:spTree>
    <p:extLst>
      <p:ext uri="{BB962C8B-B14F-4D97-AF65-F5344CB8AC3E}">
        <p14:creationId xmlns:p14="http://schemas.microsoft.com/office/powerpoint/2010/main" val="416929794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End – thank you and contact details">
    <p:bg>
      <p:bgPr>
        <a:solidFill>
          <a:schemeClr val="tx1"/>
        </a:solidFill>
        <a:effectLst/>
      </p:bgPr>
    </p:bg>
    <p:spTree>
      <p:nvGrpSpPr>
        <p:cNvPr id="1" name=""/>
        <p:cNvGrpSpPr/>
        <p:nvPr/>
      </p:nvGrpSpPr>
      <p:grpSpPr>
        <a:xfrm>
          <a:off x="0" y="0"/>
          <a:ext cx="0" cy="0"/>
          <a:chOff x="0" y="0"/>
          <a:chExt cx="0" cy="0"/>
        </a:xfrm>
      </p:grpSpPr>
      <p:sp>
        <p:nvSpPr>
          <p:cNvPr id="12" name="TextBox 11">
            <a:extLst>
              <a:ext uri="{FF2B5EF4-FFF2-40B4-BE49-F238E27FC236}">
                <a16:creationId xmlns:a16="http://schemas.microsoft.com/office/drawing/2014/main" id="{CE6882B2-221E-724F-B8AA-2F0E5363E18D}"/>
              </a:ext>
            </a:extLst>
          </p:cNvPr>
          <p:cNvSpPr txBox="1"/>
          <p:nvPr userDrawn="1"/>
        </p:nvSpPr>
        <p:spPr>
          <a:xfrm>
            <a:off x="480291" y="5610903"/>
            <a:ext cx="11232284" cy="515933"/>
          </a:xfrm>
          <a:prstGeom prst="rect">
            <a:avLst/>
          </a:prstGeom>
          <a:noFill/>
        </p:spPr>
        <p:txBody>
          <a:bodyPr wrap="square" lIns="0" tIns="0" rIns="0" bIns="0" rtlCol="0" anchor="t" anchorCtr="0">
            <a:noAutofit/>
          </a:bodyPr>
          <a:lstStyle/>
          <a:p>
            <a:pPr algn="r"/>
            <a:r>
              <a:rPr lang="en-US" sz="2400" b="1" err="1">
                <a:solidFill>
                  <a:schemeClr val="bg1"/>
                </a:solidFill>
              </a:rPr>
              <a:t>arts.ac.uk</a:t>
            </a:r>
            <a:endParaRPr lang="en-US" sz="2400" b="1">
              <a:solidFill>
                <a:schemeClr val="bg1"/>
              </a:solidFill>
            </a:endParaRPr>
          </a:p>
        </p:txBody>
      </p:sp>
      <p:cxnSp>
        <p:nvCxnSpPr>
          <p:cNvPr id="8" name="Straight Connector 7">
            <a:extLst>
              <a:ext uri="{FF2B5EF4-FFF2-40B4-BE49-F238E27FC236}">
                <a16:creationId xmlns:a16="http://schemas.microsoft.com/office/drawing/2014/main" id="{13991515-FC5A-7B45-B827-6D443E93724A}"/>
              </a:ext>
              <a:ext uri="{C183D7F6-B498-43B3-948B-1728B52AA6E4}">
                <adec:decorative xmlns:adec="http://schemas.microsoft.com/office/drawing/2017/decorative" val="1"/>
              </a:ext>
            </a:extLst>
          </p:cNvPr>
          <p:cNvCxnSpPr>
            <a:cxnSpLocks/>
          </p:cNvCxnSpPr>
          <p:nvPr userDrawn="1"/>
        </p:nvCxnSpPr>
        <p:spPr>
          <a:xfrm>
            <a:off x="479426" y="6097460"/>
            <a:ext cx="11233149" cy="0"/>
          </a:xfrm>
          <a:prstGeom prst="line">
            <a:avLst/>
          </a:prstGeom>
          <a:ln w="6350">
            <a:solidFill>
              <a:schemeClr val="bg1"/>
            </a:solidFill>
            <a:round/>
          </a:ln>
          <a:effectLst/>
        </p:spPr>
        <p:style>
          <a:lnRef idx="2">
            <a:schemeClr val="accent1"/>
          </a:lnRef>
          <a:fillRef idx="0">
            <a:schemeClr val="accent1"/>
          </a:fillRef>
          <a:effectRef idx="1">
            <a:schemeClr val="accent1"/>
          </a:effectRef>
          <a:fontRef idx="minor">
            <a:schemeClr val="tx1"/>
          </a:fontRef>
        </p:style>
      </p:cxnSp>
      <p:sp>
        <p:nvSpPr>
          <p:cNvPr id="10" name="Title Placeholder 1">
            <a:extLst>
              <a:ext uri="{FF2B5EF4-FFF2-40B4-BE49-F238E27FC236}">
                <a16:creationId xmlns:a16="http://schemas.microsoft.com/office/drawing/2014/main" id="{7AA1D43C-71F1-9D4B-BD31-C7E5E8F2A5DD}"/>
              </a:ext>
            </a:extLst>
          </p:cNvPr>
          <p:cNvSpPr>
            <a:spLocks noGrp="1"/>
          </p:cNvSpPr>
          <p:nvPr>
            <p:ph type="title" hasCustomPrompt="1"/>
          </p:nvPr>
        </p:nvSpPr>
        <p:spPr>
          <a:xfrm>
            <a:off x="480575" y="1592264"/>
            <a:ext cx="2699188" cy="4357686"/>
          </a:xfrm>
          <a:prstGeom prst="rect">
            <a:avLst/>
          </a:prstGeom>
        </p:spPr>
        <p:txBody>
          <a:bodyPr vert="horz" lIns="0" tIns="0" rIns="0" bIns="0" rtlCol="0" anchor="ctr" anchorCtr="0">
            <a:noAutofit/>
          </a:bodyPr>
          <a:lstStyle>
            <a:lvl1pPr>
              <a:defRPr>
                <a:solidFill>
                  <a:schemeClr val="bg1"/>
                </a:solidFill>
              </a:defRPr>
            </a:lvl1pPr>
          </a:lstStyle>
          <a:p>
            <a:r>
              <a:rPr lang="en-GB" noProof="0" dirty="0"/>
              <a:t>Thank you</a:t>
            </a:r>
            <a:endParaRPr lang="en-GB" dirty="0"/>
          </a:p>
        </p:txBody>
      </p:sp>
      <p:pic>
        <p:nvPicPr>
          <p:cNvPr id="7" name="Picture 6">
            <a:extLst>
              <a:ext uri="{FF2B5EF4-FFF2-40B4-BE49-F238E27FC236}">
                <a16:creationId xmlns:a16="http://schemas.microsoft.com/office/drawing/2014/main" id="{2F9161BF-F8C2-9348-B7ED-1BC2249C8AAA}"/>
              </a:ext>
              <a:ext uri="{C183D7F6-B498-43B3-948B-1728B52AA6E4}">
                <adec:decorative xmlns:adec="http://schemas.microsoft.com/office/drawing/2017/decorative" val="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98981" y="6154815"/>
            <a:ext cx="2574369" cy="523384"/>
          </a:xfrm>
          <a:prstGeom prst="rect">
            <a:avLst/>
          </a:prstGeom>
        </p:spPr>
      </p:pic>
    </p:spTree>
    <p:extLst>
      <p:ext uri="{BB962C8B-B14F-4D97-AF65-F5344CB8AC3E}">
        <p14:creationId xmlns:p14="http://schemas.microsoft.com/office/powerpoint/2010/main" val="360851588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Introduction slide – dark grey">
    <p:bg>
      <p:bgPr>
        <a:solidFill>
          <a:schemeClr val="tx1">
            <a:lumMod val="65000"/>
            <a:lumOff val="35000"/>
          </a:schemeClr>
        </a:solidFill>
        <a:effectLst/>
      </p:bgPr>
    </p:bg>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A7DB353C-DCFB-A34A-8DF1-AD024339FD9F}"/>
              </a:ext>
            </a:extLst>
          </p:cNvPr>
          <p:cNvSpPr>
            <a:spLocks noGrp="1"/>
          </p:cNvSpPr>
          <p:nvPr>
            <p:ph type="body" sz="quarter" idx="13" hasCustomPrompt="1"/>
          </p:nvPr>
        </p:nvSpPr>
        <p:spPr>
          <a:xfrm>
            <a:off x="480000" y="226294"/>
            <a:ext cx="11233150" cy="280988"/>
          </a:xfrm>
        </p:spPr>
        <p:txBody>
          <a:bodyPr/>
          <a:lstStyle>
            <a:lvl1pPr marL="0" indent="0">
              <a:buNone/>
              <a:defRPr sz="1400" b="1">
                <a:solidFill>
                  <a:schemeClr val="bg1"/>
                </a:solidFill>
              </a:defRPr>
            </a:lvl1pPr>
            <a:lvl2pPr marL="432000" indent="0">
              <a:buNone/>
              <a:defRPr sz="1600"/>
            </a:lvl2pPr>
            <a:lvl3pPr marL="432000" indent="0">
              <a:buNone/>
              <a:defRPr sz="1600"/>
            </a:lvl3pPr>
            <a:lvl4pPr marL="0" indent="0">
              <a:buNone/>
              <a:defRPr sz="1600"/>
            </a:lvl4pPr>
            <a:lvl5pPr marL="432000" indent="0">
              <a:buNone/>
              <a:defRPr sz="1600"/>
            </a:lvl5pPr>
          </a:lstStyle>
          <a:p>
            <a:pPr lvl="0"/>
            <a:r>
              <a:rPr lang="en-US"/>
              <a:t>Optional chapter heading </a:t>
            </a:r>
          </a:p>
        </p:txBody>
      </p:sp>
      <p:sp>
        <p:nvSpPr>
          <p:cNvPr id="8" name="Title Placeholder 1">
            <a:extLst>
              <a:ext uri="{FF2B5EF4-FFF2-40B4-BE49-F238E27FC236}">
                <a16:creationId xmlns:a16="http://schemas.microsoft.com/office/drawing/2014/main" id="{F92047F7-4CA0-5744-9AC1-E8B42A808F7D}"/>
              </a:ext>
            </a:extLst>
          </p:cNvPr>
          <p:cNvSpPr>
            <a:spLocks noGrp="1"/>
          </p:cNvSpPr>
          <p:nvPr>
            <p:ph type="title" hasCustomPrompt="1"/>
          </p:nvPr>
        </p:nvSpPr>
        <p:spPr>
          <a:xfrm>
            <a:off x="480575" y="1601888"/>
            <a:ext cx="7452164" cy="4348062"/>
          </a:xfrm>
          <a:prstGeom prst="rect">
            <a:avLst/>
          </a:prstGeom>
        </p:spPr>
        <p:txBody>
          <a:bodyPr vert="horz" lIns="0" tIns="0" rIns="0" bIns="0" rtlCol="0" anchor="ctr" anchorCtr="0">
            <a:noAutofit/>
          </a:bodyPr>
          <a:lstStyle>
            <a:lvl1pPr>
              <a:defRPr>
                <a:solidFill>
                  <a:schemeClr val="bg1"/>
                </a:solidFill>
              </a:defRPr>
            </a:lvl1pPr>
          </a:lstStyle>
          <a:p>
            <a:r>
              <a:rPr lang="en-GB" noProof="0" dirty="0"/>
              <a:t>Add introduction text, chapter break or statement</a:t>
            </a:r>
            <a:endParaRPr lang="en-GB" dirty="0"/>
          </a:p>
        </p:txBody>
      </p:sp>
      <p:cxnSp>
        <p:nvCxnSpPr>
          <p:cNvPr id="7" name="Straight Connector 6">
            <a:extLst>
              <a:ext uri="{FF2B5EF4-FFF2-40B4-BE49-F238E27FC236}">
                <a16:creationId xmlns:a16="http://schemas.microsoft.com/office/drawing/2014/main" id="{87638687-87A6-6F46-AAD1-EA4CFA931544}"/>
              </a:ext>
              <a:ext uri="{C183D7F6-B498-43B3-948B-1728B52AA6E4}">
                <adec:decorative xmlns:adec="http://schemas.microsoft.com/office/drawing/2017/decorative" val="1"/>
              </a:ext>
            </a:extLst>
          </p:cNvPr>
          <p:cNvCxnSpPr>
            <a:cxnSpLocks/>
          </p:cNvCxnSpPr>
          <p:nvPr userDrawn="1"/>
        </p:nvCxnSpPr>
        <p:spPr>
          <a:xfrm>
            <a:off x="479426" y="6097460"/>
            <a:ext cx="11233149" cy="0"/>
          </a:xfrm>
          <a:prstGeom prst="line">
            <a:avLst/>
          </a:prstGeom>
          <a:ln w="6350">
            <a:solidFill>
              <a:schemeClr val="bg1"/>
            </a:solidFill>
            <a:round/>
          </a:ln>
          <a:effectLst/>
        </p:spPr>
        <p:style>
          <a:lnRef idx="2">
            <a:schemeClr val="accent1"/>
          </a:lnRef>
          <a:fillRef idx="0">
            <a:schemeClr val="accent1"/>
          </a:fillRef>
          <a:effectRef idx="1">
            <a:schemeClr val="accent1"/>
          </a:effectRef>
          <a:fontRef idx="minor">
            <a:schemeClr val="tx1"/>
          </a:fontRef>
        </p:style>
      </p:cxnSp>
      <p:pic>
        <p:nvPicPr>
          <p:cNvPr id="13" name="Picture 12">
            <a:extLst>
              <a:ext uri="{FF2B5EF4-FFF2-40B4-BE49-F238E27FC236}">
                <a16:creationId xmlns:a16="http://schemas.microsoft.com/office/drawing/2014/main" id="{DDF9555A-4CD8-4D4F-ACEB-1AC24FEE6044}"/>
              </a:ext>
              <a:ext uri="{C183D7F6-B498-43B3-948B-1728B52AA6E4}">
                <adec:decorative xmlns:adec="http://schemas.microsoft.com/office/drawing/2017/decorative" val="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98981" y="6154815"/>
            <a:ext cx="2574369" cy="523384"/>
          </a:xfrm>
          <a:prstGeom prst="rect">
            <a:avLst/>
          </a:prstGeom>
        </p:spPr>
      </p:pic>
      <p:sp>
        <p:nvSpPr>
          <p:cNvPr id="10" name="Footer Placeholder 4">
            <a:extLst>
              <a:ext uri="{FF2B5EF4-FFF2-40B4-BE49-F238E27FC236}">
                <a16:creationId xmlns:a16="http://schemas.microsoft.com/office/drawing/2014/main" id="{CFBEFAC4-F7AD-C24D-BE28-358262C77772}"/>
              </a:ext>
            </a:extLst>
          </p:cNvPr>
          <p:cNvSpPr>
            <a:spLocks noGrp="1"/>
          </p:cNvSpPr>
          <p:nvPr>
            <p:ph type="ftr" sz="quarter" idx="3"/>
          </p:nvPr>
        </p:nvSpPr>
        <p:spPr>
          <a:xfrm>
            <a:off x="3324224" y="6356351"/>
            <a:ext cx="7973696" cy="365125"/>
          </a:xfrm>
          <a:prstGeom prst="rect">
            <a:avLst/>
          </a:prstGeom>
        </p:spPr>
        <p:txBody>
          <a:bodyPr vert="horz" lIns="0" tIns="0" rIns="0" bIns="0" rtlCol="0" anchor="ctr"/>
          <a:lstStyle>
            <a:lvl1pPr algn="l">
              <a:defRPr sz="1200">
                <a:solidFill>
                  <a:schemeClr val="bg1"/>
                </a:solidFill>
              </a:defRPr>
            </a:lvl1pPr>
          </a:lstStyle>
          <a:p>
            <a:pPr algn="r"/>
            <a:r>
              <a:rPr lang="en-GB"/>
              <a:t>Place of Global Game Jam as Identity Infrastructure in UK Cross-Regional Communities of Practice</a:t>
            </a:r>
            <a:endParaRPr lang="en-GB" dirty="0"/>
          </a:p>
        </p:txBody>
      </p:sp>
      <p:sp>
        <p:nvSpPr>
          <p:cNvPr id="9" name="Slide Number Placeholder 5">
            <a:extLst>
              <a:ext uri="{FF2B5EF4-FFF2-40B4-BE49-F238E27FC236}">
                <a16:creationId xmlns:a16="http://schemas.microsoft.com/office/drawing/2014/main" id="{39F97D54-560C-9749-BD60-0BBA622B509A}"/>
              </a:ext>
            </a:extLst>
          </p:cNvPr>
          <p:cNvSpPr>
            <a:spLocks noGrp="1"/>
          </p:cNvSpPr>
          <p:nvPr>
            <p:ph type="sldNum" sz="quarter" idx="4"/>
          </p:nvPr>
        </p:nvSpPr>
        <p:spPr>
          <a:xfrm>
            <a:off x="11297920" y="6356351"/>
            <a:ext cx="414080" cy="365125"/>
          </a:xfrm>
          <a:prstGeom prst="rect">
            <a:avLst/>
          </a:prstGeom>
        </p:spPr>
        <p:txBody>
          <a:bodyPr vert="horz" lIns="0" tIns="0" rIns="0" bIns="0" rtlCol="0" anchor="ctr"/>
          <a:lstStyle>
            <a:lvl1pPr algn="r">
              <a:defRPr sz="1200">
                <a:solidFill>
                  <a:schemeClr val="bg1"/>
                </a:solidFill>
              </a:defRPr>
            </a:lvl1pPr>
          </a:lstStyle>
          <a:p>
            <a:fld id="{2CC19541-5F6E-2C4C-BF21-196C1C8E2E31}" type="slidenum">
              <a:rPr lang="en-GB" smtClean="0"/>
              <a:pPr/>
              <a:t>‹#›</a:t>
            </a:fld>
            <a:r>
              <a:rPr lang="en-GB"/>
              <a:t> </a:t>
            </a:r>
            <a:endParaRPr lang="en-GB" dirty="0"/>
          </a:p>
        </p:txBody>
      </p:sp>
    </p:spTree>
    <p:extLst>
      <p:ext uri="{BB962C8B-B14F-4D97-AF65-F5344CB8AC3E}">
        <p14:creationId xmlns:p14="http://schemas.microsoft.com/office/powerpoint/2010/main" val="151393538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Introduction slide – light grey">
    <p:bg>
      <p:bgPr>
        <a:solidFill>
          <a:schemeClr val="bg1">
            <a:lumMod val="95000"/>
          </a:schemeClr>
        </a:solidFill>
        <a:effectLst/>
      </p:bgPr>
    </p:bg>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A7DB353C-DCFB-A34A-8DF1-AD024339FD9F}"/>
              </a:ext>
            </a:extLst>
          </p:cNvPr>
          <p:cNvSpPr>
            <a:spLocks noGrp="1"/>
          </p:cNvSpPr>
          <p:nvPr>
            <p:ph type="body" sz="quarter" idx="13" hasCustomPrompt="1"/>
          </p:nvPr>
        </p:nvSpPr>
        <p:spPr>
          <a:xfrm>
            <a:off x="480000" y="226294"/>
            <a:ext cx="11233150" cy="280988"/>
          </a:xfrm>
        </p:spPr>
        <p:txBody>
          <a:bodyPr/>
          <a:lstStyle>
            <a:lvl1pPr marL="0" indent="0">
              <a:buNone/>
              <a:defRPr sz="1400" b="1"/>
            </a:lvl1pPr>
            <a:lvl2pPr marL="432000" indent="0">
              <a:buNone/>
              <a:defRPr sz="1600"/>
            </a:lvl2pPr>
            <a:lvl3pPr marL="432000" indent="0">
              <a:buNone/>
              <a:defRPr sz="1600"/>
            </a:lvl3pPr>
            <a:lvl4pPr marL="0" indent="0">
              <a:buNone/>
              <a:defRPr sz="1600"/>
            </a:lvl4pPr>
            <a:lvl5pPr marL="432000" indent="0">
              <a:buNone/>
              <a:defRPr sz="1600"/>
            </a:lvl5pPr>
          </a:lstStyle>
          <a:p>
            <a:pPr lvl="0"/>
            <a:r>
              <a:rPr lang="en-US"/>
              <a:t>Optional chapter heading </a:t>
            </a:r>
          </a:p>
        </p:txBody>
      </p:sp>
      <p:sp>
        <p:nvSpPr>
          <p:cNvPr id="8" name="Title Placeholder 1">
            <a:extLst>
              <a:ext uri="{FF2B5EF4-FFF2-40B4-BE49-F238E27FC236}">
                <a16:creationId xmlns:a16="http://schemas.microsoft.com/office/drawing/2014/main" id="{2ED10ED7-0D2C-2B42-B172-79A652121B24}"/>
              </a:ext>
            </a:extLst>
          </p:cNvPr>
          <p:cNvSpPr>
            <a:spLocks noGrp="1"/>
          </p:cNvSpPr>
          <p:nvPr>
            <p:ph type="title" hasCustomPrompt="1"/>
          </p:nvPr>
        </p:nvSpPr>
        <p:spPr>
          <a:xfrm>
            <a:off x="480575" y="1601888"/>
            <a:ext cx="7452164" cy="4348062"/>
          </a:xfrm>
          <a:prstGeom prst="rect">
            <a:avLst/>
          </a:prstGeom>
        </p:spPr>
        <p:txBody>
          <a:bodyPr vert="horz" lIns="0" tIns="0" rIns="0" bIns="0" rtlCol="0" anchor="ctr" anchorCtr="0">
            <a:noAutofit/>
          </a:bodyPr>
          <a:lstStyle>
            <a:lvl1pPr>
              <a:defRPr>
                <a:solidFill>
                  <a:schemeClr val="tx1"/>
                </a:solidFill>
              </a:defRPr>
            </a:lvl1pPr>
          </a:lstStyle>
          <a:p>
            <a:r>
              <a:rPr lang="en-GB" noProof="0" dirty="0"/>
              <a:t>Add introduction text, chapter break or statement</a:t>
            </a:r>
            <a:endParaRPr lang="en-GB" dirty="0"/>
          </a:p>
        </p:txBody>
      </p:sp>
      <p:cxnSp>
        <p:nvCxnSpPr>
          <p:cNvPr id="7" name="Straight Connector 6">
            <a:extLst>
              <a:ext uri="{FF2B5EF4-FFF2-40B4-BE49-F238E27FC236}">
                <a16:creationId xmlns:a16="http://schemas.microsoft.com/office/drawing/2014/main" id="{87638687-87A6-6F46-AAD1-EA4CFA931544}"/>
              </a:ext>
              <a:ext uri="{C183D7F6-B498-43B3-948B-1728B52AA6E4}">
                <adec:decorative xmlns:adec="http://schemas.microsoft.com/office/drawing/2017/decorative" val="1"/>
              </a:ext>
            </a:extLst>
          </p:cNvPr>
          <p:cNvCxnSpPr>
            <a:cxnSpLocks/>
          </p:cNvCxnSpPr>
          <p:nvPr userDrawn="1"/>
        </p:nvCxnSpPr>
        <p:spPr>
          <a:xfrm>
            <a:off x="479426" y="6097460"/>
            <a:ext cx="11233149" cy="0"/>
          </a:xfrm>
          <a:prstGeom prst="line">
            <a:avLst/>
          </a:prstGeom>
          <a:ln w="6350">
            <a:solidFill>
              <a:schemeClr val="tx1">
                <a:lumMod val="50000"/>
                <a:lumOff val="50000"/>
              </a:schemeClr>
            </a:solidFill>
            <a:round/>
          </a:ln>
          <a:effectLst/>
        </p:spPr>
        <p:style>
          <a:lnRef idx="2">
            <a:schemeClr val="accent1"/>
          </a:lnRef>
          <a:fillRef idx="0">
            <a:schemeClr val="accent1"/>
          </a:fillRef>
          <a:effectRef idx="1">
            <a:schemeClr val="accent1"/>
          </a:effectRef>
          <a:fontRef idx="minor">
            <a:schemeClr val="tx1"/>
          </a:fontRef>
        </p:style>
      </p:cxnSp>
      <p:pic>
        <p:nvPicPr>
          <p:cNvPr id="4" name="Picture 3">
            <a:extLst>
              <a:ext uri="{FF2B5EF4-FFF2-40B4-BE49-F238E27FC236}">
                <a16:creationId xmlns:a16="http://schemas.microsoft.com/office/drawing/2014/main" id="{D9E11670-E923-8349-8D11-B72112F3D065}"/>
              </a:ext>
              <a:ext uri="{C183D7F6-B498-43B3-948B-1728B52AA6E4}">
                <adec:decorative xmlns:adec="http://schemas.microsoft.com/office/drawing/2017/decorative" val="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99643" y="6148456"/>
            <a:ext cx="2583713" cy="528680"/>
          </a:xfrm>
          <a:prstGeom prst="rect">
            <a:avLst/>
          </a:prstGeom>
        </p:spPr>
      </p:pic>
      <p:sp>
        <p:nvSpPr>
          <p:cNvPr id="11" name="Footer Placeholder 4">
            <a:extLst>
              <a:ext uri="{FF2B5EF4-FFF2-40B4-BE49-F238E27FC236}">
                <a16:creationId xmlns:a16="http://schemas.microsoft.com/office/drawing/2014/main" id="{17A17EA1-5116-8F40-8702-D94B6BF3A76A}"/>
              </a:ext>
            </a:extLst>
          </p:cNvPr>
          <p:cNvSpPr>
            <a:spLocks noGrp="1"/>
          </p:cNvSpPr>
          <p:nvPr>
            <p:ph type="ftr" sz="quarter" idx="3"/>
          </p:nvPr>
        </p:nvSpPr>
        <p:spPr>
          <a:xfrm>
            <a:off x="3324224" y="6356351"/>
            <a:ext cx="7973696" cy="365125"/>
          </a:xfrm>
          <a:prstGeom prst="rect">
            <a:avLst/>
          </a:prstGeom>
        </p:spPr>
        <p:txBody>
          <a:bodyPr vert="horz" lIns="0" tIns="0" rIns="0" bIns="0" rtlCol="0" anchor="ctr"/>
          <a:lstStyle>
            <a:lvl1pPr algn="l">
              <a:defRPr sz="1200">
                <a:solidFill>
                  <a:schemeClr val="tx1"/>
                </a:solidFill>
              </a:defRPr>
            </a:lvl1pPr>
          </a:lstStyle>
          <a:p>
            <a:pPr algn="r"/>
            <a:r>
              <a:rPr lang="en-GB"/>
              <a:t>Place of Global Game Jam as Identity Infrastructure in UK Cross-Regional Communities of Practice</a:t>
            </a:r>
            <a:endParaRPr lang="en-GB" dirty="0"/>
          </a:p>
        </p:txBody>
      </p:sp>
      <p:sp>
        <p:nvSpPr>
          <p:cNvPr id="9" name="Slide Number Placeholder 5">
            <a:extLst>
              <a:ext uri="{FF2B5EF4-FFF2-40B4-BE49-F238E27FC236}">
                <a16:creationId xmlns:a16="http://schemas.microsoft.com/office/drawing/2014/main" id="{DB408155-3457-2846-9BCF-11FB56DCF34B}"/>
              </a:ext>
            </a:extLst>
          </p:cNvPr>
          <p:cNvSpPr>
            <a:spLocks noGrp="1"/>
          </p:cNvSpPr>
          <p:nvPr>
            <p:ph type="sldNum" sz="quarter" idx="4"/>
          </p:nvPr>
        </p:nvSpPr>
        <p:spPr>
          <a:xfrm>
            <a:off x="11297920" y="6356351"/>
            <a:ext cx="414080" cy="365125"/>
          </a:xfrm>
          <a:prstGeom prst="rect">
            <a:avLst/>
          </a:prstGeom>
        </p:spPr>
        <p:txBody>
          <a:bodyPr vert="horz" lIns="0" tIns="0" rIns="0" bIns="0" rtlCol="0" anchor="ctr"/>
          <a:lstStyle>
            <a:lvl1pPr algn="r">
              <a:defRPr sz="1200">
                <a:solidFill>
                  <a:schemeClr val="tx1"/>
                </a:solidFill>
              </a:defRPr>
            </a:lvl1pPr>
          </a:lstStyle>
          <a:p>
            <a:fld id="{2CC19541-5F6E-2C4C-BF21-196C1C8E2E31}" type="slidenum">
              <a:rPr lang="en-GB" smtClean="0"/>
              <a:pPr/>
              <a:t>‹#›</a:t>
            </a:fld>
            <a:r>
              <a:rPr lang="en-GB" dirty="0"/>
              <a:t> </a:t>
            </a:r>
          </a:p>
        </p:txBody>
      </p:sp>
    </p:spTree>
    <p:extLst>
      <p:ext uri="{BB962C8B-B14F-4D97-AF65-F5344CB8AC3E}">
        <p14:creationId xmlns:p14="http://schemas.microsoft.com/office/powerpoint/2010/main" val="247097597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ext single column">
    <p:spTree>
      <p:nvGrpSpPr>
        <p:cNvPr id="1" name=""/>
        <p:cNvGrpSpPr/>
        <p:nvPr/>
      </p:nvGrpSpPr>
      <p:grpSpPr>
        <a:xfrm>
          <a:off x="0" y="0"/>
          <a:ext cx="0" cy="0"/>
          <a:chOff x="0" y="0"/>
          <a:chExt cx="0" cy="0"/>
        </a:xfrm>
      </p:grpSpPr>
      <p:sp>
        <p:nvSpPr>
          <p:cNvPr id="19" name="Text Placeholder 4">
            <a:extLst>
              <a:ext uri="{FF2B5EF4-FFF2-40B4-BE49-F238E27FC236}">
                <a16:creationId xmlns:a16="http://schemas.microsoft.com/office/drawing/2014/main" id="{F7DE77F0-5E8F-F445-AB32-F30736265559}"/>
              </a:ext>
            </a:extLst>
          </p:cNvPr>
          <p:cNvSpPr>
            <a:spLocks noGrp="1"/>
          </p:cNvSpPr>
          <p:nvPr>
            <p:ph type="body" sz="quarter" idx="13" hasCustomPrompt="1"/>
          </p:nvPr>
        </p:nvSpPr>
        <p:spPr>
          <a:xfrm>
            <a:off x="480000" y="226294"/>
            <a:ext cx="11233150" cy="280988"/>
          </a:xfrm>
        </p:spPr>
        <p:txBody>
          <a:bodyPr/>
          <a:lstStyle>
            <a:lvl1pPr marL="0" indent="0">
              <a:buNone/>
              <a:defRPr sz="1400" b="1"/>
            </a:lvl1pPr>
            <a:lvl2pPr marL="432000" indent="0">
              <a:buNone/>
              <a:defRPr sz="1600"/>
            </a:lvl2pPr>
            <a:lvl3pPr marL="432000" indent="0">
              <a:buNone/>
              <a:defRPr sz="1600"/>
            </a:lvl3pPr>
            <a:lvl4pPr marL="0" indent="0">
              <a:buNone/>
              <a:defRPr sz="1600"/>
            </a:lvl4pPr>
            <a:lvl5pPr marL="432000" indent="0">
              <a:buNone/>
              <a:defRPr sz="1600"/>
            </a:lvl5pPr>
          </a:lstStyle>
          <a:p>
            <a:pPr lvl="0"/>
            <a:r>
              <a:rPr lang="en-US"/>
              <a:t>Optional chapter heading </a:t>
            </a:r>
          </a:p>
        </p:txBody>
      </p:sp>
      <p:sp>
        <p:nvSpPr>
          <p:cNvPr id="17" name="Title 1">
            <a:extLst>
              <a:ext uri="{FF2B5EF4-FFF2-40B4-BE49-F238E27FC236}">
                <a16:creationId xmlns:a16="http://schemas.microsoft.com/office/drawing/2014/main" id="{C36DDD88-F5A8-0D44-B7D8-EAAB62AC4A28}"/>
              </a:ext>
            </a:extLst>
          </p:cNvPr>
          <p:cNvSpPr>
            <a:spLocks noGrp="1"/>
          </p:cNvSpPr>
          <p:nvPr>
            <p:ph type="ctrTitle" hasCustomPrompt="1"/>
          </p:nvPr>
        </p:nvSpPr>
        <p:spPr>
          <a:xfrm>
            <a:off x="480575" y="479699"/>
            <a:ext cx="11232000" cy="720000"/>
          </a:xfrm>
        </p:spPr>
        <p:txBody>
          <a:bodyPr anchor="b" anchorCtr="0"/>
          <a:lstStyle>
            <a:lvl1pPr algn="l">
              <a:defRPr sz="3800">
                <a:solidFill>
                  <a:schemeClr val="tx1"/>
                </a:solidFill>
              </a:defRPr>
            </a:lvl1pPr>
          </a:lstStyle>
          <a:p>
            <a:r>
              <a:rPr lang="en-GB" noProof="0"/>
              <a:t>Add Title</a:t>
            </a:r>
          </a:p>
        </p:txBody>
      </p:sp>
      <p:sp>
        <p:nvSpPr>
          <p:cNvPr id="5" name="Text Placeholder 4">
            <a:extLst>
              <a:ext uri="{FF2B5EF4-FFF2-40B4-BE49-F238E27FC236}">
                <a16:creationId xmlns:a16="http://schemas.microsoft.com/office/drawing/2014/main" id="{1AA3A0A6-2360-E749-813F-4C2BB76956BA}"/>
              </a:ext>
            </a:extLst>
          </p:cNvPr>
          <p:cNvSpPr>
            <a:spLocks noGrp="1"/>
          </p:cNvSpPr>
          <p:nvPr>
            <p:ph type="body" sz="quarter" idx="15"/>
          </p:nvPr>
        </p:nvSpPr>
        <p:spPr>
          <a:xfrm>
            <a:off x="479426" y="1592263"/>
            <a:ext cx="8388349" cy="43576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cxnSp>
        <p:nvCxnSpPr>
          <p:cNvPr id="20" name="Straight Connector 19">
            <a:extLst>
              <a:ext uri="{FF2B5EF4-FFF2-40B4-BE49-F238E27FC236}">
                <a16:creationId xmlns:a16="http://schemas.microsoft.com/office/drawing/2014/main" id="{37768CFC-6AEF-D744-A23B-B3F7B1CC16C5}"/>
              </a:ext>
              <a:ext uri="{C183D7F6-B498-43B3-948B-1728B52AA6E4}">
                <adec:decorative xmlns:adec="http://schemas.microsoft.com/office/drawing/2017/decorative" val="1"/>
              </a:ext>
            </a:extLst>
          </p:cNvPr>
          <p:cNvCxnSpPr>
            <a:cxnSpLocks/>
          </p:cNvCxnSpPr>
          <p:nvPr userDrawn="1"/>
        </p:nvCxnSpPr>
        <p:spPr>
          <a:xfrm>
            <a:off x="479426" y="6097460"/>
            <a:ext cx="11233149" cy="0"/>
          </a:xfrm>
          <a:prstGeom prst="line">
            <a:avLst/>
          </a:prstGeom>
          <a:ln w="3175">
            <a:solidFill>
              <a:schemeClr val="tx1">
                <a:lumMod val="95000"/>
                <a:lumOff val="5000"/>
              </a:schemeClr>
            </a:solidFill>
            <a:round/>
          </a:ln>
          <a:effectLst/>
        </p:spPr>
        <p:style>
          <a:lnRef idx="2">
            <a:schemeClr val="accent1"/>
          </a:lnRef>
          <a:fillRef idx="0">
            <a:schemeClr val="accent1"/>
          </a:fillRef>
          <a:effectRef idx="1">
            <a:schemeClr val="accent1"/>
          </a:effectRef>
          <a:fontRef idx="minor">
            <a:schemeClr val="tx1"/>
          </a:fontRef>
        </p:style>
      </p:cxnSp>
      <p:pic>
        <p:nvPicPr>
          <p:cNvPr id="9" name="Picture 8">
            <a:extLst>
              <a:ext uri="{FF2B5EF4-FFF2-40B4-BE49-F238E27FC236}">
                <a16:creationId xmlns:a16="http://schemas.microsoft.com/office/drawing/2014/main" id="{3D8E003C-1168-5E45-9A26-6F1AA94F61D7}"/>
              </a:ext>
              <a:ext uri="{C183D7F6-B498-43B3-948B-1728B52AA6E4}">
                <adec:decorative xmlns:adec="http://schemas.microsoft.com/office/drawing/2017/decorative" val="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99643" y="6148456"/>
            <a:ext cx="2583713" cy="528680"/>
          </a:xfrm>
          <a:prstGeom prst="rect">
            <a:avLst/>
          </a:prstGeom>
        </p:spPr>
      </p:pic>
      <p:sp>
        <p:nvSpPr>
          <p:cNvPr id="12" name="Footer Placeholder 4">
            <a:extLst>
              <a:ext uri="{FF2B5EF4-FFF2-40B4-BE49-F238E27FC236}">
                <a16:creationId xmlns:a16="http://schemas.microsoft.com/office/drawing/2014/main" id="{F244053C-E493-6C4D-9CEF-16DB2081F03D}"/>
              </a:ext>
            </a:extLst>
          </p:cNvPr>
          <p:cNvSpPr>
            <a:spLocks noGrp="1"/>
          </p:cNvSpPr>
          <p:nvPr>
            <p:ph type="ftr" sz="quarter" idx="3"/>
          </p:nvPr>
        </p:nvSpPr>
        <p:spPr>
          <a:xfrm>
            <a:off x="3324224" y="6356351"/>
            <a:ext cx="7973696" cy="365125"/>
          </a:xfrm>
          <a:prstGeom prst="rect">
            <a:avLst/>
          </a:prstGeom>
        </p:spPr>
        <p:txBody>
          <a:bodyPr vert="horz" lIns="0" tIns="0" rIns="0" bIns="0" rtlCol="0" anchor="ctr"/>
          <a:lstStyle>
            <a:lvl1pPr algn="l">
              <a:defRPr sz="1200">
                <a:solidFill>
                  <a:schemeClr val="tx1"/>
                </a:solidFill>
              </a:defRPr>
            </a:lvl1pPr>
          </a:lstStyle>
          <a:p>
            <a:pPr algn="r"/>
            <a:r>
              <a:rPr lang="en-GB"/>
              <a:t>Place of Global Game Jam as Identity Infrastructure in UK Cross-Regional Communities of Practice</a:t>
            </a:r>
            <a:endParaRPr lang="en-GB" dirty="0"/>
          </a:p>
        </p:txBody>
      </p:sp>
      <p:sp>
        <p:nvSpPr>
          <p:cNvPr id="10" name="Slide Number Placeholder 5">
            <a:extLst>
              <a:ext uri="{FF2B5EF4-FFF2-40B4-BE49-F238E27FC236}">
                <a16:creationId xmlns:a16="http://schemas.microsoft.com/office/drawing/2014/main" id="{D93710B7-7EB9-FA45-A0FE-45B364844F30}"/>
              </a:ext>
            </a:extLst>
          </p:cNvPr>
          <p:cNvSpPr>
            <a:spLocks noGrp="1"/>
          </p:cNvSpPr>
          <p:nvPr>
            <p:ph type="sldNum" sz="quarter" idx="4"/>
          </p:nvPr>
        </p:nvSpPr>
        <p:spPr>
          <a:xfrm>
            <a:off x="11297920" y="6356351"/>
            <a:ext cx="414080" cy="365125"/>
          </a:xfrm>
          <a:prstGeom prst="rect">
            <a:avLst/>
          </a:prstGeom>
        </p:spPr>
        <p:txBody>
          <a:bodyPr vert="horz" lIns="0" tIns="0" rIns="0" bIns="0" rtlCol="0" anchor="ctr"/>
          <a:lstStyle>
            <a:lvl1pPr algn="r">
              <a:defRPr sz="1200">
                <a:solidFill>
                  <a:schemeClr val="tx1"/>
                </a:solidFill>
              </a:defRPr>
            </a:lvl1pPr>
          </a:lstStyle>
          <a:p>
            <a:fld id="{2CC19541-5F6E-2C4C-BF21-196C1C8E2E31}" type="slidenum">
              <a:rPr lang="en-GB" smtClean="0"/>
              <a:pPr/>
              <a:t>‹#›</a:t>
            </a:fld>
            <a:r>
              <a:rPr lang="en-GB" dirty="0"/>
              <a:t> </a:t>
            </a:r>
          </a:p>
        </p:txBody>
      </p:sp>
    </p:spTree>
    <p:extLst>
      <p:ext uri="{BB962C8B-B14F-4D97-AF65-F5344CB8AC3E}">
        <p14:creationId xmlns:p14="http://schemas.microsoft.com/office/powerpoint/2010/main" val="554224333"/>
      </p:ext>
    </p:extLst>
  </p:cSld>
  <p:clrMapOvr>
    <a:masterClrMapping/>
  </p:clrMapOvr>
  <p:extLst>
    <p:ext uri="{DCECCB84-F9BA-43D5-87BE-67443E8EF086}">
      <p15:sldGuideLst xmlns:p15="http://schemas.microsoft.com/office/powerpoint/2012/main">
        <p15:guide id="1" orient="horz" pos="2160"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two column">
    <p:spTree>
      <p:nvGrpSpPr>
        <p:cNvPr id="1" name=""/>
        <p:cNvGrpSpPr/>
        <p:nvPr/>
      </p:nvGrpSpPr>
      <p:grpSpPr>
        <a:xfrm>
          <a:off x="0" y="0"/>
          <a:ext cx="0" cy="0"/>
          <a:chOff x="0" y="0"/>
          <a:chExt cx="0" cy="0"/>
        </a:xfrm>
      </p:grpSpPr>
      <p:sp>
        <p:nvSpPr>
          <p:cNvPr id="19" name="Text Placeholder 4">
            <a:extLst>
              <a:ext uri="{FF2B5EF4-FFF2-40B4-BE49-F238E27FC236}">
                <a16:creationId xmlns:a16="http://schemas.microsoft.com/office/drawing/2014/main" id="{24C29ADA-2C74-8848-9D73-1968630AA92F}"/>
              </a:ext>
            </a:extLst>
          </p:cNvPr>
          <p:cNvSpPr>
            <a:spLocks noGrp="1"/>
          </p:cNvSpPr>
          <p:nvPr>
            <p:ph type="body" sz="quarter" idx="13" hasCustomPrompt="1"/>
          </p:nvPr>
        </p:nvSpPr>
        <p:spPr>
          <a:xfrm>
            <a:off x="480000" y="226294"/>
            <a:ext cx="11233150" cy="280988"/>
          </a:xfrm>
        </p:spPr>
        <p:txBody>
          <a:bodyPr/>
          <a:lstStyle>
            <a:lvl1pPr marL="0" indent="0">
              <a:buNone/>
              <a:defRPr sz="1400" b="1"/>
            </a:lvl1pPr>
            <a:lvl2pPr marL="432000" indent="0">
              <a:buNone/>
              <a:defRPr sz="1600"/>
            </a:lvl2pPr>
            <a:lvl3pPr marL="432000" indent="0">
              <a:buNone/>
              <a:defRPr sz="1600"/>
            </a:lvl3pPr>
            <a:lvl4pPr marL="0" indent="0">
              <a:buNone/>
              <a:defRPr sz="1600"/>
            </a:lvl4pPr>
            <a:lvl5pPr marL="432000" indent="0">
              <a:buNone/>
              <a:defRPr sz="1600"/>
            </a:lvl5pPr>
          </a:lstStyle>
          <a:p>
            <a:pPr lvl="0"/>
            <a:r>
              <a:rPr lang="en-US"/>
              <a:t>Optional chapter heading </a:t>
            </a:r>
          </a:p>
        </p:txBody>
      </p:sp>
      <p:sp>
        <p:nvSpPr>
          <p:cNvPr id="16" name="Title 1">
            <a:extLst>
              <a:ext uri="{FF2B5EF4-FFF2-40B4-BE49-F238E27FC236}">
                <a16:creationId xmlns:a16="http://schemas.microsoft.com/office/drawing/2014/main" id="{0380B404-1F62-4A41-813F-C9C69982E6F1}"/>
              </a:ext>
            </a:extLst>
          </p:cNvPr>
          <p:cNvSpPr>
            <a:spLocks noGrp="1"/>
          </p:cNvSpPr>
          <p:nvPr>
            <p:ph type="ctrTitle" hasCustomPrompt="1"/>
          </p:nvPr>
        </p:nvSpPr>
        <p:spPr>
          <a:xfrm>
            <a:off x="480575" y="479699"/>
            <a:ext cx="11232000" cy="720000"/>
          </a:xfrm>
        </p:spPr>
        <p:txBody>
          <a:bodyPr anchor="b" anchorCtr="0"/>
          <a:lstStyle>
            <a:lvl1pPr algn="l">
              <a:defRPr sz="3800">
                <a:solidFill>
                  <a:schemeClr val="tx1"/>
                </a:solidFill>
              </a:defRPr>
            </a:lvl1pPr>
          </a:lstStyle>
          <a:p>
            <a:r>
              <a:rPr lang="en-GB" noProof="0" dirty="0"/>
              <a:t>Add Title</a:t>
            </a:r>
          </a:p>
        </p:txBody>
      </p:sp>
      <p:sp>
        <p:nvSpPr>
          <p:cNvPr id="5" name="Text Placeholder 4">
            <a:extLst>
              <a:ext uri="{FF2B5EF4-FFF2-40B4-BE49-F238E27FC236}">
                <a16:creationId xmlns:a16="http://schemas.microsoft.com/office/drawing/2014/main" id="{1AA3A0A6-2360-E749-813F-4C2BB76956BA}"/>
              </a:ext>
            </a:extLst>
          </p:cNvPr>
          <p:cNvSpPr>
            <a:spLocks noGrp="1"/>
          </p:cNvSpPr>
          <p:nvPr>
            <p:ph type="body" sz="quarter" idx="15"/>
          </p:nvPr>
        </p:nvSpPr>
        <p:spPr>
          <a:xfrm>
            <a:off x="479426" y="1592263"/>
            <a:ext cx="11232573" cy="4357686"/>
          </a:xfrm>
        </p:spPr>
        <p:txBody>
          <a:bodyPr numCol="2" spcCol="720000"/>
          <a:lstStyle>
            <a:lvl1pPr>
              <a:defRPr/>
            </a:lvl1pPr>
            <a:lvl2pPr>
              <a:defRPr/>
            </a:lvl2pPr>
            <a:lvl3pPr>
              <a:defRPr/>
            </a:lvl3pPr>
            <a:lvl4pPr>
              <a:defRPr/>
            </a:lvl4pPr>
            <a:lvl5pPr>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cxnSp>
        <p:nvCxnSpPr>
          <p:cNvPr id="12" name="Straight Connector 11">
            <a:extLst>
              <a:ext uri="{FF2B5EF4-FFF2-40B4-BE49-F238E27FC236}">
                <a16:creationId xmlns:a16="http://schemas.microsoft.com/office/drawing/2014/main" id="{EA99F18A-DC93-8D43-B5EA-B3DEB27CA050}"/>
              </a:ext>
              <a:ext uri="{C183D7F6-B498-43B3-948B-1728B52AA6E4}">
                <adec:decorative xmlns:adec="http://schemas.microsoft.com/office/drawing/2017/decorative" val="1"/>
              </a:ext>
            </a:extLst>
          </p:cNvPr>
          <p:cNvCxnSpPr>
            <a:cxnSpLocks/>
          </p:cNvCxnSpPr>
          <p:nvPr userDrawn="1"/>
        </p:nvCxnSpPr>
        <p:spPr>
          <a:xfrm>
            <a:off x="479426" y="6097460"/>
            <a:ext cx="11233149" cy="0"/>
          </a:xfrm>
          <a:prstGeom prst="line">
            <a:avLst/>
          </a:prstGeom>
          <a:ln w="3175">
            <a:solidFill>
              <a:schemeClr val="tx1">
                <a:lumMod val="95000"/>
                <a:lumOff val="5000"/>
              </a:schemeClr>
            </a:solidFill>
            <a:round/>
          </a:ln>
          <a:effectLst/>
        </p:spPr>
        <p:style>
          <a:lnRef idx="2">
            <a:schemeClr val="accent1"/>
          </a:lnRef>
          <a:fillRef idx="0">
            <a:schemeClr val="accent1"/>
          </a:fillRef>
          <a:effectRef idx="1">
            <a:schemeClr val="accent1"/>
          </a:effectRef>
          <a:fontRef idx="minor">
            <a:schemeClr val="tx1"/>
          </a:fontRef>
        </p:style>
      </p:cxnSp>
      <p:pic>
        <p:nvPicPr>
          <p:cNvPr id="9" name="Picture 8">
            <a:extLst>
              <a:ext uri="{FF2B5EF4-FFF2-40B4-BE49-F238E27FC236}">
                <a16:creationId xmlns:a16="http://schemas.microsoft.com/office/drawing/2014/main" id="{EF6A94CB-E55B-8549-B957-5BE33C1D4D1E}"/>
              </a:ext>
              <a:ext uri="{C183D7F6-B498-43B3-948B-1728B52AA6E4}">
                <adec:decorative xmlns:adec="http://schemas.microsoft.com/office/drawing/2017/decorative" val="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99643" y="6148456"/>
            <a:ext cx="2583713" cy="528680"/>
          </a:xfrm>
          <a:prstGeom prst="rect">
            <a:avLst/>
          </a:prstGeom>
        </p:spPr>
      </p:pic>
      <p:sp>
        <p:nvSpPr>
          <p:cNvPr id="18" name="Footer Placeholder 4">
            <a:extLst>
              <a:ext uri="{FF2B5EF4-FFF2-40B4-BE49-F238E27FC236}">
                <a16:creationId xmlns:a16="http://schemas.microsoft.com/office/drawing/2014/main" id="{6999A4BE-B528-B04B-85B9-C6C54914FB1F}"/>
              </a:ext>
            </a:extLst>
          </p:cNvPr>
          <p:cNvSpPr>
            <a:spLocks noGrp="1"/>
          </p:cNvSpPr>
          <p:nvPr>
            <p:ph type="ftr" sz="quarter" idx="3"/>
          </p:nvPr>
        </p:nvSpPr>
        <p:spPr>
          <a:xfrm>
            <a:off x="3324224" y="6356351"/>
            <a:ext cx="7973696" cy="365125"/>
          </a:xfrm>
          <a:prstGeom prst="rect">
            <a:avLst/>
          </a:prstGeom>
        </p:spPr>
        <p:txBody>
          <a:bodyPr vert="horz" lIns="0" tIns="0" rIns="0" bIns="0" rtlCol="0" anchor="ctr"/>
          <a:lstStyle>
            <a:lvl1pPr algn="l">
              <a:defRPr sz="1200">
                <a:solidFill>
                  <a:schemeClr val="tx1"/>
                </a:solidFill>
              </a:defRPr>
            </a:lvl1pPr>
          </a:lstStyle>
          <a:p>
            <a:pPr algn="r"/>
            <a:r>
              <a:rPr lang="en-GB"/>
              <a:t>Place of Global Game Jam as Identity Infrastructure in UK Cross-Regional Communities of Practice</a:t>
            </a:r>
            <a:endParaRPr lang="en-GB" dirty="0"/>
          </a:p>
        </p:txBody>
      </p:sp>
      <p:sp>
        <p:nvSpPr>
          <p:cNvPr id="13" name="Slide Number Placeholder 5">
            <a:extLst>
              <a:ext uri="{FF2B5EF4-FFF2-40B4-BE49-F238E27FC236}">
                <a16:creationId xmlns:a16="http://schemas.microsoft.com/office/drawing/2014/main" id="{6F507F58-E567-5F48-A2BB-D93CE6CA19D6}"/>
              </a:ext>
            </a:extLst>
          </p:cNvPr>
          <p:cNvSpPr>
            <a:spLocks noGrp="1"/>
          </p:cNvSpPr>
          <p:nvPr>
            <p:ph type="sldNum" sz="quarter" idx="4"/>
          </p:nvPr>
        </p:nvSpPr>
        <p:spPr>
          <a:xfrm>
            <a:off x="11297920" y="6356351"/>
            <a:ext cx="414080" cy="365125"/>
          </a:xfrm>
          <a:prstGeom prst="rect">
            <a:avLst/>
          </a:prstGeom>
        </p:spPr>
        <p:txBody>
          <a:bodyPr vert="horz" lIns="0" tIns="0" rIns="0" bIns="0" rtlCol="0" anchor="ctr"/>
          <a:lstStyle>
            <a:lvl1pPr algn="r">
              <a:defRPr sz="1200">
                <a:solidFill>
                  <a:schemeClr val="tx1"/>
                </a:solidFill>
              </a:defRPr>
            </a:lvl1pPr>
          </a:lstStyle>
          <a:p>
            <a:fld id="{2CC19541-5F6E-2C4C-BF21-196C1C8E2E31}" type="slidenum">
              <a:rPr lang="en-GB" smtClean="0"/>
              <a:pPr/>
              <a:t>‹#›</a:t>
            </a:fld>
            <a:r>
              <a:rPr lang="en-GB" dirty="0"/>
              <a:t> </a:t>
            </a:r>
          </a:p>
        </p:txBody>
      </p:sp>
    </p:spTree>
    <p:extLst>
      <p:ext uri="{BB962C8B-B14F-4D97-AF65-F5344CB8AC3E}">
        <p14:creationId xmlns:p14="http://schemas.microsoft.com/office/powerpoint/2010/main" val="1258798727"/>
      </p:ext>
    </p:extLst>
  </p:cSld>
  <p:clrMapOvr>
    <a:masterClrMapping/>
  </p:clrMapOvr>
  <p:extLst>
    <p:ext uri="{DCECCB84-F9BA-43D5-87BE-67443E8EF086}">
      <p15:sldGuideLst xmlns:p15="http://schemas.microsoft.com/office/powerpoint/2012/main">
        <p15:guide id="1" orient="horz" pos="2160"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ext three column">
    <p:spTree>
      <p:nvGrpSpPr>
        <p:cNvPr id="1" name=""/>
        <p:cNvGrpSpPr/>
        <p:nvPr/>
      </p:nvGrpSpPr>
      <p:grpSpPr>
        <a:xfrm>
          <a:off x="0" y="0"/>
          <a:ext cx="0" cy="0"/>
          <a:chOff x="0" y="0"/>
          <a:chExt cx="0" cy="0"/>
        </a:xfrm>
      </p:grpSpPr>
      <p:sp>
        <p:nvSpPr>
          <p:cNvPr id="19" name="Text Placeholder 4">
            <a:extLst>
              <a:ext uri="{FF2B5EF4-FFF2-40B4-BE49-F238E27FC236}">
                <a16:creationId xmlns:a16="http://schemas.microsoft.com/office/drawing/2014/main" id="{24C29ADA-2C74-8848-9D73-1968630AA92F}"/>
              </a:ext>
            </a:extLst>
          </p:cNvPr>
          <p:cNvSpPr>
            <a:spLocks noGrp="1"/>
          </p:cNvSpPr>
          <p:nvPr>
            <p:ph type="body" sz="quarter" idx="13" hasCustomPrompt="1"/>
          </p:nvPr>
        </p:nvSpPr>
        <p:spPr>
          <a:xfrm>
            <a:off x="480000" y="226294"/>
            <a:ext cx="11233150" cy="280988"/>
          </a:xfrm>
        </p:spPr>
        <p:txBody>
          <a:bodyPr/>
          <a:lstStyle>
            <a:lvl1pPr marL="0" indent="0">
              <a:buNone/>
              <a:defRPr sz="1400" b="1"/>
            </a:lvl1pPr>
            <a:lvl2pPr marL="432000" indent="0">
              <a:buNone/>
              <a:defRPr sz="1600"/>
            </a:lvl2pPr>
            <a:lvl3pPr marL="432000" indent="0">
              <a:buNone/>
              <a:defRPr sz="1600"/>
            </a:lvl3pPr>
            <a:lvl4pPr marL="0" indent="0">
              <a:buNone/>
              <a:defRPr sz="1600"/>
            </a:lvl4pPr>
            <a:lvl5pPr marL="432000" indent="0">
              <a:buNone/>
              <a:defRPr sz="1600"/>
            </a:lvl5pPr>
          </a:lstStyle>
          <a:p>
            <a:pPr lvl="0"/>
            <a:r>
              <a:rPr lang="en-US"/>
              <a:t>Optional chapter heading </a:t>
            </a:r>
          </a:p>
        </p:txBody>
      </p:sp>
      <p:sp>
        <p:nvSpPr>
          <p:cNvPr id="16" name="Title 1">
            <a:extLst>
              <a:ext uri="{FF2B5EF4-FFF2-40B4-BE49-F238E27FC236}">
                <a16:creationId xmlns:a16="http://schemas.microsoft.com/office/drawing/2014/main" id="{0380B404-1F62-4A41-813F-C9C69982E6F1}"/>
              </a:ext>
            </a:extLst>
          </p:cNvPr>
          <p:cNvSpPr>
            <a:spLocks noGrp="1"/>
          </p:cNvSpPr>
          <p:nvPr>
            <p:ph type="ctrTitle" hasCustomPrompt="1"/>
          </p:nvPr>
        </p:nvSpPr>
        <p:spPr>
          <a:xfrm>
            <a:off x="480575" y="479699"/>
            <a:ext cx="11232000" cy="720000"/>
          </a:xfrm>
        </p:spPr>
        <p:txBody>
          <a:bodyPr anchor="b" anchorCtr="0"/>
          <a:lstStyle>
            <a:lvl1pPr algn="l">
              <a:defRPr sz="3800">
                <a:solidFill>
                  <a:schemeClr val="tx1"/>
                </a:solidFill>
              </a:defRPr>
            </a:lvl1pPr>
          </a:lstStyle>
          <a:p>
            <a:r>
              <a:rPr lang="en-GB" noProof="0"/>
              <a:t>Add Title</a:t>
            </a:r>
          </a:p>
        </p:txBody>
      </p:sp>
      <p:sp>
        <p:nvSpPr>
          <p:cNvPr id="5" name="Text Placeholder 4">
            <a:extLst>
              <a:ext uri="{FF2B5EF4-FFF2-40B4-BE49-F238E27FC236}">
                <a16:creationId xmlns:a16="http://schemas.microsoft.com/office/drawing/2014/main" id="{1AA3A0A6-2360-E749-813F-4C2BB76956BA}"/>
              </a:ext>
            </a:extLst>
          </p:cNvPr>
          <p:cNvSpPr>
            <a:spLocks noGrp="1"/>
          </p:cNvSpPr>
          <p:nvPr>
            <p:ph type="body" sz="quarter" idx="15"/>
          </p:nvPr>
        </p:nvSpPr>
        <p:spPr>
          <a:xfrm>
            <a:off x="479426" y="1592263"/>
            <a:ext cx="11232573" cy="4357686"/>
          </a:xfrm>
        </p:spPr>
        <p:txBody>
          <a:bodyPr numCol="3" spcCol="360000"/>
          <a:lstStyle>
            <a:lvl1pPr>
              <a:defRPr/>
            </a:lvl1pPr>
            <a:lvl2pPr>
              <a:defRPr/>
            </a:lvl2pPr>
            <a:lvl3pPr>
              <a:defRPr/>
            </a:lvl3pPr>
            <a:lvl4pPr>
              <a:defRPr/>
            </a:lvl4pPr>
            <a:lvl5pPr marL="432000" indent="0">
              <a:buNone/>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cxnSp>
        <p:nvCxnSpPr>
          <p:cNvPr id="12" name="Straight Connector 11">
            <a:extLst>
              <a:ext uri="{FF2B5EF4-FFF2-40B4-BE49-F238E27FC236}">
                <a16:creationId xmlns:a16="http://schemas.microsoft.com/office/drawing/2014/main" id="{A96CFDA8-D52D-404B-9F32-67F3F898B7EE}"/>
              </a:ext>
              <a:ext uri="{C183D7F6-B498-43B3-948B-1728B52AA6E4}">
                <adec:decorative xmlns:adec="http://schemas.microsoft.com/office/drawing/2017/decorative" val="1"/>
              </a:ext>
            </a:extLst>
          </p:cNvPr>
          <p:cNvCxnSpPr>
            <a:cxnSpLocks/>
          </p:cNvCxnSpPr>
          <p:nvPr userDrawn="1"/>
        </p:nvCxnSpPr>
        <p:spPr>
          <a:xfrm>
            <a:off x="479426" y="6097460"/>
            <a:ext cx="11233149" cy="0"/>
          </a:xfrm>
          <a:prstGeom prst="line">
            <a:avLst/>
          </a:prstGeom>
          <a:ln w="3175">
            <a:solidFill>
              <a:schemeClr val="tx1">
                <a:lumMod val="95000"/>
                <a:lumOff val="5000"/>
              </a:schemeClr>
            </a:solidFill>
            <a:round/>
          </a:ln>
          <a:effectLst/>
        </p:spPr>
        <p:style>
          <a:lnRef idx="2">
            <a:schemeClr val="accent1"/>
          </a:lnRef>
          <a:fillRef idx="0">
            <a:schemeClr val="accent1"/>
          </a:fillRef>
          <a:effectRef idx="1">
            <a:schemeClr val="accent1"/>
          </a:effectRef>
          <a:fontRef idx="minor">
            <a:schemeClr val="tx1"/>
          </a:fontRef>
        </p:style>
      </p:cxnSp>
      <p:pic>
        <p:nvPicPr>
          <p:cNvPr id="9" name="Picture 8">
            <a:extLst>
              <a:ext uri="{FF2B5EF4-FFF2-40B4-BE49-F238E27FC236}">
                <a16:creationId xmlns:a16="http://schemas.microsoft.com/office/drawing/2014/main" id="{B5AF4A7E-2352-6D48-9365-ED48CCC94163}"/>
              </a:ext>
              <a:ext uri="{C183D7F6-B498-43B3-948B-1728B52AA6E4}">
                <adec:decorative xmlns:adec="http://schemas.microsoft.com/office/drawing/2017/decorative" val="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99643" y="6148456"/>
            <a:ext cx="2583713" cy="528680"/>
          </a:xfrm>
          <a:prstGeom prst="rect">
            <a:avLst/>
          </a:prstGeom>
        </p:spPr>
      </p:pic>
      <p:sp>
        <p:nvSpPr>
          <p:cNvPr id="18" name="Footer Placeholder 4">
            <a:extLst>
              <a:ext uri="{FF2B5EF4-FFF2-40B4-BE49-F238E27FC236}">
                <a16:creationId xmlns:a16="http://schemas.microsoft.com/office/drawing/2014/main" id="{31CFFB53-9114-8B44-A6EB-A212D0D24CBB}"/>
              </a:ext>
            </a:extLst>
          </p:cNvPr>
          <p:cNvSpPr>
            <a:spLocks noGrp="1"/>
          </p:cNvSpPr>
          <p:nvPr>
            <p:ph type="ftr" sz="quarter" idx="3"/>
          </p:nvPr>
        </p:nvSpPr>
        <p:spPr>
          <a:xfrm>
            <a:off x="3324224" y="6356351"/>
            <a:ext cx="7973696" cy="365125"/>
          </a:xfrm>
          <a:prstGeom prst="rect">
            <a:avLst/>
          </a:prstGeom>
        </p:spPr>
        <p:txBody>
          <a:bodyPr vert="horz" lIns="0" tIns="0" rIns="0" bIns="0" rtlCol="0" anchor="ctr"/>
          <a:lstStyle>
            <a:lvl1pPr algn="l">
              <a:defRPr sz="1200">
                <a:solidFill>
                  <a:schemeClr val="tx1"/>
                </a:solidFill>
              </a:defRPr>
            </a:lvl1pPr>
          </a:lstStyle>
          <a:p>
            <a:pPr algn="r"/>
            <a:r>
              <a:rPr lang="en-GB"/>
              <a:t>Place of Global Game Jam as Identity Infrastructure in UK Cross-Regional Communities of Practice</a:t>
            </a:r>
            <a:endParaRPr lang="en-GB" dirty="0"/>
          </a:p>
        </p:txBody>
      </p:sp>
      <p:sp>
        <p:nvSpPr>
          <p:cNvPr id="13" name="Slide Number Placeholder 5">
            <a:extLst>
              <a:ext uri="{FF2B5EF4-FFF2-40B4-BE49-F238E27FC236}">
                <a16:creationId xmlns:a16="http://schemas.microsoft.com/office/drawing/2014/main" id="{029C99F5-47F2-ED4E-A070-12B5B7C3CD01}"/>
              </a:ext>
            </a:extLst>
          </p:cNvPr>
          <p:cNvSpPr>
            <a:spLocks noGrp="1"/>
          </p:cNvSpPr>
          <p:nvPr>
            <p:ph type="sldNum" sz="quarter" idx="4"/>
          </p:nvPr>
        </p:nvSpPr>
        <p:spPr>
          <a:xfrm>
            <a:off x="11297920" y="6356351"/>
            <a:ext cx="414080" cy="365125"/>
          </a:xfrm>
          <a:prstGeom prst="rect">
            <a:avLst/>
          </a:prstGeom>
        </p:spPr>
        <p:txBody>
          <a:bodyPr vert="horz" lIns="0" tIns="0" rIns="0" bIns="0" rtlCol="0" anchor="ctr"/>
          <a:lstStyle>
            <a:lvl1pPr algn="r">
              <a:defRPr sz="1200">
                <a:solidFill>
                  <a:schemeClr val="tx1"/>
                </a:solidFill>
              </a:defRPr>
            </a:lvl1pPr>
          </a:lstStyle>
          <a:p>
            <a:fld id="{2CC19541-5F6E-2C4C-BF21-196C1C8E2E31}" type="slidenum">
              <a:rPr lang="en-GB" smtClean="0"/>
              <a:pPr/>
              <a:t>‹#›</a:t>
            </a:fld>
            <a:r>
              <a:rPr lang="en-GB" dirty="0"/>
              <a:t> </a:t>
            </a:r>
          </a:p>
        </p:txBody>
      </p:sp>
    </p:spTree>
    <p:extLst>
      <p:ext uri="{BB962C8B-B14F-4D97-AF65-F5344CB8AC3E}">
        <p14:creationId xmlns:p14="http://schemas.microsoft.com/office/powerpoint/2010/main" val="1423970174"/>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ext and content">
    <p:spTree>
      <p:nvGrpSpPr>
        <p:cNvPr id="1" name=""/>
        <p:cNvGrpSpPr/>
        <p:nvPr/>
      </p:nvGrpSpPr>
      <p:grpSpPr>
        <a:xfrm>
          <a:off x="0" y="0"/>
          <a:ext cx="0" cy="0"/>
          <a:chOff x="0" y="0"/>
          <a:chExt cx="0" cy="0"/>
        </a:xfrm>
      </p:grpSpPr>
      <p:sp>
        <p:nvSpPr>
          <p:cNvPr id="16" name="Text Placeholder 4">
            <a:extLst>
              <a:ext uri="{FF2B5EF4-FFF2-40B4-BE49-F238E27FC236}">
                <a16:creationId xmlns:a16="http://schemas.microsoft.com/office/drawing/2014/main" id="{68EFA127-AF66-DF47-AE0A-5AE59DEEA3CA}"/>
              </a:ext>
            </a:extLst>
          </p:cNvPr>
          <p:cNvSpPr>
            <a:spLocks noGrp="1"/>
          </p:cNvSpPr>
          <p:nvPr>
            <p:ph type="body" sz="quarter" idx="13" hasCustomPrompt="1"/>
          </p:nvPr>
        </p:nvSpPr>
        <p:spPr>
          <a:xfrm>
            <a:off x="480000" y="226294"/>
            <a:ext cx="11233150" cy="280988"/>
          </a:xfrm>
        </p:spPr>
        <p:txBody>
          <a:bodyPr/>
          <a:lstStyle>
            <a:lvl1pPr marL="0" indent="0">
              <a:buNone/>
              <a:defRPr sz="1400" b="1"/>
            </a:lvl1pPr>
            <a:lvl2pPr marL="432000" indent="0">
              <a:buNone/>
              <a:defRPr sz="1600"/>
            </a:lvl2pPr>
            <a:lvl3pPr marL="432000" indent="0">
              <a:buNone/>
              <a:defRPr sz="1600"/>
            </a:lvl3pPr>
            <a:lvl4pPr marL="0" indent="0">
              <a:buNone/>
              <a:defRPr sz="1600"/>
            </a:lvl4pPr>
            <a:lvl5pPr marL="432000" indent="0">
              <a:buNone/>
              <a:defRPr sz="1600"/>
            </a:lvl5pPr>
          </a:lstStyle>
          <a:p>
            <a:pPr lvl="0"/>
            <a:r>
              <a:rPr lang="en-US"/>
              <a:t>Optional chapter heading </a:t>
            </a:r>
          </a:p>
        </p:txBody>
      </p:sp>
      <p:sp>
        <p:nvSpPr>
          <p:cNvPr id="15" name="Title 1">
            <a:extLst>
              <a:ext uri="{FF2B5EF4-FFF2-40B4-BE49-F238E27FC236}">
                <a16:creationId xmlns:a16="http://schemas.microsoft.com/office/drawing/2014/main" id="{75BF9F6A-185E-D049-AB08-15D7583E12A2}"/>
              </a:ext>
            </a:extLst>
          </p:cNvPr>
          <p:cNvSpPr>
            <a:spLocks noGrp="1"/>
          </p:cNvSpPr>
          <p:nvPr>
            <p:ph type="ctrTitle" hasCustomPrompt="1"/>
          </p:nvPr>
        </p:nvSpPr>
        <p:spPr>
          <a:xfrm>
            <a:off x="480575" y="479699"/>
            <a:ext cx="11232000" cy="720000"/>
          </a:xfrm>
        </p:spPr>
        <p:txBody>
          <a:bodyPr anchor="b" anchorCtr="0"/>
          <a:lstStyle>
            <a:lvl1pPr algn="l">
              <a:defRPr sz="3800">
                <a:solidFill>
                  <a:schemeClr val="tx1"/>
                </a:solidFill>
              </a:defRPr>
            </a:lvl1pPr>
          </a:lstStyle>
          <a:p>
            <a:r>
              <a:rPr lang="en-GB" noProof="0"/>
              <a:t>Add Title</a:t>
            </a:r>
          </a:p>
        </p:txBody>
      </p:sp>
      <p:sp>
        <p:nvSpPr>
          <p:cNvPr id="5" name="Text Placeholder 4">
            <a:extLst>
              <a:ext uri="{FF2B5EF4-FFF2-40B4-BE49-F238E27FC236}">
                <a16:creationId xmlns:a16="http://schemas.microsoft.com/office/drawing/2014/main" id="{1AA3A0A6-2360-E749-813F-4C2BB76956BA}"/>
              </a:ext>
            </a:extLst>
          </p:cNvPr>
          <p:cNvSpPr>
            <a:spLocks noGrp="1"/>
          </p:cNvSpPr>
          <p:nvPr>
            <p:ph type="body" sz="quarter" idx="15"/>
          </p:nvPr>
        </p:nvSpPr>
        <p:spPr>
          <a:xfrm>
            <a:off x="479426" y="1592263"/>
            <a:ext cx="5520573" cy="4357686"/>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8" name="Content Placeholder 11" descr="Add chart, table or image here">
            <a:extLst>
              <a:ext uri="{FF2B5EF4-FFF2-40B4-BE49-F238E27FC236}">
                <a16:creationId xmlns:a16="http://schemas.microsoft.com/office/drawing/2014/main" id="{A6E03B43-8C85-3146-B22E-4FD9A082F70A}"/>
              </a:ext>
            </a:extLst>
          </p:cNvPr>
          <p:cNvSpPr>
            <a:spLocks noGrp="1"/>
          </p:cNvSpPr>
          <p:nvPr>
            <p:ph sz="quarter" idx="16" hasCustomPrompt="1"/>
          </p:nvPr>
        </p:nvSpPr>
        <p:spPr>
          <a:xfrm>
            <a:off x="6191251" y="1592262"/>
            <a:ext cx="5520267" cy="4357687"/>
          </a:xfrm>
        </p:spPr>
        <p:txBody>
          <a:bodyPr/>
          <a:lstStyle>
            <a:lvl1pPr marL="0" indent="0">
              <a:buNone/>
              <a:defRPr sz="1600"/>
            </a:lvl1pPr>
          </a:lstStyle>
          <a:p>
            <a:pPr lvl="0"/>
            <a:r>
              <a:rPr lang="en-US"/>
              <a:t>Add chart/table/photo</a:t>
            </a:r>
            <a:endParaRPr lang="en-GB"/>
          </a:p>
        </p:txBody>
      </p:sp>
      <p:cxnSp>
        <p:nvCxnSpPr>
          <p:cNvPr id="12" name="Straight Connector 11">
            <a:extLst>
              <a:ext uri="{FF2B5EF4-FFF2-40B4-BE49-F238E27FC236}">
                <a16:creationId xmlns:a16="http://schemas.microsoft.com/office/drawing/2014/main" id="{26DD6696-3FA5-8E4E-B7A1-26C67A1C974F}"/>
              </a:ext>
              <a:ext uri="{C183D7F6-B498-43B3-948B-1728B52AA6E4}">
                <adec:decorative xmlns:adec="http://schemas.microsoft.com/office/drawing/2017/decorative" val="1"/>
              </a:ext>
            </a:extLst>
          </p:cNvPr>
          <p:cNvCxnSpPr>
            <a:cxnSpLocks/>
          </p:cNvCxnSpPr>
          <p:nvPr userDrawn="1"/>
        </p:nvCxnSpPr>
        <p:spPr>
          <a:xfrm>
            <a:off x="479426" y="6097460"/>
            <a:ext cx="11233149" cy="0"/>
          </a:xfrm>
          <a:prstGeom prst="line">
            <a:avLst/>
          </a:prstGeom>
          <a:ln w="3175">
            <a:solidFill>
              <a:schemeClr val="tx1">
                <a:lumMod val="95000"/>
                <a:lumOff val="5000"/>
              </a:schemeClr>
            </a:solidFill>
            <a:round/>
          </a:ln>
          <a:effectLst/>
        </p:spPr>
        <p:style>
          <a:lnRef idx="2">
            <a:schemeClr val="accent1"/>
          </a:lnRef>
          <a:fillRef idx="0">
            <a:schemeClr val="accent1"/>
          </a:fillRef>
          <a:effectRef idx="1">
            <a:schemeClr val="accent1"/>
          </a:effectRef>
          <a:fontRef idx="minor">
            <a:schemeClr val="tx1"/>
          </a:fontRef>
        </p:style>
      </p:cxnSp>
      <p:pic>
        <p:nvPicPr>
          <p:cNvPr id="10" name="Picture 9">
            <a:extLst>
              <a:ext uri="{FF2B5EF4-FFF2-40B4-BE49-F238E27FC236}">
                <a16:creationId xmlns:a16="http://schemas.microsoft.com/office/drawing/2014/main" id="{CF8F4CB0-8FB8-6747-883B-C50A25AF3F3E}"/>
              </a:ext>
              <a:ext uri="{C183D7F6-B498-43B3-948B-1728B52AA6E4}">
                <adec:decorative xmlns:adec="http://schemas.microsoft.com/office/drawing/2017/decorative" val="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99643" y="6148456"/>
            <a:ext cx="2583713" cy="528680"/>
          </a:xfrm>
          <a:prstGeom prst="rect">
            <a:avLst/>
          </a:prstGeom>
        </p:spPr>
      </p:pic>
      <p:sp>
        <p:nvSpPr>
          <p:cNvPr id="19" name="Footer Placeholder 4">
            <a:extLst>
              <a:ext uri="{FF2B5EF4-FFF2-40B4-BE49-F238E27FC236}">
                <a16:creationId xmlns:a16="http://schemas.microsoft.com/office/drawing/2014/main" id="{0C3FEA33-AC9B-6043-9DDD-CE162D572A6B}"/>
              </a:ext>
            </a:extLst>
          </p:cNvPr>
          <p:cNvSpPr>
            <a:spLocks noGrp="1"/>
          </p:cNvSpPr>
          <p:nvPr>
            <p:ph type="ftr" sz="quarter" idx="3"/>
          </p:nvPr>
        </p:nvSpPr>
        <p:spPr>
          <a:xfrm>
            <a:off x="3324224" y="6356351"/>
            <a:ext cx="7973696" cy="365125"/>
          </a:xfrm>
          <a:prstGeom prst="rect">
            <a:avLst/>
          </a:prstGeom>
        </p:spPr>
        <p:txBody>
          <a:bodyPr vert="horz" lIns="0" tIns="0" rIns="0" bIns="0" rtlCol="0" anchor="ctr"/>
          <a:lstStyle>
            <a:lvl1pPr algn="l">
              <a:defRPr sz="1200">
                <a:solidFill>
                  <a:schemeClr val="tx1"/>
                </a:solidFill>
              </a:defRPr>
            </a:lvl1pPr>
          </a:lstStyle>
          <a:p>
            <a:pPr algn="r"/>
            <a:r>
              <a:rPr lang="en-GB"/>
              <a:t>Place of Global Game Jam as Identity Infrastructure in UK Cross-Regional Communities of Practice</a:t>
            </a:r>
            <a:endParaRPr lang="en-GB" dirty="0"/>
          </a:p>
        </p:txBody>
      </p:sp>
      <p:sp>
        <p:nvSpPr>
          <p:cNvPr id="13" name="Slide Number Placeholder 5">
            <a:extLst>
              <a:ext uri="{FF2B5EF4-FFF2-40B4-BE49-F238E27FC236}">
                <a16:creationId xmlns:a16="http://schemas.microsoft.com/office/drawing/2014/main" id="{58FE6DA1-D5C2-9742-9034-655CED407756}"/>
              </a:ext>
            </a:extLst>
          </p:cNvPr>
          <p:cNvSpPr>
            <a:spLocks noGrp="1"/>
          </p:cNvSpPr>
          <p:nvPr>
            <p:ph type="sldNum" sz="quarter" idx="4"/>
          </p:nvPr>
        </p:nvSpPr>
        <p:spPr>
          <a:xfrm>
            <a:off x="11297920" y="6356351"/>
            <a:ext cx="414080" cy="365125"/>
          </a:xfrm>
          <a:prstGeom prst="rect">
            <a:avLst/>
          </a:prstGeom>
        </p:spPr>
        <p:txBody>
          <a:bodyPr vert="horz" lIns="0" tIns="0" rIns="0" bIns="0" rtlCol="0" anchor="ctr"/>
          <a:lstStyle>
            <a:lvl1pPr algn="r">
              <a:defRPr sz="1200">
                <a:solidFill>
                  <a:schemeClr val="tx1"/>
                </a:solidFill>
              </a:defRPr>
            </a:lvl1pPr>
          </a:lstStyle>
          <a:p>
            <a:fld id="{2CC19541-5F6E-2C4C-BF21-196C1C8E2E31}" type="slidenum">
              <a:rPr lang="en-GB" smtClean="0"/>
              <a:pPr/>
              <a:t>‹#›</a:t>
            </a:fld>
            <a:r>
              <a:rPr lang="en-GB" dirty="0"/>
              <a:t> </a:t>
            </a:r>
          </a:p>
        </p:txBody>
      </p:sp>
    </p:spTree>
    <p:extLst>
      <p:ext uri="{BB962C8B-B14F-4D97-AF65-F5344CB8AC3E}">
        <p14:creationId xmlns:p14="http://schemas.microsoft.com/office/powerpoint/2010/main" val="456931914"/>
      </p:ext>
    </p:extLst>
  </p:cSld>
  <p:clrMapOvr>
    <a:masterClrMapping/>
  </p:clrMapOvr>
  <p:extLst>
    <p:ext uri="{DCECCB84-F9BA-43D5-87BE-67443E8EF086}">
      <p15:sldGuideLst xmlns:p15="http://schemas.microsoft.com/office/powerpoint/2012/main">
        <p15:guide id="1" orient="horz" pos="2160"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ext and two images">
    <p:spTree>
      <p:nvGrpSpPr>
        <p:cNvPr id="1" name=""/>
        <p:cNvGrpSpPr/>
        <p:nvPr/>
      </p:nvGrpSpPr>
      <p:grpSpPr>
        <a:xfrm>
          <a:off x="0" y="0"/>
          <a:ext cx="0" cy="0"/>
          <a:chOff x="0" y="0"/>
          <a:chExt cx="0" cy="0"/>
        </a:xfrm>
      </p:grpSpPr>
      <p:sp>
        <p:nvSpPr>
          <p:cNvPr id="21" name="Text Placeholder 4">
            <a:extLst>
              <a:ext uri="{FF2B5EF4-FFF2-40B4-BE49-F238E27FC236}">
                <a16:creationId xmlns:a16="http://schemas.microsoft.com/office/drawing/2014/main" id="{DE77F893-67C0-CE4F-A59D-E2C0A7A456E9}"/>
              </a:ext>
            </a:extLst>
          </p:cNvPr>
          <p:cNvSpPr>
            <a:spLocks noGrp="1"/>
          </p:cNvSpPr>
          <p:nvPr>
            <p:ph type="body" sz="quarter" idx="13" hasCustomPrompt="1"/>
          </p:nvPr>
        </p:nvSpPr>
        <p:spPr>
          <a:xfrm>
            <a:off x="480000" y="226294"/>
            <a:ext cx="11233150" cy="280988"/>
          </a:xfrm>
        </p:spPr>
        <p:txBody>
          <a:bodyPr/>
          <a:lstStyle>
            <a:lvl1pPr marL="0" indent="0">
              <a:buNone/>
              <a:defRPr sz="1400" b="1"/>
            </a:lvl1pPr>
            <a:lvl2pPr marL="432000" indent="0">
              <a:buNone/>
              <a:defRPr sz="1600"/>
            </a:lvl2pPr>
            <a:lvl3pPr marL="432000" indent="0">
              <a:buNone/>
              <a:defRPr sz="1600"/>
            </a:lvl3pPr>
            <a:lvl4pPr marL="0" indent="0">
              <a:buNone/>
              <a:defRPr sz="1600"/>
            </a:lvl4pPr>
            <a:lvl5pPr marL="432000" indent="0">
              <a:buNone/>
              <a:defRPr sz="1600"/>
            </a:lvl5pPr>
          </a:lstStyle>
          <a:p>
            <a:pPr lvl="0"/>
            <a:r>
              <a:rPr lang="en-US"/>
              <a:t>Optional chapter heading </a:t>
            </a:r>
          </a:p>
        </p:txBody>
      </p:sp>
      <p:sp>
        <p:nvSpPr>
          <p:cNvPr id="20" name="Title 1">
            <a:extLst>
              <a:ext uri="{FF2B5EF4-FFF2-40B4-BE49-F238E27FC236}">
                <a16:creationId xmlns:a16="http://schemas.microsoft.com/office/drawing/2014/main" id="{2F15A368-1733-764C-B16B-70BDFCDA4CD0}"/>
              </a:ext>
            </a:extLst>
          </p:cNvPr>
          <p:cNvSpPr>
            <a:spLocks noGrp="1"/>
          </p:cNvSpPr>
          <p:nvPr>
            <p:ph type="ctrTitle" hasCustomPrompt="1"/>
          </p:nvPr>
        </p:nvSpPr>
        <p:spPr>
          <a:xfrm>
            <a:off x="480575" y="479699"/>
            <a:ext cx="11232000" cy="720000"/>
          </a:xfrm>
        </p:spPr>
        <p:txBody>
          <a:bodyPr anchor="b" anchorCtr="0"/>
          <a:lstStyle>
            <a:lvl1pPr algn="l">
              <a:defRPr sz="3800">
                <a:solidFill>
                  <a:schemeClr val="tx1"/>
                </a:solidFill>
              </a:defRPr>
            </a:lvl1pPr>
          </a:lstStyle>
          <a:p>
            <a:r>
              <a:rPr lang="en-GB" noProof="0"/>
              <a:t>Add Title</a:t>
            </a:r>
          </a:p>
        </p:txBody>
      </p:sp>
      <p:sp>
        <p:nvSpPr>
          <p:cNvPr id="5" name="Text Placeholder 4">
            <a:extLst>
              <a:ext uri="{FF2B5EF4-FFF2-40B4-BE49-F238E27FC236}">
                <a16:creationId xmlns:a16="http://schemas.microsoft.com/office/drawing/2014/main" id="{1AA3A0A6-2360-E749-813F-4C2BB76956BA}"/>
              </a:ext>
            </a:extLst>
          </p:cNvPr>
          <p:cNvSpPr>
            <a:spLocks noGrp="1"/>
          </p:cNvSpPr>
          <p:nvPr>
            <p:ph type="body" sz="quarter" idx="15"/>
          </p:nvPr>
        </p:nvSpPr>
        <p:spPr>
          <a:xfrm>
            <a:off x="479998" y="1602535"/>
            <a:ext cx="6479602" cy="4347415"/>
          </a:xfrm>
        </p:spPr>
        <p:txBody>
          <a:bodyPr/>
          <a:lstStyle>
            <a:lvl1pPr>
              <a:defRPr sz="2400"/>
            </a:lvl1pPr>
            <a:lvl2pPr>
              <a:defRPr sz="2400"/>
            </a:lvl2pPr>
            <a:lvl3pPr>
              <a:defRPr sz="2400"/>
            </a:lvl3pPr>
            <a:lvl4pPr>
              <a:defRPr sz="2400"/>
            </a:lvl4pPr>
            <a:lvl5pPr>
              <a:defRPr sz="2400"/>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5" name="Picture Placeholder 3" descr="Add image here"/>
          <p:cNvSpPr>
            <a:spLocks noGrp="1"/>
          </p:cNvSpPr>
          <p:nvPr>
            <p:ph type="pic" sz="quarter" idx="10"/>
          </p:nvPr>
        </p:nvSpPr>
        <p:spPr>
          <a:xfrm>
            <a:off x="8075613" y="1602536"/>
            <a:ext cx="3636387" cy="2088000"/>
          </a:xfrm>
          <a:prstGeom prst="rect">
            <a:avLst/>
          </a:prstGeom>
        </p:spPr>
        <p:txBody>
          <a:bodyPr anchor="t" anchorCtr="0"/>
          <a:lstStyle>
            <a:lvl1pPr marL="0" indent="0" algn="ctr">
              <a:buNone/>
              <a:defRPr sz="1600">
                <a:solidFill>
                  <a:schemeClr val="tx1"/>
                </a:solidFill>
              </a:defRPr>
            </a:lvl1pPr>
          </a:lstStyle>
          <a:p>
            <a:r>
              <a:rPr lang="en-US"/>
              <a:t>Click icon to add picture</a:t>
            </a:r>
            <a:endParaRPr lang="en-GB" dirty="0"/>
          </a:p>
        </p:txBody>
      </p:sp>
      <p:sp>
        <p:nvSpPr>
          <p:cNvPr id="18" name="Picture Placeholder 3" descr="Add image here or remove placeholder box if not required">
            <a:extLst>
              <a:ext uri="{FF2B5EF4-FFF2-40B4-BE49-F238E27FC236}">
                <a16:creationId xmlns:a16="http://schemas.microsoft.com/office/drawing/2014/main" id="{856F6CC8-311C-B64C-8916-5A1222AAACF9}"/>
              </a:ext>
            </a:extLst>
          </p:cNvPr>
          <p:cNvSpPr>
            <a:spLocks noGrp="1"/>
          </p:cNvSpPr>
          <p:nvPr>
            <p:ph type="pic" sz="quarter" idx="16"/>
          </p:nvPr>
        </p:nvSpPr>
        <p:spPr>
          <a:xfrm>
            <a:off x="8075613" y="3843729"/>
            <a:ext cx="3636000" cy="2088000"/>
          </a:xfrm>
          <a:prstGeom prst="rect">
            <a:avLst/>
          </a:prstGeom>
        </p:spPr>
        <p:txBody>
          <a:bodyPr anchor="t" anchorCtr="0"/>
          <a:lstStyle>
            <a:lvl1pPr marL="0" indent="0" algn="ctr">
              <a:buNone/>
              <a:defRPr sz="1600">
                <a:solidFill>
                  <a:schemeClr val="tx1"/>
                </a:solidFill>
              </a:defRPr>
            </a:lvl1pPr>
          </a:lstStyle>
          <a:p>
            <a:r>
              <a:rPr lang="en-US"/>
              <a:t>Click icon to add picture</a:t>
            </a:r>
            <a:endParaRPr lang="en-GB"/>
          </a:p>
        </p:txBody>
      </p:sp>
      <p:cxnSp>
        <p:nvCxnSpPr>
          <p:cNvPr id="13" name="Straight Connector 12">
            <a:extLst>
              <a:ext uri="{FF2B5EF4-FFF2-40B4-BE49-F238E27FC236}">
                <a16:creationId xmlns:a16="http://schemas.microsoft.com/office/drawing/2014/main" id="{2331FF65-03E8-8A49-B200-30B7E9B5FC39}"/>
              </a:ext>
              <a:ext uri="{C183D7F6-B498-43B3-948B-1728B52AA6E4}">
                <adec:decorative xmlns:adec="http://schemas.microsoft.com/office/drawing/2017/decorative" val="1"/>
              </a:ext>
            </a:extLst>
          </p:cNvPr>
          <p:cNvCxnSpPr>
            <a:cxnSpLocks/>
          </p:cNvCxnSpPr>
          <p:nvPr userDrawn="1"/>
        </p:nvCxnSpPr>
        <p:spPr>
          <a:xfrm>
            <a:off x="479426" y="6097460"/>
            <a:ext cx="11233149" cy="0"/>
          </a:xfrm>
          <a:prstGeom prst="line">
            <a:avLst/>
          </a:prstGeom>
          <a:ln w="3175">
            <a:solidFill>
              <a:schemeClr val="tx1">
                <a:lumMod val="95000"/>
                <a:lumOff val="5000"/>
              </a:schemeClr>
            </a:solidFill>
            <a:round/>
          </a:ln>
          <a:effectLst/>
        </p:spPr>
        <p:style>
          <a:lnRef idx="2">
            <a:schemeClr val="accent1"/>
          </a:lnRef>
          <a:fillRef idx="0">
            <a:schemeClr val="accent1"/>
          </a:fillRef>
          <a:effectRef idx="1">
            <a:schemeClr val="accent1"/>
          </a:effectRef>
          <a:fontRef idx="minor">
            <a:schemeClr val="tx1"/>
          </a:fontRef>
        </p:style>
      </p:cxnSp>
      <p:pic>
        <p:nvPicPr>
          <p:cNvPr id="11" name="Picture 10">
            <a:extLst>
              <a:ext uri="{FF2B5EF4-FFF2-40B4-BE49-F238E27FC236}">
                <a16:creationId xmlns:a16="http://schemas.microsoft.com/office/drawing/2014/main" id="{7292342F-D3CE-4E49-9241-D37271737CD5}"/>
              </a:ext>
              <a:ext uri="{C183D7F6-B498-43B3-948B-1728B52AA6E4}">
                <adec:decorative xmlns:adec="http://schemas.microsoft.com/office/drawing/2017/decorative" val="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99643" y="6148456"/>
            <a:ext cx="2583713" cy="528680"/>
          </a:xfrm>
          <a:prstGeom prst="rect">
            <a:avLst/>
          </a:prstGeom>
        </p:spPr>
      </p:pic>
      <p:sp>
        <p:nvSpPr>
          <p:cNvPr id="22" name="Footer Placeholder 4">
            <a:extLst>
              <a:ext uri="{FF2B5EF4-FFF2-40B4-BE49-F238E27FC236}">
                <a16:creationId xmlns:a16="http://schemas.microsoft.com/office/drawing/2014/main" id="{3FCB8051-DAAA-514B-972B-6B1708BD24EF}"/>
              </a:ext>
            </a:extLst>
          </p:cNvPr>
          <p:cNvSpPr>
            <a:spLocks noGrp="1"/>
          </p:cNvSpPr>
          <p:nvPr>
            <p:ph type="ftr" sz="quarter" idx="3"/>
          </p:nvPr>
        </p:nvSpPr>
        <p:spPr>
          <a:xfrm>
            <a:off x="3324224" y="6356351"/>
            <a:ext cx="7973696" cy="365125"/>
          </a:xfrm>
          <a:prstGeom prst="rect">
            <a:avLst/>
          </a:prstGeom>
        </p:spPr>
        <p:txBody>
          <a:bodyPr vert="horz" lIns="0" tIns="0" rIns="0" bIns="0" rtlCol="0" anchor="ctr"/>
          <a:lstStyle>
            <a:lvl1pPr algn="l">
              <a:defRPr sz="1200">
                <a:solidFill>
                  <a:schemeClr val="tx1"/>
                </a:solidFill>
              </a:defRPr>
            </a:lvl1pPr>
          </a:lstStyle>
          <a:p>
            <a:pPr algn="r"/>
            <a:r>
              <a:rPr lang="en-GB"/>
              <a:t>Place of Global Game Jam as Identity Infrastructure in UK Cross-Regional Communities of Practice</a:t>
            </a:r>
            <a:endParaRPr lang="en-GB" dirty="0"/>
          </a:p>
        </p:txBody>
      </p:sp>
      <p:sp>
        <p:nvSpPr>
          <p:cNvPr id="14" name="Slide Number Placeholder 5">
            <a:extLst>
              <a:ext uri="{FF2B5EF4-FFF2-40B4-BE49-F238E27FC236}">
                <a16:creationId xmlns:a16="http://schemas.microsoft.com/office/drawing/2014/main" id="{63848389-282B-0C4B-90ED-D81CEE670DA9}"/>
              </a:ext>
            </a:extLst>
          </p:cNvPr>
          <p:cNvSpPr>
            <a:spLocks noGrp="1"/>
          </p:cNvSpPr>
          <p:nvPr>
            <p:ph type="sldNum" sz="quarter" idx="4"/>
          </p:nvPr>
        </p:nvSpPr>
        <p:spPr>
          <a:xfrm>
            <a:off x="11297920" y="6356351"/>
            <a:ext cx="414080" cy="365125"/>
          </a:xfrm>
          <a:prstGeom prst="rect">
            <a:avLst/>
          </a:prstGeom>
        </p:spPr>
        <p:txBody>
          <a:bodyPr vert="horz" lIns="0" tIns="0" rIns="0" bIns="0" rtlCol="0" anchor="ctr"/>
          <a:lstStyle>
            <a:lvl1pPr algn="r">
              <a:defRPr sz="1200">
                <a:solidFill>
                  <a:schemeClr val="tx1"/>
                </a:solidFill>
              </a:defRPr>
            </a:lvl1pPr>
          </a:lstStyle>
          <a:p>
            <a:fld id="{2CC19541-5F6E-2C4C-BF21-196C1C8E2E31}" type="slidenum">
              <a:rPr lang="en-GB" smtClean="0"/>
              <a:pPr/>
              <a:t>‹#›</a:t>
            </a:fld>
            <a:r>
              <a:rPr lang="en-GB" dirty="0"/>
              <a:t> </a:t>
            </a:r>
          </a:p>
        </p:txBody>
      </p:sp>
    </p:spTree>
    <p:extLst>
      <p:ext uri="{BB962C8B-B14F-4D97-AF65-F5344CB8AC3E}">
        <p14:creationId xmlns:p14="http://schemas.microsoft.com/office/powerpoint/2010/main" val="3239530483"/>
      </p:ext>
    </p:extLst>
  </p:cSld>
  <p:clrMapOvr>
    <a:masterClrMapping/>
  </p:clrMapOvr>
  <p:extLst>
    <p:ext uri="{DCECCB84-F9BA-43D5-87BE-67443E8EF086}">
      <p15:sldGuideLst xmlns:p15="http://schemas.microsoft.com/office/powerpoint/2012/main">
        <p15:guide id="1" orient="horz" pos="2160" userDrawn="1">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lumMod val="95000"/>
          </a:schemeClr>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478353D-46A7-2448-89A2-82D8D5FD32C9}"/>
              </a:ext>
            </a:extLst>
          </p:cNvPr>
          <p:cNvSpPr>
            <a:spLocks noGrp="1"/>
          </p:cNvSpPr>
          <p:nvPr>
            <p:ph type="title"/>
          </p:nvPr>
        </p:nvSpPr>
        <p:spPr>
          <a:xfrm>
            <a:off x="480000" y="509953"/>
            <a:ext cx="11232001" cy="689471"/>
          </a:xfrm>
          <a:prstGeom prst="rect">
            <a:avLst/>
          </a:prstGeom>
        </p:spPr>
        <p:txBody>
          <a:bodyPr vert="horz" lIns="0" tIns="0" rIns="0" bIns="0" rtlCol="0" anchor="b" anchorCtr="0">
            <a:noAutofit/>
          </a:bodyPr>
          <a:lstStyle/>
          <a:p>
            <a:r>
              <a:rPr lang="en-US" noProof="0"/>
              <a:t>Click to edit Master title style</a:t>
            </a:r>
            <a:endParaRPr lang="en-GB"/>
          </a:p>
        </p:txBody>
      </p:sp>
      <p:sp>
        <p:nvSpPr>
          <p:cNvPr id="3" name="Text Placeholder 2">
            <a:extLst>
              <a:ext uri="{FF2B5EF4-FFF2-40B4-BE49-F238E27FC236}">
                <a16:creationId xmlns:a16="http://schemas.microsoft.com/office/drawing/2014/main" id="{4F85E140-9D5F-0646-BC1E-1FBC73E967D8}"/>
              </a:ext>
            </a:extLst>
          </p:cNvPr>
          <p:cNvSpPr>
            <a:spLocks noGrp="1"/>
          </p:cNvSpPr>
          <p:nvPr>
            <p:ph type="body" idx="1"/>
          </p:nvPr>
        </p:nvSpPr>
        <p:spPr>
          <a:xfrm>
            <a:off x="480575" y="1597880"/>
            <a:ext cx="11232000" cy="4351338"/>
          </a:xfrm>
          <a:prstGeom prst="rect">
            <a:avLst/>
          </a:prstGeom>
        </p:spPr>
        <p:txBody>
          <a:bodyPr vert="horz" lIns="0" tIns="0" rIns="0" bIns="0" rtlCol="0">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noProof="0" dirty="0"/>
          </a:p>
        </p:txBody>
      </p:sp>
      <p:sp>
        <p:nvSpPr>
          <p:cNvPr id="6" name="Slide Number Placeholder 5">
            <a:extLst>
              <a:ext uri="{FF2B5EF4-FFF2-40B4-BE49-F238E27FC236}">
                <a16:creationId xmlns:a16="http://schemas.microsoft.com/office/drawing/2014/main" id="{3042AE4E-44FE-7E4B-AF1A-860913C2F474}"/>
              </a:ext>
            </a:extLst>
          </p:cNvPr>
          <p:cNvSpPr>
            <a:spLocks noGrp="1"/>
          </p:cNvSpPr>
          <p:nvPr>
            <p:ph type="sldNum" sz="quarter" idx="4"/>
          </p:nvPr>
        </p:nvSpPr>
        <p:spPr>
          <a:xfrm>
            <a:off x="11297920" y="6356351"/>
            <a:ext cx="414080" cy="365125"/>
          </a:xfrm>
          <a:prstGeom prst="rect">
            <a:avLst/>
          </a:prstGeom>
        </p:spPr>
        <p:txBody>
          <a:bodyPr vert="horz" lIns="0" tIns="0" rIns="0" bIns="0" rtlCol="0" anchor="ctr"/>
          <a:lstStyle>
            <a:lvl1pPr algn="r">
              <a:defRPr sz="1200">
                <a:solidFill>
                  <a:schemeClr val="tx1"/>
                </a:solidFill>
              </a:defRPr>
            </a:lvl1pPr>
          </a:lstStyle>
          <a:p>
            <a:fld id="{2CC19541-5F6E-2C4C-BF21-196C1C8E2E31}" type="slidenum">
              <a:rPr lang="en-GB" smtClean="0"/>
              <a:pPr/>
              <a:t>‹#›</a:t>
            </a:fld>
            <a:r>
              <a:rPr lang="en-GB" dirty="0"/>
              <a:t> </a:t>
            </a:r>
          </a:p>
        </p:txBody>
      </p:sp>
      <p:sp>
        <p:nvSpPr>
          <p:cNvPr id="5" name="Footer Placeholder 4">
            <a:extLst>
              <a:ext uri="{FF2B5EF4-FFF2-40B4-BE49-F238E27FC236}">
                <a16:creationId xmlns:a16="http://schemas.microsoft.com/office/drawing/2014/main" id="{B5249DCB-2F53-A44C-9480-CDBE29F0F244}"/>
              </a:ext>
            </a:extLst>
          </p:cNvPr>
          <p:cNvSpPr>
            <a:spLocks noGrp="1"/>
          </p:cNvSpPr>
          <p:nvPr>
            <p:ph type="ftr" sz="quarter" idx="3"/>
          </p:nvPr>
        </p:nvSpPr>
        <p:spPr>
          <a:xfrm>
            <a:off x="3324224" y="6356351"/>
            <a:ext cx="7973696" cy="365125"/>
          </a:xfrm>
          <a:prstGeom prst="rect">
            <a:avLst/>
          </a:prstGeom>
        </p:spPr>
        <p:txBody>
          <a:bodyPr vert="horz" lIns="0" tIns="0" rIns="0" bIns="0" rtlCol="0" anchor="ctr"/>
          <a:lstStyle>
            <a:lvl1pPr algn="l">
              <a:defRPr sz="1200">
                <a:solidFill>
                  <a:schemeClr val="tx1"/>
                </a:solidFill>
              </a:defRPr>
            </a:lvl1pPr>
          </a:lstStyle>
          <a:p>
            <a:pPr algn="r"/>
            <a:r>
              <a:rPr lang="en-GB"/>
              <a:t>Place of Global Game Jam as Identity Infrastructure in UK Cross-Regional Communities of Practice</a:t>
            </a:r>
            <a:endParaRPr lang="en-GB" dirty="0"/>
          </a:p>
        </p:txBody>
      </p:sp>
    </p:spTree>
    <p:extLst>
      <p:ext uri="{BB962C8B-B14F-4D97-AF65-F5344CB8AC3E}">
        <p14:creationId xmlns:p14="http://schemas.microsoft.com/office/powerpoint/2010/main" val="318719275"/>
      </p:ext>
    </p:extLst>
  </p:cSld>
  <p:clrMap bg1="lt1" tx1="dk1" bg2="lt2" tx2="dk2" accent1="accent1" accent2="accent2" accent3="accent3" accent4="accent4" accent5="accent5" accent6="accent6" hlink="hlink" folHlink="folHlink"/>
  <p:sldLayoutIdLst>
    <p:sldLayoutId id="2147484171" r:id="rId1"/>
    <p:sldLayoutId id="2147484098" r:id="rId2"/>
    <p:sldLayoutId id="2147484093" r:id="rId3"/>
    <p:sldLayoutId id="2147484176" r:id="rId4"/>
    <p:sldLayoutId id="2147484175" r:id="rId5"/>
    <p:sldLayoutId id="2147484073" r:id="rId6"/>
    <p:sldLayoutId id="2147484177" r:id="rId7"/>
    <p:sldLayoutId id="2147484174" r:id="rId8"/>
    <p:sldLayoutId id="2147484094" r:id="rId9"/>
    <p:sldLayoutId id="2147484062" r:id="rId10"/>
    <p:sldLayoutId id="2147484095" r:id="rId11"/>
    <p:sldLayoutId id="2147484182" r:id="rId12"/>
    <p:sldLayoutId id="2147484178" r:id="rId13"/>
    <p:sldLayoutId id="2147484179" r:id="rId14"/>
    <p:sldLayoutId id="2147484180" r:id="rId15"/>
    <p:sldLayoutId id="2147484181" r:id="rId16"/>
    <p:sldLayoutId id="2147484074" r:id="rId17"/>
    <p:sldLayoutId id="2147484075" r:id="rId18"/>
    <p:sldLayoutId id="2147484097" r:id="rId19"/>
    <p:sldLayoutId id="2147484082" r:id="rId20"/>
    <p:sldLayoutId id="2147484173" r:id="rId21"/>
  </p:sldLayoutIdLst>
  <p:hf hdr="0" dt="0"/>
  <p:txStyles>
    <p:titleStyle>
      <a:lvl1pPr algn="l" defTabSz="914400" rtl="0" eaLnBrk="1" latinLnBrk="0" hangingPunct="1">
        <a:lnSpc>
          <a:spcPct val="90000"/>
        </a:lnSpc>
        <a:spcBef>
          <a:spcPct val="0"/>
        </a:spcBef>
        <a:buNone/>
        <a:defRPr sz="3800" b="1" kern="1200" spc="-10" baseline="0">
          <a:solidFill>
            <a:schemeClr val="tx1"/>
          </a:solidFill>
          <a:latin typeface="+mj-lt"/>
          <a:ea typeface="+mj-ea"/>
          <a:cs typeface="+mj-cs"/>
        </a:defRPr>
      </a:lvl1pPr>
    </p:titleStyle>
    <p:bodyStyle>
      <a:lvl1pPr marL="432000" indent="-432000" algn="l" defTabSz="126000" rtl="0" eaLnBrk="1" latinLnBrk="0" hangingPunct="1">
        <a:lnSpc>
          <a:spcPct val="110000"/>
        </a:lnSpc>
        <a:spcBef>
          <a:spcPts val="0"/>
        </a:spcBef>
        <a:spcAft>
          <a:spcPts val="1200"/>
        </a:spcAft>
        <a:buClr>
          <a:schemeClr val="tx1"/>
        </a:buClr>
        <a:buSzPct val="80000"/>
        <a:buFont typeface="Wingdings 2" panose="05020102010507070707" pitchFamily="18" charset="2"/>
        <a:buChar char="¢"/>
        <a:tabLst/>
        <a:defRPr sz="2400" kern="1200" spc="-10" baseline="0">
          <a:solidFill>
            <a:schemeClr val="tx1"/>
          </a:solidFill>
          <a:latin typeface="+mn-lt"/>
          <a:ea typeface="+mn-ea"/>
          <a:cs typeface="+mn-cs"/>
        </a:defRPr>
      </a:lvl1pPr>
      <a:lvl2pPr marL="864000" indent="-432000" algn="l" defTabSz="126000" rtl="0" eaLnBrk="1" latinLnBrk="0" hangingPunct="1">
        <a:lnSpc>
          <a:spcPct val="110000"/>
        </a:lnSpc>
        <a:spcBef>
          <a:spcPts val="0"/>
        </a:spcBef>
        <a:spcAft>
          <a:spcPts val="1000"/>
        </a:spcAft>
        <a:buClr>
          <a:schemeClr val="tx1"/>
        </a:buClr>
        <a:buSzPct val="80000"/>
        <a:buFont typeface="Wingdings 2" panose="05020102010507070707" pitchFamily="18" charset="2"/>
        <a:buChar char=""/>
        <a:tabLst>
          <a:tab pos="126000" algn="l"/>
        </a:tabLst>
        <a:defRPr sz="2400" kern="1200" spc="-10" baseline="0">
          <a:solidFill>
            <a:schemeClr val="tx1"/>
          </a:solidFill>
          <a:latin typeface="+mn-lt"/>
          <a:ea typeface="+mn-ea"/>
          <a:cs typeface="+mn-cs"/>
        </a:defRPr>
      </a:lvl2pPr>
      <a:lvl3pPr marL="864000" indent="-432000" algn="l" defTabSz="126000" rtl="0" eaLnBrk="1" latinLnBrk="0" hangingPunct="1">
        <a:lnSpc>
          <a:spcPct val="110000"/>
        </a:lnSpc>
        <a:spcBef>
          <a:spcPts val="0"/>
        </a:spcBef>
        <a:spcAft>
          <a:spcPts val="1000"/>
        </a:spcAft>
        <a:buClrTx/>
        <a:buSzPct val="80000"/>
        <a:buFont typeface="Wingdings 2" panose="05020102010507070707" pitchFamily="18" charset="2"/>
        <a:buChar char=""/>
        <a:tabLst>
          <a:tab pos="126000" algn="l"/>
        </a:tabLst>
        <a:defRPr sz="2400" kern="1200" spc="-10" baseline="0">
          <a:solidFill>
            <a:schemeClr val="tx1"/>
          </a:solidFill>
          <a:latin typeface="+mn-lt"/>
          <a:ea typeface="+mn-ea"/>
          <a:cs typeface="+mn-cs"/>
        </a:defRPr>
      </a:lvl3pPr>
      <a:lvl4pPr marL="432000" indent="-432000" algn="l" defTabSz="126000" rtl="0" eaLnBrk="1" latinLnBrk="0" hangingPunct="1">
        <a:lnSpc>
          <a:spcPct val="110000"/>
        </a:lnSpc>
        <a:spcBef>
          <a:spcPts val="0"/>
        </a:spcBef>
        <a:spcAft>
          <a:spcPts val="0"/>
        </a:spcAft>
        <a:buClr>
          <a:schemeClr val="tx1"/>
        </a:buClr>
        <a:buSzPct val="80000"/>
        <a:buFont typeface="Wingdings 2" panose="05020102010507070707" pitchFamily="18" charset="2"/>
        <a:buChar char="¢"/>
        <a:tabLst/>
        <a:defRPr sz="2400" kern="1200" spc="-10" baseline="0">
          <a:solidFill>
            <a:schemeClr val="tx1"/>
          </a:solidFill>
          <a:latin typeface="+mn-lt"/>
          <a:ea typeface="+mn-ea"/>
          <a:cs typeface="+mn-cs"/>
        </a:defRPr>
      </a:lvl4pPr>
      <a:lvl5pPr marL="864000" indent="-432000" algn="l" defTabSz="126000" rtl="0" eaLnBrk="1" latinLnBrk="0" hangingPunct="1">
        <a:lnSpc>
          <a:spcPct val="110000"/>
        </a:lnSpc>
        <a:spcBef>
          <a:spcPts val="0"/>
        </a:spcBef>
        <a:spcAft>
          <a:spcPts val="0"/>
        </a:spcAft>
        <a:buClr>
          <a:schemeClr val="tx1"/>
        </a:buClr>
        <a:buSzPct val="80000"/>
        <a:buFont typeface="Wingdings 2" panose="05020102010507070707" pitchFamily="18" charset="2"/>
        <a:buChar char="¢"/>
        <a:tabLst>
          <a:tab pos="126000" algn="l"/>
        </a:tabLst>
        <a:defRPr sz="2400" kern="1200" spc="-10" baseline="0">
          <a:solidFill>
            <a:schemeClr val="tx1"/>
          </a:solidFill>
          <a:latin typeface="+mn-lt"/>
          <a:ea typeface="+mn-ea"/>
          <a:cs typeface="+mn-cs"/>
        </a:defRPr>
      </a:lvl5pPr>
      <a:lvl6pPr marL="864000" indent="-432000" algn="l" defTabSz="126000" rtl="0" eaLnBrk="1" latinLnBrk="0" hangingPunct="1">
        <a:lnSpc>
          <a:spcPct val="110000"/>
        </a:lnSpc>
        <a:spcBef>
          <a:spcPts val="0"/>
        </a:spcBef>
        <a:spcAft>
          <a:spcPts val="0"/>
        </a:spcAft>
        <a:buClr>
          <a:schemeClr val="tx1"/>
        </a:buClr>
        <a:buSzPct val="80000"/>
        <a:buFont typeface="Wingdings 2" panose="05020102010507070707" pitchFamily="18" charset="2"/>
        <a:buChar char="£"/>
        <a:tabLst>
          <a:tab pos="126000" algn="l"/>
        </a:tabLst>
        <a:defRPr sz="2400" kern="1200" spc="-10" baseline="0">
          <a:solidFill>
            <a:schemeClr val="tx1"/>
          </a:solidFill>
          <a:latin typeface="+mn-lt"/>
          <a:ea typeface="+mn-ea"/>
          <a:cs typeface="+mn-cs"/>
        </a:defRPr>
      </a:lvl6pPr>
      <a:lvl7pPr marL="432000" indent="-432000" algn="l" defTabSz="126000" rtl="0" eaLnBrk="1" latinLnBrk="0" hangingPunct="1">
        <a:lnSpc>
          <a:spcPct val="110000"/>
        </a:lnSpc>
        <a:spcBef>
          <a:spcPts val="0"/>
        </a:spcBef>
        <a:buFont typeface="+mj-lt"/>
        <a:buAutoNum type="arabicPeriod"/>
        <a:tabLst>
          <a:tab pos="126000" algn="l"/>
        </a:tabLst>
        <a:defRPr sz="2400" kern="1200" spc="-10" baseline="0">
          <a:solidFill>
            <a:schemeClr val="tx1"/>
          </a:solidFill>
          <a:latin typeface="+mn-lt"/>
          <a:ea typeface="+mn-ea"/>
          <a:cs typeface="+mn-cs"/>
        </a:defRPr>
      </a:lvl7pPr>
      <a:lvl8pPr marL="0" indent="0" algn="l" defTabSz="126000" rtl="0" eaLnBrk="1" latinLnBrk="0" hangingPunct="1">
        <a:lnSpc>
          <a:spcPct val="110000"/>
        </a:lnSpc>
        <a:spcBef>
          <a:spcPts val="0"/>
        </a:spcBef>
        <a:buFont typeface="Arial" panose="020B0604020202020204" pitchFamily="34" charset="0"/>
        <a:buNone/>
        <a:tabLst>
          <a:tab pos="126000" algn="l"/>
        </a:tabLst>
        <a:defRPr sz="2400" b="1" kern="1200" spc="-10" baseline="0">
          <a:solidFill>
            <a:schemeClr val="tx1"/>
          </a:solidFill>
          <a:latin typeface="+mn-lt"/>
          <a:ea typeface="+mn-ea"/>
          <a:cs typeface="+mn-cs"/>
        </a:defRPr>
      </a:lvl8pPr>
      <a:lvl9pPr marL="0" indent="0" algn="l" defTabSz="126000" rtl="0" eaLnBrk="1" latinLnBrk="0" hangingPunct="1">
        <a:lnSpc>
          <a:spcPct val="110000"/>
        </a:lnSpc>
        <a:spcBef>
          <a:spcPts val="0"/>
        </a:spcBef>
        <a:buFont typeface="Arial" panose="020B0604020202020204" pitchFamily="34" charset="0"/>
        <a:buNone/>
        <a:tabLst>
          <a:tab pos="126000" algn="l"/>
        </a:tabLst>
        <a:defRPr sz="2400" kern="1200" spc="-10" baseline="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3840" userDrawn="1">
          <p15:clr>
            <a:srgbClr val="F26B43"/>
          </p15:clr>
        </p15:guide>
        <p15:guide id="2" orient="horz" pos="2160" userDrawn="1">
          <p15:clr>
            <a:srgbClr val="F26B43"/>
          </p15:clr>
        </p15:guide>
        <p15:guide id="3" pos="7378" userDrawn="1">
          <p15:clr>
            <a:srgbClr val="F26B43"/>
          </p15:clr>
        </p15:guide>
        <p15:guide id="4" pos="302" userDrawn="1">
          <p15:clr>
            <a:srgbClr val="F26B43"/>
          </p15:clr>
        </p15:guide>
        <p15:guide id="5" pos="824" userDrawn="1">
          <p15:clr>
            <a:srgbClr val="F26B43"/>
          </p15:clr>
        </p15:guide>
        <p15:guide id="6" pos="914" userDrawn="1">
          <p15:clr>
            <a:srgbClr val="F26B43"/>
          </p15:clr>
        </p15:guide>
        <p15:guide id="7" pos="1413" userDrawn="1">
          <p15:clr>
            <a:srgbClr val="F26B43"/>
          </p15:clr>
        </p15:guide>
        <p15:guide id="8" pos="1504" userDrawn="1">
          <p15:clr>
            <a:srgbClr val="F26B43"/>
          </p15:clr>
        </p15:guide>
        <p15:guide id="9" pos="2003" userDrawn="1">
          <p15:clr>
            <a:srgbClr val="F26B43"/>
          </p15:clr>
        </p15:guide>
        <p15:guide id="10" pos="2094" userDrawn="1">
          <p15:clr>
            <a:srgbClr val="F26B43"/>
          </p15:clr>
        </p15:guide>
        <p15:guide id="11" pos="2593" userDrawn="1">
          <p15:clr>
            <a:srgbClr val="F26B43"/>
          </p15:clr>
        </p15:guide>
        <p15:guide id="12" pos="2683" userDrawn="1">
          <p15:clr>
            <a:srgbClr val="F26B43"/>
          </p15:clr>
        </p15:guide>
        <p15:guide id="13" pos="3205" userDrawn="1">
          <p15:clr>
            <a:srgbClr val="F26B43"/>
          </p15:clr>
        </p15:guide>
        <p15:guide id="14" pos="3296" userDrawn="1">
          <p15:clr>
            <a:srgbClr val="F26B43"/>
          </p15:clr>
        </p15:guide>
        <p15:guide id="15" pos="3795" userDrawn="1">
          <p15:clr>
            <a:srgbClr val="F26B43"/>
          </p15:clr>
        </p15:guide>
        <p15:guide id="16" pos="3885" userDrawn="1">
          <p15:clr>
            <a:srgbClr val="F26B43"/>
          </p15:clr>
        </p15:guide>
        <p15:guide id="17" pos="4384" userDrawn="1">
          <p15:clr>
            <a:srgbClr val="F26B43"/>
          </p15:clr>
        </p15:guide>
        <p15:guide id="18" pos="4475" userDrawn="1">
          <p15:clr>
            <a:srgbClr val="F26B43"/>
          </p15:clr>
        </p15:guide>
        <p15:guide id="19" pos="4997" userDrawn="1">
          <p15:clr>
            <a:srgbClr val="F26B43"/>
          </p15:clr>
        </p15:guide>
        <p15:guide id="20" pos="5087" userDrawn="1">
          <p15:clr>
            <a:srgbClr val="F26B43"/>
          </p15:clr>
        </p15:guide>
        <p15:guide id="21" pos="5586" userDrawn="1">
          <p15:clr>
            <a:srgbClr val="F26B43"/>
          </p15:clr>
        </p15:guide>
        <p15:guide id="22" pos="5677" userDrawn="1">
          <p15:clr>
            <a:srgbClr val="F26B43"/>
          </p15:clr>
        </p15:guide>
        <p15:guide id="23" pos="6176" userDrawn="1">
          <p15:clr>
            <a:srgbClr val="F26B43"/>
          </p15:clr>
        </p15:guide>
        <p15:guide id="24" pos="6267" userDrawn="1">
          <p15:clr>
            <a:srgbClr val="F26B43"/>
          </p15:clr>
        </p15:guide>
        <p15:guide id="25" pos="6766" userDrawn="1">
          <p15:clr>
            <a:srgbClr val="F26B43"/>
          </p15:clr>
        </p15:guide>
        <p15:guide id="26" pos="6856" userDrawn="1">
          <p15:clr>
            <a:srgbClr val="F26B43"/>
          </p15:clr>
        </p15:guide>
        <p15:guide id="27" orient="horz" pos="1003" userDrawn="1">
          <p15:clr>
            <a:srgbClr val="F26B43"/>
          </p15:clr>
        </p15:guide>
        <p15:guide id="28" orient="horz" pos="3748" userDrawn="1">
          <p15:clr>
            <a:srgbClr val="F26B43"/>
          </p15:clr>
        </p15:guide>
        <p15:guide id="29" orient="horz" pos="686" userDrawn="1">
          <p15:clr>
            <a:srgbClr val="F26B43"/>
          </p15:clr>
        </p15:guide>
        <p15:guide id="30" orient="horz" pos="4156" userDrawn="1">
          <p15:clr>
            <a:srgbClr val="F26B43"/>
          </p15:clr>
        </p15:guide>
        <p15:guide id="31" orient="horz" pos="255"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0.xml"/><Relationship Id="rId1" Type="http://schemas.openxmlformats.org/officeDocument/2006/relationships/slideLayout" Target="../slideLayouts/slideLayout10.xml"/><Relationship Id="rId4" Type="http://schemas.openxmlformats.org/officeDocument/2006/relationships/image" Target="../media/image5.png"/></Relationships>
</file>

<file path=ppt/slides/_rels/slide11.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1.xml"/><Relationship Id="rId1" Type="http://schemas.openxmlformats.org/officeDocument/2006/relationships/slideLayout" Target="../slideLayouts/slideLayout10.xml"/><Relationship Id="rId4" Type="http://schemas.openxmlformats.org/officeDocument/2006/relationships/image" Target="../media/image5.png"/></Relationships>
</file>

<file path=ppt/slides/_rels/slide1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2.xml"/><Relationship Id="rId1" Type="http://schemas.openxmlformats.org/officeDocument/2006/relationships/slideLayout" Target="../slideLayouts/slideLayout10.xml"/><Relationship Id="rId4" Type="http://schemas.openxmlformats.org/officeDocument/2006/relationships/image" Target="../media/image5.pn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4.xml"/><Relationship Id="rId1" Type="http://schemas.openxmlformats.org/officeDocument/2006/relationships/slideLayout" Target="../slideLayouts/slideLayout10.xml"/><Relationship Id="rId4" Type="http://schemas.openxmlformats.org/officeDocument/2006/relationships/image" Target="../media/image5.png"/></Relationships>
</file>

<file path=ppt/slides/_rels/slide15.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5.xml"/><Relationship Id="rId1" Type="http://schemas.openxmlformats.org/officeDocument/2006/relationships/slideLayout" Target="../slideLayouts/slideLayout10.xml"/><Relationship Id="rId4" Type="http://schemas.openxmlformats.org/officeDocument/2006/relationships/image" Target="../media/image5.png"/></Relationships>
</file>

<file path=ppt/slides/_rels/slide1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6.xml"/><Relationship Id="rId1" Type="http://schemas.openxmlformats.org/officeDocument/2006/relationships/slideLayout" Target="../slideLayouts/slideLayout10.xml"/><Relationship Id="rId4" Type="http://schemas.openxmlformats.org/officeDocument/2006/relationships/image" Target="../media/image5.png"/></Relationships>
</file>

<file path=ppt/slides/_rels/slide17.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7.xml"/><Relationship Id="rId1" Type="http://schemas.openxmlformats.org/officeDocument/2006/relationships/slideLayout" Target="../slideLayouts/slideLayout10.xml"/><Relationship Id="rId4" Type="http://schemas.openxmlformats.org/officeDocument/2006/relationships/image" Target="../media/image5.png"/></Relationships>
</file>

<file path=ppt/slides/_rels/slide1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8.xml"/><Relationship Id="rId1" Type="http://schemas.openxmlformats.org/officeDocument/2006/relationships/slideLayout" Target="../slideLayouts/slideLayout10.xml"/><Relationship Id="rId4" Type="http://schemas.openxmlformats.org/officeDocument/2006/relationships/image" Target="../media/image5.png"/></Relationships>
</file>

<file path=ppt/slides/_rels/slide1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9.xml"/><Relationship Id="rId1" Type="http://schemas.openxmlformats.org/officeDocument/2006/relationships/slideLayout" Target="../slideLayouts/slideLayout10.xml"/><Relationship Id="rId4" Type="http://schemas.openxmlformats.org/officeDocument/2006/relationships/image" Target="../media/image20.jpeg"/></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xml"/><Relationship Id="rId1" Type="http://schemas.openxmlformats.org/officeDocument/2006/relationships/slideLayout" Target="../slideLayouts/slideLayout10.xml"/><Relationship Id="rId4" Type="http://schemas.openxmlformats.org/officeDocument/2006/relationships/image" Target="../media/image5.png"/></Relationships>
</file>

<file path=ppt/slides/_rels/slide20.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20.xml"/><Relationship Id="rId1" Type="http://schemas.openxmlformats.org/officeDocument/2006/relationships/slideLayout" Target="../slideLayouts/slideLayout10.xml"/><Relationship Id="rId4" Type="http://schemas.openxmlformats.org/officeDocument/2006/relationships/image" Target="../media/image5.png"/></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22.xml"/><Relationship Id="rId1" Type="http://schemas.openxmlformats.org/officeDocument/2006/relationships/slideLayout" Target="../slideLayouts/slideLayout10.xml"/><Relationship Id="rId4" Type="http://schemas.openxmlformats.org/officeDocument/2006/relationships/image" Target="../media/image5.png"/></Relationships>
</file>

<file path=ppt/slides/_rels/slide23.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23.xml"/><Relationship Id="rId1" Type="http://schemas.openxmlformats.org/officeDocument/2006/relationships/slideLayout" Target="../slideLayouts/slideLayout10.xml"/><Relationship Id="rId4" Type="http://schemas.openxmlformats.org/officeDocument/2006/relationships/image" Target="../media/image5.png"/></Relationships>
</file>

<file path=ppt/slides/_rels/slide24.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4.xml"/><Relationship Id="rId1" Type="http://schemas.openxmlformats.org/officeDocument/2006/relationships/slideLayout" Target="../slideLayouts/slideLayout10.xml"/><Relationship Id="rId4" Type="http://schemas.openxmlformats.org/officeDocument/2006/relationships/image" Target="../media/image5.png"/></Relationships>
</file>

<file path=ppt/slides/_rels/slide25.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5.xml"/><Relationship Id="rId1" Type="http://schemas.openxmlformats.org/officeDocument/2006/relationships/slideLayout" Target="../slideLayouts/slideLayout10.xml"/><Relationship Id="rId4" Type="http://schemas.openxmlformats.org/officeDocument/2006/relationships/image" Target="../media/image5.png"/></Relationships>
</file>

<file path=ppt/slides/_rels/slide26.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26.xml"/><Relationship Id="rId1" Type="http://schemas.openxmlformats.org/officeDocument/2006/relationships/slideLayout" Target="../slideLayouts/slideLayout10.xml"/><Relationship Id="rId4" Type="http://schemas.openxmlformats.org/officeDocument/2006/relationships/image" Target="../media/image5.png"/></Relationships>
</file>

<file path=ppt/slides/_rels/slide27.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3.xml"/><Relationship Id="rId1" Type="http://schemas.openxmlformats.org/officeDocument/2006/relationships/slideLayout" Target="../slideLayouts/slideLayout10.xml"/><Relationship Id="rId4" Type="http://schemas.openxmlformats.org/officeDocument/2006/relationships/image" Target="../media/image5.png"/></Relationships>
</file>

<file path=ppt/slides/_rels/slide30.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32.xml"/><Relationship Id="rId1" Type="http://schemas.openxmlformats.org/officeDocument/2006/relationships/slideLayout" Target="../slideLayouts/slideLayout10.xml"/><Relationship Id="rId4" Type="http://schemas.openxmlformats.org/officeDocument/2006/relationships/image" Target="../media/image5.png"/></Relationships>
</file>

<file path=ppt/slides/_rels/slide33.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chart" Target="../charts/chart1.xml"/><Relationship Id="rId7" Type="http://schemas.openxmlformats.org/officeDocument/2006/relationships/hyperlink" Target="https://shorturl.at/fVFDW" TargetMode="External"/><Relationship Id="rId2" Type="http://schemas.openxmlformats.org/officeDocument/2006/relationships/notesSlide" Target="../notesSlides/notesSlide33.xml"/><Relationship Id="rId1" Type="http://schemas.openxmlformats.org/officeDocument/2006/relationships/slideLayout" Target="../slideLayouts/slideLayout10.xml"/><Relationship Id="rId6" Type="http://schemas.openxmlformats.org/officeDocument/2006/relationships/image" Target="../media/image33.png"/><Relationship Id="rId5" Type="http://schemas.openxmlformats.org/officeDocument/2006/relationships/chart" Target="../charts/chart3.xml"/><Relationship Id="rId4" Type="http://schemas.openxmlformats.org/officeDocument/2006/relationships/chart" Target="../charts/chart2.xml"/></Relationships>
</file>

<file path=ppt/slides/_rels/slide3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4.xml"/><Relationship Id="rId1" Type="http://schemas.openxmlformats.org/officeDocument/2006/relationships/slideLayout" Target="../slideLayouts/slideLayout10.xml"/><Relationship Id="rId6" Type="http://schemas.openxmlformats.org/officeDocument/2006/relationships/chart" Target="../charts/chart6.xml"/><Relationship Id="rId5" Type="http://schemas.openxmlformats.org/officeDocument/2006/relationships/chart" Target="../charts/chart5.xml"/><Relationship Id="rId4" Type="http://schemas.openxmlformats.org/officeDocument/2006/relationships/chart" Target="../charts/chart4.xml"/></Relationships>
</file>

<file path=ppt/slides/_rels/slide35.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chart" Target="../charts/chart10.xml"/><Relationship Id="rId2" Type="http://schemas.openxmlformats.org/officeDocument/2006/relationships/notesSlide" Target="../notesSlides/notesSlide35.xml"/><Relationship Id="rId1" Type="http://schemas.openxmlformats.org/officeDocument/2006/relationships/slideLayout" Target="../slideLayouts/slideLayout10.xml"/><Relationship Id="rId6" Type="http://schemas.openxmlformats.org/officeDocument/2006/relationships/chart" Target="../charts/chart9.xml"/><Relationship Id="rId5" Type="http://schemas.openxmlformats.org/officeDocument/2006/relationships/chart" Target="../charts/chart8.xml"/><Relationship Id="rId4" Type="http://schemas.openxmlformats.org/officeDocument/2006/relationships/chart" Target="../charts/chart7.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37.xml"/><Relationship Id="rId1" Type="http://schemas.openxmlformats.org/officeDocument/2006/relationships/slideLayout" Target="../slideLayouts/slideLayout10.xml"/><Relationship Id="rId4" Type="http://schemas.openxmlformats.org/officeDocument/2006/relationships/image" Target="../media/image5.png"/></Relationships>
</file>

<file path=ppt/slides/_rels/slide38.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38.xml"/><Relationship Id="rId1" Type="http://schemas.openxmlformats.org/officeDocument/2006/relationships/slideLayout" Target="../slideLayouts/slideLayout10.xml"/><Relationship Id="rId4" Type="http://schemas.openxmlformats.org/officeDocument/2006/relationships/image" Target="../media/image5.png"/></Relationships>
</file>

<file path=ppt/slides/_rels/slide39.xml.rels><?xml version="1.0" encoding="UTF-8" standalone="yes"?>
<Relationships xmlns="http://schemas.openxmlformats.org/package/2006/relationships"><Relationship Id="rId3" Type="http://schemas.openxmlformats.org/officeDocument/2006/relationships/slideLayout" Target="../slideLayouts/slideLayout10.xml"/><Relationship Id="rId2" Type="http://schemas.openxmlformats.org/officeDocument/2006/relationships/video" Target="../media/media2.mp4"/><Relationship Id="rId1" Type="http://schemas.microsoft.com/office/2007/relationships/media" Target="../media/media2.mp4"/><Relationship Id="rId6" Type="http://schemas.openxmlformats.org/officeDocument/2006/relationships/image" Target="../media/image5.png"/><Relationship Id="rId5" Type="http://schemas.openxmlformats.org/officeDocument/2006/relationships/image" Target="../media/image36.png"/><Relationship Id="rId4" Type="http://schemas.openxmlformats.org/officeDocument/2006/relationships/notesSlide" Target="../notesSlides/notesSlide39.xml"/></Relationships>
</file>

<file path=ppt/slides/_rels/slide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4.xml"/><Relationship Id="rId1" Type="http://schemas.openxmlformats.org/officeDocument/2006/relationships/slideLayout" Target="../slideLayouts/slideLayout10.xml"/><Relationship Id="rId4" Type="http://schemas.openxmlformats.org/officeDocument/2006/relationships/image" Target="../media/image5.png"/></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1.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42.xml"/><Relationship Id="rId1" Type="http://schemas.openxmlformats.org/officeDocument/2006/relationships/slideLayout" Target="../slideLayouts/slideLayout10.xml"/><Relationship Id="rId4" Type="http://schemas.openxmlformats.org/officeDocument/2006/relationships/image" Target="../media/image5.png"/></Relationships>
</file>

<file path=ppt/slides/_rels/slide4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3.xml"/><Relationship Id="rId1" Type="http://schemas.openxmlformats.org/officeDocument/2006/relationships/slideLayout" Target="../slideLayouts/slideLayout10.xml"/><Relationship Id="rId4" Type="http://schemas.openxmlformats.org/officeDocument/2006/relationships/image" Target="../media/image38.png"/></Relationships>
</file>

<file path=ppt/slides/_rels/slide44.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44.xml"/><Relationship Id="rId1" Type="http://schemas.openxmlformats.org/officeDocument/2006/relationships/slideLayout" Target="../slideLayouts/slideLayout10.xml"/><Relationship Id="rId4" Type="http://schemas.openxmlformats.org/officeDocument/2006/relationships/image" Target="../media/image5.png"/></Relationships>
</file>

<file path=ppt/slides/_rels/slide45.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45.xml"/><Relationship Id="rId1" Type="http://schemas.openxmlformats.org/officeDocument/2006/relationships/slideLayout" Target="../slideLayouts/slideLayout10.xml"/><Relationship Id="rId4" Type="http://schemas.openxmlformats.org/officeDocument/2006/relationships/image" Target="../media/image5.png"/></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47.xml"/><Relationship Id="rId1" Type="http://schemas.openxmlformats.org/officeDocument/2006/relationships/slideLayout" Target="../slideLayouts/slideLayout10.xml"/><Relationship Id="rId6" Type="http://schemas.openxmlformats.org/officeDocument/2006/relationships/image" Target="../media/image5.png"/><Relationship Id="rId5" Type="http://schemas.openxmlformats.org/officeDocument/2006/relationships/image" Target="../media/image43.jpeg"/><Relationship Id="rId4" Type="http://schemas.openxmlformats.org/officeDocument/2006/relationships/image" Target="../media/image42.jpeg"/></Relationships>
</file>

<file path=ppt/slides/_rels/slide48.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notesSlide" Target="../notesSlides/notesSlide48.xml"/><Relationship Id="rId1" Type="http://schemas.openxmlformats.org/officeDocument/2006/relationships/slideLayout" Target="../slideLayouts/slideLayout10.xml"/><Relationship Id="rId6" Type="http://schemas.openxmlformats.org/officeDocument/2006/relationships/image" Target="../media/image46.jpeg"/><Relationship Id="rId5" Type="http://schemas.openxmlformats.org/officeDocument/2006/relationships/image" Target="../media/image5.png"/><Relationship Id="rId4" Type="http://schemas.openxmlformats.org/officeDocument/2006/relationships/image" Target="../media/image45.jpeg"/></Relationships>
</file>

<file path=ppt/slides/_rels/slide49.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notesSlide" Target="../notesSlides/notesSlide49.xml"/><Relationship Id="rId1" Type="http://schemas.openxmlformats.org/officeDocument/2006/relationships/slideLayout" Target="../slideLayouts/slideLayout10.xml"/><Relationship Id="rId5" Type="http://schemas.openxmlformats.org/officeDocument/2006/relationships/image" Target="../media/image5.png"/><Relationship Id="rId4" Type="http://schemas.openxmlformats.org/officeDocument/2006/relationships/image" Target="../media/image48.jpeg"/></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10.xml"/><Relationship Id="rId4" Type="http://schemas.openxmlformats.org/officeDocument/2006/relationships/image" Target="../media/image5.png"/></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1.xml"/><Relationship Id="rId1" Type="http://schemas.openxmlformats.org/officeDocument/2006/relationships/slideLayout" Target="../slideLayouts/slideLayout10.xml"/></Relationships>
</file>

<file path=ppt/slides/_rels/slide5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2.xml"/><Relationship Id="rId1" Type="http://schemas.openxmlformats.org/officeDocument/2006/relationships/slideLayout" Target="../slideLayouts/slideLayout10.xml"/></Relationships>
</file>

<file path=ppt/slides/_rels/slide5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3.xml"/><Relationship Id="rId1" Type="http://schemas.openxmlformats.org/officeDocument/2006/relationships/slideLayout" Target="../slideLayouts/slideLayout10.xml"/></Relationships>
</file>

<file path=ppt/slides/_rels/slide5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4.xml"/><Relationship Id="rId1" Type="http://schemas.openxmlformats.org/officeDocument/2006/relationships/slideLayout" Target="../slideLayouts/slideLayout10.xml"/></Relationships>
</file>

<file path=ppt/slides/_rels/slide5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5.xml"/><Relationship Id="rId1" Type="http://schemas.openxmlformats.org/officeDocument/2006/relationships/slideLayout" Target="../slideLayouts/slideLayout10.xml"/></Relationships>
</file>

<file path=ppt/slides/_rels/slide5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6.xml"/><Relationship Id="rId1" Type="http://schemas.openxmlformats.org/officeDocument/2006/relationships/slideLayout" Target="../slideLayouts/slideLayout10.xml"/></Relationships>
</file>

<file path=ppt/slides/_rels/slide5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7.xml"/><Relationship Id="rId1" Type="http://schemas.openxmlformats.org/officeDocument/2006/relationships/slideLayout" Target="../slideLayouts/slideLayout10.xml"/></Relationships>
</file>

<file path=ppt/slides/_rels/slide5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8.xml"/><Relationship Id="rId1" Type="http://schemas.openxmlformats.org/officeDocument/2006/relationships/slideLayout" Target="../slideLayouts/slideLayout10.xml"/></Relationships>
</file>

<file path=ppt/slides/_rels/slide5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9.xml"/><Relationship Id="rId1" Type="http://schemas.openxmlformats.org/officeDocument/2006/relationships/slideLayout" Target="../slideLayouts/slideLayout10.xml"/></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6.xml"/><Relationship Id="rId1" Type="http://schemas.openxmlformats.org/officeDocument/2006/relationships/slideLayout" Target="../slideLayouts/slideLayout10.xml"/><Relationship Id="rId4" Type="http://schemas.openxmlformats.org/officeDocument/2006/relationships/image" Target="../media/image5.png"/></Relationships>
</file>

<file path=ppt/slides/_rels/slide6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60.xml"/><Relationship Id="rId1" Type="http://schemas.openxmlformats.org/officeDocument/2006/relationships/slideLayout" Target="../slideLayouts/slideLayout10.xml"/></Relationships>
</file>

<file path=ppt/slides/_rels/slide6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61.xml"/><Relationship Id="rId1" Type="http://schemas.openxmlformats.org/officeDocument/2006/relationships/slideLayout" Target="../slideLayouts/slideLayout10.xml"/></Relationships>
</file>

<file path=ppt/slides/_rels/slide6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62.xml"/><Relationship Id="rId1" Type="http://schemas.openxmlformats.org/officeDocument/2006/relationships/slideLayout" Target="../slideLayouts/slideLayout10.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10.xml"/><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5.png"/><Relationship Id="rId5" Type="http://schemas.openxmlformats.org/officeDocument/2006/relationships/image" Target="../media/image10.png"/><Relationship Id="rId4"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9.xml"/><Relationship Id="rId1" Type="http://schemas.openxmlformats.org/officeDocument/2006/relationships/slideLayout" Target="../slideLayouts/slideLayout10.xml"/><Relationship Id="rId4"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00C226-C8F3-4DBE-969F-66B866BB70B7}"/>
              </a:ext>
            </a:extLst>
          </p:cNvPr>
          <p:cNvSpPr>
            <a:spLocks noGrp="1"/>
          </p:cNvSpPr>
          <p:nvPr>
            <p:ph type="ctrTitle"/>
          </p:nvPr>
        </p:nvSpPr>
        <p:spPr>
          <a:xfrm>
            <a:off x="480291" y="1620001"/>
            <a:ext cx="11232284" cy="3039086"/>
          </a:xfrm>
        </p:spPr>
        <p:txBody>
          <a:bodyPr/>
          <a:lstStyle/>
          <a:p>
            <a:r>
              <a:rPr lang="en-GB" dirty="0"/>
              <a:t>Place of Global Game Jam as Identity Infrastructure in UK Cross-Regional Communities of Practice</a:t>
            </a:r>
          </a:p>
        </p:txBody>
      </p:sp>
      <p:sp>
        <p:nvSpPr>
          <p:cNvPr id="3" name="Subtitle 2">
            <a:extLst>
              <a:ext uri="{FF2B5EF4-FFF2-40B4-BE49-F238E27FC236}">
                <a16:creationId xmlns:a16="http://schemas.microsoft.com/office/drawing/2014/main" id="{25446647-EF95-4665-8FE1-31FBC02423F2}"/>
              </a:ext>
            </a:extLst>
          </p:cNvPr>
          <p:cNvSpPr>
            <a:spLocks noGrp="1"/>
          </p:cNvSpPr>
          <p:nvPr>
            <p:ph type="subTitle" idx="1"/>
          </p:nvPr>
        </p:nvSpPr>
        <p:spPr>
          <a:xfrm>
            <a:off x="480291" y="5050971"/>
            <a:ext cx="11232284" cy="1546679"/>
          </a:xfrm>
        </p:spPr>
        <p:txBody>
          <a:bodyPr vert="horz" lIns="0" tIns="0" rIns="0" bIns="0" rtlCol="0" anchor="t">
            <a:noAutofit/>
          </a:bodyPr>
          <a:lstStyle/>
          <a:p>
            <a:r>
              <a:rPr lang="en-GB" dirty="0"/>
              <a:t>Thom Kaczmarek – Senior Lecturer in Games Design at </a:t>
            </a:r>
            <a:br>
              <a:rPr lang="en-GB" dirty="0"/>
            </a:br>
            <a:r>
              <a:rPr lang="en-GB" dirty="0"/>
              <a:t>London College of Communication, University of the Arts London</a:t>
            </a:r>
            <a:br>
              <a:rPr lang="en-GB" dirty="0"/>
            </a:br>
            <a:r>
              <a:rPr lang="en-GB" dirty="0"/>
              <a:t>Global Game Jam Regional Organiser for UK &amp; Ireland</a:t>
            </a:r>
          </a:p>
        </p:txBody>
      </p:sp>
    </p:spTree>
    <p:extLst>
      <p:ext uri="{BB962C8B-B14F-4D97-AF65-F5344CB8AC3E}">
        <p14:creationId xmlns:p14="http://schemas.microsoft.com/office/powerpoint/2010/main" val="426035766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9D3AB0-0622-CCB5-0DE8-C10223B1F3E5}"/>
            </a:ext>
          </a:extLst>
        </p:cNvPr>
        <p:cNvGrpSpPr/>
        <p:nvPr/>
      </p:nvGrpSpPr>
      <p:grpSpPr>
        <a:xfrm>
          <a:off x="0" y="0"/>
          <a:ext cx="0" cy="0"/>
          <a:chOff x="0" y="0"/>
          <a:chExt cx="0" cy="0"/>
        </a:xfrm>
      </p:grpSpPr>
      <p:pic>
        <p:nvPicPr>
          <p:cNvPr id="6" name="Picture 5">
            <a:extLst>
              <a:ext uri="{FF2B5EF4-FFF2-40B4-BE49-F238E27FC236}">
                <a16:creationId xmlns:a16="http://schemas.microsoft.com/office/drawing/2014/main" id="{98CCE121-77AB-6A31-FEDA-5AADF3BDCA54}"/>
              </a:ext>
            </a:extLst>
          </p:cNvPr>
          <p:cNvPicPr>
            <a:picLocks noChangeAspect="1"/>
          </p:cNvPicPr>
          <p:nvPr/>
        </p:nvPicPr>
        <p:blipFill>
          <a:blip r:embed="rId3"/>
          <a:srcRect l="5797" t="-17" r="16887" b="17"/>
          <a:stretch>
            <a:fillRect/>
          </a:stretch>
        </p:blipFill>
        <p:spPr>
          <a:xfrm>
            <a:off x="6096000" y="1590699"/>
            <a:ext cx="5040000" cy="4359416"/>
          </a:xfrm>
          <a:prstGeom prst="rect">
            <a:avLst/>
          </a:prstGeom>
        </p:spPr>
      </p:pic>
      <p:sp>
        <p:nvSpPr>
          <p:cNvPr id="4" name="Title 3">
            <a:extLst>
              <a:ext uri="{FF2B5EF4-FFF2-40B4-BE49-F238E27FC236}">
                <a16:creationId xmlns:a16="http://schemas.microsoft.com/office/drawing/2014/main" id="{03CDFEDF-72F0-7BA8-B0F0-1FABC9E112E7}"/>
              </a:ext>
            </a:extLst>
          </p:cNvPr>
          <p:cNvSpPr>
            <a:spLocks noGrp="1"/>
          </p:cNvSpPr>
          <p:nvPr>
            <p:ph type="ctrTitle"/>
          </p:nvPr>
        </p:nvSpPr>
        <p:spPr/>
        <p:txBody>
          <a:bodyPr/>
          <a:lstStyle/>
          <a:p>
            <a:r>
              <a:rPr lang="en-GB" dirty="0"/>
              <a:t>Jack of all trades, master of none…</a:t>
            </a:r>
          </a:p>
        </p:txBody>
      </p:sp>
      <p:sp>
        <p:nvSpPr>
          <p:cNvPr id="3" name="Text Placeholder 2">
            <a:extLst>
              <a:ext uri="{FF2B5EF4-FFF2-40B4-BE49-F238E27FC236}">
                <a16:creationId xmlns:a16="http://schemas.microsoft.com/office/drawing/2014/main" id="{B4F02F5B-ED9A-0357-39A8-98AFA6E48523}"/>
              </a:ext>
            </a:extLst>
          </p:cNvPr>
          <p:cNvSpPr>
            <a:spLocks noGrp="1"/>
          </p:cNvSpPr>
          <p:nvPr>
            <p:ph type="body" sz="quarter" idx="14"/>
          </p:nvPr>
        </p:nvSpPr>
        <p:spPr>
          <a:xfrm>
            <a:off x="720003" y="1605936"/>
            <a:ext cx="5040000" cy="3874664"/>
          </a:xfrm>
        </p:spPr>
        <p:txBody>
          <a:bodyPr/>
          <a:lstStyle/>
          <a:p>
            <a:r>
              <a:rPr lang="en-GB" sz="1800" b="0" dirty="0"/>
              <a:t>-	Up to 60% of FE/HE games students come from working-class backgrounds, but only 13% enter the industry (Into Games, 2024)</a:t>
            </a:r>
          </a:p>
          <a:p>
            <a:r>
              <a:rPr lang="en-GB" sz="1800" b="0" dirty="0"/>
              <a:t>-	Unrealistic student expectations combined with graduate overproduction (Fredericksen, 2024) often do not align with the scarcity of junior roles (Jones, 2023). Only 17% of new hires are graduates, and just 1% are apprentices (TIGA, 2026), with universities’ game graduate employment rates hovering between 5-8% (Into Games, 2024)</a:t>
            </a:r>
          </a:p>
        </p:txBody>
      </p:sp>
      <p:sp>
        <p:nvSpPr>
          <p:cNvPr id="5" name="Footer Placeholder 4">
            <a:extLst>
              <a:ext uri="{FF2B5EF4-FFF2-40B4-BE49-F238E27FC236}">
                <a16:creationId xmlns:a16="http://schemas.microsoft.com/office/drawing/2014/main" id="{8FE20C71-3C14-3851-FF0C-B8179A2C40D9}"/>
              </a:ext>
            </a:extLst>
          </p:cNvPr>
          <p:cNvSpPr>
            <a:spLocks noGrp="1"/>
          </p:cNvSpPr>
          <p:nvPr>
            <p:ph type="ftr" sz="quarter" idx="3"/>
          </p:nvPr>
        </p:nvSpPr>
        <p:spPr/>
        <p:txBody>
          <a:bodyPr/>
          <a:lstStyle/>
          <a:p>
            <a:pPr algn="r"/>
            <a:r>
              <a:rPr lang="en-GB"/>
              <a:t>Place of Global Game Jam as Identity Infrastructure in UK Cross-Regional Communities of Practice</a:t>
            </a:r>
            <a:endParaRPr lang="en-GB" dirty="0"/>
          </a:p>
        </p:txBody>
      </p:sp>
      <p:sp>
        <p:nvSpPr>
          <p:cNvPr id="7" name="Slide Number Placeholder 6">
            <a:extLst>
              <a:ext uri="{FF2B5EF4-FFF2-40B4-BE49-F238E27FC236}">
                <a16:creationId xmlns:a16="http://schemas.microsoft.com/office/drawing/2014/main" id="{701F8924-36CF-8404-B685-09052533895C}"/>
              </a:ext>
            </a:extLst>
          </p:cNvPr>
          <p:cNvSpPr>
            <a:spLocks noGrp="1"/>
          </p:cNvSpPr>
          <p:nvPr>
            <p:ph type="sldNum" sz="quarter" idx="4"/>
          </p:nvPr>
        </p:nvSpPr>
        <p:spPr/>
        <p:txBody>
          <a:bodyPr/>
          <a:lstStyle/>
          <a:p>
            <a:fld id="{2CC19541-5F6E-2C4C-BF21-196C1C8E2E31}" type="slidenum">
              <a:rPr lang="en-GB" smtClean="0"/>
              <a:pPr/>
              <a:t>10</a:t>
            </a:fld>
            <a:r>
              <a:rPr lang="en-GB"/>
              <a:t> </a:t>
            </a:r>
            <a:endParaRPr lang="en-GB" dirty="0"/>
          </a:p>
        </p:txBody>
      </p:sp>
      <p:sp>
        <p:nvSpPr>
          <p:cNvPr id="19" name="Text Placeholder 2">
            <a:extLst>
              <a:ext uri="{FF2B5EF4-FFF2-40B4-BE49-F238E27FC236}">
                <a16:creationId xmlns:a16="http://schemas.microsoft.com/office/drawing/2014/main" id="{CD21E0F5-4B73-0CAD-5756-A83821B5B1D8}"/>
              </a:ext>
            </a:extLst>
          </p:cNvPr>
          <p:cNvSpPr txBox="1">
            <a:spLocks/>
          </p:cNvSpPr>
          <p:nvPr/>
        </p:nvSpPr>
        <p:spPr>
          <a:xfrm>
            <a:off x="0" y="5482115"/>
            <a:ext cx="7527850" cy="468000"/>
          </a:xfrm>
          <a:prstGeom prst="rect">
            <a:avLst/>
          </a:prstGeom>
          <a:solidFill>
            <a:schemeClr val="bg1"/>
          </a:solidFill>
        </p:spPr>
        <p:txBody>
          <a:bodyPr vert="horz" lIns="0" tIns="0" rIns="0" bIns="0" rtlCol="0" anchor="ctr">
            <a:noAutofit/>
          </a:bodyPr>
          <a:lstStyle>
            <a:lvl1pPr marL="0" indent="0" algn="l" defTabSz="126000" rtl="0" eaLnBrk="1" latinLnBrk="0" hangingPunct="1">
              <a:lnSpc>
                <a:spcPct val="110000"/>
              </a:lnSpc>
              <a:spcBef>
                <a:spcPts val="0"/>
              </a:spcBef>
              <a:spcAft>
                <a:spcPts val="1200"/>
              </a:spcAft>
              <a:buClr>
                <a:schemeClr val="tx1"/>
              </a:buClr>
              <a:buSzPct val="80000"/>
              <a:buFont typeface="Wingdings 2" panose="05020102010507070707" pitchFamily="18" charset="2"/>
              <a:buNone/>
              <a:tabLst/>
              <a:defRPr sz="1800" kern="1200" spc="-10" baseline="0">
                <a:solidFill>
                  <a:schemeClr val="tx1"/>
                </a:solidFill>
                <a:latin typeface="+mn-lt"/>
                <a:ea typeface="+mn-ea"/>
                <a:cs typeface="+mn-cs"/>
              </a:defRPr>
            </a:lvl1pPr>
            <a:lvl2pPr marL="432000" indent="0" algn="l" defTabSz="126000" rtl="0" eaLnBrk="1" latinLnBrk="0" hangingPunct="1">
              <a:lnSpc>
                <a:spcPct val="110000"/>
              </a:lnSpc>
              <a:spcBef>
                <a:spcPts val="0"/>
              </a:spcBef>
              <a:spcAft>
                <a:spcPts val="1000"/>
              </a:spcAft>
              <a:buClr>
                <a:schemeClr val="tx1"/>
              </a:buClr>
              <a:buSzPct val="80000"/>
              <a:buFontTx/>
              <a:buNone/>
              <a:tabLst>
                <a:tab pos="126000" algn="l"/>
              </a:tabLst>
              <a:defRPr sz="1600" kern="1200" spc="-10" baseline="0">
                <a:solidFill>
                  <a:schemeClr val="tx1"/>
                </a:solidFill>
                <a:latin typeface="+mn-lt"/>
                <a:ea typeface="+mn-ea"/>
                <a:cs typeface="+mn-cs"/>
              </a:defRPr>
            </a:lvl2pPr>
            <a:lvl3pPr marL="864000" indent="-432000" algn="l" defTabSz="126000" rtl="0" eaLnBrk="1" latinLnBrk="0" hangingPunct="1">
              <a:lnSpc>
                <a:spcPct val="110000"/>
              </a:lnSpc>
              <a:spcBef>
                <a:spcPts val="0"/>
              </a:spcBef>
              <a:spcAft>
                <a:spcPts val="1000"/>
              </a:spcAft>
              <a:buClrTx/>
              <a:buSzPct val="80000"/>
              <a:buFont typeface="Wingdings 2" panose="05020102010507070707" pitchFamily="18" charset="2"/>
              <a:buChar char=""/>
              <a:tabLst>
                <a:tab pos="126000" algn="l"/>
              </a:tabLst>
              <a:defRPr sz="2400" kern="1200" spc="-10" baseline="0">
                <a:solidFill>
                  <a:schemeClr val="tx1"/>
                </a:solidFill>
                <a:latin typeface="+mn-lt"/>
                <a:ea typeface="+mn-ea"/>
                <a:cs typeface="+mn-cs"/>
              </a:defRPr>
            </a:lvl3pPr>
            <a:lvl4pPr marL="432000" indent="-432000" algn="l" defTabSz="126000" rtl="0" eaLnBrk="1" latinLnBrk="0" hangingPunct="1">
              <a:lnSpc>
                <a:spcPct val="110000"/>
              </a:lnSpc>
              <a:spcBef>
                <a:spcPts val="0"/>
              </a:spcBef>
              <a:spcAft>
                <a:spcPts val="0"/>
              </a:spcAft>
              <a:buClr>
                <a:schemeClr val="tx1"/>
              </a:buClr>
              <a:buSzPct val="80000"/>
              <a:buFont typeface="Wingdings 2" panose="05020102010507070707" pitchFamily="18" charset="2"/>
              <a:buChar char="¢"/>
              <a:tabLst/>
              <a:defRPr sz="2400" kern="1200" spc="-10" baseline="0">
                <a:solidFill>
                  <a:schemeClr val="tx1"/>
                </a:solidFill>
                <a:latin typeface="+mn-lt"/>
                <a:ea typeface="+mn-ea"/>
                <a:cs typeface="+mn-cs"/>
              </a:defRPr>
            </a:lvl4pPr>
            <a:lvl5pPr marL="864000" indent="-432000" algn="l" defTabSz="126000" rtl="0" eaLnBrk="1" latinLnBrk="0" hangingPunct="1">
              <a:lnSpc>
                <a:spcPct val="110000"/>
              </a:lnSpc>
              <a:spcBef>
                <a:spcPts val="0"/>
              </a:spcBef>
              <a:spcAft>
                <a:spcPts val="0"/>
              </a:spcAft>
              <a:buClr>
                <a:schemeClr val="tx1"/>
              </a:buClr>
              <a:buSzPct val="80000"/>
              <a:buFont typeface="Wingdings 2" panose="05020102010507070707" pitchFamily="18" charset="2"/>
              <a:buChar char="¢"/>
              <a:tabLst>
                <a:tab pos="126000" algn="l"/>
              </a:tabLst>
              <a:defRPr sz="2400" kern="1200" spc="-10" baseline="0">
                <a:solidFill>
                  <a:schemeClr val="tx1"/>
                </a:solidFill>
                <a:latin typeface="+mn-lt"/>
                <a:ea typeface="+mn-ea"/>
                <a:cs typeface="+mn-cs"/>
              </a:defRPr>
            </a:lvl5pPr>
            <a:lvl6pPr marL="864000" indent="-432000" algn="l" defTabSz="126000" rtl="0" eaLnBrk="1" latinLnBrk="0" hangingPunct="1">
              <a:lnSpc>
                <a:spcPct val="110000"/>
              </a:lnSpc>
              <a:spcBef>
                <a:spcPts val="0"/>
              </a:spcBef>
              <a:spcAft>
                <a:spcPts val="0"/>
              </a:spcAft>
              <a:buClr>
                <a:schemeClr val="tx1"/>
              </a:buClr>
              <a:buSzPct val="80000"/>
              <a:buFont typeface="Wingdings 2" panose="05020102010507070707" pitchFamily="18" charset="2"/>
              <a:buChar char="£"/>
              <a:tabLst>
                <a:tab pos="126000" algn="l"/>
              </a:tabLst>
              <a:defRPr sz="2400" kern="1200" spc="-10" baseline="0">
                <a:solidFill>
                  <a:schemeClr val="tx1"/>
                </a:solidFill>
                <a:latin typeface="+mn-lt"/>
                <a:ea typeface="+mn-ea"/>
                <a:cs typeface="+mn-cs"/>
              </a:defRPr>
            </a:lvl6pPr>
            <a:lvl7pPr marL="432000" indent="-432000" algn="l" defTabSz="126000" rtl="0" eaLnBrk="1" latinLnBrk="0" hangingPunct="1">
              <a:lnSpc>
                <a:spcPct val="110000"/>
              </a:lnSpc>
              <a:spcBef>
                <a:spcPts val="0"/>
              </a:spcBef>
              <a:buFont typeface="+mj-lt"/>
              <a:buAutoNum type="arabicPeriod"/>
              <a:tabLst>
                <a:tab pos="126000" algn="l"/>
              </a:tabLst>
              <a:defRPr sz="2400" kern="1200" spc="-10" baseline="0">
                <a:solidFill>
                  <a:schemeClr val="tx1"/>
                </a:solidFill>
                <a:latin typeface="+mn-lt"/>
                <a:ea typeface="+mn-ea"/>
                <a:cs typeface="+mn-cs"/>
              </a:defRPr>
            </a:lvl7pPr>
            <a:lvl8pPr marL="0" indent="0" algn="l" defTabSz="126000" rtl="0" eaLnBrk="1" latinLnBrk="0" hangingPunct="1">
              <a:lnSpc>
                <a:spcPct val="110000"/>
              </a:lnSpc>
              <a:spcBef>
                <a:spcPts val="0"/>
              </a:spcBef>
              <a:buFont typeface="Arial" panose="020B0604020202020204" pitchFamily="34" charset="0"/>
              <a:buNone/>
              <a:tabLst>
                <a:tab pos="126000" algn="l"/>
              </a:tabLst>
              <a:defRPr sz="2400" b="1" kern="1200" spc="-10" baseline="0">
                <a:solidFill>
                  <a:schemeClr val="tx1"/>
                </a:solidFill>
                <a:latin typeface="+mn-lt"/>
                <a:ea typeface="+mn-ea"/>
                <a:cs typeface="+mn-cs"/>
              </a:defRPr>
            </a:lvl8pPr>
            <a:lvl9pPr marL="0" indent="0" algn="l" defTabSz="126000" rtl="0" eaLnBrk="1" latinLnBrk="0" hangingPunct="1">
              <a:lnSpc>
                <a:spcPct val="110000"/>
              </a:lnSpc>
              <a:spcBef>
                <a:spcPts val="0"/>
              </a:spcBef>
              <a:buFont typeface="Arial" panose="020B0604020202020204" pitchFamily="34" charset="0"/>
              <a:buNone/>
              <a:tabLst>
                <a:tab pos="126000" algn="l"/>
              </a:tabLst>
              <a:defRPr sz="2400" kern="1200" spc="-10" baseline="0">
                <a:solidFill>
                  <a:schemeClr val="tx1"/>
                </a:solidFill>
                <a:latin typeface="+mn-lt"/>
                <a:ea typeface="+mn-ea"/>
                <a:cs typeface="+mn-cs"/>
              </a:defRPr>
            </a:lvl9pPr>
          </a:lstStyle>
          <a:p>
            <a:pPr lvl="1"/>
            <a:r>
              <a:rPr lang="en-GB" sz="1200" b="1" dirty="0"/>
              <a:t> Black and white photograph of students wearing mortarboards at a graduation ceremony</a:t>
            </a:r>
            <a:br>
              <a:rPr lang="en-GB" sz="1200" dirty="0"/>
            </a:br>
            <a:r>
              <a:rPr lang="en-GB" sz="1200" dirty="0"/>
              <a:t> Safari Consoler </a:t>
            </a:r>
            <a:r>
              <a:rPr lang="pl-PL" sz="1200" dirty="0"/>
              <a:t>| </a:t>
            </a:r>
            <a:r>
              <a:rPr lang="en-GB" sz="1200" dirty="0" err="1"/>
              <a:t>Pexels</a:t>
            </a:r>
            <a:endParaRPr lang="en-US" sz="1200" dirty="0"/>
          </a:p>
        </p:txBody>
      </p:sp>
      <p:pic>
        <p:nvPicPr>
          <p:cNvPr id="1028" name="Picture 4">
            <a:extLst>
              <a:ext uri="{FF2B5EF4-FFF2-40B4-BE49-F238E27FC236}">
                <a16:creationId xmlns:a16="http://schemas.microsoft.com/office/drawing/2014/main" id="{C8F6FA9B-AA3B-D4D4-ADF8-33BC5CCAF2DF}"/>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240003" y="6184202"/>
            <a:ext cx="726960" cy="38819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26978780"/>
      </p:ext>
    </p:extLst>
  </p:cSld>
  <p:clrMapOvr>
    <a:masterClrMapping/>
  </p:clrMapOvr>
  <mc:AlternateContent xmlns:mc="http://schemas.openxmlformats.org/markup-compatibility/2006" xmlns:p14="http://schemas.microsoft.com/office/powerpoint/2010/main">
    <mc:Choice Requires="p14">
      <p:transition spd="slow" p14:dur="2000" advTm="12097"/>
    </mc:Choice>
    <mc:Fallback xmlns="">
      <p:transition spd="slow" advTm="12097"/>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610FDE-5D4B-1CF4-D945-8CF316B08BB8}"/>
            </a:ext>
          </a:extLst>
        </p:cNvPr>
        <p:cNvGrpSpPr/>
        <p:nvPr/>
      </p:nvGrpSpPr>
      <p:grpSpPr>
        <a:xfrm>
          <a:off x="0" y="0"/>
          <a:ext cx="0" cy="0"/>
          <a:chOff x="0" y="0"/>
          <a:chExt cx="0" cy="0"/>
        </a:xfrm>
      </p:grpSpPr>
      <p:pic>
        <p:nvPicPr>
          <p:cNvPr id="2" name="Picture 1" descr="r/interestingasfuck - Having no computers, this teacher from Ghana would teach Microsoft Word to his students by drawing its features on a blackboard.">
            <a:extLst>
              <a:ext uri="{FF2B5EF4-FFF2-40B4-BE49-F238E27FC236}">
                <a16:creationId xmlns:a16="http://schemas.microsoft.com/office/drawing/2014/main" id="{FE63D978-0A6B-6C6E-1917-FBDD9780A7DE}"/>
              </a:ext>
            </a:extLst>
          </p:cNvPr>
          <p:cNvPicPr>
            <a:picLocks noChangeAspect="1"/>
          </p:cNvPicPr>
          <p:nvPr/>
        </p:nvPicPr>
        <p:blipFill>
          <a:blip r:embed="rId3"/>
          <a:srcRect l="7602"/>
          <a:stretch>
            <a:fillRect/>
          </a:stretch>
        </p:blipFill>
        <p:spPr>
          <a:xfrm>
            <a:off x="6096000" y="1591509"/>
            <a:ext cx="5040000" cy="4358606"/>
          </a:xfrm>
          <a:prstGeom prst="rect">
            <a:avLst/>
          </a:prstGeom>
        </p:spPr>
      </p:pic>
      <p:sp>
        <p:nvSpPr>
          <p:cNvPr id="4" name="Title 3">
            <a:extLst>
              <a:ext uri="{FF2B5EF4-FFF2-40B4-BE49-F238E27FC236}">
                <a16:creationId xmlns:a16="http://schemas.microsoft.com/office/drawing/2014/main" id="{12748296-5CD6-B9EC-CAB5-5B6BCCA2BFBB}"/>
              </a:ext>
            </a:extLst>
          </p:cNvPr>
          <p:cNvSpPr>
            <a:spLocks noGrp="1"/>
          </p:cNvSpPr>
          <p:nvPr>
            <p:ph type="ctrTitle"/>
          </p:nvPr>
        </p:nvSpPr>
        <p:spPr/>
        <p:txBody>
          <a:bodyPr/>
          <a:lstStyle/>
          <a:p>
            <a:r>
              <a:rPr lang="en-GB" dirty="0"/>
              <a:t>Mind the skills gap</a:t>
            </a:r>
          </a:p>
        </p:txBody>
      </p:sp>
      <p:sp>
        <p:nvSpPr>
          <p:cNvPr id="3" name="Text Placeholder 2">
            <a:extLst>
              <a:ext uri="{FF2B5EF4-FFF2-40B4-BE49-F238E27FC236}">
                <a16:creationId xmlns:a16="http://schemas.microsoft.com/office/drawing/2014/main" id="{ADDD0996-F60A-443A-2E13-6CEF107FA584}"/>
              </a:ext>
            </a:extLst>
          </p:cNvPr>
          <p:cNvSpPr>
            <a:spLocks noGrp="1"/>
          </p:cNvSpPr>
          <p:nvPr>
            <p:ph type="body" sz="quarter" idx="14"/>
          </p:nvPr>
        </p:nvSpPr>
        <p:spPr>
          <a:xfrm>
            <a:off x="720003" y="1605936"/>
            <a:ext cx="5040000" cy="3874664"/>
          </a:xfrm>
        </p:spPr>
        <p:txBody>
          <a:bodyPr/>
          <a:lstStyle/>
          <a:p>
            <a:r>
              <a:rPr lang="en-GB" sz="1800" b="0" dirty="0"/>
              <a:t>-	 Despite education being seen as a vital part of the talent pipeline by the industry (TIGA, 2026), instruction in digital skills is inconsistent, exposing structural inequalities in our educational system. This is due to the limited availability of teaching expertise and resources (</a:t>
            </a:r>
            <a:r>
              <a:rPr lang="en-GB" sz="1800" b="0" dirty="0" err="1"/>
              <a:t>Ukie</a:t>
            </a:r>
            <a:r>
              <a:rPr lang="en-GB" sz="1800" b="0" dirty="0"/>
              <a:t>, 2025)</a:t>
            </a:r>
          </a:p>
          <a:p>
            <a:r>
              <a:rPr lang="en-GB" sz="1800" b="0" dirty="0"/>
              <a:t>-	Restricted access to the informal networks (Into Games, 2024) that dominated hiring, since the days of bedroom coders (Ozimek and Rueda, 2022), further limits access to guidance, support and resources for newcomers (Brewer and Romine, 2024)</a:t>
            </a:r>
          </a:p>
        </p:txBody>
      </p:sp>
      <p:sp>
        <p:nvSpPr>
          <p:cNvPr id="5" name="Footer Placeholder 4">
            <a:extLst>
              <a:ext uri="{FF2B5EF4-FFF2-40B4-BE49-F238E27FC236}">
                <a16:creationId xmlns:a16="http://schemas.microsoft.com/office/drawing/2014/main" id="{28ACB50D-9FCD-749A-0562-77198CB7ADAF}"/>
              </a:ext>
            </a:extLst>
          </p:cNvPr>
          <p:cNvSpPr>
            <a:spLocks noGrp="1"/>
          </p:cNvSpPr>
          <p:nvPr>
            <p:ph type="ftr" sz="quarter" idx="3"/>
          </p:nvPr>
        </p:nvSpPr>
        <p:spPr/>
        <p:txBody>
          <a:bodyPr/>
          <a:lstStyle/>
          <a:p>
            <a:pPr algn="r"/>
            <a:r>
              <a:rPr lang="en-GB"/>
              <a:t>Place of Global Game Jam as Identity Infrastructure in UK Cross-Regional Communities of Practice</a:t>
            </a:r>
            <a:endParaRPr lang="en-GB" dirty="0"/>
          </a:p>
        </p:txBody>
      </p:sp>
      <p:sp>
        <p:nvSpPr>
          <p:cNvPr id="7" name="Slide Number Placeholder 6">
            <a:extLst>
              <a:ext uri="{FF2B5EF4-FFF2-40B4-BE49-F238E27FC236}">
                <a16:creationId xmlns:a16="http://schemas.microsoft.com/office/drawing/2014/main" id="{CF8946DE-985F-74A3-8D1F-A5719430FB0C}"/>
              </a:ext>
            </a:extLst>
          </p:cNvPr>
          <p:cNvSpPr>
            <a:spLocks noGrp="1"/>
          </p:cNvSpPr>
          <p:nvPr>
            <p:ph type="sldNum" sz="quarter" idx="4"/>
          </p:nvPr>
        </p:nvSpPr>
        <p:spPr/>
        <p:txBody>
          <a:bodyPr/>
          <a:lstStyle/>
          <a:p>
            <a:fld id="{2CC19541-5F6E-2C4C-BF21-196C1C8E2E31}" type="slidenum">
              <a:rPr lang="en-GB" smtClean="0"/>
              <a:pPr/>
              <a:t>11</a:t>
            </a:fld>
            <a:r>
              <a:rPr lang="en-GB"/>
              <a:t> </a:t>
            </a:r>
            <a:endParaRPr lang="en-GB" dirty="0"/>
          </a:p>
        </p:txBody>
      </p:sp>
      <p:sp>
        <p:nvSpPr>
          <p:cNvPr id="19" name="Text Placeholder 2">
            <a:extLst>
              <a:ext uri="{FF2B5EF4-FFF2-40B4-BE49-F238E27FC236}">
                <a16:creationId xmlns:a16="http://schemas.microsoft.com/office/drawing/2014/main" id="{21FEED30-104C-6D3A-3E20-0313851143A8}"/>
              </a:ext>
            </a:extLst>
          </p:cNvPr>
          <p:cNvSpPr txBox="1">
            <a:spLocks/>
          </p:cNvSpPr>
          <p:nvPr/>
        </p:nvSpPr>
        <p:spPr>
          <a:xfrm>
            <a:off x="0" y="5482115"/>
            <a:ext cx="7527850" cy="468000"/>
          </a:xfrm>
          <a:prstGeom prst="rect">
            <a:avLst/>
          </a:prstGeom>
          <a:solidFill>
            <a:schemeClr val="bg1"/>
          </a:solidFill>
        </p:spPr>
        <p:txBody>
          <a:bodyPr vert="horz" lIns="0" tIns="0" rIns="0" bIns="0" rtlCol="0" anchor="ctr">
            <a:noAutofit/>
          </a:bodyPr>
          <a:lstStyle>
            <a:lvl1pPr marL="0" indent="0" algn="l" defTabSz="126000" rtl="0" eaLnBrk="1" latinLnBrk="0" hangingPunct="1">
              <a:lnSpc>
                <a:spcPct val="110000"/>
              </a:lnSpc>
              <a:spcBef>
                <a:spcPts val="0"/>
              </a:spcBef>
              <a:spcAft>
                <a:spcPts val="1200"/>
              </a:spcAft>
              <a:buClr>
                <a:schemeClr val="tx1"/>
              </a:buClr>
              <a:buSzPct val="80000"/>
              <a:buFont typeface="Wingdings 2" panose="05020102010507070707" pitchFamily="18" charset="2"/>
              <a:buNone/>
              <a:tabLst/>
              <a:defRPr sz="1800" kern="1200" spc="-10" baseline="0">
                <a:solidFill>
                  <a:schemeClr val="tx1"/>
                </a:solidFill>
                <a:latin typeface="+mn-lt"/>
                <a:ea typeface="+mn-ea"/>
                <a:cs typeface="+mn-cs"/>
              </a:defRPr>
            </a:lvl1pPr>
            <a:lvl2pPr marL="432000" indent="0" algn="l" defTabSz="126000" rtl="0" eaLnBrk="1" latinLnBrk="0" hangingPunct="1">
              <a:lnSpc>
                <a:spcPct val="110000"/>
              </a:lnSpc>
              <a:spcBef>
                <a:spcPts val="0"/>
              </a:spcBef>
              <a:spcAft>
                <a:spcPts val="1000"/>
              </a:spcAft>
              <a:buClr>
                <a:schemeClr val="tx1"/>
              </a:buClr>
              <a:buSzPct val="80000"/>
              <a:buFontTx/>
              <a:buNone/>
              <a:tabLst>
                <a:tab pos="126000" algn="l"/>
              </a:tabLst>
              <a:defRPr sz="1600" kern="1200" spc="-10" baseline="0">
                <a:solidFill>
                  <a:schemeClr val="tx1"/>
                </a:solidFill>
                <a:latin typeface="+mn-lt"/>
                <a:ea typeface="+mn-ea"/>
                <a:cs typeface="+mn-cs"/>
              </a:defRPr>
            </a:lvl2pPr>
            <a:lvl3pPr marL="864000" indent="-432000" algn="l" defTabSz="126000" rtl="0" eaLnBrk="1" latinLnBrk="0" hangingPunct="1">
              <a:lnSpc>
                <a:spcPct val="110000"/>
              </a:lnSpc>
              <a:spcBef>
                <a:spcPts val="0"/>
              </a:spcBef>
              <a:spcAft>
                <a:spcPts val="1000"/>
              </a:spcAft>
              <a:buClrTx/>
              <a:buSzPct val="80000"/>
              <a:buFont typeface="Wingdings 2" panose="05020102010507070707" pitchFamily="18" charset="2"/>
              <a:buChar char=""/>
              <a:tabLst>
                <a:tab pos="126000" algn="l"/>
              </a:tabLst>
              <a:defRPr sz="2400" kern="1200" spc="-10" baseline="0">
                <a:solidFill>
                  <a:schemeClr val="tx1"/>
                </a:solidFill>
                <a:latin typeface="+mn-lt"/>
                <a:ea typeface="+mn-ea"/>
                <a:cs typeface="+mn-cs"/>
              </a:defRPr>
            </a:lvl3pPr>
            <a:lvl4pPr marL="432000" indent="-432000" algn="l" defTabSz="126000" rtl="0" eaLnBrk="1" latinLnBrk="0" hangingPunct="1">
              <a:lnSpc>
                <a:spcPct val="110000"/>
              </a:lnSpc>
              <a:spcBef>
                <a:spcPts val="0"/>
              </a:spcBef>
              <a:spcAft>
                <a:spcPts val="0"/>
              </a:spcAft>
              <a:buClr>
                <a:schemeClr val="tx1"/>
              </a:buClr>
              <a:buSzPct val="80000"/>
              <a:buFont typeface="Wingdings 2" panose="05020102010507070707" pitchFamily="18" charset="2"/>
              <a:buChar char="¢"/>
              <a:tabLst/>
              <a:defRPr sz="2400" kern="1200" spc="-10" baseline="0">
                <a:solidFill>
                  <a:schemeClr val="tx1"/>
                </a:solidFill>
                <a:latin typeface="+mn-lt"/>
                <a:ea typeface="+mn-ea"/>
                <a:cs typeface="+mn-cs"/>
              </a:defRPr>
            </a:lvl4pPr>
            <a:lvl5pPr marL="864000" indent="-432000" algn="l" defTabSz="126000" rtl="0" eaLnBrk="1" latinLnBrk="0" hangingPunct="1">
              <a:lnSpc>
                <a:spcPct val="110000"/>
              </a:lnSpc>
              <a:spcBef>
                <a:spcPts val="0"/>
              </a:spcBef>
              <a:spcAft>
                <a:spcPts val="0"/>
              </a:spcAft>
              <a:buClr>
                <a:schemeClr val="tx1"/>
              </a:buClr>
              <a:buSzPct val="80000"/>
              <a:buFont typeface="Wingdings 2" panose="05020102010507070707" pitchFamily="18" charset="2"/>
              <a:buChar char="¢"/>
              <a:tabLst>
                <a:tab pos="126000" algn="l"/>
              </a:tabLst>
              <a:defRPr sz="2400" kern="1200" spc="-10" baseline="0">
                <a:solidFill>
                  <a:schemeClr val="tx1"/>
                </a:solidFill>
                <a:latin typeface="+mn-lt"/>
                <a:ea typeface="+mn-ea"/>
                <a:cs typeface="+mn-cs"/>
              </a:defRPr>
            </a:lvl5pPr>
            <a:lvl6pPr marL="864000" indent="-432000" algn="l" defTabSz="126000" rtl="0" eaLnBrk="1" latinLnBrk="0" hangingPunct="1">
              <a:lnSpc>
                <a:spcPct val="110000"/>
              </a:lnSpc>
              <a:spcBef>
                <a:spcPts val="0"/>
              </a:spcBef>
              <a:spcAft>
                <a:spcPts val="0"/>
              </a:spcAft>
              <a:buClr>
                <a:schemeClr val="tx1"/>
              </a:buClr>
              <a:buSzPct val="80000"/>
              <a:buFont typeface="Wingdings 2" panose="05020102010507070707" pitchFamily="18" charset="2"/>
              <a:buChar char="£"/>
              <a:tabLst>
                <a:tab pos="126000" algn="l"/>
              </a:tabLst>
              <a:defRPr sz="2400" kern="1200" spc="-10" baseline="0">
                <a:solidFill>
                  <a:schemeClr val="tx1"/>
                </a:solidFill>
                <a:latin typeface="+mn-lt"/>
                <a:ea typeface="+mn-ea"/>
                <a:cs typeface="+mn-cs"/>
              </a:defRPr>
            </a:lvl6pPr>
            <a:lvl7pPr marL="432000" indent="-432000" algn="l" defTabSz="126000" rtl="0" eaLnBrk="1" latinLnBrk="0" hangingPunct="1">
              <a:lnSpc>
                <a:spcPct val="110000"/>
              </a:lnSpc>
              <a:spcBef>
                <a:spcPts val="0"/>
              </a:spcBef>
              <a:buFont typeface="+mj-lt"/>
              <a:buAutoNum type="arabicPeriod"/>
              <a:tabLst>
                <a:tab pos="126000" algn="l"/>
              </a:tabLst>
              <a:defRPr sz="2400" kern="1200" spc="-10" baseline="0">
                <a:solidFill>
                  <a:schemeClr val="tx1"/>
                </a:solidFill>
                <a:latin typeface="+mn-lt"/>
                <a:ea typeface="+mn-ea"/>
                <a:cs typeface="+mn-cs"/>
              </a:defRPr>
            </a:lvl7pPr>
            <a:lvl8pPr marL="0" indent="0" algn="l" defTabSz="126000" rtl="0" eaLnBrk="1" latinLnBrk="0" hangingPunct="1">
              <a:lnSpc>
                <a:spcPct val="110000"/>
              </a:lnSpc>
              <a:spcBef>
                <a:spcPts val="0"/>
              </a:spcBef>
              <a:buFont typeface="Arial" panose="020B0604020202020204" pitchFamily="34" charset="0"/>
              <a:buNone/>
              <a:tabLst>
                <a:tab pos="126000" algn="l"/>
              </a:tabLst>
              <a:defRPr sz="2400" b="1" kern="1200" spc="-10" baseline="0">
                <a:solidFill>
                  <a:schemeClr val="tx1"/>
                </a:solidFill>
                <a:latin typeface="+mn-lt"/>
                <a:ea typeface="+mn-ea"/>
                <a:cs typeface="+mn-cs"/>
              </a:defRPr>
            </a:lvl8pPr>
            <a:lvl9pPr marL="0" indent="0" algn="l" defTabSz="126000" rtl="0" eaLnBrk="1" latinLnBrk="0" hangingPunct="1">
              <a:lnSpc>
                <a:spcPct val="110000"/>
              </a:lnSpc>
              <a:spcBef>
                <a:spcPts val="0"/>
              </a:spcBef>
              <a:buFont typeface="Arial" panose="020B0604020202020204" pitchFamily="34" charset="0"/>
              <a:buNone/>
              <a:tabLst>
                <a:tab pos="126000" algn="l"/>
              </a:tabLst>
              <a:defRPr sz="2400" kern="1200" spc="-10" baseline="0">
                <a:solidFill>
                  <a:schemeClr val="tx1"/>
                </a:solidFill>
                <a:latin typeface="+mn-lt"/>
                <a:ea typeface="+mn-ea"/>
                <a:cs typeface="+mn-cs"/>
              </a:defRPr>
            </a:lvl9pPr>
          </a:lstStyle>
          <a:p>
            <a:pPr lvl="1"/>
            <a:r>
              <a:rPr lang="en-GB" sz="1200" b="1" dirty="0"/>
              <a:t> Teaching of ICT in Ghana’s schools is very funny.</a:t>
            </a:r>
            <a:br>
              <a:rPr lang="en-GB" sz="1200" dirty="0"/>
            </a:br>
            <a:r>
              <a:rPr lang="en-GB" sz="1200" dirty="0"/>
              <a:t> Owura Kwadwo Hottish </a:t>
            </a:r>
            <a:r>
              <a:rPr lang="pl-PL" sz="1200" dirty="0"/>
              <a:t>| </a:t>
            </a:r>
            <a:r>
              <a:rPr lang="en-GB" sz="1200" dirty="0"/>
              <a:t>Photo</a:t>
            </a:r>
            <a:endParaRPr lang="en-US" sz="1200" dirty="0"/>
          </a:p>
        </p:txBody>
      </p:sp>
      <p:pic>
        <p:nvPicPr>
          <p:cNvPr id="1028" name="Picture 4">
            <a:extLst>
              <a:ext uri="{FF2B5EF4-FFF2-40B4-BE49-F238E27FC236}">
                <a16:creationId xmlns:a16="http://schemas.microsoft.com/office/drawing/2014/main" id="{EAD6A9D0-CD57-FCB9-95F9-81656DC7C401}"/>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240003" y="6184202"/>
            <a:ext cx="726960" cy="38819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9318047"/>
      </p:ext>
    </p:extLst>
  </p:cSld>
  <p:clrMapOvr>
    <a:masterClrMapping/>
  </p:clrMapOvr>
  <mc:AlternateContent xmlns:mc="http://schemas.openxmlformats.org/markup-compatibility/2006" xmlns:p14="http://schemas.microsoft.com/office/powerpoint/2010/main">
    <mc:Choice Requires="p14">
      <p:transition spd="slow" p14:dur="2000" advTm="12097"/>
    </mc:Choice>
    <mc:Fallback xmlns="">
      <p:transition spd="slow" advTm="12097"/>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B66EFA-5A38-3252-5556-CFE07E9836F9}"/>
            </a:ext>
          </a:extLst>
        </p:cNvPr>
        <p:cNvGrpSpPr/>
        <p:nvPr/>
      </p:nvGrpSpPr>
      <p:grpSpPr>
        <a:xfrm>
          <a:off x="0" y="0"/>
          <a:ext cx="0" cy="0"/>
          <a:chOff x="0" y="0"/>
          <a:chExt cx="0" cy="0"/>
        </a:xfrm>
      </p:grpSpPr>
      <p:pic>
        <p:nvPicPr>
          <p:cNvPr id="2" name="drawing">
            <a:extLst>
              <a:ext uri="{FF2B5EF4-FFF2-40B4-BE49-F238E27FC236}">
                <a16:creationId xmlns:a16="http://schemas.microsoft.com/office/drawing/2014/main" id="{27EDCD1F-9BC6-C32C-F133-0D1F8BCF66EB}"/>
              </a:ext>
            </a:extLst>
          </p:cNvPr>
          <p:cNvPicPr>
            <a:picLocks noChangeAspect="1"/>
          </p:cNvPicPr>
          <p:nvPr/>
        </p:nvPicPr>
        <p:blipFill>
          <a:blip r:embed="rId3" cstate="print">
            <a:extLst>
              <a:ext uri="{28A0092B-C50C-407E-A947-70E740481C1C}">
                <a14:useLocalDpi xmlns:a14="http://schemas.microsoft.com/office/drawing/2010/main" val="0"/>
              </a:ext>
            </a:extLst>
          </a:blip>
          <a:srcRect t="9653"/>
          <a:stretch>
            <a:fillRect/>
          </a:stretch>
        </p:blipFill>
        <p:spPr>
          <a:xfrm>
            <a:off x="6096000" y="1594007"/>
            <a:ext cx="5040000" cy="4356108"/>
          </a:xfrm>
          <a:prstGeom prst="rect">
            <a:avLst/>
          </a:prstGeom>
        </p:spPr>
      </p:pic>
      <p:sp>
        <p:nvSpPr>
          <p:cNvPr id="4" name="Title 3">
            <a:extLst>
              <a:ext uri="{FF2B5EF4-FFF2-40B4-BE49-F238E27FC236}">
                <a16:creationId xmlns:a16="http://schemas.microsoft.com/office/drawing/2014/main" id="{736276DA-FDD3-61E6-D796-3C40916ECEB9}"/>
              </a:ext>
            </a:extLst>
          </p:cNvPr>
          <p:cNvSpPr>
            <a:spLocks noGrp="1"/>
          </p:cNvSpPr>
          <p:nvPr>
            <p:ph type="ctrTitle"/>
          </p:nvPr>
        </p:nvSpPr>
        <p:spPr/>
        <p:txBody>
          <a:bodyPr/>
          <a:lstStyle/>
          <a:p>
            <a:r>
              <a:rPr lang="en-GB" dirty="0"/>
              <a:t>All roads lead to Southeast</a:t>
            </a:r>
          </a:p>
        </p:txBody>
      </p:sp>
      <p:sp>
        <p:nvSpPr>
          <p:cNvPr id="3" name="Text Placeholder 2">
            <a:extLst>
              <a:ext uri="{FF2B5EF4-FFF2-40B4-BE49-F238E27FC236}">
                <a16:creationId xmlns:a16="http://schemas.microsoft.com/office/drawing/2014/main" id="{099E7B6C-E6ED-5409-E3AF-12E709AC9145}"/>
              </a:ext>
            </a:extLst>
          </p:cNvPr>
          <p:cNvSpPr>
            <a:spLocks noGrp="1"/>
          </p:cNvSpPr>
          <p:nvPr>
            <p:ph type="body" sz="quarter" idx="14"/>
          </p:nvPr>
        </p:nvSpPr>
        <p:spPr>
          <a:xfrm>
            <a:off x="720003" y="1605936"/>
            <a:ext cx="5040000" cy="3874664"/>
          </a:xfrm>
        </p:spPr>
        <p:txBody>
          <a:bodyPr/>
          <a:lstStyle/>
          <a:p>
            <a:r>
              <a:rPr lang="en-GB" sz="1800" b="0" dirty="0"/>
              <a:t>-	The game industry has “one of the highest barriers to entry in tech” (Berger, 2023), primarily due to its complex interdisciplinary nature (Sun, Chen and Zhang, 2025)</a:t>
            </a:r>
          </a:p>
          <a:p>
            <a:r>
              <a:rPr lang="en-GB" sz="1800" b="0" dirty="0"/>
              <a:t>-	Despite the majority of NUTS3 regions having at least 1 game development company (</a:t>
            </a:r>
            <a:r>
              <a:rPr lang="en-GB" sz="1800" b="0" dirty="0" err="1"/>
              <a:t>Ukie</a:t>
            </a:r>
            <a:r>
              <a:rPr lang="en-GB" sz="1800" b="0" dirty="0"/>
              <a:t> and Nesta, 2016), the largest studios tend to cluster in expensive cities, which requires relocation and significant financial commitment (Thompson and Hebblethwaite, 2020)</a:t>
            </a:r>
          </a:p>
        </p:txBody>
      </p:sp>
      <p:sp>
        <p:nvSpPr>
          <p:cNvPr id="5" name="Footer Placeholder 4">
            <a:extLst>
              <a:ext uri="{FF2B5EF4-FFF2-40B4-BE49-F238E27FC236}">
                <a16:creationId xmlns:a16="http://schemas.microsoft.com/office/drawing/2014/main" id="{C7909954-170A-79E6-6A08-7AF4B7820F4A}"/>
              </a:ext>
            </a:extLst>
          </p:cNvPr>
          <p:cNvSpPr>
            <a:spLocks noGrp="1"/>
          </p:cNvSpPr>
          <p:nvPr>
            <p:ph type="ftr" sz="quarter" idx="3"/>
          </p:nvPr>
        </p:nvSpPr>
        <p:spPr/>
        <p:txBody>
          <a:bodyPr/>
          <a:lstStyle/>
          <a:p>
            <a:pPr algn="r"/>
            <a:r>
              <a:rPr lang="en-GB"/>
              <a:t>Place of Global Game Jam as Identity Infrastructure in UK Cross-Regional Communities of Practice</a:t>
            </a:r>
            <a:endParaRPr lang="en-GB" dirty="0"/>
          </a:p>
        </p:txBody>
      </p:sp>
      <p:sp>
        <p:nvSpPr>
          <p:cNvPr id="7" name="Slide Number Placeholder 6">
            <a:extLst>
              <a:ext uri="{FF2B5EF4-FFF2-40B4-BE49-F238E27FC236}">
                <a16:creationId xmlns:a16="http://schemas.microsoft.com/office/drawing/2014/main" id="{4523BB02-B630-8FDE-4F29-5A8E39AD1043}"/>
              </a:ext>
            </a:extLst>
          </p:cNvPr>
          <p:cNvSpPr>
            <a:spLocks noGrp="1"/>
          </p:cNvSpPr>
          <p:nvPr>
            <p:ph type="sldNum" sz="quarter" idx="4"/>
          </p:nvPr>
        </p:nvSpPr>
        <p:spPr/>
        <p:txBody>
          <a:bodyPr/>
          <a:lstStyle/>
          <a:p>
            <a:fld id="{2CC19541-5F6E-2C4C-BF21-196C1C8E2E31}" type="slidenum">
              <a:rPr lang="en-GB" smtClean="0"/>
              <a:pPr/>
              <a:t>12</a:t>
            </a:fld>
            <a:r>
              <a:rPr lang="en-GB"/>
              <a:t> </a:t>
            </a:r>
            <a:endParaRPr lang="en-GB" dirty="0"/>
          </a:p>
        </p:txBody>
      </p:sp>
      <p:sp>
        <p:nvSpPr>
          <p:cNvPr id="19" name="Text Placeholder 2">
            <a:extLst>
              <a:ext uri="{FF2B5EF4-FFF2-40B4-BE49-F238E27FC236}">
                <a16:creationId xmlns:a16="http://schemas.microsoft.com/office/drawing/2014/main" id="{90270CF5-2C87-ACDC-D73A-84EFFA692C6E}"/>
              </a:ext>
            </a:extLst>
          </p:cNvPr>
          <p:cNvSpPr txBox="1">
            <a:spLocks/>
          </p:cNvSpPr>
          <p:nvPr/>
        </p:nvSpPr>
        <p:spPr>
          <a:xfrm>
            <a:off x="0" y="5482115"/>
            <a:ext cx="7527850" cy="468000"/>
          </a:xfrm>
          <a:prstGeom prst="rect">
            <a:avLst/>
          </a:prstGeom>
          <a:solidFill>
            <a:schemeClr val="bg1"/>
          </a:solidFill>
        </p:spPr>
        <p:txBody>
          <a:bodyPr vert="horz" lIns="0" tIns="0" rIns="0" bIns="0" rtlCol="0" anchor="ctr">
            <a:noAutofit/>
          </a:bodyPr>
          <a:lstStyle>
            <a:lvl1pPr marL="0" indent="0" algn="l" defTabSz="126000" rtl="0" eaLnBrk="1" latinLnBrk="0" hangingPunct="1">
              <a:lnSpc>
                <a:spcPct val="110000"/>
              </a:lnSpc>
              <a:spcBef>
                <a:spcPts val="0"/>
              </a:spcBef>
              <a:spcAft>
                <a:spcPts val="1200"/>
              </a:spcAft>
              <a:buClr>
                <a:schemeClr val="tx1"/>
              </a:buClr>
              <a:buSzPct val="80000"/>
              <a:buFont typeface="Wingdings 2" panose="05020102010507070707" pitchFamily="18" charset="2"/>
              <a:buNone/>
              <a:tabLst/>
              <a:defRPr sz="1800" kern="1200" spc="-10" baseline="0">
                <a:solidFill>
                  <a:schemeClr val="tx1"/>
                </a:solidFill>
                <a:latin typeface="+mn-lt"/>
                <a:ea typeface="+mn-ea"/>
                <a:cs typeface="+mn-cs"/>
              </a:defRPr>
            </a:lvl1pPr>
            <a:lvl2pPr marL="432000" indent="0" algn="l" defTabSz="126000" rtl="0" eaLnBrk="1" latinLnBrk="0" hangingPunct="1">
              <a:lnSpc>
                <a:spcPct val="110000"/>
              </a:lnSpc>
              <a:spcBef>
                <a:spcPts val="0"/>
              </a:spcBef>
              <a:spcAft>
                <a:spcPts val="1000"/>
              </a:spcAft>
              <a:buClr>
                <a:schemeClr val="tx1"/>
              </a:buClr>
              <a:buSzPct val="80000"/>
              <a:buFontTx/>
              <a:buNone/>
              <a:tabLst>
                <a:tab pos="126000" algn="l"/>
              </a:tabLst>
              <a:defRPr sz="1600" kern="1200" spc="-10" baseline="0">
                <a:solidFill>
                  <a:schemeClr val="tx1"/>
                </a:solidFill>
                <a:latin typeface="+mn-lt"/>
                <a:ea typeface="+mn-ea"/>
                <a:cs typeface="+mn-cs"/>
              </a:defRPr>
            </a:lvl2pPr>
            <a:lvl3pPr marL="864000" indent="-432000" algn="l" defTabSz="126000" rtl="0" eaLnBrk="1" latinLnBrk="0" hangingPunct="1">
              <a:lnSpc>
                <a:spcPct val="110000"/>
              </a:lnSpc>
              <a:spcBef>
                <a:spcPts val="0"/>
              </a:spcBef>
              <a:spcAft>
                <a:spcPts val="1000"/>
              </a:spcAft>
              <a:buClrTx/>
              <a:buSzPct val="80000"/>
              <a:buFont typeface="Wingdings 2" panose="05020102010507070707" pitchFamily="18" charset="2"/>
              <a:buChar char=""/>
              <a:tabLst>
                <a:tab pos="126000" algn="l"/>
              </a:tabLst>
              <a:defRPr sz="2400" kern="1200" spc="-10" baseline="0">
                <a:solidFill>
                  <a:schemeClr val="tx1"/>
                </a:solidFill>
                <a:latin typeface="+mn-lt"/>
                <a:ea typeface="+mn-ea"/>
                <a:cs typeface="+mn-cs"/>
              </a:defRPr>
            </a:lvl3pPr>
            <a:lvl4pPr marL="432000" indent="-432000" algn="l" defTabSz="126000" rtl="0" eaLnBrk="1" latinLnBrk="0" hangingPunct="1">
              <a:lnSpc>
                <a:spcPct val="110000"/>
              </a:lnSpc>
              <a:spcBef>
                <a:spcPts val="0"/>
              </a:spcBef>
              <a:spcAft>
                <a:spcPts val="0"/>
              </a:spcAft>
              <a:buClr>
                <a:schemeClr val="tx1"/>
              </a:buClr>
              <a:buSzPct val="80000"/>
              <a:buFont typeface="Wingdings 2" panose="05020102010507070707" pitchFamily="18" charset="2"/>
              <a:buChar char="¢"/>
              <a:tabLst/>
              <a:defRPr sz="2400" kern="1200" spc="-10" baseline="0">
                <a:solidFill>
                  <a:schemeClr val="tx1"/>
                </a:solidFill>
                <a:latin typeface="+mn-lt"/>
                <a:ea typeface="+mn-ea"/>
                <a:cs typeface="+mn-cs"/>
              </a:defRPr>
            </a:lvl4pPr>
            <a:lvl5pPr marL="864000" indent="-432000" algn="l" defTabSz="126000" rtl="0" eaLnBrk="1" latinLnBrk="0" hangingPunct="1">
              <a:lnSpc>
                <a:spcPct val="110000"/>
              </a:lnSpc>
              <a:spcBef>
                <a:spcPts val="0"/>
              </a:spcBef>
              <a:spcAft>
                <a:spcPts val="0"/>
              </a:spcAft>
              <a:buClr>
                <a:schemeClr val="tx1"/>
              </a:buClr>
              <a:buSzPct val="80000"/>
              <a:buFont typeface="Wingdings 2" panose="05020102010507070707" pitchFamily="18" charset="2"/>
              <a:buChar char="¢"/>
              <a:tabLst>
                <a:tab pos="126000" algn="l"/>
              </a:tabLst>
              <a:defRPr sz="2400" kern="1200" spc="-10" baseline="0">
                <a:solidFill>
                  <a:schemeClr val="tx1"/>
                </a:solidFill>
                <a:latin typeface="+mn-lt"/>
                <a:ea typeface="+mn-ea"/>
                <a:cs typeface="+mn-cs"/>
              </a:defRPr>
            </a:lvl5pPr>
            <a:lvl6pPr marL="864000" indent="-432000" algn="l" defTabSz="126000" rtl="0" eaLnBrk="1" latinLnBrk="0" hangingPunct="1">
              <a:lnSpc>
                <a:spcPct val="110000"/>
              </a:lnSpc>
              <a:spcBef>
                <a:spcPts val="0"/>
              </a:spcBef>
              <a:spcAft>
                <a:spcPts val="0"/>
              </a:spcAft>
              <a:buClr>
                <a:schemeClr val="tx1"/>
              </a:buClr>
              <a:buSzPct val="80000"/>
              <a:buFont typeface="Wingdings 2" panose="05020102010507070707" pitchFamily="18" charset="2"/>
              <a:buChar char="£"/>
              <a:tabLst>
                <a:tab pos="126000" algn="l"/>
              </a:tabLst>
              <a:defRPr sz="2400" kern="1200" spc="-10" baseline="0">
                <a:solidFill>
                  <a:schemeClr val="tx1"/>
                </a:solidFill>
                <a:latin typeface="+mn-lt"/>
                <a:ea typeface="+mn-ea"/>
                <a:cs typeface="+mn-cs"/>
              </a:defRPr>
            </a:lvl6pPr>
            <a:lvl7pPr marL="432000" indent="-432000" algn="l" defTabSz="126000" rtl="0" eaLnBrk="1" latinLnBrk="0" hangingPunct="1">
              <a:lnSpc>
                <a:spcPct val="110000"/>
              </a:lnSpc>
              <a:spcBef>
                <a:spcPts val="0"/>
              </a:spcBef>
              <a:buFont typeface="+mj-lt"/>
              <a:buAutoNum type="arabicPeriod"/>
              <a:tabLst>
                <a:tab pos="126000" algn="l"/>
              </a:tabLst>
              <a:defRPr sz="2400" kern="1200" spc="-10" baseline="0">
                <a:solidFill>
                  <a:schemeClr val="tx1"/>
                </a:solidFill>
                <a:latin typeface="+mn-lt"/>
                <a:ea typeface="+mn-ea"/>
                <a:cs typeface="+mn-cs"/>
              </a:defRPr>
            </a:lvl7pPr>
            <a:lvl8pPr marL="0" indent="0" algn="l" defTabSz="126000" rtl="0" eaLnBrk="1" latinLnBrk="0" hangingPunct="1">
              <a:lnSpc>
                <a:spcPct val="110000"/>
              </a:lnSpc>
              <a:spcBef>
                <a:spcPts val="0"/>
              </a:spcBef>
              <a:buFont typeface="Arial" panose="020B0604020202020204" pitchFamily="34" charset="0"/>
              <a:buNone/>
              <a:tabLst>
                <a:tab pos="126000" algn="l"/>
              </a:tabLst>
              <a:defRPr sz="2400" b="1" kern="1200" spc="-10" baseline="0">
                <a:solidFill>
                  <a:schemeClr val="tx1"/>
                </a:solidFill>
                <a:latin typeface="+mn-lt"/>
                <a:ea typeface="+mn-ea"/>
                <a:cs typeface="+mn-cs"/>
              </a:defRPr>
            </a:lvl8pPr>
            <a:lvl9pPr marL="0" indent="0" algn="l" defTabSz="126000" rtl="0" eaLnBrk="1" latinLnBrk="0" hangingPunct="1">
              <a:lnSpc>
                <a:spcPct val="110000"/>
              </a:lnSpc>
              <a:spcBef>
                <a:spcPts val="0"/>
              </a:spcBef>
              <a:buFont typeface="Arial" panose="020B0604020202020204" pitchFamily="34" charset="0"/>
              <a:buNone/>
              <a:tabLst>
                <a:tab pos="126000" algn="l"/>
              </a:tabLst>
              <a:defRPr sz="2400" kern="1200" spc="-10" baseline="0">
                <a:solidFill>
                  <a:schemeClr val="tx1"/>
                </a:solidFill>
                <a:latin typeface="+mn-lt"/>
                <a:ea typeface="+mn-ea"/>
                <a:cs typeface="+mn-cs"/>
              </a:defRPr>
            </a:lvl9pPr>
          </a:lstStyle>
          <a:p>
            <a:pPr lvl="1"/>
            <a:r>
              <a:rPr lang="en-GB" sz="1200" b="1" dirty="0"/>
              <a:t> Location of Games Companies in the UK</a:t>
            </a:r>
            <a:br>
              <a:rPr lang="en-GB" sz="1200" dirty="0"/>
            </a:br>
            <a:r>
              <a:rPr lang="en-GB" sz="1200" dirty="0"/>
              <a:t> </a:t>
            </a:r>
            <a:r>
              <a:rPr lang="en-GB" sz="1200" dirty="0" err="1"/>
              <a:t>Ukie</a:t>
            </a:r>
            <a:r>
              <a:rPr lang="en-GB" sz="1200" dirty="0"/>
              <a:t> and Nesta </a:t>
            </a:r>
            <a:r>
              <a:rPr lang="pl-PL" sz="1200" dirty="0"/>
              <a:t>| </a:t>
            </a:r>
            <a:r>
              <a:rPr lang="en-GB" sz="1200" dirty="0"/>
              <a:t>Screenshot</a:t>
            </a:r>
            <a:endParaRPr lang="en-US" sz="1200" dirty="0"/>
          </a:p>
        </p:txBody>
      </p:sp>
      <p:pic>
        <p:nvPicPr>
          <p:cNvPr id="1028" name="Picture 4">
            <a:extLst>
              <a:ext uri="{FF2B5EF4-FFF2-40B4-BE49-F238E27FC236}">
                <a16:creationId xmlns:a16="http://schemas.microsoft.com/office/drawing/2014/main" id="{4AB3655C-8F0B-C124-4C01-764C812901F9}"/>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240003" y="6184202"/>
            <a:ext cx="726960" cy="388197"/>
          </a:xfrm>
          <a:prstGeom prst="rect">
            <a:avLst/>
          </a:prstGeom>
          <a:noFill/>
          <a:extLst>
            <a:ext uri="{909E8E84-426E-40DD-AFC4-6F175D3DCCD1}">
              <a14:hiddenFill xmlns:a14="http://schemas.microsoft.com/office/drawing/2010/main">
                <a:solidFill>
                  <a:srgbClr val="FFFFFF"/>
                </a:solidFill>
              </a14:hiddenFill>
            </a:ext>
          </a:extLst>
        </p:spPr>
      </p:pic>
      <p:sp>
        <p:nvSpPr>
          <p:cNvPr id="6" name="Isosceles Triangle 5">
            <a:extLst>
              <a:ext uri="{FF2B5EF4-FFF2-40B4-BE49-F238E27FC236}">
                <a16:creationId xmlns:a16="http://schemas.microsoft.com/office/drawing/2014/main" id="{092A5856-EE13-99C4-E7B0-FB288D709917}"/>
              </a:ext>
            </a:extLst>
          </p:cNvPr>
          <p:cNvSpPr/>
          <p:nvPr/>
        </p:nvSpPr>
        <p:spPr>
          <a:xfrm rot="20456686">
            <a:off x="9805727" y="4691303"/>
            <a:ext cx="1125883" cy="497374"/>
          </a:xfrm>
          <a:prstGeom prst="triangle">
            <a:avLst/>
          </a:prstGeom>
          <a:solidFill>
            <a:srgbClr val="FF8500">
              <a:alpha val="50196"/>
            </a:srgb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520279239"/>
      </p:ext>
    </p:extLst>
  </p:cSld>
  <p:clrMapOvr>
    <a:masterClrMapping/>
  </p:clrMapOvr>
  <mc:AlternateContent xmlns:mc="http://schemas.openxmlformats.org/markup-compatibility/2006" xmlns:p14="http://schemas.microsoft.com/office/powerpoint/2010/main">
    <mc:Choice Requires="p14">
      <p:transition spd="slow" p14:dur="2000" advTm="12097"/>
    </mc:Choice>
    <mc:Fallback xmlns="">
      <p:transition spd="slow" advTm="12097"/>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0249C6-8265-8AA0-47AF-E3E2863DA6C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2696A39-6231-7123-209B-AF22FD4AA1ED}"/>
              </a:ext>
            </a:extLst>
          </p:cNvPr>
          <p:cNvSpPr>
            <a:spLocks noGrp="1"/>
          </p:cNvSpPr>
          <p:nvPr>
            <p:ph type="ctrTitle"/>
          </p:nvPr>
        </p:nvSpPr>
        <p:spPr/>
        <p:txBody>
          <a:bodyPr/>
          <a:lstStyle/>
          <a:p>
            <a:r>
              <a:rPr lang="en-GB" dirty="0"/>
              <a:t>GGJ Structure</a:t>
            </a:r>
          </a:p>
        </p:txBody>
      </p:sp>
    </p:spTree>
    <p:extLst>
      <p:ext uri="{BB962C8B-B14F-4D97-AF65-F5344CB8AC3E}">
        <p14:creationId xmlns:p14="http://schemas.microsoft.com/office/powerpoint/2010/main" val="3677071248"/>
      </p:ext>
    </p:extLst>
  </p:cSld>
  <p:clrMapOvr>
    <a:masterClrMapping/>
  </p:clrMapOvr>
  <mc:AlternateContent xmlns:mc="http://schemas.openxmlformats.org/markup-compatibility/2006" xmlns:p14="http://schemas.microsoft.com/office/powerpoint/2010/main">
    <mc:Choice Requires="p14">
      <p:transition spd="slow" p14:dur="2000" advTm="2057"/>
    </mc:Choice>
    <mc:Fallback xmlns="">
      <p:transition spd="slow" advTm="2057"/>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BF7CDC-D53E-FFCB-4D00-C8F9A9344474}"/>
            </a:ext>
          </a:extLst>
        </p:cNvPr>
        <p:cNvGrpSpPr/>
        <p:nvPr/>
      </p:nvGrpSpPr>
      <p:grpSpPr>
        <a:xfrm>
          <a:off x="0" y="0"/>
          <a:ext cx="0" cy="0"/>
          <a:chOff x="0" y="0"/>
          <a:chExt cx="0" cy="0"/>
        </a:xfrm>
      </p:grpSpPr>
      <p:sp>
        <p:nvSpPr>
          <p:cNvPr id="19" name="Text Placeholder 2">
            <a:extLst>
              <a:ext uri="{FF2B5EF4-FFF2-40B4-BE49-F238E27FC236}">
                <a16:creationId xmlns:a16="http://schemas.microsoft.com/office/drawing/2014/main" id="{45C53AFF-FA04-2848-9927-96B2AE3D3892}"/>
              </a:ext>
            </a:extLst>
          </p:cNvPr>
          <p:cNvSpPr txBox="1">
            <a:spLocks/>
          </p:cNvSpPr>
          <p:nvPr/>
        </p:nvSpPr>
        <p:spPr>
          <a:xfrm>
            <a:off x="0" y="5482115"/>
            <a:ext cx="7527850" cy="468000"/>
          </a:xfrm>
          <a:prstGeom prst="rect">
            <a:avLst/>
          </a:prstGeom>
          <a:solidFill>
            <a:schemeClr val="bg1"/>
          </a:solidFill>
        </p:spPr>
        <p:txBody>
          <a:bodyPr vert="horz" lIns="0" tIns="0" rIns="0" bIns="0" rtlCol="0" anchor="ctr">
            <a:noAutofit/>
          </a:bodyPr>
          <a:lstStyle>
            <a:lvl1pPr marL="0" indent="0" algn="l" defTabSz="126000" rtl="0" eaLnBrk="1" latinLnBrk="0" hangingPunct="1">
              <a:lnSpc>
                <a:spcPct val="110000"/>
              </a:lnSpc>
              <a:spcBef>
                <a:spcPts val="0"/>
              </a:spcBef>
              <a:spcAft>
                <a:spcPts val="1200"/>
              </a:spcAft>
              <a:buClr>
                <a:schemeClr val="tx1"/>
              </a:buClr>
              <a:buSzPct val="80000"/>
              <a:buFont typeface="Wingdings 2" panose="05020102010507070707" pitchFamily="18" charset="2"/>
              <a:buNone/>
              <a:tabLst/>
              <a:defRPr sz="1800" kern="1200" spc="-10" baseline="0">
                <a:solidFill>
                  <a:schemeClr val="tx1"/>
                </a:solidFill>
                <a:latin typeface="+mn-lt"/>
                <a:ea typeface="+mn-ea"/>
                <a:cs typeface="+mn-cs"/>
              </a:defRPr>
            </a:lvl1pPr>
            <a:lvl2pPr marL="432000" indent="0" algn="l" defTabSz="126000" rtl="0" eaLnBrk="1" latinLnBrk="0" hangingPunct="1">
              <a:lnSpc>
                <a:spcPct val="110000"/>
              </a:lnSpc>
              <a:spcBef>
                <a:spcPts val="0"/>
              </a:spcBef>
              <a:spcAft>
                <a:spcPts val="1000"/>
              </a:spcAft>
              <a:buClr>
                <a:schemeClr val="tx1"/>
              </a:buClr>
              <a:buSzPct val="80000"/>
              <a:buFontTx/>
              <a:buNone/>
              <a:tabLst>
                <a:tab pos="126000" algn="l"/>
              </a:tabLst>
              <a:defRPr sz="1600" kern="1200" spc="-10" baseline="0">
                <a:solidFill>
                  <a:schemeClr val="tx1"/>
                </a:solidFill>
                <a:latin typeface="+mn-lt"/>
                <a:ea typeface="+mn-ea"/>
                <a:cs typeface="+mn-cs"/>
              </a:defRPr>
            </a:lvl2pPr>
            <a:lvl3pPr marL="864000" indent="-432000" algn="l" defTabSz="126000" rtl="0" eaLnBrk="1" latinLnBrk="0" hangingPunct="1">
              <a:lnSpc>
                <a:spcPct val="110000"/>
              </a:lnSpc>
              <a:spcBef>
                <a:spcPts val="0"/>
              </a:spcBef>
              <a:spcAft>
                <a:spcPts val="1000"/>
              </a:spcAft>
              <a:buClrTx/>
              <a:buSzPct val="80000"/>
              <a:buFont typeface="Wingdings 2" panose="05020102010507070707" pitchFamily="18" charset="2"/>
              <a:buChar char=""/>
              <a:tabLst>
                <a:tab pos="126000" algn="l"/>
              </a:tabLst>
              <a:defRPr sz="2400" kern="1200" spc="-10" baseline="0">
                <a:solidFill>
                  <a:schemeClr val="tx1"/>
                </a:solidFill>
                <a:latin typeface="+mn-lt"/>
                <a:ea typeface="+mn-ea"/>
                <a:cs typeface="+mn-cs"/>
              </a:defRPr>
            </a:lvl3pPr>
            <a:lvl4pPr marL="432000" indent="-432000" algn="l" defTabSz="126000" rtl="0" eaLnBrk="1" latinLnBrk="0" hangingPunct="1">
              <a:lnSpc>
                <a:spcPct val="110000"/>
              </a:lnSpc>
              <a:spcBef>
                <a:spcPts val="0"/>
              </a:spcBef>
              <a:spcAft>
                <a:spcPts val="0"/>
              </a:spcAft>
              <a:buClr>
                <a:schemeClr val="tx1"/>
              </a:buClr>
              <a:buSzPct val="80000"/>
              <a:buFont typeface="Wingdings 2" panose="05020102010507070707" pitchFamily="18" charset="2"/>
              <a:buChar char="¢"/>
              <a:tabLst/>
              <a:defRPr sz="2400" kern="1200" spc="-10" baseline="0">
                <a:solidFill>
                  <a:schemeClr val="tx1"/>
                </a:solidFill>
                <a:latin typeface="+mn-lt"/>
                <a:ea typeface="+mn-ea"/>
                <a:cs typeface="+mn-cs"/>
              </a:defRPr>
            </a:lvl4pPr>
            <a:lvl5pPr marL="864000" indent="-432000" algn="l" defTabSz="126000" rtl="0" eaLnBrk="1" latinLnBrk="0" hangingPunct="1">
              <a:lnSpc>
                <a:spcPct val="110000"/>
              </a:lnSpc>
              <a:spcBef>
                <a:spcPts val="0"/>
              </a:spcBef>
              <a:spcAft>
                <a:spcPts val="0"/>
              </a:spcAft>
              <a:buClr>
                <a:schemeClr val="tx1"/>
              </a:buClr>
              <a:buSzPct val="80000"/>
              <a:buFont typeface="Wingdings 2" panose="05020102010507070707" pitchFamily="18" charset="2"/>
              <a:buChar char="¢"/>
              <a:tabLst>
                <a:tab pos="126000" algn="l"/>
              </a:tabLst>
              <a:defRPr sz="2400" kern="1200" spc="-10" baseline="0">
                <a:solidFill>
                  <a:schemeClr val="tx1"/>
                </a:solidFill>
                <a:latin typeface="+mn-lt"/>
                <a:ea typeface="+mn-ea"/>
                <a:cs typeface="+mn-cs"/>
              </a:defRPr>
            </a:lvl5pPr>
            <a:lvl6pPr marL="864000" indent="-432000" algn="l" defTabSz="126000" rtl="0" eaLnBrk="1" latinLnBrk="0" hangingPunct="1">
              <a:lnSpc>
                <a:spcPct val="110000"/>
              </a:lnSpc>
              <a:spcBef>
                <a:spcPts val="0"/>
              </a:spcBef>
              <a:spcAft>
                <a:spcPts val="0"/>
              </a:spcAft>
              <a:buClr>
                <a:schemeClr val="tx1"/>
              </a:buClr>
              <a:buSzPct val="80000"/>
              <a:buFont typeface="Wingdings 2" panose="05020102010507070707" pitchFamily="18" charset="2"/>
              <a:buChar char="£"/>
              <a:tabLst>
                <a:tab pos="126000" algn="l"/>
              </a:tabLst>
              <a:defRPr sz="2400" kern="1200" spc="-10" baseline="0">
                <a:solidFill>
                  <a:schemeClr val="tx1"/>
                </a:solidFill>
                <a:latin typeface="+mn-lt"/>
                <a:ea typeface="+mn-ea"/>
                <a:cs typeface="+mn-cs"/>
              </a:defRPr>
            </a:lvl6pPr>
            <a:lvl7pPr marL="432000" indent="-432000" algn="l" defTabSz="126000" rtl="0" eaLnBrk="1" latinLnBrk="0" hangingPunct="1">
              <a:lnSpc>
                <a:spcPct val="110000"/>
              </a:lnSpc>
              <a:spcBef>
                <a:spcPts val="0"/>
              </a:spcBef>
              <a:buFont typeface="+mj-lt"/>
              <a:buAutoNum type="arabicPeriod"/>
              <a:tabLst>
                <a:tab pos="126000" algn="l"/>
              </a:tabLst>
              <a:defRPr sz="2400" kern="1200" spc="-10" baseline="0">
                <a:solidFill>
                  <a:schemeClr val="tx1"/>
                </a:solidFill>
                <a:latin typeface="+mn-lt"/>
                <a:ea typeface="+mn-ea"/>
                <a:cs typeface="+mn-cs"/>
              </a:defRPr>
            </a:lvl7pPr>
            <a:lvl8pPr marL="0" indent="0" algn="l" defTabSz="126000" rtl="0" eaLnBrk="1" latinLnBrk="0" hangingPunct="1">
              <a:lnSpc>
                <a:spcPct val="110000"/>
              </a:lnSpc>
              <a:spcBef>
                <a:spcPts val="0"/>
              </a:spcBef>
              <a:buFont typeface="Arial" panose="020B0604020202020204" pitchFamily="34" charset="0"/>
              <a:buNone/>
              <a:tabLst>
                <a:tab pos="126000" algn="l"/>
              </a:tabLst>
              <a:defRPr sz="2400" b="1" kern="1200" spc="-10" baseline="0">
                <a:solidFill>
                  <a:schemeClr val="tx1"/>
                </a:solidFill>
                <a:latin typeface="+mn-lt"/>
                <a:ea typeface="+mn-ea"/>
                <a:cs typeface="+mn-cs"/>
              </a:defRPr>
            </a:lvl8pPr>
            <a:lvl9pPr marL="0" indent="0" algn="l" defTabSz="126000" rtl="0" eaLnBrk="1" latinLnBrk="0" hangingPunct="1">
              <a:lnSpc>
                <a:spcPct val="110000"/>
              </a:lnSpc>
              <a:spcBef>
                <a:spcPts val="0"/>
              </a:spcBef>
              <a:buFont typeface="Arial" panose="020B0604020202020204" pitchFamily="34" charset="0"/>
              <a:buNone/>
              <a:tabLst>
                <a:tab pos="126000" algn="l"/>
              </a:tabLst>
              <a:defRPr sz="2400" kern="1200" spc="-10" baseline="0">
                <a:solidFill>
                  <a:schemeClr val="tx1"/>
                </a:solidFill>
                <a:latin typeface="+mn-lt"/>
                <a:ea typeface="+mn-ea"/>
                <a:cs typeface="+mn-cs"/>
              </a:defRPr>
            </a:lvl9pPr>
          </a:lstStyle>
          <a:p>
            <a:pPr lvl="1"/>
            <a:r>
              <a:rPr lang="en-GB" sz="1200" b="1" dirty="0"/>
              <a:t> About</a:t>
            </a:r>
            <a:br>
              <a:rPr lang="en-GB" sz="1200" dirty="0"/>
            </a:br>
            <a:r>
              <a:rPr lang="en-GB" sz="1200" dirty="0"/>
              <a:t> Global Game Jam </a:t>
            </a:r>
            <a:r>
              <a:rPr lang="pl-PL" sz="1200" dirty="0"/>
              <a:t>| </a:t>
            </a:r>
            <a:r>
              <a:rPr lang="en-GB" sz="1200" dirty="0"/>
              <a:t>Screenshot</a:t>
            </a:r>
            <a:endParaRPr lang="en-US" sz="1200" dirty="0"/>
          </a:p>
        </p:txBody>
      </p:sp>
      <p:pic>
        <p:nvPicPr>
          <p:cNvPr id="6" name="Picture 5">
            <a:extLst>
              <a:ext uri="{FF2B5EF4-FFF2-40B4-BE49-F238E27FC236}">
                <a16:creationId xmlns:a16="http://schemas.microsoft.com/office/drawing/2014/main" id="{C5965E15-5081-F90C-8F38-B554F803859E}"/>
              </a:ext>
            </a:extLst>
          </p:cNvPr>
          <p:cNvPicPr>
            <a:picLocks noChangeAspect="1"/>
          </p:cNvPicPr>
          <p:nvPr/>
        </p:nvPicPr>
        <p:blipFill>
          <a:blip r:embed="rId3">
            <a:extLst>
              <a:ext uri="{28A0092B-C50C-407E-A947-70E740481C1C}">
                <a14:useLocalDpi xmlns:a14="http://schemas.microsoft.com/office/drawing/2010/main" val="0"/>
              </a:ext>
            </a:extLst>
          </a:blip>
          <a:srcRect r="21394"/>
          <a:stretch>
            <a:fillRect/>
          </a:stretch>
        </p:blipFill>
        <p:spPr>
          <a:xfrm>
            <a:off x="6096000" y="1594007"/>
            <a:ext cx="5040000" cy="4356108"/>
          </a:xfrm>
          <a:prstGeom prst="rect">
            <a:avLst/>
          </a:prstGeom>
        </p:spPr>
      </p:pic>
      <p:sp>
        <p:nvSpPr>
          <p:cNvPr id="4" name="Title 3">
            <a:extLst>
              <a:ext uri="{FF2B5EF4-FFF2-40B4-BE49-F238E27FC236}">
                <a16:creationId xmlns:a16="http://schemas.microsoft.com/office/drawing/2014/main" id="{D4CAD7A2-D948-5CB1-ED1D-40FF4A8E1E3A}"/>
              </a:ext>
            </a:extLst>
          </p:cNvPr>
          <p:cNvSpPr>
            <a:spLocks noGrp="1"/>
          </p:cNvSpPr>
          <p:nvPr>
            <p:ph type="ctrTitle"/>
          </p:nvPr>
        </p:nvSpPr>
        <p:spPr/>
        <p:txBody>
          <a:bodyPr/>
          <a:lstStyle/>
          <a:p>
            <a:r>
              <a:rPr lang="en-GB" dirty="0"/>
              <a:t>It is mission driven</a:t>
            </a:r>
          </a:p>
        </p:txBody>
      </p:sp>
      <p:sp>
        <p:nvSpPr>
          <p:cNvPr id="3" name="Text Placeholder 2">
            <a:extLst>
              <a:ext uri="{FF2B5EF4-FFF2-40B4-BE49-F238E27FC236}">
                <a16:creationId xmlns:a16="http://schemas.microsoft.com/office/drawing/2014/main" id="{0F927DED-5145-2F54-5DD1-C6C4C8B132FA}"/>
              </a:ext>
            </a:extLst>
          </p:cNvPr>
          <p:cNvSpPr>
            <a:spLocks noGrp="1"/>
          </p:cNvSpPr>
          <p:nvPr>
            <p:ph type="body" sz="quarter" idx="14"/>
          </p:nvPr>
        </p:nvSpPr>
        <p:spPr>
          <a:xfrm>
            <a:off x="720003" y="1930400"/>
            <a:ext cx="5040000" cy="3550200"/>
          </a:xfrm>
        </p:spPr>
        <p:txBody>
          <a:bodyPr/>
          <a:lstStyle/>
          <a:p>
            <a:r>
              <a:rPr lang="en-GB" sz="1800" b="0" dirty="0"/>
              <a:t>The Global Game Jam is a non-profit organisation which, as of 2026, has (Global Game Jam, 2026b):</a:t>
            </a:r>
          </a:p>
          <a:p>
            <a:pPr marL="285750" indent="-285750">
              <a:buFont typeface="Arial" panose="020B0604020202020204" pitchFamily="34" charset="0"/>
              <a:buChar char="•"/>
            </a:pPr>
            <a:r>
              <a:rPr lang="en-GB" sz="1800" b="0" dirty="0"/>
              <a:t>6 hired (paid) staff members</a:t>
            </a:r>
          </a:p>
          <a:p>
            <a:pPr marL="285750" indent="-285750">
              <a:buFont typeface="Arial" panose="020B0604020202020204" pitchFamily="34" charset="0"/>
              <a:buChar char="•"/>
            </a:pPr>
            <a:r>
              <a:rPr lang="en-GB" sz="1800" b="0" dirty="0"/>
              <a:t>8 volunteer board members</a:t>
            </a:r>
          </a:p>
          <a:p>
            <a:pPr marL="285750" indent="-285750">
              <a:buFont typeface="Arial" panose="020B0604020202020204" pitchFamily="34" charset="0"/>
              <a:buChar char="•"/>
            </a:pPr>
            <a:r>
              <a:rPr lang="en-GB" sz="1800" b="0" dirty="0"/>
              <a:t>13 volunteer Executive Committee</a:t>
            </a:r>
            <a:endParaRPr lang="en-GB" sz="800" b="0" dirty="0"/>
          </a:p>
          <a:p>
            <a:pPr marL="1149750" lvl="1" indent="-285750" algn="l">
              <a:buFont typeface="Arial" panose="020B0604020202020204" pitchFamily="34" charset="0"/>
              <a:buChar char="•"/>
            </a:pPr>
            <a:r>
              <a:rPr lang="en-GB" sz="1600" b="0" dirty="0"/>
              <a:t>1 of which is also hired staff</a:t>
            </a:r>
          </a:p>
          <a:p>
            <a:pPr marL="1149750" lvl="1" indent="-285750" algn="l">
              <a:buFont typeface="Arial" panose="020B0604020202020204" pitchFamily="34" charset="0"/>
              <a:buChar char="•"/>
            </a:pPr>
            <a:r>
              <a:rPr lang="en-GB" sz="1600" b="0" dirty="0"/>
              <a:t>1 is also a board member </a:t>
            </a:r>
          </a:p>
          <a:p>
            <a:pPr marL="1149750" lvl="1" indent="-285750" algn="l">
              <a:buFont typeface="Arial" panose="020B0604020202020204" pitchFamily="34" charset="0"/>
              <a:buChar char="•"/>
            </a:pPr>
            <a:r>
              <a:rPr lang="en-GB" sz="1600" b="0" dirty="0"/>
              <a:t>further 3 form Global Regional Coordination Team (Global Game Jam, 2026c)</a:t>
            </a:r>
          </a:p>
          <a:p>
            <a:pPr marL="285750" indent="-285750">
              <a:buFont typeface="Arial" panose="020B0604020202020204" pitchFamily="34" charset="0"/>
              <a:buChar char="•"/>
            </a:pPr>
            <a:r>
              <a:rPr lang="en-GB" sz="1800" b="0" dirty="0"/>
              <a:t>	</a:t>
            </a:r>
          </a:p>
        </p:txBody>
      </p:sp>
      <p:sp>
        <p:nvSpPr>
          <p:cNvPr id="5" name="Footer Placeholder 4">
            <a:extLst>
              <a:ext uri="{FF2B5EF4-FFF2-40B4-BE49-F238E27FC236}">
                <a16:creationId xmlns:a16="http://schemas.microsoft.com/office/drawing/2014/main" id="{24EC5943-2E94-858D-AE95-FE814C511F4B}"/>
              </a:ext>
            </a:extLst>
          </p:cNvPr>
          <p:cNvSpPr>
            <a:spLocks noGrp="1"/>
          </p:cNvSpPr>
          <p:nvPr>
            <p:ph type="ftr" sz="quarter" idx="3"/>
          </p:nvPr>
        </p:nvSpPr>
        <p:spPr/>
        <p:txBody>
          <a:bodyPr/>
          <a:lstStyle/>
          <a:p>
            <a:pPr algn="r"/>
            <a:r>
              <a:rPr lang="en-GB"/>
              <a:t>Place of Global Game Jam as Identity Infrastructure in UK Cross-Regional Communities of Practice</a:t>
            </a:r>
            <a:endParaRPr lang="en-GB" dirty="0"/>
          </a:p>
        </p:txBody>
      </p:sp>
      <p:sp>
        <p:nvSpPr>
          <p:cNvPr id="7" name="Slide Number Placeholder 6">
            <a:extLst>
              <a:ext uri="{FF2B5EF4-FFF2-40B4-BE49-F238E27FC236}">
                <a16:creationId xmlns:a16="http://schemas.microsoft.com/office/drawing/2014/main" id="{FE119186-6D36-ED77-312A-07E52A20C0C8}"/>
              </a:ext>
            </a:extLst>
          </p:cNvPr>
          <p:cNvSpPr>
            <a:spLocks noGrp="1"/>
          </p:cNvSpPr>
          <p:nvPr>
            <p:ph type="sldNum" sz="quarter" idx="4"/>
          </p:nvPr>
        </p:nvSpPr>
        <p:spPr/>
        <p:txBody>
          <a:bodyPr/>
          <a:lstStyle/>
          <a:p>
            <a:fld id="{2CC19541-5F6E-2C4C-BF21-196C1C8E2E31}" type="slidenum">
              <a:rPr lang="en-GB" smtClean="0"/>
              <a:pPr/>
              <a:t>14</a:t>
            </a:fld>
            <a:r>
              <a:rPr lang="en-GB"/>
              <a:t> </a:t>
            </a:r>
            <a:endParaRPr lang="en-GB" dirty="0"/>
          </a:p>
        </p:txBody>
      </p:sp>
      <p:pic>
        <p:nvPicPr>
          <p:cNvPr id="1028" name="Picture 4">
            <a:extLst>
              <a:ext uri="{FF2B5EF4-FFF2-40B4-BE49-F238E27FC236}">
                <a16:creationId xmlns:a16="http://schemas.microsoft.com/office/drawing/2014/main" id="{AAD914D6-46CD-73CD-C65F-9F6410AB5605}"/>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240003" y="6184202"/>
            <a:ext cx="726960" cy="38819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51745206"/>
      </p:ext>
    </p:extLst>
  </p:cSld>
  <p:clrMapOvr>
    <a:masterClrMapping/>
  </p:clrMapOvr>
  <mc:AlternateContent xmlns:mc="http://schemas.openxmlformats.org/markup-compatibility/2006" xmlns:p14="http://schemas.microsoft.com/office/powerpoint/2010/main">
    <mc:Choice Requires="p14">
      <p:transition spd="slow" p14:dur="2000" advTm="12097"/>
    </mc:Choice>
    <mc:Fallback xmlns="">
      <p:transition spd="slow" advTm="12097"/>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0EE8D7-B7DC-BDAA-B765-963D3667F322}"/>
            </a:ext>
          </a:extLst>
        </p:cNvPr>
        <p:cNvGrpSpPr/>
        <p:nvPr/>
      </p:nvGrpSpPr>
      <p:grpSpPr>
        <a:xfrm>
          <a:off x="0" y="0"/>
          <a:ext cx="0" cy="0"/>
          <a:chOff x="0" y="0"/>
          <a:chExt cx="0" cy="0"/>
        </a:xfrm>
      </p:grpSpPr>
      <p:pic>
        <p:nvPicPr>
          <p:cNvPr id="2" name="Picture 1" descr="dog biting Thank You mail paper">
            <a:extLst>
              <a:ext uri="{FF2B5EF4-FFF2-40B4-BE49-F238E27FC236}">
                <a16:creationId xmlns:a16="http://schemas.microsoft.com/office/drawing/2014/main" id="{BA052FF5-F092-1AC6-75F4-B2DC8E40F6CB}"/>
              </a:ext>
            </a:extLst>
          </p:cNvPr>
          <p:cNvPicPr>
            <a:picLocks noChangeAspect="1"/>
          </p:cNvPicPr>
          <p:nvPr/>
        </p:nvPicPr>
        <p:blipFill>
          <a:blip r:embed="rId3"/>
          <a:srcRect l="2013" t="16422" b="20234"/>
          <a:stretch>
            <a:fillRect/>
          </a:stretch>
        </p:blipFill>
        <p:spPr>
          <a:xfrm>
            <a:off x="6095998" y="1594007"/>
            <a:ext cx="5040001" cy="4356108"/>
          </a:xfrm>
          <a:prstGeom prst="rect">
            <a:avLst/>
          </a:prstGeom>
        </p:spPr>
      </p:pic>
      <p:sp>
        <p:nvSpPr>
          <p:cNvPr id="4" name="Title 3">
            <a:extLst>
              <a:ext uri="{FF2B5EF4-FFF2-40B4-BE49-F238E27FC236}">
                <a16:creationId xmlns:a16="http://schemas.microsoft.com/office/drawing/2014/main" id="{2237642E-2FC4-CD23-98FC-AE7759222374}"/>
              </a:ext>
            </a:extLst>
          </p:cNvPr>
          <p:cNvSpPr>
            <a:spLocks noGrp="1"/>
          </p:cNvSpPr>
          <p:nvPr>
            <p:ph type="ctrTitle"/>
          </p:nvPr>
        </p:nvSpPr>
        <p:spPr/>
        <p:txBody>
          <a:bodyPr/>
          <a:lstStyle/>
          <a:p>
            <a:r>
              <a:rPr lang="en-GB" dirty="0"/>
              <a:t>Volunteers are GGJ’s bloodstream</a:t>
            </a:r>
          </a:p>
        </p:txBody>
      </p:sp>
      <p:sp>
        <p:nvSpPr>
          <p:cNvPr id="3" name="Text Placeholder 2">
            <a:extLst>
              <a:ext uri="{FF2B5EF4-FFF2-40B4-BE49-F238E27FC236}">
                <a16:creationId xmlns:a16="http://schemas.microsoft.com/office/drawing/2014/main" id="{443220A7-6E91-785F-4186-846911B71FBF}"/>
              </a:ext>
            </a:extLst>
          </p:cNvPr>
          <p:cNvSpPr>
            <a:spLocks noGrp="1"/>
          </p:cNvSpPr>
          <p:nvPr>
            <p:ph type="body" sz="quarter" idx="14"/>
          </p:nvPr>
        </p:nvSpPr>
        <p:spPr>
          <a:xfrm>
            <a:off x="720003" y="1605936"/>
            <a:ext cx="5040000" cy="3874664"/>
          </a:xfrm>
        </p:spPr>
        <p:txBody>
          <a:bodyPr/>
          <a:lstStyle/>
          <a:p>
            <a:r>
              <a:rPr lang="en-GB" sz="2200" b="0" dirty="0"/>
              <a:t>Those key members are further supported by 58 volunteer regional organisers (ROs), who are responsible for interviewing, supporting, and mentoring site organisers (SOs).</a:t>
            </a:r>
          </a:p>
          <a:p>
            <a:r>
              <a:rPr lang="en-GB" sz="2200" b="0" dirty="0"/>
              <a:t>SOs manage local sites that serve their communities of choice and enable jammers to participate (Global Game Jam, 2026b).</a:t>
            </a:r>
          </a:p>
        </p:txBody>
      </p:sp>
      <p:sp>
        <p:nvSpPr>
          <p:cNvPr id="5" name="Footer Placeholder 4">
            <a:extLst>
              <a:ext uri="{FF2B5EF4-FFF2-40B4-BE49-F238E27FC236}">
                <a16:creationId xmlns:a16="http://schemas.microsoft.com/office/drawing/2014/main" id="{C42B3D0C-A25F-3433-0A17-26B77200558A}"/>
              </a:ext>
            </a:extLst>
          </p:cNvPr>
          <p:cNvSpPr>
            <a:spLocks noGrp="1"/>
          </p:cNvSpPr>
          <p:nvPr>
            <p:ph type="ftr" sz="quarter" idx="3"/>
          </p:nvPr>
        </p:nvSpPr>
        <p:spPr/>
        <p:txBody>
          <a:bodyPr/>
          <a:lstStyle/>
          <a:p>
            <a:pPr algn="r"/>
            <a:r>
              <a:rPr lang="en-GB"/>
              <a:t>Place of Global Game Jam as Identity Infrastructure in UK Cross-Regional Communities of Practice</a:t>
            </a:r>
            <a:endParaRPr lang="en-GB" dirty="0"/>
          </a:p>
        </p:txBody>
      </p:sp>
      <p:sp>
        <p:nvSpPr>
          <p:cNvPr id="7" name="Slide Number Placeholder 6">
            <a:extLst>
              <a:ext uri="{FF2B5EF4-FFF2-40B4-BE49-F238E27FC236}">
                <a16:creationId xmlns:a16="http://schemas.microsoft.com/office/drawing/2014/main" id="{831B3DE4-53B5-9627-336F-81443A7BFACB}"/>
              </a:ext>
            </a:extLst>
          </p:cNvPr>
          <p:cNvSpPr>
            <a:spLocks noGrp="1"/>
          </p:cNvSpPr>
          <p:nvPr>
            <p:ph type="sldNum" sz="quarter" idx="4"/>
          </p:nvPr>
        </p:nvSpPr>
        <p:spPr/>
        <p:txBody>
          <a:bodyPr/>
          <a:lstStyle/>
          <a:p>
            <a:fld id="{2CC19541-5F6E-2C4C-BF21-196C1C8E2E31}" type="slidenum">
              <a:rPr lang="en-GB" smtClean="0"/>
              <a:pPr/>
              <a:t>15</a:t>
            </a:fld>
            <a:r>
              <a:rPr lang="en-GB"/>
              <a:t> </a:t>
            </a:r>
            <a:endParaRPr lang="en-GB" dirty="0"/>
          </a:p>
        </p:txBody>
      </p:sp>
      <p:sp>
        <p:nvSpPr>
          <p:cNvPr id="19" name="Text Placeholder 2">
            <a:extLst>
              <a:ext uri="{FF2B5EF4-FFF2-40B4-BE49-F238E27FC236}">
                <a16:creationId xmlns:a16="http://schemas.microsoft.com/office/drawing/2014/main" id="{63D95E7E-6B1F-4371-C734-A9F022EA2C11}"/>
              </a:ext>
            </a:extLst>
          </p:cNvPr>
          <p:cNvSpPr txBox="1">
            <a:spLocks/>
          </p:cNvSpPr>
          <p:nvPr/>
        </p:nvSpPr>
        <p:spPr>
          <a:xfrm>
            <a:off x="0" y="5482115"/>
            <a:ext cx="7527850" cy="468000"/>
          </a:xfrm>
          <a:prstGeom prst="rect">
            <a:avLst/>
          </a:prstGeom>
          <a:solidFill>
            <a:schemeClr val="bg1"/>
          </a:solidFill>
        </p:spPr>
        <p:txBody>
          <a:bodyPr vert="horz" lIns="0" tIns="0" rIns="0" bIns="0" rtlCol="0" anchor="ctr">
            <a:noAutofit/>
          </a:bodyPr>
          <a:lstStyle>
            <a:lvl1pPr marL="0" indent="0" algn="l" defTabSz="126000" rtl="0" eaLnBrk="1" latinLnBrk="0" hangingPunct="1">
              <a:lnSpc>
                <a:spcPct val="110000"/>
              </a:lnSpc>
              <a:spcBef>
                <a:spcPts val="0"/>
              </a:spcBef>
              <a:spcAft>
                <a:spcPts val="1200"/>
              </a:spcAft>
              <a:buClr>
                <a:schemeClr val="tx1"/>
              </a:buClr>
              <a:buSzPct val="80000"/>
              <a:buFont typeface="Wingdings 2" panose="05020102010507070707" pitchFamily="18" charset="2"/>
              <a:buNone/>
              <a:tabLst/>
              <a:defRPr sz="1800" kern="1200" spc="-10" baseline="0">
                <a:solidFill>
                  <a:schemeClr val="tx1"/>
                </a:solidFill>
                <a:latin typeface="+mn-lt"/>
                <a:ea typeface="+mn-ea"/>
                <a:cs typeface="+mn-cs"/>
              </a:defRPr>
            </a:lvl1pPr>
            <a:lvl2pPr marL="432000" indent="0" algn="l" defTabSz="126000" rtl="0" eaLnBrk="1" latinLnBrk="0" hangingPunct="1">
              <a:lnSpc>
                <a:spcPct val="110000"/>
              </a:lnSpc>
              <a:spcBef>
                <a:spcPts val="0"/>
              </a:spcBef>
              <a:spcAft>
                <a:spcPts val="1000"/>
              </a:spcAft>
              <a:buClr>
                <a:schemeClr val="tx1"/>
              </a:buClr>
              <a:buSzPct val="80000"/>
              <a:buFontTx/>
              <a:buNone/>
              <a:tabLst>
                <a:tab pos="126000" algn="l"/>
              </a:tabLst>
              <a:defRPr sz="1600" kern="1200" spc="-10" baseline="0">
                <a:solidFill>
                  <a:schemeClr val="tx1"/>
                </a:solidFill>
                <a:latin typeface="+mn-lt"/>
                <a:ea typeface="+mn-ea"/>
                <a:cs typeface="+mn-cs"/>
              </a:defRPr>
            </a:lvl2pPr>
            <a:lvl3pPr marL="864000" indent="-432000" algn="l" defTabSz="126000" rtl="0" eaLnBrk="1" latinLnBrk="0" hangingPunct="1">
              <a:lnSpc>
                <a:spcPct val="110000"/>
              </a:lnSpc>
              <a:spcBef>
                <a:spcPts val="0"/>
              </a:spcBef>
              <a:spcAft>
                <a:spcPts val="1000"/>
              </a:spcAft>
              <a:buClrTx/>
              <a:buSzPct val="80000"/>
              <a:buFont typeface="Wingdings 2" panose="05020102010507070707" pitchFamily="18" charset="2"/>
              <a:buChar char=""/>
              <a:tabLst>
                <a:tab pos="126000" algn="l"/>
              </a:tabLst>
              <a:defRPr sz="2400" kern="1200" spc="-10" baseline="0">
                <a:solidFill>
                  <a:schemeClr val="tx1"/>
                </a:solidFill>
                <a:latin typeface="+mn-lt"/>
                <a:ea typeface="+mn-ea"/>
                <a:cs typeface="+mn-cs"/>
              </a:defRPr>
            </a:lvl3pPr>
            <a:lvl4pPr marL="432000" indent="-432000" algn="l" defTabSz="126000" rtl="0" eaLnBrk="1" latinLnBrk="0" hangingPunct="1">
              <a:lnSpc>
                <a:spcPct val="110000"/>
              </a:lnSpc>
              <a:spcBef>
                <a:spcPts val="0"/>
              </a:spcBef>
              <a:spcAft>
                <a:spcPts val="0"/>
              </a:spcAft>
              <a:buClr>
                <a:schemeClr val="tx1"/>
              </a:buClr>
              <a:buSzPct val="80000"/>
              <a:buFont typeface="Wingdings 2" panose="05020102010507070707" pitchFamily="18" charset="2"/>
              <a:buChar char="¢"/>
              <a:tabLst/>
              <a:defRPr sz="2400" kern="1200" spc="-10" baseline="0">
                <a:solidFill>
                  <a:schemeClr val="tx1"/>
                </a:solidFill>
                <a:latin typeface="+mn-lt"/>
                <a:ea typeface="+mn-ea"/>
                <a:cs typeface="+mn-cs"/>
              </a:defRPr>
            </a:lvl4pPr>
            <a:lvl5pPr marL="864000" indent="-432000" algn="l" defTabSz="126000" rtl="0" eaLnBrk="1" latinLnBrk="0" hangingPunct="1">
              <a:lnSpc>
                <a:spcPct val="110000"/>
              </a:lnSpc>
              <a:spcBef>
                <a:spcPts val="0"/>
              </a:spcBef>
              <a:spcAft>
                <a:spcPts val="0"/>
              </a:spcAft>
              <a:buClr>
                <a:schemeClr val="tx1"/>
              </a:buClr>
              <a:buSzPct val="80000"/>
              <a:buFont typeface="Wingdings 2" panose="05020102010507070707" pitchFamily="18" charset="2"/>
              <a:buChar char="¢"/>
              <a:tabLst>
                <a:tab pos="126000" algn="l"/>
              </a:tabLst>
              <a:defRPr sz="2400" kern="1200" spc="-10" baseline="0">
                <a:solidFill>
                  <a:schemeClr val="tx1"/>
                </a:solidFill>
                <a:latin typeface="+mn-lt"/>
                <a:ea typeface="+mn-ea"/>
                <a:cs typeface="+mn-cs"/>
              </a:defRPr>
            </a:lvl5pPr>
            <a:lvl6pPr marL="864000" indent="-432000" algn="l" defTabSz="126000" rtl="0" eaLnBrk="1" latinLnBrk="0" hangingPunct="1">
              <a:lnSpc>
                <a:spcPct val="110000"/>
              </a:lnSpc>
              <a:spcBef>
                <a:spcPts val="0"/>
              </a:spcBef>
              <a:spcAft>
                <a:spcPts val="0"/>
              </a:spcAft>
              <a:buClr>
                <a:schemeClr val="tx1"/>
              </a:buClr>
              <a:buSzPct val="80000"/>
              <a:buFont typeface="Wingdings 2" panose="05020102010507070707" pitchFamily="18" charset="2"/>
              <a:buChar char="£"/>
              <a:tabLst>
                <a:tab pos="126000" algn="l"/>
              </a:tabLst>
              <a:defRPr sz="2400" kern="1200" spc="-10" baseline="0">
                <a:solidFill>
                  <a:schemeClr val="tx1"/>
                </a:solidFill>
                <a:latin typeface="+mn-lt"/>
                <a:ea typeface="+mn-ea"/>
                <a:cs typeface="+mn-cs"/>
              </a:defRPr>
            </a:lvl6pPr>
            <a:lvl7pPr marL="432000" indent="-432000" algn="l" defTabSz="126000" rtl="0" eaLnBrk="1" latinLnBrk="0" hangingPunct="1">
              <a:lnSpc>
                <a:spcPct val="110000"/>
              </a:lnSpc>
              <a:spcBef>
                <a:spcPts val="0"/>
              </a:spcBef>
              <a:buFont typeface="+mj-lt"/>
              <a:buAutoNum type="arabicPeriod"/>
              <a:tabLst>
                <a:tab pos="126000" algn="l"/>
              </a:tabLst>
              <a:defRPr sz="2400" kern="1200" spc="-10" baseline="0">
                <a:solidFill>
                  <a:schemeClr val="tx1"/>
                </a:solidFill>
                <a:latin typeface="+mn-lt"/>
                <a:ea typeface="+mn-ea"/>
                <a:cs typeface="+mn-cs"/>
              </a:defRPr>
            </a:lvl7pPr>
            <a:lvl8pPr marL="0" indent="0" algn="l" defTabSz="126000" rtl="0" eaLnBrk="1" latinLnBrk="0" hangingPunct="1">
              <a:lnSpc>
                <a:spcPct val="110000"/>
              </a:lnSpc>
              <a:spcBef>
                <a:spcPts val="0"/>
              </a:spcBef>
              <a:buFont typeface="Arial" panose="020B0604020202020204" pitchFamily="34" charset="0"/>
              <a:buNone/>
              <a:tabLst>
                <a:tab pos="126000" algn="l"/>
              </a:tabLst>
              <a:defRPr sz="2400" b="1" kern="1200" spc="-10" baseline="0">
                <a:solidFill>
                  <a:schemeClr val="tx1"/>
                </a:solidFill>
                <a:latin typeface="+mn-lt"/>
                <a:ea typeface="+mn-ea"/>
                <a:cs typeface="+mn-cs"/>
              </a:defRPr>
            </a:lvl8pPr>
            <a:lvl9pPr marL="0" indent="0" algn="l" defTabSz="126000" rtl="0" eaLnBrk="1" latinLnBrk="0" hangingPunct="1">
              <a:lnSpc>
                <a:spcPct val="110000"/>
              </a:lnSpc>
              <a:spcBef>
                <a:spcPts val="0"/>
              </a:spcBef>
              <a:buFont typeface="Arial" panose="020B0604020202020204" pitchFamily="34" charset="0"/>
              <a:buNone/>
              <a:tabLst>
                <a:tab pos="126000" algn="l"/>
              </a:tabLst>
              <a:defRPr sz="2400" kern="1200" spc="-10" baseline="0">
                <a:solidFill>
                  <a:schemeClr val="tx1"/>
                </a:solidFill>
                <a:latin typeface="+mn-lt"/>
                <a:ea typeface="+mn-ea"/>
                <a:cs typeface="+mn-cs"/>
              </a:defRPr>
            </a:lvl9pPr>
          </a:lstStyle>
          <a:p>
            <a:pPr lvl="1"/>
            <a:r>
              <a:rPr lang="en-GB" sz="1200" b="1" dirty="0"/>
              <a:t> Tilly saying thank you https://www.instagram.com/sillytillycocker/</a:t>
            </a:r>
            <a:br>
              <a:rPr lang="en-GB" sz="1200" dirty="0"/>
            </a:br>
            <a:r>
              <a:rPr lang="en-GB" sz="1200" dirty="0"/>
              <a:t> Howie R </a:t>
            </a:r>
            <a:r>
              <a:rPr lang="pl-PL" sz="1200" dirty="0"/>
              <a:t>| </a:t>
            </a:r>
            <a:r>
              <a:rPr lang="en-GB" sz="1200" dirty="0" err="1"/>
              <a:t>Unsplash</a:t>
            </a:r>
            <a:endParaRPr lang="en-US" sz="1200" dirty="0"/>
          </a:p>
        </p:txBody>
      </p:sp>
      <p:pic>
        <p:nvPicPr>
          <p:cNvPr id="1028" name="Picture 4">
            <a:extLst>
              <a:ext uri="{FF2B5EF4-FFF2-40B4-BE49-F238E27FC236}">
                <a16:creationId xmlns:a16="http://schemas.microsoft.com/office/drawing/2014/main" id="{446B9B6C-0C4C-6CA0-7FD0-0545C5901036}"/>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240003" y="6184202"/>
            <a:ext cx="726960" cy="38819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9381343"/>
      </p:ext>
    </p:extLst>
  </p:cSld>
  <p:clrMapOvr>
    <a:masterClrMapping/>
  </p:clrMapOvr>
  <mc:AlternateContent xmlns:mc="http://schemas.openxmlformats.org/markup-compatibility/2006" xmlns:p14="http://schemas.microsoft.com/office/powerpoint/2010/main">
    <mc:Choice Requires="p14">
      <p:transition spd="slow" p14:dur="2000" advTm="12097"/>
    </mc:Choice>
    <mc:Fallback xmlns="">
      <p:transition spd="slow" advTm="12097"/>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00DC56-4070-5392-CFB6-CE3BC8F70E1F}"/>
            </a:ext>
          </a:extLst>
        </p:cNvPr>
        <p:cNvGrpSpPr/>
        <p:nvPr/>
      </p:nvGrpSpPr>
      <p:grpSpPr>
        <a:xfrm>
          <a:off x="0" y="0"/>
          <a:ext cx="0" cy="0"/>
          <a:chOff x="0" y="0"/>
          <a:chExt cx="0" cy="0"/>
        </a:xfrm>
      </p:grpSpPr>
      <p:pic>
        <p:nvPicPr>
          <p:cNvPr id="6" name="Picture 5">
            <a:extLst>
              <a:ext uri="{FF2B5EF4-FFF2-40B4-BE49-F238E27FC236}">
                <a16:creationId xmlns:a16="http://schemas.microsoft.com/office/drawing/2014/main" id="{5E1EAAA8-112D-313E-6E36-1EBD0DF7C645}"/>
              </a:ext>
            </a:extLst>
          </p:cNvPr>
          <p:cNvPicPr>
            <a:picLocks noChangeAspect="1"/>
          </p:cNvPicPr>
          <p:nvPr/>
        </p:nvPicPr>
        <p:blipFill>
          <a:blip r:embed="rId3">
            <a:extLst>
              <a:ext uri="{28A0092B-C50C-407E-A947-70E740481C1C}">
                <a14:useLocalDpi xmlns:a14="http://schemas.microsoft.com/office/drawing/2010/main" val="0"/>
              </a:ext>
            </a:extLst>
          </a:blip>
          <a:srcRect l="42112" t="1019" r="12618" b="2904"/>
          <a:stretch>
            <a:fillRect/>
          </a:stretch>
        </p:blipFill>
        <p:spPr>
          <a:xfrm>
            <a:off x="6096000" y="1592727"/>
            <a:ext cx="5040000" cy="4357388"/>
          </a:xfrm>
          <a:prstGeom prst="rect">
            <a:avLst/>
          </a:prstGeom>
        </p:spPr>
      </p:pic>
      <p:sp>
        <p:nvSpPr>
          <p:cNvPr id="4" name="Title 3">
            <a:extLst>
              <a:ext uri="{FF2B5EF4-FFF2-40B4-BE49-F238E27FC236}">
                <a16:creationId xmlns:a16="http://schemas.microsoft.com/office/drawing/2014/main" id="{72D3C89E-FFF6-8D35-7708-EF6D3EE3DC86}"/>
              </a:ext>
            </a:extLst>
          </p:cNvPr>
          <p:cNvSpPr>
            <a:spLocks noGrp="1"/>
          </p:cNvSpPr>
          <p:nvPr>
            <p:ph type="ctrTitle"/>
          </p:nvPr>
        </p:nvSpPr>
        <p:spPr/>
        <p:txBody>
          <a:bodyPr/>
          <a:lstStyle/>
          <a:p>
            <a:r>
              <a:rPr lang="en-GB" dirty="0"/>
              <a:t>Regions are all over the world</a:t>
            </a:r>
          </a:p>
        </p:txBody>
      </p:sp>
      <p:sp>
        <p:nvSpPr>
          <p:cNvPr id="3" name="Text Placeholder 2">
            <a:extLst>
              <a:ext uri="{FF2B5EF4-FFF2-40B4-BE49-F238E27FC236}">
                <a16:creationId xmlns:a16="http://schemas.microsoft.com/office/drawing/2014/main" id="{DB68BE7F-0C12-EC6C-2AD9-D93CA0C44F8F}"/>
              </a:ext>
            </a:extLst>
          </p:cNvPr>
          <p:cNvSpPr>
            <a:spLocks noGrp="1"/>
          </p:cNvSpPr>
          <p:nvPr>
            <p:ph type="body" sz="quarter" idx="14"/>
          </p:nvPr>
        </p:nvSpPr>
        <p:spPr>
          <a:xfrm>
            <a:off x="720003" y="1605936"/>
            <a:ext cx="5040000" cy="3874664"/>
          </a:xfrm>
        </p:spPr>
        <p:txBody>
          <a:bodyPr/>
          <a:lstStyle/>
          <a:p>
            <a:r>
              <a:rPr lang="en-GB" sz="2000" b="0" dirty="0"/>
              <a:t>The GGJ regions can range from an area within a country (California), through a whole country (the Philippines), or several countries (the UK &amp; Ireland, including Guernsey, Jersey, and the Isle of Man), to whole geographic regions (North Africa).</a:t>
            </a:r>
          </a:p>
          <a:p>
            <a:r>
              <a:rPr lang="en-GB" sz="2000" b="0" dirty="0"/>
              <a:t>The regions are divided by language/number of historic sites (roughly 30 per RO) rather than national boundaries or population. </a:t>
            </a:r>
          </a:p>
        </p:txBody>
      </p:sp>
      <p:sp>
        <p:nvSpPr>
          <p:cNvPr id="5" name="Footer Placeholder 4">
            <a:extLst>
              <a:ext uri="{FF2B5EF4-FFF2-40B4-BE49-F238E27FC236}">
                <a16:creationId xmlns:a16="http://schemas.microsoft.com/office/drawing/2014/main" id="{40C8C9D0-5E17-7691-62F1-64C736464C41}"/>
              </a:ext>
            </a:extLst>
          </p:cNvPr>
          <p:cNvSpPr>
            <a:spLocks noGrp="1"/>
          </p:cNvSpPr>
          <p:nvPr>
            <p:ph type="ftr" sz="quarter" idx="3"/>
          </p:nvPr>
        </p:nvSpPr>
        <p:spPr/>
        <p:txBody>
          <a:bodyPr/>
          <a:lstStyle/>
          <a:p>
            <a:pPr algn="r"/>
            <a:r>
              <a:rPr lang="en-GB"/>
              <a:t>Place of Global Game Jam as Identity Infrastructure in UK Cross-Regional Communities of Practice</a:t>
            </a:r>
            <a:endParaRPr lang="en-GB" dirty="0"/>
          </a:p>
        </p:txBody>
      </p:sp>
      <p:sp>
        <p:nvSpPr>
          <p:cNvPr id="7" name="Slide Number Placeholder 6">
            <a:extLst>
              <a:ext uri="{FF2B5EF4-FFF2-40B4-BE49-F238E27FC236}">
                <a16:creationId xmlns:a16="http://schemas.microsoft.com/office/drawing/2014/main" id="{A54F51A9-23ED-ED06-D5FD-8494E09A3542}"/>
              </a:ext>
            </a:extLst>
          </p:cNvPr>
          <p:cNvSpPr>
            <a:spLocks noGrp="1"/>
          </p:cNvSpPr>
          <p:nvPr>
            <p:ph type="sldNum" sz="quarter" idx="4"/>
          </p:nvPr>
        </p:nvSpPr>
        <p:spPr/>
        <p:txBody>
          <a:bodyPr/>
          <a:lstStyle/>
          <a:p>
            <a:fld id="{2CC19541-5F6E-2C4C-BF21-196C1C8E2E31}" type="slidenum">
              <a:rPr lang="en-GB" smtClean="0"/>
              <a:pPr/>
              <a:t>16</a:t>
            </a:fld>
            <a:r>
              <a:rPr lang="en-GB"/>
              <a:t> </a:t>
            </a:r>
            <a:endParaRPr lang="en-GB" dirty="0"/>
          </a:p>
        </p:txBody>
      </p:sp>
      <p:sp>
        <p:nvSpPr>
          <p:cNvPr id="19" name="Text Placeholder 2">
            <a:extLst>
              <a:ext uri="{FF2B5EF4-FFF2-40B4-BE49-F238E27FC236}">
                <a16:creationId xmlns:a16="http://schemas.microsoft.com/office/drawing/2014/main" id="{352D1519-93E9-AAF3-7DF8-AD4CC3C63982}"/>
              </a:ext>
            </a:extLst>
          </p:cNvPr>
          <p:cNvSpPr txBox="1">
            <a:spLocks/>
          </p:cNvSpPr>
          <p:nvPr/>
        </p:nvSpPr>
        <p:spPr>
          <a:xfrm>
            <a:off x="0" y="5482115"/>
            <a:ext cx="7527850" cy="468000"/>
          </a:xfrm>
          <a:prstGeom prst="rect">
            <a:avLst/>
          </a:prstGeom>
          <a:solidFill>
            <a:schemeClr val="bg1"/>
          </a:solidFill>
        </p:spPr>
        <p:txBody>
          <a:bodyPr vert="horz" lIns="0" tIns="0" rIns="0" bIns="0" rtlCol="0" anchor="ctr">
            <a:noAutofit/>
          </a:bodyPr>
          <a:lstStyle>
            <a:lvl1pPr marL="0" indent="0" algn="l" defTabSz="126000" rtl="0" eaLnBrk="1" latinLnBrk="0" hangingPunct="1">
              <a:lnSpc>
                <a:spcPct val="110000"/>
              </a:lnSpc>
              <a:spcBef>
                <a:spcPts val="0"/>
              </a:spcBef>
              <a:spcAft>
                <a:spcPts val="1200"/>
              </a:spcAft>
              <a:buClr>
                <a:schemeClr val="tx1"/>
              </a:buClr>
              <a:buSzPct val="80000"/>
              <a:buFont typeface="Wingdings 2" panose="05020102010507070707" pitchFamily="18" charset="2"/>
              <a:buNone/>
              <a:tabLst/>
              <a:defRPr sz="1800" kern="1200" spc="-10" baseline="0">
                <a:solidFill>
                  <a:schemeClr val="tx1"/>
                </a:solidFill>
                <a:latin typeface="+mn-lt"/>
                <a:ea typeface="+mn-ea"/>
                <a:cs typeface="+mn-cs"/>
              </a:defRPr>
            </a:lvl1pPr>
            <a:lvl2pPr marL="432000" indent="0" algn="l" defTabSz="126000" rtl="0" eaLnBrk="1" latinLnBrk="0" hangingPunct="1">
              <a:lnSpc>
                <a:spcPct val="110000"/>
              </a:lnSpc>
              <a:spcBef>
                <a:spcPts val="0"/>
              </a:spcBef>
              <a:spcAft>
                <a:spcPts val="1000"/>
              </a:spcAft>
              <a:buClr>
                <a:schemeClr val="tx1"/>
              </a:buClr>
              <a:buSzPct val="80000"/>
              <a:buFontTx/>
              <a:buNone/>
              <a:tabLst>
                <a:tab pos="126000" algn="l"/>
              </a:tabLst>
              <a:defRPr sz="1600" kern="1200" spc="-10" baseline="0">
                <a:solidFill>
                  <a:schemeClr val="tx1"/>
                </a:solidFill>
                <a:latin typeface="+mn-lt"/>
                <a:ea typeface="+mn-ea"/>
                <a:cs typeface="+mn-cs"/>
              </a:defRPr>
            </a:lvl2pPr>
            <a:lvl3pPr marL="864000" indent="-432000" algn="l" defTabSz="126000" rtl="0" eaLnBrk="1" latinLnBrk="0" hangingPunct="1">
              <a:lnSpc>
                <a:spcPct val="110000"/>
              </a:lnSpc>
              <a:spcBef>
                <a:spcPts val="0"/>
              </a:spcBef>
              <a:spcAft>
                <a:spcPts val="1000"/>
              </a:spcAft>
              <a:buClrTx/>
              <a:buSzPct val="80000"/>
              <a:buFont typeface="Wingdings 2" panose="05020102010507070707" pitchFamily="18" charset="2"/>
              <a:buChar char=""/>
              <a:tabLst>
                <a:tab pos="126000" algn="l"/>
              </a:tabLst>
              <a:defRPr sz="2400" kern="1200" spc="-10" baseline="0">
                <a:solidFill>
                  <a:schemeClr val="tx1"/>
                </a:solidFill>
                <a:latin typeface="+mn-lt"/>
                <a:ea typeface="+mn-ea"/>
                <a:cs typeface="+mn-cs"/>
              </a:defRPr>
            </a:lvl3pPr>
            <a:lvl4pPr marL="432000" indent="-432000" algn="l" defTabSz="126000" rtl="0" eaLnBrk="1" latinLnBrk="0" hangingPunct="1">
              <a:lnSpc>
                <a:spcPct val="110000"/>
              </a:lnSpc>
              <a:spcBef>
                <a:spcPts val="0"/>
              </a:spcBef>
              <a:spcAft>
                <a:spcPts val="0"/>
              </a:spcAft>
              <a:buClr>
                <a:schemeClr val="tx1"/>
              </a:buClr>
              <a:buSzPct val="80000"/>
              <a:buFont typeface="Wingdings 2" panose="05020102010507070707" pitchFamily="18" charset="2"/>
              <a:buChar char="¢"/>
              <a:tabLst/>
              <a:defRPr sz="2400" kern="1200" spc="-10" baseline="0">
                <a:solidFill>
                  <a:schemeClr val="tx1"/>
                </a:solidFill>
                <a:latin typeface="+mn-lt"/>
                <a:ea typeface="+mn-ea"/>
                <a:cs typeface="+mn-cs"/>
              </a:defRPr>
            </a:lvl4pPr>
            <a:lvl5pPr marL="864000" indent="-432000" algn="l" defTabSz="126000" rtl="0" eaLnBrk="1" latinLnBrk="0" hangingPunct="1">
              <a:lnSpc>
                <a:spcPct val="110000"/>
              </a:lnSpc>
              <a:spcBef>
                <a:spcPts val="0"/>
              </a:spcBef>
              <a:spcAft>
                <a:spcPts val="0"/>
              </a:spcAft>
              <a:buClr>
                <a:schemeClr val="tx1"/>
              </a:buClr>
              <a:buSzPct val="80000"/>
              <a:buFont typeface="Wingdings 2" panose="05020102010507070707" pitchFamily="18" charset="2"/>
              <a:buChar char="¢"/>
              <a:tabLst>
                <a:tab pos="126000" algn="l"/>
              </a:tabLst>
              <a:defRPr sz="2400" kern="1200" spc="-10" baseline="0">
                <a:solidFill>
                  <a:schemeClr val="tx1"/>
                </a:solidFill>
                <a:latin typeface="+mn-lt"/>
                <a:ea typeface="+mn-ea"/>
                <a:cs typeface="+mn-cs"/>
              </a:defRPr>
            </a:lvl5pPr>
            <a:lvl6pPr marL="864000" indent="-432000" algn="l" defTabSz="126000" rtl="0" eaLnBrk="1" latinLnBrk="0" hangingPunct="1">
              <a:lnSpc>
                <a:spcPct val="110000"/>
              </a:lnSpc>
              <a:spcBef>
                <a:spcPts val="0"/>
              </a:spcBef>
              <a:spcAft>
                <a:spcPts val="0"/>
              </a:spcAft>
              <a:buClr>
                <a:schemeClr val="tx1"/>
              </a:buClr>
              <a:buSzPct val="80000"/>
              <a:buFont typeface="Wingdings 2" panose="05020102010507070707" pitchFamily="18" charset="2"/>
              <a:buChar char="£"/>
              <a:tabLst>
                <a:tab pos="126000" algn="l"/>
              </a:tabLst>
              <a:defRPr sz="2400" kern="1200" spc="-10" baseline="0">
                <a:solidFill>
                  <a:schemeClr val="tx1"/>
                </a:solidFill>
                <a:latin typeface="+mn-lt"/>
                <a:ea typeface="+mn-ea"/>
                <a:cs typeface="+mn-cs"/>
              </a:defRPr>
            </a:lvl6pPr>
            <a:lvl7pPr marL="432000" indent="-432000" algn="l" defTabSz="126000" rtl="0" eaLnBrk="1" latinLnBrk="0" hangingPunct="1">
              <a:lnSpc>
                <a:spcPct val="110000"/>
              </a:lnSpc>
              <a:spcBef>
                <a:spcPts val="0"/>
              </a:spcBef>
              <a:buFont typeface="+mj-lt"/>
              <a:buAutoNum type="arabicPeriod"/>
              <a:tabLst>
                <a:tab pos="126000" algn="l"/>
              </a:tabLst>
              <a:defRPr sz="2400" kern="1200" spc="-10" baseline="0">
                <a:solidFill>
                  <a:schemeClr val="tx1"/>
                </a:solidFill>
                <a:latin typeface="+mn-lt"/>
                <a:ea typeface="+mn-ea"/>
                <a:cs typeface="+mn-cs"/>
              </a:defRPr>
            </a:lvl7pPr>
            <a:lvl8pPr marL="0" indent="0" algn="l" defTabSz="126000" rtl="0" eaLnBrk="1" latinLnBrk="0" hangingPunct="1">
              <a:lnSpc>
                <a:spcPct val="110000"/>
              </a:lnSpc>
              <a:spcBef>
                <a:spcPts val="0"/>
              </a:spcBef>
              <a:buFont typeface="Arial" panose="020B0604020202020204" pitchFamily="34" charset="0"/>
              <a:buNone/>
              <a:tabLst>
                <a:tab pos="126000" algn="l"/>
              </a:tabLst>
              <a:defRPr sz="2400" b="1" kern="1200" spc="-10" baseline="0">
                <a:solidFill>
                  <a:schemeClr val="tx1"/>
                </a:solidFill>
                <a:latin typeface="+mn-lt"/>
                <a:ea typeface="+mn-ea"/>
                <a:cs typeface="+mn-cs"/>
              </a:defRPr>
            </a:lvl8pPr>
            <a:lvl9pPr marL="0" indent="0" algn="l" defTabSz="126000" rtl="0" eaLnBrk="1" latinLnBrk="0" hangingPunct="1">
              <a:lnSpc>
                <a:spcPct val="110000"/>
              </a:lnSpc>
              <a:spcBef>
                <a:spcPts val="0"/>
              </a:spcBef>
              <a:buFont typeface="Arial" panose="020B0604020202020204" pitchFamily="34" charset="0"/>
              <a:buNone/>
              <a:tabLst>
                <a:tab pos="126000" algn="l"/>
              </a:tabLst>
              <a:defRPr sz="2400" kern="1200" spc="-10" baseline="0">
                <a:solidFill>
                  <a:schemeClr val="tx1"/>
                </a:solidFill>
                <a:latin typeface="+mn-lt"/>
                <a:ea typeface="+mn-ea"/>
                <a:cs typeface="+mn-cs"/>
              </a:defRPr>
            </a:lvl9pPr>
          </a:lstStyle>
          <a:p>
            <a:pPr lvl="1"/>
            <a:r>
              <a:rPr lang="en-GB" sz="1200" b="1" dirty="0"/>
              <a:t> Jam Sites For 2026</a:t>
            </a:r>
            <a:br>
              <a:rPr lang="en-GB" sz="1200" dirty="0"/>
            </a:br>
            <a:r>
              <a:rPr lang="en-GB" sz="1200" dirty="0"/>
              <a:t> Global Game Jam </a:t>
            </a:r>
            <a:r>
              <a:rPr lang="pl-PL" sz="1200" dirty="0"/>
              <a:t>| </a:t>
            </a:r>
            <a:r>
              <a:rPr lang="en-GB" sz="1200" dirty="0"/>
              <a:t>Screenshot</a:t>
            </a:r>
            <a:endParaRPr lang="en-US" sz="1200" dirty="0"/>
          </a:p>
        </p:txBody>
      </p:sp>
      <p:pic>
        <p:nvPicPr>
          <p:cNvPr id="1028" name="Picture 4">
            <a:extLst>
              <a:ext uri="{FF2B5EF4-FFF2-40B4-BE49-F238E27FC236}">
                <a16:creationId xmlns:a16="http://schemas.microsoft.com/office/drawing/2014/main" id="{AE733B36-7F18-1FCB-99A1-7094D45A105A}"/>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240003" y="6184202"/>
            <a:ext cx="726960" cy="38819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656482"/>
      </p:ext>
    </p:extLst>
  </p:cSld>
  <p:clrMapOvr>
    <a:masterClrMapping/>
  </p:clrMapOvr>
  <mc:AlternateContent xmlns:mc="http://schemas.openxmlformats.org/markup-compatibility/2006" xmlns:p14="http://schemas.microsoft.com/office/powerpoint/2010/main">
    <mc:Choice Requires="p14">
      <p:transition spd="slow" p14:dur="2000" advTm="12097"/>
    </mc:Choice>
    <mc:Fallback xmlns="">
      <p:transition spd="slow" advTm="12097"/>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BC0B29-123C-B850-ABAA-F7646BDC429E}"/>
            </a:ext>
          </a:extLst>
        </p:cNvPr>
        <p:cNvGrpSpPr/>
        <p:nvPr/>
      </p:nvGrpSpPr>
      <p:grpSpPr>
        <a:xfrm>
          <a:off x="0" y="0"/>
          <a:ext cx="0" cy="0"/>
          <a:chOff x="0" y="0"/>
          <a:chExt cx="0" cy="0"/>
        </a:xfrm>
      </p:grpSpPr>
      <p:pic>
        <p:nvPicPr>
          <p:cNvPr id="2" name="Picture 1" descr="Profile image">
            <a:extLst>
              <a:ext uri="{FF2B5EF4-FFF2-40B4-BE49-F238E27FC236}">
                <a16:creationId xmlns:a16="http://schemas.microsoft.com/office/drawing/2014/main" id="{0950085C-395D-B79D-A487-1C8ADFA091B5}"/>
              </a:ext>
            </a:extLst>
          </p:cNvPr>
          <p:cNvPicPr>
            <a:picLocks noChangeAspect="1"/>
          </p:cNvPicPr>
          <p:nvPr/>
        </p:nvPicPr>
        <p:blipFill>
          <a:blip r:embed="rId3"/>
          <a:srcRect b="13596"/>
          <a:stretch>
            <a:fillRect/>
          </a:stretch>
        </p:blipFill>
        <p:spPr>
          <a:xfrm>
            <a:off x="6096000" y="1592736"/>
            <a:ext cx="5040000" cy="4357379"/>
          </a:xfrm>
          <a:prstGeom prst="rect">
            <a:avLst/>
          </a:prstGeom>
        </p:spPr>
      </p:pic>
      <p:sp>
        <p:nvSpPr>
          <p:cNvPr id="4" name="Title 3">
            <a:extLst>
              <a:ext uri="{FF2B5EF4-FFF2-40B4-BE49-F238E27FC236}">
                <a16:creationId xmlns:a16="http://schemas.microsoft.com/office/drawing/2014/main" id="{6E2837D9-B1FC-EF52-49E4-29084144F505}"/>
              </a:ext>
            </a:extLst>
          </p:cNvPr>
          <p:cNvSpPr>
            <a:spLocks noGrp="1"/>
          </p:cNvSpPr>
          <p:nvPr>
            <p:ph type="ctrTitle"/>
          </p:nvPr>
        </p:nvSpPr>
        <p:spPr/>
        <p:txBody>
          <a:bodyPr/>
          <a:lstStyle/>
          <a:p>
            <a:r>
              <a:rPr lang="en-GB" dirty="0"/>
              <a:t>Humble beginnings</a:t>
            </a:r>
          </a:p>
        </p:txBody>
      </p:sp>
      <p:sp>
        <p:nvSpPr>
          <p:cNvPr id="3" name="Text Placeholder 2">
            <a:extLst>
              <a:ext uri="{FF2B5EF4-FFF2-40B4-BE49-F238E27FC236}">
                <a16:creationId xmlns:a16="http://schemas.microsoft.com/office/drawing/2014/main" id="{E6A5A048-8999-797A-1854-0B774FBE910C}"/>
              </a:ext>
            </a:extLst>
          </p:cNvPr>
          <p:cNvSpPr>
            <a:spLocks noGrp="1"/>
          </p:cNvSpPr>
          <p:nvPr>
            <p:ph type="body" sz="quarter" idx="14"/>
          </p:nvPr>
        </p:nvSpPr>
        <p:spPr>
          <a:xfrm>
            <a:off x="720003" y="1605936"/>
            <a:ext cx="5040000" cy="3874664"/>
          </a:xfrm>
        </p:spPr>
        <p:txBody>
          <a:bodyPr/>
          <a:lstStyle/>
          <a:p>
            <a:r>
              <a:rPr lang="en-GB" sz="1800" b="0" dirty="0"/>
              <a:t>For the first few years (2009-2012, GGJ operated within International Game Developers Association (IGDA) structures, with prominent academics hosting sites at their institutions. The UK &amp; Ireland were part of it since its inception, with 4 sites in 2009.</a:t>
            </a:r>
          </a:p>
          <a:p>
            <a:r>
              <a:rPr lang="en-GB" sz="1800" b="0" dirty="0"/>
              <a:t>In the period	 2010-2013, </a:t>
            </a:r>
            <a:r>
              <a:rPr lang="en-GB" sz="1800" b="0" dirty="0" err="1"/>
              <a:t>Zuraida</a:t>
            </a:r>
            <a:r>
              <a:rPr lang="en-GB" sz="1800" b="0" dirty="0"/>
              <a:t> Buter (HKU, Netherlands) was GGJ Co-director and European Outreach (Region Organiser).</a:t>
            </a:r>
          </a:p>
        </p:txBody>
      </p:sp>
      <p:sp>
        <p:nvSpPr>
          <p:cNvPr id="5" name="Footer Placeholder 4">
            <a:extLst>
              <a:ext uri="{FF2B5EF4-FFF2-40B4-BE49-F238E27FC236}">
                <a16:creationId xmlns:a16="http://schemas.microsoft.com/office/drawing/2014/main" id="{BF3978F1-2631-075B-1B43-733310E35411}"/>
              </a:ext>
            </a:extLst>
          </p:cNvPr>
          <p:cNvSpPr>
            <a:spLocks noGrp="1"/>
          </p:cNvSpPr>
          <p:nvPr>
            <p:ph type="ftr" sz="quarter" idx="3"/>
          </p:nvPr>
        </p:nvSpPr>
        <p:spPr/>
        <p:txBody>
          <a:bodyPr/>
          <a:lstStyle/>
          <a:p>
            <a:pPr algn="r"/>
            <a:r>
              <a:rPr lang="en-GB"/>
              <a:t>Place of Global Game Jam as Identity Infrastructure in UK Cross-Regional Communities of Practice</a:t>
            </a:r>
            <a:endParaRPr lang="en-GB" dirty="0"/>
          </a:p>
        </p:txBody>
      </p:sp>
      <p:sp>
        <p:nvSpPr>
          <p:cNvPr id="7" name="Slide Number Placeholder 6">
            <a:extLst>
              <a:ext uri="{FF2B5EF4-FFF2-40B4-BE49-F238E27FC236}">
                <a16:creationId xmlns:a16="http://schemas.microsoft.com/office/drawing/2014/main" id="{F9D86515-C6BB-4DCE-DB40-1D3BE0F67B19}"/>
              </a:ext>
            </a:extLst>
          </p:cNvPr>
          <p:cNvSpPr>
            <a:spLocks noGrp="1"/>
          </p:cNvSpPr>
          <p:nvPr>
            <p:ph type="sldNum" sz="quarter" idx="4"/>
          </p:nvPr>
        </p:nvSpPr>
        <p:spPr/>
        <p:txBody>
          <a:bodyPr/>
          <a:lstStyle/>
          <a:p>
            <a:fld id="{2CC19541-5F6E-2C4C-BF21-196C1C8E2E31}" type="slidenum">
              <a:rPr lang="en-GB" smtClean="0"/>
              <a:pPr/>
              <a:t>17</a:t>
            </a:fld>
            <a:r>
              <a:rPr lang="en-GB"/>
              <a:t> </a:t>
            </a:r>
            <a:endParaRPr lang="en-GB" dirty="0"/>
          </a:p>
        </p:txBody>
      </p:sp>
      <p:sp>
        <p:nvSpPr>
          <p:cNvPr id="19" name="Text Placeholder 2">
            <a:extLst>
              <a:ext uri="{FF2B5EF4-FFF2-40B4-BE49-F238E27FC236}">
                <a16:creationId xmlns:a16="http://schemas.microsoft.com/office/drawing/2014/main" id="{41AD849D-33C9-1648-3C09-5D78B8F2AB2B}"/>
              </a:ext>
            </a:extLst>
          </p:cNvPr>
          <p:cNvSpPr txBox="1">
            <a:spLocks/>
          </p:cNvSpPr>
          <p:nvPr/>
        </p:nvSpPr>
        <p:spPr>
          <a:xfrm>
            <a:off x="0" y="5482115"/>
            <a:ext cx="7527850" cy="468000"/>
          </a:xfrm>
          <a:prstGeom prst="rect">
            <a:avLst/>
          </a:prstGeom>
          <a:solidFill>
            <a:schemeClr val="bg1"/>
          </a:solidFill>
        </p:spPr>
        <p:txBody>
          <a:bodyPr vert="horz" lIns="0" tIns="0" rIns="0" bIns="0" rtlCol="0" anchor="ctr">
            <a:noAutofit/>
          </a:bodyPr>
          <a:lstStyle>
            <a:lvl1pPr marL="0" indent="0" algn="l" defTabSz="126000" rtl="0" eaLnBrk="1" latinLnBrk="0" hangingPunct="1">
              <a:lnSpc>
                <a:spcPct val="110000"/>
              </a:lnSpc>
              <a:spcBef>
                <a:spcPts val="0"/>
              </a:spcBef>
              <a:spcAft>
                <a:spcPts val="1200"/>
              </a:spcAft>
              <a:buClr>
                <a:schemeClr val="tx1"/>
              </a:buClr>
              <a:buSzPct val="80000"/>
              <a:buFont typeface="Wingdings 2" panose="05020102010507070707" pitchFamily="18" charset="2"/>
              <a:buNone/>
              <a:tabLst/>
              <a:defRPr sz="1800" kern="1200" spc="-10" baseline="0">
                <a:solidFill>
                  <a:schemeClr val="tx1"/>
                </a:solidFill>
                <a:latin typeface="+mn-lt"/>
                <a:ea typeface="+mn-ea"/>
                <a:cs typeface="+mn-cs"/>
              </a:defRPr>
            </a:lvl1pPr>
            <a:lvl2pPr marL="432000" indent="0" algn="l" defTabSz="126000" rtl="0" eaLnBrk="1" latinLnBrk="0" hangingPunct="1">
              <a:lnSpc>
                <a:spcPct val="110000"/>
              </a:lnSpc>
              <a:spcBef>
                <a:spcPts val="0"/>
              </a:spcBef>
              <a:spcAft>
                <a:spcPts val="1000"/>
              </a:spcAft>
              <a:buClr>
                <a:schemeClr val="tx1"/>
              </a:buClr>
              <a:buSzPct val="80000"/>
              <a:buFontTx/>
              <a:buNone/>
              <a:tabLst>
                <a:tab pos="126000" algn="l"/>
              </a:tabLst>
              <a:defRPr sz="1600" kern="1200" spc="-10" baseline="0">
                <a:solidFill>
                  <a:schemeClr val="tx1"/>
                </a:solidFill>
                <a:latin typeface="+mn-lt"/>
                <a:ea typeface="+mn-ea"/>
                <a:cs typeface="+mn-cs"/>
              </a:defRPr>
            </a:lvl2pPr>
            <a:lvl3pPr marL="864000" indent="-432000" algn="l" defTabSz="126000" rtl="0" eaLnBrk="1" latinLnBrk="0" hangingPunct="1">
              <a:lnSpc>
                <a:spcPct val="110000"/>
              </a:lnSpc>
              <a:spcBef>
                <a:spcPts val="0"/>
              </a:spcBef>
              <a:spcAft>
                <a:spcPts val="1000"/>
              </a:spcAft>
              <a:buClrTx/>
              <a:buSzPct val="80000"/>
              <a:buFont typeface="Wingdings 2" panose="05020102010507070707" pitchFamily="18" charset="2"/>
              <a:buChar char=""/>
              <a:tabLst>
                <a:tab pos="126000" algn="l"/>
              </a:tabLst>
              <a:defRPr sz="2400" kern="1200" spc="-10" baseline="0">
                <a:solidFill>
                  <a:schemeClr val="tx1"/>
                </a:solidFill>
                <a:latin typeface="+mn-lt"/>
                <a:ea typeface="+mn-ea"/>
                <a:cs typeface="+mn-cs"/>
              </a:defRPr>
            </a:lvl3pPr>
            <a:lvl4pPr marL="432000" indent="-432000" algn="l" defTabSz="126000" rtl="0" eaLnBrk="1" latinLnBrk="0" hangingPunct="1">
              <a:lnSpc>
                <a:spcPct val="110000"/>
              </a:lnSpc>
              <a:spcBef>
                <a:spcPts val="0"/>
              </a:spcBef>
              <a:spcAft>
                <a:spcPts val="0"/>
              </a:spcAft>
              <a:buClr>
                <a:schemeClr val="tx1"/>
              </a:buClr>
              <a:buSzPct val="80000"/>
              <a:buFont typeface="Wingdings 2" panose="05020102010507070707" pitchFamily="18" charset="2"/>
              <a:buChar char="¢"/>
              <a:tabLst/>
              <a:defRPr sz="2400" kern="1200" spc="-10" baseline="0">
                <a:solidFill>
                  <a:schemeClr val="tx1"/>
                </a:solidFill>
                <a:latin typeface="+mn-lt"/>
                <a:ea typeface="+mn-ea"/>
                <a:cs typeface="+mn-cs"/>
              </a:defRPr>
            </a:lvl4pPr>
            <a:lvl5pPr marL="864000" indent="-432000" algn="l" defTabSz="126000" rtl="0" eaLnBrk="1" latinLnBrk="0" hangingPunct="1">
              <a:lnSpc>
                <a:spcPct val="110000"/>
              </a:lnSpc>
              <a:spcBef>
                <a:spcPts val="0"/>
              </a:spcBef>
              <a:spcAft>
                <a:spcPts val="0"/>
              </a:spcAft>
              <a:buClr>
                <a:schemeClr val="tx1"/>
              </a:buClr>
              <a:buSzPct val="80000"/>
              <a:buFont typeface="Wingdings 2" panose="05020102010507070707" pitchFamily="18" charset="2"/>
              <a:buChar char="¢"/>
              <a:tabLst>
                <a:tab pos="126000" algn="l"/>
              </a:tabLst>
              <a:defRPr sz="2400" kern="1200" spc="-10" baseline="0">
                <a:solidFill>
                  <a:schemeClr val="tx1"/>
                </a:solidFill>
                <a:latin typeface="+mn-lt"/>
                <a:ea typeface="+mn-ea"/>
                <a:cs typeface="+mn-cs"/>
              </a:defRPr>
            </a:lvl5pPr>
            <a:lvl6pPr marL="864000" indent="-432000" algn="l" defTabSz="126000" rtl="0" eaLnBrk="1" latinLnBrk="0" hangingPunct="1">
              <a:lnSpc>
                <a:spcPct val="110000"/>
              </a:lnSpc>
              <a:spcBef>
                <a:spcPts val="0"/>
              </a:spcBef>
              <a:spcAft>
                <a:spcPts val="0"/>
              </a:spcAft>
              <a:buClr>
                <a:schemeClr val="tx1"/>
              </a:buClr>
              <a:buSzPct val="80000"/>
              <a:buFont typeface="Wingdings 2" panose="05020102010507070707" pitchFamily="18" charset="2"/>
              <a:buChar char="£"/>
              <a:tabLst>
                <a:tab pos="126000" algn="l"/>
              </a:tabLst>
              <a:defRPr sz="2400" kern="1200" spc="-10" baseline="0">
                <a:solidFill>
                  <a:schemeClr val="tx1"/>
                </a:solidFill>
                <a:latin typeface="+mn-lt"/>
                <a:ea typeface="+mn-ea"/>
                <a:cs typeface="+mn-cs"/>
              </a:defRPr>
            </a:lvl6pPr>
            <a:lvl7pPr marL="432000" indent="-432000" algn="l" defTabSz="126000" rtl="0" eaLnBrk="1" latinLnBrk="0" hangingPunct="1">
              <a:lnSpc>
                <a:spcPct val="110000"/>
              </a:lnSpc>
              <a:spcBef>
                <a:spcPts val="0"/>
              </a:spcBef>
              <a:buFont typeface="+mj-lt"/>
              <a:buAutoNum type="arabicPeriod"/>
              <a:tabLst>
                <a:tab pos="126000" algn="l"/>
              </a:tabLst>
              <a:defRPr sz="2400" kern="1200" spc="-10" baseline="0">
                <a:solidFill>
                  <a:schemeClr val="tx1"/>
                </a:solidFill>
                <a:latin typeface="+mn-lt"/>
                <a:ea typeface="+mn-ea"/>
                <a:cs typeface="+mn-cs"/>
              </a:defRPr>
            </a:lvl7pPr>
            <a:lvl8pPr marL="0" indent="0" algn="l" defTabSz="126000" rtl="0" eaLnBrk="1" latinLnBrk="0" hangingPunct="1">
              <a:lnSpc>
                <a:spcPct val="110000"/>
              </a:lnSpc>
              <a:spcBef>
                <a:spcPts val="0"/>
              </a:spcBef>
              <a:buFont typeface="Arial" panose="020B0604020202020204" pitchFamily="34" charset="0"/>
              <a:buNone/>
              <a:tabLst>
                <a:tab pos="126000" algn="l"/>
              </a:tabLst>
              <a:defRPr sz="2400" b="1" kern="1200" spc="-10" baseline="0">
                <a:solidFill>
                  <a:schemeClr val="tx1"/>
                </a:solidFill>
                <a:latin typeface="+mn-lt"/>
                <a:ea typeface="+mn-ea"/>
                <a:cs typeface="+mn-cs"/>
              </a:defRPr>
            </a:lvl8pPr>
            <a:lvl9pPr marL="0" indent="0" algn="l" defTabSz="126000" rtl="0" eaLnBrk="1" latinLnBrk="0" hangingPunct="1">
              <a:lnSpc>
                <a:spcPct val="110000"/>
              </a:lnSpc>
              <a:spcBef>
                <a:spcPts val="0"/>
              </a:spcBef>
              <a:buFont typeface="Arial" panose="020B0604020202020204" pitchFamily="34" charset="0"/>
              <a:buNone/>
              <a:tabLst>
                <a:tab pos="126000" algn="l"/>
              </a:tabLst>
              <a:defRPr sz="2400" kern="1200" spc="-10" baseline="0">
                <a:solidFill>
                  <a:schemeClr val="tx1"/>
                </a:solidFill>
                <a:latin typeface="+mn-lt"/>
                <a:ea typeface="+mn-ea"/>
                <a:cs typeface="+mn-cs"/>
              </a:defRPr>
            </a:lvl9pPr>
          </a:lstStyle>
          <a:p>
            <a:pPr lvl="1"/>
            <a:r>
              <a:rPr lang="en-GB" sz="1200" b="1" dirty="0"/>
              <a:t> Photo</a:t>
            </a:r>
            <a:br>
              <a:rPr lang="en-GB" sz="1200" dirty="0"/>
            </a:br>
            <a:r>
              <a:rPr lang="en-GB" sz="1200" dirty="0"/>
              <a:t> </a:t>
            </a:r>
            <a:r>
              <a:rPr lang="en-GB" sz="1200" dirty="0" err="1"/>
              <a:t>Zuraida</a:t>
            </a:r>
            <a:r>
              <a:rPr lang="en-GB" sz="1200" dirty="0"/>
              <a:t> Buter</a:t>
            </a:r>
            <a:r>
              <a:rPr lang="pl-PL" sz="1200" dirty="0"/>
              <a:t>| </a:t>
            </a:r>
            <a:r>
              <a:rPr lang="en-GB" sz="1200" dirty="0"/>
              <a:t>Linked-in</a:t>
            </a:r>
            <a:endParaRPr lang="en-US" sz="1200" dirty="0"/>
          </a:p>
        </p:txBody>
      </p:sp>
      <p:pic>
        <p:nvPicPr>
          <p:cNvPr id="1028" name="Picture 4">
            <a:extLst>
              <a:ext uri="{FF2B5EF4-FFF2-40B4-BE49-F238E27FC236}">
                <a16:creationId xmlns:a16="http://schemas.microsoft.com/office/drawing/2014/main" id="{8492CB6C-4D37-28D9-211C-76D08AFA9ED7}"/>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240003" y="6184202"/>
            <a:ext cx="726960" cy="38819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44564290"/>
      </p:ext>
    </p:extLst>
  </p:cSld>
  <p:clrMapOvr>
    <a:masterClrMapping/>
  </p:clrMapOvr>
  <mc:AlternateContent xmlns:mc="http://schemas.openxmlformats.org/markup-compatibility/2006" xmlns:p14="http://schemas.microsoft.com/office/powerpoint/2010/main">
    <mc:Choice Requires="p14">
      <p:transition spd="slow" p14:dur="2000" advTm="12097"/>
    </mc:Choice>
    <mc:Fallback xmlns="">
      <p:transition spd="slow" advTm="12097"/>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9350E5-8519-232D-41EE-63BE33C78860}"/>
            </a:ext>
          </a:extLst>
        </p:cNvPr>
        <p:cNvGrpSpPr/>
        <p:nvPr/>
      </p:nvGrpSpPr>
      <p:grpSpPr>
        <a:xfrm>
          <a:off x="0" y="0"/>
          <a:ext cx="0" cy="0"/>
          <a:chOff x="0" y="0"/>
          <a:chExt cx="0" cy="0"/>
        </a:xfrm>
      </p:grpSpPr>
      <p:pic>
        <p:nvPicPr>
          <p:cNvPr id="8" name="Picture 7">
            <a:extLst>
              <a:ext uri="{FF2B5EF4-FFF2-40B4-BE49-F238E27FC236}">
                <a16:creationId xmlns:a16="http://schemas.microsoft.com/office/drawing/2014/main" id="{C1330C24-1669-E671-5ACF-BB2185750CAB}"/>
              </a:ext>
            </a:extLst>
          </p:cNvPr>
          <p:cNvPicPr>
            <a:picLocks noChangeAspect="1"/>
          </p:cNvPicPr>
          <p:nvPr/>
        </p:nvPicPr>
        <p:blipFill>
          <a:blip r:embed="rId3"/>
          <a:srcRect t="7277" r="30478" b="12330"/>
          <a:stretch>
            <a:fillRect/>
          </a:stretch>
        </p:blipFill>
        <p:spPr>
          <a:xfrm>
            <a:off x="6096000" y="1592736"/>
            <a:ext cx="5040000" cy="4357379"/>
          </a:xfrm>
          <a:prstGeom prst="rect">
            <a:avLst/>
          </a:prstGeom>
        </p:spPr>
      </p:pic>
      <p:sp>
        <p:nvSpPr>
          <p:cNvPr id="4" name="Title 3">
            <a:extLst>
              <a:ext uri="{FF2B5EF4-FFF2-40B4-BE49-F238E27FC236}">
                <a16:creationId xmlns:a16="http://schemas.microsoft.com/office/drawing/2014/main" id="{F869F52D-813A-6E74-56D9-B8991712DB66}"/>
              </a:ext>
            </a:extLst>
          </p:cNvPr>
          <p:cNvSpPr>
            <a:spLocks noGrp="1"/>
          </p:cNvSpPr>
          <p:nvPr>
            <p:ph type="ctrTitle"/>
          </p:nvPr>
        </p:nvSpPr>
        <p:spPr/>
        <p:txBody>
          <a:bodyPr/>
          <a:lstStyle/>
          <a:p>
            <a:r>
              <a:rPr lang="en-GB" dirty="0"/>
              <a:t>Creation and progression of a RO</a:t>
            </a:r>
          </a:p>
        </p:txBody>
      </p:sp>
      <p:sp>
        <p:nvSpPr>
          <p:cNvPr id="3" name="Text Placeholder 2">
            <a:extLst>
              <a:ext uri="{FF2B5EF4-FFF2-40B4-BE49-F238E27FC236}">
                <a16:creationId xmlns:a16="http://schemas.microsoft.com/office/drawing/2014/main" id="{6FFB7B3D-A360-5697-180E-07883CEF07D6}"/>
              </a:ext>
            </a:extLst>
          </p:cNvPr>
          <p:cNvSpPr>
            <a:spLocks noGrp="1"/>
          </p:cNvSpPr>
          <p:nvPr>
            <p:ph type="body" sz="quarter" idx="14"/>
          </p:nvPr>
        </p:nvSpPr>
        <p:spPr>
          <a:xfrm>
            <a:off x="720003" y="1605936"/>
            <a:ext cx="5040000" cy="3874664"/>
          </a:xfrm>
        </p:spPr>
        <p:txBody>
          <a:bodyPr/>
          <a:lstStyle/>
          <a:p>
            <a:r>
              <a:rPr lang="en-GB" sz="1800" b="0" dirty="0"/>
              <a:t>The role of Regional Organiser for the UK &amp; Ireland was created in 2014 and moved across participating countries, with everyone having prior experience as Jammers and Site Organisers.</a:t>
            </a:r>
          </a:p>
          <a:p>
            <a:r>
              <a:rPr lang="en-GB" sz="1800" b="0" dirty="0"/>
              <a:t>RO Role was placed in:</a:t>
            </a:r>
          </a:p>
          <a:p>
            <a:pPr marL="285750" indent="-285750">
              <a:buFont typeface="Arial" panose="020B0604020202020204" pitchFamily="34" charset="0"/>
              <a:buChar char="•"/>
            </a:pPr>
            <a:r>
              <a:rPr lang="en-GB" sz="1800" b="0" dirty="0"/>
              <a:t>Scotland (2014-2016) </a:t>
            </a:r>
          </a:p>
          <a:p>
            <a:pPr marL="285750" indent="-285750">
              <a:buFont typeface="Arial" panose="020B0604020202020204" pitchFamily="34" charset="0"/>
              <a:buChar char="•"/>
            </a:pPr>
            <a:r>
              <a:rPr lang="en-GB" sz="1800" b="0" dirty="0"/>
              <a:t>Ireland (2016-2019) </a:t>
            </a:r>
          </a:p>
          <a:p>
            <a:pPr marL="285750" indent="-285750">
              <a:buFont typeface="Arial" panose="020B0604020202020204" pitchFamily="34" charset="0"/>
              <a:buChar char="•"/>
            </a:pPr>
            <a:r>
              <a:rPr lang="en-GB" sz="1800" b="0" dirty="0"/>
              <a:t>Wales (2019-2025) </a:t>
            </a:r>
          </a:p>
          <a:p>
            <a:pPr marL="285750" indent="-285750">
              <a:buFont typeface="Arial" panose="020B0604020202020204" pitchFamily="34" charset="0"/>
              <a:buChar char="•"/>
            </a:pPr>
            <a:r>
              <a:rPr lang="en-GB" sz="1800" b="0" dirty="0"/>
              <a:t>England (2020-present)</a:t>
            </a:r>
          </a:p>
        </p:txBody>
      </p:sp>
      <p:sp>
        <p:nvSpPr>
          <p:cNvPr id="5" name="Footer Placeholder 4">
            <a:extLst>
              <a:ext uri="{FF2B5EF4-FFF2-40B4-BE49-F238E27FC236}">
                <a16:creationId xmlns:a16="http://schemas.microsoft.com/office/drawing/2014/main" id="{FCEAE32D-C482-3492-E986-00A10FBAC2EF}"/>
              </a:ext>
            </a:extLst>
          </p:cNvPr>
          <p:cNvSpPr>
            <a:spLocks noGrp="1"/>
          </p:cNvSpPr>
          <p:nvPr>
            <p:ph type="ftr" sz="quarter" idx="3"/>
          </p:nvPr>
        </p:nvSpPr>
        <p:spPr/>
        <p:txBody>
          <a:bodyPr/>
          <a:lstStyle/>
          <a:p>
            <a:pPr algn="r"/>
            <a:r>
              <a:rPr lang="en-GB"/>
              <a:t>Place of Global Game Jam as Identity Infrastructure in UK Cross-Regional Communities of Practice</a:t>
            </a:r>
            <a:endParaRPr lang="en-GB" dirty="0"/>
          </a:p>
        </p:txBody>
      </p:sp>
      <p:sp>
        <p:nvSpPr>
          <p:cNvPr id="7" name="Slide Number Placeholder 6">
            <a:extLst>
              <a:ext uri="{FF2B5EF4-FFF2-40B4-BE49-F238E27FC236}">
                <a16:creationId xmlns:a16="http://schemas.microsoft.com/office/drawing/2014/main" id="{24F75F64-C3A5-04DA-BC7B-CBE62650ECF0}"/>
              </a:ext>
            </a:extLst>
          </p:cNvPr>
          <p:cNvSpPr>
            <a:spLocks noGrp="1"/>
          </p:cNvSpPr>
          <p:nvPr>
            <p:ph type="sldNum" sz="quarter" idx="4"/>
          </p:nvPr>
        </p:nvSpPr>
        <p:spPr/>
        <p:txBody>
          <a:bodyPr/>
          <a:lstStyle/>
          <a:p>
            <a:fld id="{2CC19541-5F6E-2C4C-BF21-196C1C8E2E31}" type="slidenum">
              <a:rPr lang="en-GB" smtClean="0"/>
              <a:pPr/>
              <a:t>18</a:t>
            </a:fld>
            <a:r>
              <a:rPr lang="en-GB"/>
              <a:t> </a:t>
            </a:r>
            <a:endParaRPr lang="en-GB" dirty="0"/>
          </a:p>
        </p:txBody>
      </p:sp>
      <p:sp>
        <p:nvSpPr>
          <p:cNvPr id="19" name="Text Placeholder 2">
            <a:extLst>
              <a:ext uri="{FF2B5EF4-FFF2-40B4-BE49-F238E27FC236}">
                <a16:creationId xmlns:a16="http://schemas.microsoft.com/office/drawing/2014/main" id="{435022AF-5175-8CBE-9465-0719A7AECC8D}"/>
              </a:ext>
            </a:extLst>
          </p:cNvPr>
          <p:cNvSpPr txBox="1">
            <a:spLocks/>
          </p:cNvSpPr>
          <p:nvPr/>
        </p:nvSpPr>
        <p:spPr>
          <a:xfrm>
            <a:off x="0" y="5482115"/>
            <a:ext cx="7527850" cy="468000"/>
          </a:xfrm>
          <a:prstGeom prst="rect">
            <a:avLst/>
          </a:prstGeom>
          <a:solidFill>
            <a:schemeClr val="bg1"/>
          </a:solidFill>
        </p:spPr>
        <p:txBody>
          <a:bodyPr vert="horz" lIns="0" tIns="0" rIns="0" bIns="0" rtlCol="0" anchor="ctr">
            <a:noAutofit/>
          </a:bodyPr>
          <a:lstStyle>
            <a:lvl1pPr marL="0" indent="0" algn="l" defTabSz="126000" rtl="0" eaLnBrk="1" latinLnBrk="0" hangingPunct="1">
              <a:lnSpc>
                <a:spcPct val="110000"/>
              </a:lnSpc>
              <a:spcBef>
                <a:spcPts val="0"/>
              </a:spcBef>
              <a:spcAft>
                <a:spcPts val="1200"/>
              </a:spcAft>
              <a:buClr>
                <a:schemeClr val="tx1"/>
              </a:buClr>
              <a:buSzPct val="80000"/>
              <a:buFont typeface="Wingdings 2" panose="05020102010507070707" pitchFamily="18" charset="2"/>
              <a:buNone/>
              <a:tabLst/>
              <a:defRPr sz="1800" kern="1200" spc="-10" baseline="0">
                <a:solidFill>
                  <a:schemeClr val="tx1"/>
                </a:solidFill>
                <a:latin typeface="+mn-lt"/>
                <a:ea typeface="+mn-ea"/>
                <a:cs typeface="+mn-cs"/>
              </a:defRPr>
            </a:lvl1pPr>
            <a:lvl2pPr marL="432000" indent="0" algn="l" defTabSz="126000" rtl="0" eaLnBrk="1" latinLnBrk="0" hangingPunct="1">
              <a:lnSpc>
                <a:spcPct val="110000"/>
              </a:lnSpc>
              <a:spcBef>
                <a:spcPts val="0"/>
              </a:spcBef>
              <a:spcAft>
                <a:spcPts val="1000"/>
              </a:spcAft>
              <a:buClr>
                <a:schemeClr val="tx1"/>
              </a:buClr>
              <a:buSzPct val="80000"/>
              <a:buFontTx/>
              <a:buNone/>
              <a:tabLst>
                <a:tab pos="126000" algn="l"/>
              </a:tabLst>
              <a:defRPr sz="1600" kern="1200" spc="-10" baseline="0">
                <a:solidFill>
                  <a:schemeClr val="tx1"/>
                </a:solidFill>
                <a:latin typeface="+mn-lt"/>
                <a:ea typeface="+mn-ea"/>
                <a:cs typeface="+mn-cs"/>
              </a:defRPr>
            </a:lvl2pPr>
            <a:lvl3pPr marL="864000" indent="-432000" algn="l" defTabSz="126000" rtl="0" eaLnBrk="1" latinLnBrk="0" hangingPunct="1">
              <a:lnSpc>
                <a:spcPct val="110000"/>
              </a:lnSpc>
              <a:spcBef>
                <a:spcPts val="0"/>
              </a:spcBef>
              <a:spcAft>
                <a:spcPts val="1000"/>
              </a:spcAft>
              <a:buClrTx/>
              <a:buSzPct val="80000"/>
              <a:buFont typeface="Wingdings 2" panose="05020102010507070707" pitchFamily="18" charset="2"/>
              <a:buChar char=""/>
              <a:tabLst>
                <a:tab pos="126000" algn="l"/>
              </a:tabLst>
              <a:defRPr sz="2400" kern="1200" spc="-10" baseline="0">
                <a:solidFill>
                  <a:schemeClr val="tx1"/>
                </a:solidFill>
                <a:latin typeface="+mn-lt"/>
                <a:ea typeface="+mn-ea"/>
                <a:cs typeface="+mn-cs"/>
              </a:defRPr>
            </a:lvl3pPr>
            <a:lvl4pPr marL="432000" indent="-432000" algn="l" defTabSz="126000" rtl="0" eaLnBrk="1" latinLnBrk="0" hangingPunct="1">
              <a:lnSpc>
                <a:spcPct val="110000"/>
              </a:lnSpc>
              <a:spcBef>
                <a:spcPts val="0"/>
              </a:spcBef>
              <a:spcAft>
                <a:spcPts val="0"/>
              </a:spcAft>
              <a:buClr>
                <a:schemeClr val="tx1"/>
              </a:buClr>
              <a:buSzPct val="80000"/>
              <a:buFont typeface="Wingdings 2" panose="05020102010507070707" pitchFamily="18" charset="2"/>
              <a:buChar char="¢"/>
              <a:tabLst/>
              <a:defRPr sz="2400" kern="1200" spc="-10" baseline="0">
                <a:solidFill>
                  <a:schemeClr val="tx1"/>
                </a:solidFill>
                <a:latin typeface="+mn-lt"/>
                <a:ea typeface="+mn-ea"/>
                <a:cs typeface="+mn-cs"/>
              </a:defRPr>
            </a:lvl4pPr>
            <a:lvl5pPr marL="864000" indent="-432000" algn="l" defTabSz="126000" rtl="0" eaLnBrk="1" latinLnBrk="0" hangingPunct="1">
              <a:lnSpc>
                <a:spcPct val="110000"/>
              </a:lnSpc>
              <a:spcBef>
                <a:spcPts val="0"/>
              </a:spcBef>
              <a:spcAft>
                <a:spcPts val="0"/>
              </a:spcAft>
              <a:buClr>
                <a:schemeClr val="tx1"/>
              </a:buClr>
              <a:buSzPct val="80000"/>
              <a:buFont typeface="Wingdings 2" panose="05020102010507070707" pitchFamily="18" charset="2"/>
              <a:buChar char="¢"/>
              <a:tabLst>
                <a:tab pos="126000" algn="l"/>
              </a:tabLst>
              <a:defRPr sz="2400" kern="1200" spc="-10" baseline="0">
                <a:solidFill>
                  <a:schemeClr val="tx1"/>
                </a:solidFill>
                <a:latin typeface="+mn-lt"/>
                <a:ea typeface="+mn-ea"/>
                <a:cs typeface="+mn-cs"/>
              </a:defRPr>
            </a:lvl5pPr>
            <a:lvl6pPr marL="864000" indent="-432000" algn="l" defTabSz="126000" rtl="0" eaLnBrk="1" latinLnBrk="0" hangingPunct="1">
              <a:lnSpc>
                <a:spcPct val="110000"/>
              </a:lnSpc>
              <a:spcBef>
                <a:spcPts val="0"/>
              </a:spcBef>
              <a:spcAft>
                <a:spcPts val="0"/>
              </a:spcAft>
              <a:buClr>
                <a:schemeClr val="tx1"/>
              </a:buClr>
              <a:buSzPct val="80000"/>
              <a:buFont typeface="Wingdings 2" panose="05020102010507070707" pitchFamily="18" charset="2"/>
              <a:buChar char="£"/>
              <a:tabLst>
                <a:tab pos="126000" algn="l"/>
              </a:tabLst>
              <a:defRPr sz="2400" kern="1200" spc="-10" baseline="0">
                <a:solidFill>
                  <a:schemeClr val="tx1"/>
                </a:solidFill>
                <a:latin typeface="+mn-lt"/>
                <a:ea typeface="+mn-ea"/>
                <a:cs typeface="+mn-cs"/>
              </a:defRPr>
            </a:lvl6pPr>
            <a:lvl7pPr marL="432000" indent="-432000" algn="l" defTabSz="126000" rtl="0" eaLnBrk="1" latinLnBrk="0" hangingPunct="1">
              <a:lnSpc>
                <a:spcPct val="110000"/>
              </a:lnSpc>
              <a:spcBef>
                <a:spcPts val="0"/>
              </a:spcBef>
              <a:buFont typeface="+mj-lt"/>
              <a:buAutoNum type="arabicPeriod"/>
              <a:tabLst>
                <a:tab pos="126000" algn="l"/>
              </a:tabLst>
              <a:defRPr sz="2400" kern="1200" spc="-10" baseline="0">
                <a:solidFill>
                  <a:schemeClr val="tx1"/>
                </a:solidFill>
                <a:latin typeface="+mn-lt"/>
                <a:ea typeface="+mn-ea"/>
                <a:cs typeface="+mn-cs"/>
              </a:defRPr>
            </a:lvl7pPr>
            <a:lvl8pPr marL="0" indent="0" algn="l" defTabSz="126000" rtl="0" eaLnBrk="1" latinLnBrk="0" hangingPunct="1">
              <a:lnSpc>
                <a:spcPct val="110000"/>
              </a:lnSpc>
              <a:spcBef>
                <a:spcPts val="0"/>
              </a:spcBef>
              <a:buFont typeface="Arial" panose="020B0604020202020204" pitchFamily="34" charset="0"/>
              <a:buNone/>
              <a:tabLst>
                <a:tab pos="126000" algn="l"/>
              </a:tabLst>
              <a:defRPr sz="2400" b="1" kern="1200" spc="-10" baseline="0">
                <a:solidFill>
                  <a:schemeClr val="tx1"/>
                </a:solidFill>
                <a:latin typeface="+mn-lt"/>
                <a:ea typeface="+mn-ea"/>
                <a:cs typeface="+mn-cs"/>
              </a:defRPr>
            </a:lvl8pPr>
            <a:lvl9pPr marL="0" indent="0" algn="l" defTabSz="126000" rtl="0" eaLnBrk="1" latinLnBrk="0" hangingPunct="1">
              <a:lnSpc>
                <a:spcPct val="110000"/>
              </a:lnSpc>
              <a:spcBef>
                <a:spcPts val="0"/>
              </a:spcBef>
              <a:buFont typeface="Arial" panose="020B0604020202020204" pitchFamily="34" charset="0"/>
              <a:buNone/>
              <a:tabLst>
                <a:tab pos="126000" algn="l"/>
              </a:tabLst>
              <a:defRPr sz="2400" kern="1200" spc="-10" baseline="0">
                <a:solidFill>
                  <a:schemeClr val="tx1"/>
                </a:solidFill>
                <a:latin typeface="+mn-lt"/>
                <a:ea typeface="+mn-ea"/>
                <a:cs typeface="+mn-cs"/>
              </a:defRPr>
            </a:lvl9pPr>
          </a:lstStyle>
          <a:p>
            <a:pPr lvl="1"/>
            <a:r>
              <a:rPr lang="en-GB" sz="1200" b="1" dirty="0"/>
              <a:t> Close-up of a European map highlighting the UK with a red pin, perfect for geography themes</a:t>
            </a:r>
            <a:br>
              <a:rPr lang="en-GB" sz="1200" dirty="0"/>
            </a:br>
            <a:r>
              <a:rPr lang="en-GB" sz="1200" dirty="0"/>
              <a:t> Beate Vogl </a:t>
            </a:r>
            <a:r>
              <a:rPr lang="pl-PL" sz="1200" dirty="0"/>
              <a:t>| </a:t>
            </a:r>
            <a:r>
              <a:rPr lang="en-GB" sz="1200" dirty="0" err="1"/>
              <a:t>Pexels</a:t>
            </a:r>
            <a:endParaRPr lang="en-US" sz="1200" dirty="0"/>
          </a:p>
        </p:txBody>
      </p:sp>
      <p:pic>
        <p:nvPicPr>
          <p:cNvPr id="1028" name="Picture 4">
            <a:extLst>
              <a:ext uri="{FF2B5EF4-FFF2-40B4-BE49-F238E27FC236}">
                <a16:creationId xmlns:a16="http://schemas.microsoft.com/office/drawing/2014/main" id="{B944B9C6-7B47-F5DD-7DA8-8C16C1B1A2E8}"/>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240003" y="6184202"/>
            <a:ext cx="726960" cy="38819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25864902"/>
      </p:ext>
    </p:extLst>
  </p:cSld>
  <p:clrMapOvr>
    <a:masterClrMapping/>
  </p:clrMapOvr>
  <mc:AlternateContent xmlns:mc="http://schemas.openxmlformats.org/markup-compatibility/2006" xmlns:p14="http://schemas.microsoft.com/office/powerpoint/2010/main">
    <mc:Choice Requires="p14">
      <p:transition spd="slow" p14:dur="2000" advTm="12097"/>
    </mc:Choice>
    <mc:Fallback xmlns="">
      <p:transition spd="slow" advTm="12097"/>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581477-C425-73B5-4318-ACE58E0683A0}"/>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28A41C24-B3B3-4364-FD41-7AB49429E5F2}"/>
              </a:ext>
            </a:extLst>
          </p:cNvPr>
          <p:cNvSpPr>
            <a:spLocks noGrp="1"/>
          </p:cNvSpPr>
          <p:nvPr>
            <p:ph type="ctrTitle"/>
          </p:nvPr>
        </p:nvSpPr>
        <p:spPr/>
        <p:txBody>
          <a:bodyPr/>
          <a:lstStyle/>
          <a:p>
            <a:r>
              <a:rPr lang="en-GB" dirty="0"/>
              <a:t>Site Organisers (SO)</a:t>
            </a:r>
          </a:p>
        </p:txBody>
      </p:sp>
      <p:sp>
        <p:nvSpPr>
          <p:cNvPr id="3" name="Text Placeholder 2">
            <a:extLst>
              <a:ext uri="{FF2B5EF4-FFF2-40B4-BE49-F238E27FC236}">
                <a16:creationId xmlns:a16="http://schemas.microsoft.com/office/drawing/2014/main" id="{B1EB14CD-7D36-1D5D-475F-D873E2CA4BF5}"/>
              </a:ext>
            </a:extLst>
          </p:cNvPr>
          <p:cNvSpPr>
            <a:spLocks noGrp="1"/>
          </p:cNvSpPr>
          <p:nvPr>
            <p:ph type="body" sz="quarter" idx="14"/>
          </p:nvPr>
        </p:nvSpPr>
        <p:spPr>
          <a:xfrm>
            <a:off x="720003" y="1605936"/>
            <a:ext cx="5040000" cy="3874664"/>
          </a:xfrm>
        </p:spPr>
        <p:txBody>
          <a:bodyPr/>
          <a:lstStyle/>
          <a:p>
            <a:r>
              <a:rPr lang="en-GB" sz="1800" b="0" dirty="0"/>
              <a:t>Site organisers are the ones who not only choose the community they wish to host the site for but also decide the nature of the jam, making them proverbial gatekeepers.</a:t>
            </a:r>
          </a:p>
          <a:p>
            <a:r>
              <a:rPr lang="en-GB" sz="1800" b="0" dirty="0"/>
              <a:t>This is one reason why the jam sites can range from closed communities of practice (Lave and Wenger, 1991) to sites open to anyone, permitting and encouraging novices to work alongside industry veterans, leapfrogging regional inequalities, and allowing for lateral peer-to-peer learning (Fowler et al., 2013).</a:t>
            </a:r>
          </a:p>
        </p:txBody>
      </p:sp>
      <p:sp>
        <p:nvSpPr>
          <p:cNvPr id="5" name="Footer Placeholder 4">
            <a:extLst>
              <a:ext uri="{FF2B5EF4-FFF2-40B4-BE49-F238E27FC236}">
                <a16:creationId xmlns:a16="http://schemas.microsoft.com/office/drawing/2014/main" id="{2BE598D9-F00F-EC69-54F6-702B9FC6CCBA}"/>
              </a:ext>
            </a:extLst>
          </p:cNvPr>
          <p:cNvSpPr>
            <a:spLocks noGrp="1"/>
          </p:cNvSpPr>
          <p:nvPr>
            <p:ph type="ftr" sz="quarter" idx="3"/>
          </p:nvPr>
        </p:nvSpPr>
        <p:spPr/>
        <p:txBody>
          <a:bodyPr/>
          <a:lstStyle/>
          <a:p>
            <a:pPr algn="r"/>
            <a:r>
              <a:rPr lang="en-GB"/>
              <a:t>Place of Global Game Jam as Identity Infrastructure in UK Cross-Regional Communities of Practice</a:t>
            </a:r>
            <a:endParaRPr lang="en-GB" dirty="0"/>
          </a:p>
        </p:txBody>
      </p:sp>
      <p:sp>
        <p:nvSpPr>
          <p:cNvPr id="7" name="Slide Number Placeholder 6">
            <a:extLst>
              <a:ext uri="{FF2B5EF4-FFF2-40B4-BE49-F238E27FC236}">
                <a16:creationId xmlns:a16="http://schemas.microsoft.com/office/drawing/2014/main" id="{331A0231-AADA-DB55-AE16-DA0CC4C8A2BB}"/>
              </a:ext>
            </a:extLst>
          </p:cNvPr>
          <p:cNvSpPr>
            <a:spLocks noGrp="1"/>
          </p:cNvSpPr>
          <p:nvPr>
            <p:ph type="sldNum" sz="quarter" idx="4"/>
          </p:nvPr>
        </p:nvSpPr>
        <p:spPr/>
        <p:txBody>
          <a:bodyPr/>
          <a:lstStyle/>
          <a:p>
            <a:fld id="{2CC19541-5F6E-2C4C-BF21-196C1C8E2E31}" type="slidenum">
              <a:rPr lang="en-GB" smtClean="0"/>
              <a:pPr/>
              <a:t>19</a:t>
            </a:fld>
            <a:r>
              <a:rPr lang="en-GB"/>
              <a:t> </a:t>
            </a:r>
            <a:endParaRPr lang="en-GB" dirty="0"/>
          </a:p>
        </p:txBody>
      </p:sp>
      <p:sp>
        <p:nvSpPr>
          <p:cNvPr id="19" name="Text Placeholder 2">
            <a:extLst>
              <a:ext uri="{FF2B5EF4-FFF2-40B4-BE49-F238E27FC236}">
                <a16:creationId xmlns:a16="http://schemas.microsoft.com/office/drawing/2014/main" id="{45E6EBBC-A060-A1F7-B524-DC69157F7281}"/>
              </a:ext>
            </a:extLst>
          </p:cNvPr>
          <p:cNvSpPr txBox="1">
            <a:spLocks/>
          </p:cNvSpPr>
          <p:nvPr/>
        </p:nvSpPr>
        <p:spPr>
          <a:xfrm>
            <a:off x="0" y="5482115"/>
            <a:ext cx="7527850" cy="468000"/>
          </a:xfrm>
          <a:prstGeom prst="rect">
            <a:avLst/>
          </a:prstGeom>
          <a:solidFill>
            <a:schemeClr val="bg1"/>
          </a:solidFill>
        </p:spPr>
        <p:txBody>
          <a:bodyPr vert="horz" lIns="0" tIns="0" rIns="0" bIns="0" rtlCol="0" anchor="ctr">
            <a:noAutofit/>
          </a:bodyPr>
          <a:lstStyle>
            <a:lvl1pPr marL="0" indent="0" algn="l" defTabSz="126000" rtl="0" eaLnBrk="1" latinLnBrk="0" hangingPunct="1">
              <a:lnSpc>
                <a:spcPct val="110000"/>
              </a:lnSpc>
              <a:spcBef>
                <a:spcPts val="0"/>
              </a:spcBef>
              <a:spcAft>
                <a:spcPts val="1200"/>
              </a:spcAft>
              <a:buClr>
                <a:schemeClr val="tx1"/>
              </a:buClr>
              <a:buSzPct val="80000"/>
              <a:buFont typeface="Wingdings 2" panose="05020102010507070707" pitchFamily="18" charset="2"/>
              <a:buNone/>
              <a:tabLst/>
              <a:defRPr sz="1800" kern="1200" spc="-10" baseline="0">
                <a:solidFill>
                  <a:schemeClr val="tx1"/>
                </a:solidFill>
                <a:latin typeface="+mn-lt"/>
                <a:ea typeface="+mn-ea"/>
                <a:cs typeface="+mn-cs"/>
              </a:defRPr>
            </a:lvl1pPr>
            <a:lvl2pPr marL="432000" indent="0" algn="l" defTabSz="126000" rtl="0" eaLnBrk="1" latinLnBrk="0" hangingPunct="1">
              <a:lnSpc>
                <a:spcPct val="110000"/>
              </a:lnSpc>
              <a:spcBef>
                <a:spcPts val="0"/>
              </a:spcBef>
              <a:spcAft>
                <a:spcPts val="1000"/>
              </a:spcAft>
              <a:buClr>
                <a:schemeClr val="tx1"/>
              </a:buClr>
              <a:buSzPct val="80000"/>
              <a:buFontTx/>
              <a:buNone/>
              <a:tabLst>
                <a:tab pos="126000" algn="l"/>
              </a:tabLst>
              <a:defRPr sz="1600" kern="1200" spc="-10" baseline="0">
                <a:solidFill>
                  <a:schemeClr val="tx1"/>
                </a:solidFill>
                <a:latin typeface="+mn-lt"/>
                <a:ea typeface="+mn-ea"/>
                <a:cs typeface="+mn-cs"/>
              </a:defRPr>
            </a:lvl2pPr>
            <a:lvl3pPr marL="864000" indent="-432000" algn="l" defTabSz="126000" rtl="0" eaLnBrk="1" latinLnBrk="0" hangingPunct="1">
              <a:lnSpc>
                <a:spcPct val="110000"/>
              </a:lnSpc>
              <a:spcBef>
                <a:spcPts val="0"/>
              </a:spcBef>
              <a:spcAft>
                <a:spcPts val="1000"/>
              </a:spcAft>
              <a:buClrTx/>
              <a:buSzPct val="80000"/>
              <a:buFont typeface="Wingdings 2" panose="05020102010507070707" pitchFamily="18" charset="2"/>
              <a:buChar char=""/>
              <a:tabLst>
                <a:tab pos="126000" algn="l"/>
              </a:tabLst>
              <a:defRPr sz="2400" kern="1200" spc="-10" baseline="0">
                <a:solidFill>
                  <a:schemeClr val="tx1"/>
                </a:solidFill>
                <a:latin typeface="+mn-lt"/>
                <a:ea typeface="+mn-ea"/>
                <a:cs typeface="+mn-cs"/>
              </a:defRPr>
            </a:lvl3pPr>
            <a:lvl4pPr marL="432000" indent="-432000" algn="l" defTabSz="126000" rtl="0" eaLnBrk="1" latinLnBrk="0" hangingPunct="1">
              <a:lnSpc>
                <a:spcPct val="110000"/>
              </a:lnSpc>
              <a:spcBef>
                <a:spcPts val="0"/>
              </a:spcBef>
              <a:spcAft>
                <a:spcPts val="0"/>
              </a:spcAft>
              <a:buClr>
                <a:schemeClr val="tx1"/>
              </a:buClr>
              <a:buSzPct val="80000"/>
              <a:buFont typeface="Wingdings 2" panose="05020102010507070707" pitchFamily="18" charset="2"/>
              <a:buChar char="¢"/>
              <a:tabLst/>
              <a:defRPr sz="2400" kern="1200" spc="-10" baseline="0">
                <a:solidFill>
                  <a:schemeClr val="tx1"/>
                </a:solidFill>
                <a:latin typeface="+mn-lt"/>
                <a:ea typeface="+mn-ea"/>
                <a:cs typeface="+mn-cs"/>
              </a:defRPr>
            </a:lvl4pPr>
            <a:lvl5pPr marL="864000" indent="-432000" algn="l" defTabSz="126000" rtl="0" eaLnBrk="1" latinLnBrk="0" hangingPunct="1">
              <a:lnSpc>
                <a:spcPct val="110000"/>
              </a:lnSpc>
              <a:spcBef>
                <a:spcPts val="0"/>
              </a:spcBef>
              <a:spcAft>
                <a:spcPts val="0"/>
              </a:spcAft>
              <a:buClr>
                <a:schemeClr val="tx1"/>
              </a:buClr>
              <a:buSzPct val="80000"/>
              <a:buFont typeface="Wingdings 2" panose="05020102010507070707" pitchFamily="18" charset="2"/>
              <a:buChar char="¢"/>
              <a:tabLst>
                <a:tab pos="126000" algn="l"/>
              </a:tabLst>
              <a:defRPr sz="2400" kern="1200" spc="-10" baseline="0">
                <a:solidFill>
                  <a:schemeClr val="tx1"/>
                </a:solidFill>
                <a:latin typeface="+mn-lt"/>
                <a:ea typeface="+mn-ea"/>
                <a:cs typeface="+mn-cs"/>
              </a:defRPr>
            </a:lvl5pPr>
            <a:lvl6pPr marL="864000" indent="-432000" algn="l" defTabSz="126000" rtl="0" eaLnBrk="1" latinLnBrk="0" hangingPunct="1">
              <a:lnSpc>
                <a:spcPct val="110000"/>
              </a:lnSpc>
              <a:spcBef>
                <a:spcPts val="0"/>
              </a:spcBef>
              <a:spcAft>
                <a:spcPts val="0"/>
              </a:spcAft>
              <a:buClr>
                <a:schemeClr val="tx1"/>
              </a:buClr>
              <a:buSzPct val="80000"/>
              <a:buFont typeface="Wingdings 2" panose="05020102010507070707" pitchFamily="18" charset="2"/>
              <a:buChar char="£"/>
              <a:tabLst>
                <a:tab pos="126000" algn="l"/>
              </a:tabLst>
              <a:defRPr sz="2400" kern="1200" spc="-10" baseline="0">
                <a:solidFill>
                  <a:schemeClr val="tx1"/>
                </a:solidFill>
                <a:latin typeface="+mn-lt"/>
                <a:ea typeface="+mn-ea"/>
                <a:cs typeface="+mn-cs"/>
              </a:defRPr>
            </a:lvl6pPr>
            <a:lvl7pPr marL="432000" indent="-432000" algn="l" defTabSz="126000" rtl="0" eaLnBrk="1" latinLnBrk="0" hangingPunct="1">
              <a:lnSpc>
                <a:spcPct val="110000"/>
              </a:lnSpc>
              <a:spcBef>
                <a:spcPts val="0"/>
              </a:spcBef>
              <a:buFont typeface="+mj-lt"/>
              <a:buAutoNum type="arabicPeriod"/>
              <a:tabLst>
                <a:tab pos="126000" algn="l"/>
              </a:tabLst>
              <a:defRPr sz="2400" kern="1200" spc="-10" baseline="0">
                <a:solidFill>
                  <a:schemeClr val="tx1"/>
                </a:solidFill>
                <a:latin typeface="+mn-lt"/>
                <a:ea typeface="+mn-ea"/>
                <a:cs typeface="+mn-cs"/>
              </a:defRPr>
            </a:lvl7pPr>
            <a:lvl8pPr marL="0" indent="0" algn="l" defTabSz="126000" rtl="0" eaLnBrk="1" latinLnBrk="0" hangingPunct="1">
              <a:lnSpc>
                <a:spcPct val="110000"/>
              </a:lnSpc>
              <a:spcBef>
                <a:spcPts val="0"/>
              </a:spcBef>
              <a:buFont typeface="Arial" panose="020B0604020202020204" pitchFamily="34" charset="0"/>
              <a:buNone/>
              <a:tabLst>
                <a:tab pos="126000" algn="l"/>
              </a:tabLst>
              <a:defRPr sz="2400" b="1" kern="1200" spc="-10" baseline="0">
                <a:solidFill>
                  <a:schemeClr val="tx1"/>
                </a:solidFill>
                <a:latin typeface="+mn-lt"/>
                <a:ea typeface="+mn-ea"/>
                <a:cs typeface="+mn-cs"/>
              </a:defRPr>
            </a:lvl8pPr>
            <a:lvl9pPr marL="0" indent="0" algn="l" defTabSz="126000" rtl="0" eaLnBrk="1" latinLnBrk="0" hangingPunct="1">
              <a:lnSpc>
                <a:spcPct val="110000"/>
              </a:lnSpc>
              <a:spcBef>
                <a:spcPts val="0"/>
              </a:spcBef>
              <a:buFont typeface="Arial" panose="020B0604020202020204" pitchFamily="34" charset="0"/>
              <a:buNone/>
              <a:tabLst>
                <a:tab pos="126000" algn="l"/>
              </a:tabLst>
              <a:defRPr sz="2400" kern="1200" spc="-10" baseline="0">
                <a:solidFill>
                  <a:schemeClr val="tx1"/>
                </a:solidFill>
                <a:latin typeface="+mn-lt"/>
                <a:ea typeface="+mn-ea"/>
                <a:cs typeface="+mn-cs"/>
              </a:defRPr>
            </a:lvl9pPr>
          </a:lstStyle>
          <a:p>
            <a:pPr lvl="1"/>
            <a:r>
              <a:rPr lang="en-GB" sz="1200" b="1" dirty="0"/>
              <a:t> This is fine - meme</a:t>
            </a:r>
            <a:br>
              <a:rPr lang="en-GB" sz="1200" dirty="0"/>
            </a:br>
            <a:r>
              <a:rPr lang="en-GB" sz="1200" dirty="0"/>
              <a:t> KC Greene </a:t>
            </a:r>
            <a:r>
              <a:rPr lang="pl-PL" sz="1200" dirty="0"/>
              <a:t>| </a:t>
            </a:r>
            <a:r>
              <a:rPr lang="en-GB" sz="1200" dirty="0" err="1"/>
              <a:t>Gunshow</a:t>
            </a:r>
            <a:r>
              <a:rPr lang="en-GB" sz="1200" dirty="0"/>
              <a:t> webcomic series</a:t>
            </a:r>
            <a:endParaRPr lang="en-US" sz="1200" dirty="0"/>
          </a:p>
        </p:txBody>
      </p:sp>
      <p:pic>
        <p:nvPicPr>
          <p:cNvPr id="1028" name="Picture 4">
            <a:extLst>
              <a:ext uri="{FF2B5EF4-FFF2-40B4-BE49-F238E27FC236}">
                <a16:creationId xmlns:a16="http://schemas.microsoft.com/office/drawing/2014/main" id="{17C50E72-0B25-EB2B-DE75-386636795998}"/>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240003" y="6184202"/>
            <a:ext cx="726960" cy="388197"/>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descr="This Is Fine creator explains the timelessness of his meme ...">
            <a:extLst>
              <a:ext uri="{FF2B5EF4-FFF2-40B4-BE49-F238E27FC236}">
                <a16:creationId xmlns:a16="http://schemas.microsoft.com/office/drawing/2014/main" id="{E6210308-21B7-4F85-68E7-FF48D4D4E1B9}"/>
              </a:ext>
            </a:extLst>
          </p:cNvPr>
          <p:cNvPicPr>
            <a:picLocks noChangeAspect="1"/>
          </p:cNvPicPr>
          <p:nvPr/>
        </p:nvPicPr>
        <p:blipFill>
          <a:blip r:embed="rId4"/>
          <a:stretch>
            <a:fillRect/>
          </a:stretch>
        </p:blipFill>
        <p:spPr>
          <a:xfrm>
            <a:off x="7046685" y="1590172"/>
            <a:ext cx="2938565" cy="4359943"/>
          </a:xfrm>
          <a:prstGeom prst="rect">
            <a:avLst/>
          </a:prstGeom>
        </p:spPr>
      </p:pic>
    </p:spTree>
    <p:extLst>
      <p:ext uri="{BB962C8B-B14F-4D97-AF65-F5344CB8AC3E}">
        <p14:creationId xmlns:p14="http://schemas.microsoft.com/office/powerpoint/2010/main" val="4136793122"/>
      </p:ext>
    </p:extLst>
  </p:cSld>
  <p:clrMapOvr>
    <a:masterClrMapping/>
  </p:clrMapOvr>
  <mc:AlternateContent xmlns:mc="http://schemas.openxmlformats.org/markup-compatibility/2006" xmlns:p14="http://schemas.microsoft.com/office/powerpoint/2010/main">
    <mc:Choice Requires="p14">
      <p:transition spd="slow" p14:dur="2000" advTm="12097"/>
    </mc:Choice>
    <mc:Fallback xmlns="">
      <p:transition spd="slow" advTm="12097"/>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0AB192-77D7-2084-2DB5-FB210450A978}"/>
            </a:ext>
          </a:extLst>
        </p:cNvPr>
        <p:cNvGrpSpPr/>
        <p:nvPr/>
      </p:nvGrpSpPr>
      <p:grpSpPr>
        <a:xfrm>
          <a:off x="0" y="0"/>
          <a:ext cx="0" cy="0"/>
          <a:chOff x="0" y="0"/>
          <a:chExt cx="0" cy="0"/>
        </a:xfrm>
      </p:grpSpPr>
      <p:pic>
        <p:nvPicPr>
          <p:cNvPr id="2" name="Picture 1" descr="May be an illustration of slow loris and text that says &quot;JANUARY *DISSOCIATION* * JULY&quot;">
            <a:extLst>
              <a:ext uri="{FF2B5EF4-FFF2-40B4-BE49-F238E27FC236}">
                <a16:creationId xmlns:a16="http://schemas.microsoft.com/office/drawing/2014/main" id="{DA2A233E-DBAA-D2A9-1844-0BA5B136AF3A}"/>
              </a:ext>
            </a:extLst>
          </p:cNvPr>
          <p:cNvPicPr>
            <a:picLocks noChangeAspect="1"/>
          </p:cNvPicPr>
          <p:nvPr/>
        </p:nvPicPr>
        <p:blipFill>
          <a:blip r:embed="rId3"/>
          <a:srcRect b="2278"/>
          <a:stretch>
            <a:fillRect/>
          </a:stretch>
        </p:blipFill>
        <p:spPr>
          <a:xfrm>
            <a:off x="6096000" y="1591734"/>
            <a:ext cx="5040000" cy="4358381"/>
          </a:xfrm>
          <a:prstGeom prst="rect">
            <a:avLst/>
          </a:prstGeom>
        </p:spPr>
      </p:pic>
      <p:sp>
        <p:nvSpPr>
          <p:cNvPr id="4" name="Title 3">
            <a:extLst>
              <a:ext uri="{FF2B5EF4-FFF2-40B4-BE49-F238E27FC236}">
                <a16:creationId xmlns:a16="http://schemas.microsoft.com/office/drawing/2014/main" id="{52213E8F-BD6B-6958-DAEF-4DC90B40FB0F}"/>
              </a:ext>
            </a:extLst>
          </p:cNvPr>
          <p:cNvSpPr>
            <a:spLocks noGrp="1"/>
          </p:cNvSpPr>
          <p:nvPr>
            <p:ph type="ctrTitle"/>
          </p:nvPr>
        </p:nvSpPr>
        <p:spPr/>
        <p:txBody>
          <a:bodyPr/>
          <a:lstStyle/>
          <a:p>
            <a:r>
              <a:rPr lang="en-GB" dirty="0"/>
              <a:t>“Well, folks, we all know the story.”</a:t>
            </a:r>
          </a:p>
        </p:txBody>
      </p:sp>
      <p:sp>
        <p:nvSpPr>
          <p:cNvPr id="3" name="Text Placeholder 2">
            <a:extLst>
              <a:ext uri="{FF2B5EF4-FFF2-40B4-BE49-F238E27FC236}">
                <a16:creationId xmlns:a16="http://schemas.microsoft.com/office/drawing/2014/main" id="{B85FF37D-8AB7-6A58-229B-CA7277AC6D78}"/>
              </a:ext>
            </a:extLst>
          </p:cNvPr>
          <p:cNvSpPr>
            <a:spLocks noGrp="1"/>
          </p:cNvSpPr>
          <p:nvPr>
            <p:ph type="body" sz="quarter" idx="14"/>
          </p:nvPr>
        </p:nvSpPr>
        <p:spPr>
          <a:xfrm>
            <a:off x="720003" y="1605936"/>
            <a:ext cx="5040000" cy="3874664"/>
          </a:xfrm>
        </p:spPr>
        <p:txBody>
          <a:bodyPr/>
          <a:lstStyle/>
          <a:p>
            <a:r>
              <a:rPr lang="en-GB" sz="2000" b="0" dirty="0"/>
              <a:t>Every year, around the world in January, people commit to participating in the Global Game Jam (GGJ) for 48h and come out forever changed. </a:t>
            </a:r>
          </a:p>
          <a:p>
            <a:r>
              <a:rPr lang="en-GB" sz="2000" b="0" dirty="0"/>
              <a:t>Officially recognised game jams now run for a quarter of a century (Lai et al., 2021), and GGJ is, so far, the largest concurrent event (Melo et al., 2023) taking place on all continents (</a:t>
            </a:r>
            <a:r>
              <a:rPr lang="en-GB" sz="2000" b="0" dirty="0" err="1"/>
              <a:t>GlobalGameJam</a:t>
            </a:r>
            <a:r>
              <a:rPr lang="en-GB" sz="2000" b="0" dirty="0"/>
              <a:t>, 2024).</a:t>
            </a:r>
          </a:p>
        </p:txBody>
      </p:sp>
      <p:sp>
        <p:nvSpPr>
          <p:cNvPr id="5" name="Footer Placeholder 4">
            <a:extLst>
              <a:ext uri="{FF2B5EF4-FFF2-40B4-BE49-F238E27FC236}">
                <a16:creationId xmlns:a16="http://schemas.microsoft.com/office/drawing/2014/main" id="{2A8E1483-3425-E6BE-FAD8-FCF4FF233776}"/>
              </a:ext>
            </a:extLst>
          </p:cNvPr>
          <p:cNvSpPr>
            <a:spLocks noGrp="1"/>
          </p:cNvSpPr>
          <p:nvPr>
            <p:ph type="ftr" sz="quarter" idx="3"/>
          </p:nvPr>
        </p:nvSpPr>
        <p:spPr/>
        <p:txBody>
          <a:bodyPr/>
          <a:lstStyle/>
          <a:p>
            <a:pPr algn="r"/>
            <a:r>
              <a:rPr lang="en-GB"/>
              <a:t>Place of Global Game Jam as Identity Infrastructure in UK Cross-Regional Communities of Practice</a:t>
            </a:r>
            <a:endParaRPr lang="en-GB" dirty="0"/>
          </a:p>
        </p:txBody>
      </p:sp>
      <p:sp>
        <p:nvSpPr>
          <p:cNvPr id="7" name="Slide Number Placeholder 6">
            <a:extLst>
              <a:ext uri="{FF2B5EF4-FFF2-40B4-BE49-F238E27FC236}">
                <a16:creationId xmlns:a16="http://schemas.microsoft.com/office/drawing/2014/main" id="{44B98767-F3E9-EB44-7A63-7BA72836621D}"/>
              </a:ext>
            </a:extLst>
          </p:cNvPr>
          <p:cNvSpPr>
            <a:spLocks noGrp="1"/>
          </p:cNvSpPr>
          <p:nvPr>
            <p:ph type="sldNum" sz="quarter" idx="4"/>
          </p:nvPr>
        </p:nvSpPr>
        <p:spPr/>
        <p:txBody>
          <a:bodyPr/>
          <a:lstStyle/>
          <a:p>
            <a:fld id="{2CC19541-5F6E-2C4C-BF21-196C1C8E2E31}" type="slidenum">
              <a:rPr lang="en-GB" smtClean="0"/>
              <a:pPr/>
              <a:t>2</a:t>
            </a:fld>
            <a:r>
              <a:rPr lang="en-GB"/>
              <a:t> </a:t>
            </a:r>
            <a:endParaRPr lang="en-GB" dirty="0"/>
          </a:p>
        </p:txBody>
      </p:sp>
      <p:sp>
        <p:nvSpPr>
          <p:cNvPr id="19" name="Text Placeholder 2">
            <a:extLst>
              <a:ext uri="{FF2B5EF4-FFF2-40B4-BE49-F238E27FC236}">
                <a16:creationId xmlns:a16="http://schemas.microsoft.com/office/drawing/2014/main" id="{DADBC98A-D62F-0766-DB0D-8A10DA94BDFC}"/>
              </a:ext>
            </a:extLst>
          </p:cNvPr>
          <p:cNvSpPr txBox="1">
            <a:spLocks/>
          </p:cNvSpPr>
          <p:nvPr/>
        </p:nvSpPr>
        <p:spPr>
          <a:xfrm>
            <a:off x="0" y="5482115"/>
            <a:ext cx="7527850" cy="468000"/>
          </a:xfrm>
          <a:prstGeom prst="rect">
            <a:avLst/>
          </a:prstGeom>
          <a:solidFill>
            <a:schemeClr val="bg1"/>
          </a:solidFill>
        </p:spPr>
        <p:txBody>
          <a:bodyPr vert="horz" lIns="0" tIns="0" rIns="0" bIns="0" rtlCol="0" anchor="ctr">
            <a:noAutofit/>
          </a:bodyPr>
          <a:lstStyle>
            <a:lvl1pPr marL="0" indent="0" algn="l" defTabSz="126000" rtl="0" eaLnBrk="1" latinLnBrk="0" hangingPunct="1">
              <a:lnSpc>
                <a:spcPct val="110000"/>
              </a:lnSpc>
              <a:spcBef>
                <a:spcPts val="0"/>
              </a:spcBef>
              <a:spcAft>
                <a:spcPts val="1200"/>
              </a:spcAft>
              <a:buClr>
                <a:schemeClr val="tx1"/>
              </a:buClr>
              <a:buSzPct val="80000"/>
              <a:buFont typeface="Wingdings 2" panose="05020102010507070707" pitchFamily="18" charset="2"/>
              <a:buNone/>
              <a:tabLst/>
              <a:defRPr sz="1800" kern="1200" spc="-10" baseline="0">
                <a:solidFill>
                  <a:schemeClr val="tx1"/>
                </a:solidFill>
                <a:latin typeface="+mn-lt"/>
                <a:ea typeface="+mn-ea"/>
                <a:cs typeface="+mn-cs"/>
              </a:defRPr>
            </a:lvl1pPr>
            <a:lvl2pPr marL="432000" indent="0" algn="l" defTabSz="126000" rtl="0" eaLnBrk="1" latinLnBrk="0" hangingPunct="1">
              <a:lnSpc>
                <a:spcPct val="110000"/>
              </a:lnSpc>
              <a:spcBef>
                <a:spcPts val="0"/>
              </a:spcBef>
              <a:spcAft>
                <a:spcPts val="1000"/>
              </a:spcAft>
              <a:buClr>
                <a:schemeClr val="tx1"/>
              </a:buClr>
              <a:buSzPct val="80000"/>
              <a:buFontTx/>
              <a:buNone/>
              <a:tabLst>
                <a:tab pos="126000" algn="l"/>
              </a:tabLst>
              <a:defRPr sz="1600" kern="1200" spc="-10" baseline="0">
                <a:solidFill>
                  <a:schemeClr val="tx1"/>
                </a:solidFill>
                <a:latin typeface="+mn-lt"/>
                <a:ea typeface="+mn-ea"/>
                <a:cs typeface="+mn-cs"/>
              </a:defRPr>
            </a:lvl2pPr>
            <a:lvl3pPr marL="864000" indent="-432000" algn="l" defTabSz="126000" rtl="0" eaLnBrk="1" latinLnBrk="0" hangingPunct="1">
              <a:lnSpc>
                <a:spcPct val="110000"/>
              </a:lnSpc>
              <a:spcBef>
                <a:spcPts val="0"/>
              </a:spcBef>
              <a:spcAft>
                <a:spcPts val="1000"/>
              </a:spcAft>
              <a:buClrTx/>
              <a:buSzPct val="80000"/>
              <a:buFont typeface="Wingdings 2" panose="05020102010507070707" pitchFamily="18" charset="2"/>
              <a:buChar char=""/>
              <a:tabLst>
                <a:tab pos="126000" algn="l"/>
              </a:tabLst>
              <a:defRPr sz="2400" kern="1200" spc="-10" baseline="0">
                <a:solidFill>
                  <a:schemeClr val="tx1"/>
                </a:solidFill>
                <a:latin typeface="+mn-lt"/>
                <a:ea typeface="+mn-ea"/>
                <a:cs typeface="+mn-cs"/>
              </a:defRPr>
            </a:lvl3pPr>
            <a:lvl4pPr marL="432000" indent="-432000" algn="l" defTabSz="126000" rtl="0" eaLnBrk="1" latinLnBrk="0" hangingPunct="1">
              <a:lnSpc>
                <a:spcPct val="110000"/>
              </a:lnSpc>
              <a:spcBef>
                <a:spcPts val="0"/>
              </a:spcBef>
              <a:spcAft>
                <a:spcPts val="0"/>
              </a:spcAft>
              <a:buClr>
                <a:schemeClr val="tx1"/>
              </a:buClr>
              <a:buSzPct val="80000"/>
              <a:buFont typeface="Wingdings 2" panose="05020102010507070707" pitchFamily="18" charset="2"/>
              <a:buChar char="¢"/>
              <a:tabLst/>
              <a:defRPr sz="2400" kern="1200" spc="-10" baseline="0">
                <a:solidFill>
                  <a:schemeClr val="tx1"/>
                </a:solidFill>
                <a:latin typeface="+mn-lt"/>
                <a:ea typeface="+mn-ea"/>
                <a:cs typeface="+mn-cs"/>
              </a:defRPr>
            </a:lvl4pPr>
            <a:lvl5pPr marL="864000" indent="-432000" algn="l" defTabSz="126000" rtl="0" eaLnBrk="1" latinLnBrk="0" hangingPunct="1">
              <a:lnSpc>
                <a:spcPct val="110000"/>
              </a:lnSpc>
              <a:spcBef>
                <a:spcPts val="0"/>
              </a:spcBef>
              <a:spcAft>
                <a:spcPts val="0"/>
              </a:spcAft>
              <a:buClr>
                <a:schemeClr val="tx1"/>
              </a:buClr>
              <a:buSzPct val="80000"/>
              <a:buFont typeface="Wingdings 2" panose="05020102010507070707" pitchFamily="18" charset="2"/>
              <a:buChar char="¢"/>
              <a:tabLst>
                <a:tab pos="126000" algn="l"/>
              </a:tabLst>
              <a:defRPr sz="2400" kern="1200" spc="-10" baseline="0">
                <a:solidFill>
                  <a:schemeClr val="tx1"/>
                </a:solidFill>
                <a:latin typeface="+mn-lt"/>
                <a:ea typeface="+mn-ea"/>
                <a:cs typeface="+mn-cs"/>
              </a:defRPr>
            </a:lvl5pPr>
            <a:lvl6pPr marL="864000" indent="-432000" algn="l" defTabSz="126000" rtl="0" eaLnBrk="1" latinLnBrk="0" hangingPunct="1">
              <a:lnSpc>
                <a:spcPct val="110000"/>
              </a:lnSpc>
              <a:spcBef>
                <a:spcPts val="0"/>
              </a:spcBef>
              <a:spcAft>
                <a:spcPts val="0"/>
              </a:spcAft>
              <a:buClr>
                <a:schemeClr val="tx1"/>
              </a:buClr>
              <a:buSzPct val="80000"/>
              <a:buFont typeface="Wingdings 2" panose="05020102010507070707" pitchFamily="18" charset="2"/>
              <a:buChar char="£"/>
              <a:tabLst>
                <a:tab pos="126000" algn="l"/>
              </a:tabLst>
              <a:defRPr sz="2400" kern="1200" spc="-10" baseline="0">
                <a:solidFill>
                  <a:schemeClr val="tx1"/>
                </a:solidFill>
                <a:latin typeface="+mn-lt"/>
                <a:ea typeface="+mn-ea"/>
                <a:cs typeface="+mn-cs"/>
              </a:defRPr>
            </a:lvl6pPr>
            <a:lvl7pPr marL="432000" indent="-432000" algn="l" defTabSz="126000" rtl="0" eaLnBrk="1" latinLnBrk="0" hangingPunct="1">
              <a:lnSpc>
                <a:spcPct val="110000"/>
              </a:lnSpc>
              <a:spcBef>
                <a:spcPts val="0"/>
              </a:spcBef>
              <a:buFont typeface="+mj-lt"/>
              <a:buAutoNum type="arabicPeriod"/>
              <a:tabLst>
                <a:tab pos="126000" algn="l"/>
              </a:tabLst>
              <a:defRPr sz="2400" kern="1200" spc="-10" baseline="0">
                <a:solidFill>
                  <a:schemeClr val="tx1"/>
                </a:solidFill>
                <a:latin typeface="+mn-lt"/>
                <a:ea typeface="+mn-ea"/>
                <a:cs typeface="+mn-cs"/>
              </a:defRPr>
            </a:lvl7pPr>
            <a:lvl8pPr marL="0" indent="0" algn="l" defTabSz="126000" rtl="0" eaLnBrk="1" latinLnBrk="0" hangingPunct="1">
              <a:lnSpc>
                <a:spcPct val="110000"/>
              </a:lnSpc>
              <a:spcBef>
                <a:spcPts val="0"/>
              </a:spcBef>
              <a:buFont typeface="Arial" panose="020B0604020202020204" pitchFamily="34" charset="0"/>
              <a:buNone/>
              <a:tabLst>
                <a:tab pos="126000" algn="l"/>
              </a:tabLst>
              <a:defRPr sz="2400" b="1" kern="1200" spc="-10" baseline="0">
                <a:solidFill>
                  <a:schemeClr val="tx1"/>
                </a:solidFill>
                <a:latin typeface="+mn-lt"/>
                <a:ea typeface="+mn-ea"/>
                <a:cs typeface="+mn-cs"/>
              </a:defRPr>
            </a:lvl8pPr>
            <a:lvl9pPr marL="0" indent="0" algn="l" defTabSz="126000" rtl="0" eaLnBrk="1" latinLnBrk="0" hangingPunct="1">
              <a:lnSpc>
                <a:spcPct val="110000"/>
              </a:lnSpc>
              <a:spcBef>
                <a:spcPts val="0"/>
              </a:spcBef>
              <a:buFont typeface="Arial" panose="020B0604020202020204" pitchFamily="34" charset="0"/>
              <a:buNone/>
              <a:tabLst>
                <a:tab pos="126000" algn="l"/>
              </a:tabLst>
              <a:defRPr sz="2400" kern="1200" spc="-10" baseline="0">
                <a:solidFill>
                  <a:schemeClr val="tx1"/>
                </a:solidFill>
                <a:latin typeface="+mn-lt"/>
                <a:ea typeface="+mn-ea"/>
                <a:cs typeface="+mn-cs"/>
              </a:defRPr>
            </a:lvl9pPr>
          </a:lstStyle>
          <a:p>
            <a:pPr lvl="1"/>
            <a:r>
              <a:rPr lang="en-GB" sz="1200" b="1" dirty="0"/>
              <a:t> #lifewithbubu</a:t>
            </a:r>
            <a:br>
              <a:rPr lang="en-GB" sz="1200" dirty="0"/>
            </a:br>
            <a:r>
              <a:rPr lang="en-GB" sz="1200" dirty="0"/>
              <a:t> Bubu </a:t>
            </a:r>
            <a:r>
              <a:rPr lang="pl-PL" sz="1200" dirty="0"/>
              <a:t>| </a:t>
            </a:r>
            <a:r>
              <a:rPr lang="en-GB" sz="1200" dirty="0"/>
              <a:t>Facebook</a:t>
            </a:r>
            <a:endParaRPr lang="en-US" sz="1200" dirty="0"/>
          </a:p>
        </p:txBody>
      </p:sp>
      <p:pic>
        <p:nvPicPr>
          <p:cNvPr id="1028" name="Picture 4">
            <a:extLst>
              <a:ext uri="{FF2B5EF4-FFF2-40B4-BE49-F238E27FC236}">
                <a16:creationId xmlns:a16="http://schemas.microsoft.com/office/drawing/2014/main" id="{05EAFECA-0A9A-E450-6A86-233CC002A09D}"/>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240003" y="6184202"/>
            <a:ext cx="726960" cy="38819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90090845"/>
      </p:ext>
    </p:extLst>
  </p:cSld>
  <p:clrMapOvr>
    <a:masterClrMapping/>
  </p:clrMapOvr>
  <mc:AlternateContent xmlns:mc="http://schemas.openxmlformats.org/markup-compatibility/2006" xmlns:p14="http://schemas.microsoft.com/office/powerpoint/2010/main">
    <mc:Choice Requires="p14">
      <p:transition spd="slow" p14:dur="2000" advTm="12097"/>
    </mc:Choice>
    <mc:Fallback xmlns="">
      <p:transition spd="slow" advTm="12097"/>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DC59D1-5601-485B-DAFC-3F8BC063ACCF}"/>
            </a:ext>
          </a:extLst>
        </p:cNvPr>
        <p:cNvGrpSpPr/>
        <p:nvPr/>
      </p:nvGrpSpPr>
      <p:grpSpPr>
        <a:xfrm>
          <a:off x="0" y="0"/>
          <a:ext cx="0" cy="0"/>
          <a:chOff x="0" y="0"/>
          <a:chExt cx="0" cy="0"/>
        </a:xfrm>
      </p:grpSpPr>
      <p:pic>
        <p:nvPicPr>
          <p:cNvPr id="2" name="Picture 1" descr="Cover photo">
            <a:extLst>
              <a:ext uri="{FF2B5EF4-FFF2-40B4-BE49-F238E27FC236}">
                <a16:creationId xmlns:a16="http://schemas.microsoft.com/office/drawing/2014/main" id="{C63285CD-28ED-A642-AED1-2DDDF33DD986}"/>
              </a:ext>
            </a:extLst>
          </p:cNvPr>
          <p:cNvPicPr>
            <a:picLocks noChangeAspect="1"/>
          </p:cNvPicPr>
          <p:nvPr/>
        </p:nvPicPr>
        <p:blipFill>
          <a:blip r:embed="rId3"/>
          <a:srcRect l="58881" r="12326"/>
          <a:stretch>
            <a:fillRect/>
          </a:stretch>
        </p:blipFill>
        <p:spPr>
          <a:xfrm>
            <a:off x="6096000" y="1590525"/>
            <a:ext cx="5040000" cy="4359590"/>
          </a:xfrm>
          <a:prstGeom prst="rect">
            <a:avLst/>
          </a:prstGeom>
        </p:spPr>
      </p:pic>
      <p:sp>
        <p:nvSpPr>
          <p:cNvPr id="4" name="Title 3">
            <a:extLst>
              <a:ext uri="{FF2B5EF4-FFF2-40B4-BE49-F238E27FC236}">
                <a16:creationId xmlns:a16="http://schemas.microsoft.com/office/drawing/2014/main" id="{3C2CFCD2-DB0C-B7AC-46FF-50DBB84A098B}"/>
              </a:ext>
            </a:extLst>
          </p:cNvPr>
          <p:cNvSpPr>
            <a:spLocks noGrp="1"/>
          </p:cNvSpPr>
          <p:nvPr>
            <p:ph type="ctrTitle"/>
          </p:nvPr>
        </p:nvSpPr>
        <p:spPr/>
        <p:txBody>
          <a:bodyPr/>
          <a:lstStyle/>
          <a:p>
            <a:r>
              <a:rPr lang="en-GB" dirty="0"/>
              <a:t>Region organizer</a:t>
            </a:r>
          </a:p>
        </p:txBody>
      </p:sp>
      <p:sp>
        <p:nvSpPr>
          <p:cNvPr id="3" name="Text Placeholder 2">
            <a:extLst>
              <a:ext uri="{FF2B5EF4-FFF2-40B4-BE49-F238E27FC236}">
                <a16:creationId xmlns:a16="http://schemas.microsoft.com/office/drawing/2014/main" id="{5C880761-4967-60DC-AE21-B97037C4D9EF}"/>
              </a:ext>
            </a:extLst>
          </p:cNvPr>
          <p:cNvSpPr>
            <a:spLocks noGrp="1"/>
          </p:cNvSpPr>
          <p:nvPr>
            <p:ph type="body" sz="quarter" idx="14"/>
          </p:nvPr>
        </p:nvSpPr>
        <p:spPr>
          <a:xfrm>
            <a:off x="720003" y="1605936"/>
            <a:ext cx="5040000" cy="3874664"/>
          </a:xfrm>
        </p:spPr>
        <p:txBody>
          <a:bodyPr/>
          <a:lstStyle/>
          <a:p>
            <a:r>
              <a:rPr lang="en-GB" sz="1800" b="0" dirty="0"/>
              <a:t>Consequently, the RO not only serves as a single point of contact and interviewer for Site Organisers but also as an enabler of knowledge transfer between institutions with vastly different resources, student demographics, and local industry ecosystems. </a:t>
            </a:r>
          </a:p>
          <a:p>
            <a:r>
              <a:rPr lang="en-GB" sz="1800" b="0" dirty="0"/>
              <a:t>And it is the regional organiser's responsibility to ensure that each area hosting a jam has at least one publicly accessible jam site where anyone can participate.</a:t>
            </a:r>
          </a:p>
        </p:txBody>
      </p:sp>
      <p:sp>
        <p:nvSpPr>
          <p:cNvPr id="5" name="Footer Placeholder 4">
            <a:extLst>
              <a:ext uri="{FF2B5EF4-FFF2-40B4-BE49-F238E27FC236}">
                <a16:creationId xmlns:a16="http://schemas.microsoft.com/office/drawing/2014/main" id="{03993765-79A2-F8EA-E5F2-70C08AF27AA7}"/>
              </a:ext>
            </a:extLst>
          </p:cNvPr>
          <p:cNvSpPr>
            <a:spLocks noGrp="1"/>
          </p:cNvSpPr>
          <p:nvPr>
            <p:ph type="ftr" sz="quarter" idx="3"/>
          </p:nvPr>
        </p:nvSpPr>
        <p:spPr/>
        <p:txBody>
          <a:bodyPr/>
          <a:lstStyle/>
          <a:p>
            <a:pPr algn="r"/>
            <a:r>
              <a:rPr lang="en-GB"/>
              <a:t>Place of Global Game Jam as Identity Infrastructure in UK Cross-Regional Communities of Practice</a:t>
            </a:r>
            <a:endParaRPr lang="en-GB" dirty="0"/>
          </a:p>
        </p:txBody>
      </p:sp>
      <p:sp>
        <p:nvSpPr>
          <p:cNvPr id="7" name="Slide Number Placeholder 6">
            <a:extLst>
              <a:ext uri="{FF2B5EF4-FFF2-40B4-BE49-F238E27FC236}">
                <a16:creationId xmlns:a16="http://schemas.microsoft.com/office/drawing/2014/main" id="{722A5E60-34B3-F79B-75BF-12A747330F1C}"/>
              </a:ext>
            </a:extLst>
          </p:cNvPr>
          <p:cNvSpPr>
            <a:spLocks noGrp="1"/>
          </p:cNvSpPr>
          <p:nvPr>
            <p:ph type="sldNum" sz="quarter" idx="4"/>
          </p:nvPr>
        </p:nvSpPr>
        <p:spPr/>
        <p:txBody>
          <a:bodyPr/>
          <a:lstStyle/>
          <a:p>
            <a:fld id="{2CC19541-5F6E-2C4C-BF21-196C1C8E2E31}" type="slidenum">
              <a:rPr lang="en-GB" smtClean="0"/>
              <a:pPr/>
              <a:t>20</a:t>
            </a:fld>
            <a:r>
              <a:rPr lang="en-GB"/>
              <a:t> </a:t>
            </a:r>
            <a:endParaRPr lang="en-GB" dirty="0"/>
          </a:p>
        </p:txBody>
      </p:sp>
      <p:sp>
        <p:nvSpPr>
          <p:cNvPr id="19" name="Text Placeholder 2">
            <a:extLst>
              <a:ext uri="{FF2B5EF4-FFF2-40B4-BE49-F238E27FC236}">
                <a16:creationId xmlns:a16="http://schemas.microsoft.com/office/drawing/2014/main" id="{86B05F85-0969-151F-FA7A-724C696E4822}"/>
              </a:ext>
            </a:extLst>
          </p:cNvPr>
          <p:cNvSpPr txBox="1">
            <a:spLocks/>
          </p:cNvSpPr>
          <p:nvPr/>
        </p:nvSpPr>
        <p:spPr>
          <a:xfrm>
            <a:off x="0" y="5482115"/>
            <a:ext cx="7527850" cy="468000"/>
          </a:xfrm>
          <a:prstGeom prst="rect">
            <a:avLst/>
          </a:prstGeom>
          <a:solidFill>
            <a:schemeClr val="bg1"/>
          </a:solidFill>
        </p:spPr>
        <p:txBody>
          <a:bodyPr vert="horz" lIns="0" tIns="0" rIns="0" bIns="0" rtlCol="0" anchor="ctr">
            <a:noAutofit/>
          </a:bodyPr>
          <a:lstStyle>
            <a:lvl1pPr marL="0" indent="0" algn="l" defTabSz="126000" rtl="0" eaLnBrk="1" latinLnBrk="0" hangingPunct="1">
              <a:lnSpc>
                <a:spcPct val="110000"/>
              </a:lnSpc>
              <a:spcBef>
                <a:spcPts val="0"/>
              </a:spcBef>
              <a:spcAft>
                <a:spcPts val="1200"/>
              </a:spcAft>
              <a:buClr>
                <a:schemeClr val="tx1"/>
              </a:buClr>
              <a:buSzPct val="80000"/>
              <a:buFont typeface="Wingdings 2" panose="05020102010507070707" pitchFamily="18" charset="2"/>
              <a:buNone/>
              <a:tabLst/>
              <a:defRPr sz="1800" kern="1200" spc="-10" baseline="0">
                <a:solidFill>
                  <a:schemeClr val="tx1"/>
                </a:solidFill>
                <a:latin typeface="+mn-lt"/>
                <a:ea typeface="+mn-ea"/>
                <a:cs typeface="+mn-cs"/>
              </a:defRPr>
            </a:lvl1pPr>
            <a:lvl2pPr marL="432000" indent="0" algn="l" defTabSz="126000" rtl="0" eaLnBrk="1" latinLnBrk="0" hangingPunct="1">
              <a:lnSpc>
                <a:spcPct val="110000"/>
              </a:lnSpc>
              <a:spcBef>
                <a:spcPts val="0"/>
              </a:spcBef>
              <a:spcAft>
                <a:spcPts val="1000"/>
              </a:spcAft>
              <a:buClr>
                <a:schemeClr val="tx1"/>
              </a:buClr>
              <a:buSzPct val="80000"/>
              <a:buFontTx/>
              <a:buNone/>
              <a:tabLst>
                <a:tab pos="126000" algn="l"/>
              </a:tabLst>
              <a:defRPr sz="1600" kern="1200" spc="-10" baseline="0">
                <a:solidFill>
                  <a:schemeClr val="tx1"/>
                </a:solidFill>
                <a:latin typeface="+mn-lt"/>
                <a:ea typeface="+mn-ea"/>
                <a:cs typeface="+mn-cs"/>
              </a:defRPr>
            </a:lvl2pPr>
            <a:lvl3pPr marL="864000" indent="-432000" algn="l" defTabSz="126000" rtl="0" eaLnBrk="1" latinLnBrk="0" hangingPunct="1">
              <a:lnSpc>
                <a:spcPct val="110000"/>
              </a:lnSpc>
              <a:spcBef>
                <a:spcPts val="0"/>
              </a:spcBef>
              <a:spcAft>
                <a:spcPts val="1000"/>
              </a:spcAft>
              <a:buClrTx/>
              <a:buSzPct val="80000"/>
              <a:buFont typeface="Wingdings 2" panose="05020102010507070707" pitchFamily="18" charset="2"/>
              <a:buChar char=""/>
              <a:tabLst>
                <a:tab pos="126000" algn="l"/>
              </a:tabLst>
              <a:defRPr sz="2400" kern="1200" spc="-10" baseline="0">
                <a:solidFill>
                  <a:schemeClr val="tx1"/>
                </a:solidFill>
                <a:latin typeface="+mn-lt"/>
                <a:ea typeface="+mn-ea"/>
                <a:cs typeface="+mn-cs"/>
              </a:defRPr>
            </a:lvl3pPr>
            <a:lvl4pPr marL="432000" indent="-432000" algn="l" defTabSz="126000" rtl="0" eaLnBrk="1" latinLnBrk="0" hangingPunct="1">
              <a:lnSpc>
                <a:spcPct val="110000"/>
              </a:lnSpc>
              <a:spcBef>
                <a:spcPts val="0"/>
              </a:spcBef>
              <a:spcAft>
                <a:spcPts val="0"/>
              </a:spcAft>
              <a:buClr>
                <a:schemeClr val="tx1"/>
              </a:buClr>
              <a:buSzPct val="80000"/>
              <a:buFont typeface="Wingdings 2" panose="05020102010507070707" pitchFamily="18" charset="2"/>
              <a:buChar char="¢"/>
              <a:tabLst/>
              <a:defRPr sz="2400" kern="1200" spc="-10" baseline="0">
                <a:solidFill>
                  <a:schemeClr val="tx1"/>
                </a:solidFill>
                <a:latin typeface="+mn-lt"/>
                <a:ea typeface="+mn-ea"/>
                <a:cs typeface="+mn-cs"/>
              </a:defRPr>
            </a:lvl4pPr>
            <a:lvl5pPr marL="864000" indent="-432000" algn="l" defTabSz="126000" rtl="0" eaLnBrk="1" latinLnBrk="0" hangingPunct="1">
              <a:lnSpc>
                <a:spcPct val="110000"/>
              </a:lnSpc>
              <a:spcBef>
                <a:spcPts val="0"/>
              </a:spcBef>
              <a:spcAft>
                <a:spcPts val="0"/>
              </a:spcAft>
              <a:buClr>
                <a:schemeClr val="tx1"/>
              </a:buClr>
              <a:buSzPct val="80000"/>
              <a:buFont typeface="Wingdings 2" panose="05020102010507070707" pitchFamily="18" charset="2"/>
              <a:buChar char="¢"/>
              <a:tabLst>
                <a:tab pos="126000" algn="l"/>
              </a:tabLst>
              <a:defRPr sz="2400" kern="1200" spc="-10" baseline="0">
                <a:solidFill>
                  <a:schemeClr val="tx1"/>
                </a:solidFill>
                <a:latin typeface="+mn-lt"/>
                <a:ea typeface="+mn-ea"/>
                <a:cs typeface="+mn-cs"/>
              </a:defRPr>
            </a:lvl5pPr>
            <a:lvl6pPr marL="864000" indent="-432000" algn="l" defTabSz="126000" rtl="0" eaLnBrk="1" latinLnBrk="0" hangingPunct="1">
              <a:lnSpc>
                <a:spcPct val="110000"/>
              </a:lnSpc>
              <a:spcBef>
                <a:spcPts val="0"/>
              </a:spcBef>
              <a:spcAft>
                <a:spcPts val="0"/>
              </a:spcAft>
              <a:buClr>
                <a:schemeClr val="tx1"/>
              </a:buClr>
              <a:buSzPct val="80000"/>
              <a:buFont typeface="Wingdings 2" panose="05020102010507070707" pitchFamily="18" charset="2"/>
              <a:buChar char="£"/>
              <a:tabLst>
                <a:tab pos="126000" algn="l"/>
              </a:tabLst>
              <a:defRPr sz="2400" kern="1200" spc="-10" baseline="0">
                <a:solidFill>
                  <a:schemeClr val="tx1"/>
                </a:solidFill>
                <a:latin typeface="+mn-lt"/>
                <a:ea typeface="+mn-ea"/>
                <a:cs typeface="+mn-cs"/>
              </a:defRPr>
            </a:lvl6pPr>
            <a:lvl7pPr marL="432000" indent="-432000" algn="l" defTabSz="126000" rtl="0" eaLnBrk="1" latinLnBrk="0" hangingPunct="1">
              <a:lnSpc>
                <a:spcPct val="110000"/>
              </a:lnSpc>
              <a:spcBef>
                <a:spcPts val="0"/>
              </a:spcBef>
              <a:buFont typeface="+mj-lt"/>
              <a:buAutoNum type="arabicPeriod"/>
              <a:tabLst>
                <a:tab pos="126000" algn="l"/>
              </a:tabLst>
              <a:defRPr sz="2400" kern="1200" spc="-10" baseline="0">
                <a:solidFill>
                  <a:schemeClr val="tx1"/>
                </a:solidFill>
                <a:latin typeface="+mn-lt"/>
                <a:ea typeface="+mn-ea"/>
                <a:cs typeface="+mn-cs"/>
              </a:defRPr>
            </a:lvl7pPr>
            <a:lvl8pPr marL="0" indent="0" algn="l" defTabSz="126000" rtl="0" eaLnBrk="1" latinLnBrk="0" hangingPunct="1">
              <a:lnSpc>
                <a:spcPct val="110000"/>
              </a:lnSpc>
              <a:spcBef>
                <a:spcPts val="0"/>
              </a:spcBef>
              <a:buFont typeface="Arial" panose="020B0604020202020204" pitchFamily="34" charset="0"/>
              <a:buNone/>
              <a:tabLst>
                <a:tab pos="126000" algn="l"/>
              </a:tabLst>
              <a:defRPr sz="2400" b="1" kern="1200" spc="-10" baseline="0">
                <a:solidFill>
                  <a:schemeClr val="tx1"/>
                </a:solidFill>
                <a:latin typeface="+mn-lt"/>
                <a:ea typeface="+mn-ea"/>
                <a:cs typeface="+mn-cs"/>
              </a:defRPr>
            </a:lvl8pPr>
            <a:lvl9pPr marL="0" indent="0" algn="l" defTabSz="126000" rtl="0" eaLnBrk="1" latinLnBrk="0" hangingPunct="1">
              <a:lnSpc>
                <a:spcPct val="110000"/>
              </a:lnSpc>
              <a:spcBef>
                <a:spcPts val="0"/>
              </a:spcBef>
              <a:buFont typeface="Arial" panose="020B0604020202020204" pitchFamily="34" charset="0"/>
              <a:buNone/>
              <a:tabLst>
                <a:tab pos="126000" algn="l"/>
              </a:tabLst>
              <a:defRPr sz="2400" kern="1200" spc="-10" baseline="0">
                <a:solidFill>
                  <a:schemeClr val="tx1"/>
                </a:solidFill>
                <a:latin typeface="+mn-lt"/>
                <a:ea typeface="+mn-ea"/>
                <a:cs typeface="+mn-cs"/>
              </a:defRPr>
            </a:lvl9pPr>
          </a:lstStyle>
          <a:p>
            <a:pPr lvl="1"/>
            <a:r>
              <a:rPr lang="en-GB" sz="1200" b="1" dirty="0"/>
              <a:t> School Trip</a:t>
            </a:r>
            <a:br>
              <a:rPr lang="en-GB" sz="1200" dirty="0"/>
            </a:br>
            <a:r>
              <a:rPr lang="en-GB" sz="1200" dirty="0"/>
              <a:t> Anonymous Student </a:t>
            </a:r>
            <a:r>
              <a:rPr lang="pl-PL" sz="1200" dirty="0"/>
              <a:t>| </a:t>
            </a:r>
            <a:r>
              <a:rPr lang="en-GB" sz="1200" dirty="0"/>
              <a:t>Digital Portrait</a:t>
            </a:r>
            <a:endParaRPr lang="en-US" sz="1200" dirty="0"/>
          </a:p>
        </p:txBody>
      </p:sp>
      <p:pic>
        <p:nvPicPr>
          <p:cNvPr id="1028" name="Picture 4">
            <a:extLst>
              <a:ext uri="{FF2B5EF4-FFF2-40B4-BE49-F238E27FC236}">
                <a16:creationId xmlns:a16="http://schemas.microsoft.com/office/drawing/2014/main" id="{762A6C0B-5815-1913-3C10-DFC7CD716A93}"/>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240003" y="6184202"/>
            <a:ext cx="726960" cy="38819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52303901"/>
      </p:ext>
    </p:extLst>
  </p:cSld>
  <p:clrMapOvr>
    <a:masterClrMapping/>
  </p:clrMapOvr>
  <mc:AlternateContent xmlns:mc="http://schemas.openxmlformats.org/markup-compatibility/2006" xmlns:p14="http://schemas.microsoft.com/office/powerpoint/2010/main">
    <mc:Choice Requires="p14">
      <p:transition spd="slow" p14:dur="2000" advTm="12097"/>
    </mc:Choice>
    <mc:Fallback xmlns="">
      <p:transition spd="slow" advTm="12097"/>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E5A602-846A-1B24-C07A-3F57FE8A8CE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2DD442C-0810-1C16-0158-52B85137CC69}"/>
              </a:ext>
            </a:extLst>
          </p:cNvPr>
          <p:cNvSpPr>
            <a:spLocks noGrp="1"/>
          </p:cNvSpPr>
          <p:nvPr>
            <p:ph type="ctrTitle"/>
          </p:nvPr>
        </p:nvSpPr>
        <p:spPr/>
        <p:txBody>
          <a:bodyPr/>
          <a:lstStyle/>
          <a:p>
            <a:r>
              <a:rPr lang="en-GB" dirty="0"/>
              <a:t>Research Performed</a:t>
            </a:r>
          </a:p>
        </p:txBody>
      </p:sp>
    </p:spTree>
    <p:extLst>
      <p:ext uri="{BB962C8B-B14F-4D97-AF65-F5344CB8AC3E}">
        <p14:creationId xmlns:p14="http://schemas.microsoft.com/office/powerpoint/2010/main" val="635374446"/>
      </p:ext>
    </p:extLst>
  </p:cSld>
  <p:clrMapOvr>
    <a:masterClrMapping/>
  </p:clrMapOvr>
  <mc:AlternateContent xmlns:mc="http://schemas.openxmlformats.org/markup-compatibility/2006" xmlns:p14="http://schemas.microsoft.com/office/powerpoint/2010/main">
    <mc:Choice Requires="p14">
      <p:transition spd="slow" p14:dur="2000" advTm="2057"/>
    </mc:Choice>
    <mc:Fallback xmlns="">
      <p:transition spd="slow" advTm="2057"/>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7489A2-2A2D-CADB-38D8-3D1A0B3D09D4}"/>
            </a:ext>
          </a:extLst>
        </p:cNvPr>
        <p:cNvGrpSpPr/>
        <p:nvPr/>
      </p:nvGrpSpPr>
      <p:grpSpPr>
        <a:xfrm>
          <a:off x="0" y="0"/>
          <a:ext cx="0" cy="0"/>
          <a:chOff x="0" y="0"/>
          <a:chExt cx="0" cy="0"/>
        </a:xfrm>
      </p:grpSpPr>
      <p:pic>
        <p:nvPicPr>
          <p:cNvPr id="8" name="Picture 7" descr="a black and white image of a tree with many small white lights">
            <a:extLst>
              <a:ext uri="{FF2B5EF4-FFF2-40B4-BE49-F238E27FC236}">
                <a16:creationId xmlns:a16="http://schemas.microsoft.com/office/drawing/2014/main" id="{CC14655C-2454-EB6F-F4EE-36CBD722C862}"/>
              </a:ext>
            </a:extLst>
          </p:cNvPr>
          <p:cNvPicPr>
            <a:picLocks noChangeAspect="1"/>
          </p:cNvPicPr>
          <p:nvPr/>
        </p:nvPicPr>
        <p:blipFill>
          <a:blip r:embed="rId3"/>
          <a:srcRect t="15948" b="15945"/>
          <a:stretch>
            <a:fillRect/>
          </a:stretch>
        </p:blipFill>
        <p:spPr>
          <a:xfrm>
            <a:off x="6033264" y="1592311"/>
            <a:ext cx="5102736" cy="4348473"/>
          </a:xfrm>
          <a:prstGeom prst="rect">
            <a:avLst/>
          </a:prstGeom>
        </p:spPr>
      </p:pic>
      <p:sp>
        <p:nvSpPr>
          <p:cNvPr id="4" name="Title 3">
            <a:extLst>
              <a:ext uri="{FF2B5EF4-FFF2-40B4-BE49-F238E27FC236}">
                <a16:creationId xmlns:a16="http://schemas.microsoft.com/office/drawing/2014/main" id="{E99894CE-7463-D4AD-2DEE-F060329B948D}"/>
              </a:ext>
            </a:extLst>
          </p:cNvPr>
          <p:cNvSpPr>
            <a:spLocks noGrp="1"/>
          </p:cNvSpPr>
          <p:nvPr>
            <p:ph type="ctrTitle"/>
          </p:nvPr>
        </p:nvSpPr>
        <p:spPr/>
        <p:txBody>
          <a:bodyPr/>
          <a:lstStyle/>
          <a:p>
            <a:r>
              <a:rPr lang="en-GB" dirty="0"/>
              <a:t>Across the isles…</a:t>
            </a:r>
          </a:p>
        </p:txBody>
      </p:sp>
      <p:sp>
        <p:nvSpPr>
          <p:cNvPr id="3" name="Text Placeholder 2">
            <a:extLst>
              <a:ext uri="{FF2B5EF4-FFF2-40B4-BE49-F238E27FC236}">
                <a16:creationId xmlns:a16="http://schemas.microsoft.com/office/drawing/2014/main" id="{6100E91F-FC70-03DC-5DF1-F4B10CB217F3}"/>
              </a:ext>
            </a:extLst>
          </p:cNvPr>
          <p:cNvSpPr>
            <a:spLocks noGrp="1"/>
          </p:cNvSpPr>
          <p:nvPr>
            <p:ph type="body" sz="quarter" idx="14"/>
          </p:nvPr>
        </p:nvSpPr>
        <p:spPr>
          <a:xfrm>
            <a:off x="720003" y="1715911"/>
            <a:ext cx="5040000" cy="3764689"/>
          </a:xfrm>
        </p:spPr>
        <p:txBody>
          <a:bodyPr/>
          <a:lstStyle/>
          <a:p>
            <a:r>
              <a:rPr lang="en-GB" sz="2000" b="0" dirty="0"/>
              <a:t>GGJ data is based on user-generated content, which is optional, and, as such, its quality is inconsistent, to put it mildly. </a:t>
            </a:r>
          </a:p>
          <a:p>
            <a:r>
              <a:rPr lang="en-GB" sz="2000" b="0" dirty="0"/>
              <a:t>The data collected so far covers the 2014-2023 period, including 572 sites (each with 29 data categories) from 179 organisations (or combinations thereof). This is planned to be expanded to all years.</a:t>
            </a:r>
          </a:p>
        </p:txBody>
      </p:sp>
      <p:sp>
        <p:nvSpPr>
          <p:cNvPr id="5" name="Footer Placeholder 4">
            <a:extLst>
              <a:ext uri="{FF2B5EF4-FFF2-40B4-BE49-F238E27FC236}">
                <a16:creationId xmlns:a16="http://schemas.microsoft.com/office/drawing/2014/main" id="{02514372-8D65-F824-B143-912A7026D86F}"/>
              </a:ext>
            </a:extLst>
          </p:cNvPr>
          <p:cNvSpPr>
            <a:spLocks noGrp="1"/>
          </p:cNvSpPr>
          <p:nvPr>
            <p:ph type="ftr" sz="quarter" idx="3"/>
          </p:nvPr>
        </p:nvSpPr>
        <p:spPr/>
        <p:txBody>
          <a:bodyPr/>
          <a:lstStyle/>
          <a:p>
            <a:pPr algn="r"/>
            <a:r>
              <a:rPr lang="en-GB"/>
              <a:t>Place of Global Game Jam as Identity Infrastructure in UK Cross-Regional Communities of Practice</a:t>
            </a:r>
            <a:endParaRPr lang="en-GB" dirty="0"/>
          </a:p>
        </p:txBody>
      </p:sp>
      <p:sp>
        <p:nvSpPr>
          <p:cNvPr id="7" name="Slide Number Placeholder 6">
            <a:extLst>
              <a:ext uri="{FF2B5EF4-FFF2-40B4-BE49-F238E27FC236}">
                <a16:creationId xmlns:a16="http://schemas.microsoft.com/office/drawing/2014/main" id="{7C618322-D307-0CBF-81EE-9697E1560256}"/>
              </a:ext>
            </a:extLst>
          </p:cNvPr>
          <p:cNvSpPr>
            <a:spLocks noGrp="1"/>
          </p:cNvSpPr>
          <p:nvPr>
            <p:ph type="sldNum" sz="quarter" idx="4"/>
          </p:nvPr>
        </p:nvSpPr>
        <p:spPr/>
        <p:txBody>
          <a:bodyPr/>
          <a:lstStyle/>
          <a:p>
            <a:fld id="{2CC19541-5F6E-2C4C-BF21-196C1C8E2E31}" type="slidenum">
              <a:rPr lang="en-GB" smtClean="0"/>
              <a:pPr/>
              <a:t>22</a:t>
            </a:fld>
            <a:r>
              <a:rPr lang="en-GB"/>
              <a:t> </a:t>
            </a:r>
            <a:endParaRPr lang="en-GB" dirty="0"/>
          </a:p>
        </p:txBody>
      </p:sp>
      <p:sp>
        <p:nvSpPr>
          <p:cNvPr id="19" name="Text Placeholder 2">
            <a:extLst>
              <a:ext uri="{FF2B5EF4-FFF2-40B4-BE49-F238E27FC236}">
                <a16:creationId xmlns:a16="http://schemas.microsoft.com/office/drawing/2014/main" id="{5EC1618C-5BF0-1EC7-540B-6A87FC8C8FC2}"/>
              </a:ext>
            </a:extLst>
          </p:cNvPr>
          <p:cNvSpPr txBox="1">
            <a:spLocks/>
          </p:cNvSpPr>
          <p:nvPr/>
        </p:nvSpPr>
        <p:spPr>
          <a:xfrm>
            <a:off x="0" y="5482115"/>
            <a:ext cx="7527850" cy="468000"/>
          </a:xfrm>
          <a:prstGeom prst="rect">
            <a:avLst/>
          </a:prstGeom>
          <a:solidFill>
            <a:schemeClr val="bg1"/>
          </a:solidFill>
        </p:spPr>
        <p:txBody>
          <a:bodyPr vert="horz" lIns="0" tIns="0" rIns="0" bIns="0" rtlCol="0" anchor="ctr">
            <a:noAutofit/>
          </a:bodyPr>
          <a:lstStyle>
            <a:lvl1pPr marL="0" indent="0" algn="l" defTabSz="126000" rtl="0" eaLnBrk="1" latinLnBrk="0" hangingPunct="1">
              <a:lnSpc>
                <a:spcPct val="110000"/>
              </a:lnSpc>
              <a:spcBef>
                <a:spcPts val="0"/>
              </a:spcBef>
              <a:spcAft>
                <a:spcPts val="1200"/>
              </a:spcAft>
              <a:buClr>
                <a:schemeClr val="tx1"/>
              </a:buClr>
              <a:buSzPct val="80000"/>
              <a:buFont typeface="Wingdings 2" panose="05020102010507070707" pitchFamily="18" charset="2"/>
              <a:buNone/>
              <a:tabLst/>
              <a:defRPr sz="1800" kern="1200" spc="-10" baseline="0">
                <a:solidFill>
                  <a:schemeClr val="tx1"/>
                </a:solidFill>
                <a:latin typeface="+mn-lt"/>
                <a:ea typeface="+mn-ea"/>
                <a:cs typeface="+mn-cs"/>
              </a:defRPr>
            </a:lvl1pPr>
            <a:lvl2pPr marL="432000" indent="0" algn="l" defTabSz="126000" rtl="0" eaLnBrk="1" latinLnBrk="0" hangingPunct="1">
              <a:lnSpc>
                <a:spcPct val="110000"/>
              </a:lnSpc>
              <a:spcBef>
                <a:spcPts val="0"/>
              </a:spcBef>
              <a:spcAft>
                <a:spcPts val="1000"/>
              </a:spcAft>
              <a:buClr>
                <a:schemeClr val="tx1"/>
              </a:buClr>
              <a:buSzPct val="80000"/>
              <a:buFontTx/>
              <a:buNone/>
              <a:tabLst>
                <a:tab pos="126000" algn="l"/>
              </a:tabLst>
              <a:defRPr sz="1600" kern="1200" spc="-10" baseline="0">
                <a:solidFill>
                  <a:schemeClr val="tx1"/>
                </a:solidFill>
                <a:latin typeface="+mn-lt"/>
                <a:ea typeface="+mn-ea"/>
                <a:cs typeface="+mn-cs"/>
              </a:defRPr>
            </a:lvl2pPr>
            <a:lvl3pPr marL="864000" indent="-432000" algn="l" defTabSz="126000" rtl="0" eaLnBrk="1" latinLnBrk="0" hangingPunct="1">
              <a:lnSpc>
                <a:spcPct val="110000"/>
              </a:lnSpc>
              <a:spcBef>
                <a:spcPts val="0"/>
              </a:spcBef>
              <a:spcAft>
                <a:spcPts val="1000"/>
              </a:spcAft>
              <a:buClrTx/>
              <a:buSzPct val="80000"/>
              <a:buFont typeface="Wingdings 2" panose="05020102010507070707" pitchFamily="18" charset="2"/>
              <a:buChar char=""/>
              <a:tabLst>
                <a:tab pos="126000" algn="l"/>
              </a:tabLst>
              <a:defRPr sz="2400" kern="1200" spc="-10" baseline="0">
                <a:solidFill>
                  <a:schemeClr val="tx1"/>
                </a:solidFill>
                <a:latin typeface="+mn-lt"/>
                <a:ea typeface="+mn-ea"/>
                <a:cs typeface="+mn-cs"/>
              </a:defRPr>
            </a:lvl3pPr>
            <a:lvl4pPr marL="432000" indent="-432000" algn="l" defTabSz="126000" rtl="0" eaLnBrk="1" latinLnBrk="0" hangingPunct="1">
              <a:lnSpc>
                <a:spcPct val="110000"/>
              </a:lnSpc>
              <a:spcBef>
                <a:spcPts val="0"/>
              </a:spcBef>
              <a:spcAft>
                <a:spcPts val="0"/>
              </a:spcAft>
              <a:buClr>
                <a:schemeClr val="tx1"/>
              </a:buClr>
              <a:buSzPct val="80000"/>
              <a:buFont typeface="Wingdings 2" panose="05020102010507070707" pitchFamily="18" charset="2"/>
              <a:buChar char="¢"/>
              <a:tabLst/>
              <a:defRPr sz="2400" kern="1200" spc="-10" baseline="0">
                <a:solidFill>
                  <a:schemeClr val="tx1"/>
                </a:solidFill>
                <a:latin typeface="+mn-lt"/>
                <a:ea typeface="+mn-ea"/>
                <a:cs typeface="+mn-cs"/>
              </a:defRPr>
            </a:lvl4pPr>
            <a:lvl5pPr marL="864000" indent="-432000" algn="l" defTabSz="126000" rtl="0" eaLnBrk="1" latinLnBrk="0" hangingPunct="1">
              <a:lnSpc>
                <a:spcPct val="110000"/>
              </a:lnSpc>
              <a:spcBef>
                <a:spcPts val="0"/>
              </a:spcBef>
              <a:spcAft>
                <a:spcPts val="0"/>
              </a:spcAft>
              <a:buClr>
                <a:schemeClr val="tx1"/>
              </a:buClr>
              <a:buSzPct val="80000"/>
              <a:buFont typeface="Wingdings 2" panose="05020102010507070707" pitchFamily="18" charset="2"/>
              <a:buChar char="¢"/>
              <a:tabLst>
                <a:tab pos="126000" algn="l"/>
              </a:tabLst>
              <a:defRPr sz="2400" kern="1200" spc="-10" baseline="0">
                <a:solidFill>
                  <a:schemeClr val="tx1"/>
                </a:solidFill>
                <a:latin typeface="+mn-lt"/>
                <a:ea typeface="+mn-ea"/>
                <a:cs typeface="+mn-cs"/>
              </a:defRPr>
            </a:lvl5pPr>
            <a:lvl6pPr marL="864000" indent="-432000" algn="l" defTabSz="126000" rtl="0" eaLnBrk="1" latinLnBrk="0" hangingPunct="1">
              <a:lnSpc>
                <a:spcPct val="110000"/>
              </a:lnSpc>
              <a:spcBef>
                <a:spcPts val="0"/>
              </a:spcBef>
              <a:spcAft>
                <a:spcPts val="0"/>
              </a:spcAft>
              <a:buClr>
                <a:schemeClr val="tx1"/>
              </a:buClr>
              <a:buSzPct val="80000"/>
              <a:buFont typeface="Wingdings 2" panose="05020102010507070707" pitchFamily="18" charset="2"/>
              <a:buChar char="£"/>
              <a:tabLst>
                <a:tab pos="126000" algn="l"/>
              </a:tabLst>
              <a:defRPr sz="2400" kern="1200" spc="-10" baseline="0">
                <a:solidFill>
                  <a:schemeClr val="tx1"/>
                </a:solidFill>
                <a:latin typeface="+mn-lt"/>
                <a:ea typeface="+mn-ea"/>
                <a:cs typeface="+mn-cs"/>
              </a:defRPr>
            </a:lvl6pPr>
            <a:lvl7pPr marL="432000" indent="-432000" algn="l" defTabSz="126000" rtl="0" eaLnBrk="1" latinLnBrk="0" hangingPunct="1">
              <a:lnSpc>
                <a:spcPct val="110000"/>
              </a:lnSpc>
              <a:spcBef>
                <a:spcPts val="0"/>
              </a:spcBef>
              <a:buFont typeface="+mj-lt"/>
              <a:buAutoNum type="arabicPeriod"/>
              <a:tabLst>
                <a:tab pos="126000" algn="l"/>
              </a:tabLst>
              <a:defRPr sz="2400" kern="1200" spc="-10" baseline="0">
                <a:solidFill>
                  <a:schemeClr val="tx1"/>
                </a:solidFill>
                <a:latin typeface="+mn-lt"/>
                <a:ea typeface="+mn-ea"/>
                <a:cs typeface="+mn-cs"/>
              </a:defRPr>
            </a:lvl7pPr>
            <a:lvl8pPr marL="0" indent="0" algn="l" defTabSz="126000" rtl="0" eaLnBrk="1" latinLnBrk="0" hangingPunct="1">
              <a:lnSpc>
                <a:spcPct val="110000"/>
              </a:lnSpc>
              <a:spcBef>
                <a:spcPts val="0"/>
              </a:spcBef>
              <a:buFont typeface="Arial" panose="020B0604020202020204" pitchFamily="34" charset="0"/>
              <a:buNone/>
              <a:tabLst>
                <a:tab pos="126000" algn="l"/>
              </a:tabLst>
              <a:defRPr sz="2400" b="1" kern="1200" spc="-10" baseline="0">
                <a:solidFill>
                  <a:schemeClr val="tx1"/>
                </a:solidFill>
                <a:latin typeface="+mn-lt"/>
                <a:ea typeface="+mn-ea"/>
                <a:cs typeface="+mn-cs"/>
              </a:defRPr>
            </a:lvl8pPr>
            <a:lvl9pPr marL="0" indent="0" algn="l" defTabSz="126000" rtl="0" eaLnBrk="1" latinLnBrk="0" hangingPunct="1">
              <a:lnSpc>
                <a:spcPct val="110000"/>
              </a:lnSpc>
              <a:spcBef>
                <a:spcPts val="0"/>
              </a:spcBef>
              <a:buFont typeface="Arial" panose="020B0604020202020204" pitchFamily="34" charset="0"/>
              <a:buNone/>
              <a:tabLst>
                <a:tab pos="126000" algn="l"/>
              </a:tabLst>
              <a:defRPr sz="2400" kern="1200" spc="-10" baseline="0">
                <a:solidFill>
                  <a:schemeClr val="tx1"/>
                </a:solidFill>
                <a:latin typeface="+mn-lt"/>
                <a:ea typeface="+mn-ea"/>
                <a:cs typeface="+mn-cs"/>
              </a:defRPr>
            </a:lvl9pPr>
          </a:lstStyle>
          <a:p>
            <a:pPr lvl="1"/>
            <a:r>
              <a:rPr lang="en-GB" sz="1200" b="1" dirty="0"/>
              <a:t> Production Item #MP-1.005 | RSDB</a:t>
            </a:r>
            <a:br>
              <a:rPr lang="en-GB" sz="1200" dirty="0"/>
            </a:br>
            <a:r>
              <a:rPr lang="en-GB" sz="1200" dirty="0"/>
              <a:t> Resource Database </a:t>
            </a:r>
            <a:r>
              <a:rPr lang="pl-PL" sz="1200" dirty="0"/>
              <a:t>| </a:t>
            </a:r>
            <a:r>
              <a:rPr lang="en-GB" sz="1200" dirty="0" err="1"/>
              <a:t>Unsplash</a:t>
            </a:r>
            <a:endParaRPr lang="en-US" sz="1200" dirty="0"/>
          </a:p>
        </p:txBody>
      </p:sp>
      <p:pic>
        <p:nvPicPr>
          <p:cNvPr id="1028" name="Picture 4">
            <a:extLst>
              <a:ext uri="{FF2B5EF4-FFF2-40B4-BE49-F238E27FC236}">
                <a16:creationId xmlns:a16="http://schemas.microsoft.com/office/drawing/2014/main" id="{1C9AAA78-403E-3C3C-E215-487196394BB1}"/>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240003" y="6184202"/>
            <a:ext cx="726960" cy="38819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64611942"/>
      </p:ext>
    </p:extLst>
  </p:cSld>
  <p:clrMapOvr>
    <a:masterClrMapping/>
  </p:clrMapOvr>
  <mc:AlternateContent xmlns:mc="http://schemas.openxmlformats.org/markup-compatibility/2006" xmlns:p14="http://schemas.microsoft.com/office/powerpoint/2010/main">
    <mc:Choice Requires="p14">
      <p:transition spd="slow" p14:dur="2000" advTm="12097"/>
    </mc:Choice>
    <mc:Fallback xmlns="">
      <p:transition spd="slow" advTm="12097"/>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5A8A07-BE88-25FE-93D4-9A7FC6918A61}"/>
            </a:ext>
          </a:extLst>
        </p:cNvPr>
        <p:cNvGrpSpPr/>
        <p:nvPr/>
      </p:nvGrpSpPr>
      <p:grpSpPr>
        <a:xfrm>
          <a:off x="0" y="0"/>
          <a:ext cx="0" cy="0"/>
          <a:chOff x="0" y="0"/>
          <a:chExt cx="0" cy="0"/>
        </a:xfrm>
      </p:grpSpPr>
      <p:pic>
        <p:nvPicPr>
          <p:cNvPr id="10" name="Picture 9">
            <a:extLst>
              <a:ext uri="{FF2B5EF4-FFF2-40B4-BE49-F238E27FC236}">
                <a16:creationId xmlns:a16="http://schemas.microsoft.com/office/drawing/2014/main" id="{6F7BF748-8350-9CBD-0AA3-148BD480139A}"/>
              </a:ext>
            </a:extLst>
          </p:cNvPr>
          <p:cNvPicPr>
            <a:picLocks noChangeAspect="1"/>
          </p:cNvPicPr>
          <p:nvPr/>
        </p:nvPicPr>
        <p:blipFill>
          <a:blip r:embed="rId3"/>
          <a:srcRect t="-1" b="-43401"/>
          <a:stretch>
            <a:fillRect/>
          </a:stretch>
        </p:blipFill>
        <p:spPr>
          <a:xfrm>
            <a:off x="6096000" y="1588881"/>
            <a:ext cx="5025072" cy="6254011"/>
          </a:xfrm>
          <a:prstGeom prst="rect">
            <a:avLst/>
          </a:prstGeom>
        </p:spPr>
      </p:pic>
      <p:sp>
        <p:nvSpPr>
          <p:cNvPr id="4" name="Title 3">
            <a:extLst>
              <a:ext uri="{FF2B5EF4-FFF2-40B4-BE49-F238E27FC236}">
                <a16:creationId xmlns:a16="http://schemas.microsoft.com/office/drawing/2014/main" id="{8EBAC7B6-72E7-9011-CFBA-6798DDFC1E11}"/>
              </a:ext>
            </a:extLst>
          </p:cNvPr>
          <p:cNvSpPr>
            <a:spLocks noGrp="1"/>
          </p:cNvSpPr>
          <p:nvPr>
            <p:ph type="ctrTitle"/>
          </p:nvPr>
        </p:nvSpPr>
        <p:spPr/>
        <p:txBody>
          <a:bodyPr/>
          <a:lstStyle/>
          <a:p>
            <a:r>
              <a:rPr lang="en-GB" dirty="0"/>
              <a:t>…down the rabbit hole…</a:t>
            </a:r>
          </a:p>
        </p:txBody>
      </p:sp>
      <p:sp>
        <p:nvSpPr>
          <p:cNvPr id="3" name="Text Placeholder 2">
            <a:extLst>
              <a:ext uri="{FF2B5EF4-FFF2-40B4-BE49-F238E27FC236}">
                <a16:creationId xmlns:a16="http://schemas.microsoft.com/office/drawing/2014/main" id="{184A6973-66EA-479D-7E08-2AF37E76EE28}"/>
              </a:ext>
            </a:extLst>
          </p:cNvPr>
          <p:cNvSpPr>
            <a:spLocks noGrp="1"/>
          </p:cNvSpPr>
          <p:nvPr>
            <p:ph type="body" sz="quarter" idx="14"/>
          </p:nvPr>
        </p:nvSpPr>
        <p:spPr>
          <a:xfrm>
            <a:off x="720003" y="1715911"/>
            <a:ext cx="5040000" cy="3764689"/>
          </a:xfrm>
        </p:spPr>
        <p:txBody>
          <a:bodyPr/>
          <a:lstStyle/>
          <a:p>
            <a:r>
              <a:rPr lang="en-GB" sz="1800" b="0" dirty="0"/>
              <a:t>So far, too few of the SO have responded to my questionnaire regarding this study; as such, it is not covered because it is neither representative nor statistically significant.</a:t>
            </a:r>
          </a:p>
          <a:p>
            <a:r>
              <a:rPr lang="en-GB" sz="1800" b="0" dirty="0"/>
              <a:t>In the process of collecting data, I found instances of under- and overreporting, at times by as much as 50%; consequently, further research will follow to explore this in greater depth. </a:t>
            </a:r>
          </a:p>
          <a:p>
            <a:r>
              <a:rPr lang="en-GB" sz="1800" b="0" dirty="0"/>
              <a:t>If you’re interested, speak to me or my colleague </a:t>
            </a:r>
            <a:r>
              <a:rPr lang="en-GB" sz="1800" dirty="0" err="1"/>
              <a:t>Hanjun</a:t>
            </a:r>
            <a:r>
              <a:rPr lang="en-GB" sz="1800" dirty="0"/>
              <a:t> Shi</a:t>
            </a:r>
            <a:r>
              <a:rPr lang="en-GB" sz="1800" b="0" dirty="0"/>
              <a:t> afterwards.</a:t>
            </a:r>
          </a:p>
        </p:txBody>
      </p:sp>
      <p:sp>
        <p:nvSpPr>
          <p:cNvPr id="5" name="Footer Placeholder 4">
            <a:extLst>
              <a:ext uri="{FF2B5EF4-FFF2-40B4-BE49-F238E27FC236}">
                <a16:creationId xmlns:a16="http://schemas.microsoft.com/office/drawing/2014/main" id="{17449115-C00D-3C85-94B6-B995FBB13E35}"/>
              </a:ext>
            </a:extLst>
          </p:cNvPr>
          <p:cNvSpPr>
            <a:spLocks noGrp="1"/>
          </p:cNvSpPr>
          <p:nvPr>
            <p:ph type="ftr" sz="quarter" idx="3"/>
          </p:nvPr>
        </p:nvSpPr>
        <p:spPr/>
        <p:txBody>
          <a:bodyPr/>
          <a:lstStyle/>
          <a:p>
            <a:pPr algn="r"/>
            <a:r>
              <a:rPr lang="en-GB"/>
              <a:t>Place of Global Game Jam as Identity Infrastructure in UK Cross-Regional Communities of Practice</a:t>
            </a:r>
            <a:endParaRPr lang="en-GB" dirty="0"/>
          </a:p>
        </p:txBody>
      </p:sp>
      <p:sp>
        <p:nvSpPr>
          <p:cNvPr id="7" name="Slide Number Placeholder 6">
            <a:extLst>
              <a:ext uri="{FF2B5EF4-FFF2-40B4-BE49-F238E27FC236}">
                <a16:creationId xmlns:a16="http://schemas.microsoft.com/office/drawing/2014/main" id="{92474B94-3086-0983-F8A9-DCE9A0604B7A}"/>
              </a:ext>
            </a:extLst>
          </p:cNvPr>
          <p:cNvSpPr>
            <a:spLocks noGrp="1"/>
          </p:cNvSpPr>
          <p:nvPr>
            <p:ph type="sldNum" sz="quarter" idx="4"/>
          </p:nvPr>
        </p:nvSpPr>
        <p:spPr/>
        <p:txBody>
          <a:bodyPr/>
          <a:lstStyle/>
          <a:p>
            <a:fld id="{2CC19541-5F6E-2C4C-BF21-196C1C8E2E31}" type="slidenum">
              <a:rPr lang="en-GB" smtClean="0"/>
              <a:pPr/>
              <a:t>23</a:t>
            </a:fld>
            <a:r>
              <a:rPr lang="en-GB"/>
              <a:t> </a:t>
            </a:r>
            <a:endParaRPr lang="en-GB" dirty="0"/>
          </a:p>
        </p:txBody>
      </p:sp>
      <p:sp>
        <p:nvSpPr>
          <p:cNvPr id="19" name="Text Placeholder 2">
            <a:extLst>
              <a:ext uri="{FF2B5EF4-FFF2-40B4-BE49-F238E27FC236}">
                <a16:creationId xmlns:a16="http://schemas.microsoft.com/office/drawing/2014/main" id="{6A861983-69EC-0E1B-5363-6C31E3BD93C5}"/>
              </a:ext>
            </a:extLst>
          </p:cNvPr>
          <p:cNvSpPr txBox="1">
            <a:spLocks/>
          </p:cNvSpPr>
          <p:nvPr/>
        </p:nvSpPr>
        <p:spPr>
          <a:xfrm>
            <a:off x="0" y="5482115"/>
            <a:ext cx="7527850" cy="468000"/>
          </a:xfrm>
          <a:prstGeom prst="rect">
            <a:avLst/>
          </a:prstGeom>
          <a:solidFill>
            <a:schemeClr val="bg1"/>
          </a:solidFill>
        </p:spPr>
        <p:txBody>
          <a:bodyPr vert="horz" lIns="0" tIns="0" rIns="0" bIns="0" rtlCol="0" anchor="ctr">
            <a:noAutofit/>
          </a:bodyPr>
          <a:lstStyle>
            <a:lvl1pPr marL="0" indent="0" algn="l" defTabSz="126000" rtl="0" eaLnBrk="1" latinLnBrk="0" hangingPunct="1">
              <a:lnSpc>
                <a:spcPct val="110000"/>
              </a:lnSpc>
              <a:spcBef>
                <a:spcPts val="0"/>
              </a:spcBef>
              <a:spcAft>
                <a:spcPts val="1200"/>
              </a:spcAft>
              <a:buClr>
                <a:schemeClr val="tx1"/>
              </a:buClr>
              <a:buSzPct val="80000"/>
              <a:buFont typeface="Wingdings 2" panose="05020102010507070707" pitchFamily="18" charset="2"/>
              <a:buNone/>
              <a:tabLst/>
              <a:defRPr sz="1800" kern="1200" spc="-10" baseline="0">
                <a:solidFill>
                  <a:schemeClr val="tx1"/>
                </a:solidFill>
                <a:latin typeface="+mn-lt"/>
                <a:ea typeface="+mn-ea"/>
                <a:cs typeface="+mn-cs"/>
              </a:defRPr>
            </a:lvl1pPr>
            <a:lvl2pPr marL="432000" indent="0" algn="l" defTabSz="126000" rtl="0" eaLnBrk="1" latinLnBrk="0" hangingPunct="1">
              <a:lnSpc>
                <a:spcPct val="110000"/>
              </a:lnSpc>
              <a:spcBef>
                <a:spcPts val="0"/>
              </a:spcBef>
              <a:spcAft>
                <a:spcPts val="1000"/>
              </a:spcAft>
              <a:buClr>
                <a:schemeClr val="tx1"/>
              </a:buClr>
              <a:buSzPct val="80000"/>
              <a:buFontTx/>
              <a:buNone/>
              <a:tabLst>
                <a:tab pos="126000" algn="l"/>
              </a:tabLst>
              <a:defRPr sz="1600" kern="1200" spc="-10" baseline="0">
                <a:solidFill>
                  <a:schemeClr val="tx1"/>
                </a:solidFill>
                <a:latin typeface="+mn-lt"/>
                <a:ea typeface="+mn-ea"/>
                <a:cs typeface="+mn-cs"/>
              </a:defRPr>
            </a:lvl2pPr>
            <a:lvl3pPr marL="864000" indent="-432000" algn="l" defTabSz="126000" rtl="0" eaLnBrk="1" latinLnBrk="0" hangingPunct="1">
              <a:lnSpc>
                <a:spcPct val="110000"/>
              </a:lnSpc>
              <a:spcBef>
                <a:spcPts val="0"/>
              </a:spcBef>
              <a:spcAft>
                <a:spcPts val="1000"/>
              </a:spcAft>
              <a:buClrTx/>
              <a:buSzPct val="80000"/>
              <a:buFont typeface="Wingdings 2" panose="05020102010507070707" pitchFamily="18" charset="2"/>
              <a:buChar char=""/>
              <a:tabLst>
                <a:tab pos="126000" algn="l"/>
              </a:tabLst>
              <a:defRPr sz="2400" kern="1200" spc="-10" baseline="0">
                <a:solidFill>
                  <a:schemeClr val="tx1"/>
                </a:solidFill>
                <a:latin typeface="+mn-lt"/>
                <a:ea typeface="+mn-ea"/>
                <a:cs typeface="+mn-cs"/>
              </a:defRPr>
            </a:lvl3pPr>
            <a:lvl4pPr marL="432000" indent="-432000" algn="l" defTabSz="126000" rtl="0" eaLnBrk="1" latinLnBrk="0" hangingPunct="1">
              <a:lnSpc>
                <a:spcPct val="110000"/>
              </a:lnSpc>
              <a:spcBef>
                <a:spcPts val="0"/>
              </a:spcBef>
              <a:spcAft>
                <a:spcPts val="0"/>
              </a:spcAft>
              <a:buClr>
                <a:schemeClr val="tx1"/>
              </a:buClr>
              <a:buSzPct val="80000"/>
              <a:buFont typeface="Wingdings 2" panose="05020102010507070707" pitchFamily="18" charset="2"/>
              <a:buChar char="¢"/>
              <a:tabLst/>
              <a:defRPr sz="2400" kern="1200" spc="-10" baseline="0">
                <a:solidFill>
                  <a:schemeClr val="tx1"/>
                </a:solidFill>
                <a:latin typeface="+mn-lt"/>
                <a:ea typeface="+mn-ea"/>
                <a:cs typeface="+mn-cs"/>
              </a:defRPr>
            </a:lvl4pPr>
            <a:lvl5pPr marL="864000" indent="-432000" algn="l" defTabSz="126000" rtl="0" eaLnBrk="1" latinLnBrk="0" hangingPunct="1">
              <a:lnSpc>
                <a:spcPct val="110000"/>
              </a:lnSpc>
              <a:spcBef>
                <a:spcPts val="0"/>
              </a:spcBef>
              <a:spcAft>
                <a:spcPts val="0"/>
              </a:spcAft>
              <a:buClr>
                <a:schemeClr val="tx1"/>
              </a:buClr>
              <a:buSzPct val="80000"/>
              <a:buFont typeface="Wingdings 2" panose="05020102010507070707" pitchFamily="18" charset="2"/>
              <a:buChar char="¢"/>
              <a:tabLst>
                <a:tab pos="126000" algn="l"/>
              </a:tabLst>
              <a:defRPr sz="2400" kern="1200" spc="-10" baseline="0">
                <a:solidFill>
                  <a:schemeClr val="tx1"/>
                </a:solidFill>
                <a:latin typeface="+mn-lt"/>
                <a:ea typeface="+mn-ea"/>
                <a:cs typeface="+mn-cs"/>
              </a:defRPr>
            </a:lvl5pPr>
            <a:lvl6pPr marL="864000" indent="-432000" algn="l" defTabSz="126000" rtl="0" eaLnBrk="1" latinLnBrk="0" hangingPunct="1">
              <a:lnSpc>
                <a:spcPct val="110000"/>
              </a:lnSpc>
              <a:spcBef>
                <a:spcPts val="0"/>
              </a:spcBef>
              <a:spcAft>
                <a:spcPts val="0"/>
              </a:spcAft>
              <a:buClr>
                <a:schemeClr val="tx1"/>
              </a:buClr>
              <a:buSzPct val="80000"/>
              <a:buFont typeface="Wingdings 2" panose="05020102010507070707" pitchFamily="18" charset="2"/>
              <a:buChar char="£"/>
              <a:tabLst>
                <a:tab pos="126000" algn="l"/>
              </a:tabLst>
              <a:defRPr sz="2400" kern="1200" spc="-10" baseline="0">
                <a:solidFill>
                  <a:schemeClr val="tx1"/>
                </a:solidFill>
                <a:latin typeface="+mn-lt"/>
                <a:ea typeface="+mn-ea"/>
                <a:cs typeface="+mn-cs"/>
              </a:defRPr>
            </a:lvl6pPr>
            <a:lvl7pPr marL="432000" indent="-432000" algn="l" defTabSz="126000" rtl="0" eaLnBrk="1" latinLnBrk="0" hangingPunct="1">
              <a:lnSpc>
                <a:spcPct val="110000"/>
              </a:lnSpc>
              <a:spcBef>
                <a:spcPts val="0"/>
              </a:spcBef>
              <a:buFont typeface="+mj-lt"/>
              <a:buAutoNum type="arabicPeriod"/>
              <a:tabLst>
                <a:tab pos="126000" algn="l"/>
              </a:tabLst>
              <a:defRPr sz="2400" kern="1200" spc="-10" baseline="0">
                <a:solidFill>
                  <a:schemeClr val="tx1"/>
                </a:solidFill>
                <a:latin typeface="+mn-lt"/>
                <a:ea typeface="+mn-ea"/>
                <a:cs typeface="+mn-cs"/>
              </a:defRPr>
            </a:lvl7pPr>
            <a:lvl8pPr marL="0" indent="0" algn="l" defTabSz="126000" rtl="0" eaLnBrk="1" latinLnBrk="0" hangingPunct="1">
              <a:lnSpc>
                <a:spcPct val="110000"/>
              </a:lnSpc>
              <a:spcBef>
                <a:spcPts val="0"/>
              </a:spcBef>
              <a:buFont typeface="Arial" panose="020B0604020202020204" pitchFamily="34" charset="0"/>
              <a:buNone/>
              <a:tabLst>
                <a:tab pos="126000" algn="l"/>
              </a:tabLst>
              <a:defRPr sz="2400" b="1" kern="1200" spc="-10" baseline="0">
                <a:solidFill>
                  <a:schemeClr val="tx1"/>
                </a:solidFill>
                <a:latin typeface="+mn-lt"/>
                <a:ea typeface="+mn-ea"/>
                <a:cs typeface="+mn-cs"/>
              </a:defRPr>
            </a:lvl8pPr>
            <a:lvl9pPr marL="0" indent="0" algn="l" defTabSz="126000" rtl="0" eaLnBrk="1" latinLnBrk="0" hangingPunct="1">
              <a:lnSpc>
                <a:spcPct val="110000"/>
              </a:lnSpc>
              <a:spcBef>
                <a:spcPts val="0"/>
              </a:spcBef>
              <a:buFont typeface="Arial" panose="020B0604020202020204" pitchFamily="34" charset="0"/>
              <a:buNone/>
              <a:tabLst>
                <a:tab pos="126000" algn="l"/>
              </a:tabLst>
              <a:defRPr sz="2400" kern="1200" spc="-10" baseline="0">
                <a:solidFill>
                  <a:schemeClr val="tx1"/>
                </a:solidFill>
                <a:latin typeface="+mn-lt"/>
                <a:ea typeface="+mn-ea"/>
                <a:cs typeface="+mn-cs"/>
              </a:defRPr>
            </a:lvl9pPr>
          </a:lstStyle>
          <a:p>
            <a:pPr lvl="1"/>
            <a:r>
              <a:rPr lang="en-GB" sz="1200" b="1" dirty="0"/>
              <a:t> </a:t>
            </a:r>
            <a:r>
              <a:rPr lang="en-GB" sz="1200" b="1" dirty="0" err="1"/>
              <a:t>Hanjun</a:t>
            </a:r>
            <a:r>
              <a:rPr lang="en-GB" sz="1200" b="1" dirty="0"/>
              <a:t> Shi</a:t>
            </a:r>
            <a:br>
              <a:rPr lang="en-GB" sz="1200" dirty="0"/>
            </a:br>
            <a:r>
              <a:rPr lang="en-GB" sz="1200" dirty="0"/>
              <a:t> LinkedIn </a:t>
            </a:r>
            <a:r>
              <a:rPr lang="pl-PL" sz="1200" dirty="0"/>
              <a:t>| </a:t>
            </a:r>
            <a:r>
              <a:rPr lang="en-GB" sz="1200" dirty="0"/>
              <a:t>Profile picture</a:t>
            </a:r>
            <a:endParaRPr lang="en-US" sz="1200" dirty="0"/>
          </a:p>
        </p:txBody>
      </p:sp>
      <p:pic>
        <p:nvPicPr>
          <p:cNvPr id="1028" name="Picture 4">
            <a:extLst>
              <a:ext uri="{FF2B5EF4-FFF2-40B4-BE49-F238E27FC236}">
                <a16:creationId xmlns:a16="http://schemas.microsoft.com/office/drawing/2014/main" id="{6CEB5A8A-1DDD-3A41-ECE6-D90AC830C938}"/>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240003" y="6184202"/>
            <a:ext cx="726960" cy="38819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23704354"/>
      </p:ext>
    </p:extLst>
  </p:cSld>
  <p:clrMapOvr>
    <a:masterClrMapping/>
  </p:clrMapOvr>
  <mc:AlternateContent xmlns:mc="http://schemas.openxmlformats.org/markup-compatibility/2006" xmlns:p14="http://schemas.microsoft.com/office/powerpoint/2010/main">
    <mc:Choice Requires="p14">
      <p:transition spd="slow" p14:dur="2000" advTm="12097"/>
    </mc:Choice>
    <mc:Fallback xmlns="">
      <p:transition spd="slow" advTm="1209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957D43-60D8-476C-B651-5586683FD322}"/>
            </a:ext>
          </a:extLst>
        </p:cNvPr>
        <p:cNvGrpSpPr/>
        <p:nvPr/>
      </p:nvGrpSpPr>
      <p:grpSpPr>
        <a:xfrm>
          <a:off x="0" y="0"/>
          <a:ext cx="0" cy="0"/>
          <a:chOff x="0" y="0"/>
          <a:chExt cx="0" cy="0"/>
        </a:xfrm>
      </p:grpSpPr>
      <p:pic>
        <p:nvPicPr>
          <p:cNvPr id="13" name="Picture 12">
            <a:extLst>
              <a:ext uri="{FF2B5EF4-FFF2-40B4-BE49-F238E27FC236}">
                <a16:creationId xmlns:a16="http://schemas.microsoft.com/office/drawing/2014/main" id="{C0E2C625-E6C1-784E-2CAF-FCA75FB1D7AB}"/>
              </a:ext>
            </a:extLst>
          </p:cNvPr>
          <p:cNvPicPr>
            <a:picLocks noChangeAspect="1"/>
          </p:cNvPicPr>
          <p:nvPr/>
        </p:nvPicPr>
        <p:blipFill>
          <a:blip r:embed="rId3"/>
          <a:srcRect r="13199"/>
          <a:stretch>
            <a:fillRect/>
          </a:stretch>
        </p:blipFill>
        <p:spPr>
          <a:xfrm>
            <a:off x="6096000" y="1590169"/>
            <a:ext cx="5040000" cy="4359945"/>
          </a:xfrm>
          <a:prstGeom prst="rect">
            <a:avLst/>
          </a:prstGeom>
        </p:spPr>
      </p:pic>
      <p:sp>
        <p:nvSpPr>
          <p:cNvPr id="4" name="Title 3">
            <a:extLst>
              <a:ext uri="{FF2B5EF4-FFF2-40B4-BE49-F238E27FC236}">
                <a16:creationId xmlns:a16="http://schemas.microsoft.com/office/drawing/2014/main" id="{65A2B688-34C5-A4E7-30A7-98EEEC888DA6}"/>
              </a:ext>
            </a:extLst>
          </p:cNvPr>
          <p:cNvSpPr>
            <a:spLocks noGrp="1"/>
          </p:cNvSpPr>
          <p:nvPr>
            <p:ph type="ctrTitle"/>
          </p:nvPr>
        </p:nvSpPr>
        <p:spPr/>
        <p:txBody>
          <a:bodyPr/>
          <a:lstStyle/>
          <a:p>
            <a:r>
              <a:rPr lang="en-GB" dirty="0"/>
              <a:t>…it will all makes sense, I promise…</a:t>
            </a:r>
          </a:p>
        </p:txBody>
      </p:sp>
      <p:sp>
        <p:nvSpPr>
          <p:cNvPr id="3" name="Text Placeholder 2">
            <a:extLst>
              <a:ext uri="{FF2B5EF4-FFF2-40B4-BE49-F238E27FC236}">
                <a16:creationId xmlns:a16="http://schemas.microsoft.com/office/drawing/2014/main" id="{8607F1D4-FD18-DBA8-B79F-B1D253D2BC78}"/>
              </a:ext>
            </a:extLst>
          </p:cNvPr>
          <p:cNvSpPr>
            <a:spLocks noGrp="1"/>
          </p:cNvSpPr>
          <p:nvPr>
            <p:ph type="body" sz="quarter" idx="14"/>
          </p:nvPr>
        </p:nvSpPr>
        <p:spPr>
          <a:xfrm>
            <a:off x="720003" y="1605935"/>
            <a:ext cx="5040000" cy="3874665"/>
          </a:xfrm>
        </p:spPr>
        <p:txBody>
          <a:bodyPr/>
          <a:lstStyle/>
          <a:p>
            <a:r>
              <a:rPr lang="en-GB" sz="2000" b="0" dirty="0"/>
              <a:t>As Site Organisers are only responsible for their small community, they often assume that participants “know how it works by now” over time (Shillito, 2022). </a:t>
            </a:r>
          </a:p>
          <a:p>
            <a:r>
              <a:rPr lang="en-GB" sz="2000" b="0" dirty="0"/>
              <a:t>As such, it was possible to perform data mode imputation, but only within a single site, based on its history and consistency (location, organiser); however, wherever possible, deeper archival research was conducted to obtain missing information from external sites instead.</a:t>
            </a:r>
          </a:p>
        </p:txBody>
      </p:sp>
      <p:sp>
        <p:nvSpPr>
          <p:cNvPr id="5" name="Footer Placeholder 4">
            <a:extLst>
              <a:ext uri="{FF2B5EF4-FFF2-40B4-BE49-F238E27FC236}">
                <a16:creationId xmlns:a16="http://schemas.microsoft.com/office/drawing/2014/main" id="{12F40291-FB2B-2749-B5ED-CFA983FDCD1A}"/>
              </a:ext>
            </a:extLst>
          </p:cNvPr>
          <p:cNvSpPr>
            <a:spLocks noGrp="1"/>
          </p:cNvSpPr>
          <p:nvPr>
            <p:ph type="ftr" sz="quarter" idx="3"/>
          </p:nvPr>
        </p:nvSpPr>
        <p:spPr/>
        <p:txBody>
          <a:bodyPr/>
          <a:lstStyle/>
          <a:p>
            <a:pPr algn="r"/>
            <a:r>
              <a:rPr lang="en-GB"/>
              <a:t>Place of Global Game Jam as Identity Infrastructure in UK Cross-Regional Communities of Practice</a:t>
            </a:r>
            <a:endParaRPr lang="en-GB" dirty="0"/>
          </a:p>
        </p:txBody>
      </p:sp>
      <p:sp>
        <p:nvSpPr>
          <p:cNvPr id="7" name="Slide Number Placeholder 6">
            <a:extLst>
              <a:ext uri="{FF2B5EF4-FFF2-40B4-BE49-F238E27FC236}">
                <a16:creationId xmlns:a16="http://schemas.microsoft.com/office/drawing/2014/main" id="{A211E91D-4DC1-1D4E-D240-F7BCD055FAA5}"/>
              </a:ext>
            </a:extLst>
          </p:cNvPr>
          <p:cNvSpPr>
            <a:spLocks noGrp="1"/>
          </p:cNvSpPr>
          <p:nvPr>
            <p:ph type="sldNum" sz="quarter" idx="4"/>
          </p:nvPr>
        </p:nvSpPr>
        <p:spPr/>
        <p:txBody>
          <a:bodyPr/>
          <a:lstStyle/>
          <a:p>
            <a:fld id="{2CC19541-5F6E-2C4C-BF21-196C1C8E2E31}" type="slidenum">
              <a:rPr lang="en-GB" smtClean="0"/>
              <a:pPr/>
              <a:t>24</a:t>
            </a:fld>
            <a:r>
              <a:rPr lang="en-GB"/>
              <a:t> </a:t>
            </a:r>
            <a:endParaRPr lang="en-GB" dirty="0"/>
          </a:p>
        </p:txBody>
      </p:sp>
      <p:sp>
        <p:nvSpPr>
          <p:cNvPr id="19" name="Text Placeholder 2">
            <a:extLst>
              <a:ext uri="{FF2B5EF4-FFF2-40B4-BE49-F238E27FC236}">
                <a16:creationId xmlns:a16="http://schemas.microsoft.com/office/drawing/2014/main" id="{322171D0-551F-8A31-5DCA-582E2B7FE8BE}"/>
              </a:ext>
            </a:extLst>
          </p:cNvPr>
          <p:cNvSpPr txBox="1">
            <a:spLocks/>
          </p:cNvSpPr>
          <p:nvPr/>
        </p:nvSpPr>
        <p:spPr>
          <a:xfrm>
            <a:off x="0" y="5482115"/>
            <a:ext cx="7527850" cy="468000"/>
          </a:xfrm>
          <a:prstGeom prst="rect">
            <a:avLst/>
          </a:prstGeom>
          <a:solidFill>
            <a:schemeClr val="bg1"/>
          </a:solidFill>
        </p:spPr>
        <p:txBody>
          <a:bodyPr vert="horz" lIns="0" tIns="0" rIns="0" bIns="0" rtlCol="0" anchor="ctr">
            <a:noAutofit/>
          </a:bodyPr>
          <a:lstStyle>
            <a:lvl1pPr marL="0" indent="0" algn="l" defTabSz="126000" rtl="0" eaLnBrk="1" latinLnBrk="0" hangingPunct="1">
              <a:lnSpc>
                <a:spcPct val="110000"/>
              </a:lnSpc>
              <a:spcBef>
                <a:spcPts val="0"/>
              </a:spcBef>
              <a:spcAft>
                <a:spcPts val="1200"/>
              </a:spcAft>
              <a:buClr>
                <a:schemeClr val="tx1"/>
              </a:buClr>
              <a:buSzPct val="80000"/>
              <a:buFont typeface="Wingdings 2" panose="05020102010507070707" pitchFamily="18" charset="2"/>
              <a:buNone/>
              <a:tabLst/>
              <a:defRPr sz="1800" kern="1200" spc="-10" baseline="0">
                <a:solidFill>
                  <a:schemeClr val="tx1"/>
                </a:solidFill>
                <a:latin typeface="+mn-lt"/>
                <a:ea typeface="+mn-ea"/>
                <a:cs typeface="+mn-cs"/>
              </a:defRPr>
            </a:lvl1pPr>
            <a:lvl2pPr marL="432000" indent="0" algn="l" defTabSz="126000" rtl="0" eaLnBrk="1" latinLnBrk="0" hangingPunct="1">
              <a:lnSpc>
                <a:spcPct val="110000"/>
              </a:lnSpc>
              <a:spcBef>
                <a:spcPts val="0"/>
              </a:spcBef>
              <a:spcAft>
                <a:spcPts val="1000"/>
              </a:spcAft>
              <a:buClr>
                <a:schemeClr val="tx1"/>
              </a:buClr>
              <a:buSzPct val="80000"/>
              <a:buFontTx/>
              <a:buNone/>
              <a:tabLst>
                <a:tab pos="126000" algn="l"/>
              </a:tabLst>
              <a:defRPr sz="1600" kern="1200" spc="-10" baseline="0">
                <a:solidFill>
                  <a:schemeClr val="tx1"/>
                </a:solidFill>
                <a:latin typeface="+mn-lt"/>
                <a:ea typeface="+mn-ea"/>
                <a:cs typeface="+mn-cs"/>
              </a:defRPr>
            </a:lvl2pPr>
            <a:lvl3pPr marL="864000" indent="-432000" algn="l" defTabSz="126000" rtl="0" eaLnBrk="1" latinLnBrk="0" hangingPunct="1">
              <a:lnSpc>
                <a:spcPct val="110000"/>
              </a:lnSpc>
              <a:spcBef>
                <a:spcPts val="0"/>
              </a:spcBef>
              <a:spcAft>
                <a:spcPts val="1000"/>
              </a:spcAft>
              <a:buClrTx/>
              <a:buSzPct val="80000"/>
              <a:buFont typeface="Wingdings 2" panose="05020102010507070707" pitchFamily="18" charset="2"/>
              <a:buChar char=""/>
              <a:tabLst>
                <a:tab pos="126000" algn="l"/>
              </a:tabLst>
              <a:defRPr sz="2400" kern="1200" spc="-10" baseline="0">
                <a:solidFill>
                  <a:schemeClr val="tx1"/>
                </a:solidFill>
                <a:latin typeface="+mn-lt"/>
                <a:ea typeface="+mn-ea"/>
                <a:cs typeface="+mn-cs"/>
              </a:defRPr>
            </a:lvl3pPr>
            <a:lvl4pPr marL="432000" indent="-432000" algn="l" defTabSz="126000" rtl="0" eaLnBrk="1" latinLnBrk="0" hangingPunct="1">
              <a:lnSpc>
                <a:spcPct val="110000"/>
              </a:lnSpc>
              <a:spcBef>
                <a:spcPts val="0"/>
              </a:spcBef>
              <a:spcAft>
                <a:spcPts val="0"/>
              </a:spcAft>
              <a:buClr>
                <a:schemeClr val="tx1"/>
              </a:buClr>
              <a:buSzPct val="80000"/>
              <a:buFont typeface="Wingdings 2" panose="05020102010507070707" pitchFamily="18" charset="2"/>
              <a:buChar char="¢"/>
              <a:tabLst/>
              <a:defRPr sz="2400" kern="1200" spc="-10" baseline="0">
                <a:solidFill>
                  <a:schemeClr val="tx1"/>
                </a:solidFill>
                <a:latin typeface="+mn-lt"/>
                <a:ea typeface="+mn-ea"/>
                <a:cs typeface="+mn-cs"/>
              </a:defRPr>
            </a:lvl4pPr>
            <a:lvl5pPr marL="864000" indent="-432000" algn="l" defTabSz="126000" rtl="0" eaLnBrk="1" latinLnBrk="0" hangingPunct="1">
              <a:lnSpc>
                <a:spcPct val="110000"/>
              </a:lnSpc>
              <a:spcBef>
                <a:spcPts val="0"/>
              </a:spcBef>
              <a:spcAft>
                <a:spcPts val="0"/>
              </a:spcAft>
              <a:buClr>
                <a:schemeClr val="tx1"/>
              </a:buClr>
              <a:buSzPct val="80000"/>
              <a:buFont typeface="Wingdings 2" panose="05020102010507070707" pitchFamily="18" charset="2"/>
              <a:buChar char="¢"/>
              <a:tabLst>
                <a:tab pos="126000" algn="l"/>
              </a:tabLst>
              <a:defRPr sz="2400" kern="1200" spc="-10" baseline="0">
                <a:solidFill>
                  <a:schemeClr val="tx1"/>
                </a:solidFill>
                <a:latin typeface="+mn-lt"/>
                <a:ea typeface="+mn-ea"/>
                <a:cs typeface="+mn-cs"/>
              </a:defRPr>
            </a:lvl5pPr>
            <a:lvl6pPr marL="864000" indent="-432000" algn="l" defTabSz="126000" rtl="0" eaLnBrk="1" latinLnBrk="0" hangingPunct="1">
              <a:lnSpc>
                <a:spcPct val="110000"/>
              </a:lnSpc>
              <a:spcBef>
                <a:spcPts val="0"/>
              </a:spcBef>
              <a:spcAft>
                <a:spcPts val="0"/>
              </a:spcAft>
              <a:buClr>
                <a:schemeClr val="tx1"/>
              </a:buClr>
              <a:buSzPct val="80000"/>
              <a:buFont typeface="Wingdings 2" panose="05020102010507070707" pitchFamily="18" charset="2"/>
              <a:buChar char="£"/>
              <a:tabLst>
                <a:tab pos="126000" algn="l"/>
              </a:tabLst>
              <a:defRPr sz="2400" kern="1200" spc="-10" baseline="0">
                <a:solidFill>
                  <a:schemeClr val="tx1"/>
                </a:solidFill>
                <a:latin typeface="+mn-lt"/>
                <a:ea typeface="+mn-ea"/>
                <a:cs typeface="+mn-cs"/>
              </a:defRPr>
            </a:lvl6pPr>
            <a:lvl7pPr marL="432000" indent="-432000" algn="l" defTabSz="126000" rtl="0" eaLnBrk="1" latinLnBrk="0" hangingPunct="1">
              <a:lnSpc>
                <a:spcPct val="110000"/>
              </a:lnSpc>
              <a:spcBef>
                <a:spcPts val="0"/>
              </a:spcBef>
              <a:buFont typeface="+mj-lt"/>
              <a:buAutoNum type="arabicPeriod"/>
              <a:tabLst>
                <a:tab pos="126000" algn="l"/>
              </a:tabLst>
              <a:defRPr sz="2400" kern="1200" spc="-10" baseline="0">
                <a:solidFill>
                  <a:schemeClr val="tx1"/>
                </a:solidFill>
                <a:latin typeface="+mn-lt"/>
                <a:ea typeface="+mn-ea"/>
                <a:cs typeface="+mn-cs"/>
              </a:defRPr>
            </a:lvl7pPr>
            <a:lvl8pPr marL="0" indent="0" algn="l" defTabSz="126000" rtl="0" eaLnBrk="1" latinLnBrk="0" hangingPunct="1">
              <a:lnSpc>
                <a:spcPct val="110000"/>
              </a:lnSpc>
              <a:spcBef>
                <a:spcPts val="0"/>
              </a:spcBef>
              <a:buFont typeface="Arial" panose="020B0604020202020204" pitchFamily="34" charset="0"/>
              <a:buNone/>
              <a:tabLst>
                <a:tab pos="126000" algn="l"/>
              </a:tabLst>
              <a:defRPr sz="2400" b="1" kern="1200" spc="-10" baseline="0">
                <a:solidFill>
                  <a:schemeClr val="tx1"/>
                </a:solidFill>
                <a:latin typeface="+mn-lt"/>
                <a:ea typeface="+mn-ea"/>
                <a:cs typeface="+mn-cs"/>
              </a:defRPr>
            </a:lvl8pPr>
            <a:lvl9pPr marL="0" indent="0" algn="l" defTabSz="126000" rtl="0" eaLnBrk="1" latinLnBrk="0" hangingPunct="1">
              <a:lnSpc>
                <a:spcPct val="110000"/>
              </a:lnSpc>
              <a:spcBef>
                <a:spcPts val="0"/>
              </a:spcBef>
              <a:buFont typeface="Arial" panose="020B0604020202020204" pitchFamily="34" charset="0"/>
              <a:buNone/>
              <a:tabLst>
                <a:tab pos="126000" algn="l"/>
              </a:tabLst>
              <a:defRPr sz="2400" kern="1200" spc="-10" baseline="0">
                <a:solidFill>
                  <a:schemeClr val="tx1"/>
                </a:solidFill>
                <a:latin typeface="+mn-lt"/>
                <a:ea typeface="+mn-ea"/>
                <a:cs typeface="+mn-cs"/>
              </a:defRPr>
            </a:lvl9pPr>
          </a:lstStyle>
          <a:p>
            <a:pPr lvl="1"/>
            <a:r>
              <a:rPr lang="en-GB" sz="1200" b="1" dirty="0"/>
              <a:t> Season 4 episode "Sweet Dee Has a Heart Attack"</a:t>
            </a:r>
            <a:br>
              <a:rPr lang="en-GB" sz="1200" dirty="0"/>
            </a:br>
            <a:r>
              <a:rPr lang="en-GB" sz="1200" dirty="0"/>
              <a:t> Always Sunny in Philadelphia </a:t>
            </a:r>
            <a:r>
              <a:rPr lang="pl-PL" sz="1200" dirty="0"/>
              <a:t>| </a:t>
            </a:r>
            <a:r>
              <a:rPr lang="en-GB" sz="1200" dirty="0"/>
              <a:t>October 30, 2008</a:t>
            </a:r>
            <a:endParaRPr lang="en-US" sz="1200" dirty="0"/>
          </a:p>
        </p:txBody>
      </p:sp>
      <p:pic>
        <p:nvPicPr>
          <p:cNvPr id="1028" name="Picture 4">
            <a:extLst>
              <a:ext uri="{FF2B5EF4-FFF2-40B4-BE49-F238E27FC236}">
                <a16:creationId xmlns:a16="http://schemas.microsoft.com/office/drawing/2014/main" id="{5CE75E6D-BA87-4676-CBFF-0B6165A366FD}"/>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240003" y="6184202"/>
            <a:ext cx="726960" cy="38819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25990015"/>
      </p:ext>
    </p:extLst>
  </p:cSld>
  <p:clrMapOvr>
    <a:masterClrMapping/>
  </p:clrMapOvr>
  <mc:AlternateContent xmlns:mc="http://schemas.openxmlformats.org/markup-compatibility/2006" xmlns:p14="http://schemas.microsoft.com/office/powerpoint/2010/main">
    <mc:Choice Requires="p14">
      <p:transition spd="slow" p14:dur="2000" advTm="12097"/>
    </mc:Choice>
    <mc:Fallback xmlns="">
      <p:transition spd="slow" advTm="12097"/>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19A2C1-0AD9-D1B6-6ECF-91F7D6074206}"/>
            </a:ext>
          </a:extLst>
        </p:cNvPr>
        <p:cNvGrpSpPr/>
        <p:nvPr/>
      </p:nvGrpSpPr>
      <p:grpSpPr>
        <a:xfrm>
          <a:off x="0" y="0"/>
          <a:ext cx="0" cy="0"/>
          <a:chOff x="0" y="0"/>
          <a:chExt cx="0" cy="0"/>
        </a:xfrm>
      </p:grpSpPr>
      <p:pic>
        <p:nvPicPr>
          <p:cNvPr id="6" name="Picture 5">
            <a:extLst>
              <a:ext uri="{FF2B5EF4-FFF2-40B4-BE49-F238E27FC236}">
                <a16:creationId xmlns:a16="http://schemas.microsoft.com/office/drawing/2014/main" id="{059D2402-713A-BE21-BE8D-BE93F256059B}"/>
              </a:ext>
            </a:extLst>
          </p:cNvPr>
          <p:cNvPicPr>
            <a:picLocks noChangeAspect="1"/>
          </p:cNvPicPr>
          <p:nvPr/>
        </p:nvPicPr>
        <p:blipFill>
          <a:blip r:embed="rId3">
            <a:extLst>
              <a:ext uri="{28A0092B-C50C-407E-A947-70E740481C1C}">
                <a14:useLocalDpi xmlns:a14="http://schemas.microsoft.com/office/drawing/2010/main" val="0"/>
              </a:ext>
            </a:extLst>
          </a:blip>
          <a:srcRect t="-1" b="1634"/>
          <a:stretch>
            <a:fillRect/>
          </a:stretch>
        </p:blipFill>
        <p:spPr>
          <a:xfrm>
            <a:off x="6096000" y="1583719"/>
            <a:ext cx="5040000" cy="4366395"/>
          </a:xfrm>
          <a:prstGeom prst="rect">
            <a:avLst/>
          </a:prstGeom>
        </p:spPr>
      </p:pic>
      <p:sp>
        <p:nvSpPr>
          <p:cNvPr id="4" name="Title 3">
            <a:extLst>
              <a:ext uri="{FF2B5EF4-FFF2-40B4-BE49-F238E27FC236}">
                <a16:creationId xmlns:a16="http://schemas.microsoft.com/office/drawing/2014/main" id="{CE0F204D-C564-98D9-2230-0BC249E1D319}"/>
              </a:ext>
            </a:extLst>
          </p:cNvPr>
          <p:cNvSpPr>
            <a:spLocks noGrp="1"/>
          </p:cNvSpPr>
          <p:nvPr>
            <p:ph type="ctrTitle"/>
          </p:nvPr>
        </p:nvSpPr>
        <p:spPr/>
        <p:txBody>
          <a:bodyPr/>
          <a:lstStyle/>
          <a:p>
            <a:r>
              <a:rPr lang="en-GB" dirty="0"/>
              <a:t>From jam to career</a:t>
            </a:r>
          </a:p>
        </p:txBody>
      </p:sp>
      <p:sp>
        <p:nvSpPr>
          <p:cNvPr id="3" name="Text Placeholder 2">
            <a:extLst>
              <a:ext uri="{FF2B5EF4-FFF2-40B4-BE49-F238E27FC236}">
                <a16:creationId xmlns:a16="http://schemas.microsoft.com/office/drawing/2014/main" id="{A2A336BF-0E41-A33C-EC80-B7E297215761}"/>
              </a:ext>
            </a:extLst>
          </p:cNvPr>
          <p:cNvSpPr>
            <a:spLocks noGrp="1"/>
          </p:cNvSpPr>
          <p:nvPr>
            <p:ph type="body" sz="quarter" idx="14"/>
          </p:nvPr>
        </p:nvSpPr>
        <p:spPr>
          <a:xfrm>
            <a:off x="720003" y="1583719"/>
            <a:ext cx="5040000" cy="3896881"/>
          </a:xfrm>
        </p:spPr>
        <p:txBody>
          <a:bodyPr/>
          <a:lstStyle/>
          <a:p>
            <a:r>
              <a:rPr lang="en-GB" sz="1800" b="0" dirty="0"/>
              <a:t>Global Game Jam allows jammers to share personal details beyond their nicknames.</a:t>
            </a:r>
          </a:p>
          <a:p>
            <a:r>
              <a:rPr lang="en-GB" sz="1800" b="0" dirty="0"/>
              <a:t>Consequently, it is possible to track some participants’ trajectories through GGJ itself (jamming/site organising) and cross-reference them with LinkedIn to establish career trajectories.</a:t>
            </a:r>
          </a:p>
          <a:p>
            <a:r>
              <a:rPr lang="en-GB" sz="1800" b="0" dirty="0"/>
              <a:t>A few high-profile industry figures for whom game jams were part of their formative years (Rosa Carbó-</a:t>
            </a:r>
            <a:r>
              <a:rPr lang="en-GB" sz="1800" b="0" dirty="0" err="1"/>
              <a:t>Mascarell</a:t>
            </a:r>
            <a:r>
              <a:rPr lang="en-GB" sz="1800" b="0" dirty="0"/>
              <a:t>, Adam Clewes-Boyle, and Nida Ahmad) have already been identified, but this is still a far cry from the data required for social mobility research.</a:t>
            </a:r>
          </a:p>
        </p:txBody>
      </p:sp>
      <p:sp>
        <p:nvSpPr>
          <p:cNvPr id="5" name="Footer Placeholder 4">
            <a:extLst>
              <a:ext uri="{FF2B5EF4-FFF2-40B4-BE49-F238E27FC236}">
                <a16:creationId xmlns:a16="http://schemas.microsoft.com/office/drawing/2014/main" id="{C14D4B2E-CC64-0C03-51F9-8F87A3445A1D}"/>
              </a:ext>
            </a:extLst>
          </p:cNvPr>
          <p:cNvSpPr>
            <a:spLocks noGrp="1"/>
          </p:cNvSpPr>
          <p:nvPr>
            <p:ph type="ftr" sz="quarter" idx="3"/>
          </p:nvPr>
        </p:nvSpPr>
        <p:spPr/>
        <p:txBody>
          <a:bodyPr/>
          <a:lstStyle/>
          <a:p>
            <a:pPr algn="r"/>
            <a:r>
              <a:rPr lang="en-GB"/>
              <a:t>Place of Global Game Jam as Identity Infrastructure in UK Cross-Regional Communities of Practice</a:t>
            </a:r>
            <a:endParaRPr lang="en-GB" dirty="0"/>
          </a:p>
        </p:txBody>
      </p:sp>
      <p:sp>
        <p:nvSpPr>
          <p:cNvPr id="7" name="Slide Number Placeholder 6">
            <a:extLst>
              <a:ext uri="{FF2B5EF4-FFF2-40B4-BE49-F238E27FC236}">
                <a16:creationId xmlns:a16="http://schemas.microsoft.com/office/drawing/2014/main" id="{43FBA31A-319D-4058-A254-3639DC631021}"/>
              </a:ext>
            </a:extLst>
          </p:cNvPr>
          <p:cNvSpPr>
            <a:spLocks noGrp="1"/>
          </p:cNvSpPr>
          <p:nvPr>
            <p:ph type="sldNum" sz="quarter" idx="4"/>
          </p:nvPr>
        </p:nvSpPr>
        <p:spPr/>
        <p:txBody>
          <a:bodyPr/>
          <a:lstStyle/>
          <a:p>
            <a:fld id="{2CC19541-5F6E-2C4C-BF21-196C1C8E2E31}" type="slidenum">
              <a:rPr lang="en-GB" smtClean="0"/>
              <a:pPr/>
              <a:t>25</a:t>
            </a:fld>
            <a:r>
              <a:rPr lang="en-GB"/>
              <a:t> </a:t>
            </a:r>
            <a:endParaRPr lang="en-GB" dirty="0"/>
          </a:p>
        </p:txBody>
      </p:sp>
      <p:sp>
        <p:nvSpPr>
          <p:cNvPr id="19" name="Text Placeholder 2">
            <a:extLst>
              <a:ext uri="{FF2B5EF4-FFF2-40B4-BE49-F238E27FC236}">
                <a16:creationId xmlns:a16="http://schemas.microsoft.com/office/drawing/2014/main" id="{BECF1532-2421-930F-BC9E-C97842DEA5EA}"/>
              </a:ext>
            </a:extLst>
          </p:cNvPr>
          <p:cNvSpPr txBox="1">
            <a:spLocks/>
          </p:cNvSpPr>
          <p:nvPr/>
        </p:nvSpPr>
        <p:spPr>
          <a:xfrm>
            <a:off x="0" y="5482115"/>
            <a:ext cx="7527850" cy="468000"/>
          </a:xfrm>
          <a:prstGeom prst="rect">
            <a:avLst/>
          </a:prstGeom>
          <a:solidFill>
            <a:schemeClr val="bg1"/>
          </a:solidFill>
        </p:spPr>
        <p:txBody>
          <a:bodyPr vert="horz" lIns="0" tIns="0" rIns="0" bIns="0" rtlCol="0" anchor="ctr">
            <a:noAutofit/>
          </a:bodyPr>
          <a:lstStyle>
            <a:lvl1pPr marL="0" indent="0" algn="l" defTabSz="126000" rtl="0" eaLnBrk="1" latinLnBrk="0" hangingPunct="1">
              <a:lnSpc>
                <a:spcPct val="110000"/>
              </a:lnSpc>
              <a:spcBef>
                <a:spcPts val="0"/>
              </a:spcBef>
              <a:spcAft>
                <a:spcPts val="1200"/>
              </a:spcAft>
              <a:buClr>
                <a:schemeClr val="tx1"/>
              </a:buClr>
              <a:buSzPct val="80000"/>
              <a:buFont typeface="Wingdings 2" panose="05020102010507070707" pitchFamily="18" charset="2"/>
              <a:buNone/>
              <a:tabLst/>
              <a:defRPr sz="1800" kern="1200" spc="-10" baseline="0">
                <a:solidFill>
                  <a:schemeClr val="tx1"/>
                </a:solidFill>
                <a:latin typeface="+mn-lt"/>
                <a:ea typeface="+mn-ea"/>
                <a:cs typeface="+mn-cs"/>
              </a:defRPr>
            </a:lvl1pPr>
            <a:lvl2pPr marL="432000" indent="0" algn="l" defTabSz="126000" rtl="0" eaLnBrk="1" latinLnBrk="0" hangingPunct="1">
              <a:lnSpc>
                <a:spcPct val="110000"/>
              </a:lnSpc>
              <a:spcBef>
                <a:spcPts val="0"/>
              </a:spcBef>
              <a:spcAft>
                <a:spcPts val="1000"/>
              </a:spcAft>
              <a:buClr>
                <a:schemeClr val="tx1"/>
              </a:buClr>
              <a:buSzPct val="80000"/>
              <a:buFontTx/>
              <a:buNone/>
              <a:tabLst>
                <a:tab pos="126000" algn="l"/>
              </a:tabLst>
              <a:defRPr sz="1600" kern="1200" spc="-10" baseline="0">
                <a:solidFill>
                  <a:schemeClr val="tx1"/>
                </a:solidFill>
                <a:latin typeface="+mn-lt"/>
                <a:ea typeface="+mn-ea"/>
                <a:cs typeface="+mn-cs"/>
              </a:defRPr>
            </a:lvl2pPr>
            <a:lvl3pPr marL="864000" indent="-432000" algn="l" defTabSz="126000" rtl="0" eaLnBrk="1" latinLnBrk="0" hangingPunct="1">
              <a:lnSpc>
                <a:spcPct val="110000"/>
              </a:lnSpc>
              <a:spcBef>
                <a:spcPts val="0"/>
              </a:spcBef>
              <a:spcAft>
                <a:spcPts val="1000"/>
              </a:spcAft>
              <a:buClrTx/>
              <a:buSzPct val="80000"/>
              <a:buFont typeface="Wingdings 2" panose="05020102010507070707" pitchFamily="18" charset="2"/>
              <a:buChar char=""/>
              <a:tabLst>
                <a:tab pos="126000" algn="l"/>
              </a:tabLst>
              <a:defRPr sz="2400" kern="1200" spc="-10" baseline="0">
                <a:solidFill>
                  <a:schemeClr val="tx1"/>
                </a:solidFill>
                <a:latin typeface="+mn-lt"/>
                <a:ea typeface="+mn-ea"/>
                <a:cs typeface="+mn-cs"/>
              </a:defRPr>
            </a:lvl3pPr>
            <a:lvl4pPr marL="432000" indent="-432000" algn="l" defTabSz="126000" rtl="0" eaLnBrk="1" latinLnBrk="0" hangingPunct="1">
              <a:lnSpc>
                <a:spcPct val="110000"/>
              </a:lnSpc>
              <a:spcBef>
                <a:spcPts val="0"/>
              </a:spcBef>
              <a:spcAft>
                <a:spcPts val="0"/>
              </a:spcAft>
              <a:buClr>
                <a:schemeClr val="tx1"/>
              </a:buClr>
              <a:buSzPct val="80000"/>
              <a:buFont typeface="Wingdings 2" panose="05020102010507070707" pitchFamily="18" charset="2"/>
              <a:buChar char="¢"/>
              <a:tabLst/>
              <a:defRPr sz="2400" kern="1200" spc="-10" baseline="0">
                <a:solidFill>
                  <a:schemeClr val="tx1"/>
                </a:solidFill>
                <a:latin typeface="+mn-lt"/>
                <a:ea typeface="+mn-ea"/>
                <a:cs typeface="+mn-cs"/>
              </a:defRPr>
            </a:lvl4pPr>
            <a:lvl5pPr marL="864000" indent="-432000" algn="l" defTabSz="126000" rtl="0" eaLnBrk="1" latinLnBrk="0" hangingPunct="1">
              <a:lnSpc>
                <a:spcPct val="110000"/>
              </a:lnSpc>
              <a:spcBef>
                <a:spcPts val="0"/>
              </a:spcBef>
              <a:spcAft>
                <a:spcPts val="0"/>
              </a:spcAft>
              <a:buClr>
                <a:schemeClr val="tx1"/>
              </a:buClr>
              <a:buSzPct val="80000"/>
              <a:buFont typeface="Wingdings 2" panose="05020102010507070707" pitchFamily="18" charset="2"/>
              <a:buChar char="¢"/>
              <a:tabLst>
                <a:tab pos="126000" algn="l"/>
              </a:tabLst>
              <a:defRPr sz="2400" kern="1200" spc="-10" baseline="0">
                <a:solidFill>
                  <a:schemeClr val="tx1"/>
                </a:solidFill>
                <a:latin typeface="+mn-lt"/>
                <a:ea typeface="+mn-ea"/>
                <a:cs typeface="+mn-cs"/>
              </a:defRPr>
            </a:lvl5pPr>
            <a:lvl6pPr marL="864000" indent="-432000" algn="l" defTabSz="126000" rtl="0" eaLnBrk="1" latinLnBrk="0" hangingPunct="1">
              <a:lnSpc>
                <a:spcPct val="110000"/>
              </a:lnSpc>
              <a:spcBef>
                <a:spcPts val="0"/>
              </a:spcBef>
              <a:spcAft>
                <a:spcPts val="0"/>
              </a:spcAft>
              <a:buClr>
                <a:schemeClr val="tx1"/>
              </a:buClr>
              <a:buSzPct val="80000"/>
              <a:buFont typeface="Wingdings 2" panose="05020102010507070707" pitchFamily="18" charset="2"/>
              <a:buChar char="£"/>
              <a:tabLst>
                <a:tab pos="126000" algn="l"/>
              </a:tabLst>
              <a:defRPr sz="2400" kern="1200" spc="-10" baseline="0">
                <a:solidFill>
                  <a:schemeClr val="tx1"/>
                </a:solidFill>
                <a:latin typeface="+mn-lt"/>
                <a:ea typeface="+mn-ea"/>
                <a:cs typeface="+mn-cs"/>
              </a:defRPr>
            </a:lvl6pPr>
            <a:lvl7pPr marL="432000" indent="-432000" algn="l" defTabSz="126000" rtl="0" eaLnBrk="1" latinLnBrk="0" hangingPunct="1">
              <a:lnSpc>
                <a:spcPct val="110000"/>
              </a:lnSpc>
              <a:spcBef>
                <a:spcPts val="0"/>
              </a:spcBef>
              <a:buFont typeface="+mj-lt"/>
              <a:buAutoNum type="arabicPeriod"/>
              <a:tabLst>
                <a:tab pos="126000" algn="l"/>
              </a:tabLst>
              <a:defRPr sz="2400" kern="1200" spc="-10" baseline="0">
                <a:solidFill>
                  <a:schemeClr val="tx1"/>
                </a:solidFill>
                <a:latin typeface="+mn-lt"/>
                <a:ea typeface="+mn-ea"/>
                <a:cs typeface="+mn-cs"/>
              </a:defRPr>
            </a:lvl7pPr>
            <a:lvl8pPr marL="0" indent="0" algn="l" defTabSz="126000" rtl="0" eaLnBrk="1" latinLnBrk="0" hangingPunct="1">
              <a:lnSpc>
                <a:spcPct val="110000"/>
              </a:lnSpc>
              <a:spcBef>
                <a:spcPts val="0"/>
              </a:spcBef>
              <a:buFont typeface="Arial" panose="020B0604020202020204" pitchFamily="34" charset="0"/>
              <a:buNone/>
              <a:tabLst>
                <a:tab pos="126000" algn="l"/>
              </a:tabLst>
              <a:defRPr sz="2400" b="1" kern="1200" spc="-10" baseline="0">
                <a:solidFill>
                  <a:schemeClr val="tx1"/>
                </a:solidFill>
                <a:latin typeface="+mn-lt"/>
                <a:ea typeface="+mn-ea"/>
                <a:cs typeface="+mn-cs"/>
              </a:defRPr>
            </a:lvl8pPr>
            <a:lvl9pPr marL="0" indent="0" algn="l" defTabSz="126000" rtl="0" eaLnBrk="1" latinLnBrk="0" hangingPunct="1">
              <a:lnSpc>
                <a:spcPct val="110000"/>
              </a:lnSpc>
              <a:spcBef>
                <a:spcPts val="0"/>
              </a:spcBef>
              <a:buFont typeface="Arial" panose="020B0604020202020204" pitchFamily="34" charset="0"/>
              <a:buNone/>
              <a:tabLst>
                <a:tab pos="126000" algn="l"/>
              </a:tabLst>
              <a:defRPr sz="2400" kern="1200" spc="-10" baseline="0">
                <a:solidFill>
                  <a:schemeClr val="tx1"/>
                </a:solidFill>
                <a:latin typeface="+mn-lt"/>
                <a:ea typeface="+mn-ea"/>
                <a:cs typeface="+mn-cs"/>
              </a:defRPr>
            </a:lvl9pPr>
          </a:lstStyle>
          <a:p>
            <a:pPr lvl="1"/>
            <a:r>
              <a:rPr lang="en-GB" sz="1200" b="1" dirty="0"/>
              <a:t> Rosa’s Mention of Global Game Jam</a:t>
            </a:r>
            <a:br>
              <a:rPr lang="en-GB" sz="1200" dirty="0"/>
            </a:br>
            <a:r>
              <a:rPr lang="en-GB" sz="1200" dirty="0"/>
              <a:t> Linked-in </a:t>
            </a:r>
            <a:r>
              <a:rPr lang="pl-PL" sz="1200" dirty="0"/>
              <a:t>| </a:t>
            </a:r>
            <a:r>
              <a:rPr lang="en-GB" sz="1200" dirty="0"/>
              <a:t>Screenshot</a:t>
            </a:r>
            <a:endParaRPr lang="en-US" sz="1200" dirty="0"/>
          </a:p>
        </p:txBody>
      </p:sp>
      <p:pic>
        <p:nvPicPr>
          <p:cNvPr id="1028" name="Picture 4">
            <a:extLst>
              <a:ext uri="{FF2B5EF4-FFF2-40B4-BE49-F238E27FC236}">
                <a16:creationId xmlns:a16="http://schemas.microsoft.com/office/drawing/2014/main" id="{31091226-D978-B3FF-92A6-0AB7D18A5C29}"/>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240003" y="6184202"/>
            <a:ext cx="726960" cy="38819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24215744"/>
      </p:ext>
    </p:extLst>
  </p:cSld>
  <p:clrMapOvr>
    <a:masterClrMapping/>
  </p:clrMapOvr>
  <mc:AlternateContent xmlns:mc="http://schemas.openxmlformats.org/markup-compatibility/2006" xmlns:p14="http://schemas.microsoft.com/office/powerpoint/2010/main">
    <mc:Choice Requires="p14">
      <p:transition spd="slow" p14:dur="2000" advTm="12097"/>
    </mc:Choice>
    <mc:Fallback xmlns="">
      <p:transition spd="slow" advTm="12097"/>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D5BC3F-89C7-9455-B8CB-34AF4A8656D4}"/>
            </a:ext>
          </a:extLst>
        </p:cNvPr>
        <p:cNvGrpSpPr/>
        <p:nvPr/>
      </p:nvGrpSpPr>
      <p:grpSpPr>
        <a:xfrm>
          <a:off x="0" y="0"/>
          <a:ext cx="0" cy="0"/>
          <a:chOff x="0" y="0"/>
          <a:chExt cx="0" cy="0"/>
        </a:xfrm>
      </p:grpSpPr>
      <p:pic>
        <p:nvPicPr>
          <p:cNvPr id="6" name="Picture 4">
            <a:extLst>
              <a:ext uri="{FF2B5EF4-FFF2-40B4-BE49-F238E27FC236}">
                <a16:creationId xmlns:a16="http://schemas.microsoft.com/office/drawing/2014/main" id="{0A75EAC9-5F6F-F20F-5878-FB9478CF57E1}"/>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24162"/>
          <a:stretch>
            <a:fillRect/>
          </a:stretch>
        </p:blipFill>
        <p:spPr bwMode="auto">
          <a:xfrm>
            <a:off x="6096000" y="1595205"/>
            <a:ext cx="5040000" cy="4354911"/>
          </a:xfrm>
          <a:prstGeom prst="rect">
            <a:avLst/>
          </a:prstGeom>
          <a:noFill/>
          <a:extLst>
            <a:ext uri="{909E8E84-426E-40DD-AFC4-6F175D3DCCD1}">
              <a14:hiddenFill xmlns:a14="http://schemas.microsoft.com/office/drawing/2010/main">
                <a:solidFill>
                  <a:srgbClr val="FFFFFF"/>
                </a:solidFill>
              </a14:hiddenFill>
            </a:ext>
          </a:extLst>
        </p:spPr>
      </p:pic>
      <p:sp>
        <p:nvSpPr>
          <p:cNvPr id="9" name="Text Placeholder 2">
            <a:extLst>
              <a:ext uri="{FF2B5EF4-FFF2-40B4-BE49-F238E27FC236}">
                <a16:creationId xmlns:a16="http://schemas.microsoft.com/office/drawing/2014/main" id="{6D3F7BF0-9653-2127-0251-95938FF16A91}"/>
              </a:ext>
            </a:extLst>
          </p:cNvPr>
          <p:cNvSpPr txBox="1">
            <a:spLocks/>
          </p:cNvSpPr>
          <p:nvPr/>
        </p:nvSpPr>
        <p:spPr>
          <a:xfrm>
            <a:off x="0" y="5482116"/>
            <a:ext cx="7365932" cy="468000"/>
          </a:xfrm>
          <a:prstGeom prst="rect">
            <a:avLst/>
          </a:prstGeom>
          <a:solidFill>
            <a:schemeClr val="bg1"/>
          </a:solidFill>
        </p:spPr>
        <p:txBody>
          <a:bodyPr vert="horz" lIns="0" tIns="0" rIns="0" bIns="0" rtlCol="0" anchor="ctr">
            <a:noAutofit/>
          </a:bodyPr>
          <a:lstStyle>
            <a:lvl1pPr marL="0" indent="0" algn="l" defTabSz="126000" rtl="0" eaLnBrk="1" latinLnBrk="0" hangingPunct="1">
              <a:lnSpc>
                <a:spcPct val="110000"/>
              </a:lnSpc>
              <a:spcBef>
                <a:spcPts val="0"/>
              </a:spcBef>
              <a:spcAft>
                <a:spcPts val="1200"/>
              </a:spcAft>
              <a:buClr>
                <a:schemeClr val="tx1"/>
              </a:buClr>
              <a:buSzPct val="80000"/>
              <a:buFont typeface="Wingdings 2" panose="05020102010507070707" pitchFamily="18" charset="2"/>
              <a:buNone/>
              <a:tabLst/>
              <a:defRPr sz="1800" kern="1200" spc="-10" baseline="0">
                <a:solidFill>
                  <a:schemeClr val="tx1"/>
                </a:solidFill>
                <a:latin typeface="+mn-lt"/>
                <a:ea typeface="+mn-ea"/>
                <a:cs typeface="+mn-cs"/>
              </a:defRPr>
            </a:lvl1pPr>
            <a:lvl2pPr marL="432000" indent="0" algn="l" defTabSz="126000" rtl="0" eaLnBrk="1" latinLnBrk="0" hangingPunct="1">
              <a:lnSpc>
                <a:spcPct val="110000"/>
              </a:lnSpc>
              <a:spcBef>
                <a:spcPts val="0"/>
              </a:spcBef>
              <a:spcAft>
                <a:spcPts val="1000"/>
              </a:spcAft>
              <a:buClr>
                <a:schemeClr val="tx1"/>
              </a:buClr>
              <a:buSzPct val="80000"/>
              <a:buFontTx/>
              <a:buNone/>
              <a:tabLst>
                <a:tab pos="126000" algn="l"/>
              </a:tabLst>
              <a:defRPr sz="1600" kern="1200" spc="-10" baseline="0">
                <a:solidFill>
                  <a:schemeClr val="tx1"/>
                </a:solidFill>
                <a:latin typeface="+mn-lt"/>
                <a:ea typeface="+mn-ea"/>
                <a:cs typeface="+mn-cs"/>
              </a:defRPr>
            </a:lvl2pPr>
            <a:lvl3pPr marL="864000" indent="-432000" algn="l" defTabSz="126000" rtl="0" eaLnBrk="1" latinLnBrk="0" hangingPunct="1">
              <a:lnSpc>
                <a:spcPct val="110000"/>
              </a:lnSpc>
              <a:spcBef>
                <a:spcPts val="0"/>
              </a:spcBef>
              <a:spcAft>
                <a:spcPts val="1000"/>
              </a:spcAft>
              <a:buClrTx/>
              <a:buSzPct val="80000"/>
              <a:buFont typeface="Wingdings 2" panose="05020102010507070707" pitchFamily="18" charset="2"/>
              <a:buChar char=""/>
              <a:tabLst>
                <a:tab pos="126000" algn="l"/>
              </a:tabLst>
              <a:defRPr sz="2400" kern="1200" spc="-10" baseline="0">
                <a:solidFill>
                  <a:schemeClr val="tx1"/>
                </a:solidFill>
                <a:latin typeface="+mn-lt"/>
                <a:ea typeface="+mn-ea"/>
                <a:cs typeface="+mn-cs"/>
              </a:defRPr>
            </a:lvl3pPr>
            <a:lvl4pPr marL="432000" indent="-432000" algn="l" defTabSz="126000" rtl="0" eaLnBrk="1" latinLnBrk="0" hangingPunct="1">
              <a:lnSpc>
                <a:spcPct val="110000"/>
              </a:lnSpc>
              <a:spcBef>
                <a:spcPts val="0"/>
              </a:spcBef>
              <a:spcAft>
                <a:spcPts val="0"/>
              </a:spcAft>
              <a:buClr>
                <a:schemeClr val="tx1"/>
              </a:buClr>
              <a:buSzPct val="80000"/>
              <a:buFont typeface="Wingdings 2" panose="05020102010507070707" pitchFamily="18" charset="2"/>
              <a:buChar char="¢"/>
              <a:tabLst/>
              <a:defRPr sz="2400" kern="1200" spc="-10" baseline="0">
                <a:solidFill>
                  <a:schemeClr val="tx1"/>
                </a:solidFill>
                <a:latin typeface="+mn-lt"/>
                <a:ea typeface="+mn-ea"/>
                <a:cs typeface="+mn-cs"/>
              </a:defRPr>
            </a:lvl4pPr>
            <a:lvl5pPr marL="864000" indent="-432000" algn="l" defTabSz="126000" rtl="0" eaLnBrk="1" latinLnBrk="0" hangingPunct="1">
              <a:lnSpc>
                <a:spcPct val="110000"/>
              </a:lnSpc>
              <a:spcBef>
                <a:spcPts val="0"/>
              </a:spcBef>
              <a:spcAft>
                <a:spcPts val="0"/>
              </a:spcAft>
              <a:buClr>
                <a:schemeClr val="tx1"/>
              </a:buClr>
              <a:buSzPct val="80000"/>
              <a:buFont typeface="Wingdings 2" panose="05020102010507070707" pitchFamily="18" charset="2"/>
              <a:buChar char="¢"/>
              <a:tabLst>
                <a:tab pos="126000" algn="l"/>
              </a:tabLst>
              <a:defRPr sz="2400" kern="1200" spc="-10" baseline="0">
                <a:solidFill>
                  <a:schemeClr val="tx1"/>
                </a:solidFill>
                <a:latin typeface="+mn-lt"/>
                <a:ea typeface="+mn-ea"/>
                <a:cs typeface="+mn-cs"/>
              </a:defRPr>
            </a:lvl5pPr>
            <a:lvl6pPr marL="864000" indent="-432000" algn="l" defTabSz="126000" rtl="0" eaLnBrk="1" latinLnBrk="0" hangingPunct="1">
              <a:lnSpc>
                <a:spcPct val="110000"/>
              </a:lnSpc>
              <a:spcBef>
                <a:spcPts val="0"/>
              </a:spcBef>
              <a:spcAft>
                <a:spcPts val="0"/>
              </a:spcAft>
              <a:buClr>
                <a:schemeClr val="tx1"/>
              </a:buClr>
              <a:buSzPct val="80000"/>
              <a:buFont typeface="Wingdings 2" panose="05020102010507070707" pitchFamily="18" charset="2"/>
              <a:buChar char="£"/>
              <a:tabLst>
                <a:tab pos="126000" algn="l"/>
              </a:tabLst>
              <a:defRPr sz="2400" kern="1200" spc="-10" baseline="0">
                <a:solidFill>
                  <a:schemeClr val="tx1"/>
                </a:solidFill>
                <a:latin typeface="+mn-lt"/>
                <a:ea typeface="+mn-ea"/>
                <a:cs typeface="+mn-cs"/>
              </a:defRPr>
            </a:lvl6pPr>
            <a:lvl7pPr marL="432000" indent="-432000" algn="l" defTabSz="126000" rtl="0" eaLnBrk="1" latinLnBrk="0" hangingPunct="1">
              <a:lnSpc>
                <a:spcPct val="110000"/>
              </a:lnSpc>
              <a:spcBef>
                <a:spcPts val="0"/>
              </a:spcBef>
              <a:buFont typeface="+mj-lt"/>
              <a:buAutoNum type="arabicPeriod"/>
              <a:tabLst>
                <a:tab pos="126000" algn="l"/>
              </a:tabLst>
              <a:defRPr sz="2400" kern="1200" spc="-10" baseline="0">
                <a:solidFill>
                  <a:schemeClr val="tx1"/>
                </a:solidFill>
                <a:latin typeface="+mn-lt"/>
                <a:ea typeface="+mn-ea"/>
                <a:cs typeface="+mn-cs"/>
              </a:defRPr>
            </a:lvl7pPr>
            <a:lvl8pPr marL="0" indent="0" algn="l" defTabSz="126000" rtl="0" eaLnBrk="1" latinLnBrk="0" hangingPunct="1">
              <a:lnSpc>
                <a:spcPct val="110000"/>
              </a:lnSpc>
              <a:spcBef>
                <a:spcPts val="0"/>
              </a:spcBef>
              <a:buFont typeface="Arial" panose="020B0604020202020204" pitchFamily="34" charset="0"/>
              <a:buNone/>
              <a:tabLst>
                <a:tab pos="126000" algn="l"/>
              </a:tabLst>
              <a:defRPr sz="2400" b="1" kern="1200" spc="-10" baseline="0">
                <a:solidFill>
                  <a:schemeClr val="tx1"/>
                </a:solidFill>
                <a:latin typeface="+mn-lt"/>
                <a:ea typeface="+mn-ea"/>
                <a:cs typeface="+mn-cs"/>
              </a:defRPr>
            </a:lvl8pPr>
            <a:lvl9pPr marL="0" indent="0" algn="l" defTabSz="126000" rtl="0" eaLnBrk="1" latinLnBrk="0" hangingPunct="1">
              <a:lnSpc>
                <a:spcPct val="110000"/>
              </a:lnSpc>
              <a:spcBef>
                <a:spcPts val="0"/>
              </a:spcBef>
              <a:buFont typeface="Arial" panose="020B0604020202020204" pitchFamily="34" charset="0"/>
              <a:buNone/>
              <a:tabLst>
                <a:tab pos="126000" algn="l"/>
              </a:tabLst>
              <a:defRPr sz="2400" kern="1200" spc="-10" baseline="0">
                <a:solidFill>
                  <a:schemeClr val="tx1"/>
                </a:solidFill>
                <a:latin typeface="+mn-lt"/>
                <a:ea typeface="+mn-ea"/>
                <a:cs typeface="+mn-cs"/>
              </a:defRPr>
            </a:lvl9pPr>
          </a:lstStyle>
          <a:p>
            <a:pPr lvl="1"/>
            <a:r>
              <a:rPr lang="en-GB" sz="1200" b="1" dirty="0"/>
              <a:t> Found Guys GGJ, projected that went into </a:t>
            </a:r>
            <a:r>
              <a:rPr lang="en-GB" sz="1200" b="1" dirty="0" err="1"/>
              <a:t>Tranzfuser</a:t>
            </a:r>
            <a:r>
              <a:rPr lang="en-GB" sz="1200" b="1" dirty="0"/>
              <a:t> and was on NSE podium for Game Design</a:t>
            </a:r>
            <a:br>
              <a:rPr lang="en-GB" sz="1200" dirty="0"/>
            </a:br>
            <a:r>
              <a:rPr lang="en-GB" sz="1200" dirty="0"/>
              <a:t> Luca Cavozzi </a:t>
            </a:r>
            <a:r>
              <a:rPr lang="pl-PL" sz="1200" dirty="0"/>
              <a:t>| </a:t>
            </a:r>
            <a:r>
              <a:rPr lang="en-GB" sz="1200" dirty="0"/>
              <a:t>Screenshot</a:t>
            </a:r>
            <a:endParaRPr lang="en-US" sz="1200" dirty="0"/>
          </a:p>
        </p:txBody>
      </p:sp>
      <p:sp>
        <p:nvSpPr>
          <p:cNvPr id="4" name="Title 3">
            <a:extLst>
              <a:ext uri="{FF2B5EF4-FFF2-40B4-BE49-F238E27FC236}">
                <a16:creationId xmlns:a16="http://schemas.microsoft.com/office/drawing/2014/main" id="{58CABE34-B164-7424-99D4-E6D943CE61AE}"/>
              </a:ext>
            </a:extLst>
          </p:cNvPr>
          <p:cNvSpPr>
            <a:spLocks noGrp="1"/>
          </p:cNvSpPr>
          <p:nvPr>
            <p:ph type="ctrTitle"/>
          </p:nvPr>
        </p:nvSpPr>
        <p:spPr/>
        <p:txBody>
          <a:bodyPr/>
          <a:lstStyle/>
          <a:p>
            <a:r>
              <a:rPr lang="en-GB" dirty="0"/>
              <a:t>From jam to business</a:t>
            </a:r>
          </a:p>
        </p:txBody>
      </p:sp>
      <p:sp>
        <p:nvSpPr>
          <p:cNvPr id="3" name="Text Placeholder 2">
            <a:extLst>
              <a:ext uri="{FF2B5EF4-FFF2-40B4-BE49-F238E27FC236}">
                <a16:creationId xmlns:a16="http://schemas.microsoft.com/office/drawing/2014/main" id="{7850BDA5-08CF-6AF2-9FE2-F93B122BD1FE}"/>
              </a:ext>
            </a:extLst>
          </p:cNvPr>
          <p:cNvSpPr>
            <a:spLocks noGrp="1"/>
          </p:cNvSpPr>
          <p:nvPr>
            <p:ph type="body" sz="quarter" idx="14"/>
          </p:nvPr>
        </p:nvSpPr>
        <p:spPr>
          <a:xfrm>
            <a:off x="720003" y="1605934"/>
            <a:ext cx="5040000" cy="3874666"/>
          </a:xfrm>
        </p:spPr>
        <p:txBody>
          <a:bodyPr/>
          <a:lstStyle/>
          <a:p>
            <a:r>
              <a:rPr lang="en-GB" sz="1800" b="0" dirty="0"/>
              <a:t>Due to the nature of the jam, it is not only possible to gain an in-depth perspective on all aspects of game development by polishing both soft and hard skills, but also to develop a viral prototype that could serve as a Minimum Viable Product/Vertical Slice/Tech Demo.</a:t>
            </a:r>
          </a:p>
          <a:p>
            <a:r>
              <a:rPr lang="en-GB" sz="1800" b="0" dirty="0"/>
              <a:t>This work can lead to setting up an indie studio that offers more realistic opportunities for commercial viability, a route to self-employment, and a way to demonstrate your skill set (Savage et al., 2026). </a:t>
            </a:r>
          </a:p>
        </p:txBody>
      </p:sp>
      <p:sp>
        <p:nvSpPr>
          <p:cNvPr id="5" name="Footer Placeholder 4">
            <a:extLst>
              <a:ext uri="{FF2B5EF4-FFF2-40B4-BE49-F238E27FC236}">
                <a16:creationId xmlns:a16="http://schemas.microsoft.com/office/drawing/2014/main" id="{070F3C6A-0C4E-9FA8-55E0-366F877299DF}"/>
              </a:ext>
            </a:extLst>
          </p:cNvPr>
          <p:cNvSpPr>
            <a:spLocks noGrp="1"/>
          </p:cNvSpPr>
          <p:nvPr>
            <p:ph type="ftr" sz="quarter" idx="3"/>
          </p:nvPr>
        </p:nvSpPr>
        <p:spPr/>
        <p:txBody>
          <a:bodyPr/>
          <a:lstStyle/>
          <a:p>
            <a:pPr algn="r"/>
            <a:r>
              <a:rPr lang="en-GB"/>
              <a:t>Place of Global Game Jam as Identity Infrastructure in UK Cross-Regional Communities of Practice</a:t>
            </a:r>
            <a:endParaRPr lang="en-GB" dirty="0"/>
          </a:p>
        </p:txBody>
      </p:sp>
      <p:sp>
        <p:nvSpPr>
          <p:cNvPr id="7" name="Slide Number Placeholder 6">
            <a:extLst>
              <a:ext uri="{FF2B5EF4-FFF2-40B4-BE49-F238E27FC236}">
                <a16:creationId xmlns:a16="http://schemas.microsoft.com/office/drawing/2014/main" id="{CC44CE89-A536-6DC2-D065-F5ACAA14062F}"/>
              </a:ext>
            </a:extLst>
          </p:cNvPr>
          <p:cNvSpPr>
            <a:spLocks noGrp="1"/>
          </p:cNvSpPr>
          <p:nvPr>
            <p:ph type="sldNum" sz="quarter" idx="4"/>
          </p:nvPr>
        </p:nvSpPr>
        <p:spPr/>
        <p:txBody>
          <a:bodyPr/>
          <a:lstStyle/>
          <a:p>
            <a:fld id="{2CC19541-5F6E-2C4C-BF21-196C1C8E2E31}" type="slidenum">
              <a:rPr lang="en-GB" smtClean="0"/>
              <a:pPr/>
              <a:t>26</a:t>
            </a:fld>
            <a:r>
              <a:rPr lang="en-GB"/>
              <a:t> </a:t>
            </a:r>
            <a:endParaRPr lang="en-GB" dirty="0"/>
          </a:p>
        </p:txBody>
      </p:sp>
      <p:pic>
        <p:nvPicPr>
          <p:cNvPr id="1028" name="Picture 4">
            <a:extLst>
              <a:ext uri="{FF2B5EF4-FFF2-40B4-BE49-F238E27FC236}">
                <a16:creationId xmlns:a16="http://schemas.microsoft.com/office/drawing/2014/main" id="{59F3430F-6FF0-9CA0-21EC-A3DF554784CF}"/>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240003" y="6184202"/>
            <a:ext cx="726960" cy="38819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36876112"/>
      </p:ext>
    </p:extLst>
  </p:cSld>
  <p:clrMapOvr>
    <a:masterClrMapping/>
  </p:clrMapOvr>
  <mc:AlternateContent xmlns:mc="http://schemas.openxmlformats.org/markup-compatibility/2006" xmlns:p14="http://schemas.microsoft.com/office/powerpoint/2010/main">
    <mc:Choice Requires="p14">
      <p:transition spd="slow" p14:dur="2000" advTm="12097"/>
    </mc:Choice>
    <mc:Fallback xmlns="">
      <p:transition spd="slow" advTm="12097"/>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8D5F07-0D67-B7F2-B632-FD324E8A7E00}"/>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31F7D6C8-6855-B029-8F82-165B843CC754}"/>
              </a:ext>
            </a:extLst>
          </p:cNvPr>
          <p:cNvPicPr>
            <a:picLocks noChangeAspect="1"/>
          </p:cNvPicPr>
          <p:nvPr/>
        </p:nvPicPr>
        <p:blipFill>
          <a:blip r:embed="rId3"/>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A72B1DFE-7F26-54AB-F8A7-BBC1128E34D1}"/>
              </a:ext>
            </a:extLst>
          </p:cNvPr>
          <p:cNvSpPr>
            <a:spLocks noGrp="1"/>
          </p:cNvSpPr>
          <p:nvPr>
            <p:ph type="ctrTitle"/>
          </p:nvPr>
        </p:nvSpPr>
        <p:spPr>
          <a:xfrm>
            <a:off x="-14747" y="6109396"/>
            <a:ext cx="5576834" cy="758651"/>
          </a:xfrm>
          <a:solidFill>
            <a:schemeClr val="tx1"/>
          </a:solidFill>
        </p:spPr>
        <p:txBody>
          <a:bodyPr/>
          <a:lstStyle/>
          <a:p>
            <a:r>
              <a:rPr lang="en-GB" dirty="0"/>
              <a:t>SUPERHOT – 7DFPS 2013</a:t>
            </a:r>
          </a:p>
        </p:txBody>
      </p:sp>
    </p:spTree>
    <p:extLst>
      <p:ext uri="{BB962C8B-B14F-4D97-AF65-F5344CB8AC3E}">
        <p14:creationId xmlns:p14="http://schemas.microsoft.com/office/powerpoint/2010/main" val="1679005193"/>
      </p:ext>
    </p:extLst>
  </p:cSld>
  <p:clrMapOvr>
    <a:masterClrMapping/>
  </p:clrMapOvr>
  <mc:AlternateContent xmlns:mc="http://schemas.openxmlformats.org/markup-compatibility/2006" xmlns:p14="http://schemas.microsoft.com/office/powerpoint/2010/main">
    <mc:Choice Requires="p14">
      <p:transition spd="slow" p14:dur="2000" advTm="2057"/>
    </mc:Choice>
    <mc:Fallback xmlns="">
      <p:transition spd="slow" advTm="2057"/>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9BCFA0-0F7B-053B-7962-13BEB711E36E}"/>
            </a:ext>
          </a:extLst>
        </p:cNvPr>
        <p:cNvGrpSpPr/>
        <p:nvPr/>
      </p:nvGrpSpPr>
      <p:grpSpPr>
        <a:xfrm>
          <a:off x="0" y="0"/>
          <a:ext cx="0" cy="0"/>
          <a:chOff x="0" y="0"/>
          <a:chExt cx="0" cy="0"/>
        </a:xfrm>
      </p:grpSpPr>
      <p:pic>
        <p:nvPicPr>
          <p:cNvPr id="13314" name="Picture 2" descr="Screenshot #6">
            <a:extLst>
              <a:ext uri="{FF2B5EF4-FFF2-40B4-BE49-F238E27FC236}">
                <a16:creationId xmlns:a16="http://schemas.microsoft.com/office/drawing/2014/main" id="{3D525E13-FFD4-C179-399E-959EAEF0595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3175"/>
            <a:ext cx="12192000" cy="685165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9F10943A-DFC0-88A1-1057-5D309C741CC5}"/>
              </a:ext>
            </a:extLst>
          </p:cNvPr>
          <p:cNvSpPr>
            <a:spLocks noGrp="1"/>
          </p:cNvSpPr>
          <p:nvPr>
            <p:ph type="ctrTitle"/>
          </p:nvPr>
        </p:nvSpPr>
        <p:spPr>
          <a:xfrm>
            <a:off x="-4700" y="6109396"/>
            <a:ext cx="9184194" cy="758651"/>
          </a:xfrm>
          <a:solidFill>
            <a:schemeClr val="tx1"/>
          </a:solidFill>
        </p:spPr>
        <p:txBody>
          <a:bodyPr/>
          <a:lstStyle/>
          <a:p>
            <a:r>
              <a:rPr lang="en-GB" dirty="0"/>
              <a:t>Surgeon Simulator – Global Game Jam 2013</a:t>
            </a:r>
          </a:p>
        </p:txBody>
      </p:sp>
    </p:spTree>
    <p:extLst>
      <p:ext uri="{BB962C8B-B14F-4D97-AF65-F5344CB8AC3E}">
        <p14:creationId xmlns:p14="http://schemas.microsoft.com/office/powerpoint/2010/main" val="46263351"/>
      </p:ext>
    </p:extLst>
  </p:cSld>
  <p:clrMapOvr>
    <a:masterClrMapping/>
  </p:clrMapOvr>
  <mc:AlternateContent xmlns:mc="http://schemas.openxmlformats.org/markup-compatibility/2006" xmlns:p14="http://schemas.microsoft.com/office/powerpoint/2010/main">
    <mc:Choice Requires="p14">
      <p:transition spd="slow" p14:dur="2000" advTm="2057"/>
    </mc:Choice>
    <mc:Fallback xmlns="">
      <p:transition spd="slow" advTm="2057"/>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F39665-F43D-F0D4-EA37-172DBBB2828D}"/>
            </a:ext>
          </a:extLst>
        </p:cNvPr>
        <p:cNvGrpSpPr/>
        <p:nvPr/>
      </p:nvGrpSpPr>
      <p:grpSpPr>
        <a:xfrm>
          <a:off x="0" y="0"/>
          <a:ext cx="0" cy="0"/>
          <a:chOff x="0" y="0"/>
          <a:chExt cx="0" cy="0"/>
        </a:xfrm>
      </p:grpSpPr>
      <p:pic>
        <p:nvPicPr>
          <p:cNvPr id="14338" name="Picture 2" descr="Screenshot #0">
            <a:extLst>
              <a:ext uri="{FF2B5EF4-FFF2-40B4-BE49-F238E27FC236}">
                <a16:creationId xmlns:a16="http://schemas.microsoft.com/office/drawing/2014/main" id="{30C8E74A-0B86-22CA-61DC-1911A1C0DD3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866B5AAB-7EC7-5D6F-BC5B-CE4F463AF2D5}"/>
              </a:ext>
            </a:extLst>
          </p:cNvPr>
          <p:cNvSpPr>
            <a:spLocks noGrp="1"/>
          </p:cNvSpPr>
          <p:nvPr>
            <p:ph type="ctrTitle"/>
          </p:nvPr>
        </p:nvSpPr>
        <p:spPr>
          <a:xfrm>
            <a:off x="-19448" y="6109396"/>
            <a:ext cx="12211448" cy="758651"/>
          </a:xfrm>
          <a:solidFill>
            <a:schemeClr val="tx1"/>
          </a:solidFill>
        </p:spPr>
        <p:txBody>
          <a:bodyPr/>
          <a:lstStyle/>
          <a:p>
            <a:r>
              <a:rPr lang="en-GB" sz="3200" dirty="0"/>
              <a:t>Keep Talking and Nobody Explodes – Global Game Jam 2014</a:t>
            </a:r>
          </a:p>
        </p:txBody>
      </p:sp>
    </p:spTree>
    <p:extLst>
      <p:ext uri="{BB962C8B-B14F-4D97-AF65-F5344CB8AC3E}">
        <p14:creationId xmlns:p14="http://schemas.microsoft.com/office/powerpoint/2010/main" val="2628314084"/>
      </p:ext>
    </p:extLst>
  </p:cSld>
  <p:clrMapOvr>
    <a:masterClrMapping/>
  </p:clrMapOvr>
  <mc:AlternateContent xmlns:mc="http://schemas.openxmlformats.org/markup-compatibility/2006" xmlns:p14="http://schemas.microsoft.com/office/powerpoint/2010/main">
    <mc:Choice Requires="p14">
      <p:transition spd="slow" p14:dur="2000" advTm="2057"/>
    </mc:Choice>
    <mc:Fallback xmlns="">
      <p:transition spd="slow" advTm="2057"/>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074375-F905-58A2-967E-202A0880D6D9}"/>
            </a:ext>
          </a:extLst>
        </p:cNvPr>
        <p:cNvGrpSpPr/>
        <p:nvPr/>
      </p:nvGrpSpPr>
      <p:grpSpPr>
        <a:xfrm>
          <a:off x="0" y="0"/>
          <a:ext cx="0" cy="0"/>
          <a:chOff x="0" y="0"/>
          <a:chExt cx="0" cy="0"/>
        </a:xfrm>
      </p:grpSpPr>
      <p:pic>
        <p:nvPicPr>
          <p:cNvPr id="2" name="Picture 1">
            <a:extLst>
              <a:ext uri="{FF2B5EF4-FFF2-40B4-BE49-F238E27FC236}">
                <a16:creationId xmlns:a16="http://schemas.microsoft.com/office/drawing/2014/main" id="{38BFD25C-0D42-2864-45D0-C1AF825BAC03}"/>
              </a:ext>
            </a:extLst>
          </p:cNvPr>
          <p:cNvPicPr>
            <a:picLocks noChangeAspect="1"/>
          </p:cNvPicPr>
          <p:nvPr/>
        </p:nvPicPr>
        <p:blipFill>
          <a:blip r:embed="rId3"/>
          <a:srcRect l="6189" r="6829" b="1460"/>
          <a:stretch>
            <a:fillRect/>
          </a:stretch>
        </p:blipFill>
        <p:spPr>
          <a:xfrm>
            <a:off x="6096000" y="1591644"/>
            <a:ext cx="5040000" cy="4358471"/>
          </a:xfrm>
          <a:prstGeom prst="rect">
            <a:avLst/>
          </a:prstGeom>
        </p:spPr>
      </p:pic>
      <p:sp>
        <p:nvSpPr>
          <p:cNvPr id="4" name="Title 3">
            <a:extLst>
              <a:ext uri="{FF2B5EF4-FFF2-40B4-BE49-F238E27FC236}">
                <a16:creationId xmlns:a16="http://schemas.microsoft.com/office/drawing/2014/main" id="{EAC94C8C-6054-3B68-7B75-5C5C6601BCD3}"/>
              </a:ext>
            </a:extLst>
          </p:cNvPr>
          <p:cNvSpPr>
            <a:spLocks noGrp="1"/>
          </p:cNvSpPr>
          <p:nvPr>
            <p:ph type="ctrTitle"/>
          </p:nvPr>
        </p:nvSpPr>
        <p:spPr/>
        <p:txBody>
          <a:bodyPr/>
          <a:lstStyle/>
          <a:p>
            <a:r>
              <a:rPr lang="en-GB" dirty="0"/>
              <a:t>A known quantity…</a:t>
            </a:r>
          </a:p>
        </p:txBody>
      </p:sp>
      <p:sp>
        <p:nvSpPr>
          <p:cNvPr id="3" name="Text Placeholder 2">
            <a:extLst>
              <a:ext uri="{FF2B5EF4-FFF2-40B4-BE49-F238E27FC236}">
                <a16:creationId xmlns:a16="http://schemas.microsoft.com/office/drawing/2014/main" id="{DE2C60ED-4856-00A4-FA76-679400D98214}"/>
              </a:ext>
            </a:extLst>
          </p:cNvPr>
          <p:cNvSpPr>
            <a:spLocks noGrp="1"/>
          </p:cNvSpPr>
          <p:nvPr>
            <p:ph type="body" sz="quarter" idx="14"/>
          </p:nvPr>
        </p:nvSpPr>
        <p:spPr>
          <a:xfrm>
            <a:off x="720003" y="1605936"/>
            <a:ext cx="5040000" cy="3874664"/>
          </a:xfrm>
        </p:spPr>
        <p:txBody>
          <a:bodyPr/>
          <a:lstStyle/>
          <a:p>
            <a:r>
              <a:rPr lang="en-GB" sz="2400" b="0" dirty="0"/>
              <a:t>Game jams are well-researched (Fowler and </a:t>
            </a:r>
            <a:r>
              <a:rPr lang="en-GB" sz="2400" b="0" dirty="0" err="1"/>
              <a:t>Khosmood</a:t>
            </a:r>
            <a:r>
              <a:rPr lang="en-GB" sz="2400" b="0" dirty="0"/>
              <a:t>, 2023) methods for knowledge transfer and creation (</a:t>
            </a:r>
            <a:r>
              <a:rPr lang="en-GB" sz="2400" b="0" dirty="0" err="1"/>
              <a:t>Laaninen</a:t>
            </a:r>
            <a:r>
              <a:rPr lang="en-GB" sz="2400" b="0" dirty="0"/>
              <a:t>, Hanson and Sauter, 2025) that accelerate design (Falk, 2021) and are seen by the industry as a way to evidence hard and soft skills (Pedercini, 2023; Savage et al., 2026).</a:t>
            </a:r>
          </a:p>
        </p:txBody>
      </p:sp>
      <p:sp>
        <p:nvSpPr>
          <p:cNvPr id="5" name="Footer Placeholder 4">
            <a:extLst>
              <a:ext uri="{FF2B5EF4-FFF2-40B4-BE49-F238E27FC236}">
                <a16:creationId xmlns:a16="http://schemas.microsoft.com/office/drawing/2014/main" id="{33CADA2B-95F6-310B-F464-845847304106}"/>
              </a:ext>
            </a:extLst>
          </p:cNvPr>
          <p:cNvSpPr>
            <a:spLocks noGrp="1"/>
          </p:cNvSpPr>
          <p:nvPr>
            <p:ph type="ftr" sz="quarter" idx="3"/>
          </p:nvPr>
        </p:nvSpPr>
        <p:spPr/>
        <p:txBody>
          <a:bodyPr/>
          <a:lstStyle/>
          <a:p>
            <a:pPr algn="r"/>
            <a:r>
              <a:rPr lang="en-GB"/>
              <a:t>Place of Global Game Jam as Identity Infrastructure in UK Cross-Regional Communities of Practice</a:t>
            </a:r>
            <a:endParaRPr lang="en-GB" dirty="0"/>
          </a:p>
        </p:txBody>
      </p:sp>
      <p:sp>
        <p:nvSpPr>
          <p:cNvPr id="7" name="Slide Number Placeholder 6">
            <a:extLst>
              <a:ext uri="{FF2B5EF4-FFF2-40B4-BE49-F238E27FC236}">
                <a16:creationId xmlns:a16="http://schemas.microsoft.com/office/drawing/2014/main" id="{A7E61494-2ACD-816B-7A1F-022432C5D9D1}"/>
              </a:ext>
            </a:extLst>
          </p:cNvPr>
          <p:cNvSpPr>
            <a:spLocks noGrp="1"/>
          </p:cNvSpPr>
          <p:nvPr>
            <p:ph type="sldNum" sz="quarter" idx="4"/>
          </p:nvPr>
        </p:nvSpPr>
        <p:spPr/>
        <p:txBody>
          <a:bodyPr/>
          <a:lstStyle/>
          <a:p>
            <a:fld id="{2CC19541-5F6E-2C4C-BF21-196C1C8E2E31}" type="slidenum">
              <a:rPr lang="en-GB" smtClean="0"/>
              <a:pPr/>
              <a:t>3</a:t>
            </a:fld>
            <a:r>
              <a:rPr lang="en-GB"/>
              <a:t> </a:t>
            </a:r>
            <a:endParaRPr lang="en-GB" dirty="0"/>
          </a:p>
        </p:txBody>
      </p:sp>
      <p:sp>
        <p:nvSpPr>
          <p:cNvPr id="19" name="Text Placeholder 2">
            <a:extLst>
              <a:ext uri="{FF2B5EF4-FFF2-40B4-BE49-F238E27FC236}">
                <a16:creationId xmlns:a16="http://schemas.microsoft.com/office/drawing/2014/main" id="{8A6DDDE1-3332-7E51-8325-EFDC4D4846CF}"/>
              </a:ext>
            </a:extLst>
          </p:cNvPr>
          <p:cNvSpPr txBox="1">
            <a:spLocks/>
          </p:cNvSpPr>
          <p:nvPr/>
        </p:nvSpPr>
        <p:spPr>
          <a:xfrm>
            <a:off x="0" y="5482115"/>
            <a:ext cx="7527850" cy="468000"/>
          </a:xfrm>
          <a:prstGeom prst="rect">
            <a:avLst/>
          </a:prstGeom>
          <a:solidFill>
            <a:schemeClr val="bg1"/>
          </a:solidFill>
        </p:spPr>
        <p:txBody>
          <a:bodyPr vert="horz" lIns="0" tIns="0" rIns="0" bIns="0" rtlCol="0" anchor="ctr">
            <a:noAutofit/>
          </a:bodyPr>
          <a:lstStyle>
            <a:lvl1pPr marL="0" indent="0" algn="l" defTabSz="126000" rtl="0" eaLnBrk="1" latinLnBrk="0" hangingPunct="1">
              <a:lnSpc>
                <a:spcPct val="110000"/>
              </a:lnSpc>
              <a:spcBef>
                <a:spcPts val="0"/>
              </a:spcBef>
              <a:spcAft>
                <a:spcPts val="1200"/>
              </a:spcAft>
              <a:buClr>
                <a:schemeClr val="tx1"/>
              </a:buClr>
              <a:buSzPct val="80000"/>
              <a:buFont typeface="Wingdings 2" panose="05020102010507070707" pitchFamily="18" charset="2"/>
              <a:buNone/>
              <a:tabLst/>
              <a:defRPr sz="1800" kern="1200" spc="-10" baseline="0">
                <a:solidFill>
                  <a:schemeClr val="tx1"/>
                </a:solidFill>
                <a:latin typeface="+mn-lt"/>
                <a:ea typeface="+mn-ea"/>
                <a:cs typeface="+mn-cs"/>
              </a:defRPr>
            </a:lvl1pPr>
            <a:lvl2pPr marL="432000" indent="0" algn="l" defTabSz="126000" rtl="0" eaLnBrk="1" latinLnBrk="0" hangingPunct="1">
              <a:lnSpc>
                <a:spcPct val="110000"/>
              </a:lnSpc>
              <a:spcBef>
                <a:spcPts val="0"/>
              </a:spcBef>
              <a:spcAft>
                <a:spcPts val="1000"/>
              </a:spcAft>
              <a:buClr>
                <a:schemeClr val="tx1"/>
              </a:buClr>
              <a:buSzPct val="80000"/>
              <a:buFontTx/>
              <a:buNone/>
              <a:tabLst>
                <a:tab pos="126000" algn="l"/>
              </a:tabLst>
              <a:defRPr sz="1600" kern="1200" spc="-10" baseline="0">
                <a:solidFill>
                  <a:schemeClr val="tx1"/>
                </a:solidFill>
                <a:latin typeface="+mn-lt"/>
                <a:ea typeface="+mn-ea"/>
                <a:cs typeface="+mn-cs"/>
              </a:defRPr>
            </a:lvl2pPr>
            <a:lvl3pPr marL="864000" indent="-432000" algn="l" defTabSz="126000" rtl="0" eaLnBrk="1" latinLnBrk="0" hangingPunct="1">
              <a:lnSpc>
                <a:spcPct val="110000"/>
              </a:lnSpc>
              <a:spcBef>
                <a:spcPts val="0"/>
              </a:spcBef>
              <a:spcAft>
                <a:spcPts val="1000"/>
              </a:spcAft>
              <a:buClrTx/>
              <a:buSzPct val="80000"/>
              <a:buFont typeface="Wingdings 2" panose="05020102010507070707" pitchFamily="18" charset="2"/>
              <a:buChar char=""/>
              <a:tabLst>
                <a:tab pos="126000" algn="l"/>
              </a:tabLst>
              <a:defRPr sz="2400" kern="1200" spc="-10" baseline="0">
                <a:solidFill>
                  <a:schemeClr val="tx1"/>
                </a:solidFill>
                <a:latin typeface="+mn-lt"/>
                <a:ea typeface="+mn-ea"/>
                <a:cs typeface="+mn-cs"/>
              </a:defRPr>
            </a:lvl3pPr>
            <a:lvl4pPr marL="432000" indent="-432000" algn="l" defTabSz="126000" rtl="0" eaLnBrk="1" latinLnBrk="0" hangingPunct="1">
              <a:lnSpc>
                <a:spcPct val="110000"/>
              </a:lnSpc>
              <a:spcBef>
                <a:spcPts val="0"/>
              </a:spcBef>
              <a:spcAft>
                <a:spcPts val="0"/>
              </a:spcAft>
              <a:buClr>
                <a:schemeClr val="tx1"/>
              </a:buClr>
              <a:buSzPct val="80000"/>
              <a:buFont typeface="Wingdings 2" panose="05020102010507070707" pitchFamily="18" charset="2"/>
              <a:buChar char="¢"/>
              <a:tabLst/>
              <a:defRPr sz="2400" kern="1200" spc="-10" baseline="0">
                <a:solidFill>
                  <a:schemeClr val="tx1"/>
                </a:solidFill>
                <a:latin typeface="+mn-lt"/>
                <a:ea typeface="+mn-ea"/>
                <a:cs typeface="+mn-cs"/>
              </a:defRPr>
            </a:lvl4pPr>
            <a:lvl5pPr marL="864000" indent="-432000" algn="l" defTabSz="126000" rtl="0" eaLnBrk="1" latinLnBrk="0" hangingPunct="1">
              <a:lnSpc>
                <a:spcPct val="110000"/>
              </a:lnSpc>
              <a:spcBef>
                <a:spcPts val="0"/>
              </a:spcBef>
              <a:spcAft>
                <a:spcPts val="0"/>
              </a:spcAft>
              <a:buClr>
                <a:schemeClr val="tx1"/>
              </a:buClr>
              <a:buSzPct val="80000"/>
              <a:buFont typeface="Wingdings 2" panose="05020102010507070707" pitchFamily="18" charset="2"/>
              <a:buChar char="¢"/>
              <a:tabLst>
                <a:tab pos="126000" algn="l"/>
              </a:tabLst>
              <a:defRPr sz="2400" kern="1200" spc="-10" baseline="0">
                <a:solidFill>
                  <a:schemeClr val="tx1"/>
                </a:solidFill>
                <a:latin typeface="+mn-lt"/>
                <a:ea typeface="+mn-ea"/>
                <a:cs typeface="+mn-cs"/>
              </a:defRPr>
            </a:lvl5pPr>
            <a:lvl6pPr marL="864000" indent="-432000" algn="l" defTabSz="126000" rtl="0" eaLnBrk="1" latinLnBrk="0" hangingPunct="1">
              <a:lnSpc>
                <a:spcPct val="110000"/>
              </a:lnSpc>
              <a:spcBef>
                <a:spcPts val="0"/>
              </a:spcBef>
              <a:spcAft>
                <a:spcPts val="0"/>
              </a:spcAft>
              <a:buClr>
                <a:schemeClr val="tx1"/>
              </a:buClr>
              <a:buSzPct val="80000"/>
              <a:buFont typeface="Wingdings 2" panose="05020102010507070707" pitchFamily="18" charset="2"/>
              <a:buChar char="£"/>
              <a:tabLst>
                <a:tab pos="126000" algn="l"/>
              </a:tabLst>
              <a:defRPr sz="2400" kern="1200" spc="-10" baseline="0">
                <a:solidFill>
                  <a:schemeClr val="tx1"/>
                </a:solidFill>
                <a:latin typeface="+mn-lt"/>
                <a:ea typeface="+mn-ea"/>
                <a:cs typeface="+mn-cs"/>
              </a:defRPr>
            </a:lvl6pPr>
            <a:lvl7pPr marL="432000" indent="-432000" algn="l" defTabSz="126000" rtl="0" eaLnBrk="1" latinLnBrk="0" hangingPunct="1">
              <a:lnSpc>
                <a:spcPct val="110000"/>
              </a:lnSpc>
              <a:spcBef>
                <a:spcPts val="0"/>
              </a:spcBef>
              <a:buFont typeface="+mj-lt"/>
              <a:buAutoNum type="arabicPeriod"/>
              <a:tabLst>
                <a:tab pos="126000" algn="l"/>
              </a:tabLst>
              <a:defRPr sz="2400" kern="1200" spc="-10" baseline="0">
                <a:solidFill>
                  <a:schemeClr val="tx1"/>
                </a:solidFill>
                <a:latin typeface="+mn-lt"/>
                <a:ea typeface="+mn-ea"/>
                <a:cs typeface="+mn-cs"/>
              </a:defRPr>
            </a:lvl7pPr>
            <a:lvl8pPr marL="0" indent="0" algn="l" defTabSz="126000" rtl="0" eaLnBrk="1" latinLnBrk="0" hangingPunct="1">
              <a:lnSpc>
                <a:spcPct val="110000"/>
              </a:lnSpc>
              <a:spcBef>
                <a:spcPts val="0"/>
              </a:spcBef>
              <a:buFont typeface="Arial" panose="020B0604020202020204" pitchFamily="34" charset="0"/>
              <a:buNone/>
              <a:tabLst>
                <a:tab pos="126000" algn="l"/>
              </a:tabLst>
              <a:defRPr sz="2400" b="1" kern="1200" spc="-10" baseline="0">
                <a:solidFill>
                  <a:schemeClr val="tx1"/>
                </a:solidFill>
                <a:latin typeface="+mn-lt"/>
                <a:ea typeface="+mn-ea"/>
                <a:cs typeface="+mn-cs"/>
              </a:defRPr>
            </a:lvl8pPr>
            <a:lvl9pPr marL="0" indent="0" algn="l" defTabSz="126000" rtl="0" eaLnBrk="1" latinLnBrk="0" hangingPunct="1">
              <a:lnSpc>
                <a:spcPct val="110000"/>
              </a:lnSpc>
              <a:spcBef>
                <a:spcPts val="0"/>
              </a:spcBef>
              <a:buFont typeface="Arial" panose="020B0604020202020204" pitchFamily="34" charset="0"/>
              <a:buNone/>
              <a:tabLst>
                <a:tab pos="126000" algn="l"/>
              </a:tabLst>
              <a:defRPr sz="2400" kern="1200" spc="-10" baseline="0">
                <a:solidFill>
                  <a:schemeClr val="tx1"/>
                </a:solidFill>
                <a:latin typeface="+mn-lt"/>
                <a:ea typeface="+mn-ea"/>
                <a:cs typeface="+mn-cs"/>
              </a:defRPr>
            </a:lvl9pPr>
          </a:lstStyle>
          <a:p>
            <a:pPr lvl="1"/>
            <a:r>
              <a:rPr lang="en-GB" sz="1200" b="1" dirty="0"/>
              <a:t> Group shot from </a:t>
            </a:r>
            <a:r>
              <a:rPr lang="en-GB" sz="1200" b="1" dirty="0" err="1"/>
              <a:t>São</a:t>
            </a:r>
            <a:r>
              <a:rPr lang="en-GB" sz="1200" b="1" dirty="0"/>
              <a:t> </a:t>
            </a:r>
            <a:r>
              <a:rPr lang="en-GB" sz="1200" b="1" dirty="0" err="1"/>
              <a:t>Luís</a:t>
            </a:r>
            <a:r>
              <a:rPr lang="en-GB" sz="1200" b="1" dirty="0"/>
              <a:t>, Brazil</a:t>
            </a:r>
            <a:br>
              <a:rPr lang="en-GB" sz="1200" dirty="0"/>
            </a:br>
            <a:r>
              <a:rPr lang="en-GB" sz="1200" dirty="0"/>
              <a:t> Global Game Jam Press Kit </a:t>
            </a:r>
            <a:r>
              <a:rPr lang="pl-PL" sz="1200" dirty="0"/>
              <a:t>| </a:t>
            </a:r>
            <a:r>
              <a:rPr lang="en-GB" sz="1200" dirty="0"/>
              <a:t>Photo</a:t>
            </a:r>
            <a:endParaRPr lang="en-US" sz="1200" dirty="0"/>
          </a:p>
        </p:txBody>
      </p:sp>
      <p:pic>
        <p:nvPicPr>
          <p:cNvPr id="1028" name="Picture 4">
            <a:extLst>
              <a:ext uri="{FF2B5EF4-FFF2-40B4-BE49-F238E27FC236}">
                <a16:creationId xmlns:a16="http://schemas.microsoft.com/office/drawing/2014/main" id="{500F0B22-D992-7FEB-1979-C0B5409FD551}"/>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240003" y="6184202"/>
            <a:ext cx="726960" cy="38819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32081765"/>
      </p:ext>
    </p:extLst>
  </p:cSld>
  <p:clrMapOvr>
    <a:masterClrMapping/>
  </p:clrMapOvr>
  <mc:AlternateContent xmlns:mc="http://schemas.openxmlformats.org/markup-compatibility/2006" xmlns:p14="http://schemas.microsoft.com/office/powerpoint/2010/main">
    <mc:Choice Requires="p14">
      <p:transition spd="slow" p14:dur="2000" advTm="12097"/>
    </mc:Choice>
    <mc:Fallback xmlns="">
      <p:transition spd="slow" advTm="1209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7D04A4-DC46-6838-2049-99E9F89CD23C}"/>
            </a:ext>
          </a:extLst>
        </p:cNvPr>
        <p:cNvGrpSpPr/>
        <p:nvPr/>
      </p:nvGrpSpPr>
      <p:grpSpPr>
        <a:xfrm>
          <a:off x="0" y="0"/>
          <a:ext cx="0" cy="0"/>
          <a:chOff x="0" y="0"/>
          <a:chExt cx="0" cy="0"/>
        </a:xfrm>
      </p:grpSpPr>
      <p:pic>
        <p:nvPicPr>
          <p:cNvPr id="5122" name="Picture 2" descr="Screenshot #0">
            <a:extLst>
              <a:ext uri="{FF2B5EF4-FFF2-40B4-BE49-F238E27FC236}">
                <a16:creationId xmlns:a16="http://schemas.microsoft.com/office/drawing/2014/main" id="{B56A8688-8CB3-372F-121A-DD3C86CDC58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048" y="-1"/>
            <a:ext cx="12350210" cy="6857999"/>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8789E5D5-9B13-FA0F-E1FC-377E9501916A}"/>
              </a:ext>
            </a:extLst>
          </p:cNvPr>
          <p:cNvSpPr>
            <a:spLocks noGrp="1"/>
          </p:cNvSpPr>
          <p:nvPr>
            <p:ph type="ctrTitle"/>
          </p:nvPr>
        </p:nvSpPr>
        <p:spPr>
          <a:xfrm>
            <a:off x="-4700" y="6109396"/>
            <a:ext cx="8611438" cy="758651"/>
          </a:xfrm>
          <a:solidFill>
            <a:schemeClr val="tx1"/>
          </a:solidFill>
        </p:spPr>
        <p:txBody>
          <a:bodyPr/>
          <a:lstStyle/>
          <a:p>
            <a:r>
              <a:rPr lang="en-GB" dirty="0"/>
              <a:t>BABA IS YOU – NORDIC GAME JAM 2017</a:t>
            </a:r>
          </a:p>
        </p:txBody>
      </p:sp>
    </p:spTree>
    <p:extLst>
      <p:ext uri="{BB962C8B-B14F-4D97-AF65-F5344CB8AC3E}">
        <p14:creationId xmlns:p14="http://schemas.microsoft.com/office/powerpoint/2010/main" val="4260197164"/>
      </p:ext>
    </p:extLst>
  </p:cSld>
  <p:clrMapOvr>
    <a:masterClrMapping/>
  </p:clrMapOvr>
  <mc:AlternateContent xmlns:mc="http://schemas.openxmlformats.org/markup-compatibility/2006" xmlns:p14="http://schemas.microsoft.com/office/powerpoint/2010/main">
    <mc:Choice Requires="p14">
      <p:transition spd="slow" p14:dur="2000" advTm="2057"/>
    </mc:Choice>
    <mc:Fallback xmlns="">
      <p:transition spd="slow" advTm="2057"/>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7EB54B-EFD4-D998-DBFA-D31428C53C57}"/>
            </a:ext>
          </a:extLst>
        </p:cNvPr>
        <p:cNvGrpSpPr/>
        <p:nvPr/>
      </p:nvGrpSpPr>
      <p:grpSpPr>
        <a:xfrm>
          <a:off x="0" y="0"/>
          <a:ext cx="0" cy="0"/>
          <a:chOff x="0" y="0"/>
          <a:chExt cx="0" cy="0"/>
        </a:xfrm>
      </p:grpSpPr>
      <p:pic>
        <p:nvPicPr>
          <p:cNvPr id="7" name="Picture 6">
            <a:extLst>
              <a:ext uri="{FF2B5EF4-FFF2-40B4-BE49-F238E27FC236}">
                <a16:creationId xmlns:a16="http://schemas.microsoft.com/office/drawing/2014/main" id="{C248C43C-2CD8-3885-7D40-8487FE60BE26}"/>
              </a:ext>
            </a:extLst>
          </p:cNvPr>
          <p:cNvPicPr>
            <a:picLocks noChangeAspect="1"/>
          </p:cNvPicPr>
          <p:nvPr/>
        </p:nvPicPr>
        <p:blipFill>
          <a:blip r:embed="rId3"/>
          <a:stretch>
            <a:fillRect/>
          </a:stretch>
        </p:blipFill>
        <p:spPr>
          <a:xfrm>
            <a:off x="10047" y="0"/>
            <a:ext cx="12191999" cy="6858000"/>
          </a:xfrm>
          <a:prstGeom prst="rect">
            <a:avLst/>
          </a:prstGeom>
        </p:spPr>
      </p:pic>
      <p:sp>
        <p:nvSpPr>
          <p:cNvPr id="2" name="Title 1">
            <a:extLst>
              <a:ext uri="{FF2B5EF4-FFF2-40B4-BE49-F238E27FC236}">
                <a16:creationId xmlns:a16="http://schemas.microsoft.com/office/drawing/2014/main" id="{AD391293-BBED-CF43-0247-AB68BF4F99BF}"/>
              </a:ext>
            </a:extLst>
          </p:cNvPr>
          <p:cNvSpPr>
            <a:spLocks noGrp="1"/>
          </p:cNvSpPr>
          <p:nvPr>
            <p:ph type="ctrTitle"/>
          </p:nvPr>
        </p:nvSpPr>
        <p:spPr>
          <a:xfrm>
            <a:off x="-4701" y="6109396"/>
            <a:ext cx="8842551" cy="758651"/>
          </a:xfrm>
          <a:solidFill>
            <a:schemeClr val="tx1"/>
          </a:solidFill>
        </p:spPr>
        <p:txBody>
          <a:bodyPr/>
          <a:lstStyle/>
          <a:p>
            <a:r>
              <a:rPr lang="en-GB" dirty="0"/>
              <a:t>ROLLERDROME – GMTK GAME JAM 2017</a:t>
            </a:r>
          </a:p>
        </p:txBody>
      </p:sp>
    </p:spTree>
    <p:extLst>
      <p:ext uri="{BB962C8B-B14F-4D97-AF65-F5344CB8AC3E}">
        <p14:creationId xmlns:p14="http://schemas.microsoft.com/office/powerpoint/2010/main" val="3578085630"/>
      </p:ext>
    </p:extLst>
  </p:cSld>
  <p:clrMapOvr>
    <a:masterClrMapping/>
  </p:clrMapOvr>
  <mc:AlternateContent xmlns:mc="http://schemas.openxmlformats.org/markup-compatibility/2006" xmlns:p14="http://schemas.microsoft.com/office/powerpoint/2010/main">
    <mc:Choice Requires="p14">
      <p:transition spd="slow" p14:dur="2000" advTm="2057"/>
    </mc:Choice>
    <mc:Fallback xmlns="">
      <p:transition spd="slow" advTm="2057"/>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6C9869-70F7-0D69-036A-60F7E8964475}"/>
            </a:ext>
          </a:extLst>
        </p:cNvPr>
        <p:cNvGrpSpPr/>
        <p:nvPr/>
      </p:nvGrpSpPr>
      <p:grpSpPr>
        <a:xfrm>
          <a:off x="0" y="0"/>
          <a:ext cx="0" cy="0"/>
          <a:chOff x="0" y="0"/>
          <a:chExt cx="0" cy="0"/>
        </a:xfrm>
      </p:grpSpPr>
      <p:pic>
        <p:nvPicPr>
          <p:cNvPr id="9" name="Picture 8">
            <a:extLst>
              <a:ext uri="{FF2B5EF4-FFF2-40B4-BE49-F238E27FC236}">
                <a16:creationId xmlns:a16="http://schemas.microsoft.com/office/drawing/2014/main" id="{574A987F-5B1E-759D-4711-08EC60E678B4}"/>
              </a:ext>
            </a:extLst>
          </p:cNvPr>
          <p:cNvPicPr>
            <a:picLocks noChangeAspect="1"/>
          </p:cNvPicPr>
          <p:nvPr/>
        </p:nvPicPr>
        <p:blipFill>
          <a:blip r:embed="rId3">
            <a:extLst>
              <a:ext uri="{28A0092B-C50C-407E-A947-70E740481C1C}">
                <a14:useLocalDpi xmlns:a14="http://schemas.microsoft.com/office/drawing/2010/main" val="0"/>
              </a:ext>
            </a:extLst>
          </a:blip>
          <a:srcRect b="18943"/>
          <a:stretch>
            <a:fillRect/>
          </a:stretch>
        </p:blipFill>
        <p:spPr>
          <a:xfrm>
            <a:off x="6096000" y="1591662"/>
            <a:ext cx="5097328" cy="4358453"/>
          </a:xfrm>
          <a:prstGeom prst="rect">
            <a:avLst/>
          </a:prstGeom>
        </p:spPr>
      </p:pic>
      <p:sp>
        <p:nvSpPr>
          <p:cNvPr id="4" name="Title 3">
            <a:extLst>
              <a:ext uri="{FF2B5EF4-FFF2-40B4-BE49-F238E27FC236}">
                <a16:creationId xmlns:a16="http://schemas.microsoft.com/office/drawing/2014/main" id="{67C9F6DB-23EA-43CE-52FC-6557FABC70A9}"/>
              </a:ext>
            </a:extLst>
          </p:cNvPr>
          <p:cNvSpPr>
            <a:spLocks noGrp="1"/>
          </p:cNvSpPr>
          <p:nvPr>
            <p:ph type="ctrTitle"/>
          </p:nvPr>
        </p:nvSpPr>
        <p:spPr/>
        <p:txBody>
          <a:bodyPr/>
          <a:lstStyle/>
          <a:p>
            <a:r>
              <a:rPr lang="en-GB" dirty="0"/>
              <a:t>Potential for growth</a:t>
            </a:r>
          </a:p>
        </p:txBody>
      </p:sp>
      <p:sp>
        <p:nvSpPr>
          <p:cNvPr id="3" name="Text Placeholder 2">
            <a:extLst>
              <a:ext uri="{FF2B5EF4-FFF2-40B4-BE49-F238E27FC236}">
                <a16:creationId xmlns:a16="http://schemas.microsoft.com/office/drawing/2014/main" id="{FABE7975-AEE2-7700-3518-460DF921CCCC}"/>
              </a:ext>
            </a:extLst>
          </p:cNvPr>
          <p:cNvSpPr>
            <a:spLocks noGrp="1"/>
          </p:cNvSpPr>
          <p:nvPr>
            <p:ph type="body" sz="quarter" idx="14"/>
          </p:nvPr>
        </p:nvSpPr>
        <p:spPr>
          <a:xfrm>
            <a:off x="720003" y="1595364"/>
            <a:ext cx="5040000" cy="3885236"/>
          </a:xfrm>
        </p:spPr>
        <p:txBody>
          <a:bodyPr/>
          <a:lstStyle/>
          <a:p>
            <a:r>
              <a:rPr lang="en-GB" sz="1600" b="0" dirty="0"/>
              <a:t>Several UK institutions, such as Wrexham University and the University of Hertfordshire, have incorporated jams into their curricula and submission requirements. Others, even when participating, struggle to achieve 100% engagement from their target audience (Wearn, Fletcher and Vigurs, 2014).</a:t>
            </a:r>
          </a:p>
          <a:p>
            <a:r>
              <a:rPr lang="en-GB" sz="1600" b="0" dirty="0"/>
              <a:t>What is more peculiar is that not all institutions that could participate in the event do (46/78 Game Unis, 7/64 Computing). This might be due to limited availability of teaching expertise and resources (after all, GGJ is volunteer-run); however, at this stage, it is a hypothesis, and institutions will be contacted in due course as part of further research.</a:t>
            </a:r>
          </a:p>
        </p:txBody>
      </p:sp>
      <p:sp>
        <p:nvSpPr>
          <p:cNvPr id="5" name="Footer Placeholder 4">
            <a:extLst>
              <a:ext uri="{FF2B5EF4-FFF2-40B4-BE49-F238E27FC236}">
                <a16:creationId xmlns:a16="http://schemas.microsoft.com/office/drawing/2014/main" id="{7B229A12-DC1B-1330-1E21-C2D3C65F312B}"/>
              </a:ext>
            </a:extLst>
          </p:cNvPr>
          <p:cNvSpPr>
            <a:spLocks noGrp="1"/>
          </p:cNvSpPr>
          <p:nvPr>
            <p:ph type="ftr" sz="quarter" idx="3"/>
          </p:nvPr>
        </p:nvSpPr>
        <p:spPr/>
        <p:txBody>
          <a:bodyPr/>
          <a:lstStyle/>
          <a:p>
            <a:pPr algn="r"/>
            <a:r>
              <a:rPr lang="en-GB"/>
              <a:t>Place of Global Game Jam as Identity Infrastructure in UK Cross-Regional Communities of Practice</a:t>
            </a:r>
            <a:endParaRPr lang="en-GB" dirty="0"/>
          </a:p>
        </p:txBody>
      </p:sp>
      <p:sp>
        <p:nvSpPr>
          <p:cNvPr id="7" name="Slide Number Placeholder 6">
            <a:extLst>
              <a:ext uri="{FF2B5EF4-FFF2-40B4-BE49-F238E27FC236}">
                <a16:creationId xmlns:a16="http://schemas.microsoft.com/office/drawing/2014/main" id="{CB416787-A2DD-56E0-121E-FAF22A3DE3EA}"/>
              </a:ext>
            </a:extLst>
          </p:cNvPr>
          <p:cNvSpPr>
            <a:spLocks noGrp="1"/>
          </p:cNvSpPr>
          <p:nvPr>
            <p:ph type="sldNum" sz="quarter" idx="4"/>
          </p:nvPr>
        </p:nvSpPr>
        <p:spPr/>
        <p:txBody>
          <a:bodyPr/>
          <a:lstStyle/>
          <a:p>
            <a:fld id="{2CC19541-5F6E-2C4C-BF21-196C1C8E2E31}" type="slidenum">
              <a:rPr lang="en-GB" smtClean="0"/>
              <a:pPr/>
              <a:t>32</a:t>
            </a:fld>
            <a:r>
              <a:rPr lang="en-GB"/>
              <a:t> </a:t>
            </a:r>
            <a:endParaRPr lang="en-GB" dirty="0"/>
          </a:p>
        </p:txBody>
      </p:sp>
      <p:sp>
        <p:nvSpPr>
          <p:cNvPr id="19" name="Text Placeholder 2">
            <a:extLst>
              <a:ext uri="{FF2B5EF4-FFF2-40B4-BE49-F238E27FC236}">
                <a16:creationId xmlns:a16="http://schemas.microsoft.com/office/drawing/2014/main" id="{1B8B8964-F110-2AF5-5E41-72249BD7DAD2}"/>
              </a:ext>
            </a:extLst>
          </p:cNvPr>
          <p:cNvSpPr txBox="1">
            <a:spLocks/>
          </p:cNvSpPr>
          <p:nvPr/>
        </p:nvSpPr>
        <p:spPr>
          <a:xfrm>
            <a:off x="0" y="5482115"/>
            <a:ext cx="7527850" cy="468000"/>
          </a:xfrm>
          <a:prstGeom prst="rect">
            <a:avLst/>
          </a:prstGeom>
          <a:solidFill>
            <a:schemeClr val="bg1"/>
          </a:solidFill>
        </p:spPr>
        <p:txBody>
          <a:bodyPr vert="horz" lIns="0" tIns="0" rIns="0" bIns="0" rtlCol="0" anchor="ctr">
            <a:noAutofit/>
          </a:bodyPr>
          <a:lstStyle>
            <a:lvl1pPr marL="0" indent="0" algn="l" defTabSz="126000" rtl="0" eaLnBrk="1" latinLnBrk="0" hangingPunct="1">
              <a:lnSpc>
                <a:spcPct val="110000"/>
              </a:lnSpc>
              <a:spcBef>
                <a:spcPts val="0"/>
              </a:spcBef>
              <a:spcAft>
                <a:spcPts val="1200"/>
              </a:spcAft>
              <a:buClr>
                <a:schemeClr val="tx1"/>
              </a:buClr>
              <a:buSzPct val="80000"/>
              <a:buFont typeface="Wingdings 2" panose="05020102010507070707" pitchFamily="18" charset="2"/>
              <a:buNone/>
              <a:tabLst/>
              <a:defRPr sz="1800" kern="1200" spc="-10" baseline="0">
                <a:solidFill>
                  <a:schemeClr val="tx1"/>
                </a:solidFill>
                <a:latin typeface="+mn-lt"/>
                <a:ea typeface="+mn-ea"/>
                <a:cs typeface="+mn-cs"/>
              </a:defRPr>
            </a:lvl1pPr>
            <a:lvl2pPr marL="432000" indent="0" algn="l" defTabSz="126000" rtl="0" eaLnBrk="1" latinLnBrk="0" hangingPunct="1">
              <a:lnSpc>
                <a:spcPct val="110000"/>
              </a:lnSpc>
              <a:spcBef>
                <a:spcPts val="0"/>
              </a:spcBef>
              <a:spcAft>
                <a:spcPts val="1000"/>
              </a:spcAft>
              <a:buClr>
                <a:schemeClr val="tx1"/>
              </a:buClr>
              <a:buSzPct val="80000"/>
              <a:buFontTx/>
              <a:buNone/>
              <a:tabLst>
                <a:tab pos="126000" algn="l"/>
              </a:tabLst>
              <a:defRPr sz="1600" kern="1200" spc="-10" baseline="0">
                <a:solidFill>
                  <a:schemeClr val="tx1"/>
                </a:solidFill>
                <a:latin typeface="+mn-lt"/>
                <a:ea typeface="+mn-ea"/>
                <a:cs typeface="+mn-cs"/>
              </a:defRPr>
            </a:lvl2pPr>
            <a:lvl3pPr marL="864000" indent="-432000" algn="l" defTabSz="126000" rtl="0" eaLnBrk="1" latinLnBrk="0" hangingPunct="1">
              <a:lnSpc>
                <a:spcPct val="110000"/>
              </a:lnSpc>
              <a:spcBef>
                <a:spcPts val="0"/>
              </a:spcBef>
              <a:spcAft>
                <a:spcPts val="1000"/>
              </a:spcAft>
              <a:buClrTx/>
              <a:buSzPct val="80000"/>
              <a:buFont typeface="Wingdings 2" panose="05020102010507070707" pitchFamily="18" charset="2"/>
              <a:buChar char=""/>
              <a:tabLst>
                <a:tab pos="126000" algn="l"/>
              </a:tabLst>
              <a:defRPr sz="2400" kern="1200" spc="-10" baseline="0">
                <a:solidFill>
                  <a:schemeClr val="tx1"/>
                </a:solidFill>
                <a:latin typeface="+mn-lt"/>
                <a:ea typeface="+mn-ea"/>
                <a:cs typeface="+mn-cs"/>
              </a:defRPr>
            </a:lvl3pPr>
            <a:lvl4pPr marL="432000" indent="-432000" algn="l" defTabSz="126000" rtl="0" eaLnBrk="1" latinLnBrk="0" hangingPunct="1">
              <a:lnSpc>
                <a:spcPct val="110000"/>
              </a:lnSpc>
              <a:spcBef>
                <a:spcPts val="0"/>
              </a:spcBef>
              <a:spcAft>
                <a:spcPts val="0"/>
              </a:spcAft>
              <a:buClr>
                <a:schemeClr val="tx1"/>
              </a:buClr>
              <a:buSzPct val="80000"/>
              <a:buFont typeface="Wingdings 2" panose="05020102010507070707" pitchFamily="18" charset="2"/>
              <a:buChar char="¢"/>
              <a:tabLst/>
              <a:defRPr sz="2400" kern="1200" spc="-10" baseline="0">
                <a:solidFill>
                  <a:schemeClr val="tx1"/>
                </a:solidFill>
                <a:latin typeface="+mn-lt"/>
                <a:ea typeface="+mn-ea"/>
                <a:cs typeface="+mn-cs"/>
              </a:defRPr>
            </a:lvl4pPr>
            <a:lvl5pPr marL="864000" indent="-432000" algn="l" defTabSz="126000" rtl="0" eaLnBrk="1" latinLnBrk="0" hangingPunct="1">
              <a:lnSpc>
                <a:spcPct val="110000"/>
              </a:lnSpc>
              <a:spcBef>
                <a:spcPts val="0"/>
              </a:spcBef>
              <a:spcAft>
                <a:spcPts val="0"/>
              </a:spcAft>
              <a:buClr>
                <a:schemeClr val="tx1"/>
              </a:buClr>
              <a:buSzPct val="80000"/>
              <a:buFont typeface="Wingdings 2" panose="05020102010507070707" pitchFamily="18" charset="2"/>
              <a:buChar char="¢"/>
              <a:tabLst>
                <a:tab pos="126000" algn="l"/>
              </a:tabLst>
              <a:defRPr sz="2400" kern="1200" spc="-10" baseline="0">
                <a:solidFill>
                  <a:schemeClr val="tx1"/>
                </a:solidFill>
                <a:latin typeface="+mn-lt"/>
                <a:ea typeface="+mn-ea"/>
                <a:cs typeface="+mn-cs"/>
              </a:defRPr>
            </a:lvl5pPr>
            <a:lvl6pPr marL="864000" indent="-432000" algn="l" defTabSz="126000" rtl="0" eaLnBrk="1" latinLnBrk="0" hangingPunct="1">
              <a:lnSpc>
                <a:spcPct val="110000"/>
              </a:lnSpc>
              <a:spcBef>
                <a:spcPts val="0"/>
              </a:spcBef>
              <a:spcAft>
                <a:spcPts val="0"/>
              </a:spcAft>
              <a:buClr>
                <a:schemeClr val="tx1"/>
              </a:buClr>
              <a:buSzPct val="80000"/>
              <a:buFont typeface="Wingdings 2" panose="05020102010507070707" pitchFamily="18" charset="2"/>
              <a:buChar char="£"/>
              <a:tabLst>
                <a:tab pos="126000" algn="l"/>
              </a:tabLst>
              <a:defRPr sz="2400" kern="1200" spc="-10" baseline="0">
                <a:solidFill>
                  <a:schemeClr val="tx1"/>
                </a:solidFill>
                <a:latin typeface="+mn-lt"/>
                <a:ea typeface="+mn-ea"/>
                <a:cs typeface="+mn-cs"/>
              </a:defRPr>
            </a:lvl6pPr>
            <a:lvl7pPr marL="432000" indent="-432000" algn="l" defTabSz="126000" rtl="0" eaLnBrk="1" latinLnBrk="0" hangingPunct="1">
              <a:lnSpc>
                <a:spcPct val="110000"/>
              </a:lnSpc>
              <a:spcBef>
                <a:spcPts val="0"/>
              </a:spcBef>
              <a:buFont typeface="+mj-lt"/>
              <a:buAutoNum type="arabicPeriod"/>
              <a:tabLst>
                <a:tab pos="126000" algn="l"/>
              </a:tabLst>
              <a:defRPr sz="2400" kern="1200" spc="-10" baseline="0">
                <a:solidFill>
                  <a:schemeClr val="tx1"/>
                </a:solidFill>
                <a:latin typeface="+mn-lt"/>
                <a:ea typeface="+mn-ea"/>
                <a:cs typeface="+mn-cs"/>
              </a:defRPr>
            </a:lvl7pPr>
            <a:lvl8pPr marL="0" indent="0" algn="l" defTabSz="126000" rtl="0" eaLnBrk="1" latinLnBrk="0" hangingPunct="1">
              <a:lnSpc>
                <a:spcPct val="110000"/>
              </a:lnSpc>
              <a:spcBef>
                <a:spcPts val="0"/>
              </a:spcBef>
              <a:buFont typeface="Arial" panose="020B0604020202020204" pitchFamily="34" charset="0"/>
              <a:buNone/>
              <a:tabLst>
                <a:tab pos="126000" algn="l"/>
              </a:tabLst>
              <a:defRPr sz="2400" b="1" kern="1200" spc="-10" baseline="0">
                <a:solidFill>
                  <a:schemeClr val="tx1"/>
                </a:solidFill>
                <a:latin typeface="+mn-lt"/>
                <a:ea typeface="+mn-ea"/>
                <a:cs typeface="+mn-cs"/>
              </a:defRPr>
            </a:lvl8pPr>
            <a:lvl9pPr marL="0" indent="0" algn="l" defTabSz="126000" rtl="0" eaLnBrk="1" latinLnBrk="0" hangingPunct="1">
              <a:lnSpc>
                <a:spcPct val="110000"/>
              </a:lnSpc>
              <a:spcBef>
                <a:spcPts val="0"/>
              </a:spcBef>
              <a:buFont typeface="Arial" panose="020B0604020202020204" pitchFamily="34" charset="0"/>
              <a:buNone/>
              <a:tabLst>
                <a:tab pos="126000" algn="l"/>
              </a:tabLst>
              <a:defRPr sz="2400" kern="1200" spc="-10" baseline="0">
                <a:solidFill>
                  <a:schemeClr val="tx1"/>
                </a:solidFill>
                <a:latin typeface="+mn-lt"/>
                <a:ea typeface="+mn-ea"/>
                <a:cs typeface="+mn-cs"/>
              </a:defRPr>
            </a:lvl9pPr>
          </a:lstStyle>
          <a:p>
            <a:pPr lvl="1"/>
            <a:r>
              <a:rPr lang="en-GB" sz="1200" b="1" dirty="0"/>
              <a:t> HESA DATA 2019/2020</a:t>
            </a:r>
            <a:br>
              <a:rPr lang="en-GB" sz="1200" dirty="0"/>
            </a:br>
            <a:r>
              <a:rPr lang="en-GB" sz="1200" dirty="0"/>
              <a:t> Thom Kaczmarek </a:t>
            </a:r>
            <a:r>
              <a:rPr lang="pl-PL" sz="1200" dirty="0"/>
              <a:t>| </a:t>
            </a:r>
            <a:r>
              <a:rPr lang="en-GB" sz="1200" dirty="0"/>
              <a:t>Screenshot</a:t>
            </a:r>
            <a:endParaRPr lang="en-US" sz="1200" dirty="0"/>
          </a:p>
        </p:txBody>
      </p:sp>
      <p:pic>
        <p:nvPicPr>
          <p:cNvPr id="1028" name="Picture 4">
            <a:extLst>
              <a:ext uri="{FF2B5EF4-FFF2-40B4-BE49-F238E27FC236}">
                <a16:creationId xmlns:a16="http://schemas.microsoft.com/office/drawing/2014/main" id="{DF56D973-AEE3-2438-FAF1-B7CB75ED4CBE}"/>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240003" y="6184202"/>
            <a:ext cx="726960" cy="38819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51455454"/>
      </p:ext>
    </p:extLst>
  </p:cSld>
  <p:clrMapOvr>
    <a:masterClrMapping/>
  </p:clrMapOvr>
  <mc:AlternateContent xmlns:mc="http://schemas.openxmlformats.org/markup-compatibility/2006" xmlns:p14="http://schemas.microsoft.com/office/powerpoint/2010/main">
    <mc:Choice Requires="p14">
      <p:transition spd="slow" p14:dur="2000" advTm="12097"/>
    </mc:Choice>
    <mc:Fallback xmlns="">
      <p:transition spd="slow" advTm="12097"/>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B08003-93E5-28C7-0672-5199492F1D89}"/>
            </a:ext>
          </a:extLst>
        </p:cNvPr>
        <p:cNvGrpSpPr/>
        <p:nvPr/>
      </p:nvGrpSpPr>
      <p:grpSpPr>
        <a:xfrm>
          <a:off x="0" y="0"/>
          <a:ext cx="0" cy="0"/>
          <a:chOff x="0" y="0"/>
          <a:chExt cx="0" cy="0"/>
        </a:xfrm>
      </p:grpSpPr>
      <p:graphicFrame>
        <p:nvGraphicFramePr>
          <p:cNvPr id="8" name="Chart 7">
            <a:extLst>
              <a:ext uri="{FF2B5EF4-FFF2-40B4-BE49-F238E27FC236}">
                <a16:creationId xmlns:a16="http://schemas.microsoft.com/office/drawing/2014/main" id="{CB6844EB-B9BA-3F8C-540F-9F2298CAD933}"/>
              </a:ext>
            </a:extLst>
          </p:cNvPr>
          <p:cNvGraphicFramePr/>
          <p:nvPr>
            <p:extLst>
              <p:ext uri="{D42A27DB-BD31-4B8C-83A1-F6EECF244321}">
                <p14:modId xmlns:p14="http://schemas.microsoft.com/office/powerpoint/2010/main" val="3562371733"/>
              </p:ext>
            </p:extLst>
          </p:nvPr>
        </p:nvGraphicFramePr>
        <p:xfrm>
          <a:off x="4972731" y="400870"/>
          <a:ext cx="8128000" cy="5418667"/>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1" name="Chart 10">
            <a:extLst>
              <a:ext uri="{FF2B5EF4-FFF2-40B4-BE49-F238E27FC236}">
                <a16:creationId xmlns:a16="http://schemas.microsoft.com/office/drawing/2014/main" id="{A48E250F-8857-4CE7-B422-8DF4437DBA75}"/>
              </a:ext>
            </a:extLst>
          </p:cNvPr>
          <p:cNvGraphicFramePr/>
          <p:nvPr>
            <p:extLst>
              <p:ext uri="{D42A27DB-BD31-4B8C-83A1-F6EECF244321}">
                <p14:modId xmlns:p14="http://schemas.microsoft.com/office/powerpoint/2010/main" val="1806810885"/>
              </p:ext>
            </p:extLst>
          </p:nvPr>
        </p:nvGraphicFramePr>
        <p:xfrm>
          <a:off x="5191719" y="400871"/>
          <a:ext cx="8128000" cy="5418667"/>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4" name="Chart 13">
            <a:extLst>
              <a:ext uri="{FF2B5EF4-FFF2-40B4-BE49-F238E27FC236}">
                <a16:creationId xmlns:a16="http://schemas.microsoft.com/office/drawing/2014/main" id="{DE4A6030-DDDC-9801-440E-94E728522ED7}"/>
              </a:ext>
            </a:extLst>
          </p:cNvPr>
          <p:cNvGraphicFramePr/>
          <p:nvPr>
            <p:extLst>
              <p:ext uri="{D42A27DB-BD31-4B8C-83A1-F6EECF244321}">
                <p14:modId xmlns:p14="http://schemas.microsoft.com/office/powerpoint/2010/main" val="3383267308"/>
              </p:ext>
            </p:extLst>
          </p:nvPr>
        </p:nvGraphicFramePr>
        <p:xfrm>
          <a:off x="5448910" y="-86607"/>
          <a:ext cx="7175639" cy="6273878"/>
        </p:xfrm>
        <a:graphic>
          <a:graphicData uri="http://schemas.openxmlformats.org/drawingml/2006/chart">
            <c:chart xmlns:c="http://schemas.openxmlformats.org/drawingml/2006/chart" xmlns:r="http://schemas.openxmlformats.org/officeDocument/2006/relationships" r:id="rId5"/>
          </a:graphicData>
        </a:graphic>
      </p:graphicFrame>
      <p:grpSp>
        <p:nvGrpSpPr>
          <p:cNvPr id="12" name="Group 11">
            <a:extLst>
              <a:ext uri="{FF2B5EF4-FFF2-40B4-BE49-F238E27FC236}">
                <a16:creationId xmlns:a16="http://schemas.microsoft.com/office/drawing/2014/main" id="{FC9AACE0-072C-738D-9C3C-89A5CEFF5557}"/>
              </a:ext>
            </a:extLst>
          </p:cNvPr>
          <p:cNvGrpSpPr/>
          <p:nvPr/>
        </p:nvGrpSpPr>
        <p:grpSpPr>
          <a:xfrm>
            <a:off x="6516730" y="136524"/>
            <a:ext cx="5040000" cy="5881667"/>
            <a:chOff x="12726679" y="-6092465"/>
            <a:chExt cx="5682108" cy="6858000"/>
          </a:xfrm>
        </p:grpSpPr>
        <p:pic>
          <p:nvPicPr>
            <p:cNvPr id="10" name="Picture 9">
              <a:extLst>
                <a:ext uri="{FF2B5EF4-FFF2-40B4-BE49-F238E27FC236}">
                  <a16:creationId xmlns:a16="http://schemas.microsoft.com/office/drawing/2014/main" id="{DF84211A-160E-E4BC-CE96-F8287237531D}"/>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2726679" y="-6092465"/>
              <a:ext cx="5682108" cy="6858000"/>
            </a:xfrm>
            <a:prstGeom prst="rect">
              <a:avLst/>
            </a:prstGeom>
          </p:spPr>
        </p:pic>
        <p:sp>
          <p:nvSpPr>
            <p:cNvPr id="6" name="TextBox 5">
              <a:extLst>
                <a:ext uri="{FF2B5EF4-FFF2-40B4-BE49-F238E27FC236}">
                  <a16:creationId xmlns:a16="http://schemas.microsoft.com/office/drawing/2014/main" id="{366DD67C-3B2C-BC63-5813-7DD0919D5630}"/>
                </a:ext>
              </a:extLst>
            </p:cNvPr>
            <p:cNvSpPr txBox="1"/>
            <p:nvPr/>
          </p:nvSpPr>
          <p:spPr>
            <a:xfrm>
              <a:off x="12857702" y="288137"/>
              <a:ext cx="3783019" cy="354202"/>
            </a:xfrm>
            <a:prstGeom prst="rect">
              <a:avLst/>
            </a:prstGeom>
            <a:noFill/>
          </p:spPr>
          <p:txBody>
            <a:bodyPr wrap="none" lIns="0" tIns="0" rIns="0" bIns="0" rtlCol="0" anchor="t" anchorCtr="0">
              <a:noAutofit/>
            </a:bodyPr>
            <a:lstStyle/>
            <a:p>
              <a:r>
                <a:rPr lang="en-GB" sz="1600" dirty="0">
                  <a:hlinkClick r:id="rId7"/>
                </a:rPr>
                <a:t>https://shorturl.at/fVFDW</a:t>
              </a:r>
              <a:r>
                <a:rPr lang="en-GB" sz="1600" dirty="0"/>
                <a:t> </a:t>
              </a:r>
            </a:p>
          </p:txBody>
        </p:sp>
      </p:grpSp>
      <p:sp>
        <p:nvSpPr>
          <p:cNvPr id="4" name="Title 3">
            <a:extLst>
              <a:ext uri="{FF2B5EF4-FFF2-40B4-BE49-F238E27FC236}">
                <a16:creationId xmlns:a16="http://schemas.microsoft.com/office/drawing/2014/main" id="{2DFDEE0F-73F8-B24F-7612-371B6646C36C}"/>
              </a:ext>
            </a:extLst>
          </p:cNvPr>
          <p:cNvSpPr>
            <a:spLocks noGrp="1"/>
          </p:cNvSpPr>
          <p:nvPr>
            <p:ph type="ctrTitle"/>
          </p:nvPr>
        </p:nvSpPr>
        <p:spPr/>
        <p:txBody>
          <a:bodyPr/>
          <a:lstStyle/>
          <a:p>
            <a:r>
              <a:rPr lang="en-GB" dirty="0"/>
              <a:t>Where jams take place</a:t>
            </a:r>
          </a:p>
        </p:txBody>
      </p:sp>
      <p:sp>
        <p:nvSpPr>
          <p:cNvPr id="3" name="Text Placeholder 2">
            <a:extLst>
              <a:ext uri="{FF2B5EF4-FFF2-40B4-BE49-F238E27FC236}">
                <a16:creationId xmlns:a16="http://schemas.microsoft.com/office/drawing/2014/main" id="{AF35946A-BB8E-F9C1-FAAB-BE92AF861453}"/>
              </a:ext>
            </a:extLst>
          </p:cNvPr>
          <p:cNvSpPr>
            <a:spLocks noGrp="1"/>
          </p:cNvSpPr>
          <p:nvPr>
            <p:ph type="body" sz="quarter" idx="14"/>
          </p:nvPr>
        </p:nvSpPr>
        <p:spPr>
          <a:xfrm>
            <a:off x="720003" y="1930400"/>
            <a:ext cx="5040000" cy="3550200"/>
          </a:xfrm>
        </p:spPr>
        <p:txBody>
          <a:bodyPr/>
          <a:lstStyle/>
          <a:p>
            <a:r>
              <a:rPr lang="en-GB" sz="2400" b="0" dirty="0"/>
              <a:t>Game Jams are held across the UK &amp; Ireland region.</a:t>
            </a:r>
          </a:p>
          <a:p>
            <a:r>
              <a:rPr lang="en-GB" sz="2400" b="0" dirty="0"/>
              <a:t>Sites demonstrate strong grassroots commitment from educational providers, local communities and maker hubs, as well as tech and game companies, including the most deprived areas such as Grimsby.</a:t>
            </a:r>
          </a:p>
        </p:txBody>
      </p:sp>
      <p:sp>
        <p:nvSpPr>
          <p:cNvPr id="5" name="Footer Placeholder 4">
            <a:extLst>
              <a:ext uri="{FF2B5EF4-FFF2-40B4-BE49-F238E27FC236}">
                <a16:creationId xmlns:a16="http://schemas.microsoft.com/office/drawing/2014/main" id="{F4FDDDD6-66FA-DE10-89EA-4103FFD4AA81}"/>
              </a:ext>
            </a:extLst>
          </p:cNvPr>
          <p:cNvSpPr>
            <a:spLocks noGrp="1"/>
          </p:cNvSpPr>
          <p:nvPr>
            <p:ph type="ftr" sz="quarter" idx="3"/>
          </p:nvPr>
        </p:nvSpPr>
        <p:spPr/>
        <p:txBody>
          <a:bodyPr/>
          <a:lstStyle/>
          <a:p>
            <a:pPr algn="r"/>
            <a:r>
              <a:rPr lang="en-GB"/>
              <a:t>Place of Global Game Jam as Identity Infrastructure in UK Cross-Regional Communities of Practice</a:t>
            </a:r>
            <a:endParaRPr lang="en-GB" dirty="0"/>
          </a:p>
        </p:txBody>
      </p:sp>
      <p:sp>
        <p:nvSpPr>
          <p:cNvPr id="7" name="Slide Number Placeholder 6">
            <a:extLst>
              <a:ext uri="{FF2B5EF4-FFF2-40B4-BE49-F238E27FC236}">
                <a16:creationId xmlns:a16="http://schemas.microsoft.com/office/drawing/2014/main" id="{232ACB92-BBF2-B53A-54D1-975515C71AC3}"/>
              </a:ext>
            </a:extLst>
          </p:cNvPr>
          <p:cNvSpPr>
            <a:spLocks noGrp="1"/>
          </p:cNvSpPr>
          <p:nvPr>
            <p:ph type="sldNum" sz="quarter" idx="4"/>
          </p:nvPr>
        </p:nvSpPr>
        <p:spPr/>
        <p:txBody>
          <a:bodyPr/>
          <a:lstStyle/>
          <a:p>
            <a:fld id="{2CC19541-5F6E-2C4C-BF21-196C1C8E2E31}" type="slidenum">
              <a:rPr lang="en-GB" smtClean="0"/>
              <a:pPr/>
              <a:t>33</a:t>
            </a:fld>
            <a:r>
              <a:rPr lang="en-GB"/>
              <a:t> </a:t>
            </a:r>
            <a:endParaRPr lang="en-GB" dirty="0"/>
          </a:p>
        </p:txBody>
      </p:sp>
      <p:pic>
        <p:nvPicPr>
          <p:cNvPr id="1028" name="Picture 4">
            <a:extLst>
              <a:ext uri="{FF2B5EF4-FFF2-40B4-BE49-F238E27FC236}">
                <a16:creationId xmlns:a16="http://schemas.microsoft.com/office/drawing/2014/main" id="{85A70B6C-5C6F-E43F-2923-C4A13AFCC5BF}"/>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3240003" y="6184202"/>
            <a:ext cx="726960" cy="388197"/>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2DBDA272-F4C3-CC46-F309-95855A7C5444}"/>
              </a:ext>
            </a:extLst>
          </p:cNvPr>
          <p:cNvSpPr txBox="1"/>
          <p:nvPr/>
        </p:nvSpPr>
        <p:spPr>
          <a:xfrm>
            <a:off x="11487705" y="4572000"/>
            <a:ext cx="914400" cy="914400"/>
          </a:xfrm>
          <a:prstGeom prst="rect">
            <a:avLst/>
          </a:prstGeom>
          <a:noFill/>
        </p:spPr>
        <p:txBody>
          <a:bodyPr wrap="square" lIns="0" tIns="0" rIns="0" bIns="0" rtlCol="0" anchor="t" anchorCtr="0">
            <a:noAutofit/>
          </a:bodyPr>
          <a:lstStyle/>
          <a:p>
            <a:pPr algn="l"/>
            <a:endParaRPr lang="en-GB" sz="2400" dirty="0"/>
          </a:p>
        </p:txBody>
      </p:sp>
    </p:spTree>
    <p:extLst>
      <p:ext uri="{BB962C8B-B14F-4D97-AF65-F5344CB8AC3E}">
        <p14:creationId xmlns:p14="http://schemas.microsoft.com/office/powerpoint/2010/main" val="3883261051"/>
      </p:ext>
    </p:extLst>
  </p:cSld>
  <p:clrMapOvr>
    <a:masterClrMapping/>
  </p:clrMapOvr>
  <mc:AlternateContent xmlns:mc="http://schemas.openxmlformats.org/markup-compatibility/2006" xmlns:p14="http://schemas.microsoft.com/office/powerpoint/2010/main">
    <mc:Choice Requires="p14">
      <p:transition spd="slow" p14:dur="2000" advTm="12097"/>
    </mc:Choice>
    <mc:Fallback xmlns="">
      <p:transition spd="slow" advTm="1209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2"/>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xit" presetSubtype="0" fill="hold" nodeType="clickEffect">
                                  <p:stCondLst>
                                    <p:cond delay="0"/>
                                  </p:stCondLst>
                                  <p:childTnLst>
                                    <p:set>
                                      <p:cBhvr>
                                        <p:cTn id="12" dur="1" fill="hold">
                                          <p:stCondLst>
                                            <p:cond delay="0"/>
                                          </p:stCondLst>
                                        </p:cTn>
                                        <p:tgtEl>
                                          <p:spTgt spid="12"/>
                                        </p:tgtEl>
                                        <p:attrNameLst>
                                          <p:attrName>style.visibility</p:attrName>
                                        </p:attrNameLst>
                                      </p:cBhvr>
                                      <p:to>
                                        <p:strVal val="hidden"/>
                                      </p:to>
                                    </p:set>
                                  </p:childTnLst>
                                </p:cTn>
                              </p:par>
                              <p:par>
                                <p:cTn id="13" presetID="1" presetClass="entr" presetSubtype="0" fill="hold" grpId="1" nodeType="with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xit" presetSubtype="0" fill="hold" grpId="2" nodeType="clickEffect">
                                  <p:stCondLst>
                                    <p:cond delay="0"/>
                                  </p:stCondLst>
                                  <p:childTnLst>
                                    <p:set>
                                      <p:cBhvr>
                                        <p:cTn id="18" dur="1" fill="hold">
                                          <p:stCondLst>
                                            <p:cond delay="0"/>
                                          </p:stCondLst>
                                        </p:cTn>
                                        <p:tgtEl>
                                          <p:spTgt spid="8"/>
                                        </p:tgtEl>
                                        <p:attrNameLst>
                                          <p:attrName>style.visibility</p:attrName>
                                        </p:attrNameLst>
                                      </p:cBhvr>
                                      <p:to>
                                        <p:strVal val="hidden"/>
                                      </p:to>
                                    </p:set>
                                  </p:childTnLst>
                                </p:cTn>
                              </p:par>
                              <p:par>
                                <p:cTn id="19" presetID="1" presetClass="entr" presetSubtype="0" fill="hold" nodeType="withEffect">
                                  <p:stCondLst>
                                    <p:cond delay="0"/>
                                  </p:stCondLst>
                                  <p:childTnLst>
                                    <p:set>
                                      <p:cBhvr>
                                        <p:cTn id="20" dur="1" fill="hold">
                                          <p:stCondLst>
                                            <p:cond delay="0"/>
                                          </p:stCondLst>
                                        </p:cTn>
                                        <p:tgtEl>
                                          <p:spTgt spid="3">
                                            <p:txEl>
                                              <p:pRg st="1" end="1"/>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4"/>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xit" presetSubtype="0" fill="hold" grpId="1" nodeType="clickEffect">
                                  <p:stCondLst>
                                    <p:cond delay="0"/>
                                  </p:stCondLst>
                                  <p:childTnLst>
                                    <p:set>
                                      <p:cBhvr>
                                        <p:cTn id="26" dur="1" fill="hold">
                                          <p:stCondLst>
                                            <p:cond delay="0"/>
                                          </p:stCondLst>
                                        </p:cTn>
                                        <p:tgtEl>
                                          <p:spTgt spid="14"/>
                                        </p:tgtEl>
                                        <p:attrNameLst>
                                          <p:attrName>style.visibility</p:attrName>
                                        </p:attrNameLst>
                                      </p:cBhvr>
                                      <p:to>
                                        <p:strVal val="hidden"/>
                                      </p:to>
                                    </p:set>
                                  </p:childTnLst>
                                </p:cTn>
                              </p:par>
                              <p:par>
                                <p:cTn id="27" presetID="1" presetClass="entr" presetSubtype="0" fill="hold" grpId="0" nodeType="withEffect">
                                  <p:stCondLst>
                                    <p:cond delay="0"/>
                                  </p:stCondLst>
                                  <p:childTnLst>
                                    <p:set>
                                      <p:cBhvr>
                                        <p:cTn id="28"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8" grpId="1">
        <p:bldAsOne/>
      </p:bldGraphic>
      <p:bldGraphic spid="8" grpId="2">
        <p:bldAsOne/>
      </p:bldGraphic>
      <p:bldGraphic spid="11" grpId="0">
        <p:bldAsOne/>
      </p:bldGraphic>
      <p:bldGraphic spid="14" grpId="0">
        <p:bldAsOne/>
      </p:bldGraphic>
      <p:bldGraphic spid="14" grpId="1">
        <p:bldAsOne/>
      </p:bldGraphic>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14C049-CA75-B269-87C3-0E961A5AA036}"/>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29A175A0-8DF2-9FB0-B947-FE763C972F3E}"/>
              </a:ext>
            </a:extLst>
          </p:cNvPr>
          <p:cNvSpPr>
            <a:spLocks noGrp="1"/>
          </p:cNvSpPr>
          <p:nvPr>
            <p:ph type="ctrTitle"/>
          </p:nvPr>
        </p:nvSpPr>
        <p:spPr/>
        <p:txBody>
          <a:bodyPr/>
          <a:lstStyle/>
          <a:p>
            <a:r>
              <a:rPr lang="en-GB" dirty="0"/>
              <a:t>Hardware and people</a:t>
            </a:r>
          </a:p>
        </p:txBody>
      </p:sp>
      <p:sp>
        <p:nvSpPr>
          <p:cNvPr id="3" name="Text Placeholder 2">
            <a:extLst>
              <a:ext uri="{FF2B5EF4-FFF2-40B4-BE49-F238E27FC236}">
                <a16:creationId xmlns:a16="http://schemas.microsoft.com/office/drawing/2014/main" id="{CBA059FC-B0CE-E3AD-2CC8-E88857241E58}"/>
              </a:ext>
            </a:extLst>
          </p:cNvPr>
          <p:cNvSpPr>
            <a:spLocks noGrp="1"/>
          </p:cNvSpPr>
          <p:nvPr>
            <p:ph type="body" sz="quarter" idx="14"/>
          </p:nvPr>
        </p:nvSpPr>
        <p:spPr>
          <a:xfrm>
            <a:off x="720003" y="1930400"/>
            <a:ext cx="5040000" cy="3550200"/>
          </a:xfrm>
        </p:spPr>
        <p:txBody>
          <a:bodyPr/>
          <a:lstStyle/>
          <a:p>
            <a:r>
              <a:rPr lang="en-GB" sz="1800" b="0" dirty="0"/>
              <a:t>Who can access sites and what hardware is available to participants is usually limited not only by the nature of the host organisation and its capacity constraints, but also by internal politics and policies, which add barriers to entry on top of those already in place and shape who can host, attend, and benefit from jams</a:t>
            </a:r>
          </a:p>
          <a:p>
            <a:r>
              <a:rPr lang="en-GB" sz="1800" b="0" dirty="0"/>
              <a:t>Many academic institutions do not utilise the power of networking by not inviting their former alumni and local industry practitioners – they limit jam participation to their institution's students, and some even to specific courses. </a:t>
            </a:r>
          </a:p>
        </p:txBody>
      </p:sp>
      <p:sp>
        <p:nvSpPr>
          <p:cNvPr id="5" name="Footer Placeholder 4">
            <a:extLst>
              <a:ext uri="{FF2B5EF4-FFF2-40B4-BE49-F238E27FC236}">
                <a16:creationId xmlns:a16="http://schemas.microsoft.com/office/drawing/2014/main" id="{190A6CE9-C7CD-8D89-2FE1-FAC9E4FC7748}"/>
              </a:ext>
            </a:extLst>
          </p:cNvPr>
          <p:cNvSpPr>
            <a:spLocks noGrp="1"/>
          </p:cNvSpPr>
          <p:nvPr>
            <p:ph type="ftr" sz="quarter" idx="3"/>
          </p:nvPr>
        </p:nvSpPr>
        <p:spPr/>
        <p:txBody>
          <a:bodyPr/>
          <a:lstStyle/>
          <a:p>
            <a:pPr algn="r"/>
            <a:r>
              <a:rPr lang="en-GB"/>
              <a:t>Place of Global Game Jam as Identity Infrastructure in UK Cross-Regional Communities of Practice</a:t>
            </a:r>
            <a:endParaRPr lang="en-GB" dirty="0"/>
          </a:p>
        </p:txBody>
      </p:sp>
      <p:sp>
        <p:nvSpPr>
          <p:cNvPr id="7" name="Slide Number Placeholder 6">
            <a:extLst>
              <a:ext uri="{FF2B5EF4-FFF2-40B4-BE49-F238E27FC236}">
                <a16:creationId xmlns:a16="http://schemas.microsoft.com/office/drawing/2014/main" id="{F8AA187C-7ED8-F00D-E396-FDAC2DFD86C5}"/>
              </a:ext>
            </a:extLst>
          </p:cNvPr>
          <p:cNvSpPr>
            <a:spLocks noGrp="1"/>
          </p:cNvSpPr>
          <p:nvPr>
            <p:ph type="sldNum" sz="quarter" idx="4"/>
          </p:nvPr>
        </p:nvSpPr>
        <p:spPr/>
        <p:txBody>
          <a:bodyPr/>
          <a:lstStyle/>
          <a:p>
            <a:fld id="{2CC19541-5F6E-2C4C-BF21-196C1C8E2E31}" type="slidenum">
              <a:rPr lang="en-GB" smtClean="0"/>
              <a:pPr/>
              <a:t>34</a:t>
            </a:fld>
            <a:r>
              <a:rPr lang="en-GB"/>
              <a:t> </a:t>
            </a:r>
            <a:endParaRPr lang="en-GB" dirty="0"/>
          </a:p>
        </p:txBody>
      </p:sp>
      <p:pic>
        <p:nvPicPr>
          <p:cNvPr id="1028" name="Picture 4">
            <a:extLst>
              <a:ext uri="{FF2B5EF4-FFF2-40B4-BE49-F238E27FC236}">
                <a16:creationId xmlns:a16="http://schemas.microsoft.com/office/drawing/2014/main" id="{F47370CA-6A18-45BC-D05F-FD74DCFF347A}"/>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240003" y="6184202"/>
            <a:ext cx="726960" cy="388197"/>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8" name="Chart 7">
            <a:extLst>
              <a:ext uri="{FF2B5EF4-FFF2-40B4-BE49-F238E27FC236}">
                <a16:creationId xmlns:a16="http://schemas.microsoft.com/office/drawing/2014/main" id="{C4C3FF8F-7ABF-2330-F196-87BED6B73EB6}"/>
              </a:ext>
            </a:extLst>
          </p:cNvPr>
          <p:cNvGraphicFramePr/>
          <p:nvPr>
            <p:extLst>
              <p:ext uri="{D42A27DB-BD31-4B8C-83A1-F6EECF244321}">
                <p14:modId xmlns:p14="http://schemas.microsoft.com/office/powerpoint/2010/main" val="1884839258"/>
              </p:ext>
            </p:extLst>
          </p:nvPr>
        </p:nvGraphicFramePr>
        <p:xfrm>
          <a:off x="4837677" y="61932"/>
          <a:ext cx="8128000" cy="5418667"/>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1" name="Chart 10">
            <a:extLst>
              <a:ext uri="{FF2B5EF4-FFF2-40B4-BE49-F238E27FC236}">
                <a16:creationId xmlns:a16="http://schemas.microsoft.com/office/drawing/2014/main" id="{04AE8A38-3BAD-A5B8-9B2D-6EB3F4A471FC}"/>
              </a:ext>
            </a:extLst>
          </p:cNvPr>
          <p:cNvGraphicFramePr/>
          <p:nvPr>
            <p:extLst>
              <p:ext uri="{D42A27DB-BD31-4B8C-83A1-F6EECF244321}">
                <p14:modId xmlns:p14="http://schemas.microsoft.com/office/powerpoint/2010/main" val="3007350761"/>
              </p:ext>
            </p:extLst>
          </p:nvPr>
        </p:nvGraphicFramePr>
        <p:xfrm>
          <a:off x="5760004" y="0"/>
          <a:ext cx="6431996" cy="6138333"/>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14" name="Chart 13">
            <a:extLst>
              <a:ext uri="{FF2B5EF4-FFF2-40B4-BE49-F238E27FC236}">
                <a16:creationId xmlns:a16="http://schemas.microsoft.com/office/drawing/2014/main" id="{F1C70BA0-61E0-1305-2DDF-47EA2BE616F0}"/>
              </a:ext>
            </a:extLst>
          </p:cNvPr>
          <p:cNvGraphicFramePr/>
          <p:nvPr>
            <p:extLst>
              <p:ext uri="{D42A27DB-BD31-4B8C-83A1-F6EECF244321}">
                <p14:modId xmlns:p14="http://schemas.microsoft.com/office/powerpoint/2010/main" val="3144912859"/>
              </p:ext>
            </p:extLst>
          </p:nvPr>
        </p:nvGraphicFramePr>
        <p:xfrm>
          <a:off x="5407881" y="61933"/>
          <a:ext cx="6987593" cy="5418667"/>
        </p:xfrm>
        <a:graphic>
          <a:graphicData uri="http://schemas.openxmlformats.org/drawingml/2006/chart">
            <c:chart xmlns:c="http://schemas.openxmlformats.org/drawingml/2006/chart" xmlns:r="http://schemas.openxmlformats.org/officeDocument/2006/relationships" r:id="rId6"/>
          </a:graphicData>
        </a:graphic>
      </p:graphicFrame>
    </p:spTree>
    <p:extLst>
      <p:ext uri="{BB962C8B-B14F-4D97-AF65-F5344CB8AC3E}">
        <p14:creationId xmlns:p14="http://schemas.microsoft.com/office/powerpoint/2010/main" val="2256282"/>
      </p:ext>
    </p:extLst>
  </p:cSld>
  <p:clrMapOvr>
    <a:masterClrMapping/>
  </p:clrMapOvr>
  <mc:AlternateContent xmlns:mc="http://schemas.openxmlformats.org/markup-compatibility/2006" xmlns:p14="http://schemas.microsoft.com/office/powerpoint/2010/main">
    <mc:Choice Requires="p14">
      <p:transition spd="slow" p14:dur="2000" advTm="12097"/>
    </mc:Choice>
    <mc:Fallback xmlns="">
      <p:transition spd="slow" advTm="1209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8"/>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childTnLst>
                                </p:cTn>
                              </p:par>
                              <p:par>
                                <p:cTn id="13" presetID="1" presetClass="exit" presetSubtype="0" fill="hold" grpId="1" nodeType="withEffect">
                                  <p:stCondLst>
                                    <p:cond delay="0"/>
                                  </p:stCondLst>
                                  <p:childTnLst>
                                    <p:set>
                                      <p:cBhvr>
                                        <p:cTn id="14" dur="1" fill="hold">
                                          <p:stCondLst>
                                            <p:cond delay="0"/>
                                          </p:stCondLst>
                                        </p:cTn>
                                        <p:tgtEl>
                                          <p:spTgt spid="8"/>
                                        </p:tgtEl>
                                        <p:attrNameLst>
                                          <p:attrName>style.visibility</p:attrName>
                                        </p:attrNameLst>
                                      </p:cBhvr>
                                      <p:to>
                                        <p:strVal val="hidden"/>
                                      </p:to>
                                    </p:set>
                                  </p:childTnLst>
                                </p:cTn>
                              </p:par>
                              <p:par>
                                <p:cTn id="15" presetID="1" presetClass="entr" presetSubtype="0" fill="hold" grpId="0" nodeType="withEffect">
                                  <p:stCondLst>
                                    <p:cond delay="0"/>
                                  </p:stCondLst>
                                  <p:childTnLst>
                                    <p:set>
                                      <p:cBhvr>
                                        <p:cTn id="16" dur="1" fill="hold">
                                          <p:stCondLst>
                                            <p:cond delay="0"/>
                                          </p:stCondLst>
                                        </p:cTn>
                                        <p:tgtEl>
                                          <p:spTgt spid="11"/>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xit" presetSubtype="0" fill="hold" grpId="1" nodeType="clickEffect">
                                  <p:stCondLst>
                                    <p:cond delay="0"/>
                                  </p:stCondLst>
                                  <p:childTnLst>
                                    <p:set>
                                      <p:cBhvr>
                                        <p:cTn id="20" dur="1" fill="hold">
                                          <p:stCondLst>
                                            <p:cond delay="0"/>
                                          </p:stCondLst>
                                        </p:cTn>
                                        <p:tgtEl>
                                          <p:spTgt spid="11"/>
                                        </p:tgtEl>
                                        <p:attrNameLst>
                                          <p:attrName>style.visibility</p:attrName>
                                        </p:attrNameLst>
                                      </p:cBhvr>
                                      <p:to>
                                        <p:strVal val="hidden"/>
                                      </p:to>
                                    </p:set>
                                  </p:childTnLst>
                                </p:cTn>
                              </p:par>
                              <p:par>
                                <p:cTn id="21" presetID="1" presetClass="entr" presetSubtype="0" fill="hold" grpId="0" nodeType="withEffect">
                                  <p:stCondLst>
                                    <p:cond delay="0"/>
                                  </p:stCondLst>
                                  <p:childTnLst>
                                    <p:set>
                                      <p:cBhvr>
                                        <p:cTn id="22"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8" grpId="0">
        <p:bldAsOne/>
      </p:bldGraphic>
      <p:bldGraphic spid="8" grpId="1">
        <p:bldAsOne/>
      </p:bldGraphic>
      <p:bldGraphic spid="11" grpId="0">
        <p:bldAsOne/>
      </p:bldGraphic>
      <p:bldGraphic spid="11" grpId="1">
        <p:bldAsOne/>
      </p:bldGraphic>
      <p:bldGraphic spid="14" grpId="0">
        <p:bldAsOne/>
      </p:bldGraphic>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DAEE9E-1B91-617B-C226-A65BEA856F0A}"/>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B44AA2B7-4536-8BD0-0FD3-E902A9D8ECAD}"/>
              </a:ext>
            </a:extLst>
          </p:cNvPr>
          <p:cNvSpPr>
            <a:spLocks noGrp="1"/>
          </p:cNvSpPr>
          <p:nvPr>
            <p:ph type="ctrTitle"/>
          </p:nvPr>
        </p:nvSpPr>
        <p:spPr/>
        <p:txBody>
          <a:bodyPr/>
          <a:lstStyle/>
          <a:p>
            <a:r>
              <a:rPr lang="en-GB" dirty="0"/>
              <a:t>Inclusive access</a:t>
            </a:r>
          </a:p>
        </p:txBody>
      </p:sp>
      <p:sp>
        <p:nvSpPr>
          <p:cNvPr id="3" name="Text Placeholder 2">
            <a:extLst>
              <a:ext uri="{FF2B5EF4-FFF2-40B4-BE49-F238E27FC236}">
                <a16:creationId xmlns:a16="http://schemas.microsoft.com/office/drawing/2014/main" id="{36DF9D53-4614-1B3B-408E-1C89E6096BF0}"/>
              </a:ext>
            </a:extLst>
          </p:cNvPr>
          <p:cNvSpPr>
            <a:spLocks noGrp="1"/>
          </p:cNvSpPr>
          <p:nvPr>
            <p:ph type="body" sz="quarter" idx="14"/>
          </p:nvPr>
        </p:nvSpPr>
        <p:spPr>
          <a:xfrm>
            <a:off x="720003" y="1930400"/>
            <a:ext cx="5040000" cy="3550200"/>
          </a:xfrm>
        </p:spPr>
        <p:txBody>
          <a:bodyPr/>
          <a:lstStyle/>
          <a:p>
            <a:r>
              <a:rPr lang="en-GB" sz="1600" b="0" dirty="0"/>
              <a:t>Historically, game jams are a 48h marathons, minimising friction is necessary; thus, most events were free for participants, with fees covering primarily food or site-specific expenses.</a:t>
            </a:r>
          </a:p>
          <a:p>
            <a:r>
              <a:rPr lang="en-GB" sz="1600" b="0" dirty="0"/>
              <a:t>In terms of food, all 2021 incorrectly reported that “Drinks and Snacks will be provided”, it was replaced with “Nothing available/Jammers must sort it out” as it was COVID-Jam and we were at home.</a:t>
            </a:r>
          </a:p>
          <a:p>
            <a:r>
              <a:rPr lang="en-GB" sz="1600" b="0" dirty="0"/>
              <a:t>COVID introduced Hybrid and Online/Virtual-only sites.</a:t>
            </a:r>
          </a:p>
          <a:p>
            <a:r>
              <a:rPr lang="en-GB" sz="1600" b="0" dirty="0"/>
              <a:t>Since 2017, when GGJ updated their age policies to enforce the age-majority principle, the number of sites requiring participants to be 18+ has increased, but due to UK legal structures, we are more flexible.</a:t>
            </a:r>
          </a:p>
        </p:txBody>
      </p:sp>
      <p:sp>
        <p:nvSpPr>
          <p:cNvPr id="5" name="Footer Placeholder 4">
            <a:extLst>
              <a:ext uri="{FF2B5EF4-FFF2-40B4-BE49-F238E27FC236}">
                <a16:creationId xmlns:a16="http://schemas.microsoft.com/office/drawing/2014/main" id="{7B14D0E2-1A4A-8CFD-12D6-358EC3FDF142}"/>
              </a:ext>
            </a:extLst>
          </p:cNvPr>
          <p:cNvSpPr>
            <a:spLocks noGrp="1"/>
          </p:cNvSpPr>
          <p:nvPr>
            <p:ph type="ftr" sz="quarter" idx="3"/>
          </p:nvPr>
        </p:nvSpPr>
        <p:spPr/>
        <p:txBody>
          <a:bodyPr/>
          <a:lstStyle/>
          <a:p>
            <a:pPr algn="r"/>
            <a:r>
              <a:rPr lang="en-GB"/>
              <a:t>Place of Global Game Jam as Identity Infrastructure in UK Cross-Regional Communities of Practice</a:t>
            </a:r>
            <a:endParaRPr lang="en-GB" dirty="0"/>
          </a:p>
        </p:txBody>
      </p:sp>
      <p:sp>
        <p:nvSpPr>
          <p:cNvPr id="7" name="Slide Number Placeholder 6">
            <a:extLst>
              <a:ext uri="{FF2B5EF4-FFF2-40B4-BE49-F238E27FC236}">
                <a16:creationId xmlns:a16="http://schemas.microsoft.com/office/drawing/2014/main" id="{DB0B6EAF-5A0E-2DB7-F0F2-B58116C1ACCF}"/>
              </a:ext>
            </a:extLst>
          </p:cNvPr>
          <p:cNvSpPr>
            <a:spLocks noGrp="1"/>
          </p:cNvSpPr>
          <p:nvPr>
            <p:ph type="sldNum" sz="quarter" idx="4"/>
          </p:nvPr>
        </p:nvSpPr>
        <p:spPr/>
        <p:txBody>
          <a:bodyPr/>
          <a:lstStyle/>
          <a:p>
            <a:fld id="{2CC19541-5F6E-2C4C-BF21-196C1C8E2E31}" type="slidenum">
              <a:rPr lang="en-GB" smtClean="0"/>
              <a:pPr/>
              <a:t>35</a:t>
            </a:fld>
            <a:r>
              <a:rPr lang="en-GB"/>
              <a:t> </a:t>
            </a:r>
            <a:endParaRPr lang="en-GB" dirty="0"/>
          </a:p>
        </p:txBody>
      </p:sp>
      <p:pic>
        <p:nvPicPr>
          <p:cNvPr id="1028" name="Picture 4">
            <a:extLst>
              <a:ext uri="{FF2B5EF4-FFF2-40B4-BE49-F238E27FC236}">
                <a16:creationId xmlns:a16="http://schemas.microsoft.com/office/drawing/2014/main" id="{DA932FFF-8F9E-3B27-3252-47B0E70E06A5}"/>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240003" y="6184202"/>
            <a:ext cx="726960" cy="388197"/>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8" name="Chart 7">
            <a:extLst>
              <a:ext uri="{FF2B5EF4-FFF2-40B4-BE49-F238E27FC236}">
                <a16:creationId xmlns:a16="http://schemas.microsoft.com/office/drawing/2014/main" id="{B37AAFB9-0E5F-C04A-A83A-E77DB7261F3E}"/>
              </a:ext>
            </a:extLst>
          </p:cNvPr>
          <p:cNvGraphicFramePr/>
          <p:nvPr>
            <p:extLst>
              <p:ext uri="{D42A27DB-BD31-4B8C-83A1-F6EECF244321}">
                <p14:modId xmlns:p14="http://schemas.microsoft.com/office/powerpoint/2010/main" val="3054987999"/>
              </p:ext>
            </p:extLst>
          </p:nvPr>
        </p:nvGraphicFramePr>
        <p:xfrm>
          <a:off x="4863483" y="479699"/>
          <a:ext cx="8128000" cy="5418667"/>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9" name="Chart 8">
            <a:extLst>
              <a:ext uri="{FF2B5EF4-FFF2-40B4-BE49-F238E27FC236}">
                <a16:creationId xmlns:a16="http://schemas.microsoft.com/office/drawing/2014/main" id="{5D0C3A63-651C-2FCD-A175-D2145A97F126}"/>
              </a:ext>
            </a:extLst>
          </p:cNvPr>
          <p:cNvGraphicFramePr/>
          <p:nvPr>
            <p:extLst>
              <p:ext uri="{D42A27DB-BD31-4B8C-83A1-F6EECF244321}">
                <p14:modId xmlns:p14="http://schemas.microsoft.com/office/powerpoint/2010/main" val="1825676799"/>
              </p:ext>
            </p:extLst>
          </p:nvPr>
        </p:nvGraphicFramePr>
        <p:xfrm>
          <a:off x="4863483" y="596179"/>
          <a:ext cx="8128000" cy="5418667"/>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12" name="Chart 11">
            <a:extLst>
              <a:ext uri="{FF2B5EF4-FFF2-40B4-BE49-F238E27FC236}">
                <a16:creationId xmlns:a16="http://schemas.microsoft.com/office/drawing/2014/main" id="{23D28F88-CDBE-9EC4-832B-BC141F6B1F3A}"/>
              </a:ext>
            </a:extLst>
          </p:cNvPr>
          <p:cNvGraphicFramePr/>
          <p:nvPr>
            <p:extLst>
              <p:ext uri="{D42A27DB-BD31-4B8C-83A1-F6EECF244321}">
                <p14:modId xmlns:p14="http://schemas.microsoft.com/office/powerpoint/2010/main" val="821354090"/>
              </p:ext>
            </p:extLst>
          </p:nvPr>
        </p:nvGraphicFramePr>
        <p:xfrm>
          <a:off x="6095999" y="254675"/>
          <a:ext cx="5871411" cy="5643692"/>
        </p:xfrm>
        <a:graphic>
          <a:graphicData uri="http://schemas.openxmlformats.org/drawingml/2006/chart">
            <c:chart xmlns:c="http://schemas.openxmlformats.org/drawingml/2006/chart" xmlns:r="http://schemas.openxmlformats.org/officeDocument/2006/relationships" r:id="rId6"/>
          </a:graphicData>
        </a:graphic>
      </p:graphicFrame>
      <p:graphicFrame>
        <p:nvGraphicFramePr>
          <p:cNvPr id="15" name="Chart 14">
            <a:extLst>
              <a:ext uri="{FF2B5EF4-FFF2-40B4-BE49-F238E27FC236}">
                <a16:creationId xmlns:a16="http://schemas.microsoft.com/office/drawing/2014/main" id="{A88CD4B6-33C5-0DC7-3D7C-7AC740EACF59}"/>
              </a:ext>
            </a:extLst>
          </p:cNvPr>
          <p:cNvGraphicFramePr/>
          <p:nvPr>
            <p:extLst>
              <p:ext uri="{D42A27DB-BD31-4B8C-83A1-F6EECF244321}">
                <p14:modId xmlns:p14="http://schemas.microsoft.com/office/powerpoint/2010/main" val="2198695987"/>
              </p:ext>
            </p:extLst>
          </p:nvPr>
        </p:nvGraphicFramePr>
        <p:xfrm>
          <a:off x="4863483" y="363219"/>
          <a:ext cx="8128000" cy="5418667"/>
        </p:xfrm>
        <a:graphic>
          <a:graphicData uri="http://schemas.openxmlformats.org/drawingml/2006/chart">
            <c:chart xmlns:c="http://schemas.openxmlformats.org/drawingml/2006/chart" xmlns:r="http://schemas.openxmlformats.org/officeDocument/2006/relationships" r:id="rId7"/>
          </a:graphicData>
        </a:graphic>
      </p:graphicFrame>
    </p:spTree>
    <p:extLst>
      <p:ext uri="{BB962C8B-B14F-4D97-AF65-F5344CB8AC3E}">
        <p14:creationId xmlns:p14="http://schemas.microsoft.com/office/powerpoint/2010/main" val="1338906160"/>
      </p:ext>
    </p:extLst>
  </p:cSld>
  <p:clrMapOvr>
    <a:masterClrMapping/>
  </p:clrMapOvr>
  <mc:AlternateContent xmlns:mc="http://schemas.openxmlformats.org/markup-compatibility/2006" xmlns:p14="http://schemas.microsoft.com/office/powerpoint/2010/main">
    <mc:Choice Requires="p14">
      <p:transition spd="slow" p14:dur="2000" advTm="12097"/>
    </mc:Choice>
    <mc:Fallback xmlns="">
      <p:transition spd="slow" advTm="1209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8"/>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xit" presetSubtype="0" fill="hold" grpId="1" nodeType="clickEffect">
                                  <p:stCondLst>
                                    <p:cond delay="0"/>
                                  </p:stCondLst>
                                  <p:childTnLst>
                                    <p:set>
                                      <p:cBhvr>
                                        <p:cTn id="12" dur="1" fill="hold">
                                          <p:stCondLst>
                                            <p:cond delay="0"/>
                                          </p:stCondLst>
                                        </p:cTn>
                                        <p:tgtEl>
                                          <p:spTgt spid="8"/>
                                        </p:tgtEl>
                                        <p:attrNameLst>
                                          <p:attrName>style.visibility</p:attrName>
                                        </p:attrNameLst>
                                      </p:cBhvr>
                                      <p:to>
                                        <p:strVal val="hidden"/>
                                      </p:to>
                                    </p:set>
                                  </p:childTnLst>
                                </p:cTn>
                              </p:par>
                              <p:par>
                                <p:cTn id="13" presetID="1" presetClass="entr" presetSubtype="0" fill="hold" nodeType="with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9"/>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xit" presetSubtype="0" fill="hold" grpId="1" nodeType="clickEffect">
                                  <p:stCondLst>
                                    <p:cond delay="0"/>
                                  </p:stCondLst>
                                  <p:childTnLst>
                                    <p:set>
                                      <p:cBhvr>
                                        <p:cTn id="20" dur="1" fill="hold">
                                          <p:stCondLst>
                                            <p:cond delay="0"/>
                                          </p:stCondLst>
                                        </p:cTn>
                                        <p:tgtEl>
                                          <p:spTgt spid="9"/>
                                        </p:tgtEl>
                                        <p:attrNameLst>
                                          <p:attrName>style.visibility</p:attrName>
                                        </p:attrNameLst>
                                      </p:cBhvr>
                                      <p:to>
                                        <p:strVal val="hidden"/>
                                      </p:to>
                                    </p:set>
                                  </p:childTnLst>
                                </p:cTn>
                              </p:par>
                              <p:par>
                                <p:cTn id="21" presetID="1" presetClass="entr" presetSubtype="0" fill="hold" nodeType="withEffect">
                                  <p:stCondLst>
                                    <p:cond delay="0"/>
                                  </p:stCondLst>
                                  <p:childTnLst>
                                    <p:set>
                                      <p:cBhvr>
                                        <p:cTn id="22" dur="1" fill="hold">
                                          <p:stCondLst>
                                            <p:cond delay="0"/>
                                          </p:stCondLst>
                                        </p:cTn>
                                        <p:tgtEl>
                                          <p:spTgt spid="3">
                                            <p:txEl>
                                              <p:pRg st="2" end="2"/>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5"/>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xit" presetSubtype="0" fill="hold" grpId="1" nodeType="clickEffect">
                                  <p:stCondLst>
                                    <p:cond delay="0"/>
                                  </p:stCondLst>
                                  <p:childTnLst>
                                    <p:set>
                                      <p:cBhvr>
                                        <p:cTn id="28" dur="1" fill="hold">
                                          <p:stCondLst>
                                            <p:cond delay="0"/>
                                          </p:stCondLst>
                                        </p:cTn>
                                        <p:tgtEl>
                                          <p:spTgt spid="15"/>
                                        </p:tgtEl>
                                        <p:attrNameLst>
                                          <p:attrName>style.visibility</p:attrName>
                                        </p:attrNameLst>
                                      </p:cBhvr>
                                      <p:to>
                                        <p:strVal val="hidden"/>
                                      </p:to>
                                    </p:set>
                                  </p:childTnLst>
                                </p:cTn>
                              </p:par>
                              <p:par>
                                <p:cTn id="29" presetID="1" presetClass="entr" presetSubtype="0" fill="hold" nodeType="withEffect">
                                  <p:stCondLst>
                                    <p:cond delay="0"/>
                                  </p:stCondLst>
                                  <p:childTnLst>
                                    <p:set>
                                      <p:cBhvr>
                                        <p:cTn id="30" dur="1" fill="hold">
                                          <p:stCondLst>
                                            <p:cond delay="0"/>
                                          </p:stCondLst>
                                        </p:cTn>
                                        <p:tgtEl>
                                          <p:spTgt spid="3">
                                            <p:txEl>
                                              <p:pRg st="3" end="3"/>
                                            </p:txEl>
                                          </p:spTgt>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8" grpId="0">
        <p:bldAsOne/>
      </p:bldGraphic>
      <p:bldGraphic spid="8" grpId="1">
        <p:bldAsOne/>
      </p:bldGraphic>
      <p:bldGraphic spid="9" grpId="0">
        <p:bldAsOne/>
      </p:bldGraphic>
      <p:bldGraphic spid="9" grpId="1">
        <p:bldAsOne/>
      </p:bldGraphic>
      <p:bldGraphic spid="12" grpId="0">
        <p:bldAsOne/>
      </p:bldGraphic>
      <p:bldGraphic spid="15" grpId="0">
        <p:bldAsOne/>
      </p:bldGraphic>
      <p:bldGraphic spid="15" grpId="1">
        <p:bldAsOne/>
      </p:bldGraphic>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4B2618-1845-2A23-5AF5-57FEF29E64D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F7A9A87-C62F-9CF8-91B8-F9A83BF1C0A0}"/>
              </a:ext>
            </a:extLst>
          </p:cNvPr>
          <p:cNvSpPr>
            <a:spLocks noGrp="1"/>
          </p:cNvSpPr>
          <p:nvPr>
            <p:ph type="ctrTitle"/>
          </p:nvPr>
        </p:nvSpPr>
        <p:spPr/>
        <p:txBody>
          <a:bodyPr/>
          <a:lstStyle/>
          <a:p>
            <a:r>
              <a:rPr lang="en-GB" dirty="0"/>
              <a:t>GGJ place and path forward</a:t>
            </a:r>
          </a:p>
        </p:txBody>
      </p:sp>
    </p:spTree>
    <p:extLst>
      <p:ext uri="{BB962C8B-B14F-4D97-AF65-F5344CB8AC3E}">
        <p14:creationId xmlns:p14="http://schemas.microsoft.com/office/powerpoint/2010/main" val="2142160440"/>
      </p:ext>
    </p:extLst>
  </p:cSld>
  <p:clrMapOvr>
    <a:masterClrMapping/>
  </p:clrMapOvr>
  <mc:AlternateContent xmlns:mc="http://schemas.openxmlformats.org/markup-compatibility/2006" xmlns:p14="http://schemas.microsoft.com/office/powerpoint/2010/main">
    <mc:Choice Requires="p14">
      <p:transition spd="slow" p14:dur="2000" advTm="2057"/>
    </mc:Choice>
    <mc:Fallback xmlns="">
      <p:transition spd="slow" advTm="2057"/>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DC50D8-79C8-8B36-297D-D503D0A43ACF}"/>
            </a:ext>
          </a:extLst>
        </p:cNvPr>
        <p:cNvGrpSpPr/>
        <p:nvPr/>
      </p:nvGrpSpPr>
      <p:grpSpPr>
        <a:xfrm>
          <a:off x="0" y="0"/>
          <a:ext cx="0" cy="0"/>
          <a:chOff x="0" y="0"/>
          <a:chExt cx="0" cy="0"/>
        </a:xfrm>
      </p:grpSpPr>
      <p:sp>
        <p:nvSpPr>
          <p:cNvPr id="13" name="Rectangle 12">
            <a:extLst>
              <a:ext uri="{FF2B5EF4-FFF2-40B4-BE49-F238E27FC236}">
                <a16:creationId xmlns:a16="http://schemas.microsoft.com/office/drawing/2014/main" id="{E01534BB-E379-DBDA-572C-BC73EB19014D}"/>
              </a:ext>
            </a:extLst>
          </p:cNvPr>
          <p:cNvSpPr/>
          <p:nvPr/>
        </p:nvSpPr>
        <p:spPr>
          <a:xfrm>
            <a:off x="6096000" y="5074418"/>
            <a:ext cx="5189285" cy="865649"/>
          </a:xfrm>
          <a:prstGeom prst="rect">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GB"/>
          </a:p>
        </p:txBody>
      </p:sp>
      <p:pic>
        <p:nvPicPr>
          <p:cNvPr id="12" name="Picture 11">
            <a:extLst>
              <a:ext uri="{FF2B5EF4-FFF2-40B4-BE49-F238E27FC236}">
                <a16:creationId xmlns:a16="http://schemas.microsoft.com/office/drawing/2014/main" id="{995A00EC-44BF-C241-6E71-DC026A5EA3D4}"/>
              </a:ext>
            </a:extLst>
          </p:cNvPr>
          <p:cNvPicPr>
            <a:picLocks noChangeAspect="1"/>
          </p:cNvPicPr>
          <p:nvPr/>
        </p:nvPicPr>
        <p:blipFill>
          <a:blip r:embed="rId3"/>
          <a:srcRect l="10177" t="2334" r="10415" b="-2334"/>
          <a:stretch>
            <a:fillRect/>
          </a:stretch>
        </p:blipFill>
        <p:spPr>
          <a:xfrm>
            <a:off x="6098587" y="1592925"/>
            <a:ext cx="5189285" cy="4356667"/>
          </a:xfrm>
          <a:prstGeom prst="rect">
            <a:avLst/>
          </a:prstGeom>
        </p:spPr>
      </p:pic>
      <p:sp>
        <p:nvSpPr>
          <p:cNvPr id="4" name="Title 3">
            <a:extLst>
              <a:ext uri="{FF2B5EF4-FFF2-40B4-BE49-F238E27FC236}">
                <a16:creationId xmlns:a16="http://schemas.microsoft.com/office/drawing/2014/main" id="{9D128408-C9FF-423E-5254-9E175EAB1D02}"/>
              </a:ext>
            </a:extLst>
          </p:cNvPr>
          <p:cNvSpPr>
            <a:spLocks noGrp="1"/>
          </p:cNvSpPr>
          <p:nvPr>
            <p:ph type="ctrTitle"/>
          </p:nvPr>
        </p:nvSpPr>
        <p:spPr/>
        <p:txBody>
          <a:bodyPr/>
          <a:lstStyle/>
          <a:p>
            <a:r>
              <a:rPr lang="en-GB" sz="4000" dirty="0">
                <a:latin typeface="Calibri" panose="020F0502020204030204" pitchFamily="34" charset="0"/>
              </a:rPr>
              <a:t>Jamming Experiential Triangle (JET)</a:t>
            </a:r>
            <a:endParaRPr lang="en-GB" dirty="0"/>
          </a:p>
        </p:txBody>
      </p:sp>
      <p:sp>
        <p:nvSpPr>
          <p:cNvPr id="3" name="Text Placeholder 2">
            <a:extLst>
              <a:ext uri="{FF2B5EF4-FFF2-40B4-BE49-F238E27FC236}">
                <a16:creationId xmlns:a16="http://schemas.microsoft.com/office/drawing/2014/main" id="{1632251F-CC29-C7EB-56AF-193D4D0D8A9E}"/>
              </a:ext>
            </a:extLst>
          </p:cNvPr>
          <p:cNvSpPr>
            <a:spLocks noGrp="1"/>
          </p:cNvSpPr>
          <p:nvPr>
            <p:ph type="body" sz="quarter" idx="14"/>
          </p:nvPr>
        </p:nvSpPr>
        <p:spPr/>
        <p:txBody>
          <a:bodyPr/>
          <a:lstStyle/>
          <a:p>
            <a:r>
              <a:rPr lang="en-GB" sz="2000" b="0" dirty="0"/>
              <a:t>Drawing on practice as a GGJ RO, I would like to argue that successful jam‑based learning environments emerge from the dynamic interaction of three cornerstones:</a:t>
            </a:r>
          </a:p>
          <a:p>
            <a:pPr marL="342900" indent="-342900">
              <a:buFontTx/>
              <a:buChar char="-"/>
            </a:pPr>
            <a:r>
              <a:rPr lang="en-GB" sz="2000" b="0" dirty="0"/>
              <a:t>- Belonging (part of something bigger)</a:t>
            </a:r>
          </a:p>
          <a:p>
            <a:pPr marL="342900" indent="-342900">
              <a:buFontTx/>
              <a:buChar char="-"/>
            </a:pPr>
            <a:r>
              <a:rPr lang="en-GB" sz="2000" b="0" dirty="0"/>
              <a:t>- Challenge (how will jammers grow)</a:t>
            </a:r>
          </a:p>
          <a:p>
            <a:pPr marL="342900" indent="-342900">
              <a:buFontTx/>
              <a:buChar char="-"/>
            </a:pPr>
            <a:r>
              <a:rPr lang="en-GB" sz="2000" b="0" dirty="0"/>
              <a:t>- Extenuating Factors (what’s in it for them)</a:t>
            </a:r>
          </a:p>
        </p:txBody>
      </p:sp>
      <p:sp>
        <p:nvSpPr>
          <p:cNvPr id="5" name="Footer Placeholder 4">
            <a:extLst>
              <a:ext uri="{FF2B5EF4-FFF2-40B4-BE49-F238E27FC236}">
                <a16:creationId xmlns:a16="http://schemas.microsoft.com/office/drawing/2014/main" id="{F6E85E64-FCC9-7587-AE61-670254BF6BE2}"/>
              </a:ext>
            </a:extLst>
          </p:cNvPr>
          <p:cNvSpPr>
            <a:spLocks noGrp="1"/>
          </p:cNvSpPr>
          <p:nvPr>
            <p:ph type="ftr" sz="quarter" idx="3"/>
          </p:nvPr>
        </p:nvSpPr>
        <p:spPr/>
        <p:txBody>
          <a:bodyPr/>
          <a:lstStyle/>
          <a:p>
            <a:pPr algn="r"/>
            <a:r>
              <a:rPr lang="en-GB"/>
              <a:t>Place of Global Game Jam as Identity Infrastructure in UK Cross-Regional Communities of Practice</a:t>
            </a:r>
            <a:endParaRPr lang="en-GB" dirty="0"/>
          </a:p>
        </p:txBody>
      </p:sp>
      <p:sp>
        <p:nvSpPr>
          <p:cNvPr id="7" name="Slide Number Placeholder 6">
            <a:extLst>
              <a:ext uri="{FF2B5EF4-FFF2-40B4-BE49-F238E27FC236}">
                <a16:creationId xmlns:a16="http://schemas.microsoft.com/office/drawing/2014/main" id="{FE3D2FD1-48CB-1C11-3F40-5B864C627FF8}"/>
              </a:ext>
            </a:extLst>
          </p:cNvPr>
          <p:cNvSpPr>
            <a:spLocks noGrp="1"/>
          </p:cNvSpPr>
          <p:nvPr>
            <p:ph type="sldNum" sz="quarter" idx="4"/>
          </p:nvPr>
        </p:nvSpPr>
        <p:spPr/>
        <p:txBody>
          <a:bodyPr/>
          <a:lstStyle/>
          <a:p>
            <a:fld id="{2CC19541-5F6E-2C4C-BF21-196C1C8E2E31}" type="slidenum">
              <a:rPr lang="en-GB" smtClean="0"/>
              <a:pPr/>
              <a:t>37</a:t>
            </a:fld>
            <a:r>
              <a:rPr lang="en-GB"/>
              <a:t> </a:t>
            </a:r>
            <a:endParaRPr lang="en-GB" dirty="0"/>
          </a:p>
        </p:txBody>
      </p:sp>
      <p:sp>
        <p:nvSpPr>
          <p:cNvPr id="19" name="Text Placeholder 2">
            <a:extLst>
              <a:ext uri="{FF2B5EF4-FFF2-40B4-BE49-F238E27FC236}">
                <a16:creationId xmlns:a16="http://schemas.microsoft.com/office/drawing/2014/main" id="{AC98AD1D-2556-B5AD-E4BB-55F9B312C7B5}"/>
              </a:ext>
            </a:extLst>
          </p:cNvPr>
          <p:cNvSpPr txBox="1">
            <a:spLocks/>
          </p:cNvSpPr>
          <p:nvPr/>
        </p:nvSpPr>
        <p:spPr>
          <a:xfrm>
            <a:off x="0" y="5482115"/>
            <a:ext cx="7527850" cy="468000"/>
          </a:xfrm>
          <a:prstGeom prst="rect">
            <a:avLst/>
          </a:prstGeom>
          <a:solidFill>
            <a:schemeClr val="bg1"/>
          </a:solidFill>
        </p:spPr>
        <p:txBody>
          <a:bodyPr vert="horz" lIns="0" tIns="0" rIns="0" bIns="0" rtlCol="0" anchor="ctr">
            <a:noAutofit/>
          </a:bodyPr>
          <a:lstStyle>
            <a:lvl1pPr marL="0" indent="0" algn="l" defTabSz="126000" rtl="0" eaLnBrk="1" latinLnBrk="0" hangingPunct="1">
              <a:lnSpc>
                <a:spcPct val="110000"/>
              </a:lnSpc>
              <a:spcBef>
                <a:spcPts val="0"/>
              </a:spcBef>
              <a:spcAft>
                <a:spcPts val="1200"/>
              </a:spcAft>
              <a:buClr>
                <a:schemeClr val="tx1"/>
              </a:buClr>
              <a:buSzPct val="80000"/>
              <a:buFont typeface="Wingdings 2" panose="05020102010507070707" pitchFamily="18" charset="2"/>
              <a:buNone/>
              <a:tabLst/>
              <a:defRPr sz="1800" kern="1200" spc="-10" baseline="0">
                <a:solidFill>
                  <a:schemeClr val="tx1"/>
                </a:solidFill>
                <a:latin typeface="+mn-lt"/>
                <a:ea typeface="+mn-ea"/>
                <a:cs typeface="+mn-cs"/>
              </a:defRPr>
            </a:lvl1pPr>
            <a:lvl2pPr marL="432000" indent="0" algn="l" defTabSz="126000" rtl="0" eaLnBrk="1" latinLnBrk="0" hangingPunct="1">
              <a:lnSpc>
                <a:spcPct val="110000"/>
              </a:lnSpc>
              <a:spcBef>
                <a:spcPts val="0"/>
              </a:spcBef>
              <a:spcAft>
                <a:spcPts val="1000"/>
              </a:spcAft>
              <a:buClr>
                <a:schemeClr val="tx1"/>
              </a:buClr>
              <a:buSzPct val="80000"/>
              <a:buFontTx/>
              <a:buNone/>
              <a:tabLst>
                <a:tab pos="126000" algn="l"/>
              </a:tabLst>
              <a:defRPr sz="1600" kern="1200" spc="-10" baseline="0">
                <a:solidFill>
                  <a:schemeClr val="tx1"/>
                </a:solidFill>
                <a:latin typeface="+mn-lt"/>
                <a:ea typeface="+mn-ea"/>
                <a:cs typeface="+mn-cs"/>
              </a:defRPr>
            </a:lvl2pPr>
            <a:lvl3pPr marL="864000" indent="-432000" algn="l" defTabSz="126000" rtl="0" eaLnBrk="1" latinLnBrk="0" hangingPunct="1">
              <a:lnSpc>
                <a:spcPct val="110000"/>
              </a:lnSpc>
              <a:spcBef>
                <a:spcPts val="0"/>
              </a:spcBef>
              <a:spcAft>
                <a:spcPts val="1000"/>
              </a:spcAft>
              <a:buClrTx/>
              <a:buSzPct val="80000"/>
              <a:buFont typeface="Wingdings 2" panose="05020102010507070707" pitchFamily="18" charset="2"/>
              <a:buChar char=""/>
              <a:tabLst>
                <a:tab pos="126000" algn="l"/>
              </a:tabLst>
              <a:defRPr sz="2400" kern="1200" spc="-10" baseline="0">
                <a:solidFill>
                  <a:schemeClr val="tx1"/>
                </a:solidFill>
                <a:latin typeface="+mn-lt"/>
                <a:ea typeface="+mn-ea"/>
                <a:cs typeface="+mn-cs"/>
              </a:defRPr>
            </a:lvl3pPr>
            <a:lvl4pPr marL="432000" indent="-432000" algn="l" defTabSz="126000" rtl="0" eaLnBrk="1" latinLnBrk="0" hangingPunct="1">
              <a:lnSpc>
                <a:spcPct val="110000"/>
              </a:lnSpc>
              <a:spcBef>
                <a:spcPts val="0"/>
              </a:spcBef>
              <a:spcAft>
                <a:spcPts val="0"/>
              </a:spcAft>
              <a:buClr>
                <a:schemeClr val="tx1"/>
              </a:buClr>
              <a:buSzPct val="80000"/>
              <a:buFont typeface="Wingdings 2" panose="05020102010507070707" pitchFamily="18" charset="2"/>
              <a:buChar char="¢"/>
              <a:tabLst/>
              <a:defRPr sz="2400" kern="1200" spc="-10" baseline="0">
                <a:solidFill>
                  <a:schemeClr val="tx1"/>
                </a:solidFill>
                <a:latin typeface="+mn-lt"/>
                <a:ea typeface="+mn-ea"/>
                <a:cs typeface="+mn-cs"/>
              </a:defRPr>
            </a:lvl4pPr>
            <a:lvl5pPr marL="864000" indent="-432000" algn="l" defTabSz="126000" rtl="0" eaLnBrk="1" latinLnBrk="0" hangingPunct="1">
              <a:lnSpc>
                <a:spcPct val="110000"/>
              </a:lnSpc>
              <a:spcBef>
                <a:spcPts val="0"/>
              </a:spcBef>
              <a:spcAft>
                <a:spcPts val="0"/>
              </a:spcAft>
              <a:buClr>
                <a:schemeClr val="tx1"/>
              </a:buClr>
              <a:buSzPct val="80000"/>
              <a:buFont typeface="Wingdings 2" panose="05020102010507070707" pitchFamily="18" charset="2"/>
              <a:buChar char="¢"/>
              <a:tabLst>
                <a:tab pos="126000" algn="l"/>
              </a:tabLst>
              <a:defRPr sz="2400" kern="1200" spc="-10" baseline="0">
                <a:solidFill>
                  <a:schemeClr val="tx1"/>
                </a:solidFill>
                <a:latin typeface="+mn-lt"/>
                <a:ea typeface="+mn-ea"/>
                <a:cs typeface="+mn-cs"/>
              </a:defRPr>
            </a:lvl5pPr>
            <a:lvl6pPr marL="864000" indent="-432000" algn="l" defTabSz="126000" rtl="0" eaLnBrk="1" latinLnBrk="0" hangingPunct="1">
              <a:lnSpc>
                <a:spcPct val="110000"/>
              </a:lnSpc>
              <a:spcBef>
                <a:spcPts val="0"/>
              </a:spcBef>
              <a:spcAft>
                <a:spcPts val="0"/>
              </a:spcAft>
              <a:buClr>
                <a:schemeClr val="tx1"/>
              </a:buClr>
              <a:buSzPct val="80000"/>
              <a:buFont typeface="Wingdings 2" panose="05020102010507070707" pitchFamily="18" charset="2"/>
              <a:buChar char="£"/>
              <a:tabLst>
                <a:tab pos="126000" algn="l"/>
              </a:tabLst>
              <a:defRPr sz="2400" kern="1200" spc="-10" baseline="0">
                <a:solidFill>
                  <a:schemeClr val="tx1"/>
                </a:solidFill>
                <a:latin typeface="+mn-lt"/>
                <a:ea typeface="+mn-ea"/>
                <a:cs typeface="+mn-cs"/>
              </a:defRPr>
            </a:lvl6pPr>
            <a:lvl7pPr marL="432000" indent="-432000" algn="l" defTabSz="126000" rtl="0" eaLnBrk="1" latinLnBrk="0" hangingPunct="1">
              <a:lnSpc>
                <a:spcPct val="110000"/>
              </a:lnSpc>
              <a:spcBef>
                <a:spcPts val="0"/>
              </a:spcBef>
              <a:buFont typeface="+mj-lt"/>
              <a:buAutoNum type="arabicPeriod"/>
              <a:tabLst>
                <a:tab pos="126000" algn="l"/>
              </a:tabLst>
              <a:defRPr sz="2400" kern="1200" spc="-10" baseline="0">
                <a:solidFill>
                  <a:schemeClr val="tx1"/>
                </a:solidFill>
                <a:latin typeface="+mn-lt"/>
                <a:ea typeface="+mn-ea"/>
                <a:cs typeface="+mn-cs"/>
              </a:defRPr>
            </a:lvl7pPr>
            <a:lvl8pPr marL="0" indent="0" algn="l" defTabSz="126000" rtl="0" eaLnBrk="1" latinLnBrk="0" hangingPunct="1">
              <a:lnSpc>
                <a:spcPct val="110000"/>
              </a:lnSpc>
              <a:spcBef>
                <a:spcPts val="0"/>
              </a:spcBef>
              <a:buFont typeface="Arial" panose="020B0604020202020204" pitchFamily="34" charset="0"/>
              <a:buNone/>
              <a:tabLst>
                <a:tab pos="126000" algn="l"/>
              </a:tabLst>
              <a:defRPr sz="2400" b="1" kern="1200" spc="-10" baseline="0">
                <a:solidFill>
                  <a:schemeClr val="tx1"/>
                </a:solidFill>
                <a:latin typeface="+mn-lt"/>
                <a:ea typeface="+mn-ea"/>
                <a:cs typeface="+mn-cs"/>
              </a:defRPr>
            </a:lvl8pPr>
            <a:lvl9pPr marL="0" indent="0" algn="l" defTabSz="126000" rtl="0" eaLnBrk="1" latinLnBrk="0" hangingPunct="1">
              <a:lnSpc>
                <a:spcPct val="110000"/>
              </a:lnSpc>
              <a:spcBef>
                <a:spcPts val="0"/>
              </a:spcBef>
              <a:buFont typeface="Arial" panose="020B0604020202020204" pitchFamily="34" charset="0"/>
              <a:buNone/>
              <a:tabLst>
                <a:tab pos="126000" algn="l"/>
              </a:tabLst>
              <a:defRPr sz="2400" kern="1200" spc="-10" baseline="0">
                <a:solidFill>
                  <a:schemeClr val="tx1"/>
                </a:solidFill>
                <a:latin typeface="+mn-lt"/>
                <a:ea typeface="+mn-ea"/>
                <a:cs typeface="+mn-cs"/>
              </a:defRPr>
            </a:lvl9pPr>
          </a:lstStyle>
          <a:p>
            <a:pPr lvl="1"/>
            <a:r>
              <a:rPr lang="en-GB" sz="1200" b="1" dirty="0"/>
              <a:t> A glowing triangle made of LED Lights</a:t>
            </a:r>
            <a:br>
              <a:rPr lang="en-GB" sz="1200" dirty="0"/>
            </a:br>
            <a:r>
              <a:rPr lang="en-GB" sz="1200" dirty="0"/>
              <a:t> Matheus Bertelli </a:t>
            </a:r>
            <a:r>
              <a:rPr lang="pl-PL" sz="1200" dirty="0"/>
              <a:t>| </a:t>
            </a:r>
            <a:r>
              <a:rPr lang="en-GB" sz="1200" dirty="0" err="1"/>
              <a:t>Pexels</a:t>
            </a:r>
            <a:endParaRPr lang="en-US" sz="1200" dirty="0"/>
          </a:p>
        </p:txBody>
      </p:sp>
      <p:pic>
        <p:nvPicPr>
          <p:cNvPr id="1028" name="Picture 4">
            <a:extLst>
              <a:ext uri="{FF2B5EF4-FFF2-40B4-BE49-F238E27FC236}">
                <a16:creationId xmlns:a16="http://schemas.microsoft.com/office/drawing/2014/main" id="{2201E6F4-A65C-3B4D-5FDD-1BCFBCBA11F1}"/>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240003" y="6184202"/>
            <a:ext cx="726960" cy="38819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57267199"/>
      </p:ext>
    </p:extLst>
  </p:cSld>
  <p:clrMapOvr>
    <a:masterClrMapping/>
  </p:clrMapOvr>
  <mc:AlternateContent xmlns:mc="http://schemas.openxmlformats.org/markup-compatibility/2006" xmlns:p14="http://schemas.microsoft.com/office/powerpoint/2010/main">
    <mc:Choice Requires="p14">
      <p:transition spd="slow" p14:dur="2000" advTm="12097"/>
    </mc:Choice>
    <mc:Fallback xmlns="">
      <p:transition spd="slow" advTm="1209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E9F8D4-5C60-3244-8E39-67BC5C0B0D60}"/>
            </a:ext>
          </a:extLst>
        </p:cNvPr>
        <p:cNvGrpSpPr/>
        <p:nvPr/>
      </p:nvGrpSpPr>
      <p:grpSpPr>
        <a:xfrm>
          <a:off x="0" y="0"/>
          <a:ext cx="0" cy="0"/>
          <a:chOff x="0" y="0"/>
          <a:chExt cx="0" cy="0"/>
        </a:xfrm>
      </p:grpSpPr>
      <p:pic>
        <p:nvPicPr>
          <p:cNvPr id="2052" name="Picture 4" descr="No alternative text description for this image">
            <a:extLst>
              <a:ext uri="{FF2B5EF4-FFF2-40B4-BE49-F238E27FC236}">
                <a16:creationId xmlns:a16="http://schemas.microsoft.com/office/drawing/2014/main" id="{0862BB92-33E7-6A7B-3D8C-8DA1CD6C5D83}"/>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23417" b="13239"/>
          <a:stretch>
            <a:fillRect/>
          </a:stretch>
        </p:blipFill>
        <p:spPr bwMode="auto">
          <a:xfrm>
            <a:off x="6096000" y="1591616"/>
            <a:ext cx="5040000" cy="4358499"/>
          </a:xfrm>
          <a:prstGeom prst="rect">
            <a:avLst/>
          </a:prstGeom>
          <a:noFill/>
          <a:extLst>
            <a:ext uri="{909E8E84-426E-40DD-AFC4-6F175D3DCCD1}">
              <a14:hiddenFill xmlns:a14="http://schemas.microsoft.com/office/drawing/2010/main">
                <a:solidFill>
                  <a:srgbClr val="FFFFFF"/>
                </a:solidFill>
              </a14:hiddenFill>
            </a:ext>
          </a:extLst>
        </p:spPr>
      </p:pic>
      <p:sp>
        <p:nvSpPr>
          <p:cNvPr id="4" name="Title 3">
            <a:extLst>
              <a:ext uri="{FF2B5EF4-FFF2-40B4-BE49-F238E27FC236}">
                <a16:creationId xmlns:a16="http://schemas.microsoft.com/office/drawing/2014/main" id="{2123ABC8-7749-B7BB-DA0D-4CE3979235BC}"/>
              </a:ext>
            </a:extLst>
          </p:cNvPr>
          <p:cNvSpPr>
            <a:spLocks noGrp="1"/>
          </p:cNvSpPr>
          <p:nvPr>
            <p:ph type="ctrTitle"/>
          </p:nvPr>
        </p:nvSpPr>
        <p:spPr/>
        <p:txBody>
          <a:bodyPr/>
          <a:lstStyle/>
          <a:p>
            <a:r>
              <a:rPr lang="en-GB" dirty="0"/>
              <a:t>Collaborate more</a:t>
            </a:r>
          </a:p>
        </p:txBody>
      </p:sp>
      <p:sp>
        <p:nvSpPr>
          <p:cNvPr id="3" name="Text Placeholder 2">
            <a:extLst>
              <a:ext uri="{FF2B5EF4-FFF2-40B4-BE49-F238E27FC236}">
                <a16:creationId xmlns:a16="http://schemas.microsoft.com/office/drawing/2014/main" id="{3AC49842-F326-852F-DCC9-FD5521F8C2D5}"/>
              </a:ext>
            </a:extLst>
          </p:cNvPr>
          <p:cNvSpPr>
            <a:spLocks noGrp="1"/>
          </p:cNvSpPr>
          <p:nvPr>
            <p:ph type="body" sz="quarter" idx="14"/>
          </p:nvPr>
        </p:nvSpPr>
        <p:spPr>
          <a:xfrm>
            <a:off x="720003" y="1930400"/>
            <a:ext cx="5040000" cy="3550200"/>
          </a:xfrm>
        </p:spPr>
        <p:txBody>
          <a:bodyPr/>
          <a:lstStyle/>
          <a:p>
            <a:r>
              <a:rPr lang="en-GB" sz="1600" b="0" dirty="0"/>
              <a:t>GGJ evidenced successful ways in which HEIs and industry can collaborate locally (Grey, 2014), regionally (Ilett, 2021), and (inter)nationally (</a:t>
            </a:r>
            <a:r>
              <a:rPr lang="en-GB" sz="1600" b="0" dirty="0" err="1"/>
              <a:t>Hebblewhite</a:t>
            </a:r>
            <a:r>
              <a:rPr lang="en-GB" sz="1600" b="0" dirty="0"/>
              <a:t>, quoted in Wrexham.com, 2020), officially (Gow, 2022), and informally (Kaczmarek, 2026). </a:t>
            </a:r>
          </a:p>
          <a:p>
            <a:r>
              <a:rPr lang="en-GB" sz="1600" b="0" dirty="0"/>
              <a:t>UniJam emerged as a response to institutional limits and delivered 85% BAME participation and 35% non-male representation, figures that challenge dominant narratives about who participates in game development (</a:t>
            </a:r>
            <a:r>
              <a:rPr lang="en-GB" sz="1600" b="0" dirty="0" err="1"/>
              <a:t>Ukie</a:t>
            </a:r>
            <a:r>
              <a:rPr lang="en-GB" sz="1600" b="0" dirty="0"/>
              <a:t>, 2022a, 2022b; </a:t>
            </a:r>
            <a:r>
              <a:rPr lang="en-GB" sz="1600" b="0"/>
              <a:t>Game Developers </a:t>
            </a:r>
            <a:r>
              <a:rPr lang="en-GB" sz="1600" b="0" dirty="0"/>
              <a:t>Conference, 2024)</a:t>
            </a:r>
          </a:p>
        </p:txBody>
      </p:sp>
      <p:sp>
        <p:nvSpPr>
          <p:cNvPr id="5" name="Footer Placeholder 4">
            <a:extLst>
              <a:ext uri="{FF2B5EF4-FFF2-40B4-BE49-F238E27FC236}">
                <a16:creationId xmlns:a16="http://schemas.microsoft.com/office/drawing/2014/main" id="{409E28CE-E82C-5CF4-8615-8F06D7F86587}"/>
              </a:ext>
            </a:extLst>
          </p:cNvPr>
          <p:cNvSpPr>
            <a:spLocks noGrp="1"/>
          </p:cNvSpPr>
          <p:nvPr>
            <p:ph type="ftr" sz="quarter" idx="3"/>
          </p:nvPr>
        </p:nvSpPr>
        <p:spPr/>
        <p:txBody>
          <a:bodyPr/>
          <a:lstStyle/>
          <a:p>
            <a:pPr algn="r"/>
            <a:r>
              <a:rPr lang="en-GB"/>
              <a:t>Place of Global Game Jam as Identity Infrastructure in UK Cross-Regional Communities of Practice</a:t>
            </a:r>
            <a:endParaRPr lang="en-GB" dirty="0"/>
          </a:p>
        </p:txBody>
      </p:sp>
      <p:sp>
        <p:nvSpPr>
          <p:cNvPr id="7" name="Slide Number Placeholder 6">
            <a:extLst>
              <a:ext uri="{FF2B5EF4-FFF2-40B4-BE49-F238E27FC236}">
                <a16:creationId xmlns:a16="http://schemas.microsoft.com/office/drawing/2014/main" id="{C67D47DA-5C18-326B-36C9-679856269BE1}"/>
              </a:ext>
            </a:extLst>
          </p:cNvPr>
          <p:cNvSpPr>
            <a:spLocks noGrp="1"/>
          </p:cNvSpPr>
          <p:nvPr>
            <p:ph type="sldNum" sz="quarter" idx="4"/>
          </p:nvPr>
        </p:nvSpPr>
        <p:spPr/>
        <p:txBody>
          <a:bodyPr/>
          <a:lstStyle/>
          <a:p>
            <a:fld id="{2CC19541-5F6E-2C4C-BF21-196C1C8E2E31}" type="slidenum">
              <a:rPr lang="en-GB" smtClean="0"/>
              <a:pPr/>
              <a:t>38</a:t>
            </a:fld>
            <a:r>
              <a:rPr lang="en-GB"/>
              <a:t> </a:t>
            </a:r>
            <a:endParaRPr lang="en-GB" dirty="0"/>
          </a:p>
        </p:txBody>
      </p:sp>
      <p:sp>
        <p:nvSpPr>
          <p:cNvPr id="19" name="Text Placeholder 2">
            <a:extLst>
              <a:ext uri="{FF2B5EF4-FFF2-40B4-BE49-F238E27FC236}">
                <a16:creationId xmlns:a16="http://schemas.microsoft.com/office/drawing/2014/main" id="{BEDF2B72-C4EB-5863-9AFD-A800BC1F9FAD}"/>
              </a:ext>
            </a:extLst>
          </p:cNvPr>
          <p:cNvSpPr txBox="1">
            <a:spLocks/>
          </p:cNvSpPr>
          <p:nvPr/>
        </p:nvSpPr>
        <p:spPr>
          <a:xfrm>
            <a:off x="0" y="5482115"/>
            <a:ext cx="7527850" cy="468000"/>
          </a:xfrm>
          <a:prstGeom prst="rect">
            <a:avLst/>
          </a:prstGeom>
          <a:solidFill>
            <a:schemeClr val="bg1"/>
          </a:solidFill>
        </p:spPr>
        <p:txBody>
          <a:bodyPr vert="horz" lIns="0" tIns="0" rIns="0" bIns="0" rtlCol="0" anchor="ctr">
            <a:noAutofit/>
          </a:bodyPr>
          <a:lstStyle>
            <a:lvl1pPr marL="0" indent="0" algn="l" defTabSz="126000" rtl="0" eaLnBrk="1" latinLnBrk="0" hangingPunct="1">
              <a:lnSpc>
                <a:spcPct val="110000"/>
              </a:lnSpc>
              <a:spcBef>
                <a:spcPts val="0"/>
              </a:spcBef>
              <a:spcAft>
                <a:spcPts val="1200"/>
              </a:spcAft>
              <a:buClr>
                <a:schemeClr val="tx1"/>
              </a:buClr>
              <a:buSzPct val="80000"/>
              <a:buFont typeface="Wingdings 2" panose="05020102010507070707" pitchFamily="18" charset="2"/>
              <a:buNone/>
              <a:tabLst/>
              <a:defRPr sz="1800" kern="1200" spc="-10" baseline="0">
                <a:solidFill>
                  <a:schemeClr val="tx1"/>
                </a:solidFill>
                <a:latin typeface="+mn-lt"/>
                <a:ea typeface="+mn-ea"/>
                <a:cs typeface="+mn-cs"/>
              </a:defRPr>
            </a:lvl1pPr>
            <a:lvl2pPr marL="432000" indent="0" algn="l" defTabSz="126000" rtl="0" eaLnBrk="1" latinLnBrk="0" hangingPunct="1">
              <a:lnSpc>
                <a:spcPct val="110000"/>
              </a:lnSpc>
              <a:spcBef>
                <a:spcPts val="0"/>
              </a:spcBef>
              <a:spcAft>
                <a:spcPts val="1000"/>
              </a:spcAft>
              <a:buClr>
                <a:schemeClr val="tx1"/>
              </a:buClr>
              <a:buSzPct val="80000"/>
              <a:buFontTx/>
              <a:buNone/>
              <a:tabLst>
                <a:tab pos="126000" algn="l"/>
              </a:tabLst>
              <a:defRPr sz="1600" kern="1200" spc="-10" baseline="0">
                <a:solidFill>
                  <a:schemeClr val="tx1"/>
                </a:solidFill>
                <a:latin typeface="+mn-lt"/>
                <a:ea typeface="+mn-ea"/>
                <a:cs typeface="+mn-cs"/>
              </a:defRPr>
            </a:lvl2pPr>
            <a:lvl3pPr marL="864000" indent="-432000" algn="l" defTabSz="126000" rtl="0" eaLnBrk="1" latinLnBrk="0" hangingPunct="1">
              <a:lnSpc>
                <a:spcPct val="110000"/>
              </a:lnSpc>
              <a:spcBef>
                <a:spcPts val="0"/>
              </a:spcBef>
              <a:spcAft>
                <a:spcPts val="1000"/>
              </a:spcAft>
              <a:buClrTx/>
              <a:buSzPct val="80000"/>
              <a:buFont typeface="Wingdings 2" panose="05020102010507070707" pitchFamily="18" charset="2"/>
              <a:buChar char=""/>
              <a:tabLst>
                <a:tab pos="126000" algn="l"/>
              </a:tabLst>
              <a:defRPr sz="2400" kern="1200" spc="-10" baseline="0">
                <a:solidFill>
                  <a:schemeClr val="tx1"/>
                </a:solidFill>
                <a:latin typeface="+mn-lt"/>
                <a:ea typeface="+mn-ea"/>
                <a:cs typeface="+mn-cs"/>
              </a:defRPr>
            </a:lvl3pPr>
            <a:lvl4pPr marL="432000" indent="-432000" algn="l" defTabSz="126000" rtl="0" eaLnBrk="1" latinLnBrk="0" hangingPunct="1">
              <a:lnSpc>
                <a:spcPct val="110000"/>
              </a:lnSpc>
              <a:spcBef>
                <a:spcPts val="0"/>
              </a:spcBef>
              <a:spcAft>
                <a:spcPts val="0"/>
              </a:spcAft>
              <a:buClr>
                <a:schemeClr val="tx1"/>
              </a:buClr>
              <a:buSzPct val="80000"/>
              <a:buFont typeface="Wingdings 2" panose="05020102010507070707" pitchFamily="18" charset="2"/>
              <a:buChar char="¢"/>
              <a:tabLst/>
              <a:defRPr sz="2400" kern="1200" spc="-10" baseline="0">
                <a:solidFill>
                  <a:schemeClr val="tx1"/>
                </a:solidFill>
                <a:latin typeface="+mn-lt"/>
                <a:ea typeface="+mn-ea"/>
                <a:cs typeface="+mn-cs"/>
              </a:defRPr>
            </a:lvl4pPr>
            <a:lvl5pPr marL="864000" indent="-432000" algn="l" defTabSz="126000" rtl="0" eaLnBrk="1" latinLnBrk="0" hangingPunct="1">
              <a:lnSpc>
                <a:spcPct val="110000"/>
              </a:lnSpc>
              <a:spcBef>
                <a:spcPts val="0"/>
              </a:spcBef>
              <a:spcAft>
                <a:spcPts val="0"/>
              </a:spcAft>
              <a:buClr>
                <a:schemeClr val="tx1"/>
              </a:buClr>
              <a:buSzPct val="80000"/>
              <a:buFont typeface="Wingdings 2" panose="05020102010507070707" pitchFamily="18" charset="2"/>
              <a:buChar char="¢"/>
              <a:tabLst>
                <a:tab pos="126000" algn="l"/>
              </a:tabLst>
              <a:defRPr sz="2400" kern="1200" spc="-10" baseline="0">
                <a:solidFill>
                  <a:schemeClr val="tx1"/>
                </a:solidFill>
                <a:latin typeface="+mn-lt"/>
                <a:ea typeface="+mn-ea"/>
                <a:cs typeface="+mn-cs"/>
              </a:defRPr>
            </a:lvl5pPr>
            <a:lvl6pPr marL="864000" indent="-432000" algn="l" defTabSz="126000" rtl="0" eaLnBrk="1" latinLnBrk="0" hangingPunct="1">
              <a:lnSpc>
                <a:spcPct val="110000"/>
              </a:lnSpc>
              <a:spcBef>
                <a:spcPts val="0"/>
              </a:spcBef>
              <a:spcAft>
                <a:spcPts val="0"/>
              </a:spcAft>
              <a:buClr>
                <a:schemeClr val="tx1"/>
              </a:buClr>
              <a:buSzPct val="80000"/>
              <a:buFont typeface="Wingdings 2" panose="05020102010507070707" pitchFamily="18" charset="2"/>
              <a:buChar char="£"/>
              <a:tabLst>
                <a:tab pos="126000" algn="l"/>
              </a:tabLst>
              <a:defRPr sz="2400" kern="1200" spc="-10" baseline="0">
                <a:solidFill>
                  <a:schemeClr val="tx1"/>
                </a:solidFill>
                <a:latin typeface="+mn-lt"/>
                <a:ea typeface="+mn-ea"/>
                <a:cs typeface="+mn-cs"/>
              </a:defRPr>
            </a:lvl6pPr>
            <a:lvl7pPr marL="432000" indent="-432000" algn="l" defTabSz="126000" rtl="0" eaLnBrk="1" latinLnBrk="0" hangingPunct="1">
              <a:lnSpc>
                <a:spcPct val="110000"/>
              </a:lnSpc>
              <a:spcBef>
                <a:spcPts val="0"/>
              </a:spcBef>
              <a:buFont typeface="+mj-lt"/>
              <a:buAutoNum type="arabicPeriod"/>
              <a:tabLst>
                <a:tab pos="126000" algn="l"/>
              </a:tabLst>
              <a:defRPr sz="2400" kern="1200" spc="-10" baseline="0">
                <a:solidFill>
                  <a:schemeClr val="tx1"/>
                </a:solidFill>
                <a:latin typeface="+mn-lt"/>
                <a:ea typeface="+mn-ea"/>
                <a:cs typeface="+mn-cs"/>
              </a:defRPr>
            </a:lvl7pPr>
            <a:lvl8pPr marL="0" indent="0" algn="l" defTabSz="126000" rtl="0" eaLnBrk="1" latinLnBrk="0" hangingPunct="1">
              <a:lnSpc>
                <a:spcPct val="110000"/>
              </a:lnSpc>
              <a:spcBef>
                <a:spcPts val="0"/>
              </a:spcBef>
              <a:buFont typeface="Arial" panose="020B0604020202020204" pitchFamily="34" charset="0"/>
              <a:buNone/>
              <a:tabLst>
                <a:tab pos="126000" algn="l"/>
              </a:tabLst>
              <a:defRPr sz="2400" b="1" kern="1200" spc="-10" baseline="0">
                <a:solidFill>
                  <a:schemeClr val="tx1"/>
                </a:solidFill>
                <a:latin typeface="+mn-lt"/>
                <a:ea typeface="+mn-ea"/>
                <a:cs typeface="+mn-cs"/>
              </a:defRPr>
            </a:lvl8pPr>
            <a:lvl9pPr marL="0" indent="0" algn="l" defTabSz="126000" rtl="0" eaLnBrk="1" latinLnBrk="0" hangingPunct="1">
              <a:lnSpc>
                <a:spcPct val="110000"/>
              </a:lnSpc>
              <a:spcBef>
                <a:spcPts val="0"/>
              </a:spcBef>
              <a:buFont typeface="Arial" panose="020B0604020202020204" pitchFamily="34" charset="0"/>
              <a:buNone/>
              <a:tabLst>
                <a:tab pos="126000" algn="l"/>
              </a:tabLst>
              <a:defRPr sz="2400" kern="1200" spc="-10" baseline="0">
                <a:solidFill>
                  <a:schemeClr val="tx1"/>
                </a:solidFill>
                <a:latin typeface="+mn-lt"/>
                <a:ea typeface="+mn-ea"/>
                <a:cs typeface="+mn-cs"/>
              </a:defRPr>
            </a:lvl9pPr>
          </a:lstStyle>
          <a:p>
            <a:pPr lvl="1"/>
            <a:r>
              <a:rPr lang="en-GB" sz="1200" b="1" dirty="0"/>
              <a:t> Anything World x </a:t>
            </a:r>
            <a:r>
              <a:rPr lang="en-GB" sz="1200" b="1" dirty="0" err="1"/>
              <a:t>UniJam</a:t>
            </a:r>
            <a:r>
              <a:rPr lang="en-GB" sz="1200" b="1" dirty="0"/>
              <a:t> 2024</a:t>
            </a:r>
            <a:br>
              <a:rPr lang="en-GB" sz="1200" dirty="0"/>
            </a:br>
            <a:r>
              <a:rPr lang="en-GB" sz="1200" dirty="0"/>
              <a:t> Thom Kaczmarek </a:t>
            </a:r>
            <a:r>
              <a:rPr lang="pl-PL" sz="1200" dirty="0"/>
              <a:t>| </a:t>
            </a:r>
            <a:r>
              <a:rPr lang="en-GB" sz="1200" dirty="0"/>
              <a:t>Photo</a:t>
            </a:r>
            <a:endParaRPr lang="en-US" sz="1200" dirty="0"/>
          </a:p>
        </p:txBody>
      </p:sp>
      <p:pic>
        <p:nvPicPr>
          <p:cNvPr id="1028" name="Picture 4">
            <a:extLst>
              <a:ext uri="{FF2B5EF4-FFF2-40B4-BE49-F238E27FC236}">
                <a16:creationId xmlns:a16="http://schemas.microsoft.com/office/drawing/2014/main" id="{F4BDBD03-64AB-7313-0A6B-1B4A59D6731A}"/>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240003" y="6184202"/>
            <a:ext cx="726960" cy="38819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60315087"/>
      </p:ext>
    </p:extLst>
  </p:cSld>
  <p:clrMapOvr>
    <a:masterClrMapping/>
  </p:clrMapOvr>
  <mc:AlternateContent xmlns:mc="http://schemas.openxmlformats.org/markup-compatibility/2006" xmlns:p14="http://schemas.microsoft.com/office/powerpoint/2010/main">
    <mc:Choice Requires="p14">
      <p:transition spd="slow" p14:dur="2000" advTm="12097"/>
    </mc:Choice>
    <mc:Fallback xmlns="">
      <p:transition spd="slow" advTm="12097"/>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63E47E-BC74-C6EF-F8A7-5E19AEA196A8}"/>
            </a:ext>
          </a:extLst>
        </p:cNvPr>
        <p:cNvGrpSpPr/>
        <p:nvPr/>
      </p:nvGrpSpPr>
      <p:grpSpPr>
        <a:xfrm>
          <a:off x="0" y="0"/>
          <a:ext cx="0" cy="0"/>
          <a:chOff x="0" y="0"/>
          <a:chExt cx="0" cy="0"/>
        </a:xfrm>
      </p:grpSpPr>
      <p:pic>
        <p:nvPicPr>
          <p:cNvPr id="2" name="d2c302c7-ef1a-4b26-b4f1-db38ada8f1ec">
            <a:hlinkClick r:id="" action="ppaction://media"/>
            <a:extLst>
              <a:ext uri="{FF2B5EF4-FFF2-40B4-BE49-F238E27FC236}">
                <a16:creationId xmlns:a16="http://schemas.microsoft.com/office/drawing/2014/main" id="{EB6BE265-0202-E2A3-8AD8-A7397FEF2C53}"/>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6095998" y="1594504"/>
            <a:ext cx="5040001" cy="4355611"/>
          </a:xfrm>
          <a:prstGeom prst="rect">
            <a:avLst/>
          </a:prstGeom>
        </p:spPr>
      </p:pic>
      <p:sp>
        <p:nvSpPr>
          <p:cNvPr id="4" name="Title 3">
            <a:extLst>
              <a:ext uri="{FF2B5EF4-FFF2-40B4-BE49-F238E27FC236}">
                <a16:creationId xmlns:a16="http://schemas.microsoft.com/office/drawing/2014/main" id="{27D2F77C-34B7-A426-0796-3A6B0D485224}"/>
              </a:ext>
            </a:extLst>
          </p:cNvPr>
          <p:cNvSpPr>
            <a:spLocks noGrp="1"/>
          </p:cNvSpPr>
          <p:nvPr>
            <p:ph type="ctrTitle"/>
          </p:nvPr>
        </p:nvSpPr>
        <p:spPr/>
        <p:txBody>
          <a:bodyPr/>
          <a:lstStyle/>
          <a:p>
            <a:r>
              <a:rPr lang="en-GB" dirty="0"/>
              <a:t>Conclusion</a:t>
            </a:r>
          </a:p>
        </p:txBody>
      </p:sp>
      <p:sp>
        <p:nvSpPr>
          <p:cNvPr id="3" name="Text Placeholder 2">
            <a:extLst>
              <a:ext uri="{FF2B5EF4-FFF2-40B4-BE49-F238E27FC236}">
                <a16:creationId xmlns:a16="http://schemas.microsoft.com/office/drawing/2014/main" id="{22E4C1FC-98EF-EB3B-6253-0FD786277D09}"/>
              </a:ext>
            </a:extLst>
          </p:cNvPr>
          <p:cNvSpPr>
            <a:spLocks noGrp="1"/>
          </p:cNvSpPr>
          <p:nvPr>
            <p:ph type="body" sz="quarter" idx="14"/>
          </p:nvPr>
        </p:nvSpPr>
        <p:spPr>
          <a:xfrm>
            <a:off x="720003" y="1930400"/>
            <a:ext cx="5040000" cy="3550200"/>
          </a:xfrm>
        </p:spPr>
        <p:txBody>
          <a:bodyPr/>
          <a:lstStyle/>
          <a:p>
            <a:r>
              <a:rPr lang="en-GB" sz="2000" b="0" dirty="0"/>
              <a:t>Unfortunately, “game jams still represent a non-traditional form of education. Larger experimental studies could convince more institutions and participants of game jams’ benefits” (Kolek, </a:t>
            </a:r>
            <a:r>
              <a:rPr lang="en-GB" sz="2000" b="0" dirty="0" err="1"/>
              <a:t>Mochocki</a:t>
            </a:r>
            <a:r>
              <a:rPr lang="en-GB" sz="2000" b="0" dirty="0"/>
              <a:t> and </a:t>
            </a:r>
            <a:r>
              <a:rPr lang="en-GB" sz="2000" b="0" dirty="0" err="1"/>
              <a:t>Gemrot</a:t>
            </a:r>
            <a:r>
              <a:rPr lang="en-GB" sz="2000" b="0" dirty="0"/>
              <a:t>, 2022), and as such, I welcome your feedback and input.</a:t>
            </a:r>
          </a:p>
          <a:p>
            <a:r>
              <a:rPr lang="en-GB" sz="2000" b="0" dirty="0"/>
              <a:t>I started this research to better understand and support my community, and in the process, I realised that…</a:t>
            </a:r>
          </a:p>
        </p:txBody>
      </p:sp>
      <p:sp>
        <p:nvSpPr>
          <p:cNvPr id="5" name="Footer Placeholder 4">
            <a:extLst>
              <a:ext uri="{FF2B5EF4-FFF2-40B4-BE49-F238E27FC236}">
                <a16:creationId xmlns:a16="http://schemas.microsoft.com/office/drawing/2014/main" id="{D902AD16-D67C-E47D-BC47-8C7108262003}"/>
              </a:ext>
            </a:extLst>
          </p:cNvPr>
          <p:cNvSpPr>
            <a:spLocks noGrp="1"/>
          </p:cNvSpPr>
          <p:nvPr>
            <p:ph type="ftr" sz="quarter" idx="3"/>
          </p:nvPr>
        </p:nvSpPr>
        <p:spPr/>
        <p:txBody>
          <a:bodyPr/>
          <a:lstStyle/>
          <a:p>
            <a:pPr algn="r"/>
            <a:r>
              <a:rPr lang="en-GB"/>
              <a:t>Place of Global Game Jam as Identity Infrastructure in UK Cross-Regional Communities of Practice</a:t>
            </a:r>
            <a:endParaRPr lang="en-GB" dirty="0"/>
          </a:p>
        </p:txBody>
      </p:sp>
      <p:sp>
        <p:nvSpPr>
          <p:cNvPr id="7" name="Slide Number Placeholder 6">
            <a:extLst>
              <a:ext uri="{FF2B5EF4-FFF2-40B4-BE49-F238E27FC236}">
                <a16:creationId xmlns:a16="http://schemas.microsoft.com/office/drawing/2014/main" id="{04BE0B50-E77A-F160-4C68-8D3202AFB217}"/>
              </a:ext>
            </a:extLst>
          </p:cNvPr>
          <p:cNvSpPr>
            <a:spLocks noGrp="1"/>
          </p:cNvSpPr>
          <p:nvPr>
            <p:ph type="sldNum" sz="quarter" idx="4"/>
          </p:nvPr>
        </p:nvSpPr>
        <p:spPr/>
        <p:txBody>
          <a:bodyPr/>
          <a:lstStyle/>
          <a:p>
            <a:fld id="{2CC19541-5F6E-2C4C-BF21-196C1C8E2E31}" type="slidenum">
              <a:rPr lang="en-GB" smtClean="0"/>
              <a:pPr/>
              <a:t>39</a:t>
            </a:fld>
            <a:r>
              <a:rPr lang="en-GB"/>
              <a:t> </a:t>
            </a:r>
            <a:endParaRPr lang="en-GB" dirty="0"/>
          </a:p>
        </p:txBody>
      </p:sp>
      <p:sp>
        <p:nvSpPr>
          <p:cNvPr id="19" name="Text Placeholder 2">
            <a:extLst>
              <a:ext uri="{FF2B5EF4-FFF2-40B4-BE49-F238E27FC236}">
                <a16:creationId xmlns:a16="http://schemas.microsoft.com/office/drawing/2014/main" id="{3D8F3C16-C062-BD1D-899B-A664FA83C6BB}"/>
              </a:ext>
            </a:extLst>
          </p:cNvPr>
          <p:cNvSpPr txBox="1">
            <a:spLocks/>
          </p:cNvSpPr>
          <p:nvPr/>
        </p:nvSpPr>
        <p:spPr>
          <a:xfrm>
            <a:off x="0" y="5482115"/>
            <a:ext cx="7527850" cy="468000"/>
          </a:xfrm>
          <a:prstGeom prst="rect">
            <a:avLst/>
          </a:prstGeom>
          <a:solidFill>
            <a:schemeClr val="bg1"/>
          </a:solidFill>
        </p:spPr>
        <p:txBody>
          <a:bodyPr vert="horz" lIns="0" tIns="0" rIns="0" bIns="0" rtlCol="0" anchor="ctr">
            <a:noAutofit/>
          </a:bodyPr>
          <a:lstStyle>
            <a:lvl1pPr marL="0" indent="0" algn="l" defTabSz="126000" rtl="0" eaLnBrk="1" latinLnBrk="0" hangingPunct="1">
              <a:lnSpc>
                <a:spcPct val="110000"/>
              </a:lnSpc>
              <a:spcBef>
                <a:spcPts val="0"/>
              </a:spcBef>
              <a:spcAft>
                <a:spcPts val="1200"/>
              </a:spcAft>
              <a:buClr>
                <a:schemeClr val="tx1"/>
              </a:buClr>
              <a:buSzPct val="80000"/>
              <a:buFont typeface="Wingdings 2" panose="05020102010507070707" pitchFamily="18" charset="2"/>
              <a:buNone/>
              <a:tabLst/>
              <a:defRPr sz="1800" kern="1200" spc="-10" baseline="0">
                <a:solidFill>
                  <a:schemeClr val="tx1"/>
                </a:solidFill>
                <a:latin typeface="+mn-lt"/>
                <a:ea typeface="+mn-ea"/>
                <a:cs typeface="+mn-cs"/>
              </a:defRPr>
            </a:lvl1pPr>
            <a:lvl2pPr marL="432000" indent="0" algn="l" defTabSz="126000" rtl="0" eaLnBrk="1" latinLnBrk="0" hangingPunct="1">
              <a:lnSpc>
                <a:spcPct val="110000"/>
              </a:lnSpc>
              <a:spcBef>
                <a:spcPts val="0"/>
              </a:spcBef>
              <a:spcAft>
                <a:spcPts val="1000"/>
              </a:spcAft>
              <a:buClr>
                <a:schemeClr val="tx1"/>
              </a:buClr>
              <a:buSzPct val="80000"/>
              <a:buFontTx/>
              <a:buNone/>
              <a:tabLst>
                <a:tab pos="126000" algn="l"/>
              </a:tabLst>
              <a:defRPr sz="1600" kern="1200" spc="-10" baseline="0">
                <a:solidFill>
                  <a:schemeClr val="tx1"/>
                </a:solidFill>
                <a:latin typeface="+mn-lt"/>
                <a:ea typeface="+mn-ea"/>
                <a:cs typeface="+mn-cs"/>
              </a:defRPr>
            </a:lvl2pPr>
            <a:lvl3pPr marL="864000" indent="-432000" algn="l" defTabSz="126000" rtl="0" eaLnBrk="1" latinLnBrk="0" hangingPunct="1">
              <a:lnSpc>
                <a:spcPct val="110000"/>
              </a:lnSpc>
              <a:spcBef>
                <a:spcPts val="0"/>
              </a:spcBef>
              <a:spcAft>
                <a:spcPts val="1000"/>
              </a:spcAft>
              <a:buClrTx/>
              <a:buSzPct val="80000"/>
              <a:buFont typeface="Wingdings 2" panose="05020102010507070707" pitchFamily="18" charset="2"/>
              <a:buChar char=""/>
              <a:tabLst>
                <a:tab pos="126000" algn="l"/>
              </a:tabLst>
              <a:defRPr sz="2400" kern="1200" spc="-10" baseline="0">
                <a:solidFill>
                  <a:schemeClr val="tx1"/>
                </a:solidFill>
                <a:latin typeface="+mn-lt"/>
                <a:ea typeface="+mn-ea"/>
                <a:cs typeface="+mn-cs"/>
              </a:defRPr>
            </a:lvl3pPr>
            <a:lvl4pPr marL="432000" indent="-432000" algn="l" defTabSz="126000" rtl="0" eaLnBrk="1" latinLnBrk="0" hangingPunct="1">
              <a:lnSpc>
                <a:spcPct val="110000"/>
              </a:lnSpc>
              <a:spcBef>
                <a:spcPts val="0"/>
              </a:spcBef>
              <a:spcAft>
                <a:spcPts val="0"/>
              </a:spcAft>
              <a:buClr>
                <a:schemeClr val="tx1"/>
              </a:buClr>
              <a:buSzPct val="80000"/>
              <a:buFont typeface="Wingdings 2" panose="05020102010507070707" pitchFamily="18" charset="2"/>
              <a:buChar char="¢"/>
              <a:tabLst/>
              <a:defRPr sz="2400" kern="1200" spc="-10" baseline="0">
                <a:solidFill>
                  <a:schemeClr val="tx1"/>
                </a:solidFill>
                <a:latin typeface="+mn-lt"/>
                <a:ea typeface="+mn-ea"/>
                <a:cs typeface="+mn-cs"/>
              </a:defRPr>
            </a:lvl4pPr>
            <a:lvl5pPr marL="864000" indent="-432000" algn="l" defTabSz="126000" rtl="0" eaLnBrk="1" latinLnBrk="0" hangingPunct="1">
              <a:lnSpc>
                <a:spcPct val="110000"/>
              </a:lnSpc>
              <a:spcBef>
                <a:spcPts val="0"/>
              </a:spcBef>
              <a:spcAft>
                <a:spcPts val="0"/>
              </a:spcAft>
              <a:buClr>
                <a:schemeClr val="tx1"/>
              </a:buClr>
              <a:buSzPct val="80000"/>
              <a:buFont typeface="Wingdings 2" panose="05020102010507070707" pitchFamily="18" charset="2"/>
              <a:buChar char="¢"/>
              <a:tabLst>
                <a:tab pos="126000" algn="l"/>
              </a:tabLst>
              <a:defRPr sz="2400" kern="1200" spc="-10" baseline="0">
                <a:solidFill>
                  <a:schemeClr val="tx1"/>
                </a:solidFill>
                <a:latin typeface="+mn-lt"/>
                <a:ea typeface="+mn-ea"/>
                <a:cs typeface="+mn-cs"/>
              </a:defRPr>
            </a:lvl5pPr>
            <a:lvl6pPr marL="864000" indent="-432000" algn="l" defTabSz="126000" rtl="0" eaLnBrk="1" latinLnBrk="0" hangingPunct="1">
              <a:lnSpc>
                <a:spcPct val="110000"/>
              </a:lnSpc>
              <a:spcBef>
                <a:spcPts val="0"/>
              </a:spcBef>
              <a:spcAft>
                <a:spcPts val="0"/>
              </a:spcAft>
              <a:buClr>
                <a:schemeClr val="tx1"/>
              </a:buClr>
              <a:buSzPct val="80000"/>
              <a:buFont typeface="Wingdings 2" panose="05020102010507070707" pitchFamily="18" charset="2"/>
              <a:buChar char="£"/>
              <a:tabLst>
                <a:tab pos="126000" algn="l"/>
              </a:tabLst>
              <a:defRPr sz="2400" kern="1200" spc="-10" baseline="0">
                <a:solidFill>
                  <a:schemeClr val="tx1"/>
                </a:solidFill>
                <a:latin typeface="+mn-lt"/>
                <a:ea typeface="+mn-ea"/>
                <a:cs typeface="+mn-cs"/>
              </a:defRPr>
            </a:lvl6pPr>
            <a:lvl7pPr marL="432000" indent="-432000" algn="l" defTabSz="126000" rtl="0" eaLnBrk="1" latinLnBrk="0" hangingPunct="1">
              <a:lnSpc>
                <a:spcPct val="110000"/>
              </a:lnSpc>
              <a:spcBef>
                <a:spcPts val="0"/>
              </a:spcBef>
              <a:buFont typeface="+mj-lt"/>
              <a:buAutoNum type="arabicPeriod"/>
              <a:tabLst>
                <a:tab pos="126000" algn="l"/>
              </a:tabLst>
              <a:defRPr sz="2400" kern="1200" spc="-10" baseline="0">
                <a:solidFill>
                  <a:schemeClr val="tx1"/>
                </a:solidFill>
                <a:latin typeface="+mn-lt"/>
                <a:ea typeface="+mn-ea"/>
                <a:cs typeface="+mn-cs"/>
              </a:defRPr>
            </a:lvl7pPr>
            <a:lvl8pPr marL="0" indent="0" algn="l" defTabSz="126000" rtl="0" eaLnBrk="1" latinLnBrk="0" hangingPunct="1">
              <a:lnSpc>
                <a:spcPct val="110000"/>
              </a:lnSpc>
              <a:spcBef>
                <a:spcPts val="0"/>
              </a:spcBef>
              <a:buFont typeface="Arial" panose="020B0604020202020204" pitchFamily="34" charset="0"/>
              <a:buNone/>
              <a:tabLst>
                <a:tab pos="126000" algn="l"/>
              </a:tabLst>
              <a:defRPr sz="2400" b="1" kern="1200" spc="-10" baseline="0">
                <a:solidFill>
                  <a:schemeClr val="tx1"/>
                </a:solidFill>
                <a:latin typeface="+mn-lt"/>
                <a:ea typeface="+mn-ea"/>
                <a:cs typeface="+mn-cs"/>
              </a:defRPr>
            </a:lvl8pPr>
            <a:lvl9pPr marL="0" indent="0" algn="l" defTabSz="126000" rtl="0" eaLnBrk="1" latinLnBrk="0" hangingPunct="1">
              <a:lnSpc>
                <a:spcPct val="110000"/>
              </a:lnSpc>
              <a:spcBef>
                <a:spcPts val="0"/>
              </a:spcBef>
              <a:buFont typeface="Arial" panose="020B0604020202020204" pitchFamily="34" charset="0"/>
              <a:buNone/>
              <a:tabLst>
                <a:tab pos="126000" algn="l"/>
              </a:tabLst>
              <a:defRPr sz="2400" kern="1200" spc="-10" baseline="0">
                <a:solidFill>
                  <a:schemeClr val="tx1"/>
                </a:solidFill>
                <a:latin typeface="+mn-lt"/>
                <a:ea typeface="+mn-ea"/>
                <a:cs typeface="+mn-cs"/>
              </a:defRPr>
            </a:lvl9pPr>
          </a:lstStyle>
          <a:p>
            <a:pPr lvl="1"/>
            <a:r>
              <a:rPr lang="en-GB" sz="1200" b="1" dirty="0"/>
              <a:t> S02E04</a:t>
            </a:r>
            <a:br>
              <a:rPr lang="en-GB" sz="1200" dirty="0"/>
            </a:br>
            <a:r>
              <a:rPr lang="en-GB" sz="1200" dirty="0"/>
              <a:t> Star Trek (1966) </a:t>
            </a:r>
            <a:r>
              <a:rPr lang="pl-PL" sz="1200" dirty="0"/>
              <a:t>| </a:t>
            </a:r>
            <a:r>
              <a:rPr lang="en-GB" sz="1200" dirty="0"/>
              <a:t>TV series</a:t>
            </a:r>
            <a:endParaRPr lang="en-US" sz="1200" dirty="0"/>
          </a:p>
        </p:txBody>
      </p:sp>
      <p:pic>
        <p:nvPicPr>
          <p:cNvPr id="1028" name="Picture 4">
            <a:extLst>
              <a:ext uri="{FF2B5EF4-FFF2-40B4-BE49-F238E27FC236}">
                <a16:creationId xmlns:a16="http://schemas.microsoft.com/office/drawing/2014/main" id="{381386B3-28DB-F32E-3E8F-C645141B079F}"/>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3240003" y="6184202"/>
            <a:ext cx="726960" cy="38819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55189870"/>
      </p:ext>
    </p:extLst>
  </p:cSld>
  <p:clrMapOvr>
    <a:masterClrMapping/>
  </p:clrMapOvr>
  <mc:AlternateContent xmlns:mc="http://schemas.openxmlformats.org/markup-compatibility/2006" xmlns:p14="http://schemas.microsoft.com/office/powerpoint/2010/main">
    <mc:Choice Requires="p14">
      <p:transition spd="slow" p14:dur="2000" advTm="12097"/>
    </mc:Choice>
    <mc:Fallback xmlns="">
      <p:transition spd="slow" advTm="12097"/>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mediacall" presetSubtype="0" fill="hold" nodeType="clickEffect">
                                  <p:stCondLst>
                                    <p:cond delay="0"/>
                                  </p:stCondLst>
                                  <p:childTnLst>
                                    <p:cmd type="call" cmd="playFrom(0.0)">
                                      <p:cBhvr>
                                        <p:cTn id="10" dur="1858"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11" fill="hold" display="0">
                  <p:stCondLst>
                    <p:cond delay="indefinite"/>
                  </p:stCondLst>
                </p:cTn>
                <p:tgtEl>
                  <p:spTgt spid="2"/>
                </p:tgtEl>
              </p:cMediaNode>
            </p:video>
            <p:seq concurrent="1" nextAc="seek">
              <p:cTn id="12" restart="whenNotActive" fill="hold" evtFilter="cancelBubble" nodeType="interactiveSeq">
                <p:stCondLst>
                  <p:cond evt="onClick" delay="0">
                    <p:tgtEl>
                      <p:spTgt spid="2"/>
                    </p:tgtEl>
                  </p:cond>
                </p:stCondLst>
                <p:endSync evt="end" delay="0">
                  <p:rtn val="all"/>
                </p:endSync>
                <p:childTnLst>
                  <p:par>
                    <p:cTn id="13" fill="hold">
                      <p:stCondLst>
                        <p:cond delay="0"/>
                      </p:stCondLst>
                      <p:childTnLst>
                        <p:par>
                          <p:cTn id="14" fill="hold">
                            <p:stCondLst>
                              <p:cond delay="0"/>
                            </p:stCondLst>
                            <p:childTnLst>
                              <p:par>
                                <p:cTn id="15" presetID="2" presetClass="mediacall" presetSubtype="0" fill="hold" nodeType="clickEffect">
                                  <p:stCondLst>
                                    <p:cond delay="0"/>
                                  </p:stCondLst>
                                  <p:childTnLst>
                                    <p:cmd type="call" cmd="togglePause">
                                      <p:cBhvr>
                                        <p:cTn id="16"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6739D5-715E-A926-616F-3F24B89BC768}"/>
            </a:ext>
          </a:extLst>
        </p:cNvPr>
        <p:cNvGrpSpPr/>
        <p:nvPr/>
      </p:nvGrpSpPr>
      <p:grpSpPr>
        <a:xfrm>
          <a:off x="0" y="0"/>
          <a:ext cx="0" cy="0"/>
          <a:chOff x="0" y="0"/>
          <a:chExt cx="0" cy="0"/>
        </a:xfrm>
      </p:grpSpPr>
      <p:pic>
        <p:nvPicPr>
          <p:cNvPr id="2" name="Picture 1" descr="a group of colorful plastic figures">
            <a:extLst>
              <a:ext uri="{FF2B5EF4-FFF2-40B4-BE49-F238E27FC236}">
                <a16:creationId xmlns:a16="http://schemas.microsoft.com/office/drawing/2014/main" id="{C1DF5998-1942-707D-2FF0-AFD08236F88F}"/>
              </a:ext>
            </a:extLst>
          </p:cNvPr>
          <p:cNvPicPr>
            <a:picLocks noChangeAspect="1"/>
          </p:cNvPicPr>
          <p:nvPr/>
        </p:nvPicPr>
        <p:blipFill>
          <a:blip r:embed="rId3"/>
          <a:srcRect l="22526" b="1703"/>
          <a:stretch>
            <a:fillRect/>
          </a:stretch>
        </p:blipFill>
        <p:spPr>
          <a:xfrm>
            <a:off x="6096000" y="1591734"/>
            <a:ext cx="5046060" cy="4358381"/>
          </a:xfrm>
          <a:prstGeom prst="rect">
            <a:avLst/>
          </a:prstGeom>
        </p:spPr>
      </p:pic>
      <p:sp>
        <p:nvSpPr>
          <p:cNvPr id="4" name="Title 3">
            <a:extLst>
              <a:ext uri="{FF2B5EF4-FFF2-40B4-BE49-F238E27FC236}">
                <a16:creationId xmlns:a16="http://schemas.microsoft.com/office/drawing/2014/main" id="{8C992D3F-AC49-5463-7EF8-270B643F7E81}"/>
              </a:ext>
            </a:extLst>
          </p:cNvPr>
          <p:cNvSpPr>
            <a:spLocks noGrp="1"/>
          </p:cNvSpPr>
          <p:nvPr>
            <p:ph type="ctrTitle"/>
          </p:nvPr>
        </p:nvSpPr>
        <p:spPr/>
        <p:txBody>
          <a:bodyPr/>
          <a:lstStyle/>
          <a:p>
            <a:r>
              <a:rPr lang="en-GB" dirty="0"/>
              <a:t>…which is inclusive</a:t>
            </a:r>
          </a:p>
        </p:txBody>
      </p:sp>
      <p:sp>
        <p:nvSpPr>
          <p:cNvPr id="3" name="Text Placeholder 2">
            <a:extLst>
              <a:ext uri="{FF2B5EF4-FFF2-40B4-BE49-F238E27FC236}">
                <a16:creationId xmlns:a16="http://schemas.microsoft.com/office/drawing/2014/main" id="{F63D7999-3A81-AB02-16EC-5534E9442C14}"/>
              </a:ext>
            </a:extLst>
          </p:cNvPr>
          <p:cNvSpPr>
            <a:spLocks noGrp="1"/>
          </p:cNvSpPr>
          <p:nvPr>
            <p:ph type="body" sz="quarter" idx="14"/>
          </p:nvPr>
        </p:nvSpPr>
        <p:spPr>
          <a:xfrm>
            <a:off x="720003" y="1605936"/>
            <a:ext cx="5040000" cy="3874664"/>
          </a:xfrm>
        </p:spPr>
        <p:txBody>
          <a:bodyPr/>
          <a:lstStyle/>
          <a:p>
            <a:r>
              <a:rPr lang="en-GB" sz="2000" b="0" dirty="0"/>
              <a:t>They are inclusive opportunities for game creation (Centre of Excellence in Game Culture Studies, 2020) that serve as a bridge between consumers and developers (</a:t>
            </a:r>
            <a:r>
              <a:rPr lang="en-GB" sz="2000" b="0" dirty="0" err="1"/>
              <a:t>Sampugnaro</a:t>
            </a:r>
            <a:r>
              <a:rPr lang="en-GB" sz="2000" b="0" dirty="0"/>
              <a:t> et al., 2014) by not only giving the opportunity to meet people from the industry and experience their work culture (Kumari, 2022), but to “further the learning of interdisciplinary, epistemic, and procedural knowledge” (</a:t>
            </a:r>
            <a:r>
              <a:rPr lang="en-GB" sz="2000" b="0" dirty="0" err="1"/>
              <a:t>Aurava</a:t>
            </a:r>
            <a:r>
              <a:rPr lang="en-GB" sz="2000" b="0" dirty="0"/>
              <a:t> and Sormunen, 2023)</a:t>
            </a:r>
          </a:p>
        </p:txBody>
      </p:sp>
      <p:sp>
        <p:nvSpPr>
          <p:cNvPr id="5" name="Footer Placeholder 4">
            <a:extLst>
              <a:ext uri="{FF2B5EF4-FFF2-40B4-BE49-F238E27FC236}">
                <a16:creationId xmlns:a16="http://schemas.microsoft.com/office/drawing/2014/main" id="{8B8A581F-04DF-13AE-D709-5E11028018FA}"/>
              </a:ext>
            </a:extLst>
          </p:cNvPr>
          <p:cNvSpPr>
            <a:spLocks noGrp="1"/>
          </p:cNvSpPr>
          <p:nvPr>
            <p:ph type="ftr" sz="quarter" idx="3"/>
          </p:nvPr>
        </p:nvSpPr>
        <p:spPr/>
        <p:txBody>
          <a:bodyPr/>
          <a:lstStyle/>
          <a:p>
            <a:pPr algn="r"/>
            <a:r>
              <a:rPr lang="en-GB"/>
              <a:t>Place of Global Game Jam as Identity Infrastructure in UK Cross-Regional Communities of Practice</a:t>
            </a:r>
            <a:endParaRPr lang="en-GB" dirty="0"/>
          </a:p>
        </p:txBody>
      </p:sp>
      <p:sp>
        <p:nvSpPr>
          <p:cNvPr id="7" name="Slide Number Placeholder 6">
            <a:extLst>
              <a:ext uri="{FF2B5EF4-FFF2-40B4-BE49-F238E27FC236}">
                <a16:creationId xmlns:a16="http://schemas.microsoft.com/office/drawing/2014/main" id="{33086A37-162E-0FAC-D745-D2199998D2D2}"/>
              </a:ext>
            </a:extLst>
          </p:cNvPr>
          <p:cNvSpPr>
            <a:spLocks noGrp="1"/>
          </p:cNvSpPr>
          <p:nvPr>
            <p:ph type="sldNum" sz="quarter" idx="4"/>
          </p:nvPr>
        </p:nvSpPr>
        <p:spPr/>
        <p:txBody>
          <a:bodyPr/>
          <a:lstStyle/>
          <a:p>
            <a:fld id="{2CC19541-5F6E-2C4C-BF21-196C1C8E2E31}" type="slidenum">
              <a:rPr lang="en-GB" smtClean="0"/>
              <a:pPr/>
              <a:t>4</a:t>
            </a:fld>
            <a:r>
              <a:rPr lang="en-GB"/>
              <a:t> </a:t>
            </a:r>
            <a:endParaRPr lang="en-GB" dirty="0"/>
          </a:p>
        </p:txBody>
      </p:sp>
      <p:sp>
        <p:nvSpPr>
          <p:cNvPr id="19" name="Text Placeholder 2">
            <a:extLst>
              <a:ext uri="{FF2B5EF4-FFF2-40B4-BE49-F238E27FC236}">
                <a16:creationId xmlns:a16="http://schemas.microsoft.com/office/drawing/2014/main" id="{2DB5C0E0-CA30-F5F3-66D3-57C048BA0606}"/>
              </a:ext>
            </a:extLst>
          </p:cNvPr>
          <p:cNvSpPr txBox="1">
            <a:spLocks/>
          </p:cNvSpPr>
          <p:nvPr/>
        </p:nvSpPr>
        <p:spPr>
          <a:xfrm>
            <a:off x="0" y="5482115"/>
            <a:ext cx="7527850" cy="468000"/>
          </a:xfrm>
          <a:prstGeom prst="rect">
            <a:avLst/>
          </a:prstGeom>
          <a:solidFill>
            <a:schemeClr val="bg1"/>
          </a:solidFill>
        </p:spPr>
        <p:txBody>
          <a:bodyPr vert="horz" lIns="0" tIns="0" rIns="0" bIns="0" rtlCol="0" anchor="ctr">
            <a:noAutofit/>
          </a:bodyPr>
          <a:lstStyle>
            <a:lvl1pPr marL="0" indent="0" algn="l" defTabSz="126000" rtl="0" eaLnBrk="1" latinLnBrk="0" hangingPunct="1">
              <a:lnSpc>
                <a:spcPct val="110000"/>
              </a:lnSpc>
              <a:spcBef>
                <a:spcPts val="0"/>
              </a:spcBef>
              <a:spcAft>
                <a:spcPts val="1200"/>
              </a:spcAft>
              <a:buClr>
                <a:schemeClr val="tx1"/>
              </a:buClr>
              <a:buSzPct val="80000"/>
              <a:buFont typeface="Wingdings 2" panose="05020102010507070707" pitchFamily="18" charset="2"/>
              <a:buNone/>
              <a:tabLst/>
              <a:defRPr sz="1800" kern="1200" spc="-10" baseline="0">
                <a:solidFill>
                  <a:schemeClr val="tx1"/>
                </a:solidFill>
                <a:latin typeface="+mn-lt"/>
                <a:ea typeface="+mn-ea"/>
                <a:cs typeface="+mn-cs"/>
              </a:defRPr>
            </a:lvl1pPr>
            <a:lvl2pPr marL="432000" indent="0" algn="l" defTabSz="126000" rtl="0" eaLnBrk="1" latinLnBrk="0" hangingPunct="1">
              <a:lnSpc>
                <a:spcPct val="110000"/>
              </a:lnSpc>
              <a:spcBef>
                <a:spcPts val="0"/>
              </a:spcBef>
              <a:spcAft>
                <a:spcPts val="1000"/>
              </a:spcAft>
              <a:buClr>
                <a:schemeClr val="tx1"/>
              </a:buClr>
              <a:buSzPct val="80000"/>
              <a:buFontTx/>
              <a:buNone/>
              <a:tabLst>
                <a:tab pos="126000" algn="l"/>
              </a:tabLst>
              <a:defRPr sz="1600" kern="1200" spc="-10" baseline="0">
                <a:solidFill>
                  <a:schemeClr val="tx1"/>
                </a:solidFill>
                <a:latin typeface="+mn-lt"/>
                <a:ea typeface="+mn-ea"/>
                <a:cs typeface="+mn-cs"/>
              </a:defRPr>
            </a:lvl2pPr>
            <a:lvl3pPr marL="864000" indent="-432000" algn="l" defTabSz="126000" rtl="0" eaLnBrk="1" latinLnBrk="0" hangingPunct="1">
              <a:lnSpc>
                <a:spcPct val="110000"/>
              </a:lnSpc>
              <a:spcBef>
                <a:spcPts val="0"/>
              </a:spcBef>
              <a:spcAft>
                <a:spcPts val="1000"/>
              </a:spcAft>
              <a:buClrTx/>
              <a:buSzPct val="80000"/>
              <a:buFont typeface="Wingdings 2" panose="05020102010507070707" pitchFamily="18" charset="2"/>
              <a:buChar char=""/>
              <a:tabLst>
                <a:tab pos="126000" algn="l"/>
              </a:tabLst>
              <a:defRPr sz="2400" kern="1200" spc="-10" baseline="0">
                <a:solidFill>
                  <a:schemeClr val="tx1"/>
                </a:solidFill>
                <a:latin typeface="+mn-lt"/>
                <a:ea typeface="+mn-ea"/>
                <a:cs typeface="+mn-cs"/>
              </a:defRPr>
            </a:lvl3pPr>
            <a:lvl4pPr marL="432000" indent="-432000" algn="l" defTabSz="126000" rtl="0" eaLnBrk="1" latinLnBrk="0" hangingPunct="1">
              <a:lnSpc>
                <a:spcPct val="110000"/>
              </a:lnSpc>
              <a:spcBef>
                <a:spcPts val="0"/>
              </a:spcBef>
              <a:spcAft>
                <a:spcPts val="0"/>
              </a:spcAft>
              <a:buClr>
                <a:schemeClr val="tx1"/>
              </a:buClr>
              <a:buSzPct val="80000"/>
              <a:buFont typeface="Wingdings 2" panose="05020102010507070707" pitchFamily="18" charset="2"/>
              <a:buChar char="¢"/>
              <a:tabLst/>
              <a:defRPr sz="2400" kern="1200" spc="-10" baseline="0">
                <a:solidFill>
                  <a:schemeClr val="tx1"/>
                </a:solidFill>
                <a:latin typeface="+mn-lt"/>
                <a:ea typeface="+mn-ea"/>
                <a:cs typeface="+mn-cs"/>
              </a:defRPr>
            </a:lvl4pPr>
            <a:lvl5pPr marL="864000" indent="-432000" algn="l" defTabSz="126000" rtl="0" eaLnBrk="1" latinLnBrk="0" hangingPunct="1">
              <a:lnSpc>
                <a:spcPct val="110000"/>
              </a:lnSpc>
              <a:spcBef>
                <a:spcPts val="0"/>
              </a:spcBef>
              <a:spcAft>
                <a:spcPts val="0"/>
              </a:spcAft>
              <a:buClr>
                <a:schemeClr val="tx1"/>
              </a:buClr>
              <a:buSzPct val="80000"/>
              <a:buFont typeface="Wingdings 2" panose="05020102010507070707" pitchFamily="18" charset="2"/>
              <a:buChar char="¢"/>
              <a:tabLst>
                <a:tab pos="126000" algn="l"/>
              </a:tabLst>
              <a:defRPr sz="2400" kern="1200" spc="-10" baseline="0">
                <a:solidFill>
                  <a:schemeClr val="tx1"/>
                </a:solidFill>
                <a:latin typeface="+mn-lt"/>
                <a:ea typeface="+mn-ea"/>
                <a:cs typeface="+mn-cs"/>
              </a:defRPr>
            </a:lvl5pPr>
            <a:lvl6pPr marL="864000" indent="-432000" algn="l" defTabSz="126000" rtl="0" eaLnBrk="1" latinLnBrk="0" hangingPunct="1">
              <a:lnSpc>
                <a:spcPct val="110000"/>
              </a:lnSpc>
              <a:spcBef>
                <a:spcPts val="0"/>
              </a:spcBef>
              <a:spcAft>
                <a:spcPts val="0"/>
              </a:spcAft>
              <a:buClr>
                <a:schemeClr val="tx1"/>
              </a:buClr>
              <a:buSzPct val="80000"/>
              <a:buFont typeface="Wingdings 2" panose="05020102010507070707" pitchFamily="18" charset="2"/>
              <a:buChar char="£"/>
              <a:tabLst>
                <a:tab pos="126000" algn="l"/>
              </a:tabLst>
              <a:defRPr sz="2400" kern="1200" spc="-10" baseline="0">
                <a:solidFill>
                  <a:schemeClr val="tx1"/>
                </a:solidFill>
                <a:latin typeface="+mn-lt"/>
                <a:ea typeface="+mn-ea"/>
                <a:cs typeface="+mn-cs"/>
              </a:defRPr>
            </a:lvl6pPr>
            <a:lvl7pPr marL="432000" indent="-432000" algn="l" defTabSz="126000" rtl="0" eaLnBrk="1" latinLnBrk="0" hangingPunct="1">
              <a:lnSpc>
                <a:spcPct val="110000"/>
              </a:lnSpc>
              <a:spcBef>
                <a:spcPts val="0"/>
              </a:spcBef>
              <a:buFont typeface="+mj-lt"/>
              <a:buAutoNum type="arabicPeriod"/>
              <a:tabLst>
                <a:tab pos="126000" algn="l"/>
              </a:tabLst>
              <a:defRPr sz="2400" kern="1200" spc="-10" baseline="0">
                <a:solidFill>
                  <a:schemeClr val="tx1"/>
                </a:solidFill>
                <a:latin typeface="+mn-lt"/>
                <a:ea typeface="+mn-ea"/>
                <a:cs typeface="+mn-cs"/>
              </a:defRPr>
            </a:lvl7pPr>
            <a:lvl8pPr marL="0" indent="0" algn="l" defTabSz="126000" rtl="0" eaLnBrk="1" latinLnBrk="0" hangingPunct="1">
              <a:lnSpc>
                <a:spcPct val="110000"/>
              </a:lnSpc>
              <a:spcBef>
                <a:spcPts val="0"/>
              </a:spcBef>
              <a:buFont typeface="Arial" panose="020B0604020202020204" pitchFamily="34" charset="0"/>
              <a:buNone/>
              <a:tabLst>
                <a:tab pos="126000" algn="l"/>
              </a:tabLst>
              <a:defRPr sz="2400" b="1" kern="1200" spc="-10" baseline="0">
                <a:solidFill>
                  <a:schemeClr val="tx1"/>
                </a:solidFill>
                <a:latin typeface="+mn-lt"/>
                <a:ea typeface="+mn-ea"/>
                <a:cs typeface="+mn-cs"/>
              </a:defRPr>
            </a:lvl8pPr>
            <a:lvl9pPr marL="0" indent="0" algn="l" defTabSz="126000" rtl="0" eaLnBrk="1" latinLnBrk="0" hangingPunct="1">
              <a:lnSpc>
                <a:spcPct val="110000"/>
              </a:lnSpc>
              <a:spcBef>
                <a:spcPts val="0"/>
              </a:spcBef>
              <a:buFont typeface="Arial" panose="020B0604020202020204" pitchFamily="34" charset="0"/>
              <a:buNone/>
              <a:tabLst>
                <a:tab pos="126000" algn="l"/>
              </a:tabLst>
              <a:defRPr sz="2400" kern="1200" spc="-10" baseline="0">
                <a:solidFill>
                  <a:schemeClr val="tx1"/>
                </a:solidFill>
                <a:latin typeface="+mn-lt"/>
                <a:ea typeface="+mn-ea"/>
                <a:cs typeface="+mn-cs"/>
              </a:defRPr>
            </a:lvl9pPr>
          </a:lstStyle>
          <a:p>
            <a:pPr lvl="1"/>
            <a:r>
              <a:rPr lang="en-GB" sz="1200" b="1" dirty="0"/>
              <a:t> Meeples from the game Deep Sea Adventure of Oink Games</a:t>
            </a:r>
            <a:br>
              <a:rPr lang="en-GB" sz="1200" dirty="0"/>
            </a:br>
            <a:r>
              <a:rPr lang="en-GB" sz="1200" dirty="0"/>
              <a:t> Alexander </a:t>
            </a:r>
            <a:r>
              <a:rPr lang="en-GB" sz="1200" dirty="0" err="1"/>
              <a:t>Lyashkov</a:t>
            </a:r>
            <a:r>
              <a:rPr lang="en-GB" sz="1200" dirty="0"/>
              <a:t> </a:t>
            </a:r>
            <a:r>
              <a:rPr lang="pl-PL" sz="1200" dirty="0"/>
              <a:t>| </a:t>
            </a:r>
            <a:r>
              <a:rPr lang="en-GB" sz="1200" dirty="0" err="1"/>
              <a:t>unsplash</a:t>
            </a:r>
            <a:endParaRPr lang="en-US" sz="1200" dirty="0"/>
          </a:p>
        </p:txBody>
      </p:sp>
      <p:pic>
        <p:nvPicPr>
          <p:cNvPr id="1028" name="Picture 4">
            <a:extLst>
              <a:ext uri="{FF2B5EF4-FFF2-40B4-BE49-F238E27FC236}">
                <a16:creationId xmlns:a16="http://schemas.microsoft.com/office/drawing/2014/main" id="{DCBB7F75-3420-68F8-5A30-1D7B7AEBEE79}"/>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240003" y="6184202"/>
            <a:ext cx="726960" cy="38819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20019553"/>
      </p:ext>
    </p:extLst>
  </p:cSld>
  <p:clrMapOvr>
    <a:masterClrMapping/>
  </p:clrMapOvr>
  <mc:AlternateContent xmlns:mc="http://schemas.openxmlformats.org/markup-compatibility/2006" xmlns:p14="http://schemas.microsoft.com/office/powerpoint/2010/main">
    <mc:Choice Requires="p14">
      <p:transition spd="slow" p14:dur="2000" advTm="12097"/>
    </mc:Choice>
    <mc:Fallback xmlns="">
      <p:transition spd="slow" advTm="1209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5A7F5E-7FDC-9D44-BA39-EDDBF35C7C65}"/>
              </a:ext>
            </a:extLst>
          </p:cNvPr>
          <p:cNvSpPr>
            <a:spLocks noGrp="1"/>
          </p:cNvSpPr>
          <p:nvPr>
            <p:ph type="title"/>
          </p:nvPr>
        </p:nvSpPr>
        <p:spPr>
          <a:xfrm>
            <a:off x="480574" y="1592264"/>
            <a:ext cx="9567778" cy="4357686"/>
          </a:xfrm>
        </p:spPr>
        <p:txBody>
          <a:bodyPr/>
          <a:lstStyle/>
          <a:p>
            <a:r>
              <a:rPr lang="en-US" dirty="0"/>
              <a:t>Thank you</a:t>
            </a:r>
            <a:br>
              <a:rPr lang="en-US" dirty="0"/>
            </a:br>
            <a:br>
              <a:rPr lang="en-US" dirty="0"/>
            </a:br>
            <a:r>
              <a:rPr lang="en-GB" sz="2400" dirty="0"/>
              <a:t>Thom Kaczmarek – Senior Lecturer in Games Design at </a:t>
            </a:r>
            <a:br>
              <a:rPr lang="en-GB" sz="2400" dirty="0"/>
            </a:br>
            <a:r>
              <a:rPr lang="en-GB" sz="2400" dirty="0"/>
              <a:t>London College of Communication, University of the Arts London</a:t>
            </a:r>
            <a:br>
              <a:rPr lang="en-GB" sz="2400" dirty="0"/>
            </a:br>
            <a:r>
              <a:rPr lang="en-GB" sz="2400" dirty="0"/>
              <a:t>Global Game Jam Regional Organiser UK &amp; Ireland</a:t>
            </a:r>
            <a:br>
              <a:rPr lang="en-GB" sz="2400" dirty="0"/>
            </a:br>
            <a:br>
              <a:rPr lang="en-GB" sz="2400" dirty="0"/>
            </a:br>
            <a:r>
              <a:rPr lang="en-GB" sz="2400" dirty="0"/>
              <a:t>t.kaczmarek@lcc.arts.ac.uk</a:t>
            </a:r>
          </a:p>
        </p:txBody>
      </p:sp>
    </p:spTree>
    <p:extLst>
      <p:ext uri="{BB962C8B-B14F-4D97-AF65-F5344CB8AC3E}">
        <p14:creationId xmlns:p14="http://schemas.microsoft.com/office/powerpoint/2010/main" val="569010417"/>
      </p:ext>
    </p:extLst>
  </p:cSld>
  <p:clrMapOvr>
    <a:masterClrMapping/>
  </p:clrMapOvr>
  <mc:AlternateContent xmlns:mc="http://schemas.openxmlformats.org/markup-compatibility/2006" xmlns:p14="http://schemas.microsoft.com/office/powerpoint/2010/main">
    <mc:Choice Requires="p14">
      <p:transition spd="slow" p14:dur="2000" advTm="4382"/>
    </mc:Choice>
    <mc:Fallback xmlns="">
      <p:transition spd="slow" advTm="4382"/>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50F230-DAF7-C43A-6915-F535F8B0F35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E9E0892-55AA-D22F-2744-24D6781F00D9}"/>
              </a:ext>
            </a:extLst>
          </p:cNvPr>
          <p:cNvSpPr>
            <a:spLocks noGrp="1"/>
          </p:cNvSpPr>
          <p:nvPr>
            <p:ph type="ctrTitle"/>
          </p:nvPr>
        </p:nvSpPr>
        <p:spPr/>
        <p:txBody>
          <a:bodyPr/>
          <a:lstStyle/>
          <a:p>
            <a:r>
              <a:rPr lang="en-GB" dirty="0"/>
              <a:t>(Extra) GGJ research problem</a:t>
            </a:r>
          </a:p>
        </p:txBody>
      </p:sp>
    </p:spTree>
    <p:extLst>
      <p:ext uri="{BB962C8B-B14F-4D97-AF65-F5344CB8AC3E}">
        <p14:creationId xmlns:p14="http://schemas.microsoft.com/office/powerpoint/2010/main" val="2447525832"/>
      </p:ext>
    </p:extLst>
  </p:cSld>
  <p:clrMapOvr>
    <a:masterClrMapping/>
  </p:clrMapOvr>
  <mc:AlternateContent xmlns:mc="http://schemas.openxmlformats.org/markup-compatibility/2006" xmlns:p14="http://schemas.microsoft.com/office/powerpoint/2010/main">
    <mc:Choice Requires="p14">
      <p:transition spd="slow" p14:dur="2000" advTm="2057"/>
    </mc:Choice>
    <mc:Fallback xmlns="">
      <p:transition spd="slow" advTm="2057"/>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A0390C-25C7-B5BB-B1F6-D5FDB0AF6091}"/>
            </a:ext>
          </a:extLst>
        </p:cNvPr>
        <p:cNvGrpSpPr/>
        <p:nvPr/>
      </p:nvGrpSpPr>
      <p:grpSpPr>
        <a:xfrm>
          <a:off x="0" y="0"/>
          <a:ext cx="0" cy="0"/>
          <a:chOff x="0" y="0"/>
          <a:chExt cx="0" cy="0"/>
        </a:xfrm>
      </p:grpSpPr>
      <p:pic>
        <p:nvPicPr>
          <p:cNvPr id="2" name="Picture 1">
            <a:extLst>
              <a:ext uri="{FF2B5EF4-FFF2-40B4-BE49-F238E27FC236}">
                <a16:creationId xmlns:a16="http://schemas.microsoft.com/office/drawing/2014/main" id="{107A0796-FB31-3AA7-1471-1616D77D0447}"/>
              </a:ext>
            </a:extLst>
          </p:cNvPr>
          <p:cNvPicPr>
            <a:picLocks noChangeAspect="1"/>
          </p:cNvPicPr>
          <p:nvPr/>
        </p:nvPicPr>
        <p:blipFill>
          <a:blip r:embed="rId3"/>
          <a:srcRect l="5739" r="7577"/>
          <a:stretch>
            <a:fillRect/>
          </a:stretch>
        </p:blipFill>
        <p:spPr>
          <a:xfrm>
            <a:off x="6095999" y="1591553"/>
            <a:ext cx="5033213" cy="4358562"/>
          </a:xfrm>
          <a:prstGeom prst="rect">
            <a:avLst/>
          </a:prstGeom>
        </p:spPr>
      </p:pic>
      <p:sp>
        <p:nvSpPr>
          <p:cNvPr id="4" name="Title 3">
            <a:extLst>
              <a:ext uri="{FF2B5EF4-FFF2-40B4-BE49-F238E27FC236}">
                <a16:creationId xmlns:a16="http://schemas.microsoft.com/office/drawing/2014/main" id="{E1073368-6079-E441-8F2D-4B8540277F1A}"/>
              </a:ext>
            </a:extLst>
          </p:cNvPr>
          <p:cNvSpPr>
            <a:spLocks noGrp="1"/>
          </p:cNvSpPr>
          <p:nvPr>
            <p:ph type="ctrTitle"/>
          </p:nvPr>
        </p:nvSpPr>
        <p:spPr/>
        <p:txBody>
          <a:bodyPr/>
          <a:lstStyle/>
          <a:p>
            <a:r>
              <a:rPr lang="en-GB" dirty="0"/>
              <a:t>While having head in the clouds…</a:t>
            </a:r>
          </a:p>
        </p:txBody>
      </p:sp>
      <p:sp>
        <p:nvSpPr>
          <p:cNvPr id="3" name="Text Placeholder 2">
            <a:extLst>
              <a:ext uri="{FF2B5EF4-FFF2-40B4-BE49-F238E27FC236}">
                <a16:creationId xmlns:a16="http://schemas.microsoft.com/office/drawing/2014/main" id="{AFBBD74B-2980-1491-44B9-D6463BA533AB}"/>
              </a:ext>
            </a:extLst>
          </p:cNvPr>
          <p:cNvSpPr>
            <a:spLocks noGrp="1"/>
          </p:cNvSpPr>
          <p:nvPr>
            <p:ph type="body" sz="quarter" idx="14"/>
          </p:nvPr>
        </p:nvSpPr>
        <p:spPr>
          <a:xfrm>
            <a:off x="720003" y="1605936"/>
            <a:ext cx="5040000" cy="3874664"/>
          </a:xfrm>
        </p:spPr>
        <p:txBody>
          <a:bodyPr/>
          <a:lstStyle/>
          <a:p>
            <a:r>
              <a:rPr lang="en-GB" sz="2000" b="0" dirty="0"/>
              <a:t>Due to the “jamming” nature of the events, the research that follows focuses on the process, rather than the product (Grace, 2016). And in turn, many foundational GGJ studies report longitudinal data, such as overall counts of participants, countries and jam sites (Ho, </a:t>
            </a:r>
            <a:r>
              <a:rPr lang="en-GB" sz="2000" b="0" dirty="0" err="1"/>
              <a:t>Tomitsch</a:t>
            </a:r>
            <a:r>
              <a:rPr lang="en-GB" sz="2000" b="0" dirty="0"/>
              <a:t> and Bednarz, 2014), at times expanding to the number of games produced (Fowler, </a:t>
            </a:r>
            <a:r>
              <a:rPr lang="en-GB" sz="2000" b="0" dirty="0" err="1"/>
              <a:t>Khosmood</a:t>
            </a:r>
            <a:r>
              <a:rPr lang="en-GB" sz="2000" b="0" dirty="0"/>
              <a:t> and Arya, 2013; Global Game Jam, 2024b; Almeida et al., 2026) as factual data points. </a:t>
            </a:r>
          </a:p>
        </p:txBody>
      </p:sp>
      <p:sp>
        <p:nvSpPr>
          <p:cNvPr id="5" name="Footer Placeholder 4">
            <a:extLst>
              <a:ext uri="{FF2B5EF4-FFF2-40B4-BE49-F238E27FC236}">
                <a16:creationId xmlns:a16="http://schemas.microsoft.com/office/drawing/2014/main" id="{0C0C4BB3-D8FD-59FA-F098-8EEAE85F87BF}"/>
              </a:ext>
            </a:extLst>
          </p:cNvPr>
          <p:cNvSpPr>
            <a:spLocks noGrp="1"/>
          </p:cNvSpPr>
          <p:nvPr>
            <p:ph type="ftr" sz="quarter" idx="3"/>
          </p:nvPr>
        </p:nvSpPr>
        <p:spPr/>
        <p:txBody>
          <a:bodyPr/>
          <a:lstStyle/>
          <a:p>
            <a:pPr algn="r"/>
            <a:r>
              <a:rPr lang="en-GB"/>
              <a:t>Place of Global Game Jam as Identity Infrastructure in UK Cross-Regional Communities of Practice</a:t>
            </a:r>
            <a:endParaRPr lang="en-GB" dirty="0"/>
          </a:p>
        </p:txBody>
      </p:sp>
      <p:sp>
        <p:nvSpPr>
          <p:cNvPr id="7" name="Slide Number Placeholder 6">
            <a:extLst>
              <a:ext uri="{FF2B5EF4-FFF2-40B4-BE49-F238E27FC236}">
                <a16:creationId xmlns:a16="http://schemas.microsoft.com/office/drawing/2014/main" id="{091E298E-5521-FAAA-3BCB-340344345DF7}"/>
              </a:ext>
            </a:extLst>
          </p:cNvPr>
          <p:cNvSpPr>
            <a:spLocks noGrp="1"/>
          </p:cNvSpPr>
          <p:nvPr>
            <p:ph type="sldNum" sz="quarter" idx="4"/>
          </p:nvPr>
        </p:nvSpPr>
        <p:spPr/>
        <p:txBody>
          <a:bodyPr/>
          <a:lstStyle/>
          <a:p>
            <a:fld id="{2CC19541-5F6E-2C4C-BF21-196C1C8E2E31}" type="slidenum">
              <a:rPr lang="en-GB" smtClean="0"/>
              <a:pPr/>
              <a:t>42</a:t>
            </a:fld>
            <a:r>
              <a:rPr lang="en-GB"/>
              <a:t> </a:t>
            </a:r>
            <a:endParaRPr lang="en-GB" dirty="0"/>
          </a:p>
        </p:txBody>
      </p:sp>
      <p:sp>
        <p:nvSpPr>
          <p:cNvPr id="19" name="Text Placeholder 2">
            <a:extLst>
              <a:ext uri="{FF2B5EF4-FFF2-40B4-BE49-F238E27FC236}">
                <a16:creationId xmlns:a16="http://schemas.microsoft.com/office/drawing/2014/main" id="{11EBF449-097F-E433-C333-C64CD02952C2}"/>
              </a:ext>
            </a:extLst>
          </p:cNvPr>
          <p:cNvSpPr txBox="1">
            <a:spLocks/>
          </p:cNvSpPr>
          <p:nvPr/>
        </p:nvSpPr>
        <p:spPr>
          <a:xfrm>
            <a:off x="0" y="5482115"/>
            <a:ext cx="7527850" cy="468000"/>
          </a:xfrm>
          <a:prstGeom prst="rect">
            <a:avLst/>
          </a:prstGeom>
          <a:solidFill>
            <a:schemeClr val="bg1"/>
          </a:solidFill>
        </p:spPr>
        <p:txBody>
          <a:bodyPr vert="horz" lIns="0" tIns="0" rIns="0" bIns="0" rtlCol="0" anchor="ctr">
            <a:noAutofit/>
          </a:bodyPr>
          <a:lstStyle>
            <a:lvl1pPr marL="0" indent="0" algn="l" defTabSz="126000" rtl="0" eaLnBrk="1" latinLnBrk="0" hangingPunct="1">
              <a:lnSpc>
                <a:spcPct val="110000"/>
              </a:lnSpc>
              <a:spcBef>
                <a:spcPts val="0"/>
              </a:spcBef>
              <a:spcAft>
                <a:spcPts val="1200"/>
              </a:spcAft>
              <a:buClr>
                <a:schemeClr val="tx1"/>
              </a:buClr>
              <a:buSzPct val="80000"/>
              <a:buFont typeface="Wingdings 2" panose="05020102010507070707" pitchFamily="18" charset="2"/>
              <a:buNone/>
              <a:tabLst/>
              <a:defRPr sz="1800" kern="1200" spc="-10" baseline="0">
                <a:solidFill>
                  <a:schemeClr val="tx1"/>
                </a:solidFill>
                <a:latin typeface="+mn-lt"/>
                <a:ea typeface="+mn-ea"/>
                <a:cs typeface="+mn-cs"/>
              </a:defRPr>
            </a:lvl1pPr>
            <a:lvl2pPr marL="432000" indent="0" algn="l" defTabSz="126000" rtl="0" eaLnBrk="1" latinLnBrk="0" hangingPunct="1">
              <a:lnSpc>
                <a:spcPct val="110000"/>
              </a:lnSpc>
              <a:spcBef>
                <a:spcPts val="0"/>
              </a:spcBef>
              <a:spcAft>
                <a:spcPts val="1000"/>
              </a:spcAft>
              <a:buClr>
                <a:schemeClr val="tx1"/>
              </a:buClr>
              <a:buSzPct val="80000"/>
              <a:buFontTx/>
              <a:buNone/>
              <a:tabLst>
                <a:tab pos="126000" algn="l"/>
              </a:tabLst>
              <a:defRPr sz="1600" kern="1200" spc="-10" baseline="0">
                <a:solidFill>
                  <a:schemeClr val="tx1"/>
                </a:solidFill>
                <a:latin typeface="+mn-lt"/>
                <a:ea typeface="+mn-ea"/>
                <a:cs typeface="+mn-cs"/>
              </a:defRPr>
            </a:lvl2pPr>
            <a:lvl3pPr marL="864000" indent="-432000" algn="l" defTabSz="126000" rtl="0" eaLnBrk="1" latinLnBrk="0" hangingPunct="1">
              <a:lnSpc>
                <a:spcPct val="110000"/>
              </a:lnSpc>
              <a:spcBef>
                <a:spcPts val="0"/>
              </a:spcBef>
              <a:spcAft>
                <a:spcPts val="1000"/>
              </a:spcAft>
              <a:buClrTx/>
              <a:buSzPct val="80000"/>
              <a:buFont typeface="Wingdings 2" panose="05020102010507070707" pitchFamily="18" charset="2"/>
              <a:buChar char=""/>
              <a:tabLst>
                <a:tab pos="126000" algn="l"/>
              </a:tabLst>
              <a:defRPr sz="2400" kern="1200" spc="-10" baseline="0">
                <a:solidFill>
                  <a:schemeClr val="tx1"/>
                </a:solidFill>
                <a:latin typeface="+mn-lt"/>
                <a:ea typeface="+mn-ea"/>
                <a:cs typeface="+mn-cs"/>
              </a:defRPr>
            </a:lvl3pPr>
            <a:lvl4pPr marL="432000" indent="-432000" algn="l" defTabSz="126000" rtl="0" eaLnBrk="1" latinLnBrk="0" hangingPunct="1">
              <a:lnSpc>
                <a:spcPct val="110000"/>
              </a:lnSpc>
              <a:spcBef>
                <a:spcPts val="0"/>
              </a:spcBef>
              <a:spcAft>
                <a:spcPts val="0"/>
              </a:spcAft>
              <a:buClr>
                <a:schemeClr val="tx1"/>
              </a:buClr>
              <a:buSzPct val="80000"/>
              <a:buFont typeface="Wingdings 2" panose="05020102010507070707" pitchFamily="18" charset="2"/>
              <a:buChar char="¢"/>
              <a:tabLst/>
              <a:defRPr sz="2400" kern="1200" spc="-10" baseline="0">
                <a:solidFill>
                  <a:schemeClr val="tx1"/>
                </a:solidFill>
                <a:latin typeface="+mn-lt"/>
                <a:ea typeface="+mn-ea"/>
                <a:cs typeface="+mn-cs"/>
              </a:defRPr>
            </a:lvl4pPr>
            <a:lvl5pPr marL="864000" indent="-432000" algn="l" defTabSz="126000" rtl="0" eaLnBrk="1" latinLnBrk="0" hangingPunct="1">
              <a:lnSpc>
                <a:spcPct val="110000"/>
              </a:lnSpc>
              <a:spcBef>
                <a:spcPts val="0"/>
              </a:spcBef>
              <a:spcAft>
                <a:spcPts val="0"/>
              </a:spcAft>
              <a:buClr>
                <a:schemeClr val="tx1"/>
              </a:buClr>
              <a:buSzPct val="80000"/>
              <a:buFont typeface="Wingdings 2" panose="05020102010507070707" pitchFamily="18" charset="2"/>
              <a:buChar char="¢"/>
              <a:tabLst>
                <a:tab pos="126000" algn="l"/>
              </a:tabLst>
              <a:defRPr sz="2400" kern="1200" spc="-10" baseline="0">
                <a:solidFill>
                  <a:schemeClr val="tx1"/>
                </a:solidFill>
                <a:latin typeface="+mn-lt"/>
                <a:ea typeface="+mn-ea"/>
                <a:cs typeface="+mn-cs"/>
              </a:defRPr>
            </a:lvl5pPr>
            <a:lvl6pPr marL="864000" indent="-432000" algn="l" defTabSz="126000" rtl="0" eaLnBrk="1" latinLnBrk="0" hangingPunct="1">
              <a:lnSpc>
                <a:spcPct val="110000"/>
              </a:lnSpc>
              <a:spcBef>
                <a:spcPts val="0"/>
              </a:spcBef>
              <a:spcAft>
                <a:spcPts val="0"/>
              </a:spcAft>
              <a:buClr>
                <a:schemeClr val="tx1"/>
              </a:buClr>
              <a:buSzPct val="80000"/>
              <a:buFont typeface="Wingdings 2" panose="05020102010507070707" pitchFamily="18" charset="2"/>
              <a:buChar char="£"/>
              <a:tabLst>
                <a:tab pos="126000" algn="l"/>
              </a:tabLst>
              <a:defRPr sz="2400" kern="1200" spc="-10" baseline="0">
                <a:solidFill>
                  <a:schemeClr val="tx1"/>
                </a:solidFill>
                <a:latin typeface="+mn-lt"/>
                <a:ea typeface="+mn-ea"/>
                <a:cs typeface="+mn-cs"/>
              </a:defRPr>
            </a:lvl6pPr>
            <a:lvl7pPr marL="432000" indent="-432000" algn="l" defTabSz="126000" rtl="0" eaLnBrk="1" latinLnBrk="0" hangingPunct="1">
              <a:lnSpc>
                <a:spcPct val="110000"/>
              </a:lnSpc>
              <a:spcBef>
                <a:spcPts val="0"/>
              </a:spcBef>
              <a:buFont typeface="+mj-lt"/>
              <a:buAutoNum type="arabicPeriod"/>
              <a:tabLst>
                <a:tab pos="126000" algn="l"/>
              </a:tabLst>
              <a:defRPr sz="2400" kern="1200" spc="-10" baseline="0">
                <a:solidFill>
                  <a:schemeClr val="tx1"/>
                </a:solidFill>
                <a:latin typeface="+mn-lt"/>
                <a:ea typeface="+mn-ea"/>
                <a:cs typeface="+mn-cs"/>
              </a:defRPr>
            </a:lvl7pPr>
            <a:lvl8pPr marL="0" indent="0" algn="l" defTabSz="126000" rtl="0" eaLnBrk="1" latinLnBrk="0" hangingPunct="1">
              <a:lnSpc>
                <a:spcPct val="110000"/>
              </a:lnSpc>
              <a:spcBef>
                <a:spcPts val="0"/>
              </a:spcBef>
              <a:buFont typeface="Arial" panose="020B0604020202020204" pitchFamily="34" charset="0"/>
              <a:buNone/>
              <a:tabLst>
                <a:tab pos="126000" algn="l"/>
              </a:tabLst>
              <a:defRPr sz="2400" b="1" kern="1200" spc="-10" baseline="0">
                <a:solidFill>
                  <a:schemeClr val="tx1"/>
                </a:solidFill>
                <a:latin typeface="+mn-lt"/>
                <a:ea typeface="+mn-ea"/>
                <a:cs typeface="+mn-cs"/>
              </a:defRPr>
            </a:lvl8pPr>
            <a:lvl9pPr marL="0" indent="0" algn="l" defTabSz="126000" rtl="0" eaLnBrk="1" latinLnBrk="0" hangingPunct="1">
              <a:lnSpc>
                <a:spcPct val="110000"/>
              </a:lnSpc>
              <a:spcBef>
                <a:spcPts val="0"/>
              </a:spcBef>
              <a:buFont typeface="Arial" panose="020B0604020202020204" pitchFamily="34" charset="0"/>
              <a:buNone/>
              <a:tabLst>
                <a:tab pos="126000" algn="l"/>
              </a:tabLst>
              <a:defRPr sz="2400" kern="1200" spc="-10" baseline="0">
                <a:solidFill>
                  <a:schemeClr val="tx1"/>
                </a:solidFill>
                <a:latin typeface="+mn-lt"/>
                <a:ea typeface="+mn-ea"/>
                <a:cs typeface="+mn-cs"/>
              </a:defRPr>
            </a:lvl9pPr>
          </a:lstStyle>
          <a:p>
            <a:pPr lvl="1"/>
            <a:r>
              <a:rPr lang="en-GB" sz="1200" b="1" dirty="0"/>
              <a:t> Brainstorming session in </a:t>
            </a:r>
            <a:r>
              <a:rPr lang="en-GB" sz="1200" b="1" dirty="0" err="1"/>
              <a:t>Furtwangen</a:t>
            </a:r>
            <a:r>
              <a:rPr lang="en-GB" sz="1200" b="1" dirty="0"/>
              <a:t>, Germany</a:t>
            </a:r>
            <a:br>
              <a:rPr lang="en-GB" sz="1200" dirty="0"/>
            </a:br>
            <a:r>
              <a:rPr lang="en-GB" sz="1200" dirty="0"/>
              <a:t> Global Game Jam Press Kit </a:t>
            </a:r>
            <a:r>
              <a:rPr lang="pl-PL" sz="1200" dirty="0"/>
              <a:t>| </a:t>
            </a:r>
            <a:r>
              <a:rPr lang="en-GB" sz="1200" dirty="0"/>
              <a:t>Photo</a:t>
            </a:r>
            <a:endParaRPr lang="en-US" sz="1200" dirty="0"/>
          </a:p>
        </p:txBody>
      </p:sp>
      <p:pic>
        <p:nvPicPr>
          <p:cNvPr id="1028" name="Picture 4">
            <a:extLst>
              <a:ext uri="{FF2B5EF4-FFF2-40B4-BE49-F238E27FC236}">
                <a16:creationId xmlns:a16="http://schemas.microsoft.com/office/drawing/2014/main" id="{099F9161-FF75-4DAB-1114-246FCEBF1E71}"/>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240003" y="6184202"/>
            <a:ext cx="726960" cy="38819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27134017"/>
      </p:ext>
    </p:extLst>
  </p:cSld>
  <p:clrMapOvr>
    <a:masterClrMapping/>
  </p:clrMapOvr>
  <mc:AlternateContent xmlns:mc="http://schemas.openxmlformats.org/markup-compatibility/2006" xmlns:p14="http://schemas.microsoft.com/office/powerpoint/2010/main">
    <mc:Choice Requires="p14">
      <p:transition spd="slow" p14:dur="2000" advTm="12097"/>
    </mc:Choice>
    <mc:Fallback xmlns="">
      <p:transition spd="slow" advTm="1209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F1D5B4-B0A9-38E3-A575-ABCEE316D3E1}"/>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D10AFC6E-065D-282C-5C75-7B3969611298}"/>
              </a:ext>
            </a:extLst>
          </p:cNvPr>
          <p:cNvSpPr>
            <a:spLocks noGrp="1"/>
          </p:cNvSpPr>
          <p:nvPr>
            <p:ph type="ctrTitle"/>
          </p:nvPr>
        </p:nvSpPr>
        <p:spPr/>
        <p:txBody>
          <a:bodyPr/>
          <a:lstStyle/>
          <a:p>
            <a:r>
              <a:rPr lang="en-GB" dirty="0"/>
              <a:t>…things may seem fine…</a:t>
            </a:r>
          </a:p>
        </p:txBody>
      </p:sp>
      <p:sp>
        <p:nvSpPr>
          <p:cNvPr id="3" name="Text Placeholder 2">
            <a:extLst>
              <a:ext uri="{FF2B5EF4-FFF2-40B4-BE49-F238E27FC236}">
                <a16:creationId xmlns:a16="http://schemas.microsoft.com/office/drawing/2014/main" id="{FA498CB4-D67D-938D-860F-637D392C0998}"/>
              </a:ext>
            </a:extLst>
          </p:cNvPr>
          <p:cNvSpPr>
            <a:spLocks noGrp="1"/>
          </p:cNvSpPr>
          <p:nvPr>
            <p:ph type="body" sz="quarter" idx="14"/>
          </p:nvPr>
        </p:nvSpPr>
        <p:spPr>
          <a:xfrm>
            <a:off x="720003" y="1605936"/>
            <a:ext cx="5040000" cy="3874664"/>
          </a:xfrm>
        </p:spPr>
        <p:txBody>
          <a:bodyPr/>
          <a:lstStyle/>
          <a:p>
            <a:r>
              <a:rPr lang="en-GB" sz="2000" b="0" dirty="0"/>
              <a:t>And while the open, global repository offered by Global Game Jam serves as a semi-permanent, open-access archive that turns localised, fleeting game jams into a global pool of regional knowledge (Shin et al., 2012) from all continents, due to recent technical changes, only games from the last 3 years are reliably accessible and trackable (</a:t>
            </a:r>
            <a:r>
              <a:rPr lang="en-GB" sz="2000" b="0" dirty="0" err="1"/>
              <a:t>Fronko</a:t>
            </a:r>
            <a:r>
              <a:rPr lang="en-GB" sz="2000" b="0" dirty="0"/>
              <a:t> Games, 2026), thus were skipped temporarily to focus on the disappearing historical data.</a:t>
            </a:r>
          </a:p>
        </p:txBody>
      </p:sp>
      <p:sp>
        <p:nvSpPr>
          <p:cNvPr id="5" name="Footer Placeholder 4">
            <a:extLst>
              <a:ext uri="{FF2B5EF4-FFF2-40B4-BE49-F238E27FC236}">
                <a16:creationId xmlns:a16="http://schemas.microsoft.com/office/drawing/2014/main" id="{DD13D851-C3A0-6161-9744-F54BD85F8A4F}"/>
              </a:ext>
            </a:extLst>
          </p:cNvPr>
          <p:cNvSpPr>
            <a:spLocks noGrp="1"/>
          </p:cNvSpPr>
          <p:nvPr>
            <p:ph type="ftr" sz="quarter" idx="3"/>
          </p:nvPr>
        </p:nvSpPr>
        <p:spPr/>
        <p:txBody>
          <a:bodyPr/>
          <a:lstStyle/>
          <a:p>
            <a:pPr algn="r"/>
            <a:r>
              <a:rPr lang="en-GB"/>
              <a:t>Place of Global Game Jam as Identity Infrastructure in UK Cross-Regional Communities of Practice</a:t>
            </a:r>
            <a:endParaRPr lang="en-GB" dirty="0"/>
          </a:p>
        </p:txBody>
      </p:sp>
      <p:sp>
        <p:nvSpPr>
          <p:cNvPr id="7" name="Slide Number Placeholder 6">
            <a:extLst>
              <a:ext uri="{FF2B5EF4-FFF2-40B4-BE49-F238E27FC236}">
                <a16:creationId xmlns:a16="http://schemas.microsoft.com/office/drawing/2014/main" id="{4045E5CD-159A-A3AD-72D0-A3C5126D5CB8}"/>
              </a:ext>
            </a:extLst>
          </p:cNvPr>
          <p:cNvSpPr>
            <a:spLocks noGrp="1"/>
          </p:cNvSpPr>
          <p:nvPr>
            <p:ph type="sldNum" sz="quarter" idx="4"/>
          </p:nvPr>
        </p:nvSpPr>
        <p:spPr/>
        <p:txBody>
          <a:bodyPr/>
          <a:lstStyle/>
          <a:p>
            <a:fld id="{2CC19541-5F6E-2C4C-BF21-196C1C8E2E31}" type="slidenum">
              <a:rPr lang="en-GB" smtClean="0"/>
              <a:pPr/>
              <a:t>43</a:t>
            </a:fld>
            <a:r>
              <a:rPr lang="en-GB"/>
              <a:t> </a:t>
            </a:r>
            <a:endParaRPr lang="en-GB" dirty="0"/>
          </a:p>
        </p:txBody>
      </p:sp>
      <p:sp>
        <p:nvSpPr>
          <p:cNvPr id="19" name="Text Placeholder 2">
            <a:extLst>
              <a:ext uri="{FF2B5EF4-FFF2-40B4-BE49-F238E27FC236}">
                <a16:creationId xmlns:a16="http://schemas.microsoft.com/office/drawing/2014/main" id="{F1C64335-3068-9A7E-DBCD-985BA319472C}"/>
              </a:ext>
            </a:extLst>
          </p:cNvPr>
          <p:cNvSpPr txBox="1">
            <a:spLocks/>
          </p:cNvSpPr>
          <p:nvPr/>
        </p:nvSpPr>
        <p:spPr>
          <a:xfrm>
            <a:off x="0" y="5482115"/>
            <a:ext cx="7527850" cy="468000"/>
          </a:xfrm>
          <a:prstGeom prst="rect">
            <a:avLst/>
          </a:prstGeom>
          <a:solidFill>
            <a:schemeClr val="bg1"/>
          </a:solidFill>
        </p:spPr>
        <p:txBody>
          <a:bodyPr vert="horz" lIns="0" tIns="0" rIns="0" bIns="0" rtlCol="0" anchor="ctr">
            <a:noAutofit/>
          </a:bodyPr>
          <a:lstStyle>
            <a:lvl1pPr marL="0" indent="0" algn="l" defTabSz="126000" rtl="0" eaLnBrk="1" latinLnBrk="0" hangingPunct="1">
              <a:lnSpc>
                <a:spcPct val="110000"/>
              </a:lnSpc>
              <a:spcBef>
                <a:spcPts val="0"/>
              </a:spcBef>
              <a:spcAft>
                <a:spcPts val="1200"/>
              </a:spcAft>
              <a:buClr>
                <a:schemeClr val="tx1"/>
              </a:buClr>
              <a:buSzPct val="80000"/>
              <a:buFont typeface="Wingdings 2" panose="05020102010507070707" pitchFamily="18" charset="2"/>
              <a:buNone/>
              <a:tabLst/>
              <a:defRPr sz="1800" kern="1200" spc="-10" baseline="0">
                <a:solidFill>
                  <a:schemeClr val="tx1"/>
                </a:solidFill>
                <a:latin typeface="+mn-lt"/>
                <a:ea typeface="+mn-ea"/>
                <a:cs typeface="+mn-cs"/>
              </a:defRPr>
            </a:lvl1pPr>
            <a:lvl2pPr marL="432000" indent="0" algn="l" defTabSz="126000" rtl="0" eaLnBrk="1" latinLnBrk="0" hangingPunct="1">
              <a:lnSpc>
                <a:spcPct val="110000"/>
              </a:lnSpc>
              <a:spcBef>
                <a:spcPts val="0"/>
              </a:spcBef>
              <a:spcAft>
                <a:spcPts val="1000"/>
              </a:spcAft>
              <a:buClr>
                <a:schemeClr val="tx1"/>
              </a:buClr>
              <a:buSzPct val="80000"/>
              <a:buFontTx/>
              <a:buNone/>
              <a:tabLst>
                <a:tab pos="126000" algn="l"/>
              </a:tabLst>
              <a:defRPr sz="1600" kern="1200" spc="-10" baseline="0">
                <a:solidFill>
                  <a:schemeClr val="tx1"/>
                </a:solidFill>
                <a:latin typeface="+mn-lt"/>
                <a:ea typeface="+mn-ea"/>
                <a:cs typeface="+mn-cs"/>
              </a:defRPr>
            </a:lvl2pPr>
            <a:lvl3pPr marL="864000" indent="-432000" algn="l" defTabSz="126000" rtl="0" eaLnBrk="1" latinLnBrk="0" hangingPunct="1">
              <a:lnSpc>
                <a:spcPct val="110000"/>
              </a:lnSpc>
              <a:spcBef>
                <a:spcPts val="0"/>
              </a:spcBef>
              <a:spcAft>
                <a:spcPts val="1000"/>
              </a:spcAft>
              <a:buClrTx/>
              <a:buSzPct val="80000"/>
              <a:buFont typeface="Wingdings 2" panose="05020102010507070707" pitchFamily="18" charset="2"/>
              <a:buChar char=""/>
              <a:tabLst>
                <a:tab pos="126000" algn="l"/>
              </a:tabLst>
              <a:defRPr sz="2400" kern="1200" spc="-10" baseline="0">
                <a:solidFill>
                  <a:schemeClr val="tx1"/>
                </a:solidFill>
                <a:latin typeface="+mn-lt"/>
                <a:ea typeface="+mn-ea"/>
                <a:cs typeface="+mn-cs"/>
              </a:defRPr>
            </a:lvl3pPr>
            <a:lvl4pPr marL="432000" indent="-432000" algn="l" defTabSz="126000" rtl="0" eaLnBrk="1" latinLnBrk="0" hangingPunct="1">
              <a:lnSpc>
                <a:spcPct val="110000"/>
              </a:lnSpc>
              <a:spcBef>
                <a:spcPts val="0"/>
              </a:spcBef>
              <a:spcAft>
                <a:spcPts val="0"/>
              </a:spcAft>
              <a:buClr>
                <a:schemeClr val="tx1"/>
              </a:buClr>
              <a:buSzPct val="80000"/>
              <a:buFont typeface="Wingdings 2" panose="05020102010507070707" pitchFamily="18" charset="2"/>
              <a:buChar char="¢"/>
              <a:tabLst/>
              <a:defRPr sz="2400" kern="1200" spc="-10" baseline="0">
                <a:solidFill>
                  <a:schemeClr val="tx1"/>
                </a:solidFill>
                <a:latin typeface="+mn-lt"/>
                <a:ea typeface="+mn-ea"/>
                <a:cs typeface="+mn-cs"/>
              </a:defRPr>
            </a:lvl4pPr>
            <a:lvl5pPr marL="864000" indent="-432000" algn="l" defTabSz="126000" rtl="0" eaLnBrk="1" latinLnBrk="0" hangingPunct="1">
              <a:lnSpc>
                <a:spcPct val="110000"/>
              </a:lnSpc>
              <a:spcBef>
                <a:spcPts val="0"/>
              </a:spcBef>
              <a:spcAft>
                <a:spcPts val="0"/>
              </a:spcAft>
              <a:buClr>
                <a:schemeClr val="tx1"/>
              </a:buClr>
              <a:buSzPct val="80000"/>
              <a:buFont typeface="Wingdings 2" panose="05020102010507070707" pitchFamily="18" charset="2"/>
              <a:buChar char="¢"/>
              <a:tabLst>
                <a:tab pos="126000" algn="l"/>
              </a:tabLst>
              <a:defRPr sz="2400" kern="1200" spc="-10" baseline="0">
                <a:solidFill>
                  <a:schemeClr val="tx1"/>
                </a:solidFill>
                <a:latin typeface="+mn-lt"/>
                <a:ea typeface="+mn-ea"/>
                <a:cs typeface="+mn-cs"/>
              </a:defRPr>
            </a:lvl5pPr>
            <a:lvl6pPr marL="864000" indent="-432000" algn="l" defTabSz="126000" rtl="0" eaLnBrk="1" latinLnBrk="0" hangingPunct="1">
              <a:lnSpc>
                <a:spcPct val="110000"/>
              </a:lnSpc>
              <a:spcBef>
                <a:spcPts val="0"/>
              </a:spcBef>
              <a:spcAft>
                <a:spcPts val="0"/>
              </a:spcAft>
              <a:buClr>
                <a:schemeClr val="tx1"/>
              </a:buClr>
              <a:buSzPct val="80000"/>
              <a:buFont typeface="Wingdings 2" panose="05020102010507070707" pitchFamily="18" charset="2"/>
              <a:buChar char="£"/>
              <a:tabLst>
                <a:tab pos="126000" algn="l"/>
              </a:tabLst>
              <a:defRPr sz="2400" kern="1200" spc="-10" baseline="0">
                <a:solidFill>
                  <a:schemeClr val="tx1"/>
                </a:solidFill>
                <a:latin typeface="+mn-lt"/>
                <a:ea typeface="+mn-ea"/>
                <a:cs typeface="+mn-cs"/>
              </a:defRPr>
            </a:lvl6pPr>
            <a:lvl7pPr marL="432000" indent="-432000" algn="l" defTabSz="126000" rtl="0" eaLnBrk="1" latinLnBrk="0" hangingPunct="1">
              <a:lnSpc>
                <a:spcPct val="110000"/>
              </a:lnSpc>
              <a:spcBef>
                <a:spcPts val="0"/>
              </a:spcBef>
              <a:buFont typeface="+mj-lt"/>
              <a:buAutoNum type="arabicPeriod"/>
              <a:tabLst>
                <a:tab pos="126000" algn="l"/>
              </a:tabLst>
              <a:defRPr sz="2400" kern="1200" spc="-10" baseline="0">
                <a:solidFill>
                  <a:schemeClr val="tx1"/>
                </a:solidFill>
                <a:latin typeface="+mn-lt"/>
                <a:ea typeface="+mn-ea"/>
                <a:cs typeface="+mn-cs"/>
              </a:defRPr>
            </a:lvl7pPr>
            <a:lvl8pPr marL="0" indent="0" algn="l" defTabSz="126000" rtl="0" eaLnBrk="1" latinLnBrk="0" hangingPunct="1">
              <a:lnSpc>
                <a:spcPct val="110000"/>
              </a:lnSpc>
              <a:spcBef>
                <a:spcPts val="0"/>
              </a:spcBef>
              <a:buFont typeface="Arial" panose="020B0604020202020204" pitchFamily="34" charset="0"/>
              <a:buNone/>
              <a:tabLst>
                <a:tab pos="126000" algn="l"/>
              </a:tabLst>
              <a:defRPr sz="2400" b="1" kern="1200" spc="-10" baseline="0">
                <a:solidFill>
                  <a:schemeClr val="tx1"/>
                </a:solidFill>
                <a:latin typeface="+mn-lt"/>
                <a:ea typeface="+mn-ea"/>
                <a:cs typeface="+mn-cs"/>
              </a:defRPr>
            </a:lvl8pPr>
            <a:lvl9pPr marL="0" indent="0" algn="l" defTabSz="126000" rtl="0" eaLnBrk="1" latinLnBrk="0" hangingPunct="1">
              <a:lnSpc>
                <a:spcPct val="110000"/>
              </a:lnSpc>
              <a:spcBef>
                <a:spcPts val="0"/>
              </a:spcBef>
              <a:buFont typeface="Arial" panose="020B0604020202020204" pitchFamily="34" charset="0"/>
              <a:buNone/>
              <a:tabLst>
                <a:tab pos="126000" algn="l"/>
              </a:tabLst>
              <a:defRPr sz="2400" kern="1200" spc="-10" baseline="0">
                <a:solidFill>
                  <a:schemeClr val="tx1"/>
                </a:solidFill>
                <a:latin typeface="+mn-lt"/>
                <a:ea typeface="+mn-ea"/>
                <a:cs typeface="+mn-cs"/>
              </a:defRPr>
            </a:lvl9pPr>
          </a:lstStyle>
          <a:p>
            <a:pPr lvl="1"/>
            <a:r>
              <a:rPr lang="en-GB" sz="1200" b="1" dirty="0"/>
              <a:t> Numbers</a:t>
            </a:r>
            <a:br>
              <a:rPr lang="en-GB" sz="1200" dirty="0"/>
            </a:br>
            <a:r>
              <a:rPr lang="en-GB" sz="1200" dirty="0"/>
              <a:t> Global Game Jam History</a:t>
            </a:r>
            <a:r>
              <a:rPr lang="pl-PL" sz="1200" dirty="0"/>
              <a:t>| </a:t>
            </a:r>
            <a:r>
              <a:rPr lang="en-GB" sz="1200" dirty="0"/>
              <a:t>Screenshot</a:t>
            </a:r>
            <a:endParaRPr lang="en-US" sz="1200" dirty="0"/>
          </a:p>
        </p:txBody>
      </p:sp>
      <p:pic>
        <p:nvPicPr>
          <p:cNvPr id="1028" name="Picture 4">
            <a:extLst>
              <a:ext uri="{FF2B5EF4-FFF2-40B4-BE49-F238E27FC236}">
                <a16:creationId xmlns:a16="http://schemas.microsoft.com/office/drawing/2014/main" id="{9BB53636-1D8A-45CE-8FB1-085DD61F314E}"/>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240003" y="6184202"/>
            <a:ext cx="726960" cy="388197"/>
          </a:xfrm>
          <a:prstGeom prst="rect">
            <a:avLst/>
          </a:prstGeom>
          <a:noFill/>
          <a:extLst>
            <a:ext uri="{909E8E84-426E-40DD-AFC4-6F175D3DCCD1}">
              <a14:hiddenFill xmlns:a14="http://schemas.microsoft.com/office/drawing/2010/main">
                <a:solidFill>
                  <a:srgbClr val="FFFFFF"/>
                </a:solidFill>
              </a14:hiddenFill>
            </a:ext>
          </a:extLst>
        </p:spPr>
      </p:pic>
      <p:pic>
        <p:nvPicPr>
          <p:cNvPr id="2" name="drawing">
            <a:extLst>
              <a:ext uri="{FF2B5EF4-FFF2-40B4-BE49-F238E27FC236}">
                <a16:creationId xmlns:a16="http://schemas.microsoft.com/office/drawing/2014/main" id="{60D9ECA2-FCB7-B13C-4554-84C205BA9F2B}"/>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6096000" y="2644765"/>
            <a:ext cx="5040000" cy="1928785"/>
          </a:xfrm>
          <a:prstGeom prst="rect">
            <a:avLst/>
          </a:prstGeom>
        </p:spPr>
      </p:pic>
    </p:spTree>
    <p:extLst>
      <p:ext uri="{BB962C8B-B14F-4D97-AF65-F5344CB8AC3E}">
        <p14:creationId xmlns:p14="http://schemas.microsoft.com/office/powerpoint/2010/main" val="3652170068"/>
      </p:ext>
    </p:extLst>
  </p:cSld>
  <p:clrMapOvr>
    <a:masterClrMapping/>
  </p:clrMapOvr>
  <mc:AlternateContent xmlns:mc="http://schemas.openxmlformats.org/markup-compatibility/2006" xmlns:p14="http://schemas.microsoft.com/office/powerpoint/2010/main">
    <mc:Choice Requires="p14">
      <p:transition spd="slow" p14:dur="2000" advTm="12097"/>
    </mc:Choice>
    <mc:Fallback xmlns="">
      <p:transition spd="slow" advTm="1209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3777DA-2991-7BE7-A4E0-BF3353234E1F}"/>
            </a:ext>
          </a:extLst>
        </p:cNvPr>
        <p:cNvGrpSpPr/>
        <p:nvPr/>
      </p:nvGrpSpPr>
      <p:grpSpPr>
        <a:xfrm>
          <a:off x="0" y="0"/>
          <a:ext cx="0" cy="0"/>
          <a:chOff x="0" y="0"/>
          <a:chExt cx="0" cy="0"/>
        </a:xfrm>
      </p:grpSpPr>
      <p:pic>
        <p:nvPicPr>
          <p:cNvPr id="6" name="Picture 5">
            <a:extLst>
              <a:ext uri="{FF2B5EF4-FFF2-40B4-BE49-F238E27FC236}">
                <a16:creationId xmlns:a16="http://schemas.microsoft.com/office/drawing/2014/main" id="{93EE7D53-82BF-DC5D-0378-7146EB8A6E43}"/>
              </a:ext>
            </a:extLst>
          </p:cNvPr>
          <p:cNvPicPr>
            <a:picLocks noChangeAspect="1"/>
          </p:cNvPicPr>
          <p:nvPr/>
        </p:nvPicPr>
        <p:blipFill>
          <a:blip r:embed="rId3"/>
          <a:srcRect r="23510"/>
          <a:stretch>
            <a:fillRect/>
          </a:stretch>
        </p:blipFill>
        <p:spPr>
          <a:xfrm>
            <a:off x="6096000" y="1593074"/>
            <a:ext cx="5040000" cy="4357041"/>
          </a:xfrm>
          <a:prstGeom prst="rect">
            <a:avLst/>
          </a:prstGeom>
        </p:spPr>
      </p:pic>
      <p:sp>
        <p:nvSpPr>
          <p:cNvPr id="4" name="Title 3">
            <a:extLst>
              <a:ext uri="{FF2B5EF4-FFF2-40B4-BE49-F238E27FC236}">
                <a16:creationId xmlns:a16="http://schemas.microsoft.com/office/drawing/2014/main" id="{8CC51FF7-489B-B6A7-2BE2-AD476231ACBC}"/>
              </a:ext>
            </a:extLst>
          </p:cNvPr>
          <p:cNvSpPr>
            <a:spLocks noGrp="1"/>
          </p:cNvSpPr>
          <p:nvPr>
            <p:ph type="ctrTitle"/>
          </p:nvPr>
        </p:nvSpPr>
        <p:spPr/>
        <p:txBody>
          <a:bodyPr/>
          <a:lstStyle/>
          <a:p>
            <a:r>
              <a:rPr lang="en-GB" dirty="0"/>
              <a:t>…but laws and logic are here to stay</a:t>
            </a:r>
          </a:p>
        </p:txBody>
      </p:sp>
      <p:sp>
        <p:nvSpPr>
          <p:cNvPr id="3" name="Text Placeholder 2">
            <a:extLst>
              <a:ext uri="{FF2B5EF4-FFF2-40B4-BE49-F238E27FC236}">
                <a16:creationId xmlns:a16="http://schemas.microsoft.com/office/drawing/2014/main" id="{313F2D02-0899-65F8-94EF-AC835AE3FDE9}"/>
              </a:ext>
            </a:extLst>
          </p:cNvPr>
          <p:cNvSpPr>
            <a:spLocks noGrp="1"/>
          </p:cNvSpPr>
          <p:nvPr>
            <p:ph type="body" sz="quarter" idx="14"/>
          </p:nvPr>
        </p:nvSpPr>
        <p:spPr>
          <a:xfrm>
            <a:off x="720003" y="1605936"/>
            <a:ext cx="5040000" cy="3874664"/>
          </a:xfrm>
        </p:spPr>
        <p:txBody>
          <a:bodyPr/>
          <a:lstStyle/>
          <a:p>
            <a:r>
              <a:rPr lang="en-GB" sz="1600" b="0" dirty="0"/>
              <a:t>As the event is, in principle, free of charge and voluntary, it would be normal to expect a drop-off rate of 30-70%, depending on the event's format (Roy, 2026). The insider experience of running and mentoring jams, along with these works’ initial findings, supports this.</a:t>
            </a:r>
          </a:p>
          <a:p>
            <a:r>
              <a:rPr lang="en-GB" sz="1600" b="0" dirty="0"/>
              <a:t>In turn, this suggests that official GGJ Surveys (Global Game Jam, 2026d), despite being statistically valid, appear to suffer from self-selection bias (Ingram, 2026) by the most committed community members, which impacts the quality of uploaded data and online responses (</a:t>
            </a:r>
            <a:r>
              <a:rPr lang="en-GB" sz="1600" b="0" dirty="0" err="1"/>
              <a:t>Khazaal</a:t>
            </a:r>
            <a:r>
              <a:rPr lang="en-GB" sz="1600" b="0" dirty="0"/>
              <a:t> et al., 2014).</a:t>
            </a:r>
          </a:p>
        </p:txBody>
      </p:sp>
      <p:sp>
        <p:nvSpPr>
          <p:cNvPr id="5" name="Footer Placeholder 4">
            <a:extLst>
              <a:ext uri="{FF2B5EF4-FFF2-40B4-BE49-F238E27FC236}">
                <a16:creationId xmlns:a16="http://schemas.microsoft.com/office/drawing/2014/main" id="{83795E27-7FEE-F367-6C75-574691635190}"/>
              </a:ext>
            </a:extLst>
          </p:cNvPr>
          <p:cNvSpPr>
            <a:spLocks noGrp="1"/>
          </p:cNvSpPr>
          <p:nvPr>
            <p:ph type="ftr" sz="quarter" idx="3"/>
          </p:nvPr>
        </p:nvSpPr>
        <p:spPr/>
        <p:txBody>
          <a:bodyPr/>
          <a:lstStyle/>
          <a:p>
            <a:pPr algn="r"/>
            <a:r>
              <a:rPr lang="en-GB"/>
              <a:t>Place of Global Game Jam as Identity Infrastructure in UK Cross-Regional Communities of Practice</a:t>
            </a:r>
            <a:endParaRPr lang="en-GB" dirty="0"/>
          </a:p>
        </p:txBody>
      </p:sp>
      <p:sp>
        <p:nvSpPr>
          <p:cNvPr id="7" name="Slide Number Placeholder 6">
            <a:extLst>
              <a:ext uri="{FF2B5EF4-FFF2-40B4-BE49-F238E27FC236}">
                <a16:creationId xmlns:a16="http://schemas.microsoft.com/office/drawing/2014/main" id="{2E480CF9-A1F3-49E5-BFC4-D36B3F4F8F71}"/>
              </a:ext>
            </a:extLst>
          </p:cNvPr>
          <p:cNvSpPr>
            <a:spLocks noGrp="1"/>
          </p:cNvSpPr>
          <p:nvPr>
            <p:ph type="sldNum" sz="quarter" idx="4"/>
          </p:nvPr>
        </p:nvSpPr>
        <p:spPr/>
        <p:txBody>
          <a:bodyPr/>
          <a:lstStyle/>
          <a:p>
            <a:fld id="{2CC19541-5F6E-2C4C-BF21-196C1C8E2E31}" type="slidenum">
              <a:rPr lang="en-GB" smtClean="0"/>
              <a:pPr/>
              <a:t>44</a:t>
            </a:fld>
            <a:r>
              <a:rPr lang="en-GB"/>
              <a:t> </a:t>
            </a:r>
            <a:endParaRPr lang="en-GB" dirty="0"/>
          </a:p>
        </p:txBody>
      </p:sp>
      <p:sp>
        <p:nvSpPr>
          <p:cNvPr id="19" name="Text Placeholder 2">
            <a:extLst>
              <a:ext uri="{FF2B5EF4-FFF2-40B4-BE49-F238E27FC236}">
                <a16:creationId xmlns:a16="http://schemas.microsoft.com/office/drawing/2014/main" id="{A7A6C437-F3C3-88C7-81C1-8EB5DDB93E80}"/>
              </a:ext>
            </a:extLst>
          </p:cNvPr>
          <p:cNvSpPr txBox="1">
            <a:spLocks/>
          </p:cNvSpPr>
          <p:nvPr/>
        </p:nvSpPr>
        <p:spPr>
          <a:xfrm>
            <a:off x="0" y="5482115"/>
            <a:ext cx="7527850" cy="468000"/>
          </a:xfrm>
          <a:prstGeom prst="rect">
            <a:avLst/>
          </a:prstGeom>
          <a:solidFill>
            <a:schemeClr val="bg1"/>
          </a:solidFill>
        </p:spPr>
        <p:txBody>
          <a:bodyPr vert="horz" lIns="0" tIns="0" rIns="0" bIns="0" rtlCol="0" anchor="ctr">
            <a:noAutofit/>
          </a:bodyPr>
          <a:lstStyle>
            <a:lvl1pPr marL="0" indent="0" algn="l" defTabSz="126000" rtl="0" eaLnBrk="1" latinLnBrk="0" hangingPunct="1">
              <a:lnSpc>
                <a:spcPct val="110000"/>
              </a:lnSpc>
              <a:spcBef>
                <a:spcPts val="0"/>
              </a:spcBef>
              <a:spcAft>
                <a:spcPts val="1200"/>
              </a:spcAft>
              <a:buClr>
                <a:schemeClr val="tx1"/>
              </a:buClr>
              <a:buSzPct val="80000"/>
              <a:buFont typeface="Wingdings 2" panose="05020102010507070707" pitchFamily="18" charset="2"/>
              <a:buNone/>
              <a:tabLst/>
              <a:defRPr sz="1800" kern="1200" spc="-10" baseline="0">
                <a:solidFill>
                  <a:schemeClr val="tx1"/>
                </a:solidFill>
                <a:latin typeface="+mn-lt"/>
                <a:ea typeface="+mn-ea"/>
                <a:cs typeface="+mn-cs"/>
              </a:defRPr>
            </a:lvl1pPr>
            <a:lvl2pPr marL="432000" indent="0" algn="l" defTabSz="126000" rtl="0" eaLnBrk="1" latinLnBrk="0" hangingPunct="1">
              <a:lnSpc>
                <a:spcPct val="110000"/>
              </a:lnSpc>
              <a:spcBef>
                <a:spcPts val="0"/>
              </a:spcBef>
              <a:spcAft>
                <a:spcPts val="1000"/>
              </a:spcAft>
              <a:buClr>
                <a:schemeClr val="tx1"/>
              </a:buClr>
              <a:buSzPct val="80000"/>
              <a:buFontTx/>
              <a:buNone/>
              <a:tabLst>
                <a:tab pos="126000" algn="l"/>
              </a:tabLst>
              <a:defRPr sz="1600" kern="1200" spc="-10" baseline="0">
                <a:solidFill>
                  <a:schemeClr val="tx1"/>
                </a:solidFill>
                <a:latin typeface="+mn-lt"/>
                <a:ea typeface="+mn-ea"/>
                <a:cs typeface="+mn-cs"/>
              </a:defRPr>
            </a:lvl2pPr>
            <a:lvl3pPr marL="864000" indent="-432000" algn="l" defTabSz="126000" rtl="0" eaLnBrk="1" latinLnBrk="0" hangingPunct="1">
              <a:lnSpc>
                <a:spcPct val="110000"/>
              </a:lnSpc>
              <a:spcBef>
                <a:spcPts val="0"/>
              </a:spcBef>
              <a:spcAft>
                <a:spcPts val="1000"/>
              </a:spcAft>
              <a:buClrTx/>
              <a:buSzPct val="80000"/>
              <a:buFont typeface="Wingdings 2" panose="05020102010507070707" pitchFamily="18" charset="2"/>
              <a:buChar char=""/>
              <a:tabLst>
                <a:tab pos="126000" algn="l"/>
              </a:tabLst>
              <a:defRPr sz="2400" kern="1200" spc="-10" baseline="0">
                <a:solidFill>
                  <a:schemeClr val="tx1"/>
                </a:solidFill>
                <a:latin typeface="+mn-lt"/>
                <a:ea typeface="+mn-ea"/>
                <a:cs typeface="+mn-cs"/>
              </a:defRPr>
            </a:lvl3pPr>
            <a:lvl4pPr marL="432000" indent="-432000" algn="l" defTabSz="126000" rtl="0" eaLnBrk="1" latinLnBrk="0" hangingPunct="1">
              <a:lnSpc>
                <a:spcPct val="110000"/>
              </a:lnSpc>
              <a:spcBef>
                <a:spcPts val="0"/>
              </a:spcBef>
              <a:spcAft>
                <a:spcPts val="0"/>
              </a:spcAft>
              <a:buClr>
                <a:schemeClr val="tx1"/>
              </a:buClr>
              <a:buSzPct val="80000"/>
              <a:buFont typeface="Wingdings 2" panose="05020102010507070707" pitchFamily="18" charset="2"/>
              <a:buChar char="¢"/>
              <a:tabLst/>
              <a:defRPr sz="2400" kern="1200" spc="-10" baseline="0">
                <a:solidFill>
                  <a:schemeClr val="tx1"/>
                </a:solidFill>
                <a:latin typeface="+mn-lt"/>
                <a:ea typeface="+mn-ea"/>
                <a:cs typeface="+mn-cs"/>
              </a:defRPr>
            </a:lvl4pPr>
            <a:lvl5pPr marL="864000" indent="-432000" algn="l" defTabSz="126000" rtl="0" eaLnBrk="1" latinLnBrk="0" hangingPunct="1">
              <a:lnSpc>
                <a:spcPct val="110000"/>
              </a:lnSpc>
              <a:spcBef>
                <a:spcPts val="0"/>
              </a:spcBef>
              <a:spcAft>
                <a:spcPts val="0"/>
              </a:spcAft>
              <a:buClr>
                <a:schemeClr val="tx1"/>
              </a:buClr>
              <a:buSzPct val="80000"/>
              <a:buFont typeface="Wingdings 2" panose="05020102010507070707" pitchFamily="18" charset="2"/>
              <a:buChar char="¢"/>
              <a:tabLst>
                <a:tab pos="126000" algn="l"/>
              </a:tabLst>
              <a:defRPr sz="2400" kern="1200" spc="-10" baseline="0">
                <a:solidFill>
                  <a:schemeClr val="tx1"/>
                </a:solidFill>
                <a:latin typeface="+mn-lt"/>
                <a:ea typeface="+mn-ea"/>
                <a:cs typeface="+mn-cs"/>
              </a:defRPr>
            </a:lvl5pPr>
            <a:lvl6pPr marL="864000" indent="-432000" algn="l" defTabSz="126000" rtl="0" eaLnBrk="1" latinLnBrk="0" hangingPunct="1">
              <a:lnSpc>
                <a:spcPct val="110000"/>
              </a:lnSpc>
              <a:spcBef>
                <a:spcPts val="0"/>
              </a:spcBef>
              <a:spcAft>
                <a:spcPts val="0"/>
              </a:spcAft>
              <a:buClr>
                <a:schemeClr val="tx1"/>
              </a:buClr>
              <a:buSzPct val="80000"/>
              <a:buFont typeface="Wingdings 2" panose="05020102010507070707" pitchFamily="18" charset="2"/>
              <a:buChar char="£"/>
              <a:tabLst>
                <a:tab pos="126000" algn="l"/>
              </a:tabLst>
              <a:defRPr sz="2400" kern="1200" spc="-10" baseline="0">
                <a:solidFill>
                  <a:schemeClr val="tx1"/>
                </a:solidFill>
                <a:latin typeface="+mn-lt"/>
                <a:ea typeface="+mn-ea"/>
                <a:cs typeface="+mn-cs"/>
              </a:defRPr>
            </a:lvl6pPr>
            <a:lvl7pPr marL="432000" indent="-432000" algn="l" defTabSz="126000" rtl="0" eaLnBrk="1" latinLnBrk="0" hangingPunct="1">
              <a:lnSpc>
                <a:spcPct val="110000"/>
              </a:lnSpc>
              <a:spcBef>
                <a:spcPts val="0"/>
              </a:spcBef>
              <a:buFont typeface="+mj-lt"/>
              <a:buAutoNum type="arabicPeriod"/>
              <a:tabLst>
                <a:tab pos="126000" algn="l"/>
              </a:tabLst>
              <a:defRPr sz="2400" kern="1200" spc="-10" baseline="0">
                <a:solidFill>
                  <a:schemeClr val="tx1"/>
                </a:solidFill>
                <a:latin typeface="+mn-lt"/>
                <a:ea typeface="+mn-ea"/>
                <a:cs typeface="+mn-cs"/>
              </a:defRPr>
            </a:lvl7pPr>
            <a:lvl8pPr marL="0" indent="0" algn="l" defTabSz="126000" rtl="0" eaLnBrk="1" latinLnBrk="0" hangingPunct="1">
              <a:lnSpc>
                <a:spcPct val="110000"/>
              </a:lnSpc>
              <a:spcBef>
                <a:spcPts val="0"/>
              </a:spcBef>
              <a:buFont typeface="Arial" panose="020B0604020202020204" pitchFamily="34" charset="0"/>
              <a:buNone/>
              <a:tabLst>
                <a:tab pos="126000" algn="l"/>
              </a:tabLst>
              <a:defRPr sz="2400" b="1" kern="1200" spc="-10" baseline="0">
                <a:solidFill>
                  <a:schemeClr val="tx1"/>
                </a:solidFill>
                <a:latin typeface="+mn-lt"/>
                <a:ea typeface="+mn-ea"/>
                <a:cs typeface="+mn-cs"/>
              </a:defRPr>
            </a:lvl8pPr>
            <a:lvl9pPr marL="0" indent="0" algn="l" defTabSz="126000" rtl="0" eaLnBrk="1" latinLnBrk="0" hangingPunct="1">
              <a:lnSpc>
                <a:spcPct val="110000"/>
              </a:lnSpc>
              <a:spcBef>
                <a:spcPts val="0"/>
              </a:spcBef>
              <a:buFont typeface="Arial" panose="020B0604020202020204" pitchFamily="34" charset="0"/>
              <a:buNone/>
              <a:tabLst>
                <a:tab pos="126000" algn="l"/>
              </a:tabLst>
              <a:defRPr sz="2400" kern="1200" spc="-10" baseline="0">
                <a:solidFill>
                  <a:schemeClr val="tx1"/>
                </a:solidFill>
                <a:latin typeface="+mn-lt"/>
                <a:ea typeface="+mn-ea"/>
                <a:cs typeface="+mn-cs"/>
              </a:defRPr>
            </a:lvl9pPr>
          </a:lstStyle>
          <a:p>
            <a:pPr lvl="1"/>
            <a:r>
              <a:rPr lang="en-GB" sz="1200" b="1" dirty="0"/>
              <a:t> A single upright pencil stands among scattered pencils on a white surface</a:t>
            </a:r>
            <a:br>
              <a:rPr lang="en-GB" sz="1200" dirty="0"/>
            </a:br>
            <a:r>
              <a:rPr lang="en-GB" sz="1200" dirty="0"/>
              <a:t> Tara Winstead</a:t>
            </a:r>
            <a:r>
              <a:rPr lang="pl-PL" sz="1200" dirty="0"/>
              <a:t>| </a:t>
            </a:r>
            <a:r>
              <a:rPr lang="en-GB" sz="1200" dirty="0" err="1"/>
              <a:t>Pexels</a:t>
            </a:r>
            <a:endParaRPr lang="en-US" sz="1200" dirty="0"/>
          </a:p>
        </p:txBody>
      </p:sp>
      <p:pic>
        <p:nvPicPr>
          <p:cNvPr id="1028" name="Picture 4">
            <a:extLst>
              <a:ext uri="{FF2B5EF4-FFF2-40B4-BE49-F238E27FC236}">
                <a16:creationId xmlns:a16="http://schemas.microsoft.com/office/drawing/2014/main" id="{A803FE8A-92B7-6EB4-A7AD-7F323CF9BF6C}"/>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240003" y="6184202"/>
            <a:ext cx="726960" cy="38819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20971704"/>
      </p:ext>
    </p:extLst>
  </p:cSld>
  <p:clrMapOvr>
    <a:masterClrMapping/>
  </p:clrMapOvr>
  <mc:AlternateContent xmlns:mc="http://schemas.openxmlformats.org/markup-compatibility/2006" xmlns:p14="http://schemas.microsoft.com/office/powerpoint/2010/main">
    <mc:Choice Requires="p14">
      <p:transition spd="slow" p14:dur="2000" advTm="12097"/>
    </mc:Choice>
    <mc:Fallback xmlns="">
      <p:transition spd="slow" advTm="12097"/>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9ADDF8-7B20-CE2D-81E7-1F18668E5A74}"/>
            </a:ext>
          </a:extLst>
        </p:cNvPr>
        <p:cNvGrpSpPr/>
        <p:nvPr/>
      </p:nvGrpSpPr>
      <p:grpSpPr>
        <a:xfrm>
          <a:off x="0" y="0"/>
          <a:ext cx="0" cy="0"/>
          <a:chOff x="0" y="0"/>
          <a:chExt cx="0" cy="0"/>
        </a:xfrm>
      </p:grpSpPr>
      <p:pic>
        <p:nvPicPr>
          <p:cNvPr id="2" name="drawing">
            <a:extLst>
              <a:ext uri="{FF2B5EF4-FFF2-40B4-BE49-F238E27FC236}">
                <a16:creationId xmlns:a16="http://schemas.microsoft.com/office/drawing/2014/main" id="{A90CABB4-3131-356F-FAB0-2CCCFBACEE88}"/>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6096000" y="1591553"/>
            <a:ext cx="5040000" cy="4358562"/>
          </a:xfrm>
          <a:prstGeom prst="rect">
            <a:avLst/>
          </a:prstGeom>
        </p:spPr>
      </p:pic>
      <p:sp>
        <p:nvSpPr>
          <p:cNvPr id="4" name="Title 3">
            <a:extLst>
              <a:ext uri="{FF2B5EF4-FFF2-40B4-BE49-F238E27FC236}">
                <a16:creationId xmlns:a16="http://schemas.microsoft.com/office/drawing/2014/main" id="{2DCF31F3-F51A-F8D7-6182-9C08EFB234D0}"/>
              </a:ext>
            </a:extLst>
          </p:cNvPr>
          <p:cNvSpPr>
            <a:spLocks noGrp="1"/>
          </p:cNvSpPr>
          <p:nvPr>
            <p:ph type="ctrTitle"/>
          </p:nvPr>
        </p:nvSpPr>
        <p:spPr/>
        <p:txBody>
          <a:bodyPr/>
          <a:lstStyle/>
          <a:p>
            <a:r>
              <a:rPr lang="en-GB" dirty="0"/>
              <a:t>Quick History Class</a:t>
            </a:r>
          </a:p>
        </p:txBody>
      </p:sp>
      <p:sp>
        <p:nvSpPr>
          <p:cNvPr id="3" name="Text Placeholder 2">
            <a:extLst>
              <a:ext uri="{FF2B5EF4-FFF2-40B4-BE49-F238E27FC236}">
                <a16:creationId xmlns:a16="http://schemas.microsoft.com/office/drawing/2014/main" id="{10CBA1D1-B701-E11F-09C9-F9964C75E95C}"/>
              </a:ext>
            </a:extLst>
          </p:cNvPr>
          <p:cNvSpPr>
            <a:spLocks noGrp="1"/>
          </p:cNvSpPr>
          <p:nvPr>
            <p:ph type="body" sz="quarter" idx="14"/>
          </p:nvPr>
        </p:nvSpPr>
        <p:spPr>
          <a:xfrm>
            <a:off x="720003" y="1605936"/>
            <a:ext cx="5040000" cy="3874664"/>
          </a:xfrm>
        </p:spPr>
        <p:txBody>
          <a:bodyPr/>
          <a:lstStyle/>
          <a:p>
            <a:r>
              <a:rPr lang="en-GB" sz="1800" b="0" dirty="0"/>
              <a:t>Over the years, Global Game Jam has evolved both as an organisation and as a service. The current 4th website version began in 2024, and prior data, due to instability, are either hidden (V3, 2014-2023) or inaccessible (V1, 2009-2012; V2, 2013-2014). </a:t>
            </a:r>
          </a:p>
          <a:p>
            <a:r>
              <a:rPr lang="en-GB" sz="1800" b="0" dirty="0"/>
              <a:t>Massive thanks to Zain Ul Hassan for his patience and for manually resetting servers during downtime, which enabled data collection.</a:t>
            </a:r>
          </a:p>
        </p:txBody>
      </p:sp>
      <p:sp>
        <p:nvSpPr>
          <p:cNvPr id="5" name="Footer Placeholder 4">
            <a:extLst>
              <a:ext uri="{FF2B5EF4-FFF2-40B4-BE49-F238E27FC236}">
                <a16:creationId xmlns:a16="http://schemas.microsoft.com/office/drawing/2014/main" id="{4DE23A81-9EC3-3EE8-D9C5-6D3B71FDA201}"/>
              </a:ext>
            </a:extLst>
          </p:cNvPr>
          <p:cNvSpPr>
            <a:spLocks noGrp="1"/>
          </p:cNvSpPr>
          <p:nvPr>
            <p:ph type="ftr" sz="quarter" idx="3"/>
          </p:nvPr>
        </p:nvSpPr>
        <p:spPr/>
        <p:txBody>
          <a:bodyPr/>
          <a:lstStyle/>
          <a:p>
            <a:pPr algn="r"/>
            <a:r>
              <a:rPr lang="en-GB"/>
              <a:t>Place of Global Game Jam as Identity Infrastructure in UK Cross-Regional Communities of Practice</a:t>
            </a:r>
            <a:endParaRPr lang="en-GB" dirty="0"/>
          </a:p>
        </p:txBody>
      </p:sp>
      <p:sp>
        <p:nvSpPr>
          <p:cNvPr id="7" name="Slide Number Placeholder 6">
            <a:extLst>
              <a:ext uri="{FF2B5EF4-FFF2-40B4-BE49-F238E27FC236}">
                <a16:creationId xmlns:a16="http://schemas.microsoft.com/office/drawing/2014/main" id="{CB82DBFA-C2AB-421C-28CA-C9FCA4E762EC}"/>
              </a:ext>
            </a:extLst>
          </p:cNvPr>
          <p:cNvSpPr>
            <a:spLocks noGrp="1"/>
          </p:cNvSpPr>
          <p:nvPr>
            <p:ph type="sldNum" sz="quarter" idx="4"/>
          </p:nvPr>
        </p:nvSpPr>
        <p:spPr/>
        <p:txBody>
          <a:bodyPr/>
          <a:lstStyle/>
          <a:p>
            <a:fld id="{2CC19541-5F6E-2C4C-BF21-196C1C8E2E31}" type="slidenum">
              <a:rPr lang="en-GB" smtClean="0"/>
              <a:pPr/>
              <a:t>45</a:t>
            </a:fld>
            <a:r>
              <a:rPr lang="en-GB"/>
              <a:t> </a:t>
            </a:r>
            <a:endParaRPr lang="en-GB" dirty="0"/>
          </a:p>
        </p:txBody>
      </p:sp>
      <p:sp>
        <p:nvSpPr>
          <p:cNvPr id="19" name="Text Placeholder 2">
            <a:extLst>
              <a:ext uri="{FF2B5EF4-FFF2-40B4-BE49-F238E27FC236}">
                <a16:creationId xmlns:a16="http://schemas.microsoft.com/office/drawing/2014/main" id="{849E86E6-FACD-A97B-7CFD-449793D88A8D}"/>
              </a:ext>
            </a:extLst>
          </p:cNvPr>
          <p:cNvSpPr txBox="1">
            <a:spLocks/>
          </p:cNvSpPr>
          <p:nvPr/>
        </p:nvSpPr>
        <p:spPr>
          <a:xfrm>
            <a:off x="0" y="5482115"/>
            <a:ext cx="7527850" cy="468000"/>
          </a:xfrm>
          <a:prstGeom prst="rect">
            <a:avLst/>
          </a:prstGeom>
          <a:solidFill>
            <a:schemeClr val="bg1"/>
          </a:solidFill>
        </p:spPr>
        <p:txBody>
          <a:bodyPr vert="horz" lIns="0" tIns="0" rIns="0" bIns="0" rtlCol="0" anchor="ctr">
            <a:noAutofit/>
          </a:bodyPr>
          <a:lstStyle>
            <a:lvl1pPr marL="0" indent="0" algn="l" defTabSz="126000" rtl="0" eaLnBrk="1" latinLnBrk="0" hangingPunct="1">
              <a:lnSpc>
                <a:spcPct val="110000"/>
              </a:lnSpc>
              <a:spcBef>
                <a:spcPts val="0"/>
              </a:spcBef>
              <a:spcAft>
                <a:spcPts val="1200"/>
              </a:spcAft>
              <a:buClr>
                <a:schemeClr val="tx1"/>
              </a:buClr>
              <a:buSzPct val="80000"/>
              <a:buFont typeface="Wingdings 2" panose="05020102010507070707" pitchFamily="18" charset="2"/>
              <a:buNone/>
              <a:tabLst/>
              <a:defRPr sz="1800" kern="1200" spc="-10" baseline="0">
                <a:solidFill>
                  <a:schemeClr val="tx1"/>
                </a:solidFill>
                <a:latin typeface="+mn-lt"/>
                <a:ea typeface="+mn-ea"/>
                <a:cs typeface="+mn-cs"/>
              </a:defRPr>
            </a:lvl1pPr>
            <a:lvl2pPr marL="432000" indent="0" algn="l" defTabSz="126000" rtl="0" eaLnBrk="1" latinLnBrk="0" hangingPunct="1">
              <a:lnSpc>
                <a:spcPct val="110000"/>
              </a:lnSpc>
              <a:spcBef>
                <a:spcPts val="0"/>
              </a:spcBef>
              <a:spcAft>
                <a:spcPts val="1000"/>
              </a:spcAft>
              <a:buClr>
                <a:schemeClr val="tx1"/>
              </a:buClr>
              <a:buSzPct val="80000"/>
              <a:buFontTx/>
              <a:buNone/>
              <a:tabLst>
                <a:tab pos="126000" algn="l"/>
              </a:tabLst>
              <a:defRPr sz="1600" kern="1200" spc="-10" baseline="0">
                <a:solidFill>
                  <a:schemeClr val="tx1"/>
                </a:solidFill>
                <a:latin typeface="+mn-lt"/>
                <a:ea typeface="+mn-ea"/>
                <a:cs typeface="+mn-cs"/>
              </a:defRPr>
            </a:lvl2pPr>
            <a:lvl3pPr marL="864000" indent="-432000" algn="l" defTabSz="126000" rtl="0" eaLnBrk="1" latinLnBrk="0" hangingPunct="1">
              <a:lnSpc>
                <a:spcPct val="110000"/>
              </a:lnSpc>
              <a:spcBef>
                <a:spcPts val="0"/>
              </a:spcBef>
              <a:spcAft>
                <a:spcPts val="1000"/>
              </a:spcAft>
              <a:buClrTx/>
              <a:buSzPct val="80000"/>
              <a:buFont typeface="Wingdings 2" panose="05020102010507070707" pitchFamily="18" charset="2"/>
              <a:buChar char=""/>
              <a:tabLst>
                <a:tab pos="126000" algn="l"/>
              </a:tabLst>
              <a:defRPr sz="2400" kern="1200" spc="-10" baseline="0">
                <a:solidFill>
                  <a:schemeClr val="tx1"/>
                </a:solidFill>
                <a:latin typeface="+mn-lt"/>
                <a:ea typeface="+mn-ea"/>
                <a:cs typeface="+mn-cs"/>
              </a:defRPr>
            </a:lvl3pPr>
            <a:lvl4pPr marL="432000" indent="-432000" algn="l" defTabSz="126000" rtl="0" eaLnBrk="1" latinLnBrk="0" hangingPunct="1">
              <a:lnSpc>
                <a:spcPct val="110000"/>
              </a:lnSpc>
              <a:spcBef>
                <a:spcPts val="0"/>
              </a:spcBef>
              <a:spcAft>
                <a:spcPts val="0"/>
              </a:spcAft>
              <a:buClr>
                <a:schemeClr val="tx1"/>
              </a:buClr>
              <a:buSzPct val="80000"/>
              <a:buFont typeface="Wingdings 2" panose="05020102010507070707" pitchFamily="18" charset="2"/>
              <a:buChar char="¢"/>
              <a:tabLst/>
              <a:defRPr sz="2400" kern="1200" spc="-10" baseline="0">
                <a:solidFill>
                  <a:schemeClr val="tx1"/>
                </a:solidFill>
                <a:latin typeface="+mn-lt"/>
                <a:ea typeface="+mn-ea"/>
                <a:cs typeface="+mn-cs"/>
              </a:defRPr>
            </a:lvl4pPr>
            <a:lvl5pPr marL="864000" indent="-432000" algn="l" defTabSz="126000" rtl="0" eaLnBrk="1" latinLnBrk="0" hangingPunct="1">
              <a:lnSpc>
                <a:spcPct val="110000"/>
              </a:lnSpc>
              <a:spcBef>
                <a:spcPts val="0"/>
              </a:spcBef>
              <a:spcAft>
                <a:spcPts val="0"/>
              </a:spcAft>
              <a:buClr>
                <a:schemeClr val="tx1"/>
              </a:buClr>
              <a:buSzPct val="80000"/>
              <a:buFont typeface="Wingdings 2" panose="05020102010507070707" pitchFamily="18" charset="2"/>
              <a:buChar char="¢"/>
              <a:tabLst>
                <a:tab pos="126000" algn="l"/>
              </a:tabLst>
              <a:defRPr sz="2400" kern="1200" spc="-10" baseline="0">
                <a:solidFill>
                  <a:schemeClr val="tx1"/>
                </a:solidFill>
                <a:latin typeface="+mn-lt"/>
                <a:ea typeface="+mn-ea"/>
                <a:cs typeface="+mn-cs"/>
              </a:defRPr>
            </a:lvl5pPr>
            <a:lvl6pPr marL="864000" indent="-432000" algn="l" defTabSz="126000" rtl="0" eaLnBrk="1" latinLnBrk="0" hangingPunct="1">
              <a:lnSpc>
                <a:spcPct val="110000"/>
              </a:lnSpc>
              <a:spcBef>
                <a:spcPts val="0"/>
              </a:spcBef>
              <a:spcAft>
                <a:spcPts val="0"/>
              </a:spcAft>
              <a:buClr>
                <a:schemeClr val="tx1"/>
              </a:buClr>
              <a:buSzPct val="80000"/>
              <a:buFont typeface="Wingdings 2" panose="05020102010507070707" pitchFamily="18" charset="2"/>
              <a:buChar char="£"/>
              <a:tabLst>
                <a:tab pos="126000" algn="l"/>
              </a:tabLst>
              <a:defRPr sz="2400" kern="1200" spc="-10" baseline="0">
                <a:solidFill>
                  <a:schemeClr val="tx1"/>
                </a:solidFill>
                <a:latin typeface="+mn-lt"/>
                <a:ea typeface="+mn-ea"/>
                <a:cs typeface="+mn-cs"/>
              </a:defRPr>
            </a:lvl6pPr>
            <a:lvl7pPr marL="432000" indent="-432000" algn="l" defTabSz="126000" rtl="0" eaLnBrk="1" latinLnBrk="0" hangingPunct="1">
              <a:lnSpc>
                <a:spcPct val="110000"/>
              </a:lnSpc>
              <a:spcBef>
                <a:spcPts val="0"/>
              </a:spcBef>
              <a:buFont typeface="+mj-lt"/>
              <a:buAutoNum type="arabicPeriod"/>
              <a:tabLst>
                <a:tab pos="126000" algn="l"/>
              </a:tabLst>
              <a:defRPr sz="2400" kern="1200" spc="-10" baseline="0">
                <a:solidFill>
                  <a:schemeClr val="tx1"/>
                </a:solidFill>
                <a:latin typeface="+mn-lt"/>
                <a:ea typeface="+mn-ea"/>
                <a:cs typeface="+mn-cs"/>
              </a:defRPr>
            </a:lvl7pPr>
            <a:lvl8pPr marL="0" indent="0" algn="l" defTabSz="126000" rtl="0" eaLnBrk="1" latinLnBrk="0" hangingPunct="1">
              <a:lnSpc>
                <a:spcPct val="110000"/>
              </a:lnSpc>
              <a:spcBef>
                <a:spcPts val="0"/>
              </a:spcBef>
              <a:buFont typeface="Arial" panose="020B0604020202020204" pitchFamily="34" charset="0"/>
              <a:buNone/>
              <a:tabLst>
                <a:tab pos="126000" algn="l"/>
              </a:tabLst>
              <a:defRPr sz="2400" b="1" kern="1200" spc="-10" baseline="0">
                <a:solidFill>
                  <a:schemeClr val="tx1"/>
                </a:solidFill>
                <a:latin typeface="+mn-lt"/>
                <a:ea typeface="+mn-ea"/>
                <a:cs typeface="+mn-cs"/>
              </a:defRPr>
            </a:lvl8pPr>
            <a:lvl9pPr marL="0" indent="0" algn="l" defTabSz="126000" rtl="0" eaLnBrk="1" latinLnBrk="0" hangingPunct="1">
              <a:lnSpc>
                <a:spcPct val="110000"/>
              </a:lnSpc>
              <a:spcBef>
                <a:spcPts val="0"/>
              </a:spcBef>
              <a:buFont typeface="Arial" panose="020B0604020202020204" pitchFamily="34" charset="0"/>
              <a:buNone/>
              <a:tabLst>
                <a:tab pos="126000" algn="l"/>
              </a:tabLst>
              <a:defRPr sz="2400" kern="1200" spc="-10" baseline="0">
                <a:solidFill>
                  <a:schemeClr val="tx1"/>
                </a:solidFill>
                <a:latin typeface="+mn-lt"/>
                <a:ea typeface="+mn-ea"/>
                <a:cs typeface="+mn-cs"/>
              </a:defRPr>
            </a:lvl9pPr>
          </a:lstStyle>
          <a:p>
            <a:pPr lvl="1"/>
            <a:r>
              <a:rPr lang="en-GB" sz="1200" b="1" dirty="0"/>
              <a:t> Unstable V3 servers</a:t>
            </a:r>
            <a:br>
              <a:rPr lang="en-GB" sz="1200" dirty="0"/>
            </a:br>
            <a:r>
              <a:rPr lang="en-GB" sz="1200" dirty="0"/>
              <a:t> Thom Kaczmarek </a:t>
            </a:r>
            <a:r>
              <a:rPr lang="pl-PL" sz="1200" dirty="0"/>
              <a:t>| </a:t>
            </a:r>
            <a:r>
              <a:rPr lang="en-GB" sz="1200" dirty="0"/>
              <a:t>Screenshot</a:t>
            </a:r>
            <a:endParaRPr lang="en-US" sz="1200" dirty="0"/>
          </a:p>
        </p:txBody>
      </p:sp>
      <p:pic>
        <p:nvPicPr>
          <p:cNvPr id="1028" name="Picture 4">
            <a:extLst>
              <a:ext uri="{FF2B5EF4-FFF2-40B4-BE49-F238E27FC236}">
                <a16:creationId xmlns:a16="http://schemas.microsoft.com/office/drawing/2014/main" id="{F8D015F0-5220-3604-BC54-00213E765D23}"/>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240003" y="6184202"/>
            <a:ext cx="726960" cy="38819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5757800"/>
      </p:ext>
    </p:extLst>
  </p:cSld>
  <p:clrMapOvr>
    <a:masterClrMapping/>
  </p:clrMapOvr>
  <mc:AlternateContent xmlns:mc="http://schemas.openxmlformats.org/markup-compatibility/2006" xmlns:p14="http://schemas.microsoft.com/office/powerpoint/2010/main">
    <mc:Choice Requires="p14">
      <p:transition spd="slow" p14:dur="2000" advTm="12097"/>
    </mc:Choice>
    <mc:Fallback xmlns="">
      <p:transition spd="slow" advTm="1209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A7453E-17B6-5B83-95FB-C8B48778517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E6AFBA8-C36A-A0D7-DCF7-1953D94B5EF4}"/>
              </a:ext>
            </a:extLst>
          </p:cNvPr>
          <p:cNvSpPr>
            <a:spLocks noGrp="1"/>
          </p:cNvSpPr>
          <p:nvPr>
            <p:ph type="ctrTitle"/>
          </p:nvPr>
        </p:nvSpPr>
        <p:spPr/>
        <p:txBody>
          <a:bodyPr/>
          <a:lstStyle/>
          <a:p>
            <a:r>
              <a:rPr lang="en-GB" dirty="0"/>
              <a:t>(Extra) RO Profiles</a:t>
            </a:r>
          </a:p>
        </p:txBody>
      </p:sp>
    </p:spTree>
    <p:extLst>
      <p:ext uri="{BB962C8B-B14F-4D97-AF65-F5344CB8AC3E}">
        <p14:creationId xmlns:p14="http://schemas.microsoft.com/office/powerpoint/2010/main" val="1594720129"/>
      </p:ext>
    </p:extLst>
  </p:cSld>
  <p:clrMapOvr>
    <a:masterClrMapping/>
  </p:clrMapOvr>
  <mc:AlternateContent xmlns:mc="http://schemas.openxmlformats.org/markup-compatibility/2006" xmlns:p14="http://schemas.microsoft.com/office/powerpoint/2010/main">
    <mc:Choice Requires="p14">
      <p:transition spd="slow" p14:dur="2000" advTm="2057"/>
    </mc:Choice>
    <mc:Fallback xmlns="">
      <p:transition spd="slow" advTm="2057"/>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CA7D49-82ED-857C-2A36-0D0F13587BD4}"/>
            </a:ext>
          </a:extLst>
        </p:cNvPr>
        <p:cNvGrpSpPr/>
        <p:nvPr/>
      </p:nvGrpSpPr>
      <p:grpSpPr>
        <a:xfrm>
          <a:off x="0" y="0"/>
          <a:ext cx="0" cy="0"/>
          <a:chOff x="0" y="0"/>
          <a:chExt cx="0" cy="0"/>
        </a:xfrm>
      </p:grpSpPr>
      <p:pic>
        <p:nvPicPr>
          <p:cNvPr id="2" name="Picture 1" descr="Profile image">
            <a:extLst>
              <a:ext uri="{FF2B5EF4-FFF2-40B4-BE49-F238E27FC236}">
                <a16:creationId xmlns:a16="http://schemas.microsoft.com/office/drawing/2014/main" id="{AEDA7BEB-8243-1D3D-D1E3-5EB22C24C4FE}"/>
              </a:ext>
            </a:extLst>
          </p:cNvPr>
          <p:cNvPicPr>
            <a:picLocks noChangeAspect="1"/>
          </p:cNvPicPr>
          <p:nvPr/>
        </p:nvPicPr>
        <p:blipFill>
          <a:blip r:embed="rId3"/>
          <a:stretch>
            <a:fillRect/>
          </a:stretch>
        </p:blipFill>
        <p:spPr>
          <a:xfrm>
            <a:off x="6096000" y="3762375"/>
            <a:ext cx="2159165" cy="2187740"/>
          </a:xfrm>
          <a:prstGeom prst="rect">
            <a:avLst/>
          </a:prstGeom>
        </p:spPr>
      </p:pic>
      <p:pic>
        <p:nvPicPr>
          <p:cNvPr id="6" name="Picture 5" descr="Profile image">
            <a:extLst>
              <a:ext uri="{FF2B5EF4-FFF2-40B4-BE49-F238E27FC236}">
                <a16:creationId xmlns:a16="http://schemas.microsoft.com/office/drawing/2014/main" id="{FC8787C7-4992-2370-CFD0-886728BFD5D4}"/>
              </a:ext>
            </a:extLst>
          </p:cNvPr>
          <p:cNvPicPr>
            <a:picLocks noChangeAspect="1"/>
          </p:cNvPicPr>
          <p:nvPr/>
        </p:nvPicPr>
        <p:blipFill>
          <a:blip r:embed="rId4"/>
          <a:stretch>
            <a:fillRect/>
          </a:stretch>
        </p:blipFill>
        <p:spPr>
          <a:xfrm>
            <a:off x="6079839" y="1594348"/>
            <a:ext cx="2171837" cy="2171837"/>
          </a:xfrm>
          <a:prstGeom prst="rect">
            <a:avLst/>
          </a:prstGeom>
        </p:spPr>
      </p:pic>
      <p:pic>
        <p:nvPicPr>
          <p:cNvPr id="8" name="Picture 7" descr="Profile image">
            <a:extLst>
              <a:ext uri="{FF2B5EF4-FFF2-40B4-BE49-F238E27FC236}">
                <a16:creationId xmlns:a16="http://schemas.microsoft.com/office/drawing/2014/main" id="{A729D66A-CA1C-ED82-56DF-47378B34242B}"/>
              </a:ext>
            </a:extLst>
          </p:cNvPr>
          <p:cNvPicPr>
            <a:picLocks noChangeAspect="1"/>
          </p:cNvPicPr>
          <p:nvPr/>
        </p:nvPicPr>
        <p:blipFill>
          <a:blip r:embed="rId5"/>
          <a:stretch>
            <a:fillRect/>
          </a:stretch>
        </p:blipFill>
        <p:spPr>
          <a:xfrm>
            <a:off x="8176570" y="1592600"/>
            <a:ext cx="2975591" cy="4357515"/>
          </a:xfrm>
          <a:prstGeom prst="rect">
            <a:avLst/>
          </a:prstGeom>
        </p:spPr>
      </p:pic>
      <p:sp>
        <p:nvSpPr>
          <p:cNvPr id="4" name="Title 3">
            <a:extLst>
              <a:ext uri="{FF2B5EF4-FFF2-40B4-BE49-F238E27FC236}">
                <a16:creationId xmlns:a16="http://schemas.microsoft.com/office/drawing/2014/main" id="{1956DBD7-9FA1-2CE1-DD33-C5FC44268105}"/>
              </a:ext>
            </a:extLst>
          </p:cNvPr>
          <p:cNvSpPr>
            <a:spLocks noGrp="1"/>
          </p:cNvSpPr>
          <p:nvPr>
            <p:ph type="ctrTitle"/>
          </p:nvPr>
        </p:nvSpPr>
        <p:spPr/>
        <p:txBody>
          <a:bodyPr/>
          <a:lstStyle/>
          <a:p>
            <a:r>
              <a:rPr lang="en-GB" dirty="0"/>
              <a:t>0-1</a:t>
            </a:r>
          </a:p>
        </p:txBody>
      </p:sp>
      <p:sp>
        <p:nvSpPr>
          <p:cNvPr id="3" name="Text Placeholder 2">
            <a:extLst>
              <a:ext uri="{FF2B5EF4-FFF2-40B4-BE49-F238E27FC236}">
                <a16:creationId xmlns:a16="http://schemas.microsoft.com/office/drawing/2014/main" id="{E3ECD7D1-45DE-E5A1-0083-9060F070E195}"/>
              </a:ext>
            </a:extLst>
          </p:cNvPr>
          <p:cNvSpPr>
            <a:spLocks noGrp="1"/>
          </p:cNvSpPr>
          <p:nvPr>
            <p:ph type="body" sz="quarter" idx="14"/>
          </p:nvPr>
        </p:nvSpPr>
        <p:spPr>
          <a:xfrm>
            <a:off x="720003" y="1605936"/>
            <a:ext cx="5040000" cy="3874664"/>
          </a:xfrm>
        </p:spPr>
        <p:txBody>
          <a:bodyPr/>
          <a:lstStyle/>
          <a:p>
            <a:r>
              <a:rPr lang="en-GB" sz="1800" b="0" dirty="0"/>
              <a:t>-	(Wales &amp; Scotland) 2009-2012 Dr Mike Reddy (USW) and Dr Romana Khan, now Ramzan (GCU), were important figures in GGJ's earliest years.</a:t>
            </a:r>
          </a:p>
          <a:p>
            <a:r>
              <a:rPr lang="en-GB" sz="1800" b="0" dirty="0"/>
              <a:t>-	(Scotland) 2014-2016 Brian McDonald from GCU (now Falmouth University) was the first RO for the UK &amp; Ireland (after becoming SO in 2013), before joining the global GGJ Executive Committee for the 2017 cycle. </a:t>
            </a:r>
          </a:p>
        </p:txBody>
      </p:sp>
      <p:sp>
        <p:nvSpPr>
          <p:cNvPr id="5" name="Footer Placeholder 4">
            <a:extLst>
              <a:ext uri="{FF2B5EF4-FFF2-40B4-BE49-F238E27FC236}">
                <a16:creationId xmlns:a16="http://schemas.microsoft.com/office/drawing/2014/main" id="{AD4A6532-6175-6FD8-1FE9-283904392609}"/>
              </a:ext>
            </a:extLst>
          </p:cNvPr>
          <p:cNvSpPr>
            <a:spLocks noGrp="1"/>
          </p:cNvSpPr>
          <p:nvPr>
            <p:ph type="ftr" sz="quarter" idx="3"/>
          </p:nvPr>
        </p:nvSpPr>
        <p:spPr/>
        <p:txBody>
          <a:bodyPr/>
          <a:lstStyle/>
          <a:p>
            <a:pPr algn="r"/>
            <a:r>
              <a:rPr lang="en-GB"/>
              <a:t>Place of Global Game Jam as Identity Infrastructure in UK Cross-Regional Communities of Practice</a:t>
            </a:r>
            <a:endParaRPr lang="en-GB" dirty="0"/>
          </a:p>
        </p:txBody>
      </p:sp>
      <p:sp>
        <p:nvSpPr>
          <p:cNvPr id="7" name="Slide Number Placeholder 6">
            <a:extLst>
              <a:ext uri="{FF2B5EF4-FFF2-40B4-BE49-F238E27FC236}">
                <a16:creationId xmlns:a16="http://schemas.microsoft.com/office/drawing/2014/main" id="{F3B47765-1E1E-7969-C0D3-1E749A2219B4}"/>
              </a:ext>
            </a:extLst>
          </p:cNvPr>
          <p:cNvSpPr>
            <a:spLocks noGrp="1"/>
          </p:cNvSpPr>
          <p:nvPr>
            <p:ph type="sldNum" sz="quarter" idx="4"/>
          </p:nvPr>
        </p:nvSpPr>
        <p:spPr/>
        <p:txBody>
          <a:bodyPr/>
          <a:lstStyle/>
          <a:p>
            <a:fld id="{2CC19541-5F6E-2C4C-BF21-196C1C8E2E31}" type="slidenum">
              <a:rPr lang="en-GB" smtClean="0"/>
              <a:pPr/>
              <a:t>47</a:t>
            </a:fld>
            <a:r>
              <a:rPr lang="en-GB"/>
              <a:t> </a:t>
            </a:r>
            <a:endParaRPr lang="en-GB" dirty="0"/>
          </a:p>
        </p:txBody>
      </p:sp>
      <p:sp>
        <p:nvSpPr>
          <p:cNvPr id="19" name="Text Placeholder 2">
            <a:extLst>
              <a:ext uri="{FF2B5EF4-FFF2-40B4-BE49-F238E27FC236}">
                <a16:creationId xmlns:a16="http://schemas.microsoft.com/office/drawing/2014/main" id="{D9E942AF-7C4A-73F3-0F4D-6CD901FB9985}"/>
              </a:ext>
            </a:extLst>
          </p:cNvPr>
          <p:cNvSpPr txBox="1">
            <a:spLocks/>
          </p:cNvSpPr>
          <p:nvPr/>
        </p:nvSpPr>
        <p:spPr>
          <a:xfrm>
            <a:off x="0" y="5482115"/>
            <a:ext cx="7527850" cy="468000"/>
          </a:xfrm>
          <a:prstGeom prst="rect">
            <a:avLst/>
          </a:prstGeom>
          <a:solidFill>
            <a:schemeClr val="bg1"/>
          </a:solidFill>
        </p:spPr>
        <p:txBody>
          <a:bodyPr vert="horz" lIns="0" tIns="0" rIns="0" bIns="0" rtlCol="0" anchor="ctr">
            <a:noAutofit/>
          </a:bodyPr>
          <a:lstStyle>
            <a:lvl1pPr marL="0" indent="0" algn="l" defTabSz="126000" rtl="0" eaLnBrk="1" latinLnBrk="0" hangingPunct="1">
              <a:lnSpc>
                <a:spcPct val="110000"/>
              </a:lnSpc>
              <a:spcBef>
                <a:spcPts val="0"/>
              </a:spcBef>
              <a:spcAft>
                <a:spcPts val="1200"/>
              </a:spcAft>
              <a:buClr>
                <a:schemeClr val="tx1"/>
              </a:buClr>
              <a:buSzPct val="80000"/>
              <a:buFont typeface="Wingdings 2" panose="05020102010507070707" pitchFamily="18" charset="2"/>
              <a:buNone/>
              <a:tabLst/>
              <a:defRPr sz="1800" kern="1200" spc="-10" baseline="0">
                <a:solidFill>
                  <a:schemeClr val="tx1"/>
                </a:solidFill>
                <a:latin typeface="+mn-lt"/>
                <a:ea typeface="+mn-ea"/>
                <a:cs typeface="+mn-cs"/>
              </a:defRPr>
            </a:lvl1pPr>
            <a:lvl2pPr marL="432000" indent="0" algn="l" defTabSz="126000" rtl="0" eaLnBrk="1" latinLnBrk="0" hangingPunct="1">
              <a:lnSpc>
                <a:spcPct val="110000"/>
              </a:lnSpc>
              <a:spcBef>
                <a:spcPts val="0"/>
              </a:spcBef>
              <a:spcAft>
                <a:spcPts val="1000"/>
              </a:spcAft>
              <a:buClr>
                <a:schemeClr val="tx1"/>
              </a:buClr>
              <a:buSzPct val="80000"/>
              <a:buFontTx/>
              <a:buNone/>
              <a:tabLst>
                <a:tab pos="126000" algn="l"/>
              </a:tabLst>
              <a:defRPr sz="1600" kern="1200" spc="-10" baseline="0">
                <a:solidFill>
                  <a:schemeClr val="tx1"/>
                </a:solidFill>
                <a:latin typeface="+mn-lt"/>
                <a:ea typeface="+mn-ea"/>
                <a:cs typeface="+mn-cs"/>
              </a:defRPr>
            </a:lvl2pPr>
            <a:lvl3pPr marL="864000" indent="-432000" algn="l" defTabSz="126000" rtl="0" eaLnBrk="1" latinLnBrk="0" hangingPunct="1">
              <a:lnSpc>
                <a:spcPct val="110000"/>
              </a:lnSpc>
              <a:spcBef>
                <a:spcPts val="0"/>
              </a:spcBef>
              <a:spcAft>
                <a:spcPts val="1000"/>
              </a:spcAft>
              <a:buClrTx/>
              <a:buSzPct val="80000"/>
              <a:buFont typeface="Wingdings 2" panose="05020102010507070707" pitchFamily="18" charset="2"/>
              <a:buChar char=""/>
              <a:tabLst>
                <a:tab pos="126000" algn="l"/>
              </a:tabLst>
              <a:defRPr sz="2400" kern="1200" spc="-10" baseline="0">
                <a:solidFill>
                  <a:schemeClr val="tx1"/>
                </a:solidFill>
                <a:latin typeface="+mn-lt"/>
                <a:ea typeface="+mn-ea"/>
                <a:cs typeface="+mn-cs"/>
              </a:defRPr>
            </a:lvl3pPr>
            <a:lvl4pPr marL="432000" indent="-432000" algn="l" defTabSz="126000" rtl="0" eaLnBrk="1" latinLnBrk="0" hangingPunct="1">
              <a:lnSpc>
                <a:spcPct val="110000"/>
              </a:lnSpc>
              <a:spcBef>
                <a:spcPts val="0"/>
              </a:spcBef>
              <a:spcAft>
                <a:spcPts val="0"/>
              </a:spcAft>
              <a:buClr>
                <a:schemeClr val="tx1"/>
              </a:buClr>
              <a:buSzPct val="80000"/>
              <a:buFont typeface="Wingdings 2" panose="05020102010507070707" pitchFamily="18" charset="2"/>
              <a:buChar char="¢"/>
              <a:tabLst/>
              <a:defRPr sz="2400" kern="1200" spc="-10" baseline="0">
                <a:solidFill>
                  <a:schemeClr val="tx1"/>
                </a:solidFill>
                <a:latin typeface="+mn-lt"/>
                <a:ea typeface="+mn-ea"/>
                <a:cs typeface="+mn-cs"/>
              </a:defRPr>
            </a:lvl4pPr>
            <a:lvl5pPr marL="864000" indent="-432000" algn="l" defTabSz="126000" rtl="0" eaLnBrk="1" latinLnBrk="0" hangingPunct="1">
              <a:lnSpc>
                <a:spcPct val="110000"/>
              </a:lnSpc>
              <a:spcBef>
                <a:spcPts val="0"/>
              </a:spcBef>
              <a:spcAft>
                <a:spcPts val="0"/>
              </a:spcAft>
              <a:buClr>
                <a:schemeClr val="tx1"/>
              </a:buClr>
              <a:buSzPct val="80000"/>
              <a:buFont typeface="Wingdings 2" panose="05020102010507070707" pitchFamily="18" charset="2"/>
              <a:buChar char="¢"/>
              <a:tabLst>
                <a:tab pos="126000" algn="l"/>
              </a:tabLst>
              <a:defRPr sz="2400" kern="1200" spc="-10" baseline="0">
                <a:solidFill>
                  <a:schemeClr val="tx1"/>
                </a:solidFill>
                <a:latin typeface="+mn-lt"/>
                <a:ea typeface="+mn-ea"/>
                <a:cs typeface="+mn-cs"/>
              </a:defRPr>
            </a:lvl5pPr>
            <a:lvl6pPr marL="864000" indent="-432000" algn="l" defTabSz="126000" rtl="0" eaLnBrk="1" latinLnBrk="0" hangingPunct="1">
              <a:lnSpc>
                <a:spcPct val="110000"/>
              </a:lnSpc>
              <a:spcBef>
                <a:spcPts val="0"/>
              </a:spcBef>
              <a:spcAft>
                <a:spcPts val="0"/>
              </a:spcAft>
              <a:buClr>
                <a:schemeClr val="tx1"/>
              </a:buClr>
              <a:buSzPct val="80000"/>
              <a:buFont typeface="Wingdings 2" panose="05020102010507070707" pitchFamily="18" charset="2"/>
              <a:buChar char="£"/>
              <a:tabLst>
                <a:tab pos="126000" algn="l"/>
              </a:tabLst>
              <a:defRPr sz="2400" kern="1200" spc="-10" baseline="0">
                <a:solidFill>
                  <a:schemeClr val="tx1"/>
                </a:solidFill>
                <a:latin typeface="+mn-lt"/>
                <a:ea typeface="+mn-ea"/>
                <a:cs typeface="+mn-cs"/>
              </a:defRPr>
            </a:lvl6pPr>
            <a:lvl7pPr marL="432000" indent="-432000" algn="l" defTabSz="126000" rtl="0" eaLnBrk="1" latinLnBrk="0" hangingPunct="1">
              <a:lnSpc>
                <a:spcPct val="110000"/>
              </a:lnSpc>
              <a:spcBef>
                <a:spcPts val="0"/>
              </a:spcBef>
              <a:buFont typeface="+mj-lt"/>
              <a:buAutoNum type="arabicPeriod"/>
              <a:tabLst>
                <a:tab pos="126000" algn="l"/>
              </a:tabLst>
              <a:defRPr sz="2400" kern="1200" spc="-10" baseline="0">
                <a:solidFill>
                  <a:schemeClr val="tx1"/>
                </a:solidFill>
                <a:latin typeface="+mn-lt"/>
                <a:ea typeface="+mn-ea"/>
                <a:cs typeface="+mn-cs"/>
              </a:defRPr>
            </a:lvl7pPr>
            <a:lvl8pPr marL="0" indent="0" algn="l" defTabSz="126000" rtl="0" eaLnBrk="1" latinLnBrk="0" hangingPunct="1">
              <a:lnSpc>
                <a:spcPct val="110000"/>
              </a:lnSpc>
              <a:spcBef>
                <a:spcPts val="0"/>
              </a:spcBef>
              <a:buFont typeface="Arial" panose="020B0604020202020204" pitchFamily="34" charset="0"/>
              <a:buNone/>
              <a:tabLst>
                <a:tab pos="126000" algn="l"/>
              </a:tabLst>
              <a:defRPr sz="2400" b="1" kern="1200" spc="-10" baseline="0">
                <a:solidFill>
                  <a:schemeClr val="tx1"/>
                </a:solidFill>
                <a:latin typeface="+mn-lt"/>
                <a:ea typeface="+mn-ea"/>
                <a:cs typeface="+mn-cs"/>
              </a:defRPr>
            </a:lvl8pPr>
            <a:lvl9pPr marL="0" indent="0" algn="l" defTabSz="126000" rtl="0" eaLnBrk="1" latinLnBrk="0" hangingPunct="1">
              <a:lnSpc>
                <a:spcPct val="110000"/>
              </a:lnSpc>
              <a:spcBef>
                <a:spcPts val="0"/>
              </a:spcBef>
              <a:buFont typeface="Arial" panose="020B0604020202020204" pitchFamily="34" charset="0"/>
              <a:buNone/>
              <a:tabLst>
                <a:tab pos="126000" algn="l"/>
              </a:tabLst>
              <a:defRPr sz="2400" kern="1200" spc="-10" baseline="0">
                <a:solidFill>
                  <a:schemeClr val="tx1"/>
                </a:solidFill>
                <a:latin typeface="+mn-lt"/>
                <a:ea typeface="+mn-ea"/>
                <a:cs typeface="+mn-cs"/>
              </a:defRPr>
            </a:lvl9pPr>
          </a:lstStyle>
          <a:p>
            <a:pPr lvl="1"/>
            <a:r>
              <a:rPr lang="en-GB" sz="1200" b="1" dirty="0"/>
              <a:t> Dr Romana Ramzan (Top Left) Dr Mike Reddy (bottom left) Dr Brian McDonald (Right)</a:t>
            </a:r>
            <a:br>
              <a:rPr lang="en-GB" sz="1200" dirty="0"/>
            </a:br>
            <a:r>
              <a:rPr lang="en-GB" sz="1200" dirty="0"/>
              <a:t> LinkedIn</a:t>
            </a:r>
            <a:r>
              <a:rPr lang="pl-PL" sz="1200" dirty="0"/>
              <a:t>| </a:t>
            </a:r>
            <a:r>
              <a:rPr lang="en-GB" sz="1200" dirty="0"/>
              <a:t>Photos</a:t>
            </a:r>
            <a:endParaRPr lang="en-US" sz="1200" dirty="0"/>
          </a:p>
        </p:txBody>
      </p:sp>
      <p:pic>
        <p:nvPicPr>
          <p:cNvPr id="1028" name="Picture 4">
            <a:extLst>
              <a:ext uri="{FF2B5EF4-FFF2-40B4-BE49-F238E27FC236}">
                <a16:creationId xmlns:a16="http://schemas.microsoft.com/office/drawing/2014/main" id="{3D489DDB-B49C-124E-3151-6A206B114489}"/>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3240003" y="6184202"/>
            <a:ext cx="726960" cy="38819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77846715"/>
      </p:ext>
    </p:extLst>
  </p:cSld>
  <p:clrMapOvr>
    <a:masterClrMapping/>
  </p:clrMapOvr>
  <mc:AlternateContent xmlns:mc="http://schemas.openxmlformats.org/markup-compatibility/2006" xmlns:p14="http://schemas.microsoft.com/office/powerpoint/2010/main">
    <mc:Choice Requires="p14">
      <p:transition spd="slow" p14:dur="2000" advTm="12097"/>
    </mc:Choice>
    <mc:Fallback xmlns="">
      <p:transition spd="slow" advTm="12097"/>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1A5F87-91EA-0835-878D-568D1407BF5B}"/>
            </a:ext>
          </a:extLst>
        </p:cNvPr>
        <p:cNvGrpSpPr/>
        <p:nvPr/>
      </p:nvGrpSpPr>
      <p:grpSpPr>
        <a:xfrm>
          <a:off x="0" y="0"/>
          <a:ext cx="0" cy="0"/>
          <a:chOff x="0" y="0"/>
          <a:chExt cx="0" cy="0"/>
        </a:xfrm>
      </p:grpSpPr>
      <p:pic>
        <p:nvPicPr>
          <p:cNvPr id="2" name="Picture 1" descr="Profile image">
            <a:extLst>
              <a:ext uri="{FF2B5EF4-FFF2-40B4-BE49-F238E27FC236}">
                <a16:creationId xmlns:a16="http://schemas.microsoft.com/office/drawing/2014/main" id="{7798F3CE-1796-0767-49FA-E50C6D1BB314}"/>
              </a:ext>
            </a:extLst>
          </p:cNvPr>
          <p:cNvPicPr>
            <a:picLocks noChangeAspect="1"/>
          </p:cNvPicPr>
          <p:nvPr/>
        </p:nvPicPr>
        <p:blipFill>
          <a:blip r:embed="rId3"/>
          <a:srcRect l="22175" r="26457"/>
          <a:stretch>
            <a:fillRect/>
          </a:stretch>
        </p:blipFill>
        <p:spPr>
          <a:xfrm>
            <a:off x="6096000" y="1590695"/>
            <a:ext cx="2238374" cy="4359420"/>
          </a:xfrm>
          <a:prstGeom prst="rect">
            <a:avLst/>
          </a:prstGeom>
        </p:spPr>
      </p:pic>
      <p:pic>
        <p:nvPicPr>
          <p:cNvPr id="6" name="Picture 5" descr="Profile image">
            <a:extLst>
              <a:ext uri="{FF2B5EF4-FFF2-40B4-BE49-F238E27FC236}">
                <a16:creationId xmlns:a16="http://schemas.microsoft.com/office/drawing/2014/main" id="{03980522-1989-095D-79FA-AEE4E660AE20}"/>
              </a:ext>
            </a:extLst>
          </p:cNvPr>
          <p:cNvPicPr>
            <a:picLocks noChangeAspect="1"/>
          </p:cNvPicPr>
          <p:nvPr/>
        </p:nvPicPr>
        <p:blipFill>
          <a:blip r:embed="rId4"/>
          <a:srcRect t="5797"/>
          <a:stretch>
            <a:fillRect/>
          </a:stretch>
        </p:blipFill>
        <p:spPr>
          <a:xfrm>
            <a:off x="8322468" y="1590695"/>
            <a:ext cx="2825438" cy="2686928"/>
          </a:xfrm>
          <a:prstGeom prst="rect">
            <a:avLst/>
          </a:prstGeom>
        </p:spPr>
      </p:pic>
      <p:sp>
        <p:nvSpPr>
          <p:cNvPr id="4" name="Title 3">
            <a:extLst>
              <a:ext uri="{FF2B5EF4-FFF2-40B4-BE49-F238E27FC236}">
                <a16:creationId xmlns:a16="http://schemas.microsoft.com/office/drawing/2014/main" id="{877EFBC5-0359-A4CF-F8FD-DFFC13B38A1F}"/>
              </a:ext>
            </a:extLst>
          </p:cNvPr>
          <p:cNvSpPr>
            <a:spLocks noGrp="1"/>
          </p:cNvSpPr>
          <p:nvPr>
            <p:ph type="ctrTitle"/>
          </p:nvPr>
        </p:nvSpPr>
        <p:spPr/>
        <p:txBody>
          <a:bodyPr/>
          <a:lstStyle/>
          <a:p>
            <a:r>
              <a:rPr lang="en-GB" dirty="0"/>
              <a:t>2-4</a:t>
            </a:r>
          </a:p>
        </p:txBody>
      </p:sp>
      <p:sp>
        <p:nvSpPr>
          <p:cNvPr id="3" name="Text Placeholder 2">
            <a:extLst>
              <a:ext uri="{FF2B5EF4-FFF2-40B4-BE49-F238E27FC236}">
                <a16:creationId xmlns:a16="http://schemas.microsoft.com/office/drawing/2014/main" id="{7BCA66F3-186F-4698-41F1-4E5F1D7090D8}"/>
              </a:ext>
            </a:extLst>
          </p:cNvPr>
          <p:cNvSpPr>
            <a:spLocks noGrp="1"/>
          </p:cNvSpPr>
          <p:nvPr>
            <p:ph type="body" sz="quarter" idx="14"/>
          </p:nvPr>
        </p:nvSpPr>
        <p:spPr>
          <a:xfrm>
            <a:off x="720003" y="1605936"/>
            <a:ext cx="5040000" cy="3874664"/>
          </a:xfrm>
        </p:spPr>
        <p:txBody>
          <a:bodyPr/>
          <a:lstStyle/>
          <a:p>
            <a:r>
              <a:rPr lang="en-GB" sz="1600" b="0" dirty="0"/>
              <a:t>-	(Ireland) 2016-2019 Eoin Carroll, SO at Griffith College Dublin in Ireland since 2011, who, alongside his RO responsibility, became European Coordinator. </a:t>
            </a:r>
          </a:p>
          <a:p>
            <a:r>
              <a:rPr lang="en-GB" sz="1600" b="0" dirty="0"/>
              <a:t>-	(Wales) 2019-2022 Richard </a:t>
            </a:r>
            <a:r>
              <a:rPr lang="en-GB" sz="1600" b="0" dirty="0" err="1"/>
              <a:t>Hebblewhite</a:t>
            </a:r>
            <a:r>
              <a:rPr lang="en-GB" sz="1600" b="0" dirty="0"/>
              <a:t> from Wrexham (Glyndwr) University in Wales, was SO since 2012, progressed to Global Regional Organiser in 2022 and was hired as GGJ Director in 2025 </a:t>
            </a:r>
          </a:p>
          <a:p>
            <a:r>
              <a:rPr lang="en-GB" sz="1600" b="0" dirty="0"/>
              <a:t>-	(England) 2020-2021 Jo Summers, a prominent Site Organiser from Brighton since 2016, became co-Regional Organiser to support Richard</a:t>
            </a:r>
          </a:p>
        </p:txBody>
      </p:sp>
      <p:sp>
        <p:nvSpPr>
          <p:cNvPr id="5" name="Footer Placeholder 4">
            <a:extLst>
              <a:ext uri="{FF2B5EF4-FFF2-40B4-BE49-F238E27FC236}">
                <a16:creationId xmlns:a16="http://schemas.microsoft.com/office/drawing/2014/main" id="{92AE286D-B6D5-0568-F83C-0E230540145A}"/>
              </a:ext>
            </a:extLst>
          </p:cNvPr>
          <p:cNvSpPr>
            <a:spLocks noGrp="1"/>
          </p:cNvSpPr>
          <p:nvPr>
            <p:ph type="ftr" sz="quarter" idx="3"/>
          </p:nvPr>
        </p:nvSpPr>
        <p:spPr/>
        <p:txBody>
          <a:bodyPr/>
          <a:lstStyle/>
          <a:p>
            <a:pPr algn="r"/>
            <a:r>
              <a:rPr lang="en-GB"/>
              <a:t>Place of Global Game Jam as Identity Infrastructure in UK Cross-Regional Communities of Practice</a:t>
            </a:r>
            <a:endParaRPr lang="en-GB" dirty="0"/>
          </a:p>
        </p:txBody>
      </p:sp>
      <p:sp>
        <p:nvSpPr>
          <p:cNvPr id="7" name="Slide Number Placeholder 6">
            <a:extLst>
              <a:ext uri="{FF2B5EF4-FFF2-40B4-BE49-F238E27FC236}">
                <a16:creationId xmlns:a16="http://schemas.microsoft.com/office/drawing/2014/main" id="{DE8B69CE-D761-2EEE-E122-310F6E0A449B}"/>
              </a:ext>
            </a:extLst>
          </p:cNvPr>
          <p:cNvSpPr>
            <a:spLocks noGrp="1"/>
          </p:cNvSpPr>
          <p:nvPr>
            <p:ph type="sldNum" sz="quarter" idx="4"/>
          </p:nvPr>
        </p:nvSpPr>
        <p:spPr/>
        <p:txBody>
          <a:bodyPr/>
          <a:lstStyle/>
          <a:p>
            <a:fld id="{2CC19541-5F6E-2C4C-BF21-196C1C8E2E31}" type="slidenum">
              <a:rPr lang="en-GB" smtClean="0"/>
              <a:pPr/>
              <a:t>48</a:t>
            </a:fld>
            <a:r>
              <a:rPr lang="en-GB"/>
              <a:t> </a:t>
            </a:r>
            <a:endParaRPr lang="en-GB" dirty="0"/>
          </a:p>
        </p:txBody>
      </p:sp>
      <p:sp>
        <p:nvSpPr>
          <p:cNvPr id="19" name="Text Placeholder 2">
            <a:extLst>
              <a:ext uri="{FF2B5EF4-FFF2-40B4-BE49-F238E27FC236}">
                <a16:creationId xmlns:a16="http://schemas.microsoft.com/office/drawing/2014/main" id="{58CFB66B-A3D9-E505-FCE6-D475F41301F6}"/>
              </a:ext>
            </a:extLst>
          </p:cNvPr>
          <p:cNvSpPr txBox="1">
            <a:spLocks/>
          </p:cNvSpPr>
          <p:nvPr/>
        </p:nvSpPr>
        <p:spPr>
          <a:xfrm>
            <a:off x="0" y="5482115"/>
            <a:ext cx="7527850" cy="468000"/>
          </a:xfrm>
          <a:prstGeom prst="rect">
            <a:avLst/>
          </a:prstGeom>
          <a:solidFill>
            <a:schemeClr val="bg1"/>
          </a:solidFill>
        </p:spPr>
        <p:txBody>
          <a:bodyPr vert="horz" lIns="0" tIns="0" rIns="0" bIns="0" rtlCol="0" anchor="ctr">
            <a:noAutofit/>
          </a:bodyPr>
          <a:lstStyle>
            <a:lvl1pPr marL="0" indent="0" algn="l" defTabSz="126000" rtl="0" eaLnBrk="1" latinLnBrk="0" hangingPunct="1">
              <a:lnSpc>
                <a:spcPct val="110000"/>
              </a:lnSpc>
              <a:spcBef>
                <a:spcPts val="0"/>
              </a:spcBef>
              <a:spcAft>
                <a:spcPts val="1200"/>
              </a:spcAft>
              <a:buClr>
                <a:schemeClr val="tx1"/>
              </a:buClr>
              <a:buSzPct val="80000"/>
              <a:buFont typeface="Wingdings 2" panose="05020102010507070707" pitchFamily="18" charset="2"/>
              <a:buNone/>
              <a:tabLst/>
              <a:defRPr sz="1800" kern="1200" spc="-10" baseline="0">
                <a:solidFill>
                  <a:schemeClr val="tx1"/>
                </a:solidFill>
                <a:latin typeface="+mn-lt"/>
                <a:ea typeface="+mn-ea"/>
                <a:cs typeface="+mn-cs"/>
              </a:defRPr>
            </a:lvl1pPr>
            <a:lvl2pPr marL="432000" indent="0" algn="l" defTabSz="126000" rtl="0" eaLnBrk="1" latinLnBrk="0" hangingPunct="1">
              <a:lnSpc>
                <a:spcPct val="110000"/>
              </a:lnSpc>
              <a:spcBef>
                <a:spcPts val="0"/>
              </a:spcBef>
              <a:spcAft>
                <a:spcPts val="1000"/>
              </a:spcAft>
              <a:buClr>
                <a:schemeClr val="tx1"/>
              </a:buClr>
              <a:buSzPct val="80000"/>
              <a:buFontTx/>
              <a:buNone/>
              <a:tabLst>
                <a:tab pos="126000" algn="l"/>
              </a:tabLst>
              <a:defRPr sz="1600" kern="1200" spc="-10" baseline="0">
                <a:solidFill>
                  <a:schemeClr val="tx1"/>
                </a:solidFill>
                <a:latin typeface="+mn-lt"/>
                <a:ea typeface="+mn-ea"/>
                <a:cs typeface="+mn-cs"/>
              </a:defRPr>
            </a:lvl2pPr>
            <a:lvl3pPr marL="864000" indent="-432000" algn="l" defTabSz="126000" rtl="0" eaLnBrk="1" latinLnBrk="0" hangingPunct="1">
              <a:lnSpc>
                <a:spcPct val="110000"/>
              </a:lnSpc>
              <a:spcBef>
                <a:spcPts val="0"/>
              </a:spcBef>
              <a:spcAft>
                <a:spcPts val="1000"/>
              </a:spcAft>
              <a:buClrTx/>
              <a:buSzPct val="80000"/>
              <a:buFont typeface="Wingdings 2" panose="05020102010507070707" pitchFamily="18" charset="2"/>
              <a:buChar char=""/>
              <a:tabLst>
                <a:tab pos="126000" algn="l"/>
              </a:tabLst>
              <a:defRPr sz="2400" kern="1200" spc="-10" baseline="0">
                <a:solidFill>
                  <a:schemeClr val="tx1"/>
                </a:solidFill>
                <a:latin typeface="+mn-lt"/>
                <a:ea typeface="+mn-ea"/>
                <a:cs typeface="+mn-cs"/>
              </a:defRPr>
            </a:lvl3pPr>
            <a:lvl4pPr marL="432000" indent="-432000" algn="l" defTabSz="126000" rtl="0" eaLnBrk="1" latinLnBrk="0" hangingPunct="1">
              <a:lnSpc>
                <a:spcPct val="110000"/>
              </a:lnSpc>
              <a:spcBef>
                <a:spcPts val="0"/>
              </a:spcBef>
              <a:spcAft>
                <a:spcPts val="0"/>
              </a:spcAft>
              <a:buClr>
                <a:schemeClr val="tx1"/>
              </a:buClr>
              <a:buSzPct val="80000"/>
              <a:buFont typeface="Wingdings 2" panose="05020102010507070707" pitchFamily="18" charset="2"/>
              <a:buChar char="¢"/>
              <a:tabLst/>
              <a:defRPr sz="2400" kern="1200" spc="-10" baseline="0">
                <a:solidFill>
                  <a:schemeClr val="tx1"/>
                </a:solidFill>
                <a:latin typeface="+mn-lt"/>
                <a:ea typeface="+mn-ea"/>
                <a:cs typeface="+mn-cs"/>
              </a:defRPr>
            </a:lvl4pPr>
            <a:lvl5pPr marL="864000" indent="-432000" algn="l" defTabSz="126000" rtl="0" eaLnBrk="1" latinLnBrk="0" hangingPunct="1">
              <a:lnSpc>
                <a:spcPct val="110000"/>
              </a:lnSpc>
              <a:spcBef>
                <a:spcPts val="0"/>
              </a:spcBef>
              <a:spcAft>
                <a:spcPts val="0"/>
              </a:spcAft>
              <a:buClr>
                <a:schemeClr val="tx1"/>
              </a:buClr>
              <a:buSzPct val="80000"/>
              <a:buFont typeface="Wingdings 2" panose="05020102010507070707" pitchFamily="18" charset="2"/>
              <a:buChar char="¢"/>
              <a:tabLst>
                <a:tab pos="126000" algn="l"/>
              </a:tabLst>
              <a:defRPr sz="2400" kern="1200" spc="-10" baseline="0">
                <a:solidFill>
                  <a:schemeClr val="tx1"/>
                </a:solidFill>
                <a:latin typeface="+mn-lt"/>
                <a:ea typeface="+mn-ea"/>
                <a:cs typeface="+mn-cs"/>
              </a:defRPr>
            </a:lvl5pPr>
            <a:lvl6pPr marL="864000" indent="-432000" algn="l" defTabSz="126000" rtl="0" eaLnBrk="1" latinLnBrk="0" hangingPunct="1">
              <a:lnSpc>
                <a:spcPct val="110000"/>
              </a:lnSpc>
              <a:spcBef>
                <a:spcPts val="0"/>
              </a:spcBef>
              <a:spcAft>
                <a:spcPts val="0"/>
              </a:spcAft>
              <a:buClr>
                <a:schemeClr val="tx1"/>
              </a:buClr>
              <a:buSzPct val="80000"/>
              <a:buFont typeface="Wingdings 2" panose="05020102010507070707" pitchFamily="18" charset="2"/>
              <a:buChar char="£"/>
              <a:tabLst>
                <a:tab pos="126000" algn="l"/>
              </a:tabLst>
              <a:defRPr sz="2400" kern="1200" spc="-10" baseline="0">
                <a:solidFill>
                  <a:schemeClr val="tx1"/>
                </a:solidFill>
                <a:latin typeface="+mn-lt"/>
                <a:ea typeface="+mn-ea"/>
                <a:cs typeface="+mn-cs"/>
              </a:defRPr>
            </a:lvl6pPr>
            <a:lvl7pPr marL="432000" indent="-432000" algn="l" defTabSz="126000" rtl="0" eaLnBrk="1" latinLnBrk="0" hangingPunct="1">
              <a:lnSpc>
                <a:spcPct val="110000"/>
              </a:lnSpc>
              <a:spcBef>
                <a:spcPts val="0"/>
              </a:spcBef>
              <a:buFont typeface="+mj-lt"/>
              <a:buAutoNum type="arabicPeriod"/>
              <a:tabLst>
                <a:tab pos="126000" algn="l"/>
              </a:tabLst>
              <a:defRPr sz="2400" kern="1200" spc="-10" baseline="0">
                <a:solidFill>
                  <a:schemeClr val="tx1"/>
                </a:solidFill>
                <a:latin typeface="+mn-lt"/>
                <a:ea typeface="+mn-ea"/>
                <a:cs typeface="+mn-cs"/>
              </a:defRPr>
            </a:lvl7pPr>
            <a:lvl8pPr marL="0" indent="0" algn="l" defTabSz="126000" rtl="0" eaLnBrk="1" latinLnBrk="0" hangingPunct="1">
              <a:lnSpc>
                <a:spcPct val="110000"/>
              </a:lnSpc>
              <a:spcBef>
                <a:spcPts val="0"/>
              </a:spcBef>
              <a:buFont typeface="Arial" panose="020B0604020202020204" pitchFamily="34" charset="0"/>
              <a:buNone/>
              <a:tabLst>
                <a:tab pos="126000" algn="l"/>
              </a:tabLst>
              <a:defRPr sz="2400" b="1" kern="1200" spc="-10" baseline="0">
                <a:solidFill>
                  <a:schemeClr val="tx1"/>
                </a:solidFill>
                <a:latin typeface="+mn-lt"/>
                <a:ea typeface="+mn-ea"/>
                <a:cs typeface="+mn-cs"/>
              </a:defRPr>
            </a:lvl8pPr>
            <a:lvl9pPr marL="0" indent="0" algn="l" defTabSz="126000" rtl="0" eaLnBrk="1" latinLnBrk="0" hangingPunct="1">
              <a:lnSpc>
                <a:spcPct val="110000"/>
              </a:lnSpc>
              <a:spcBef>
                <a:spcPts val="0"/>
              </a:spcBef>
              <a:buFont typeface="Arial" panose="020B0604020202020204" pitchFamily="34" charset="0"/>
              <a:buNone/>
              <a:tabLst>
                <a:tab pos="126000" algn="l"/>
              </a:tabLst>
              <a:defRPr sz="2400" kern="1200" spc="-10" baseline="0">
                <a:solidFill>
                  <a:schemeClr val="tx1"/>
                </a:solidFill>
                <a:latin typeface="+mn-lt"/>
                <a:ea typeface="+mn-ea"/>
                <a:cs typeface="+mn-cs"/>
              </a:defRPr>
            </a:lvl9pPr>
          </a:lstStyle>
          <a:p>
            <a:pPr lvl="1"/>
            <a:r>
              <a:rPr lang="en-GB" sz="1200" b="1" dirty="0"/>
              <a:t> Eoin Carroll (Left) Richard </a:t>
            </a:r>
            <a:r>
              <a:rPr lang="en-GB" sz="1200" b="1" dirty="0" err="1"/>
              <a:t>Hebblewhite</a:t>
            </a:r>
            <a:r>
              <a:rPr lang="en-GB" sz="1200" b="1" dirty="0"/>
              <a:t> (Top Right) Jo Summers (Bottom Right)</a:t>
            </a:r>
            <a:br>
              <a:rPr lang="en-GB" sz="1200" dirty="0"/>
            </a:br>
            <a:r>
              <a:rPr lang="en-GB" sz="1200" dirty="0"/>
              <a:t> LinkedIn </a:t>
            </a:r>
            <a:r>
              <a:rPr lang="pl-PL" sz="1200" dirty="0"/>
              <a:t>| </a:t>
            </a:r>
            <a:r>
              <a:rPr lang="en-GB" sz="1200" dirty="0"/>
              <a:t>Photos</a:t>
            </a:r>
            <a:endParaRPr lang="en-US" sz="1200" dirty="0"/>
          </a:p>
        </p:txBody>
      </p:sp>
      <p:pic>
        <p:nvPicPr>
          <p:cNvPr id="1028" name="Picture 4">
            <a:extLst>
              <a:ext uri="{FF2B5EF4-FFF2-40B4-BE49-F238E27FC236}">
                <a16:creationId xmlns:a16="http://schemas.microsoft.com/office/drawing/2014/main" id="{A09D6FD4-412C-30DF-D62A-F7CB8E3CA65D}"/>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240003" y="6184202"/>
            <a:ext cx="726960" cy="388197"/>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7" descr="Profile image">
            <a:extLst>
              <a:ext uri="{FF2B5EF4-FFF2-40B4-BE49-F238E27FC236}">
                <a16:creationId xmlns:a16="http://schemas.microsoft.com/office/drawing/2014/main" id="{F69121AC-A4F5-6B0F-B98B-C95CD39AAEDC}"/>
              </a:ext>
            </a:extLst>
          </p:cNvPr>
          <p:cNvPicPr>
            <a:picLocks noChangeAspect="1"/>
          </p:cNvPicPr>
          <p:nvPr/>
        </p:nvPicPr>
        <p:blipFill>
          <a:blip r:embed="rId6"/>
          <a:srcRect l="13481" t="-27361" b="27361"/>
          <a:stretch>
            <a:fillRect/>
          </a:stretch>
        </p:blipFill>
        <p:spPr>
          <a:xfrm>
            <a:off x="8322468" y="2684431"/>
            <a:ext cx="2825438" cy="3265684"/>
          </a:xfrm>
          <a:prstGeom prst="rect">
            <a:avLst/>
          </a:prstGeom>
        </p:spPr>
      </p:pic>
    </p:spTree>
    <p:extLst>
      <p:ext uri="{BB962C8B-B14F-4D97-AF65-F5344CB8AC3E}">
        <p14:creationId xmlns:p14="http://schemas.microsoft.com/office/powerpoint/2010/main" val="1306254562"/>
      </p:ext>
    </p:extLst>
  </p:cSld>
  <p:clrMapOvr>
    <a:masterClrMapping/>
  </p:clrMapOvr>
  <mc:AlternateContent xmlns:mc="http://schemas.openxmlformats.org/markup-compatibility/2006" xmlns:p14="http://schemas.microsoft.com/office/powerpoint/2010/main">
    <mc:Choice Requires="p14">
      <p:transition spd="slow" p14:dur="2000" advTm="12097"/>
    </mc:Choice>
    <mc:Fallback xmlns="">
      <p:transition spd="slow" advTm="12097"/>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19FCFD-6213-4963-469D-1CB233A2EDFA}"/>
            </a:ext>
          </a:extLst>
        </p:cNvPr>
        <p:cNvGrpSpPr/>
        <p:nvPr/>
      </p:nvGrpSpPr>
      <p:grpSpPr>
        <a:xfrm>
          <a:off x="0" y="0"/>
          <a:ext cx="0" cy="0"/>
          <a:chOff x="0" y="0"/>
          <a:chExt cx="0" cy="0"/>
        </a:xfrm>
      </p:grpSpPr>
      <p:pic>
        <p:nvPicPr>
          <p:cNvPr id="2" name="Picture 1" descr="Profile image">
            <a:extLst>
              <a:ext uri="{FF2B5EF4-FFF2-40B4-BE49-F238E27FC236}">
                <a16:creationId xmlns:a16="http://schemas.microsoft.com/office/drawing/2014/main" id="{708EA938-47C1-E6FD-2697-3BC7BEC03181}"/>
              </a:ext>
            </a:extLst>
          </p:cNvPr>
          <p:cNvPicPr>
            <a:picLocks noChangeAspect="1"/>
          </p:cNvPicPr>
          <p:nvPr/>
        </p:nvPicPr>
        <p:blipFill>
          <a:blip r:embed="rId3"/>
          <a:srcRect l="14000" r="22307"/>
          <a:stretch>
            <a:fillRect/>
          </a:stretch>
        </p:blipFill>
        <p:spPr>
          <a:xfrm>
            <a:off x="6096000" y="1593661"/>
            <a:ext cx="2779580" cy="4356454"/>
          </a:xfrm>
          <a:prstGeom prst="rect">
            <a:avLst/>
          </a:prstGeom>
        </p:spPr>
      </p:pic>
      <p:pic>
        <p:nvPicPr>
          <p:cNvPr id="6" name="Picture 5" descr="Profile image">
            <a:extLst>
              <a:ext uri="{FF2B5EF4-FFF2-40B4-BE49-F238E27FC236}">
                <a16:creationId xmlns:a16="http://schemas.microsoft.com/office/drawing/2014/main" id="{CFB85FC9-CBA4-8833-4FF2-5E94E395089C}"/>
              </a:ext>
            </a:extLst>
          </p:cNvPr>
          <p:cNvPicPr>
            <a:picLocks noChangeAspect="1"/>
          </p:cNvPicPr>
          <p:nvPr/>
        </p:nvPicPr>
        <p:blipFill>
          <a:blip r:embed="rId4"/>
          <a:srcRect l="22659" t="8242" r="27018" b="9533"/>
          <a:stretch>
            <a:fillRect/>
          </a:stretch>
        </p:blipFill>
        <p:spPr>
          <a:xfrm>
            <a:off x="8455981" y="1593968"/>
            <a:ext cx="2680019" cy="4356147"/>
          </a:xfrm>
          <a:prstGeom prst="rect">
            <a:avLst/>
          </a:prstGeom>
        </p:spPr>
      </p:pic>
      <p:sp>
        <p:nvSpPr>
          <p:cNvPr id="4" name="Title 3">
            <a:extLst>
              <a:ext uri="{FF2B5EF4-FFF2-40B4-BE49-F238E27FC236}">
                <a16:creationId xmlns:a16="http://schemas.microsoft.com/office/drawing/2014/main" id="{084378C2-993F-4F46-5D45-56A9818FB680}"/>
              </a:ext>
            </a:extLst>
          </p:cNvPr>
          <p:cNvSpPr>
            <a:spLocks noGrp="1"/>
          </p:cNvSpPr>
          <p:nvPr>
            <p:ph type="ctrTitle"/>
          </p:nvPr>
        </p:nvSpPr>
        <p:spPr/>
        <p:txBody>
          <a:bodyPr/>
          <a:lstStyle/>
          <a:p>
            <a:r>
              <a:rPr lang="en-GB" dirty="0"/>
              <a:t>5-6</a:t>
            </a:r>
          </a:p>
        </p:txBody>
      </p:sp>
      <p:sp>
        <p:nvSpPr>
          <p:cNvPr id="3" name="Text Placeholder 2">
            <a:extLst>
              <a:ext uri="{FF2B5EF4-FFF2-40B4-BE49-F238E27FC236}">
                <a16:creationId xmlns:a16="http://schemas.microsoft.com/office/drawing/2014/main" id="{E63DD152-59C3-B4B4-1803-081F8FA778AF}"/>
              </a:ext>
            </a:extLst>
          </p:cNvPr>
          <p:cNvSpPr>
            <a:spLocks noGrp="1"/>
          </p:cNvSpPr>
          <p:nvPr>
            <p:ph type="body" sz="quarter" idx="14"/>
          </p:nvPr>
        </p:nvSpPr>
        <p:spPr>
          <a:xfrm>
            <a:off x="720003" y="1605936"/>
            <a:ext cx="5040000" cy="3874664"/>
          </a:xfrm>
        </p:spPr>
        <p:txBody>
          <a:bodyPr/>
          <a:lstStyle/>
          <a:p>
            <a:r>
              <a:rPr lang="en-GB" sz="1800" b="0" dirty="0"/>
              <a:t>-	(England) 2021- current Thom Kaczmarek, London College of Communication, started as a jammer in 2012, SO in 2020, and as a co-Regional Organiser replacing Jo in 2021, became the lead after Richard's departure in mid-2022</a:t>
            </a:r>
          </a:p>
          <a:p>
            <a:r>
              <a:rPr lang="en-GB" sz="1800" b="0" dirty="0"/>
              <a:t>-	(Wales) 2022 </a:t>
            </a:r>
            <a:r>
              <a:rPr lang="en-GB" sz="1800" b="0"/>
              <a:t>– 2025 </a:t>
            </a:r>
            <a:r>
              <a:rPr lang="en-GB" sz="1800" b="0" dirty="0"/>
              <a:t>Jack Harker from Wrexham (Glyndwr) University in Wales, worked under Richard at Wrexham Glyndwr and was co-RO with Thom</a:t>
            </a:r>
          </a:p>
        </p:txBody>
      </p:sp>
      <p:sp>
        <p:nvSpPr>
          <p:cNvPr id="5" name="Footer Placeholder 4">
            <a:extLst>
              <a:ext uri="{FF2B5EF4-FFF2-40B4-BE49-F238E27FC236}">
                <a16:creationId xmlns:a16="http://schemas.microsoft.com/office/drawing/2014/main" id="{8850E3D6-87D7-0F60-4491-E2C57B542846}"/>
              </a:ext>
            </a:extLst>
          </p:cNvPr>
          <p:cNvSpPr>
            <a:spLocks noGrp="1"/>
          </p:cNvSpPr>
          <p:nvPr>
            <p:ph type="ftr" sz="quarter" idx="3"/>
          </p:nvPr>
        </p:nvSpPr>
        <p:spPr/>
        <p:txBody>
          <a:bodyPr/>
          <a:lstStyle/>
          <a:p>
            <a:pPr algn="r"/>
            <a:r>
              <a:rPr lang="en-GB"/>
              <a:t>Place of Global Game Jam as Identity Infrastructure in UK Cross-Regional Communities of Practice</a:t>
            </a:r>
            <a:endParaRPr lang="en-GB" dirty="0"/>
          </a:p>
        </p:txBody>
      </p:sp>
      <p:sp>
        <p:nvSpPr>
          <p:cNvPr id="7" name="Slide Number Placeholder 6">
            <a:extLst>
              <a:ext uri="{FF2B5EF4-FFF2-40B4-BE49-F238E27FC236}">
                <a16:creationId xmlns:a16="http://schemas.microsoft.com/office/drawing/2014/main" id="{687EC7D7-7E14-66F4-2C39-3B29EC7F80E4}"/>
              </a:ext>
            </a:extLst>
          </p:cNvPr>
          <p:cNvSpPr>
            <a:spLocks noGrp="1"/>
          </p:cNvSpPr>
          <p:nvPr>
            <p:ph type="sldNum" sz="quarter" idx="4"/>
          </p:nvPr>
        </p:nvSpPr>
        <p:spPr/>
        <p:txBody>
          <a:bodyPr/>
          <a:lstStyle/>
          <a:p>
            <a:fld id="{2CC19541-5F6E-2C4C-BF21-196C1C8E2E31}" type="slidenum">
              <a:rPr lang="en-GB" smtClean="0"/>
              <a:pPr/>
              <a:t>49</a:t>
            </a:fld>
            <a:r>
              <a:rPr lang="en-GB"/>
              <a:t> </a:t>
            </a:r>
            <a:endParaRPr lang="en-GB" dirty="0"/>
          </a:p>
        </p:txBody>
      </p:sp>
      <p:sp>
        <p:nvSpPr>
          <p:cNvPr id="19" name="Text Placeholder 2">
            <a:extLst>
              <a:ext uri="{FF2B5EF4-FFF2-40B4-BE49-F238E27FC236}">
                <a16:creationId xmlns:a16="http://schemas.microsoft.com/office/drawing/2014/main" id="{37C52503-43A8-9807-EEE4-0969FBD499B7}"/>
              </a:ext>
            </a:extLst>
          </p:cNvPr>
          <p:cNvSpPr txBox="1">
            <a:spLocks/>
          </p:cNvSpPr>
          <p:nvPr/>
        </p:nvSpPr>
        <p:spPr>
          <a:xfrm>
            <a:off x="0" y="5482115"/>
            <a:ext cx="7527850" cy="468000"/>
          </a:xfrm>
          <a:prstGeom prst="rect">
            <a:avLst/>
          </a:prstGeom>
          <a:solidFill>
            <a:schemeClr val="bg1"/>
          </a:solidFill>
        </p:spPr>
        <p:txBody>
          <a:bodyPr vert="horz" lIns="0" tIns="0" rIns="0" bIns="0" rtlCol="0" anchor="ctr">
            <a:noAutofit/>
          </a:bodyPr>
          <a:lstStyle>
            <a:lvl1pPr marL="0" indent="0" algn="l" defTabSz="126000" rtl="0" eaLnBrk="1" latinLnBrk="0" hangingPunct="1">
              <a:lnSpc>
                <a:spcPct val="110000"/>
              </a:lnSpc>
              <a:spcBef>
                <a:spcPts val="0"/>
              </a:spcBef>
              <a:spcAft>
                <a:spcPts val="1200"/>
              </a:spcAft>
              <a:buClr>
                <a:schemeClr val="tx1"/>
              </a:buClr>
              <a:buSzPct val="80000"/>
              <a:buFont typeface="Wingdings 2" panose="05020102010507070707" pitchFamily="18" charset="2"/>
              <a:buNone/>
              <a:tabLst/>
              <a:defRPr sz="1800" kern="1200" spc="-10" baseline="0">
                <a:solidFill>
                  <a:schemeClr val="tx1"/>
                </a:solidFill>
                <a:latin typeface="+mn-lt"/>
                <a:ea typeface="+mn-ea"/>
                <a:cs typeface="+mn-cs"/>
              </a:defRPr>
            </a:lvl1pPr>
            <a:lvl2pPr marL="432000" indent="0" algn="l" defTabSz="126000" rtl="0" eaLnBrk="1" latinLnBrk="0" hangingPunct="1">
              <a:lnSpc>
                <a:spcPct val="110000"/>
              </a:lnSpc>
              <a:spcBef>
                <a:spcPts val="0"/>
              </a:spcBef>
              <a:spcAft>
                <a:spcPts val="1000"/>
              </a:spcAft>
              <a:buClr>
                <a:schemeClr val="tx1"/>
              </a:buClr>
              <a:buSzPct val="80000"/>
              <a:buFontTx/>
              <a:buNone/>
              <a:tabLst>
                <a:tab pos="126000" algn="l"/>
              </a:tabLst>
              <a:defRPr sz="1600" kern="1200" spc="-10" baseline="0">
                <a:solidFill>
                  <a:schemeClr val="tx1"/>
                </a:solidFill>
                <a:latin typeface="+mn-lt"/>
                <a:ea typeface="+mn-ea"/>
                <a:cs typeface="+mn-cs"/>
              </a:defRPr>
            </a:lvl2pPr>
            <a:lvl3pPr marL="864000" indent="-432000" algn="l" defTabSz="126000" rtl="0" eaLnBrk="1" latinLnBrk="0" hangingPunct="1">
              <a:lnSpc>
                <a:spcPct val="110000"/>
              </a:lnSpc>
              <a:spcBef>
                <a:spcPts val="0"/>
              </a:spcBef>
              <a:spcAft>
                <a:spcPts val="1000"/>
              </a:spcAft>
              <a:buClrTx/>
              <a:buSzPct val="80000"/>
              <a:buFont typeface="Wingdings 2" panose="05020102010507070707" pitchFamily="18" charset="2"/>
              <a:buChar char=""/>
              <a:tabLst>
                <a:tab pos="126000" algn="l"/>
              </a:tabLst>
              <a:defRPr sz="2400" kern="1200" spc="-10" baseline="0">
                <a:solidFill>
                  <a:schemeClr val="tx1"/>
                </a:solidFill>
                <a:latin typeface="+mn-lt"/>
                <a:ea typeface="+mn-ea"/>
                <a:cs typeface="+mn-cs"/>
              </a:defRPr>
            </a:lvl3pPr>
            <a:lvl4pPr marL="432000" indent="-432000" algn="l" defTabSz="126000" rtl="0" eaLnBrk="1" latinLnBrk="0" hangingPunct="1">
              <a:lnSpc>
                <a:spcPct val="110000"/>
              </a:lnSpc>
              <a:spcBef>
                <a:spcPts val="0"/>
              </a:spcBef>
              <a:spcAft>
                <a:spcPts val="0"/>
              </a:spcAft>
              <a:buClr>
                <a:schemeClr val="tx1"/>
              </a:buClr>
              <a:buSzPct val="80000"/>
              <a:buFont typeface="Wingdings 2" panose="05020102010507070707" pitchFamily="18" charset="2"/>
              <a:buChar char="¢"/>
              <a:tabLst/>
              <a:defRPr sz="2400" kern="1200" spc="-10" baseline="0">
                <a:solidFill>
                  <a:schemeClr val="tx1"/>
                </a:solidFill>
                <a:latin typeface="+mn-lt"/>
                <a:ea typeface="+mn-ea"/>
                <a:cs typeface="+mn-cs"/>
              </a:defRPr>
            </a:lvl4pPr>
            <a:lvl5pPr marL="864000" indent="-432000" algn="l" defTabSz="126000" rtl="0" eaLnBrk="1" latinLnBrk="0" hangingPunct="1">
              <a:lnSpc>
                <a:spcPct val="110000"/>
              </a:lnSpc>
              <a:spcBef>
                <a:spcPts val="0"/>
              </a:spcBef>
              <a:spcAft>
                <a:spcPts val="0"/>
              </a:spcAft>
              <a:buClr>
                <a:schemeClr val="tx1"/>
              </a:buClr>
              <a:buSzPct val="80000"/>
              <a:buFont typeface="Wingdings 2" panose="05020102010507070707" pitchFamily="18" charset="2"/>
              <a:buChar char="¢"/>
              <a:tabLst>
                <a:tab pos="126000" algn="l"/>
              </a:tabLst>
              <a:defRPr sz="2400" kern="1200" spc="-10" baseline="0">
                <a:solidFill>
                  <a:schemeClr val="tx1"/>
                </a:solidFill>
                <a:latin typeface="+mn-lt"/>
                <a:ea typeface="+mn-ea"/>
                <a:cs typeface="+mn-cs"/>
              </a:defRPr>
            </a:lvl5pPr>
            <a:lvl6pPr marL="864000" indent="-432000" algn="l" defTabSz="126000" rtl="0" eaLnBrk="1" latinLnBrk="0" hangingPunct="1">
              <a:lnSpc>
                <a:spcPct val="110000"/>
              </a:lnSpc>
              <a:spcBef>
                <a:spcPts val="0"/>
              </a:spcBef>
              <a:spcAft>
                <a:spcPts val="0"/>
              </a:spcAft>
              <a:buClr>
                <a:schemeClr val="tx1"/>
              </a:buClr>
              <a:buSzPct val="80000"/>
              <a:buFont typeface="Wingdings 2" panose="05020102010507070707" pitchFamily="18" charset="2"/>
              <a:buChar char="£"/>
              <a:tabLst>
                <a:tab pos="126000" algn="l"/>
              </a:tabLst>
              <a:defRPr sz="2400" kern="1200" spc="-10" baseline="0">
                <a:solidFill>
                  <a:schemeClr val="tx1"/>
                </a:solidFill>
                <a:latin typeface="+mn-lt"/>
                <a:ea typeface="+mn-ea"/>
                <a:cs typeface="+mn-cs"/>
              </a:defRPr>
            </a:lvl6pPr>
            <a:lvl7pPr marL="432000" indent="-432000" algn="l" defTabSz="126000" rtl="0" eaLnBrk="1" latinLnBrk="0" hangingPunct="1">
              <a:lnSpc>
                <a:spcPct val="110000"/>
              </a:lnSpc>
              <a:spcBef>
                <a:spcPts val="0"/>
              </a:spcBef>
              <a:buFont typeface="+mj-lt"/>
              <a:buAutoNum type="arabicPeriod"/>
              <a:tabLst>
                <a:tab pos="126000" algn="l"/>
              </a:tabLst>
              <a:defRPr sz="2400" kern="1200" spc="-10" baseline="0">
                <a:solidFill>
                  <a:schemeClr val="tx1"/>
                </a:solidFill>
                <a:latin typeface="+mn-lt"/>
                <a:ea typeface="+mn-ea"/>
                <a:cs typeface="+mn-cs"/>
              </a:defRPr>
            </a:lvl7pPr>
            <a:lvl8pPr marL="0" indent="0" algn="l" defTabSz="126000" rtl="0" eaLnBrk="1" latinLnBrk="0" hangingPunct="1">
              <a:lnSpc>
                <a:spcPct val="110000"/>
              </a:lnSpc>
              <a:spcBef>
                <a:spcPts val="0"/>
              </a:spcBef>
              <a:buFont typeface="Arial" panose="020B0604020202020204" pitchFamily="34" charset="0"/>
              <a:buNone/>
              <a:tabLst>
                <a:tab pos="126000" algn="l"/>
              </a:tabLst>
              <a:defRPr sz="2400" b="1" kern="1200" spc="-10" baseline="0">
                <a:solidFill>
                  <a:schemeClr val="tx1"/>
                </a:solidFill>
                <a:latin typeface="+mn-lt"/>
                <a:ea typeface="+mn-ea"/>
                <a:cs typeface="+mn-cs"/>
              </a:defRPr>
            </a:lvl8pPr>
            <a:lvl9pPr marL="0" indent="0" algn="l" defTabSz="126000" rtl="0" eaLnBrk="1" latinLnBrk="0" hangingPunct="1">
              <a:lnSpc>
                <a:spcPct val="110000"/>
              </a:lnSpc>
              <a:spcBef>
                <a:spcPts val="0"/>
              </a:spcBef>
              <a:buFont typeface="Arial" panose="020B0604020202020204" pitchFamily="34" charset="0"/>
              <a:buNone/>
              <a:tabLst>
                <a:tab pos="126000" algn="l"/>
              </a:tabLst>
              <a:defRPr sz="2400" kern="1200" spc="-10" baseline="0">
                <a:solidFill>
                  <a:schemeClr val="tx1"/>
                </a:solidFill>
                <a:latin typeface="+mn-lt"/>
                <a:ea typeface="+mn-ea"/>
                <a:cs typeface="+mn-cs"/>
              </a:defRPr>
            </a:lvl9pPr>
          </a:lstStyle>
          <a:p>
            <a:pPr lvl="1"/>
            <a:r>
              <a:rPr lang="en-GB" sz="1200" b="1" dirty="0"/>
              <a:t> Thom Kaczmarek (Left) Jack Harker (Right)</a:t>
            </a:r>
            <a:br>
              <a:rPr lang="en-GB" sz="1200" dirty="0"/>
            </a:br>
            <a:r>
              <a:rPr lang="en-GB" sz="1200" dirty="0"/>
              <a:t> LinkedIn </a:t>
            </a:r>
            <a:r>
              <a:rPr lang="pl-PL" sz="1200" dirty="0"/>
              <a:t>| </a:t>
            </a:r>
            <a:r>
              <a:rPr lang="en-GB" sz="1200" dirty="0"/>
              <a:t>Photos</a:t>
            </a:r>
            <a:endParaRPr lang="en-US" sz="1200" dirty="0"/>
          </a:p>
        </p:txBody>
      </p:sp>
      <p:pic>
        <p:nvPicPr>
          <p:cNvPr id="1028" name="Picture 4">
            <a:extLst>
              <a:ext uri="{FF2B5EF4-FFF2-40B4-BE49-F238E27FC236}">
                <a16:creationId xmlns:a16="http://schemas.microsoft.com/office/drawing/2014/main" id="{31954C63-52E7-96BE-544B-1623F1B41B33}"/>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240003" y="6184202"/>
            <a:ext cx="726960" cy="38819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80947402"/>
      </p:ext>
    </p:extLst>
  </p:cSld>
  <p:clrMapOvr>
    <a:masterClrMapping/>
  </p:clrMapOvr>
  <mc:AlternateContent xmlns:mc="http://schemas.openxmlformats.org/markup-compatibility/2006" xmlns:p14="http://schemas.microsoft.com/office/powerpoint/2010/main">
    <mc:Choice Requires="p14">
      <p:transition spd="slow" p14:dur="2000" advTm="12097"/>
    </mc:Choice>
    <mc:Fallback xmlns="">
      <p:transition spd="slow" advTm="12097"/>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DC8937-25B0-211C-5CE7-08D433C02BC9}"/>
            </a:ext>
          </a:extLst>
        </p:cNvPr>
        <p:cNvGrpSpPr/>
        <p:nvPr/>
      </p:nvGrpSpPr>
      <p:grpSpPr>
        <a:xfrm>
          <a:off x="0" y="0"/>
          <a:ext cx="0" cy="0"/>
          <a:chOff x="0" y="0"/>
          <a:chExt cx="0" cy="0"/>
        </a:xfrm>
      </p:grpSpPr>
      <p:pic>
        <p:nvPicPr>
          <p:cNvPr id="9" name="Picture 8">
            <a:extLst>
              <a:ext uri="{FF2B5EF4-FFF2-40B4-BE49-F238E27FC236}">
                <a16:creationId xmlns:a16="http://schemas.microsoft.com/office/drawing/2014/main" id="{A0454CB2-5D63-FA7A-2D89-F7CD0E4E5D4A}"/>
              </a:ext>
            </a:extLst>
          </p:cNvPr>
          <p:cNvPicPr>
            <a:picLocks noChangeAspect="1"/>
          </p:cNvPicPr>
          <p:nvPr/>
        </p:nvPicPr>
        <p:blipFill>
          <a:blip r:embed="rId3"/>
          <a:srcRect l="7285" r="15371"/>
          <a:stretch>
            <a:fillRect/>
          </a:stretch>
        </p:blipFill>
        <p:spPr>
          <a:xfrm>
            <a:off x="6096000" y="1591173"/>
            <a:ext cx="5040000" cy="4354629"/>
          </a:xfrm>
          <a:prstGeom prst="rect">
            <a:avLst/>
          </a:prstGeom>
        </p:spPr>
      </p:pic>
      <p:sp>
        <p:nvSpPr>
          <p:cNvPr id="4" name="Title 3">
            <a:extLst>
              <a:ext uri="{FF2B5EF4-FFF2-40B4-BE49-F238E27FC236}">
                <a16:creationId xmlns:a16="http://schemas.microsoft.com/office/drawing/2014/main" id="{79BC8840-3C51-5824-D0D7-3F363FC05456}"/>
              </a:ext>
            </a:extLst>
          </p:cNvPr>
          <p:cNvSpPr>
            <a:spLocks noGrp="1"/>
          </p:cNvSpPr>
          <p:nvPr>
            <p:ph type="ctrTitle"/>
          </p:nvPr>
        </p:nvSpPr>
        <p:spPr/>
        <p:txBody>
          <a:bodyPr/>
          <a:lstStyle/>
          <a:p>
            <a:r>
              <a:rPr lang="en-GB" dirty="0"/>
              <a:t>…gives value of being open…</a:t>
            </a:r>
          </a:p>
        </p:txBody>
      </p:sp>
      <p:sp>
        <p:nvSpPr>
          <p:cNvPr id="3" name="Text Placeholder 2">
            <a:extLst>
              <a:ext uri="{FF2B5EF4-FFF2-40B4-BE49-F238E27FC236}">
                <a16:creationId xmlns:a16="http://schemas.microsoft.com/office/drawing/2014/main" id="{965EC63D-EE91-F8CE-9280-80E1F925C438}"/>
              </a:ext>
            </a:extLst>
          </p:cNvPr>
          <p:cNvSpPr>
            <a:spLocks noGrp="1"/>
          </p:cNvSpPr>
          <p:nvPr>
            <p:ph type="body" sz="quarter" idx="14"/>
          </p:nvPr>
        </p:nvSpPr>
        <p:spPr>
          <a:xfrm>
            <a:off x="720003" y="1605936"/>
            <a:ext cx="5040000" cy="3874664"/>
          </a:xfrm>
        </p:spPr>
        <p:txBody>
          <a:bodyPr/>
          <a:lstStyle/>
          <a:p>
            <a:r>
              <a:rPr lang="en-GB" sz="2000" b="0" dirty="0"/>
              <a:t>Through the very nature of identity-forming assemblages (Deleuze &amp; </a:t>
            </a:r>
            <a:r>
              <a:rPr lang="en-GB" sz="2000" b="0" dirty="0" err="1"/>
              <a:t>Guattari</a:t>
            </a:r>
            <a:r>
              <a:rPr lang="en-GB" sz="2000" b="0" dirty="0"/>
              <a:t>, 1987) and affinity spaces “where people affiliate with others based primarily on shared activities, interests, and goals" (Gee, 2004, p. 67), game jams allow the expertise and resources to be distributed across all participants, flattening hierarchies and fostering informal, decentralised learning.</a:t>
            </a:r>
          </a:p>
          <a:p>
            <a:r>
              <a:rPr lang="en-GB" sz="2000" b="0" dirty="0"/>
              <a:t>As mentioned, this shifts their self-perception from hobbyists to developers. </a:t>
            </a:r>
          </a:p>
        </p:txBody>
      </p:sp>
      <p:sp>
        <p:nvSpPr>
          <p:cNvPr id="5" name="Footer Placeholder 4">
            <a:extLst>
              <a:ext uri="{FF2B5EF4-FFF2-40B4-BE49-F238E27FC236}">
                <a16:creationId xmlns:a16="http://schemas.microsoft.com/office/drawing/2014/main" id="{3EA9A48F-AF12-DC4D-0070-97FB963F2A11}"/>
              </a:ext>
            </a:extLst>
          </p:cNvPr>
          <p:cNvSpPr>
            <a:spLocks noGrp="1"/>
          </p:cNvSpPr>
          <p:nvPr>
            <p:ph type="ftr" sz="quarter" idx="3"/>
          </p:nvPr>
        </p:nvSpPr>
        <p:spPr/>
        <p:txBody>
          <a:bodyPr/>
          <a:lstStyle/>
          <a:p>
            <a:pPr algn="r"/>
            <a:r>
              <a:rPr lang="en-GB"/>
              <a:t>Place of Global Game Jam as Identity Infrastructure in UK Cross-Regional Communities of Practice</a:t>
            </a:r>
            <a:endParaRPr lang="en-GB" dirty="0"/>
          </a:p>
        </p:txBody>
      </p:sp>
      <p:sp>
        <p:nvSpPr>
          <p:cNvPr id="7" name="Slide Number Placeholder 6">
            <a:extLst>
              <a:ext uri="{FF2B5EF4-FFF2-40B4-BE49-F238E27FC236}">
                <a16:creationId xmlns:a16="http://schemas.microsoft.com/office/drawing/2014/main" id="{695E91A0-93D6-215E-2946-05ABDA0EB57F}"/>
              </a:ext>
            </a:extLst>
          </p:cNvPr>
          <p:cNvSpPr>
            <a:spLocks noGrp="1"/>
          </p:cNvSpPr>
          <p:nvPr>
            <p:ph type="sldNum" sz="quarter" idx="4"/>
          </p:nvPr>
        </p:nvSpPr>
        <p:spPr/>
        <p:txBody>
          <a:bodyPr/>
          <a:lstStyle/>
          <a:p>
            <a:fld id="{2CC19541-5F6E-2C4C-BF21-196C1C8E2E31}" type="slidenum">
              <a:rPr lang="en-GB" smtClean="0"/>
              <a:pPr/>
              <a:t>5</a:t>
            </a:fld>
            <a:r>
              <a:rPr lang="en-GB"/>
              <a:t> </a:t>
            </a:r>
            <a:endParaRPr lang="en-GB" dirty="0"/>
          </a:p>
        </p:txBody>
      </p:sp>
      <p:sp>
        <p:nvSpPr>
          <p:cNvPr id="19" name="Text Placeholder 2">
            <a:extLst>
              <a:ext uri="{FF2B5EF4-FFF2-40B4-BE49-F238E27FC236}">
                <a16:creationId xmlns:a16="http://schemas.microsoft.com/office/drawing/2014/main" id="{CCA029E2-0C5F-0045-A73A-7AF4912CED58}"/>
              </a:ext>
            </a:extLst>
          </p:cNvPr>
          <p:cNvSpPr txBox="1">
            <a:spLocks/>
          </p:cNvSpPr>
          <p:nvPr/>
        </p:nvSpPr>
        <p:spPr>
          <a:xfrm>
            <a:off x="0" y="5482115"/>
            <a:ext cx="7527850" cy="468000"/>
          </a:xfrm>
          <a:prstGeom prst="rect">
            <a:avLst/>
          </a:prstGeom>
          <a:solidFill>
            <a:schemeClr val="bg1"/>
          </a:solidFill>
        </p:spPr>
        <p:txBody>
          <a:bodyPr vert="horz" lIns="0" tIns="0" rIns="0" bIns="0" rtlCol="0" anchor="ctr">
            <a:noAutofit/>
          </a:bodyPr>
          <a:lstStyle>
            <a:lvl1pPr marL="0" indent="0" algn="l" defTabSz="126000" rtl="0" eaLnBrk="1" latinLnBrk="0" hangingPunct="1">
              <a:lnSpc>
                <a:spcPct val="110000"/>
              </a:lnSpc>
              <a:spcBef>
                <a:spcPts val="0"/>
              </a:spcBef>
              <a:spcAft>
                <a:spcPts val="1200"/>
              </a:spcAft>
              <a:buClr>
                <a:schemeClr val="tx1"/>
              </a:buClr>
              <a:buSzPct val="80000"/>
              <a:buFont typeface="Wingdings 2" panose="05020102010507070707" pitchFamily="18" charset="2"/>
              <a:buNone/>
              <a:tabLst/>
              <a:defRPr sz="1800" kern="1200" spc="-10" baseline="0">
                <a:solidFill>
                  <a:schemeClr val="tx1"/>
                </a:solidFill>
                <a:latin typeface="+mn-lt"/>
                <a:ea typeface="+mn-ea"/>
                <a:cs typeface="+mn-cs"/>
              </a:defRPr>
            </a:lvl1pPr>
            <a:lvl2pPr marL="432000" indent="0" algn="l" defTabSz="126000" rtl="0" eaLnBrk="1" latinLnBrk="0" hangingPunct="1">
              <a:lnSpc>
                <a:spcPct val="110000"/>
              </a:lnSpc>
              <a:spcBef>
                <a:spcPts val="0"/>
              </a:spcBef>
              <a:spcAft>
                <a:spcPts val="1000"/>
              </a:spcAft>
              <a:buClr>
                <a:schemeClr val="tx1"/>
              </a:buClr>
              <a:buSzPct val="80000"/>
              <a:buFontTx/>
              <a:buNone/>
              <a:tabLst>
                <a:tab pos="126000" algn="l"/>
              </a:tabLst>
              <a:defRPr sz="1600" kern="1200" spc="-10" baseline="0">
                <a:solidFill>
                  <a:schemeClr val="tx1"/>
                </a:solidFill>
                <a:latin typeface="+mn-lt"/>
                <a:ea typeface="+mn-ea"/>
                <a:cs typeface="+mn-cs"/>
              </a:defRPr>
            </a:lvl2pPr>
            <a:lvl3pPr marL="864000" indent="-432000" algn="l" defTabSz="126000" rtl="0" eaLnBrk="1" latinLnBrk="0" hangingPunct="1">
              <a:lnSpc>
                <a:spcPct val="110000"/>
              </a:lnSpc>
              <a:spcBef>
                <a:spcPts val="0"/>
              </a:spcBef>
              <a:spcAft>
                <a:spcPts val="1000"/>
              </a:spcAft>
              <a:buClrTx/>
              <a:buSzPct val="80000"/>
              <a:buFont typeface="Wingdings 2" panose="05020102010507070707" pitchFamily="18" charset="2"/>
              <a:buChar char=""/>
              <a:tabLst>
                <a:tab pos="126000" algn="l"/>
              </a:tabLst>
              <a:defRPr sz="2400" kern="1200" spc="-10" baseline="0">
                <a:solidFill>
                  <a:schemeClr val="tx1"/>
                </a:solidFill>
                <a:latin typeface="+mn-lt"/>
                <a:ea typeface="+mn-ea"/>
                <a:cs typeface="+mn-cs"/>
              </a:defRPr>
            </a:lvl3pPr>
            <a:lvl4pPr marL="432000" indent="-432000" algn="l" defTabSz="126000" rtl="0" eaLnBrk="1" latinLnBrk="0" hangingPunct="1">
              <a:lnSpc>
                <a:spcPct val="110000"/>
              </a:lnSpc>
              <a:spcBef>
                <a:spcPts val="0"/>
              </a:spcBef>
              <a:spcAft>
                <a:spcPts val="0"/>
              </a:spcAft>
              <a:buClr>
                <a:schemeClr val="tx1"/>
              </a:buClr>
              <a:buSzPct val="80000"/>
              <a:buFont typeface="Wingdings 2" panose="05020102010507070707" pitchFamily="18" charset="2"/>
              <a:buChar char="¢"/>
              <a:tabLst/>
              <a:defRPr sz="2400" kern="1200" spc="-10" baseline="0">
                <a:solidFill>
                  <a:schemeClr val="tx1"/>
                </a:solidFill>
                <a:latin typeface="+mn-lt"/>
                <a:ea typeface="+mn-ea"/>
                <a:cs typeface="+mn-cs"/>
              </a:defRPr>
            </a:lvl4pPr>
            <a:lvl5pPr marL="864000" indent="-432000" algn="l" defTabSz="126000" rtl="0" eaLnBrk="1" latinLnBrk="0" hangingPunct="1">
              <a:lnSpc>
                <a:spcPct val="110000"/>
              </a:lnSpc>
              <a:spcBef>
                <a:spcPts val="0"/>
              </a:spcBef>
              <a:spcAft>
                <a:spcPts val="0"/>
              </a:spcAft>
              <a:buClr>
                <a:schemeClr val="tx1"/>
              </a:buClr>
              <a:buSzPct val="80000"/>
              <a:buFont typeface="Wingdings 2" panose="05020102010507070707" pitchFamily="18" charset="2"/>
              <a:buChar char="¢"/>
              <a:tabLst>
                <a:tab pos="126000" algn="l"/>
              </a:tabLst>
              <a:defRPr sz="2400" kern="1200" spc="-10" baseline="0">
                <a:solidFill>
                  <a:schemeClr val="tx1"/>
                </a:solidFill>
                <a:latin typeface="+mn-lt"/>
                <a:ea typeface="+mn-ea"/>
                <a:cs typeface="+mn-cs"/>
              </a:defRPr>
            </a:lvl5pPr>
            <a:lvl6pPr marL="864000" indent="-432000" algn="l" defTabSz="126000" rtl="0" eaLnBrk="1" latinLnBrk="0" hangingPunct="1">
              <a:lnSpc>
                <a:spcPct val="110000"/>
              </a:lnSpc>
              <a:spcBef>
                <a:spcPts val="0"/>
              </a:spcBef>
              <a:spcAft>
                <a:spcPts val="0"/>
              </a:spcAft>
              <a:buClr>
                <a:schemeClr val="tx1"/>
              </a:buClr>
              <a:buSzPct val="80000"/>
              <a:buFont typeface="Wingdings 2" panose="05020102010507070707" pitchFamily="18" charset="2"/>
              <a:buChar char="£"/>
              <a:tabLst>
                <a:tab pos="126000" algn="l"/>
              </a:tabLst>
              <a:defRPr sz="2400" kern="1200" spc="-10" baseline="0">
                <a:solidFill>
                  <a:schemeClr val="tx1"/>
                </a:solidFill>
                <a:latin typeface="+mn-lt"/>
                <a:ea typeface="+mn-ea"/>
                <a:cs typeface="+mn-cs"/>
              </a:defRPr>
            </a:lvl6pPr>
            <a:lvl7pPr marL="432000" indent="-432000" algn="l" defTabSz="126000" rtl="0" eaLnBrk="1" latinLnBrk="0" hangingPunct="1">
              <a:lnSpc>
                <a:spcPct val="110000"/>
              </a:lnSpc>
              <a:spcBef>
                <a:spcPts val="0"/>
              </a:spcBef>
              <a:buFont typeface="+mj-lt"/>
              <a:buAutoNum type="arabicPeriod"/>
              <a:tabLst>
                <a:tab pos="126000" algn="l"/>
              </a:tabLst>
              <a:defRPr sz="2400" kern="1200" spc="-10" baseline="0">
                <a:solidFill>
                  <a:schemeClr val="tx1"/>
                </a:solidFill>
                <a:latin typeface="+mn-lt"/>
                <a:ea typeface="+mn-ea"/>
                <a:cs typeface="+mn-cs"/>
              </a:defRPr>
            </a:lvl7pPr>
            <a:lvl8pPr marL="0" indent="0" algn="l" defTabSz="126000" rtl="0" eaLnBrk="1" latinLnBrk="0" hangingPunct="1">
              <a:lnSpc>
                <a:spcPct val="110000"/>
              </a:lnSpc>
              <a:spcBef>
                <a:spcPts val="0"/>
              </a:spcBef>
              <a:buFont typeface="Arial" panose="020B0604020202020204" pitchFamily="34" charset="0"/>
              <a:buNone/>
              <a:tabLst>
                <a:tab pos="126000" algn="l"/>
              </a:tabLst>
              <a:defRPr sz="2400" b="1" kern="1200" spc="-10" baseline="0">
                <a:solidFill>
                  <a:schemeClr val="tx1"/>
                </a:solidFill>
                <a:latin typeface="+mn-lt"/>
                <a:ea typeface="+mn-ea"/>
                <a:cs typeface="+mn-cs"/>
              </a:defRPr>
            </a:lvl8pPr>
            <a:lvl9pPr marL="0" indent="0" algn="l" defTabSz="126000" rtl="0" eaLnBrk="1" latinLnBrk="0" hangingPunct="1">
              <a:lnSpc>
                <a:spcPct val="110000"/>
              </a:lnSpc>
              <a:spcBef>
                <a:spcPts val="0"/>
              </a:spcBef>
              <a:buFont typeface="Arial" panose="020B0604020202020204" pitchFamily="34" charset="0"/>
              <a:buNone/>
              <a:tabLst>
                <a:tab pos="126000" algn="l"/>
              </a:tabLst>
              <a:defRPr sz="2400" kern="1200" spc="-10" baseline="0">
                <a:solidFill>
                  <a:schemeClr val="tx1"/>
                </a:solidFill>
                <a:latin typeface="+mn-lt"/>
                <a:ea typeface="+mn-ea"/>
                <a:cs typeface="+mn-cs"/>
              </a:defRPr>
            </a:lvl9pPr>
          </a:lstStyle>
          <a:p>
            <a:pPr lvl="1"/>
            <a:r>
              <a:rPr lang="en-GB" sz="1200" b="1" dirty="0"/>
              <a:t> Young professionals working together in a modern cafe setting, focused on laptops</a:t>
            </a:r>
            <a:br>
              <a:rPr lang="en-GB" sz="1200" dirty="0"/>
            </a:br>
            <a:r>
              <a:rPr lang="en-GB" sz="1200" dirty="0"/>
              <a:t> Matheus Bertelli </a:t>
            </a:r>
            <a:r>
              <a:rPr lang="pl-PL" sz="1200" dirty="0"/>
              <a:t>| </a:t>
            </a:r>
            <a:r>
              <a:rPr lang="en-GB" sz="1200" dirty="0" err="1"/>
              <a:t>Pexels</a:t>
            </a:r>
            <a:endParaRPr lang="en-US" sz="1200" dirty="0"/>
          </a:p>
        </p:txBody>
      </p:sp>
      <p:pic>
        <p:nvPicPr>
          <p:cNvPr id="1028" name="Picture 4">
            <a:extLst>
              <a:ext uri="{FF2B5EF4-FFF2-40B4-BE49-F238E27FC236}">
                <a16:creationId xmlns:a16="http://schemas.microsoft.com/office/drawing/2014/main" id="{1779499F-5BF6-25EF-421F-45B034820F4E}"/>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240003" y="6184202"/>
            <a:ext cx="726960" cy="38819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1587004"/>
      </p:ext>
    </p:extLst>
  </p:cSld>
  <p:clrMapOvr>
    <a:masterClrMapping/>
  </p:clrMapOvr>
  <mc:AlternateContent xmlns:mc="http://schemas.openxmlformats.org/markup-compatibility/2006" xmlns:p14="http://schemas.microsoft.com/office/powerpoint/2010/main">
    <mc:Choice Requires="p14">
      <p:transition spd="slow" p14:dur="2000" advTm="12097"/>
    </mc:Choice>
    <mc:Fallback xmlns="">
      <p:transition spd="slow" advTm="12097"/>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F303D0-6625-9D71-2986-27598F0A6BC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76CF637-1795-4AE3-E7A7-07F5B32F7038}"/>
              </a:ext>
            </a:extLst>
          </p:cNvPr>
          <p:cNvSpPr>
            <a:spLocks noGrp="1"/>
          </p:cNvSpPr>
          <p:nvPr>
            <p:ph type="ctrTitle"/>
          </p:nvPr>
        </p:nvSpPr>
        <p:spPr/>
        <p:txBody>
          <a:bodyPr/>
          <a:lstStyle/>
          <a:p>
            <a:r>
              <a:rPr lang="en-GB" dirty="0"/>
              <a:t>References</a:t>
            </a:r>
          </a:p>
        </p:txBody>
      </p:sp>
    </p:spTree>
    <p:extLst>
      <p:ext uri="{BB962C8B-B14F-4D97-AF65-F5344CB8AC3E}">
        <p14:creationId xmlns:p14="http://schemas.microsoft.com/office/powerpoint/2010/main" val="2516460464"/>
      </p:ext>
    </p:extLst>
  </p:cSld>
  <p:clrMapOvr>
    <a:masterClrMapping/>
  </p:clrMapOvr>
  <mc:AlternateContent xmlns:mc="http://schemas.openxmlformats.org/markup-compatibility/2006" xmlns:p14="http://schemas.microsoft.com/office/powerpoint/2010/main">
    <mc:Choice Requires="p14">
      <p:transition spd="slow" p14:dur="2000" advTm="2057"/>
    </mc:Choice>
    <mc:Fallback xmlns="">
      <p:transition spd="slow" advTm="2057"/>
    </mc:Fallback>
  </mc:AlternateContent>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E84093-5438-2B68-2AEE-61F7185EB1DC}"/>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D4553667-C4CB-5C11-5435-A282F7845C71}"/>
              </a:ext>
            </a:extLst>
          </p:cNvPr>
          <p:cNvSpPr/>
          <p:nvPr/>
        </p:nvSpPr>
        <p:spPr>
          <a:xfrm>
            <a:off x="6096000" y="1594069"/>
            <a:ext cx="5201919" cy="4363230"/>
          </a:xfrm>
          <a:prstGeom prst="rect">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GB"/>
          </a:p>
        </p:txBody>
      </p:sp>
      <p:sp>
        <p:nvSpPr>
          <p:cNvPr id="4" name="Title 3">
            <a:extLst>
              <a:ext uri="{FF2B5EF4-FFF2-40B4-BE49-F238E27FC236}">
                <a16:creationId xmlns:a16="http://schemas.microsoft.com/office/drawing/2014/main" id="{AF80E9D3-78E2-CCE3-C8F4-0EBE4CF7BF49}"/>
              </a:ext>
            </a:extLst>
          </p:cNvPr>
          <p:cNvSpPr>
            <a:spLocks noGrp="1"/>
          </p:cNvSpPr>
          <p:nvPr>
            <p:ph type="ctrTitle"/>
          </p:nvPr>
        </p:nvSpPr>
        <p:spPr/>
        <p:txBody>
          <a:bodyPr/>
          <a:lstStyle/>
          <a:p>
            <a:r>
              <a:rPr lang="en-GB" sz="4000" dirty="0">
                <a:latin typeface="Calibri" panose="020F0502020204030204" pitchFamily="34" charset="0"/>
              </a:rPr>
              <a:t>References</a:t>
            </a:r>
            <a:endParaRPr lang="en-GB" dirty="0"/>
          </a:p>
        </p:txBody>
      </p:sp>
      <p:sp>
        <p:nvSpPr>
          <p:cNvPr id="3" name="Text Placeholder 2">
            <a:extLst>
              <a:ext uri="{FF2B5EF4-FFF2-40B4-BE49-F238E27FC236}">
                <a16:creationId xmlns:a16="http://schemas.microsoft.com/office/drawing/2014/main" id="{137F75D1-45A0-4F10-5AD4-9B75C264F2F5}"/>
              </a:ext>
            </a:extLst>
          </p:cNvPr>
          <p:cNvSpPr>
            <a:spLocks noGrp="1"/>
          </p:cNvSpPr>
          <p:nvPr>
            <p:ph type="body" sz="quarter" idx="14"/>
          </p:nvPr>
        </p:nvSpPr>
        <p:spPr>
          <a:xfrm>
            <a:off x="720003" y="1594069"/>
            <a:ext cx="10396232" cy="4363229"/>
          </a:xfrm>
        </p:spPr>
        <p:txBody>
          <a:bodyPr/>
          <a:lstStyle/>
          <a:p>
            <a:r>
              <a:rPr lang="en-GB" sz="1600" b="0" dirty="0"/>
              <a:t>1.	Almeida, L.A. et al. (2026) 'A taxonomy of participants' difficulties in game jams: a qualitative analysis of experiences', Proceedings of the ACM on Human-Computer Interaction, 10(2), CSCW003, pp. 1–36. </a:t>
            </a:r>
            <a:r>
              <a:rPr lang="en-GB" sz="1600" b="0" dirty="0" err="1"/>
              <a:t>doi</a:t>
            </a:r>
            <a:r>
              <a:rPr lang="en-GB" sz="1600" b="0" dirty="0"/>
              <a:t>: 10.1145/3788039.</a:t>
            </a:r>
          </a:p>
          <a:p>
            <a:r>
              <a:rPr lang="en-GB" sz="1600" b="0" dirty="0"/>
              <a:t>2.	</a:t>
            </a:r>
            <a:r>
              <a:rPr lang="en-GB" sz="1600" b="0" dirty="0" err="1"/>
              <a:t>Aurava</a:t>
            </a:r>
            <a:r>
              <a:rPr lang="en-GB" sz="1600" b="0" dirty="0"/>
              <a:t>, R. and Sormunen, K. (2023) 'Future-oriented skills and knowledge in game jams, a systematic literature review', Computers and Education Open, 4, article number 100129. </a:t>
            </a:r>
            <a:r>
              <a:rPr lang="en-GB" sz="1600" b="0" dirty="0" err="1"/>
              <a:t>doi</a:t>
            </a:r>
            <a:r>
              <a:rPr lang="en-GB" sz="1600" b="0" dirty="0"/>
              <a:t>: 10.1016/j.caeo.2023.100129</a:t>
            </a:r>
          </a:p>
          <a:p>
            <a:r>
              <a:rPr lang="en-GB" sz="1600" b="0" dirty="0"/>
              <a:t>3.	Berger, R. (2023) Video games: An industry overwhelming unprepared markets. Available at: https://www.rolandberger.com/en/Insights/Publications/Video-games-An-industry-overwhelming-unprepared-markets.html (Accessed: 26 June 2026)</a:t>
            </a:r>
          </a:p>
          <a:p>
            <a:r>
              <a:rPr lang="en-GB" sz="1600" b="0" dirty="0"/>
              <a:t>4.	Brewer, J. and Romine, M. (2024) 'Breaking barriers in mobile game development', Proceedings of the ACM on Human-Computer Interaction, 8(CHI PLAY), Article 296. Available at: https://dl.acm.org/doi/10.1145/3677061 (Accessed: 26 June 2026).</a:t>
            </a:r>
          </a:p>
          <a:p>
            <a:r>
              <a:rPr lang="en-GB" sz="1600" b="0" dirty="0"/>
              <a:t>5.	Centre of Excellence in Game Culture Studies (2020) Impact story: Creating opportunities for inclusive game creation. Available at: https://coe-gamecult.org/2020/12/15/impact-story-creating-opportunities-for-inclusive-game-creation/ (Accessed: 28 June 2026).</a:t>
            </a:r>
          </a:p>
        </p:txBody>
      </p:sp>
      <p:sp>
        <p:nvSpPr>
          <p:cNvPr id="5" name="Footer Placeholder 4">
            <a:extLst>
              <a:ext uri="{FF2B5EF4-FFF2-40B4-BE49-F238E27FC236}">
                <a16:creationId xmlns:a16="http://schemas.microsoft.com/office/drawing/2014/main" id="{ECBFA682-5400-6BC5-F1BA-0938C8B27058}"/>
              </a:ext>
            </a:extLst>
          </p:cNvPr>
          <p:cNvSpPr>
            <a:spLocks noGrp="1"/>
          </p:cNvSpPr>
          <p:nvPr>
            <p:ph type="ftr" sz="quarter" idx="3"/>
          </p:nvPr>
        </p:nvSpPr>
        <p:spPr/>
        <p:txBody>
          <a:bodyPr/>
          <a:lstStyle/>
          <a:p>
            <a:pPr algn="r"/>
            <a:r>
              <a:rPr lang="en-GB"/>
              <a:t>Place of Global Game Jam as Identity Infrastructure in UK Cross-Regional Communities of Practice</a:t>
            </a:r>
            <a:endParaRPr lang="en-GB" dirty="0"/>
          </a:p>
        </p:txBody>
      </p:sp>
      <p:sp>
        <p:nvSpPr>
          <p:cNvPr id="7" name="Slide Number Placeholder 6">
            <a:extLst>
              <a:ext uri="{FF2B5EF4-FFF2-40B4-BE49-F238E27FC236}">
                <a16:creationId xmlns:a16="http://schemas.microsoft.com/office/drawing/2014/main" id="{097F733F-522D-8AF3-6F30-17A1C2A7072B}"/>
              </a:ext>
            </a:extLst>
          </p:cNvPr>
          <p:cNvSpPr>
            <a:spLocks noGrp="1"/>
          </p:cNvSpPr>
          <p:nvPr>
            <p:ph type="sldNum" sz="quarter" idx="4"/>
          </p:nvPr>
        </p:nvSpPr>
        <p:spPr/>
        <p:txBody>
          <a:bodyPr/>
          <a:lstStyle/>
          <a:p>
            <a:fld id="{2CC19541-5F6E-2C4C-BF21-196C1C8E2E31}" type="slidenum">
              <a:rPr lang="en-GB" smtClean="0"/>
              <a:pPr/>
              <a:t>51</a:t>
            </a:fld>
            <a:r>
              <a:rPr lang="en-GB"/>
              <a:t> </a:t>
            </a:r>
            <a:endParaRPr lang="en-GB" dirty="0"/>
          </a:p>
        </p:txBody>
      </p:sp>
      <p:pic>
        <p:nvPicPr>
          <p:cNvPr id="1028" name="Picture 4">
            <a:extLst>
              <a:ext uri="{FF2B5EF4-FFF2-40B4-BE49-F238E27FC236}">
                <a16:creationId xmlns:a16="http://schemas.microsoft.com/office/drawing/2014/main" id="{6470E520-79D7-5E2A-1B02-D7F80A01AEBF}"/>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240003" y="6184202"/>
            <a:ext cx="726960" cy="38819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37478783"/>
      </p:ext>
    </p:extLst>
  </p:cSld>
  <p:clrMapOvr>
    <a:masterClrMapping/>
  </p:clrMapOvr>
  <mc:AlternateContent xmlns:mc="http://schemas.openxmlformats.org/markup-compatibility/2006" xmlns:p14="http://schemas.microsoft.com/office/powerpoint/2010/main">
    <mc:Choice Requires="p14">
      <p:transition spd="slow" p14:dur="2000" advTm="12097"/>
    </mc:Choice>
    <mc:Fallback xmlns="">
      <p:transition spd="slow" advTm="1209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2DA54D-AA0C-DD49-6477-A99A8580CFB8}"/>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8646193B-DC0B-B1FB-EADF-8DB91260FDF4}"/>
              </a:ext>
            </a:extLst>
          </p:cNvPr>
          <p:cNvSpPr/>
          <p:nvPr/>
        </p:nvSpPr>
        <p:spPr>
          <a:xfrm>
            <a:off x="6096000" y="1594069"/>
            <a:ext cx="5201919" cy="4363230"/>
          </a:xfrm>
          <a:prstGeom prst="rect">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GB"/>
          </a:p>
        </p:txBody>
      </p:sp>
      <p:sp>
        <p:nvSpPr>
          <p:cNvPr id="4" name="Title 3">
            <a:extLst>
              <a:ext uri="{FF2B5EF4-FFF2-40B4-BE49-F238E27FC236}">
                <a16:creationId xmlns:a16="http://schemas.microsoft.com/office/drawing/2014/main" id="{0F2617C5-88B8-EEFD-C56D-8D03BB5ADFDA}"/>
              </a:ext>
            </a:extLst>
          </p:cNvPr>
          <p:cNvSpPr>
            <a:spLocks noGrp="1"/>
          </p:cNvSpPr>
          <p:nvPr>
            <p:ph type="ctrTitle"/>
          </p:nvPr>
        </p:nvSpPr>
        <p:spPr/>
        <p:txBody>
          <a:bodyPr/>
          <a:lstStyle/>
          <a:p>
            <a:r>
              <a:rPr lang="en-GB" sz="4000" dirty="0">
                <a:latin typeface="Calibri" panose="020F0502020204030204" pitchFamily="34" charset="0"/>
              </a:rPr>
              <a:t>References</a:t>
            </a:r>
            <a:endParaRPr lang="en-GB" dirty="0"/>
          </a:p>
        </p:txBody>
      </p:sp>
      <p:sp>
        <p:nvSpPr>
          <p:cNvPr id="3" name="Text Placeholder 2">
            <a:extLst>
              <a:ext uri="{FF2B5EF4-FFF2-40B4-BE49-F238E27FC236}">
                <a16:creationId xmlns:a16="http://schemas.microsoft.com/office/drawing/2014/main" id="{4229C641-D525-F398-82F2-9A7B2E6ACF28}"/>
              </a:ext>
            </a:extLst>
          </p:cNvPr>
          <p:cNvSpPr>
            <a:spLocks noGrp="1"/>
          </p:cNvSpPr>
          <p:nvPr>
            <p:ph type="body" sz="quarter" idx="14"/>
          </p:nvPr>
        </p:nvSpPr>
        <p:spPr>
          <a:xfrm>
            <a:off x="720003" y="1594069"/>
            <a:ext cx="10396232" cy="4363229"/>
          </a:xfrm>
        </p:spPr>
        <p:txBody>
          <a:bodyPr/>
          <a:lstStyle/>
          <a:p>
            <a:r>
              <a:rPr lang="en-GB" sz="1600" b="0" dirty="0"/>
              <a:t>6.	Deleuze, G. and </a:t>
            </a:r>
            <a:r>
              <a:rPr lang="en-GB" sz="1600" b="0" dirty="0" err="1"/>
              <a:t>Guattari</a:t>
            </a:r>
            <a:r>
              <a:rPr lang="en-GB" sz="1600" b="0" dirty="0"/>
              <a:t>, F. (1987) A thousand plateaus: capitalism and schizophrenia. Translated by B. </a:t>
            </a:r>
            <a:r>
              <a:rPr lang="en-GB" sz="1600" b="0" dirty="0" err="1"/>
              <a:t>Massumi</a:t>
            </a:r>
            <a:r>
              <a:rPr lang="en-GB" sz="1600" b="0" dirty="0"/>
              <a:t>. Minneapolis: University of Minnesota Press.</a:t>
            </a:r>
          </a:p>
          <a:p>
            <a:r>
              <a:rPr lang="en-GB" sz="1600" b="0" dirty="0"/>
              <a:t>7.	Falk, J. (2021) How Game Jams and Hackathons Accelerate Design Processes. PhD thesis. Aarhus University. Available at: https://arxiv.org/pdf/2205.04966  (Accessed: 27 June 2026)</a:t>
            </a:r>
          </a:p>
          <a:p>
            <a:r>
              <a:rPr lang="en-GB" sz="1600" b="0" dirty="0"/>
              <a:t>8.	Fowler, A. et al. (2013) 'The Global Game Jam for teaching and learning', in Proceedings of the 4th International Conference on the Foundations of Digital Games (FDG 2013). [Online]. Available at: https://www.researchgate.net/publication/258546541_The_Global_Game_Jam_for_Teaching_and_Learning (Accessed: 26 June 2026).</a:t>
            </a:r>
          </a:p>
          <a:p>
            <a:r>
              <a:rPr lang="en-GB" sz="1600" b="0" dirty="0"/>
              <a:t>9.	Fowler, A., </a:t>
            </a:r>
            <a:r>
              <a:rPr lang="en-GB" sz="1600" b="0" dirty="0" err="1"/>
              <a:t>Khosmood</a:t>
            </a:r>
            <a:r>
              <a:rPr lang="en-GB" sz="1600" b="0" dirty="0"/>
              <a:t>, F. and Arya, A. (2013) 'The evolution and significance of the Global Game Jam', in Proceedings of the First International Workshop on the Global Game Jam (GGJ 2013). Available at: http://www.fdg2013.org/program/workshops/papers/GGJ2013/ggj13_submission_1.pdf (Accessed: 26 June 2026)</a:t>
            </a:r>
          </a:p>
          <a:p>
            <a:r>
              <a:rPr lang="en-GB" sz="1600" b="0" dirty="0"/>
              <a:t>10.	Fowler, A. and </a:t>
            </a:r>
            <a:r>
              <a:rPr lang="en-GB" sz="1600" b="0" dirty="0" err="1"/>
              <a:t>Khosmood</a:t>
            </a:r>
            <a:r>
              <a:rPr lang="en-GB" sz="1600" b="0" dirty="0"/>
              <a:t>, F. (eds) (2023) Game Jams – History, Technology, and Organisation. Cham: Springer. </a:t>
            </a:r>
          </a:p>
        </p:txBody>
      </p:sp>
      <p:sp>
        <p:nvSpPr>
          <p:cNvPr id="5" name="Footer Placeholder 4">
            <a:extLst>
              <a:ext uri="{FF2B5EF4-FFF2-40B4-BE49-F238E27FC236}">
                <a16:creationId xmlns:a16="http://schemas.microsoft.com/office/drawing/2014/main" id="{1A7F930F-F08B-1ED4-7B0C-09581DF31411}"/>
              </a:ext>
            </a:extLst>
          </p:cNvPr>
          <p:cNvSpPr>
            <a:spLocks noGrp="1"/>
          </p:cNvSpPr>
          <p:nvPr>
            <p:ph type="ftr" sz="quarter" idx="3"/>
          </p:nvPr>
        </p:nvSpPr>
        <p:spPr/>
        <p:txBody>
          <a:bodyPr/>
          <a:lstStyle/>
          <a:p>
            <a:pPr algn="r"/>
            <a:r>
              <a:rPr lang="en-GB"/>
              <a:t>Place of Global Game Jam as Identity Infrastructure in UK Cross-Regional Communities of Practice</a:t>
            </a:r>
            <a:endParaRPr lang="en-GB" dirty="0"/>
          </a:p>
        </p:txBody>
      </p:sp>
      <p:sp>
        <p:nvSpPr>
          <p:cNvPr id="7" name="Slide Number Placeholder 6">
            <a:extLst>
              <a:ext uri="{FF2B5EF4-FFF2-40B4-BE49-F238E27FC236}">
                <a16:creationId xmlns:a16="http://schemas.microsoft.com/office/drawing/2014/main" id="{EE829CD0-9892-1161-D17B-F98ACB8CD140}"/>
              </a:ext>
            </a:extLst>
          </p:cNvPr>
          <p:cNvSpPr>
            <a:spLocks noGrp="1"/>
          </p:cNvSpPr>
          <p:nvPr>
            <p:ph type="sldNum" sz="quarter" idx="4"/>
          </p:nvPr>
        </p:nvSpPr>
        <p:spPr/>
        <p:txBody>
          <a:bodyPr/>
          <a:lstStyle/>
          <a:p>
            <a:fld id="{2CC19541-5F6E-2C4C-BF21-196C1C8E2E31}" type="slidenum">
              <a:rPr lang="en-GB" smtClean="0"/>
              <a:pPr/>
              <a:t>52</a:t>
            </a:fld>
            <a:r>
              <a:rPr lang="en-GB"/>
              <a:t> </a:t>
            </a:r>
            <a:endParaRPr lang="en-GB" dirty="0"/>
          </a:p>
        </p:txBody>
      </p:sp>
      <p:pic>
        <p:nvPicPr>
          <p:cNvPr id="1028" name="Picture 4">
            <a:extLst>
              <a:ext uri="{FF2B5EF4-FFF2-40B4-BE49-F238E27FC236}">
                <a16:creationId xmlns:a16="http://schemas.microsoft.com/office/drawing/2014/main" id="{A35B5770-8BA5-47A4-01BB-BB82853D76EA}"/>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240003" y="6184202"/>
            <a:ext cx="726960" cy="38819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40063135"/>
      </p:ext>
    </p:extLst>
  </p:cSld>
  <p:clrMapOvr>
    <a:masterClrMapping/>
  </p:clrMapOvr>
  <mc:AlternateContent xmlns:mc="http://schemas.openxmlformats.org/markup-compatibility/2006" xmlns:p14="http://schemas.microsoft.com/office/powerpoint/2010/main">
    <mc:Choice Requires="p14">
      <p:transition spd="slow" p14:dur="2000" advTm="12097"/>
    </mc:Choice>
    <mc:Fallback xmlns="">
      <p:transition spd="slow" advTm="1209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A46D11-BD5C-E00D-531F-98F26EDF0DD8}"/>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3F353633-FF8B-DDD2-6DC8-336EBA63E6F1}"/>
              </a:ext>
            </a:extLst>
          </p:cNvPr>
          <p:cNvSpPr/>
          <p:nvPr/>
        </p:nvSpPr>
        <p:spPr>
          <a:xfrm>
            <a:off x="6096000" y="1594069"/>
            <a:ext cx="5201919" cy="4363230"/>
          </a:xfrm>
          <a:prstGeom prst="rect">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GB"/>
          </a:p>
        </p:txBody>
      </p:sp>
      <p:sp>
        <p:nvSpPr>
          <p:cNvPr id="4" name="Title 3">
            <a:extLst>
              <a:ext uri="{FF2B5EF4-FFF2-40B4-BE49-F238E27FC236}">
                <a16:creationId xmlns:a16="http://schemas.microsoft.com/office/drawing/2014/main" id="{0C9A6504-D7A7-0C0D-4C25-B9D7DACA53EA}"/>
              </a:ext>
            </a:extLst>
          </p:cNvPr>
          <p:cNvSpPr>
            <a:spLocks noGrp="1"/>
          </p:cNvSpPr>
          <p:nvPr>
            <p:ph type="ctrTitle"/>
          </p:nvPr>
        </p:nvSpPr>
        <p:spPr/>
        <p:txBody>
          <a:bodyPr/>
          <a:lstStyle/>
          <a:p>
            <a:r>
              <a:rPr lang="en-GB" sz="4000" dirty="0">
                <a:latin typeface="Calibri" panose="020F0502020204030204" pitchFamily="34" charset="0"/>
              </a:rPr>
              <a:t>References</a:t>
            </a:r>
            <a:endParaRPr lang="en-GB" dirty="0"/>
          </a:p>
        </p:txBody>
      </p:sp>
      <p:sp>
        <p:nvSpPr>
          <p:cNvPr id="3" name="Text Placeholder 2">
            <a:extLst>
              <a:ext uri="{FF2B5EF4-FFF2-40B4-BE49-F238E27FC236}">
                <a16:creationId xmlns:a16="http://schemas.microsoft.com/office/drawing/2014/main" id="{C49CCE1D-CD04-0545-6E26-6D54ACF7D8BB}"/>
              </a:ext>
            </a:extLst>
          </p:cNvPr>
          <p:cNvSpPr>
            <a:spLocks noGrp="1"/>
          </p:cNvSpPr>
          <p:nvPr>
            <p:ph type="body" sz="quarter" idx="14"/>
          </p:nvPr>
        </p:nvSpPr>
        <p:spPr>
          <a:xfrm>
            <a:off x="720003" y="1594069"/>
            <a:ext cx="10396232" cy="4363229"/>
          </a:xfrm>
        </p:spPr>
        <p:txBody>
          <a:bodyPr/>
          <a:lstStyle/>
          <a:p>
            <a:r>
              <a:rPr lang="en-GB" sz="1600" b="0" dirty="0"/>
              <a:t>11.	Fredericksen, R. (2024) 'Game industry job forecasting: how many people do we have, and how…', Medium, 30 October. Available at: https://medium.com/@refredericksen/game-industry-job-forecasting-7d112acebddf (Accessed: 26 June 2026)</a:t>
            </a:r>
          </a:p>
          <a:p>
            <a:r>
              <a:rPr lang="en-GB" sz="1600" b="0" dirty="0"/>
              <a:t>12.	</a:t>
            </a:r>
            <a:r>
              <a:rPr lang="en-GB" sz="1600" b="0" dirty="0" err="1"/>
              <a:t>Fronkon</a:t>
            </a:r>
            <a:r>
              <a:rPr lang="en-GB" sz="1600" b="0" dirty="0"/>
              <a:t> Games (2026) Global Game Jam Dataset. Available at: https://www.kaggle.com/datasets/fronkongames/global-game-jam-dataset (Accessed: 27 June 2026).</a:t>
            </a:r>
          </a:p>
          <a:p>
            <a:r>
              <a:rPr lang="en-GB" sz="1600" b="0" dirty="0"/>
              <a:t>13.	GamesIndustry.biz (2009) Global Game Jam 2009: teams across the world compete to create a game in 48 hours. Available at: https://www.gamesindustry.biz/global-game-jam-2009-teams-across-the-world-compete-to-create-a-game-in-48-hours (Accessed: 26 June 2026)</a:t>
            </a:r>
          </a:p>
          <a:p>
            <a:r>
              <a:rPr lang="en-GB" sz="1600" b="0" dirty="0"/>
              <a:t>14.	Game Developers Conference (2024) GDC 2024 State of the Game Industry Report. Available at: https://reg.gdconf.com/state-of-game-industry-2024 (Accessed: 28 June 2026).</a:t>
            </a:r>
          </a:p>
          <a:p>
            <a:r>
              <a:rPr lang="en-GB" sz="1600" b="0" dirty="0"/>
              <a:t>15.	Gee, J.P. (2004) Situated language and learning: a critique of traditional schooling. London: Routledge.</a:t>
            </a:r>
          </a:p>
        </p:txBody>
      </p:sp>
      <p:sp>
        <p:nvSpPr>
          <p:cNvPr id="5" name="Footer Placeholder 4">
            <a:extLst>
              <a:ext uri="{FF2B5EF4-FFF2-40B4-BE49-F238E27FC236}">
                <a16:creationId xmlns:a16="http://schemas.microsoft.com/office/drawing/2014/main" id="{AF08ECBB-D1BA-A330-0D30-DEEB093A0454}"/>
              </a:ext>
            </a:extLst>
          </p:cNvPr>
          <p:cNvSpPr>
            <a:spLocks noGrp="1"/>
          </p:cNvSpPr>
          <p:nvPr>
            <p:ph type="ftr" sz="quarter" idx="3"/>
          </p:nvPr>
        </p:nvSpPr>
        <p:spPr/>
        <p:txBody>
          <a:bodyPr/>
          <a:lstStyle/>
          <a:p>
            <a:pPr algn="r"/>
            <a:r>
              <a:rPr lang="en-GB"/>
              <a:t>Place of Global Game Jam as Identity Infrastructure in UK Cross-Regional Communities of Practice</a:t>
            </a:r>
            <a:endParaRPr lang="en-GB" dirty="0"/>
          </a:p>
        </p:txBody>
      </p:sp>
      <p:sp>
        <p:nvSpPr>
          <p:cNvPr id="7" name="Slide Number Placeholder 6">
            <a:extLst>
              <a:ext uri="{FF2B5EF4-FFF2-40B4-BE49-F238E27FC236}">
                <a16:creationId xmlns:a16="http://schemas.microsoft.com/office/drawing/2014/main" id="{5C74FB66-C335-44EB-502B-75171D8BA1D9}"/>
              </a:ext>
            </a:extLst>
          </p:cNvPr>
          <p:cNvSpPr>
            <a:spLocks noGrp="1"/>
          </p:cNvSpPr>
          <p:nvPr>
            <p:ph type="sldNum" sz="quarter" idx="4"/>
          </p:nvPr>
        </p:nvSpPr>
        <p:spPr/>
        <p:txBody>
          <a:bodyPr/>
          <a:lstStyle/>
          <a:p>
            <a:fld id="{2CC19541-5F6E-2C4C-BF21-196C1C8E2E31}" type="slidenum">
              <a:rPr lang="en-GB" smtClean="0"/>
              <a:pPr/>
              <a:t>53</a:t>
            </a:fld>
            <a:r>
              <a:rPr lang="en-GB"/>
              <a:t> </a:t>
            </a:r>
            <a:endParaRPr lang="en-GB" dirty="0"/>
          </a:p>
        </p:txBody>
      </p:sp>
      <p:pic>
        <p:nvPicPr>
          <p:cNvPr id="1028" name="Picture 4">
            <a:extLst>
              <a:ext uri="{FF2B5EF4-FFF2-40B4-BE49-F238E27FC236}">
                <a16:creationId xmlns:a16="http://schemas.microsoft.com/office/drawing/2014/main" id="{EA090EE1-BC45-180C-C870-D8B8616344C2}"/>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240003" y="6184202"/>
            <a:ext cx="726960" cy="38819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57035876"/>
      </p:ext>
    </p:extLst>
  </p:cSld>
  <p:clrMapOvr>
    <a:masterClrMapping/>
  </p:clrMapOvr>
  <mc:AlternateContent xmlns:mc="http://schemas.openxmlformats.org/markup-compatibility/2006" xmlns:p14="http://schemas.microsoft.com/office/powerpoint/2010/main">
    <mc:Choice Requires="p14">
      <p:transition spd="slow" p14:dur="2000" advTm="12097"/>
    </mc:Choice>
    <mc:Fallback xmlns="">
      <p:transition spd="slow" advTm="1209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38158F-A52E-E219-29E4-08BDCF6CB0C6}"/>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F69E3541-6C41-721E-4AD3-C5CD705E2117}"/>
              </a:ext>
            </a:extLst>
          </p:cNvPr>
          <p:cNvSpPr/>
          <p:nvPr/>
        </p:nvSpPr>
        <p:spPr>
          <a:xfrm>
            <a:off x="6096000" y="1594069"/>
            <a:ext cx="5201919" cy="4363230"/>
          </a:xfrm>
          <a:prstGeom prst="rect">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GB"/>
          </a:p>
        </p:txBody>
      </p:sp>
      <p:sp>
        <p:nvSpPr>
          <p:cNvPr id="4" name="Title 3">
            <a:extLst>
              <a:ext uri="{FF2B5EF4-FFF2-40B4-BE49-F238E27FC236}">
                <a16:creationId xmlns:a16="http://schemas.microsoft.com/office/drawing/2014/main" id="{9BE557DB-F8B7-10DE-A20A-14A3CF9AEE97}"/>
              </a:ext>
            </a:extLst>
          </p:cNvPr>
          <p:cNvSpPr>
            <a:spLocks noGrp="1"/>
          </p:cNvSpPr>
          <p:nvPr>
            <p:ph type="ctrTitle"/>
          </p:nvPr>
        </p:nvSpPr>
        <p:spPr/>
        <p:txBody>
          <a:bodyPr/>
          <a:lstStyle/>
          <a:p>
            <a:r>
              <a:rPr lang="en-GB" sz="4000" dirty="0">
                <a:latin typeface="Calibri" panose="020F0502020204030204" pitchFamily="34" charset="0"/>
              </a:rPr>
              <a:t>References</a:t>
            </a:r>
            <a:endParaRPr lang="en-GB" dirty="0"/>
          </a:p>
        </p:txBody>
      </p:sp>
      <p:sp>
        <p:nvSpPr>
          <p:cNvPr id="3" name="Text Placeholder 2">
            <a:extLst>
              <a:ext uri="{FF2B5EF4-FFF2-40B4-BE49-F238E27FC236}">
                <a16:creationId xmlns:a16="http://schemas.microsoft.com/office/drawing/2014/main" id="{FC409260-EF77-692E-D917-B205E6885E3D}"/>
              </a:ext>
            </a:extLst>
          </p:cNvPr>
          <p:cNvSpPr>
            <a:spLocks noGrp="1"/>
          </p:cNvSpPr>
          <p:nvPr>
            <p:ph type="body" sz="quarter" idx="14"/>
          </p:nvPr>
        </p:nvSpPr>
        <p:spPr>
          <a:xfrm>
            <a:off x="720003" y="1594069"/>
            <a:ext cx="10396232" cy="4363229"/>
          </a:xfrm>
        </p:spPr>
        <p:txBody>
          <a:bodyPr/>
          <a:lstStyle/>
          <a:p>
            <a:r>
              <a:rPr lang="en-GB" sz="1600" b="0" dirty="0"/>
              <a:t>16.	Global Game Jam (2024a) Jam sites for 2024. Available at: https://globalgamejam.org/map/2024?field_address_country_code=All&amp;field_address_locality=&amp;order=id&amp;sort=desc (Accessed: 26 June 2026).</a:t>
            </a:r>
          </a:p>
          <a:p>
            <a:r>
              <a:rPr lang="en-GB" sz="1600" b="0" dirty="0"/>
              <a:t>17.	Global Game Jam (2024b) Global Game Jam 2024: jammer survey data. Available at: https://globalgamejam.org/news/global-game-jam-2024-jammer-survey-results (Accessed: 26 June 2026).</a:t>
            </a:r>
          </a:p>
          <a:p>
            <a:r>
              <a:rPr lang="en-GB" sz="1600" b="0" dirty="0"/>
              <a:t>18.	Global Game Jam (2025) Jam sites for 2025. Available at: https://globalgamejam.org/map/2025?field_address_country_code=All&amp;field_address_locality=&amp;order=id&amp;sort=desc (Accessed: 26 June 2026).</a:t>
            </a:r>
          </a:p>
          <a:p>
            <a:r>
              <a:rPr lang="en-GB" sz="1600" b="0" dirty="0"/>
              <a:t>19.	Global Game Jam (2026a) Jam sites for 2026. Available at: https://globalgamejam.org/map/2026?field_address_country_code=All&amp;field_address_locality=&amp;order=id&amp;sort=desc (Accessed: 26 June 2026).</a:t>
            </a:r>
          </a:p>
          <a:p>
            <a:r>
              <a:rPr lang="en-GB" sz="1600" b="0" dirty="0"/>
              <a:t>20.	Global Game Jam (2026b) About. Available at: https://globalgamejam.org/about (Accessed: 25 June 2026).</a:t>
            </a:r>
          </a:p>
        </p:txBody>
      </p:sp>
      <p:sp>
        <p:nvSpPr>
          <p:cNvPr id="5" name="Footer Placeholder 4">
            <a:extLst>
              <a:ext uri="{FF2B5EF4-FFF2-40B4-BE49-F238E27FC236}">
                <a16:creationId xmlns:a16="http://schemas.microsoft.com/office/drawing/2014/main" id="{67299FBD-99A9-2227-3575-B30E7256F22F}"/>
              </a:ext>
            </a:extLst>
          </p:cNvPr>
          <p:cNvSpPr>
            <a:spLocks noGrp="1"/>
          </p:cNvSpPr>
          <p:nvPr>
            <p:ph type="ftr" sz="quarter" idx="3"/>
          </p:nvPr>
        </p:nvSpPr>
        <p:spPr/>
        <p:txBody>
          <a:bodyPr/>
          <a:lstStyle/>
          <a:p>
            <a:pPr algn="r"/>
            <a:r>
              <a:rPr lang="en-GB"/>
              <a:t>Place of Global Game Jam as Identity Infrastructure in UK Cross-Regional Communities of Practice</a:t>
            </a:r>
            <a:endParaRPr lang="en-GB" dirty="0"/>
          </a:p>
        </p:txBody>
      </p:sp>
      <p:sp>
        <p:nvSpPr>
          <p:cNvPr id="7" name="Slide Number Placeholder 6">
            <a:extLst>
              <a:ext uri="{FF2B5EF4-FFF2-40B4-BE49-F238E27FC236}">
                <a16:creationId xmlns:a16="http://schemas.microsoft.com/office/drawing/2014/main" id="{4C525C21-2D40-A14A-C212-E357F9A0C03B}"/>
              </a:ext>
            </a:extLst>
          </p:cNvPr>
          <p:cNvSpPr>
            <a:spLocks noGrp="1"/>
          </p:cNvSpPr>
          <p:nvPr>
            <p:ph type="sldNum" sz="quarter" idx="4"/>
          </p:nvPr>
        </p:nvSpPr>
        <p:spPr/>
        <p:txBody>
          <a:bodyPr/>
          <a:lstStyle/>
          <a:p>
            <a:fld id="{2CC19541-5F6E-2C4C-BF21-196C1C8E2E31}" type="slidenum">
              <a:rPr lang="en-GB" smtClean="0"/>
              <a:pPr/>
              <a:t>54</a:t>
            </a:fld>
            <a:r>
              <a:rPr lang="en-GB"/>
              <a:t> </a:t>
            </a:r>
            <a:endParaRPr lang="en-GB" dirty="0"/>
          </a:p>
        </p:txBody>
      </p:sp>
      <p:pic>
        <p:nvPicPr>
          <p:cNvPr id="1028" name="Picture 4">
            <a:extLst>
              <a:ext uri="{FF2B5EF4-FFF2-40B4-BE49-F238E27FC236}">
                <a16:creationId xmlns:a16="http://schemas.microsoft.com/office/drawing/2014/main" id="{2B453CB5-5EBD-8902-FFD2-2B2477FE423B}"/>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240003" y="6184202"/>
            <a:ext cx="726960" cy="38819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50981311"/>
      </p:ext>
    </p:extLst>
  </p:cSld>
  <p:clrMapOvr>
    <a:masterClrMapping/>
  </p:clrMapOvr>
  <mc:AlternateContent xmlns:mc="http://schemas.openxmlformats.org/markup-compatibility/2006" xmlns:p14="http://schemas.microsoft.com/office/powerpoint/2010/main">
    <mc:Choice Requires="p14">
      <p:transition spd="slow" p14:dur="2000" advTm="12097"/>
    </mc:Choice>
    <mc:Fallback xmlns="">
      <p:transition spd="slow" advTm="1209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E31C6A-D157-6EE6-A6E0-2D1F6D8166E7}"/>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CE284ED8-85EE-1852-D438-4746C6E8F5B4}"/>
              </a:ext>
            </a:extLst>
          </p:cNvPr>
          <p:cNvSpPr/>
          <p:nvPr/>
        </p:nvSpPr>
        <p:spPr>
          <a:xfrm>
            <a:off x="6096000" y="1594069"/>
            <a:ext cx="5201919" cy="4363230"/>
          </a:xfrm>
          <a:prstGeom prst="rect">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GB"/>
          </a:p>
        </p:txBody>
      </p:sp>
      <p:sp>
        <p:nvSpPr>
          <p:cNvPr id="4" name="Title 3">
            <a:extLst>
              <a:ext uri="{FF2B5EF4-FFF2-40B4-BE49-F238E27FC236}">
                <a16:creationId xmlns:a16="http://schemas.microsoft.com/office/drawing/2014/main" id="{9774BD15-1814-D2A6-3B54-D40D7619781B}"/>
              </a:ext>
            </a:extLst>
          </p:cNvPr>
          <p:cNvSpPr>
            <a:spLocks noGrp="1"/>
          </p:cNvSpPr>
          <p:nvPr>
            <p:ph type="ctrTitle"/>
          </p:nvPr>
        </p:nvSpPr>
        <p:spPr/>
        <p:txBody>
          <a:bodyPr/>
          <a:lstStyle/>
          <a:p>
            <a:r>
              <a:rPr lang="en-GB" sz="4000" dirty="0">
                <a:latin typeface="Calibri" panose="020F0502020204030204" pitchFamily="34" charset="0"/>
              </a:rPr>
              <a:t>References</a:t>
            </a:r>
            <a:endParaRPr lang="en-GB" dirty="0"/>
          </a:p>
        </p:txBody>
      </p:sp>
      <p:sp>
        <p:nvSpPr>
          <p:cNvPr id="3" name="Text Placeholder 2">
            <a:extLst>
              <a:ext uri="{FF2B5EF4-FFF2-40B4-BE49-F238E27FC236}">
                <a16:creationId xmlns:a16="http://schemas.microsoft.com/office/drawing/2014/main" id="{2B02AEEE-13C9-E2B9-1F81-32D2D4968EDB}"/>
              </a:ext>
            </a:extLst>
          </p:cNvPr>
          <p:cNvSpPr>
            <a:spLocks noGrp="1"/>
          </p:cNvSpPr>
          <p:nvPr>
            <p:ph type="body" sz="quarter" idx="14"/>
          </p:nvPr>
        </p:nvSpPr>
        <p:spPr>
          <a:xfrm>
            <a:off x="720003" y="1594069"/>
            <a:ext cx="10396232" cy="4363229"/>
          </a:xfrm>
        </p:spPr>
        <p:txBody>
          <a:bodyPr/>
          <a:lstStyle/>
          <a:p>
            <a:r>
              <a:rPr lang="en-GB" sz="1600" b="0" dirty="0"/>
              <a:t>21.	Global Game Jam (2026c) Global Game Jam 2026 keynote and theme reveal. Available at: https://www.youtube.com/watch?v=ERV-CM6OnRQ (Accessed: 25 June 2026).</a:t>
            </a:r>
          </a:p>
          <a:p>
            <a:r>
              <a:rPr lang="en-GB" sz="1600" b="0" dirty="0"/>
              <a:t>22.	Global Game Jam (2026d) Global Game Jam 2026: Jammer Survey Data. Available at: https://globalgamejam.org/news/global-game-jam-2026-jammer-survey-data (Accessed: 28 June 2026).</a:t>
            </a:r>
          </a:p>
          <a:p>
            <a:r>
              <a:rPr lang="en-GB" sz="1600" b="0" dirty="0"/>
              <a:t>23.	</a:t>
            </a:r>
            <a:r>
              <a:rPr lang="en-GB" sz="1600" b="0" dirty="0" err="1"/>
              <a:t>GlobalGameJam</a:t>
            </a:r>
            <a:r>
              <a:rPr lang="en-GB" sz="1600" b="0" dirty="0"/>
              <a:t> [@globalgamejam] (2024) 'Did you know that this year #GGJ24 was held in Antarctica - for the first time in the history!'. [X] 19 March. Available at: https://x.com/globalgamejam/status/1770084444843458606 (Accessed: 26 June 2026).</a:t>
            </a:r>
          </a:p>
          <a:p>
            <a:r>
              <a:rPr lang="en-GB" sz="1600" b="0" dirty="0"/>
              <a:t>24.	Gow, J. (2022) IGGI, Queen Mary University of London [1.4]. Available at: https://v3.globalgamejam.org/2022/jam-sites/iggi-queen-mary-university-london (Accessed: 28 June 2026</a:t>
            </a:r>
          </a:p>
          <a:p>
            <a:r>
              <a:rPr lang="en-GB" sz="1600" b="0" dirty="0"/>
              <a:t>25.	Grey, S. (2014) Global Game Jam Hull. Available at: https://web.archive.org/web/20140117020450/http://www.globalgamejamhull.com/ (Accessed: 28 June 2026).</a:t>
            </a:r>
          </a:p>
        </p:txBody>
      </p:sp>
      <p:sp>
        <p:nvSpPr>
          <p:cNvPr id="5" name="Footer Placeholder 4">
            <a:extLst>
              <a:ext uri="{FF2B5EF4-FFF2-40B4-BE49-F238E27FC236}">
                <a16:creationId xmlns:a16="http://schemas.microsoft.com/office/drawing/2014/main" id="{102DE6EF-78C4-1E80-ED73-0A75FA51E740}"/>
              </a:ext>
            </a:extLst>
          </p:cNvPr>
          <p:cNvSpPr>
            <a:spLocks noGrp="1"/>
          </p:cNvSpPr>
          <p:nvPr>
            <p:ph type="ftr" sz="quarter" idx="3"/>
          </p:nvPr>
        </p:nvSpPr>
        <p:spPr/>
        <p:txBody>
          <a:bodyPr/>
          <a:lstStyle/>
          <a:p>
            <a:pPr algn="r"/>
            <a:r>
              <a:rPr lang="en-GB"/>
              <a:t>Place of Global Game Jam as Identity Infrastructure in UK Cross-Regional Communities of Practice</a:t>
            </a:r>
            <a:endParaRPr lang="en-GB" dirty="0"/>
          </a:p>
        </p:txBody>
      </p:sp>
      <p:sp>
        <p:nvSpPr>
          <p:cNvPr id="7" name="Slide Number Placeholder 6">
            <a:extLst>
              <a:ext uri="{FF2B5EF4-FFF2-40B4-BE49-F238E27FC236}">
                <a16:creationId xmlns:a16="http://schemas.microsoft.com/office/drawing/2014/main" id="{118BE475-1B2D-02BE-2ADD-93F3FFF0B3CC}"/>
              </a:ext>
            </a:extLst>
          </p:cNvPr>
          <p:cNvSpPr>
            <a:spLocks noGrp="1"/>
          </p:cNvSpPr>
          <p:nvPr>
            <p:ph type="sldNum" sz="quarter" idx="4"/>
          </p:nvPr>
        </p:nvSpPr>
        <p:spPr/>
        <p:txBody>
          <a:bodyPr/>
          <a:lstStyle/>
          <a:p>
            <a:fld id="{2CC19541-5F6E-2C4C-BF21-196C1C8E2E31}" type="slidenum">
              <a:rPr lang="en-GB" smtClean="0"/>
              <a:pPr/>
              <a:t>55</a:t>
            </a:fld>
            <a:r>
              <a:rPr lang="en-GB"/>
              <a:t> </a:t>
            </a:r>
            <a:endParaRPr lang="en-GB" dirty="0"/>
          </a:p>
        </p:txBody>
      </p:sp>
      <p:pic>
        <p:nvPicPr>
          <p:cNvPr id="1028" name="Picture 4">
            <a:extLst>
              <a:ext uri="{FF2B5EF4-FFF2-40B4-BE49-F238E27FC236}">
                <a16:creationId xmlns:a16="http://schemas.microsoft.com/office/drawing/2014/main" id="{3270F7F1-F79A-15A7-8AB6-8816A84DA10B}"/>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240003" y="6184202"/>
            <a:ext cx="726960" cy="38819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89511187"/>
      </p:ext>
    </p:extLst>
  </p:cSld>
  <p:clrMapOvr>
    <a:masterClrMapping/>
  </p:clrMapOvr>
  <mc:AlternateContent xmlns:mc="http://schemas.openxmlformats.org/markup-compatibility/2006" xmlns:p14="http://schemas.microsoft.com/office/powerpoint/2010/main">
    <mc:Choice Requires="p14">
      <p:transition spd="slow" p14:dur="2000" advTm="12097"/>
    </mc:Choice>
    <mc:Fallback xmlns="">
      <p:transition spd="slow" advTm="1209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FF73C8-9862-FF99-7F5A-6BD5A53758B8}"/>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573497E1-F131-BF7D-CCB2-C945A8E04ACE}"/>
              </a:ext>
            </a:extLst>
          </p:cNvPr>
          <p:cNvSpPr/>
          <p:nvPr/>
        </p:nvSpPr>
        <p:spPr>
          <a:xfrm>
            <a:off x="6096000" y="1594069"/>
            <a:ext cx="5201919" cy="4363230"/>
          </a:xfrm>
          <a:prstGeom prst="rect">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GB"/>
          </a:p>
        </p:txBody>
      </p:sp>
      <p:sp>
        <p:nvSpPr>
          <p:cNvPr id="4" name="Title 3">
            <a:extLst>
              <a:ext uri="{FF2B5EF4-FFF2-40B4-BE49-F238E27FC236}">
                <a16:creationId xmlns:a16="http://schemas.microsoft.com/office/drawing/2014/main" id="{0082B8A7-C7A3-039D-09D1-8B657CCAB3E9}"/>
              </a:ext>
            </a:extLst>
          </p:cNvPr>
          <p:cNvSpPr>
            <a:spLocks noGrp="1"/>
          </p:cNvSpPr>
          <p:nvPr>
            <p:ph type="ctrTitle"/>
          </p:nvPr>
        </p:nvSpPr>
        <p:spPr/>
        <p:txBody>
          <a:bodyPr/>
          <a:lstStyle/>
          <a:p>
            <a:r>
              <a:rPr lang="en-GB" sz="4000" dirty="0">
                <a:latin typeface="Calibri" panose="020F0502020204030204" pitchFamily="34" charset="0"/>
              </a:rPr>
              <a:t>References</a:t>
            </a:r>
            <a:endParaRPr lang="en-GB" dirty="0"/>
          </a:p>
        </p:txBody>
      </p:sp>
      <p:sp>
        <p:nvSpPr>
          <p:cNvPr id="3" name="Text Placeholder 2">
            <a:extLst>
              <a:ext uri="{FF2B5EF4-FFF2-40B4-BE49-F238E27FC236}">
                <a16:creationId xmlns:a16="http://schemas.microsoft.com/office/drawing/2014/main" id="{D408B571-6F95-B415-6B51-95675F3AED83}"/>
              </a:ext>
            </a:extLst>
          </p:cNvPr>
          <p:cNvSpPr>
            <a:spLocks noGrp="1"/>
          </p:cNvSpPr>
          <p:nvPr>
            <p:ph type="body" sz="quarter" idx="14"/>
          </p:nvPr>
        </p:nvSpPr>
        <p:spPr>
          <a:xfrm>
            <a:off x="720003" y="1594069"/>
            <a:ext cx="10396232" cy="4363229"/>
          </a:xfrm>
        </p:spPr>
        <p:txBody>
          <a:bodyPr/>
          <a:lstStyle/>
          <a:p>
            <a:r>
              <a:rPr lang="en-GB" sz="1600" b="0" dirty="0"/>
              <a:t>26.	Ho, X., </a:t>
            </a:r>
            <a:r>
              <a:rPr lang="en-GB" sz="1600" b="0" dirty="0" err="1"/>
              <a:t>Tomitsch</a:t>
            </a:r>
            <a:r>
              <a:rPr lang="en-GB" sz="1600" b="0" dirty="0"/>
              <a:t>, M. and Bednarz, T. (2014) 'Game design inspiration in Global Game Jam', in Proceedings of </a:t>
            </a:r>
            <a:r>
              <a:rPr lang="en-GB" sz="1600" b="0" dirty="0" err="1"/>
              <a:t>DiGRAA</a:t>
            </a:r>
            <a:r>
              <a:rPr lang="en-GB" sz="1600" b="0" dirty="0"/>
              <a:t> 2014: What is game studies in Australia?. Digital Games Research Association </a:t>
            </a:r>
            <a:r>
              <a:rPr lang="en-GB" sz="1600" b="0" dirty="0" err="1"/>
              <a:t>DiGRA</a:t>
            </a:r>
            <a:r>
              <a:rPr lang="en-GB" sz="1600" b="0" dirty="0"/>
              <a:t>, pp. 1–4. Available at: https://digraa.org/wp-content/uploads/2014/06/53_ho.pdf (Accessed: 26 June 2026).</a:t>
            </a:r>
          </a:p>
          <a:p>
            <a:r>
              <a:rPr lang="en-GB" sz="1600" b="0" dirty="0"/>
              <a:t>27.	Ilett, D. (2021) Midlands Games Industry GGJ21. Available at: https://v3.globalgamejam.org/2021/jam-sites/midlands-games-industry (Accessed: 28 June 2026).</a:t>
            </a:r>
          </a:p>
          <a:p>
            <a:r>
              <a:rPr lang="en-GB" sz="1600" b="0" dirty="0"/>
              <a:t>28.	Ingram, O. (2026) 'Self selection bias: definition, causes &amp; how to avoid it', </a:t>
            </a:r>
            <a:r>
              <a:rPr lang="en-GB" sz="1600" b="0" dirty="0" err="1"/>
              <a:t>ResearchProspect</a:t>
            </a:r>
            <a:r>
              <a:rPr lang="en-GB" sz="1600" b="0" dirty="0"/>
              <a:t>. Available at: https://www.researchprospect.com/what-is-self-selection-bias/ (Accessed: 28 June 2026) </a:t>
            </a:r>
          </a:p>
          <a:p>
            <a:r>
              <a:rPr lang="en-GB" sz="1600" b="0" dirty="0"/>
              <a:t>29.	Into Games (2024) Social Mobility in the UK Games sector 2024. Available at: https://intogames.org/news/report-social-mobility-in-the-uk-games-sector-2024 (Accessed: 26 June 2026).</a:t>
            </a:r>
          </a:p>
          <a:p>
            <a:r>
              <a:rPr lang="en-GB" sz="1600" b="0" dirty="0"/>
              <a:t>30.	Jones, B. (2023) Employability expectations in the video games industry. York: Screen Industries Growth Network, University of York. Available at: https://screen-network.org.uk/wp-content/uploads/2023/12/58955_Gaming-Industry-Employability_Digital_HR.pdf (Accessed: 26 June 2026).</a:t>
            </a:r>
          </a:p>
        </p:txBody>
      </p:sp>
      <p:sp>
        <p:nvSpPr>
          <p:cNvPr id="5" name="Footer Placeholder 4">
            <a:extLst>
              <a:ext uri="{FF2B5EF4-FFF2-40B4-BE49-F238E27FC236}">
                <a16:creationId xmlns:a16="http://schemas.microsoft.com/office/drawing/2014/main" id="{2D6070B9-88C7-C10A-2C1B-2EB46147F594}"/>
              </a:ext>
            </a:extLst>
          </p:cNvPr>
          <p:cNvSpPr>
            <a:spLocks noGrp="1"/>
          </p:cNvSpPr>
          <p:nvPr>
            <p:ph type="ftr" sz="quarter" idx="3"/>
          </p:nvPr>
        </p:nvSpPr>
        <p:spPr/>
        <p:txBody>
          <a:bodyPr/>
          <a:lstStyle/>
          <a:p>
            <a:pPr algn="r"/>
            <a:r>
              <a:rPr lang="en-GB"/>
              <a:t>Place of Global Game Jam as Identity Infrastructure in UK Cross-Regional Communities of Practice</a:t>
            </a:r>
            <a:endParaRPr lang="en-GB" dirty="0"/>
          </a:p>
        </p:txBody>
      </p:sp>
      <p:sp>
        <p:nvSpPr>
          <p:cNvPr id="7" name="Slide Number Placeholder 6">
            <a:extLst>
              <a:ext uri="{FF2B5EF4-FFF2-40B4-BE49-F238E27FC236}">
                <a16:creationId xmlns:a16="http://schemas.microsoft.com/office/drawing/2014/main" id="{8A790ADC-77E6-CCF7-A4DF-E863FD103C7A}"/>
              </a:ext>
            </a:extLst>
          </p:cNvPr>
          <p:cNvSpPr>
            <a:spLocks noGrp="1"/>
          </p:cNvSpPr>
          <p:nvPr>
            <p:ph type="sldNum" sz="quarter" idx="4"/>
          </p:nvPr>
        </p:nvSpPr>
        <p:spPr/>
        <p:txBody>
          <a:bodyPr/>
          <a:lstStyle/>
          <a:p>
            <a:fld id="{2CC19541-5F6E-2C4C-BF21-196C1C8E2E31}" type="slidenum">
              <a:rPr lang="en-GB" smtClean="0"/>
              <a:pPr/>
              <a:t>56</a:t>
            </a:fld>
            <a:r>
              <a:rPr lang="en-GB"/>
              <a:t> </a:t>
            </a:r>
            <a:endParaRPr lang="en-GB" dirty="0"/>
          </a:p>
        </p:txBody>
      </p:sp>
      <p:pic>
        <p:nvPicPr>
          <p:cNvPr id="1028" name="Picture 4">
            <a:extLst>
              <a:ext uri="{FF2B5EF4-FFF2-40B4-BE49-F238E27FC236}">
                <a16:creationId xmlns:a16="http://schemas.microsoft.com/office/drawing/2014/main" id="{D7830E10-C931-27C9-7B07-9CE53CC3A1F3}"/>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240003" y="6184202"/>
            <a:ext cx="726960" cy="38819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2183576"/>
      </p:ext>
    </p:extLst>
  </p:cSld>
  <p:clrMapOvr>
    <a:masterClrMapping/>
  </p:clrMapOvr>
  <mc:AlternateContent xmlns:mc="http://schemas.openxmlformats.org/markup-compatibility/2006" xmlns:p14="http://schemas.microsoft.com/office/powerpoint/2010/main">
    <mc:Choice Requires="p14">
      <p:transition spd="slow" p14:dur="2000" advTm="12097"/>
    </mc:Choice>
    <mc:Fallback xmlns="">
      <p:transition spd="slow" advTm="1209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8E6724-AEC1-1CCA-26F9-12DC502E9862}"/>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4833AFB3-32B3-ED61-7FFD-9FBA670061C9}"/>
              </a:ext>
            </a:extLst>
          </p:cNvPr>
          <p:cNvSpPr/>
          <p:nvPr/>
        </p:nvSpPr>
        <p:spPr>
          <a:xfrm>
            <a:off x="6096000" y="1594069"/>
            <a:ext cx="5201919" cy="4363230"/>
          </a:xfrm>
          <a:prstGeom prst="rect">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GB"/>
          </a:p>
        </p:txBody>
      </p:sp>
      <p:sp>
        <p:nvSpPr>
          <p:cNvPr id="4" name="Title 3">
            <a:extLst>
              <a:ext uri="{FF2B5EF4-FFF2-40B4-BE49-F238E27FC236}">
                <a16:creationId xmlns:a16="http://schemas.microsoft.com/office/drawing/2014/main" id="{D0460E1A-BB9F-1E4F-FCC6-CB26B9331BDC}"/>
              </a:ext>
            </a:extLst>
          </p:cNvPr>
          <p:cNvSpPr>
            <a:spLocks noGrp="1"/>
          </p:cNvSpPr>
          <p:nvPr>
            <p:ph type="ctrTitle"/>
          </p:nvPr>
        </p:nvSpPr>
        <p:spPr/>
        <p:txBody>
          <a:bodyPr/>
          <a:lstStyle/>
          <a:p>
            <a:r>
              <a:rPr lang="en-GB" sz="4000" dirty="0">
                <a:latin typeface="Calibri" panose="020F0502020204030204" pitchFamily="34" charset="0"/>
              </a:rPr>
              <a:t>References</a:t>
            </a:r>
            <a:endParaRPr lang="en-GB" dirty="0"/>
          </a:p>
        </p:txBody>
      </p:sp>
      <p:sp>
        <p:nvSpPr>
          <p:cNvPr id="3" name="Text Placeholder 2">
            <a:extLst>
              <a:ext uri="{FF2B5EF4-FFF2-40B4-BE49-F238E27FC236}">
                <a16:creationId xmlns:a16="http://schemas.microsoft.com/office/drawing/2014/main" id="{1221EC27-F752-4822-754E-9C76BB5F6662}"/>
              </a:ext>
            </a:extLst>
          </p:cNvPr>
          <p:cNvSpPr>
            <a:spLocks noGrp="1"/>
          </p:cNvSpPr>
          <p:nvPr>
            <p:ph type="body" sz="quarter" idx="14"/>
          </p:nvPr>
        </p:nvSpPr>
        <p:spPr>
          <a:xfrm>
            <a:off x="720003" y="1594069"/>
            <a:ext cx="10396232" cy="4363229"/>
          </a:xfrm>
        </p:spPr>
        <p:txBody>
          <a:bodyPr/>
          <a:lstStyle/>
          <a:p>
            <a:r>
              <a:rPr lang="en-GB" sz="1600" b="0" dirty="0"/>
              <a:t>31.	Kaczmarek, T. (2026) GDL @ Goldsmiths + UniJam GGJ26. Available at: https://globalgamejam.org/jam-sites/2026/gdl-goldsmiths-unijam-ggj26 (Accessed: 28 June 2026).</a:t>
            </a:r>
          </a:p>
          <a:p>
            <a:r>
              <a:rPr lang="en-GB" sz="1600" b="0" dirty="0"/>
              <a:t>32.	</a:t>
            </a:r>
            <a:r>
              <a:rPr lang="en-GB" sz="1600" b="0" dirty="0" err="1"/>
              <a:t>Khazaal</a:t>
            </a:r>
            <a:r>
              <a:rPr lang="en-GB" sz="1600" b="0" dirty="0"/>
              <a:t>, Y. et al. (2014) 'Does self-selection affect samples' representativeness in online surveys? An investigation in online video game research', Journal of Medical Internet Research, 16(7), p. e164. Available at: https://pmc.ncbi.nlm.nih.gov/articles/PMC4115258/ (Accessed: 28 June 2026).</a:t>
            </a:r>
          </a:p>
          <a:p>
            <a:r>
              <a:rPr lang="en-GB" sz="1600" b="0" dirty="0"/>
              <a:t>33.	Kolek, L., </a:t>
            </a:r>
            <a:r>
              <a:rPr lang="en-GB" sz="1600" b="0" dirty="0" err="1"/>
              <a:t>Mochocki</a:t>
            </a:r>
            <a:r>
              <a:rPr lang="en-GB" sz="1600" b="0" dirty="0"/>
              <a:t>, M. and </a:t>
            </a:r>
            <a:r>
              <a:rPr lang="en-GB" sz="1600" b="0" dirty="0" err="1"/>
              <a:t>Gemrot</a:t>
            </a:r>
            <a:r>
              <a:rPr lang="en-GB" sz="1600" b="0" dirty="0"/>
              <a:t>, J. (2022) 'Review of Educational Benefits of Game Jams: Participant and Industry Perspective', Homo Ludens, 1(15), pp. 119–144. </a:t>
            </a:r>
            <a:r>
              <a:rPr lang="en-GB" sz="1600" b="0" dirty="0" err="1"/>
              <a:t>doi</a:t>
            </a:r>
            <a:r>
              <a:rPr lang="en-GB" sz="1600" b="0" dirty="0"/>
              <a:t>: 10.14746/HL.2022.15.7.</a:t>
            </a:r>
          </a:p>
          <a:p>
            <a:r>
              <a:rPr lang="en-GB" sz="1600" b="0" dirty="0"/>
              <a:t>34.	</a:t>
            </a:r>
            <a:r>
              <a:rPr lang="en-GB" sz="1600" b="0" dirty="0" err="1"/>
              <a:t>Kultima</a:t>
            </a:r>
            <a:r>
              <a:rPr lang="en-GB" sz="1600" b="0" dirty="0"/>
              <a:t>, A. (2015) 'Defining game jam', in Proceedings of the 10th International Conference on the Foundations of Digital Games (FDG 2015). Pacific Grove, CA, USA, 22–25 June.</a:t>
            </a:r>
          </a:p>
          <a:p>
            <a:r>
              <a:rPr lang="en-GB" sz="1600" b="0" dirty="0"/>
              <a:t>35.	Kumari, S. (2022) 'Outplay Entertainment GGJ 2022', Global Game Jam. Available at: https://v3.globalgamejam.org/2022/jam-sites/outplay-entertainment-ltd (Accessed: 28 June 2026).</a:t>
            </a:r>
          </a:p>
        </p:txBody>
      </p:sp>
      <p:sp>
        <p:nvSpPr>
          <p:cNvPr id="5" name="Footer Placeholder 4">
            <a:extLst>
              <a:ext uri="{FF2B5EF4-FFF2-40B4-BE49-F238E27FC236}">
                <a16:creationId xmlns:a16="http://schemas.microsoft.com/office/drawing/2014/main" id="{08A0D021-BEDA-BD8A-0CF6-CF93EEC08702}"/>
              </a:ext>
            </a:extLst>
          </p:cNvPr>
          <p:cNvSpPr>
            <a:spLocks noGrp="1"/>
          </p:cNvSpPr>
          <p:nvPr>
            <p:ph type="ftr" sz="quarter" idx="3"/>
          </p:nvPr>
        </p:nvSpPr>
        <p:spPr/>
        <p:txBody>
          <a:bodyPr/>
          <a:lstStyle/>
          <a:p>
            <a:pPr algn="r"/>
            <a:r>
              <a:rPr lang="en-GB"/>
              <a:t>Place of Global Game Jam as Identity Infrastructure in UK Cross-Regional Communities of Practice</a:t>
            </a:r>
            <a:endParaRPr lang="en-GB" dirty="0"/>
          </a:p>
        </p:txBody>
      </p:sp>
      <p:sp>
        <p:nvSpPr>
          <p:cNvPr id="7" name="Slide Number Placeholder 6">
            <a:extLst>
              <a:ext uri="{FF2B5EF4-FFF2-40B4-BE49-F238E27FC236}">
                <a16:creationId xmlns:a16="http://schemas.microsoft.com/office/drawing/2014/main" id="{D856E31C-6496-CD7D-096D-3CC948AAADAC}"/>
              </a:ext>
            </a:extLst>
          </p:cNvPr>
          <p:cNvSpPr>
            <a:spLocks noGrp="1"/>
          </p:cNvSpPr>
          <p:nvPr>
            <p:ph type="sldNum" sz="quarter" idx="4"/>
          </p:nvPr>
        </p:nvSpPr>
        <p:spPr/>
        <p:txBody>
          <a:bodyPr/>
          <a:lstStyle/>
          <a:p>
            <a:fld id="{2CC19541-5F6E-2C4C-BF21-196C1C8E2E31}" type="slidenum">
              <a:rPr lang="en-GB" smtClean="0"/>
              <a:pPr/>
              <a:t>57</a:t>
            </a:fld>
            <a:r>
              <a:rPr lang="en-GB"/>
              <a:t> </a:t>
            </a:r>
            <a:endParaRPr lang="en-GB" dirty="0"/>
          </a:p>
        </p:txBody>
      </p:sp>
      <p:pic>
        <p:nvPicPr>
          <p:cNvPr id="1028" name="Picture 4">
            <a:extLst>
              <a:ext uri="{FF2B5EF4-FFF2-40B4-BE49-F238E27FC236}">
                <a16:creationId xmlns:a16="http://schemas.microsoft.com/office/drawing/2014/main" id="{673335A4-4318-7FA4-5116-E0D2A18CDC4D}"/>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240003" y="6184202"/>
            <a:ext cx="726960" cy="38819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02303480"/>
      </p:ext>
    </p:extLst>
  </p:cSld>
  <p:clrMapOvr>
    <a:masterClrMapping/>
  </p:clrMapOvr>
  <mc:AlternateContent xmlns:mc="http://schemas.openxmlformats.org/markup-compatibility/2006" xmlns:p14="http://schemas.microsoft.com/office/powerpoint/2010/main">
    <mc:Choice Requires="p14">
      <p:transition spd="slow" p14:dur="2000" advTm="12097"/>
    </mc:Choice>
    <mc:Fallback xmlns="">
      <p:transition spd="slow" advTm="1209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2645A0-8CBF-A2A9-2750-44D589BBB2DC}"/>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B79A1612-9333-8A65-50C9-897A59BA02C0}"/>
              </a:ext>
            </a:extLst>
          </p:cNvPr>
          <p:cNvSpPr/>
          <p:nvPr/>
        </p:nvSpPr>
        <p:spPr>
          <a:xfrm>
            <a:off x="6096000" y="1594069"/>
            <a:ext cx="5201919" cy="4363230"/>
          </a:xfrm>
          <a:prstGeom prst="rect">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GB"/>
          </a:p>
        </p:txBody>
      </p:sp>
      <p:sp>
        <p:nvSpPr>
          <p:cNvPr id="4" name="Title 3">
            <a:extLst>
              <a:ext uri="{FF2B5EF4-FFF2-40B4-BE49-F238E27FC236}">
                <a16:creationId xmlns:a16="http://schemas.microsoft.com/office/drawing/2014/main" id="{919C846C-F0F7-D7EB-0503-78055BE255E7}"/>
              </a:ext>
            </a:extLst>
          </p:cNvPr>
          <p:cNvSpPr>
            <a:spLocks noGrp="1"/>
          </p:cNvSpPr>
          <p:nvPr>
            <p:ph type="ctrTitle"/>
          </p:nvPr>
        </p:nvSpPr>
        <p:spPr/>
        <p:txBody>
          <a:bodyPr/>
          <a:lstStyle/>
          <a:p>
            <a:r>
              <a:rPr lang="en-GB" sz="4000" dirty="0">
                <a:latin typeface="Calibri" panose="020F0502020204030204" pitchFamily="34" charset="0"/>
              </a:rPr>
              <a:t>References</a:t>
            </a:r>
            <a:endParaRPr lang="en-GB" dirty="0"/>
          </a:p>
        </p:txBody>
      </p:sp>
      <p:sp>
        <p:nvSpPr>
          <p:cNvPr id="3" name="Text Placeholder 2">
            <a:extLst>
              <a:ext uri="{FF2B5EF4-FFF2-40B4-BE49-F238E27FC236}">
                <a16:creationId xmlns:a16="http://schemas.microsoft.com/office/drawing/2014/main" id="{75C7F6C4-BB44-9189-C88C-8D5CFE8F3441}"/>
              </a:ext>
            </a:extLst>
          </p:cNvPr>
          <p:cNvSpPr>
            <a:spLocks noGrp="1"/>
          </p:cNvSpPr>
          <p:nvPr>
            <p:ph type="body" sz="quarter" idx="14"/>
          </p:nvPr>
        </p:nvSpPr>
        <p:spPr>
          <a:xfrm>
            <a:off x="720003" y="1594069"/>
            <a:ext cx="10396232" cy="4363229"/>
          </a:xfrm>
        </p:spPr>
        <p:txBody>
          <a:bodyPr/>
          <a:lstStyle/>
          <a:p>
            <a:r>
              <a:rPr lang="en-GB" sz="1600" b="0" dirty="0"/>
              <a:t>36.	</a:t>
            </a:r>
            <a:r>
              <a:rPr lang="en-GB" sz="1600" b="0" dirty="0" err="1"/>
              <a:t>Laaninen</a:t>
            </a:r>
            <a:r>
              <a:rPr lang="en-GB" sz="1600" b="0" dirty="0"/>
              <a:t>, H., Hanson, H. and Sauter, C. (2025) Jam sessions as knowledge transfer and creation tool: playbook game jams. BSG Go! Scaling-up Baltic Sea Game Support. Available at: https://interreg-baltic.eu/wp-content/uploads/2025/02/Playbook-Game-Jams-for-Competence-Building-1.pdf (Accessed: 26 June 2026).</a:t>
            </a:r>
          </a:p>
          <a:p>
            <a:r>
              <a:rPr lang="en-GB" sz="1600" b="0" dirty="0"/>
              <a:t>37.	Lai, G. et al. (2021) 'Two decades of game jams', in ICGJ 2021: Proceedings of the Sixth Annual International Conference on Game Jams, Hackathons, and Game Creation Events. Montreal, Canada, 2 August. New York: ACM, pp. 1–11.</a:t>
            </a:r>
          </a:p>
          <a:p>
            <a:r>
              <a:rPr lang="en-GB" sz="1600" b="0" dirty="0"/>
              <a:t>38.	Lave, J. and Wenger, E. (1991) Situated learning: legitimate peripheral participation. Cambridge: Cambridge University Press.</a:t>
            </a:r>
          </a:p>
          <a:p>
            <a:r>
              <a:rPr lang="en-GB" sz="1600" b="0" dirty="0"/>
              <a:t>39.	Melo, L. de A. et al. (2023) 'All for one and one for all: Investigating how Global Game Jam participants get and offer help', in 2023 ACM/IEEE International Symposium on Empirical Software Engineering and Measurement (ESEM). New Orleans, LA, USA, 26–27 October. New York: IEEE, pp. 1–12.</a:t>
            </a:r>
          </a:p>
          <a:p>
            <a:r>
              <a:rPr lang="en-GB" sz="1600" b="0" dirty="0"/>
              <a:t>40.	Ozimek, A. and Rueda, C. (2022) Organising inclusive informal events in the games industry. Available at: https://www.researchgate.net/publication/358299016_Organising_Inclusive_Informal_Events_in_the_Games_Industry (Accessed: 26 June 2026)</a:t>
            </a:r>
          </a:p>
        </p:txBody>
      </p:sp>
      <p:sp>
        <p:nvSpPr>
          <p:cNvPr id="5" name="Footer Placeholder 4">
            <a:extLst>
              <a:ext uri="{FF2B5EF4-FFF2-40B4-BE49-F238E27FC236}">
                <a16:creationId xmlns:a16="http://schemas.microsoft.com/office/drawing/2014/main" id="{36BDA97D-4A1E-1B5D-0833-C23AD60C85C6}"/>
              </a:ext>
            </a:extLst>
          </p:cNvPr>
          <p:cNvSpPr>
            <a:spLocks noGrp="1"/>
          </p:cNvSpPr>
          <p:nvPr>
            <p:ph type="ftr" sz="quarter" idx="3"/>
          </p:nvPr>
        </p:nvSpPr>
        <p:spPr/>
        <p:txBody>
          <a:bodyPr/>
          <a:lstStyle/>
          <a:p>
            <a:pPr algn="r"/>
            <a:r>
              <a:rPr lang="en-GB"/>
              <a:t>Place of Global Game Jam as Identity Infrastructure in UK Cross-Regional Communities of Practice</a:t>
            </a:r>
            <a:endParaRPr lang="en-GB" dirty="0"/>
          </a:p>
        </p:txBody>
      </p:sp>
      <p:sp>
        <p:nvSpPr>
          <p:cNvPr id="7" name="Slide Number Placeholder 6">
            <a:extLst>
              <a:ext uri="{FF2B5EF4-FFF2-40B4-BE49-F238E27FC236}">
                <a16:creationId xmlns:a16="http://schemas.microsoft.com/office/drawing/2014/main" id="{4A278669-9F18-4AC8-8819-986F304CE1F1}"/>
              </a:ext>
            </a:extLst>
          </p:cNvPr>
          <p:cNvSpPr>
            <a:spLocks noGrp="1"/>
          </p:cNvSpPr>
          <p:nvPr>
            <p:ph type="sldNum" sz="quarter" idx="4"/>
          </p:nvPr>
        </p:nvSpPr>
        <p:spPr/>
        <p:txBody>
          <a:bodyPr/>
          <a:lstStyle/>
          <a:p>
            <a:fld id="{2CC19541-5F6E-2C4C-BF21-196C1C8E2E31}" type="slidenum">
              <a:rPr lang="en-GB" smtClean="0"/>
              <a:pPr/>
              <a:t>58</a:t>
            </a:fld>
            <a:r>
              <a:rPr lang="en-GB"/>
              <a:t> </a:t>
            </a:r>
            <a:endParaRPr lang="en-GB" dirty="0"/>
          </a:p>
        </p:txBody>
      </p:sp>
      <p:pic>
        <p:nvPicPr>
          <p:cNvPr id="1028" name="Picture 4">
            <a:extLst>
              <a:ext uri="{FF2B5EF4-FFF2-40B4-BE49-F238E27FC236}">
                <a16:creationId xmlns:a16="http://schemas.microsoft.com/office/drawing/2014/main" id="{8619D465-9E9D-D49E-792A-768E6A68A9AB}"/>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240003" y="6184202"/>
            <a:ext cx="726960" cy="38819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93537120"/>
      </p:ext>
    </p:extLst>
  </p:cSld>
  <p:clrMapOvr>
    <a:masterClrMapping/>
  </p:clrMapOvr>
  <mc:AlternateContent xmlns:mc="http://schemas.openxmlformats.org/markup-compatibility/2006" xmlns:p14="http://schemas.microsoft.com/office/powerpoint/2010/main">
    <mc:Choice Requires="p14">
      <p:transition spd="slow" p14:dur="2000" advTm="12097"/>
    </mc:Choice>
    <mc:Fallback xmlns="">
      <p:transition spd="slow" advTm="1209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6A37EF-A84A-D942-4FB2-8853451D86F0}"/>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3614DE17-FE44-0157-0C91-1D04304FCC85}"/>
              </a:ext>
            </a:extLst>
          </p:cNvPr>
          <p:cNvSpPr/>
          <p:nvPr/>
        </p:nvSpPr>
        <p:spPr>
          <a:xfrm>
            <a:off x="6096000" y="1594069"/>
            <a:ext cx="5201919" cy="4363230"/>
          </a:xfrm>
          <a:prstGeom prst="rect">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GB"/>
          </a:p>
        </p:txBody>
      </p:sp>
      <p:sp>
        <p:nvSpPr>
          <p:cNvPr id="4" name="Title 3">
            <a:extLst>
              <a:ext uri="{FF2B5EF4-FFF2-40B4-BE49-F238E27FC236}">
                <a16:creationId xmlns:a16="http://schemas.microsoft.com/office/drawing/2014/main" id="{DE5FA3FC-E574-43A1-4ED0-2401D46E68E7}"/>
              </a:ext>
            </a:extLst>
          </p:cNvPr>
          <p:cNvSpPr>
            <a:spLocks noGrp="1"/>
          </p:cNvSpPr>
          <p:nvPr>
            <p:ph type="ctrTitle"/>
          </p:nvPr>
        </p:nvSpPr>
        <p:spPr/>
        <p:txBody>
          <a:bodyPr/>
          <a:lstStyle/>
          <a:p>
            <a:r>
              <a:rPr lang="en-GB" sz="4000" dirty="0">
                <a:latin typeface="Calibri" panose="020F0502020204030204" pitchFamily="34" charset="0"/>
              </a:rPr>
              <a:t>References</a:t>
            </a:r>
            <a:endParaRPr lang="en-GB" dirty="0"/>
          </a:p>
        </p:txBody>
      </p:sp>
      <p:sp>
        <p:nvSpPr>
          <p:cNvPr id="3" name="Text Placeholder 2">
            <a:extLst>
              <a:ext uri="{FF2B5EF4-FFF2-40B4-BE49-F238E27FC236}">
                <a16:creationId xmlns:a16="http://schemas.microsoft.com/office/drawing/2014/main" id="{8EF5F2C0-76BC-E94B-3D7B-EA1D9A94EEC2}"/>
              </a:ext>
            </a:extLst>
          </p:cNvPr>
          <p:cNvSpPr>
            <a:spLocks noGrp="1"/>
          </p:cNvSpPr>
          <p:nvPr>
            <p:ph type="body" sz="quarter" idx="14"/>
          </p:nvPr>
        </p:nvSpPr>
        <p:spPr>
          <a:xfrm>
            <a:off x="720003" y="1594069"/>
            <a:ext cx="10396232" cy="4363229"/>
          </a:xfrm>
        </p:spPr>
        <p:txBody>
          <a:bodyPr/>
          <a:lstStyle/>
          <a:p>
            <a:r>
              <a:rPr lang="en-GB" sz="1600" b="0" dirty="0"/>
              <a:t>41.	</a:t>
            </a:r>
            <a:r>
              <a:rPr lang="en-GB" sz="1600" b="0" dirty="0" err="1"/>
              <a:t>Pedercini</a:t>
            </a:r>
            <a:r>
              <a:rPr lang="en-GB" sz="1600" b="0" dirty="0"/>
              <a:t>, P. (2023) Prototyping. Available at: https://mycours.es/fastcurious/prototyping/ (Accessed: 27 June 2026).</a:t>
            </a:r>
          </a:p>
          <a:p>
            <a:r>
              <a:rPr lang="en-GB" sz="1600" b="0" dirty="0"/>
              <a:t>42.	Roy, S. (2026) In-person event attendance rate: latest benchmarks (2025–2026). Available at: https://www.nunify.com/blogs/event-attendance-rate (Accessed: 28 June 2026).</a:t>
            </a:r>
          </a:p>
          <a:p>
            <a:r>
              <a:rPr lang="en-GB" sz="1600" b="0" dirty="0"/>
              <a:t>43.	</a:t>
            </a:r>
            <a:r>
              <a:rPr lang="en-GB" sz="1600" b="0" dirty="0" err="1"/>
              <a:t>Sampugnaro</a:t>
            </a:r>
            <a:r>
              <a:rPr lang="en-GB" sz="1600" b="0" dirty="0"/>
              <a:t>, R., Mica, S., Fallica, S., Bonaiuto, A. and </a:t>
            </a:r>
            <a:r>
              <a:rPr lang="en-GB" sz="1600" b="0" dirty="0" err="1"/>
              <a:t>Mingrino</a:t>
            </a:r>
            <a:r>
              <a:rPr lang="en-GB" sz="1600" b="0" dirty="0"/>
              <a:t>, M. (2014) 'Participation at the Global Game Jam: a bridge between consumer and producer worlds in digital entertainment', GAME, (3), pp. 35–45. Available at: https://www.gamejournal.it/wp-content/uploads/2014/04/GAME_3_Subcultures_Sampugnaro_et-al.pdf (Accessed: 28 June 2026)</a:t>
            </a:r>
          </a:p>
          <a:p>
            <a:r>
              <a:rPr lang="en-GB" sz="1600" b="0" dirty="0"/>
              <a:t>44.	Savage, L., Harvey, P., Martin, G., Ross, K. and Filip, C. (2026) 'Industry panel discussion', </a:t>
            </a:r>
            <a:r>
              <a:rPr lang="en-GB" sz="1600" b="0" dirty="0" err="1"/>
              <a:t>Gamebridge</a:t>
            </a:r>
            <a:r>
              <a:rPr lang="en-GB" sz="1600" b="0" dirty="0"/>
              <a:t> event, Cambridge, 27 June.</a:t>
            </a:r>
          </a:p>
          <a:p>
            <a:r>
              <a:rPr lang="en-GB" sz="1600" b="0" dirty="0"/>
              <a:t>45.	Shillito, P. (2022) Very Scary Scenario - Cheshire branch GGJ22. Available at: https://v3.globalgamejam.org/2022/jam-sites/very-scary-scenario-cheshire-branch-ggj22 (Accessed: 27 June 2026).</a:t>
            </a:r>
          </a:p>
        </p:txBody>
      </p:sp>
      <p:sp>
        <p:nvSpPr>
          <p:cNvPr id="5" name="Footer Placeholder 4">
            <a:extLst>
              <a:ext uri="{FF2B5EF4-FFF2-40B4-BE49-F238E27FC236}">
                <a16:creationId xmlns:a16="http://schemas.microsoft.com/office/drawing/2014/main" id="{C64F6A54-6166-3A38-2542-A45F75B805D9}"/>
              </a:ext>
            </a:extLst>
          </p:cNvPr>
          <p:cNvSpPr>
            <a:spLocks noGrp="1"/>
          </p:cNvSpPr>
          <p:nvPr>
            <p:ph type="ftr" sz="quarter" idx="3"/>
          </p:nvPr>
        </p:nvSpPr>
        <p:spPr/>
        <p:txBody>
          <a:bodyPr/>
          <a:lstStyle/>
          <a:p>
            <a:pPr algn="r"/>
            <a:r>
              <a:rPr lang="en-GB"/>
              <a:t>Place of Global Game Jam as Identity Infrastructure in UK Cross-Regional Communities of Practice</a:t>
            </a:r>
            <a:endParaRPr lang="en-GB" dirty="0"/>
          </a:p>
        </p:txBody>
      </p:sp>
      <p:sp>
        <p:nvSpPr>
          <p:cNvPr id="7" name="Slide Number Placeholder 6">
            <a:extLst>
              <a:ext uri="{FF2B5EF4-FFF2-40B4-BE49-F238E27FC236}">
                <a16:creationId xmlns:a16="http://schemas.microsoft.com/office/drawing/2014/main" id="{CEABD282-7D70-98EA-4F40-F4CC4786D188}"/>
              </a:ext>
            </a:extLst>
          </p:cNvPr>
          <p:cNvSpPr>
            <a:spLocks noGrp="1"/>
          </p:cNvSpPr>
          <p:nvPr>
            <p:ph type="sldNum" sz="quarter" idx="4"/>
          </p:nvPr>
        </p:nvSpPr>
        <p:spPr/>
        <p:txBody>
          <a:bodyPr/>
          <a:lstStyle/>
          <a:p>
            <a:fld id="{2CC19541-5F6E-2C4C-BF21-196C1C8E2E31}" type="slidenum">
              <a:rPr lang="en-GB" smtClean="0"/>
              <a:pPr/>
              <a:t>59</a:t>
            </a:fld>
            <a:r>
              <a:rPr lang="en-GB"/>
              <a:t> </a:t>
            </a:r>
            <a:endParaRPr lang="en-GB" dirty="0"/>
          </a:p>
        </p:txBody>
      </p:sp>
      <p:pic>
        <p:nvPicPr>
          <p:cNvPr id="1028" name="Picture 4">
            <a:extLst>
              <a:ext uri="{FF2B5EF4-FFF2-40B4-BE49-F238E27FC236}">
                <a16:creationId xmlns:a16="http://schemas.microsoft.com/office/drawing/2014/main" id="{FB336E99-124E-4632-6EDD-47384B3BB1F9}"/>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240003" y="6184202"/>
            <a:ext cx="726960" cy="38819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81626794"/>
      </p:ext>
    </p:extLst>
  </p:cSld>
  <p:clrMapOvr>
    <a:masterClrMapping/>
  </p:clrMapOvr>
  <mc:AlternateContent xmlns:mc="http://schemas.openxmlformats.org/markup-compatibility/2006" xmlns:p14="http://schemas.microsoft.com/office/powerpoint/2010/main">
    <mc:Choice Requires="p14">
      <p:transition spd="slow" p14:dur="2000" advTm="12097"/>
    </mc:Choice>
    <mc:Fallback xmlns="">
      <p:transition spd="slow" advTm="1209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9FF356-685A-79E3-93AB-98C3C9AEE8CD}"/>
            </a:ext>
          </a:extLst>
        </p:cNvPr>
        <p:cNvGrpSpPr/>
        <p:nvPr/>
      </p:nvGrpSpPr>
      <p:grpSpPr>
        <a:xfrm>
          <a:off x="0" y="0"/>
          <a:ext cx="0" cy="0"/>
          <a:chOff x="0" y="0"/>
          <a:chExt cx="0" cy="0"/>
        </a:xfrm>
      </p:grpSpPr>
      <p:pic>
        <p:nvPicPr>
          <p:cNvPr id="9" name="Picture 8">
            <a:extLst>
              <a:ext uri="{FF2B5EF4-FFF2-40B4-BE49-F238E27FC236}">
                <a16:creationId xmlns:a16="http://schemas.microsoft.com/office/drawing/2014/main" id="{7471BEC7-781F-52E7-648A-808E50DBAB14}"/>
              </a:ext>
            </a:extLst>
          </p:cNvPr>
          <p:cNvPicPr>
            <a:picLocks noChangeAspect="1"/>
          </p:cNvPicPr>
          <p:nvPr/>
        </p:nvPicPr>
        <p:blipFill>
          <a:blip r:embed="rId3"/>
          <a:srcRect t="25746" b="16652"/>
          <a:stretch>
            <a:fillRect/>
          </a:stretch>
        </p:blipFill>
        <p:spPr>
          <a:xfrm>
            <a:off x="6096000" y="1595363"/>
            <a:ext cx="5040000" cy="4354751"/>
          </a:xfrm>
          <a:prstGeom prst="rect">
            <a:avLst/>
          </a:prstGeom>
        </p:spPr>
      </p:pic>
      <p:sp>
        <p:nvSpPr>
          <p:cNvPr id="4" name="Title 3">
            <a:extLst>
              <a:ext uri="{FF2B5EF4-FFF2-40B4-BE49-F238E27FC236}">
                <a16:creationId xmlns:a16="http://schemas.microsoft.com/office/drawing/2014/main" id="{17FA8140-1BF7-411B-5C94-C2223D964715}"/>
              </a:ext>
            </a:extLst>
          </p:cNvPr>
          <p:cNvSpPr>
            <a:spLocks noGrp="1"/>
          </p:cNvSpPr>
          <p:nvPr>
            <p:ph type="ctrTitle"/>
          </p:nvPr>
        </p:nvSpPr>
        <p:spPr>
          <a:xfrm>
            <a:off x="492607" y="479699"/>
            <a:ext cx="11232000" cy="720000"/>
          </a:xfrm>
        </p:spPr>
        <p:txBody>
          <a:bodyPr/>
          <a:lstStyle/>
          <a:p>
            <a:r>
              <a:rPr lang="en-GB" dirty="0"/>
              <a:t>…in an interconnected world…</a:t>
            </a:r>
          </a:p>
        </p:txBody>
      </p:sp>
      <p:sp>
        <p:nvSpPr>
          <p:cNvPr id="3" name="Text Placeholder 2">
            <a:extLst>
              <a:ext uri="{FF2B5EF4-FFF2-40B4-BE49-F238E27FC236}">
                <a16:creationId xmlns:a16="http://schemas.microsoft.com/office/drawing/2014/main" id="{FD874A05-741F-1124-8F1D-54BA1E5FE0F4}"/>
              </a:ext>
            </a:extLst>
          </p:cNvPr>
          <p:cNvSpPr>
            <a:spLocks noGrp="1"/>
          </p:cNvSpPr>
          <p:nvPr>
            <p:ph type="body" sz="quarter" idx="14"/>
          </p:nvPr>
        </p:nvSpPr>
        <p:spPr>
          <a:xfrm>
            <a:off x="720003" y="1605936"/>
            <a:ext cx="5040000" cy="3874664"/>
          </a:xfrm>
        </p:spPr>
        <p:txBody>
          <a:bodyPr/>
          <a:lstStyle/>
          <a:p>
            <a:r>
              <a:rPr lang="en-GB" sz="2000" b="0" dirty="0"/>
              <a:t>While GGJ survey data (Global Game Jam, 2026d) highlights that jammers return primarily to improve technical skills, it is the collaborative structure of the event, manifested in high repeat-attendance rates and cross-disciplinary team formation, that fosters an 'identity in practice' (Holland et al., 1998) within a globally shared figured world.</a:t>
            </a:r>
          </a:p>
        </p:txBody>
      </p:sp>
      <p:sp>
        <p:nvSpPr>
          <p:cNvPr id="5" name="Footer Placeholder 4">
            <a:extLst>
              <a:ext uri="{FF2B5EF4-FFF2-40B4-BE49-F238E27FC236}">
                <a16:creationId xmlns:a16="http://schemas.microsoft.com/office/drawing/2014/main" id="{14408EB1-299A-D515-946D-56F255FC570A}"/>
              </a:ext>
            </a:extLst>
          </p:cNvPr>
          <p:cNvSpPr>
            <a:spLocks noGrp="1"/>
          </p:cNvSpPr>
          <p:nvPr>
            <p:ph type="ftr" sz="quarter" idx="3"/>
          </p:nvPr>
        </p:nvSpPr>
        <p:spPr/>
        <p:txBody>
          <a:bodyPr/>
          <a:lstStyle/>
          <a:p>
            <a:pPr algn="r"/>
            <a:r>
              <a:rPr lang="en-GB" dirty="0"/>
              <a:t>Place of Global Game Jam as Identity Infrastructure in UK Cross-Regional Communities of Practice</a:t>
            </a:r>
          </a:p>
        </p:txBody>
      </p:sp>
      <p:sp>
        <p:nvSpPr>
          <p:cNvPr id="7" name="Slide Number Placeholder 6">
            <a:extLst>
              <a:ext uri="{FF2B5EF4-FFF2-40B4-BE49-F238E27FC236}">
                <a16:creationId xmlns:a16="http://schemas.microsoft.com/office/drawing/2014/main" id="{550CF480-B750-3BA5-0557-FE7D8269D063}"/>
              </a:ext>
            </a:extLst>
          </p:cNvPr>
          <p:cNvSpPr>
            <a:spLocks noGrp="1"/>
          </p:cNvSpPr>
          <p:nvPr>
            <p:ph type="sldNum" sz="quarter" idx="4"/>
          </p:nvPr>
        </p:nvSpPr>
        <p:spPr/>
        <p:txBody>
          <a:bodyPr/>
          <a:lstStyle/>
          <a:p>
            <a:fld id="{2CC19541-5F6E-2C4C-BF21-196C1C8E2E31}" type="slidenum">
              <a:rPr lang="en-GB" smtClean="0"/>
              <a:pPr/>
              <a:t>6</a:t>
            </a:fld>
            <a:r>
              <a:rPr lang="en-GB"/>
              <a:t> </a:t>
            </a:r>
            <a:endParaRPr lang="en-GB" dirty="0"/>
          </a:p>
        </p:txBody>
      </p:sp>
      <p:sp>
        <p:nvSpPr>
          <p:cNvPr id="19" name="Text Placeholder 2">
            <a:extLst>
              <a:ext uri="{FF2B5EF4-FFF2-40B4-BE49-F238E27FC236}">
                <a16:creationId xmlns:a16="http://schemas.microsoft.com/office/drawing/2014/main" id="{8978EA1E-0197-C815-9473-8AD6F7088A53}"/>
              </a:ext>
            </a:extLst>
          </p:cNvPr>
          <p:cNvSpPr txBox="1">
            <a:spLocks/>
          </p:cNvSpPr>
          <p:nvPr/>
        </p:nvSpPr>
        <p:spPr>
          <a:xfrm>
            <a:off x="0" y="5482115"/>
            <a:ext cx="7527850" cy="468000"/>
          </a:xfrm>
          <a:prstGeom prst="rect">
            <a:avLst/>
          </a:prstGeom>
          <a:solidFill>
            <a:schemeClr val="bg1"/>
          </a:solidFill>
        </p:spPr>
        <p:txBody>
          <a:bodyPr vert="horz" lIns="0" tIns="0" rIns="0" bIns="0" rtlCol="0" anchor="ctr">
            <a:noAutofit/>
          </a:bodyPr>
          <a:lstStyle>
            <a:lvl1pPr marL="0" indent="0" algn="l" defTabSz="126000" rtl="0" eaLnBrk="1" latinLnBrk="0" hangingPunct="1">
              <a:lnSpc>
                <a:spcPct val="110000"/>
              </a:lnSpc>
              <a:spcBef>
                <a:spcPts val="0"/>
              </a:spcBef>
              <a:spcAft>
                <a:spcPts val="1200"/>
              </a:spcAft>
              <a:buClr>
                <a:schemeClr val="tx1"/>
              </a:buClr>
              <a:buSzPct val="80000"/>
              <a:buFont typeface="Wingdings 2" panose="05020102010507070707" pitchFamily="18" charset="2"/>
              <a:buNone/>
              <a:tabLst/>
              <a:defRPr sz="1800" kern="1200" spc="-10" baseline="0">
                <a:solidFill>
                  <a:schemeClr val="tx1"/>
                </a:solidFill>
                <a:latin typeface="+mn-lt"/>
                <a:ea typeface="+mn-ea"/>
                <a:cs typeface="+mn-cs"/>
              </a:defRPr>
            </a:lvl1pPr>
            <a:lvl2pPr marL="432000" indent="0" algn="l" defTabSz="126000" rtl="0" eaLnBrk="1" latinLnBrk="0" hangingPunct="1">
              <a:lnSpc>
                <a:spcPct val="110000"/>
              </a:lnSpc>
              <a:spcBef>
                <a:spcPts val="0"/>
              </a:spcBef>
              <a:spcAft>
                <a:spcPts val="1000"/>
              </a:spcAft>
              <a:buClr>
                <a:schemeClr val="tx1"/>
              </a:buClr>
              <a:buSzPct val="80000"/>
              <a:buFontTx/>
              <a:buNone/>
              <a:tabLst>
                <a:tab pos="126000" algn="l"/>
              </a:tabLst>
              <a:defRPr sz="1600" kern="1200" spc="-10" baseline="0">
                <a:solidFill>
                  <a:schemeClr val="tx1"/>
                </a:solidFill>
                <a:latin typeface="+mn-lt"/>
                <a:ea typeface="+mn-ea"/>
                <a:cs typeface="+mn-cs"/>
              </a:defRPr>
            </a:lvl2pPr>
            <a:lvl3pPr marL="864000" indent="-432000" algn="l" defTabSz="126000" rtl="0" eaLnBrk="1" latinLnBrk="0" hangingPunct="1">
              <a:lnSpc>
                <a:spcPct val="110000"/>
              </a:lnSpc>
              <a:spcBef>
                <a:spcPts val="0"/>
              </a:spcBef>
              <a:spcAft>
                <a:spcPts val="1000"/>
              </a:spcAft>
              <a:buClrTx/>
              <a:buSzPct val="80000"/>
              <a:buFont typeface="Wingdings 2" panose="05020102010507070707" pitchFamily="18" charset="2"/>
              <a:buChar char=""/>
              <a:tabLst>
                <a:tab pos="126000" algn="l"/>
              </a:tabLst>
              <a:defRPr sz="2400" kern="1200" spc="-10" baseline="0">
                <a:solidFill>
                  <a:schemeClr val="tx1"/>
                </a:solidFill>
                <a:latin typeface="+mn-lt"/>
                <a:ea typeface="+mn-ea"/>
                <a:cs typeface="+mn-cs"/>
              </a:defRPr>
            </a:lvl3pPr>
            <a:lvl4pPr marL="432000" indent="-432000" algn="l" defTabSz="126000" rtl="0" eaLnBrk="1" latinLnBrk="0" hangingPunct="1">
              <a:lnSpc>
                <a:spcPct val="110000"/>
              </a:lnSpc>
              <a:spcBef>
                <a:spcPts val="0"/>
              </a:spcBef>
              <a:spcAft>
                <a:spcPts val="0"/>
              </a:spcAft>
              <a:buClr>
                <a:schemeClr val="tx1"/>
              </a:buClr>
              <a:buSzPct val="80000"/>
              <a:buFont typeface="Wingdings 2" panose="05020102010507070707" pitchFamily="18" charset="2"/>
              <a:buChar char="¢"/>
              <a:tabLst/>
              <a:defRPr sz="2400" kern="1200" spc="-10" baseline="0">
                <a:solidFill>
                  <a:schemeClr val="tx1"/>
                </a:solidFill>
                <a:latin typeface="+mn-lt"/>
                <a:ea typeface="+mn-ea"/>
                <a:cs typeface="+mn-cs"/>
              </a:defRPr>
            </a:lvl4pPr>
            <a:lvl5pPr marL="864000" indent="-432000" algn="l" defTabSz="126000" rtl="0" eaLnBrk="1" latinLnBrk="0" hangingPunct="1">
              <a:lnSpc>
                <a:spcPct val="110000"/>
              </a:lnSpc>
              <a:spcBef>
                <a:spcPts val="0"/>
              </a:spcBef>
              <a:spcAft>
                <a:spcPts val="0"/>
              </a:spcAft>
              <a:buClr>
                <a:schemeClr val="tx1"/>
              </a:buClr>
              <a:buSzPct val="80000"/>
              <a:buFont typeface="Wingdings 2" panose="05020102010507070707" pitchFamily="18" charset="2"/>
              <a:buChar char="¢"/>
              <a:tabLst>
                <a:tab pos="126000" algn="l"/>
              </a:tabLst>
              <a:defRPr sz="2400" kern="1200" spc="-10" baseline="0">
                <a:solidFill>
                  <a:schemeClr val="tx1"/>
                </a:solidFill>
                <a:latin typeface="+mn-lt"/>
                <a:ea typeface="+mn-ea"/>
                <a:cs typeface="+mn-cs"/>
              </a:defRPr>
            </a:lvl5pPr>
            <a:lvl6pPr marL="864000" indent="-432000" algn="l" defTabSz="126000" rtl="0" eaLnBrk="1" latinLnBrk="0" hangingPunct="1">
              <a:lnSpc>
                <a:spcPct val="110000"/>
              </a:lnSpc>
              <a:spcBef>
                <a:spcPts val="0"/>
              </a:spcBef>
              <a:spcAft>
                <a:spcPts val="0"/>
              </a:spcAft>
              <a:buClr>
                <a:schemeClr val="tx1"/>
              </a:buClr>
              <a:buSzPct val="80000"/>
              <a:buFont typeface="Wingdings 2" panose="05020102010507070707" pitchFamily="18" charset="2"/>
              <a:buChar char="£"/>
              <a:tabLst>
                <a:tab pos="126000" algn="l"/>
              </a:tabLst>
              <a:defRPr sz="2400" kern="1200" spc="-10" baseline="0">
                <a:solidFill>
                  <a:schemeClr val="tx1"/>
                </a:solidFill>
                <a:latin typeface="+mn-lt"/>
                <a:ea typeface="+mn-ea"/>
                <a:cs typeface="+mn-cs"/>
              </a:defRPr>
            </a:lvl6pPr>
            <a:lvl7pPr marL="432000" indent="-432000" algn="l" defTabSz="126000" rtl="0" eaLnBrk="1" latinLnBrk="0" hangingPunct="1">
              <a:lnSpc>
                <a:spcPct val="110000"/>
              </a:lnSpc>
              <a:spcBef>
                <a:spcPts val="0"/>
              </a:spcBef>
              <a:buFont typeface="+mj-lt"/>
              <a:buAutoNum type="arabicPeriod"/>
              <a:tabLst>
                <a:tab pos="126000" algn="l"/>
              </a:tabLst>
              <a:defRPr sz="2400" kern="1200" spc="-10" baseline="0">
                <a:solidFill>
                  <a:schemeClr val="tx1"/>
                </a:solidFill>
                <a:latin typeface="+mn-lt"/>
                <a:ea typeface="+mn-ea"/>
                <a:cs typeface="+mn-cs"/>
              </a:defRPr>
            </a:lvl7pPr>
            <a:lvl8pPr marL="0" indent="0" algn="l" defTabSz="126000" rtl="0" eaLnBrk="1" latinLnBrk="0" hangingPunct="1">
              <a:lnSpc>
                <a:spcPct val="110000"/>
              </a:lnSpc>
              <a:spcBef>
                <a:spcPts val="0"/>
              </a:spcBef>
              <a:buFont typeface="Arial" panose="020B0604020202020204" pitchFamily="34" charset="0"/>
              <a:buNone/>
              <a:tabLst>
                <a:tab pos="126000" algn="l"/>
              </a:tabLst>
              <a:defRPr sz="2400" b="1" kern="1200" spc="-10" baseline="0">
                <a:solidFill>
                  <a:schemeClr val="tx1"/>
                </a:solidFill>
                <a:latin typeface="+mn-lt"/>
                <a:ea typeface="+mn-ea"/>
                <a:cs typeface="+mn-cs"/>
              </a:defRPr>
            </a:lvl8pPr>
            <a:lvl9pPr marL="0" indent="0" algn="l" defTabSz="126000" rtl="0" eaLnBrk="1" latinLnBrk="0" hangingPunct="1">
              <a:lnSpc>
                <a:spcPct val="110000"/>
              </a:lnSpc>
              <a:spcBef>
                <a:spcPts val="0"/>
              </a:spcBef>
              <a:buFont typeface="Arial" panose="020B0604020202020204" pitchFamily="34" charset="0"/>
              <a:buNone/>
              <a:tabLst>
                <a:tab pos="126000" algn="l"/>
              </a:tabLst>
              <a:defRPr sz="2400" kern="1200" spc="-10" baseline="0">
                <a:solidFill>
                  <a:schemeClr val="tx1"/>
                </a:solidFill>
                <a:latin typeface="+mn-lt"/>
                <a:ea typeface="+mn-ea"/>
                <a:cs typeface="+mn-cs"/>
              </a:defRPr>
            </a:lvl9pPr>
          </a:lstStyle>
          <a:p>
            <a:pPr lvl="1"/>
            <a:r>
              <a:rPr lang="en-GB" sz="1200" b="1" dirty="0"/>
              <a:t> Artistic composition with wooden mannequins on globes, symbolizing global connection.</a:t>
            </a:r>
            <a:br>
              <a:rPr lang="en-GB" sz="1200" dirty="0"/>
            </a:br>
            <a:r>
              <a:rPr lang="en-GB" sz="1200" dirty="0"/>
              <a:t> Valentin </a:t>
            </a:r>
            <a:r>
              <a:rPr lang="en-GB" sz="1200" dirty="0" err="1"/>
              <a:t>Ivantsov</a:t>
            </a:r>
            <a:r>
              <a:rPr lang="en-GB" sz="1200" dirty="0"/>
              <a:t> </a:t>
            </a:r>
            <a:r>
              <a:rPr lang="pl-PL" sz="1200" dirty="0"/>
              <a:t>| </a:t>
            </a:r>
            <a:r>
              <a:rPr lang="en-GB" sz="1200" dirty="0" err="1"/>
              <a:t>Pexels</a:t>
            </a:r>
            <a:endParaRPr lang="en-US" sz="1200" dirty="0"/>
          </a:p>
        </p:txBody>
      </p:sp>
      <p:pic>
        <p:nvPicPr>
          <p:cNvPr id="1028" name="Picture 4">
            <a:extLst>
              <a:ext uri="{FF2B5EF4-FFF2-40B4-BE49-F238E27FC236}">
                <a16:creationId xmlns:a16="http://schemas.microsoft.com/office/drawing/2014/main" id="{85435277-1DB3-A28C-72AC-C5729F22A553}"/>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240003" y="6184202"/>
            <a:ext cx="726960" cy="38819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30851018"/>
      </p:ext>
    </p:extLst>
  </p:cSld>
  <p:clrMapOvr>
    <a:masterClrMapping/>
  </p:clrMapOvr>
  <mc:AlternateContent xmlns:mc="http://schemas.openxmlformats.org/markup-compatibility/2006" xmlns:p14="http://schemas.microsoft.com/office/powerpoint/2010/main">
    <mc:Choice Requires="p14">
      <p:transition spd="slow" p14:dur="2000" advTm="12097"/>
    </mc:Choice>
    <mc:Fallback xmlns="">
      <p:transition spd="slow" advTm="1209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CDF54C-2007-F789-A9EC-B7DF132404DD}"/>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D7DB2A73-269A-9E9E-9402-2276B0B19C26}"/>
              </a:ext>
            </a:extLst>
          </p:cNvPr>
          <p:cNvSpPr/>
          <p:nvPr/>
        </p:nvSpPr>
        <p:spPr>
          <a:xfrm>
            <a:off x="6096000" y="1594069"/>
            <a:ext cx="5201919" cy="4363230"/>
          </a:xfrm>
          <a:prstGeom prst="rect">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GB"/>
          </a:p>
        </p:txBody>
      </p:sp>
      <p:sp>
        <p:nvSpPr>
          <p:cNvPr id="4" name="Title 3">
            <a:extLst>
              <a:ext uri="{FF2B5EF4-FFF2-40B4-BE49-F238E27FC236}">
                <a16:creationId xmlns:a16="http://schemas.microsoft.com/office/drawing/2014/main" id="{636D9918-61E9-3712-36A1-AEB254A85A82}"/>
              </a:ext>
            </a:extLst>
          </p:cNvPr>
          <p:cNvSpPr>
            <a:spLocks noGrp="1"/>
          </p:cNvSpPr>
          <p:nvPr>
            <p:ph type="ctrTitle"/>
          </p:nvPr>
        </p:nvSpPr>
        <p:spPr/>
        <p:txBody>
          <a:bodyPr/>
          <a:lstStyle/>
          <a:p>
            <a:r>
              <a:rPr lang="en-GB" sz="4000" dirty="0">
                <a:latin typeface="Calibri" panose="020F0502020204030204" pitchFamily="34" charset="0"/>
              </a:rPr>
              <a:t>References</a:t>
            </a:r>
            <a:endParaRPr lang="en-GB" dirty="0"/>
          </a:p>
        </p:txBody>
      </p:sp>
      <p:sp>
        <p:nvSpPr>
          <p:cNvPr id="3" name="Text Placeholder 2">
            <a:extLst>
              <a:ext uri="{FF2B5EF4-FFF2-40B4-BE49-F238E27FC236}">
                <a16:creationId xmlns:a16="http://schemas.microsoft.com/office/drawing/2014/main" id="{3D51C4BA-1152-367F-5A24-81D8B43EE0E0}"/>
              </a:ext>
            </a:extLst>
          </p:cNvPr>
          <p:cNvSpPr>
            <a:spLocks noGrp="1"/>
          </p:cNvSpPr>
          <p:nvPr>
            <p:ph type="body" sz="quarter" idx="14"/>
          </p:nvPr>
        </p:nvSpPr>
        <p:spPr>
          <a:xfrm>
            <a:off x="720003" y="1594069"/>
            <a:ext cx="10396232" cy="4363229"/>
          </a:xfrm>
        </p:spPr>
        <p:txBody>
          <a:bodyPr/>
          <a:lstStyle/>
          <a:p>
            <a:r>
              <a:rPr lang="en-GB" sz="1600" b="0" dirty="0"/>
              <a:t>46.	Shin, K. et al. (2012) 'Localizing Global Game Jam: designing game development for collaborative learning in the social context', in </a:t>
            </a:r>
            <a:r>
              <a:rPr lang="en-GB" sz="1600" b="0" dirty="0" err="1"/>
              <a:t>Nijholt</a:t>
            </a:r>
            <a:r>
              <a:rPr lang="en-GB" sz="1600" b="0" dirty="0"/>
              <a:t>, A. et al. (eds.) Advances in computer entertainment. Berlin: Springer, pp. 117–132. </a:t>
            </a:r>
            <a:r>
              <a:rPr lang="en-GB" sz="1600" b="0" dirty="0" err="1"/>
              <a:t>doi</a:t>
            </a:r>
            <a:r>
              <a:rPr lang="en-GB" sz="1600" b="0" dirty="0"/>
              <a:t>: 10.1007/978-3-642-34292-9_9.</a:t>
            </a:r>
          </a:p>
          <a:p>
            <a:r>
              <a:rPr lang="en-GB" sz="1600" b="0" dirty="0"/>
              <a:t>47.	Star, S.L. and </a:t>
            </a:r>
            <a:r>
              <a:rPr lang="en-GB" sz="1600" b="0" dirty="0" err="1"/>
              <a:t>Ruhleder</a:t>
            </a:r>
            <a:r>
              <a:rPr lang="en-GB" sz="1600" b="0" dirty="0"/>
              <a:t>, K. (1996) 'Steps toward an ecology of infrastructure: design and access for large information spaces', Information Systems Research, 7(1), pp. 111–134.</a:t>
            </a:r>
          </a:p>
          <a:p>
            <a:r>
              <a:rPr lang="en-GB" sz="1600" b="0" dirty="0"/>
              <a:t>48.	Sun, X., Chen, Y. and Zhang, L. (2025) 'Overcoming interdisciplinary communication barriers in the video game industry: an ethnographic and interview study', in Rau, P.-L.P. (ed.) Cross-Cultural Design. Cham: Springer, pp. 238–253. Available at: https://link.springer.com/chapter/10.1007/978-3-031-93739-2_15 (Accessed: 27 June 2026).</a:t>
            </a:r>
          </a:p>
          <a:p>
            <a:r>
              <a:rPr lang="en-GB" sz="1600" b="0" dirty="0"/>
              <a:t>49.	Thompson, D. and Hebblethwaite, L. (2020) Think global, create local: the regional economic impact of the UK games industry. London: </a:t>
            </a:r>
            <a:r>
              <a:rPr lang="en-GB" sz="1600" b="0" dirty="0" err="1"/>
              <a:t>Ukie</a:t>
            </a:r>
            <a:r>
              <a:rPr lang="en-GB" sz="1600" b="0" dirty="0"/>
              <a:t>. Available at: https://cms.ukie.org.uk/wp-content/uploads/2025/04/Resources_Ukie_Think_Global_Create_Local_Jan2020-2.pdf (Accessed: 26 June 2026).</a:t>
            </a:r>
          </a:p>
          <a:p>
            <a:r>
              <a:rPr lang="en-GB" sz="1600" b="0" dirty="0"/>
              <a:t>50.	TIGA (2026) Skills, training and education in the games industry 2026. Available at: https://tiga.org/news/tiga-report-highlights-ongoing-skills-challenges-in-uk-games-industry-as-studios-invest-in-training-and-adaptation (Accessed: 27 June 2026).</a:t>
            </a:r>
          </a:p>
        </p:txBody>
      </p:sp>
      <p:sp>
        <p:nvSpPr>
          <p:cNvPr id="5" name="Footer Placeholder 4">
            <a:extLst>
              <a:ext uri="{FF2B5EF4-FFF2-40B4-BE49-F238E27FC236}">
                <a16:creationId xmlns:a16="http://schemas.microsoft.com/office/drawing/2014/main" id="{ED1690FC-D6A5-AC94-513D-ED409A6E6AC2}"/>
              </a:ext>
            </a:extLst>
          </p:cNvPr>
          <p:cNvSpPr>
            <a:spLocks noGrp="1"/>
          </p:cNvSpPr>
          <p:nvPr>
            <p:ph type="ftr" sz="quarter" idx="3"/>
          </p:nvPr>
        </p:nvSpPr>
        <p:spPr/>
        <p:txBody>
          <a:bodyPr/>
          <a:lstStyle/>
          <a:p>
            <a:pPr algn="r"/>
            <a:r>
              <a:rPr lang="en-GB"/>
              <a:t>Place of Global Game Jam as Identity Infrastructure in UK Cross-Regional Communities of Practice</a:t>
            </a:r>
            <a:endParaRPr lang="en-GB" dirty="0"/>
          </a:p>
        </p:txBody>
      </p:sp>
      <p:sp>
        <p:nvSpPr>
          <p:cNvPr id="7" name="Slide Number Placeholder 6">
            <a:extLst>
              <a:ext uri="{FF2B5EF4-FFF2-40B4-BE49-F238E27FC236}">
                <a16:creationId xmlns:a16="http://schemas.microsoft.com/office/drawing/2014/main" id="{CC894349-423E-6440-0401-6E6B90CDC4A1}"/>
              </a:ext>
            </a:extLst>
          </p:cNvPr>
          <p:cNvSpPr>
            <a:spLocks noGrp="1"/>
          </p:cNvSpPr>
          <p:nvPr>
            <p:ph type="sldNum" sz="quarter" idx="4"/>
          </p:nvPr>
        </p:nvSpPr>
        <p:spPr/>
        <p:txBody>
          <a:bodyPr/>
          <a:lstStyle/>
          <a:p>
            <a:fld id="{2CC19541-5F6E-2C4C-BF21-196C1C8E2E31}" type="slidenum">
              <a:rPr lang="en-GB" smtClean="0"/>
              <a:pPr/>
              <a:t>60</a:t>
            </a:fld>
            <a:r>
              <a:rPr lang="en-GB"/>
              <a:t> </a:t>
            </a:r>
            <a:endParaRPr lang="en-GB" dirty="0"/>
          </a:p>
        </p:txBody>
      </p:sp>
      <p:pic>
        <p:nvPicPr>
          <p:cNvPr id="1028" name="Picture 4">
            <a:extLst>
              <a:ext uri="{FF2B5EF4-FFF2-40B4-BE49-F238E27FC236}">
                <a16:creationId xmlns:a16="http://schemas.microsoft.com/office/drawing/2014/main" id="{A133BCDD-18CD-CD46-EA17-087CD013CDA4}"/>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240003" y="6184202"/>
            <a:ext cx="726960" cy="38819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46158879"/>
      </p:ext>
    </p:extLst>
  </p:cSld>
  <p:clrMapOvr>
    <a:masterClrMapping/>
  </p:clrMapOvr>
  <mc:AlternateContent xmlns:mc="http://schemas.openxmlformats.org/markup-compatibility/2006" xmlns:p14="http://schemas.microsoft.com/office/powerpoint/2010/main">
    <mc:Choice Requires="p14">
      <p:transition spd="slow" p14:dur="2000" advTm="12097"/>
    </mc:Choice>
    <mc:Fallback xmlns="">
      <p:transition spd="slow" advTm="1209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7FE606-7ADC-46B2-7D73-254D9FFA54C8}"/>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EC749034-BCE9-0A18-29C4-654994957AA1}"/>
              </a:ext>
            </a:extLst>
          </p:cNvPr>
          <p:cNvSpPr/>
          <p:nvPr/>
        </p:nvSpPr>
        <p:spPr>
          <a:xfrm>
            <a:off x="6096000" y="1594069"/>
            <a:ext cx="5201919" cy="4363230"/>
          </a:xfrm>
          <a:prstGeom prst="rect">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GB"/>
          </a:p>
        </p:txBody>
      </p:sp>
      <p:sp>
        <p:nvSpPr>
          <p:cNvPr id="4" name="Title 3">
            <a:extLst>
              <a:ext uri="{FF2B5EF4-FFF2-40B4-BE49-F238E27FC236}">
                <a16:creationId xmlns:a16="http://schemas.microsoft.com/office/drawing/2014/main" id="{3F57B074-E1DD-FBAF-C997-32C4279F489A}"/>
              </a:ext>
            </a:extLst>
          </p:cNvPr>
          <p:cNvSpPr>
            <a:spLocks noGrp="1"/>
          </p:cNvSpPr>
          <p:nvPr>
            <p:ph type="ctrTitle"/>
          </p:nvPr>
        </p:nvSpPr>
        <p:spPr/>
        <p:txBody>
          <a:bodyPr/>
          <a:lstStyle/>
          <a:p>
            <a:r>
              <a:rPr lang="en-GB" sz="4000" dirty="0">
                <a:latin typeface="Calibri" panose="020F0502020204030204" pitchFamily="34" charset="0"/>
              </a:rPr>
              <a:t>References</a:t>
            </a:r>
            <a:endParaRPr lang="en-GB" dirty="0"/>
          </a:p>
        </p:txBody>
      </p:sp>
      <p:sp>
        <p:nvSpPr>
          <p:cNvPr id="3" name="Text Placeholder 2">
            <a:extLst>
              <a:ext uri="{FF2B5EF4-FFF2-40B4-BE49-F238E27FC236}">
                <a16:creationId xmlns:a16="http://schemas.microsoft.com/office/drawing/2014/main" id="{1C9AED80-F257-0911-AA46-7276E6531D22}"/>
              </a:ext>
            </a:extLst>
          </p:cNvPr>
          <p:cNvSpPr>
            <a:spLocks noGrp="1"/>
          </p:cNvSpPr>
          <p:nvPr>
            <p:ph type="body" sz="quarter" idx="14"/>
          </p:nvPr>
        </p:nvSpPr>
        <p:spPr>
          <a:xfrm>
            <a:off x="720003" y="1594069"/>
            <a:ext cx="10396232" cy="4363229"/>
          </a:xfrm>
        </p:spPr>
        <p:txBody>
          <a:bodyPr/>
          <a:lstStyle/>
          <a:p>
            <a:r>
              <a:rPr lang="en-GB" sz="1600" b="0" dirty="0"/>
              <a:t>51.	</a:t>
            </a:r>
            <a:r>
              <a:rPr lang="en-GB" sz="1600" b="0" dirty="0" err="1"/>
              <a:t>Ukie</a:t>
            </a:r>
            <a:r>
              <a:rPr lang="en-GB" sz="1600" b="0" dirty="0"/>
              <a:t> (2022a) UK Games Industry Census 2022. Available at: https://ukie.org.uk/news/uk-games-industry-census-2022 (Accessed: 28 June 2026).</a:t>
            </a:r>
          </a:p>
          <a:p>
            <a:r>
              <a:rPr lang="en-GB" sz="1600" b="0" dirty="0"/>
              <a:t>52.	</a:t>
            </a:r>
            <a:r>
              <a:rPr lang="en-GB" sz="1600" b="0" dirty="0" err="1"/>
              <a:t>Ukie</a:t>
            </a:r>
            <a:r>
              <a:rPr lang="en-GB" sz="1600" b="0" dirty="0"/>
              <a:t> (2022b) UK Interactive Entertainment Association (</a:t>
            </a:r>
            <a:r>
              <a:rPr lang="en-GB" sz="1600" b="0" dirty="0" err="1"/>
              <a:t>Ukie</a:t>
            </a:r>
            <a:r>
              <a:rPr lang="en-GB" sz="1600" b="0" dirty="0"/>
              <a:t>) – written evidence (CRF0025). Written evidence submitted to the House of Lords Communications and Digital Committee, Inquiry into 'A creative future'. Available at: https://committees.parliament.uk/writtenevidence/111077/pdf/ (Accessed: 28 June 2026)</a:t>
            </a:r>
          </a:p>
          <a:p>
            <a:r>
              <a:rPr lang="en-GB" sz="1600" b="0" dirty="0"/>
              <a:t>53.	</a:t>
            </a:r>
            <a:r>
              <a:rPr lang="en-GB" sz="1600" b="0" dirty="0" err="1"/>
              <a:t>Ukie</a:t>
            </a:r>
            <a:r>
              <a:rPr lang="en-GB" sz="1600" b="0" dirty="0"/>
              <a:t> (2025) Games industry calls for Digital Creativity GCSE. Available at: https://ukie.org.uk/news/uk-video-games-industry-calls-for-digital-creativity-gcse/ (Accessed: 27 June 2026). </a:t>
            </a:r>
          </a:p>
          <a:p>
            <a:r>
              <a:rPr lang="en-GB" sz="1600" b="0" dirty="0"/>
              <a:t>54.	</a:t>
            </a:r>
            <a:r>
              <a:rPr lang="en-GB" sz="1600" b="0" dirty="0" err="1"/>
              <a:t>Ukie</a:t>
            </a:r>
            <a:r>
              <a:rPr lang="en-GB" sz="1600" b="0" dirty="0"/>
              <a:t> and Nesta (2016) The UK games industry, Scale: non-numeric [online map]. Available at: https://map.gamesmap.uk</a:t>
            </a:r>
          </a:p>
          <a:p>
            <a:r>
              <a:rPr lang="en-GB" sz="1600" b="0" dirty="0"/>
              <a:t>55.	unthank (2021) GGJ 21 - Glasgow Caledonian University. Available at: https://v3.globalgamejam.org/2021/jam-sites/ggj-21-glasgow-caledonian-university (Accessed: 26 June 2026)</a:t>
            </a:r>
          </a:p>
        </p:txBody>
      </p:sp>
      <p:sp>
        <p:nvSpPr>
          <p:cNvPr id="5" name="Footer Placeholder 4">
            <a:extLst>
              <a:ext uri="{FF2B5EF4-FFF2-40B4-BE49-F238E27FC236}">
                <a16:creationId xmlns:a16="http://schemas.microsoft.com/office/drawing/2014/main" id="{0E25632D-676E-8F66-7E1F-43501AD812DA}"/>
              </a:ext>
            </a:extLst>
          </p:cNvPr>
          <p:cNvSpPr>
            <a:spLocks noGrp="1"/>
          </p:cNvSpPr>
          <p:nvPr>
            <p:ph type="ftr" sz="quarter" idx="3"/>
          </p:nvPr>
        </p:nvSpPr>
        <p:spPr/>
        <p:txBody>
          <a:bodyPr/>
          <a:lstStyle/>
          <a:p>
            <a:pPr algn="r"/>
            <a:r>
              <a:rPr lang="en-GB"/>
              <a:t>Place of Global Game Jam as Identity Infrastructure in UK Cross-Regional Communities of Practice</a:t>
            </a:r>
            <a:endParaRPr lang="en-GB" dirty="0"/>
          </a:p>
        </p:txBody>
      </p:sp>
      <p:sp>
        <p:nvSpPr>
          <p:cNvPr id="7" name="Slide Number Placeholder 6">
            <a:extLst>
              <a:ext uri="{FF2B5EF4-FFF2-40B4-BE49-F238E27FC236}">
                <a16:creationId xmlns:a16="http://schemas.microsoft.com/office/drawing/2014/main" id="{15A5372D-F3A5-F395-2427-85679C290057}"/>
              </a:ext>
            </a:extLst>
          </p:cNvPr>
          <p:cNvSpPr>
            <a:spLocks noGrp="1"/>
          </p:cNvSpPr>
          <p:nvPr>
            <p:ph type="sldNum" sz="quarter" idx="4"/>
          </p:nvPr>
        </p:nvSpPr>
        <p:spPr/>
        <p:txBody>
          <a:bodyPr/>
          <a:lstStyle/>
          <a:p>
            <a:fld id="{2CC19541-5F6E-2C4C-BF21-196C1C8E2E31}" type="slidenum">
              <a:rPr lang="en-GB" smtClean="0"/>
              <a:pPr/>
              <a:t>61</a:t>
            </a:fld>
            <a:r>
              <a:rPr lang="en-GB"/>
              <a:t> </a:t>
            </a:r>
            <a:endParaRPr lang="en-GB" dirty="0"/>
          </a:p>
        </p:txBody>
      </p:sp>
      <p:pic>
        <p:nvPicPr>
          <p:cNvPr id="1028" name="Picture 4">
            <a:extLst>
              <a:ext uri="{FF2B5EF4-FFF2-40B4-BE49-F238E27FC236}">
                <a16:creationId xmlns:a16="http://schemas.microsoft.com/office/drawing/2014/main" id="{BE42D710-DFCD-01D3-A54E-36DB4FF0F38E}"/>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240003" y="6184202"/>
            <a:ext cx="726960" cy="38819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28327052"/>
      </p:ext>
    </p:extLst>
  </p:cSld>
  <p:clrMapOvr>
    <a:masterClrMapping/>
  </p:clrMapOvr>
  <mc:AlternateContent xmlns:mc="http://schemas.openxmlformats.org/markup-compatibility/2006" xmlns:p14="http://schemas.microsoft.com/office/powerpoint/2010/main">
    <mc:Choice Requires="p14">
      <p:transition spd="slow" p14:dur="2000" advTm="12097"/>
    </mc:Choice>
    <mc:Fallback xmlns="">
      <p:transition spd="slow" advTm="1209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BE0A50-B10A-84B7-E427-2D4ECEA37888}"/>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E4936FDE-A85A-B6F6-2CE4-09AAF061019F}"/>
              </a:ext>
            </a:extLst>
          </p:cNvPr>
          <p:cNvSpPr/>
          <p:nvPr/>
        </p:nvSpPr>
        <p:spPr>
          <a:xfrm>
            <a:off x="6096000" y="1594069"/>
            <a:ext cx="5201919" cy="4363230"/>
          </a:xfrm>
          <a:prstGeom prst="rect">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GB"/>
          </a:p>
        </p:txBody>
      </p:sp>
      <p:sp>
        <p:nvSpPr>
          <p:cNvPr id="4" name="Title 3">
            <a:extLst>
              <a:ext uri="{FF2B5EF4-FFF2-40B4-BE49-F238E27FC236}">
                <a16:creationId xmlns:a16="http://schemas.microsoft.com/office/drawing/2014/main" id="{6E32D049-FF30-FB74-C462-F6338D05F1C0}"/>
              </a:ext>
            </a:extLst>
          </p:cNvPr>
          <p:cNvSpPr>
            <a:spLocks noGrp="1"/>
          </p:cNvSpPr>
          <p:nvPr>
            <p:ph type="ctrTitle"/>
          </p:nvPr>
        </p:nvSpPr>
        <p:spPr/>
        <p:txBody>
          <a:bodyPr/>
          <a:lstStyle/>
          <a:p>
            <a:r>
              <a:rPr lang="en-GB" sz="4000" dirty="0">
                <a:latin typeface="Calibri" panose="020F0502020204030204" pitchFamily="34" charset="0"/>
              </a:rPr>
              <a:t>References</a:t>
            </a:r>
            <a:endParaRPr lang="en-GB" dirty="0"/>
          </a:p>
        </p:txBody>
      </p:sp>
      <p:sp>
        <p:nvSpPr>
          <p:cNvPr id="3" name="Text Placeholder 2">
            <a:extLst>
              <a:ext uri="{FF2B5EF4-FFF2-40B4-BE49-F238E27FC236}">
                <a16:creationId xmlns:a16="http://schemas.microsoft.com/office/drawing/2014/main" id="{BDB1C7C2-C16B-1D0F-9243-A69E49DF8B4B}"/>
              </a:ext>
            </a:extLst>
          </p:cNvPr>
          <p:cNvSpPr>
            <a:spLocks noGrp="1"/>
          </p:cNvSpPr>
          <p:nvPr>
            <p:ph type="body" sz="quarter" idx="14"/>
          </p:nvPr>
        </p:nvSpPr>
        <p:spPr>
          <a:xfrm>
            <a:off x="720003" y="1594069"/>
            <a:ext cx="10396232" cy="4363229"/>
          </a:xfrm>
        </p:spPr>
        <p:txBody>
          <a:bodyPr/>
          <a:lstStyle/>
          <a:p>
            <a:r>
              <a:rPr lang="en-GB" sz="1600" b="0" dirty="0"/>
              <a:t>56.	Wearn, N., Fletcher, B. and Vigurs, K. (2014) 'Contextualising nonattendance of eligible students to Global Game Jam locations', in Proceedings of the Foundation of Digital Games (FDG) Global Game Jam Workshop. Stafford: Staffordshire University Repository. Available at: https://eprints.staffs.ac.uk/1886/1/cfp_fdg_ggjworkshop_v2.pdf (Accessed: 28 June 2026).</a:t>
            </a:r>
          </a:p>
          <a:p>
            <a:r>
              <a:rPr lang="en-GB" sz="1600" b="0" dirty="0"/>
              <a:t>57.	Wrexham.com (2020) Wrexham lecturer to lead UK and Ireland sites in Global Game Jam 2020. Available at: https://wrexham.com/news/wrexham-lecturer-to-lead-uk-and-ireland-sites-in-global-game-jam-2020-180138.html (Accessed: 28 June 2026).</a:t>
            </a:r>
          </a:p>
        </p:txBody>
      </p:sp>
      <p:sp>
        <p:nvSpPr>
          <p:cNvPr id="5" name="Footer Placeholder 4">
            <a:extLst>
              <a:ext uri="{FF2B5EF4-FFF2-40B4-BE49-F238E27FC236}">
                <a16:creationId xmlns:a16="http://schemas.microsoft.com/office/drawing/2014/main" id="{2DE2DD61-332C-B6CE-1DE4-3C7663EAE93C}"/>
              </a:ext>
            </a:extLst>
          </p:cNvPr>
          <p:cNvSpPr>
            <a:spLocks noGrp="1"/>
          </p:cNvSpPr>
          <p:nvPr>
            <p:ph type="ftr" sz="quarter" idx="3"/>
          </p:nvPr>
        </p:nvSpPr>
        <p:spPr/>
        <p:txBody>
          <a:bodyPr/>
          <a:lstStyle/>
          <a:p>
            <a:pPr algn="r"/>
            <a:r>
              <a:rPr lang="en-GB"/>
              <a:t>Place of Global Game Jam as Identity Infrastructure in UK Cross-Regional Communities of Practice</a:t>
            </a:r>
            <a:endParaRPr lang="en-GB" dirty="0"/>
          </a:p>
        </p:txBody>
      </p:sp>
      <p:sp>
        <p:nvSpPr>
          <p:cNvPr id="7" name="Slide Number Placeholder 6">
            <a:extLst>
              <a:ext uri="{FF2B5EF4-FFF2-40B4-BE49-F238E27FC236}">
                <a16:creationId xmlns:a16="http://schemas.microsoft.com/office/drawing/2014/main" id="{B5D74E87-866C-5FDB-825E-F205F3953705}"/>
              </a:ext>
            </a:extLst>
          </p:cNvPr>
          <p:cNvSpPr>
            <a:spLocks noGrp="1"/>
          </p:cNvSpPr>
          <p:nvPr>
            <p:ph type="sldNum" sz="quarter" idx="4"/>
          </p:nvPr>
        </p:nvSpPr>
        <p:spPr/>
        <p:txBody>
          <a:bodyPr/>
          <a:lstStyle/>
          <a:p>
            <a:fld id="{2CC19541-5F6E-2C4C-BF21-196C1C8E2E31}" type="slidenum">
              <a:rPr lang="en-GB" smtClean="0"/>
              <a:pPr/>
              <a:t>62</a:t>
            </a:fld>
            <a:r>
              <a:rPr lang="en-GB"/>
              <a:t> </a:t>
            </a:r>
            <a:endParaRPr lang="en-GB" dirty="0"/>
          </a:p>
        </p:txBody>
      </p:sp>
      <p:pic>
        <p:nvPicPr>
          <p:cNvPr id="1028" name="Picture 4">
            <a:extLst>
              <a:ext uri="{FF2B5EF4-FFF2-40B4-BE49-F238E27FC236}">
                <a16:creationId xmlns:a16="http://schemas.microsoft.com/office/drawing/2014/main" id="{06D0A230-F0C2-CF61-BD13-3E27E306EA6E}"/>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240003" y="6184202"/>
            <a:ext cx="726960" cy="38819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25870565"/>
      </p:ext>
    </p:extLst>
  </p:cSld>
  <p:clrMapOvr>
    <a:masterClrMapping/>
  </p:clrMapOvr>
  <mc:AlternateContent xmlns:mc="http://schemas.openxmlformats.org/markup-compatibility/2006" xmlns:p14="http://schemas.microsoft.com/office/powerpoint/2010/main">
    <mc:Choice Requires="p14">
      <p:transition spd="slow" p14:dur="2000" advTm="12097"/>
    </mc:Choice>
    <mc:Fallback xmlns="">
      <p:transition spd="slow" advTm="1209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6E222A-2DE6-B963-B60F-EFA5C9289E16}"/>
            </a:ext>
          </a:extLst>
        </p:cNvPr>
        <p:cNvGrpSpPr/>
        <p:nvPr/>
      </p:nvGrpSpPr>
      <p:grpSpPr>
        <a:xfrm>
          <a:off x="0" y="0"/>
          <a:ext cx="0" cy="0"/>
          <a:chOff x="0" y="0"/>
          <a:chExt cx="0" cy="0"/>
        </a:xfrm>
      </p:grpSpPr>
      <p:pic>
        <p:nvPicPr>
          <p:cNvPr id="2" name="sos">
            <a:hlinkClick r:id="" action="ppaction://media"/>
            <a:extLst>
              <a:ext uri="{FF2B5EF4-FFF2-40B4-BE49-F238E27FC236}">
                <a16:creationId xmlns:a16="http://schemas.microsoft.com/office/drawing/2014/main" id="{47F75260-9F45-A1CE-2C6F-073F15EDB2B6}"/>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6096000" y="1590210"/>
            <a:ext cx="5047959" cy="4350761"/>
          </a:xfrm>
          <a:prstGeom prst="rect">
            <a:avLst/>
          </a:prstGeom>
        </p:spPr>
      </p:pic>
      <p:sp>
        <p:nvSpPr>
          <p:cNvPr id="4" name="Title 3">
            <a:extLst>
              <a:ext uri="{FF2B5EF4-FFF2-40B4-BE49-F238E27FC236}">
                <a16:creationId xmlns:a16="http://schemas.microsoft.com/office/drawing/2014/main" id="{7A52B0A4-D102-79A2-1615-BCBF267B26AD}"/>
              </a:ext>
            </a:extLst>
          </p:cNvPr>
          <p:cNvSpPr>
            <a:spLocks noGrp="1"/>
          </p:cNvSpPr>
          <p:nvPr>
            <p:ph type="ctrTitle"/>
          </p:nvPr>
        </p:nvSpPr>
        <p:spPr/>
        <p:txBody>
          <a:bodyPr/>
          <a:lstStyle/>
          <a:p>
            <a:r>
              <a:rPr lang="en-GB" dirty="0"/>
              <a:t>…while having fun researching!</a:t>
            </a:r>
          </a:p>
        </p:txBody>
      </p:sp>
      <p:sp>
        <p:nvSpPr>
          <p:cNvPr id="3" name="Text Placeholder 2">
            <a:extLst>
              <a:ext uri="{FF2B5EF4-FFF2-40B4-BE49-F238E27FC236}">
                <a16:creationId xmlns:a16="http://schemas.microsoft.com/office/drawing/2014/main" id="{68203C8E-35B5-A450-1B02-2AB0ED13D22C}"/>
              </a:ext>
            </a:extLst>
          </p:cNvPr>
          <p:cNvSpPr>
            <a:spLocks noGrp="1"/>
          </p:cNvSpPr>
          <p:nvPr>
            <p:ph type="body" sz="quarter" idx="14"/>
          </p:nvPr>
        </p:nvSpPr>
        <p:spPr>
          <a:xfrm>
            <a:off x="720003" y="1605936"/>
            <a:ext cx="5040000" cy="3874664"/>
          </a:xfrm>
        </p:spPr>
        <p:txBody>
          <a:bodyPr/>
          <a:lstStyle/>
          <a:p>
            <a:r>
              <a:rPr lang="en-GB" sz="1600" b="0" dirty="0"/>
              <a:t>Global Game Jam can be seen as a national knowledge socio-technical infrastructure, as defined by Star and </a:t>
            </a:r>
            <a:r>
              <a:rPr lang="en-GB" sz="1600" b="0" dirty="0" err="1"/>
              <a:t>Ruhleder</a:t>
            </a:r>
            <a:r>
              <a:rPr lang="en-GB" sz="1600" b="0" dirty="0"/>
              <a:t> (1996), a relational property that emerges when local practices connect to global standards.</a:t>
            </a:r>
          </a:p>
          <a:p>
            <a:r>
              <a:rPr lang="en-GB" sz="1600" b="0" dirty="0"/>
              <a:t>This is especially true in the context of GGJ, where we have globally uniform standards delivered through an installed base of localised sites, during which participants take on the Jammer persona and embrace the creative process of rapid prototyping (Grace, 2016) within given technical and conceptual constraints (</a:t>
            </a:r>
            <a:r>
              <a:rPr lang="en-GB" sz="1600" b="0" dirty="0" err="1"/>
              <a:t>Kultima</a:t>
            </a:r>
            <a:r>
              <a:rPr lang="en-GB" sz="1600" b="0" dirty="0"/>
              <a:t>, 2015). </a:t>
            </a:r>
          </a:p>
        </p:txBody>
      </p:sp>
      <p:sp>
        <p:nvSpPr>
          <p:cNvPr id="5" name="Footer Placeholder 4">
            <a:extLst>
              <a:ext uri="{FF2B5EF4-FFF2-40B4-BE49-F238E27FC236}">
                <a16:creationId xmlns:a16="http://schemas.microsoft.com/office/drawing/2014/main" id="{02F925D6-EAA5-4F2D-75CE-05FE461F173D}"/>
              </a:ext>
            </a:extLst>
          </p:cNvPr>
          <p:cNvSpPr>
            <a:spLocks noGrp="1"/>
          </p:cNvSpPr>
          <p:nvPr>
            <p:ph type="ftr" sz="quarter" idx="3"/>
          </p:nvPr>
        </p:nvSpPr>
        <p:spPr/>
        <p:txBody>
          <a:bodyPr/>
          <a:lstStyle/>
          <a:p>
            <a:pPr algn="r"/>
            <a:r>
              <a:rPr lang="en-GB"/>
              <a:t>Place of Global Game Jam as Identity Infrastructure in UK Cross-Regional Communities of Practice</a:t>
            </a:r>
            <a:endParaRPr lang="en-GB" dirty="0"/>
          </a:p>
        </p:txBody>
      </p:sp>
      <p:sp>
        <p:nvSpPr>
          <p:cNvPr id="7" name="Slide Number Placeholder 6">
            <a:extLst>
              <a:ext uri="{FF2B5EF4-FFF2-40B4-BE49-F238E27FC236}">
                <a16:creationId xmlns:a16="http://schemas.microsoft.com/office/drawing/2014/main" id="{6E85302F-0F5D-1301-58C6-A12BFD1A78A4}"/>
              </a:ext>
            </a:extLst>
          </p:cNvPr>
          <p:cNvSpPr>
            <a:spLocks noGrp="1"/>
          </p:cNvSpPr>
          <p:nvPr>
            <p:ph type="sldNum" sz="quarter" idx="4"/>
          </p:nvPr>
        </p:nvSpPr>
        <p:spPr/>
        <p:txBody>
          <a:bodyPr/>
          <a:lstStyle/>
          <a:p>
            <a:fld id="{2CC19541-5F6E-2C4C-BF21-196C1C8E2E31}" type="slidenum">
              <a:rPr lang="en-GB" smtClean="0"/>
              <a:pPr/>
              <a:t>7</a:t>
            </a:fld>
            <a:r>
              <a:rPr lang="en-GB"/>
              <a:t> </a:t>
            </a:r>
            <a:endParaRPr lang="en-GB" dirty="0"/>
          </a:p>
        </p:txBody>
      </p:sp>
      <p:sp>
        <p:nvSpPr>
          <p:cNvPr id="19" name="Text Placeholder 2">
            <a:extLst>
              <a:ext uri="{FF2B5EF4-FFF2-40B4-BE49-F238E27FC236}">
                <a16:creationId xmlns:a16="http://schemas.microsoft.com/office/drawing/2014/main" id="{F0CB0FA1-89CF-210F-D846-B758AF9BC47D}"/>
              </a:ext>
            </a:extLst>
          </p:cNvPr>
          <p:cNvSpPr txBox="1">
            <a:spLocks/>
          </p:cNvSpPr>
          <p:nvPr/>
        </p:nvSpPr>
        <p:spPr>
          <a:xfrm>
            <a:off x="0" y="5482115"/>
            <a:ext cx="7527850" cy="468000"/>
          </a:xfrm>
          <a:prstGeom prst="rect">
            <a:avLst/>
          </a:prstGeom>
          <a:solidFill>
            <a:schemeClr val="bg1"/>
          </a:solidFill>
        </p:spPr>
        <p:txBody>
          <a:bodyPr vert="horz" lIns="0" tIns="0" rIns="0" bIns="0" rtlCol="0" anchor="ctr">
            <a:noAutofit/>
          </a:bodyPr>
          <a:lstStyle>
            <a:lvl1pPr marL="0" indent="0" algn="l" defTabSz="126000" rtl="0" eaLnBrk="1" latinLnBrk="0" hangingPunct="1">
              <a:lnSpc>
                <a:spcPct val="110000"/>
              </a:lnSpc>
              <a:spcBef>
                <a:spcPts val="0"/>
              </a:spcBef>
              <a:spcAft>
                <a:spcPts val="1200"/>
              </a:spcAft>
              <a:buClr>
                <a:schemeClr val="tx1"/>
              </a:buClr>
              <a:buSzPct val="80000"/>
              <a:buFont typeface="Wingdings 2" panose="05020102010507070707" pitchFamily="18" charset="2"/>
              <a:buNone/>
              <a:tabLst/>
              <a:defRPr sz="1800" kern="1200" spc="-10" baseline="0">
                <a:solidFill>
                  <a:schemeClr val="tx1"/>
                </a:solidFill>
                <a:latin typeface="+mn-lt"/>
                <a:ea typeface="+mn-ea"/>
                <a:cs typeface="+mn-cs"/>
              </a:defRPr>
            </a:lvl1pPr>
            <a:lvl2pPr marL="432000" indent="0" algn="l" defTabSz="126000" rtl="0" eaLnBrk="1" latinLnBrk="0" hangingPunct="1">
              <a:lnSpc>
                <a:spcPct val="110000"/>
              </a:lnSpc>
              <a:spcBef>
                <a:spcPts val="0"/>
              </a:spcBef>
              <a:spcAft>
                <a:spcPts val="1000"/>
              </a:spcAft>
              <a:buClr>
                <a:schemeClr val="tx1"/>
              </a:buClr>
              <a:buSzPct val="80000"/>
              <a:buFontTx/>
              <a:buNone/>
              <a:tabLst>
                <a:tab pos="126000" algn="l"/>
              </a:tabLst>
              <a:defRPr sz="1600" kern="1200" spc="-10" baseline="0">
                <a:solidFill>
                  <a:schemeClr val="tx1"/>
                </a:solidFill>
                <a:latin typeface="+mn-lt"/>
                <a:ea typeface="+mn-ea"/>
                <a:cs typeface="+mn-cs"/>
              </a:defRPr>
            </a:lvl2pPr>
            <a:lvl3pPr marL="864000" indent="-432000" algn="l" defTabSz="126000" rtl="0" eaLnBrk="1" latinLnBrk="0" hangingPunct="1">
              <a:lnSpc>
                <a:spcPct val="110000"/>
              </a:lnSpc>
              <a:spcBef>
                <a:spcPts val="0"/>
              </a:spcBef>
              <a:spcAft>
                <a:spcPts val="1000"/>
              </a:spcAft>
              <a:buClrTx/>
              <a:buSzPct val="80000"/>
              <a:buFont typeface="Wingdings 2" panose="05020102010507070707" pitchFamily="18" charset="2"/>
              <a:buChar char=""/>
              <a:tabLst>
                <a:tab pos="126000" algn="l"/>
              </a:tabLst>
              <a:defRPr sz="2400" kern="1200" spc="-10" baseline="0">
                <a:solidFill>
                  <a:schemeClr val="tx1"/>
                </a:solidFill>
                <a:latin typeface="+mn-lt"/>
                <a:ea typeface="+mn-ea"/>
                <a:cs typeface="+mn-cs"/>
              </a:defRPr>
            </a:lvl3pPr>
            <a:lvl4pPr marL="432000" indent="-432000" algn="l" defTabSz="126000" rtl="0" eaLnBrk="1" latinLnBrk="0" hangingPunct="1">
              <a:lnSpc>
                <a:spcPct val="110000"/>
              </a:lnSpc>
              <a:spcBef>
                <a:spcPts val="0"/>
              </a:spcBef>
              <a:spcAft>
                <a:spcPts val="0"/>
              </a:spcAft>
              <a:buClr>
                <a:schemeClr val="tx1"/>
              </a:buClr>
              <a:buSzPct val="80000"/>
              <a:buFont typeface="Wingdings 2" panose="05020102010507070707" pitchFamily="18" charset="2"/>
              <a:buChar char="¢"/>
              <a:tabLst/>
              <a:defRPr sz="2400" kern="1200" spc="-10" baseline="0">
                <a:solidFill>
                  <a:schemeClr val="tx1"/>
                </a:solidFill>
                <a:latin typeface="+mn-lt"/>
                <a:ea typeface="+mn-ea"/>
                <a:cs typeface="+mn-cs"/>
              </a:defRPr>
            </a:lvl4pPr>
            <a:lvl5pPr marL="864000" indent="-432000" algn="l" defTabSz="126000" rtl="0" eaLnBrk="1" latinLnBrk="0" hangingPunct="1">
              <a:lnSpc>
                <a:spcPct val="110000"/>
              </a:lnSpc>
              <a:spcBef>
                <a:spcPts val="0"/>
              </a:spcBef>
              <a:spcAft>
                <a:spcPts val="0"/>
              </a:spcAft>
              <a:buClr>
                <a:schemeClr val="tx1"/>
              </a:buClr>
              <a:buSzPct val="80000"/>
              <a:buFont typeface="Wingdings 2" panose="05020102010507070707" pitchFamily="18" charset="2"/>
              <a:buChar char="¢"/>
              <a:tabLst>
                <a:tab pos="126000" algn="l"/>
              </a:tabLst>
              <a:defRPr sz="2400" kern="1200" spc="-10" baseline="0">
                <a:solidFill>
                  <a:schemeClr val="tx1"/>
                </a:solidFill>
                <a:latin typeface="+mn-lt"/>
                <a:ea typeface="+mn-ea"/>
                <a:cs typeface="+mn-cs"/>
              </a:defRPr>
            </a:lvl5pPr>
            <a:lvl6pPr marL="864000" indent="-432000" algn="l" defTabSz="126000" rtl="0" eaLnBrk="1" latinLnBrk="0" hangingPunct="1">
              <a:lnSpc>
                <a:spcPct val="110000"/>
              </a:lnSpc>
              <a:spcBef>
                <a:spcPts val="0"/>
              </a:spcBef>
              <a:spcAft>
                <a:spcPts val="0"/>
              </a:spcAft>
              <a:buClr>
                <a:schemeClr val="tx1"/>
              </a:buClr>
              <a:buSzPct val="80000"/>
              <a:buFont typeface="Wingdings 2" panose="05020102010507070707" pitchFamily="18" charset="2"/>
              <a:buChar char="£"/>
              <a:tabLst>
                <a:tab pos="126000" algn="l"/>
              </a:tabLst>
              <a:defRPr sz="2400" kern="1200" spc="-10" baseline="0">
                <a:solidFill>
                  <a:schemeClr val="tx1"/>
                </a:solidFill>
                <a:latin typeface="+mn-lt"/>
                <a:ea typeface="+mn-ea"/>
                <a:cs typeface="+mn-cs"/>
              </a:defRPr>
            </a:lvl6pPr>
            <a:lvl7pPr marL="432000" indent="-432000" algn="l" defTabSz="126000" rtl="0" eaLnBrk="1" latinLnBrk="0" hangingPunct="1">
              <a:lnSpc>
                <a:spcPct val="110000"/>
              </a:lnSpc>
              <a:spcBef>
                <a:spcPts val="0"/>
              </a:spcBef>
              <a:buFont typeface="+mj-lt"/>
              <a:buAutoNum type="arabicPeriod"/>
              <a:tabLst>
                <a:tab pos="126000" algn="l"/>
              </a:tabLst>
              <a:defRPr sz="2400" kern="1200" spc="-10" baseline="0">
                <a:solidFill>
                  <a:schemeClr val="tx1"/>
                </a:solidFill>
                <a:latin typeface="+mn-lt"/>
                <a:ea typeface="+mn-ea"/>
                <a:cs typeface="+mn-cs"/>
              </a:defRPr>
            </a:lvl7pPr>
            <a:lvl8pPr marL="0" indent="0" algn="l" defTabSz="126000" rtl="0" eaLnBrk="1" latinLnBrk="0" hangingPunct="1">
              <a:lnSpc>
                <a:spcPct val="110000"/>
              </a:lnSpc>
              <a:spcBef>
                <a:spcPts val="0"/>
              </a:spcBef>
              <a:buFont typeface="Arial" panose="020B0604020202020204" pitchFamily="34" charset="0"/>
              <a:buNone/>
              <a:tabLst>
                <a:tab pos="126000" algn="l"/>
              </a:tabLst>
              <a:defRPr sz="2400" b="1" kern="1200" spc="-10" baseline="0">
                <a:solidFill>
                  <a:schemeClr val="tx1"/>
                </a:solidFill>
                <a:latin typeface="+mn-lt"/>
                <a:ea typeface="+mn-ea"/>
                <a:cs typeface="+mn-cs"/>
              </a:defRPr>
            </a:lvl8pPr>
            <a:lvl9pPr marL="0" indent="0" algn="l" defTabSz="126000" rtl="0" eaLnBrk="1" latinLnBrk="0" hangingPunct="1">
              <a:lnSpc>
                <a:spcPct val="110000"/>
              </a:lnSpc>
              <a:spcBef>
                <a:spcPts val="0"/>
              </a:spcBef>
              <a:buFont typeface="Arial" panose="020B0604020202020204" pitchFamily="34" charset="0"/>
              <a:buNone/>
              <a:tabLst>
                <a:tab pos="126000" algn="l"/>
              </a:tabLst>
              <a:defRPr sz="2400" kern="1200" spc="-10" baseline="0">
                <a:solidFill>
                  <a:schemeClr val="tx1"/>
                </a:solidFill>
                <a:latin typeface="+mn-lt"/>
                <a:ea typeface="+mn-ea"/>
                <a:cs typeface="+mn-cs"/>
              </a:defRPr>
            </a:lvl9pPr>
          </a:lstStyle>
          <a:p>
            <a:pPr lvl="1"/>
            <a:r>
              <a:rPr lang="en-GB" sz="1200" b="1" dirty="0"/>
              <a:t> Sos </a:t>
            </a:r>
            <a:r>
              <a:rPr lang="en-GB" sz="1200" b="1" dirty="0" err="1"/>
              <a:t>Sosowski</a:t>
            </a:r>
            <a:r>
              <a:rPr lang="en-GB" sz="1200" b="1" dirty="0"/>
              <a:t> trolling local TV</a:t>
            </a:r>
            <a:br>
              <a:rPr lang="en-GB" sz="1200" dirty="0"/>
            </a:br>
            <a:r>
              <a:rPr lang="en-GB" sz="1200" dirty="0"/>
              <a:t> TVP Poznan</a:t>
            </a:r>
            <a:r>
              <a:rPr lang="pl-PL" sz="1200" dirty="0"/>
              <a:t>| </a:t>
            </a:r>
            <a:r>
              <a:rPr lang="en-GB" sz="1200" dirty="0" err="1"/>
              <a:t>Teleskop</a:t>
            </a:r>
            <a:r>
              <a:rPr lang="en-GB" sz="1200" dirty="0"/>
              <a:t> 25/01/2014</a:t>
            </a:r>
            <a:endParaRPr lang="en-US" sz="1200" dirty="0"/>
          </a:p>
        </p:txBody>
      </p:sp>
      <p:pic>
        <p:nvPicPr>
          <p:cNvPr id="1028" name="Picture 4">
            <a:extLst>
              <a:ext uri="{FF2B5EF4-FFF2-40B4-BE49-F238E27FC236}">
                <a16:creationId xmlns:a16="http://schemas.microsoft.com/office/drawing/2014/main" id="{5E0D6A59-2A06-9AF7-1290-30C6A7E2CF85}"/>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3240003" y="6184202"/>
            <a:ext cx="726960" cy="38819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73375335"/>
      </p:ext>
    </p:extLst>
  </p:cSld>
  <p:clrMapOvr>
    <a:masterClrMapping/>
  </p:clrMapOvr>
  <mc:AlternateContent xmlns:mc="http://schemas.openxmlformats.org/markup-compatibility/2006" xmlns:p14="http://schemas.microsoft.com/office/powerpoint/2010/main">
    <mc:Choice Requires="p14">
      <p:transition spd="slow" p14:dur="2000" advTm="12097"/>
    </mc:Choice>
    <mc:Fallback xmlns="">
      <p:transition spd="slow" advTm="1209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5440" fill="hold"/>
                                        <p:tgtEl>
                                          <p:spTgt spid="2"/>
                                        </p:tgtEl>
                                      </p:cBhvr>
                                    </p:cmd>
                                  </p:childTnLst>
                                </p:cTn>
                              </p:par>
                              <p:par>
                                <p:cTn id="7" presetID="1" presetClass="entr" presetSubtype="0" fill="hold" nodeType="withEffect">
                                  <p:stCondLst>
                                    <p:cond delay="0"/>
                                  </p:stCondLst>
                                  <p:childTnLst>
                                    <p:set>
                                      <p:cBhvr>
                                        <p:cTn id="8"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video>
              <p:cMediaNode vol="80000">
                <p:cTn id="13" repeatCount="indefinite" fill="hold" display="0">
                  <p:stCondLst>
                    <p:cond delay="indefinite"/>
                  </p:stCondLst>
                </p:cTn>
                <p:tgtEl>
                  <p:spTgt spid="2"/>
                </p:tgtEl>
              </p:cMediaNode>
            </p:vide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957ED1-2CE0-A26B-32A4-35FA8B715D8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5F42280-1C0A-44D7-BF83-D3B0F68DFA64}"/>
              </a:ext>
            </a:extLst>
          </p:cNvPr>
          <p:cNvSpPr>
            <a:spLocks noGrp="1"/>
          </p:cNvSpPr>
          <p:nvPr>
            <p:ph type="ctrTitle"/>
          </p:nvPr>
        </p:nvSpPr>
        <p:spPr/>
        <p:txBody>
          <a:bodyPr/>
          <a:lstStyle/>
          <a:p>
            <a:r>
              <a:rPr lang="en-GB" dirty="0"/>
              <a:t>Politics of access</a:t>
            </a:r>
          </a:p>
        </p:txBody>
      </p:sp>
    </p:spTree>
    <p:extLst>
      <p:ext uri="{BB962C8B-B14F-4D97-AF65-F5344CB8AC3E}">
        <p14:creationId xmlns:p14="http://schemas.microsoft.com/office/powerpoint/2010/main" val="484778016"/>
      </p:ext>
    </p:extLst>
  </p:cSld>
  <p:clrMapOvr>
    <a:masterClrMapping/>
  </p:clrMapOvr>
  <mc:AlternateContent xmlns:mc="http://schemas.openxmlformats.org/markup-compatibility/2006" xmlns:p14="http://schemas.microsoft.com/office/powerpoint/2010/main">
    <mc:Choice Requires="p14">
      <p:transition spd="slow" p14:dur="2000" advTm="2057"/>
    </mc:Choice>
    <mc:Fallback xmlns="">
      <p:transition spd="slow" advTm="2057"/>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A6FC5F-DF80-6403-7B5D-C4544B9AAB4C}"/>
            </a:ext>
          </a:extLst>
        </p:cNvPr>
        <p:cNvGrpSpPr/>
        <p:nvPr/>
      </p:nvGrpSpPr>
      <p:grpSpPr>
        <a:xfrm>
          <a:off x="0" y="0"/>
          <a:ext cx="0" cy="0"/>
          <a:chOff x="0" y="0"/>
          <a:chExt cx="0" cy="0"/>
        </a:xfrm>
      </p:grpSpPr>
      <p:pic>
        <p:nvPicPr>
          <p:cNvPr id="2" name="Picture 1" descr="blue wooden door with white concrete wall">
            <a:extLst>
              <a:ext uri="{FF2B5EF4-FFF2-40B4-BE49-F238E27FC236}">
                <a16:creationId xmlns:a16="http://schemas.microsoft.com/office/drawing/2014/main" id="{173AA63E-6418-CFC5-A0ED-464F7A66C1D9}"/>
              </a:ext>
            </a:extLst>
          </p:cNvPr>
          <p:cNvPicPr>
            <a:picLocks noChangeAspect="1"/>
          </p:cNvPicPr>
          <p:nvPr/>
        </p:nvPicPr>
        <p:blipFill>
          <a:blip r:embed="rId3"/>
          <a:srcRect t="21199" b="21199"/>
          <a:stretch>
            <a:fillRect/>
          </a:stretch>
        </p:blipFill>
        <p:spPr>
          <a:xfrm>
            <a:off x="6096000" y="1595363"/>
            <a:ext cx="5040000" cy="4354751"/>
          </a:xfrm>
          <a:prstGeom prst="rect">
            <a:avLst/>
          </a:prstGeom>
        </p:spPr>
      </p:pic>
      <p:sp>
        <p:nvSpPr>
          <p:cNvPr id="4" name="Title 3">
            <a:extLst>
              <a:ext uri="{FF2B5EF4-FFF2-40B4-BE49-F238E27FC236}">
                <a16:creationId xmlns:a16="http://schemas.microsoft.com/office/drawing/2014/main" id="{34FEA52F-EF8D-054C-3991-431169364FBC}"/>
              </a:ext>
            </a:extLst>
          </p:cNvPr>
          <p:cNvSpPr>
            <a:spLocks noGrp="1"/>
          </p:cNvSpPr>
          <p:nvPr>
            <p:ph type="ctrTitle"/>
          </p:nvPr>
        </p:nvSpPr>
        <p:spPr/>
        <p:txBody>
          <a:bodyPr/>
          <a:lstStyle/>
          <a:p>
            <a:r>
              <a:rPr lang="en-GB" dirty="0"/>
              <a:t>Politics of access</a:t>
            </a:r>
          </a:p>
        </p:txBody>
      </p:sp>
      <p:sp>
        <p:nvSpPr>
          <p:cNvPr id="3" name="Text Placeholder 2">
            <a:extLst>
              <a:ext uri="{FF2B5EF4-FFF2-40B4-BE49-F238E27FC236}">
                <a16:creationId xmlns:a16="http://schemas.microsoft.com/office/drawing/2014/main" id="{FDAFCDA0-62F1-9519-4B31-30ED054B0C8C}"/>
              </a:ext>
            </a:extLst>
          </p:cNvPr>
          <p:cNvSpPr>
            <a:spLocks noGrp="1"/>
          </p:cNvSpPr>
          <p:nvPr>
            <p:ph type="body" sz="quarter" idx="14"/>
          </p:nvPr>
        </p:nvSpPr>
        <p:spPr>
          <a:xfrm>
            <a:off x="720003" y="1605936"/>
            <a:ext cx="5040000" cy="3874664"/>
          </a:xfrm>
        </p:spPr>
        <p:txBody>
          <a:bodyPr/>
          <a:lstStyle/>
          <a:p>
            <a:r>
              <a:rPr lang="en-GB" sz="1800" b="0" dirty="0"/>
              <a:t>This work in progress is intended to gather feedback and spark a debate. It is a mix of longitudinal case study and autoethnography, drawing on my roles as jammer, co-creator of UniJam, the UK’s largest GGJ site over the past three years (Global Game Jam, 2024a; Global Game Jam, 2025; Global Game Jam 2026) and the GGJ UK &amp; Ireland Regional Organiser.</a:t>
            </a:r>
          </a:p>
          <a:p>
            <a:r>
              <a:rPr lang="en-GB" sz="1800" b="0" dirty="0"/>
              <a:t>I analysed how jam cultures operate as distributed pedagogical systems, to see how they challenge traditional barriers to entry and politics of access, such as:</a:t>
            </a:r>
          </a:p>
        </p:txBody>
      </p:sp>
      <p:sp>
        <p:nvSpPr>
          <p:cNvPr id="5" name="Footer Placeholder 4">
            <a:extLst>
              <a:ext uri="{FF2B5EF4-FFF2-40B4-BE49-F238E27FC236}">
                <a16:creationId xmlns:a16="http://schemas.microsoft.com/office/drawing/2014/main" id="{46928B44-4AAF-885D-A124-B87E4545A6E0}"/>
              </a:ext>
            </a:extLst>
          </p:cNvPr>
          <p:cNvSpPr>
            <a:spLocks noGrp="1"/>
          </p:cNvSpPr>
          <p:nvPr>
            <p:ph type="ftr" sz="quarter" idx="3"/>
          </p:nvPr>
        </p:nvSpPr>
        <p:spPr/>
        <p:txBody>
          <a:bodyPr/>
          <a:lstStyle/>
          <a:p>
            <a:pPr algn="r"/>
            <a:r>
              <a:rPr lang="en-GB"/>
              <a:t>Place of Global Game Jam as Identity Infrastructure in UK Cross-Regional Communities of Practice</a:t>
            </a:r>
            <a:endParaRPr lang="en-GB" dirty="0"/>
          </a:p>
        </p:txBody>
      </p:sp>
      <p:sp>
        <p:nvSpPr>
          <p:cNvPr id="7" name="Slide Number Placeholder 6">
            <a:extLst>
              <a:ext uri="{FF2B5EF4-FFF2-40B4-BE49-F238E27FC236}">
                <a16:creationId xmlns:a16="http://schemas.microsoft.com/office/drawing/2014/main" id="{C13A923F-3611-921E-9966-74F161B151F4}"/>
              </a:ext>
            </a:extLst>
          </p:cNvPr>
          <p:cNvSpPr>
            <a:spLocks noGrp="1"/>
          </p:cNvSpPr>
          <p:nvPr>
            <p:ph type="sldNum" sz="quarter" idx="4"/>
          </p:nvPr>
        </p:nvSpPr>
        <p:spPr/>
        <p:txBody>
          <a:bodyPr/>
          <a:lstStyle/>
          <a:p>
            <a:fld id="{2CC19541-5F6E-2C4C-BF21-196C1C8E2E31}" type="slidenum">
              <a:rPr lang="en-GB" smtClean="0"/>
              <a:pPr/>
              <a:t>9</a:t>
            </a:fld>
            <a:r>
              <a:rPr lang="en-GB"/>
              <a:t> </a:t>
            </a:r>
            <a:endParaRPr lang="en-GB" dirty="0"/>
          </a:p>
        </p:txBody>
      </p:sp>
      <p:sp>
        <p:nvSpPr>
          <p:cNvPr id="19" name="Text Placeholder 2">
            <a:extLst>
              <a:ext uri="{FF2B5EF4-FFF2-40B4-BE49-F238E27FC236}">
                <a16:creationId xmlns:a16="http://schemas.microsoft.com/office/drawing/2014/main" id="{9A809E71-EBBB-6584-E3E1-CAFC3ADB0D10}"/>
              </a:ext>
            </a:extLst>
          </p:cNvPr>
          <p:cNvSpPr txBox="1">
            <a:spLocks/>
          </p:cNvSpPr>
          <p:nvPr/>
        </p:nvSpPr>
        <p:spPr>
          <a:xfrm>
            <a:off x="0" y="5482115"/>
            <a:ext cx="7527850" cy="468000"/>
          </a:xfrm>
          <a:prstGeom prst="rect">
            <a:avLst/>
          </a:prstGeom>
          <a:solidFill>
            <a:schemeClr val="bg1"/>
          </a:solidFill>
        </p:spPr>
        <p:txBody>
          <a:bodyPr vert="horz" lIns="0" tIns="0" rIns="0" bIns="0" rtlCol="0" anchor="ctr">
            <a:noAutofit/>
          </a:bodyPr>
          <a:lstStyle>
            <a:lvl1pPr marL="0" indent="0" algn="l" defTabSz="126000" rtl="0" eaLnBrk="1" latinLnBrk="0" hangingPunct="1">
              <a:lnSpc>
                <a:spcPct val="110000"/>
              </a:lnSpc>
              <a:spcBef>
                <a:spcPts val="0"/>
              </a:spcBef>
              <a:spcAft>
                <a:spcPts val="1200"/>
              </a:spcAft>
              <a:buClr>
                <a:schemeClr val="tx1"/>
              </a:buClr>
              <a:buSzPct val="80000"/>
              <a:buFont typeface="Wingdings 2" panose="05020102010507070707" pitchFamily="18" charset="2"/>
              <a:buNone/>
              <a:tabLst/>
              <a:defRPr sz="1800" kern="1200" spc="-10" baseline="0">
                <a:solidFill>
                  <a:schemeClr val="tx1"/>
                </a:solidFill>
                <a:latin typeface="+mn-lt"/>
                <a:ea typeface="+mn-ea"/>
                <a:cs typeface="+mn-cs"/>
              </a:defRPr>
            </a:lvl1pPr>
            <a:lvl2pPr marL="432000" indent="0" algn="l" defTabSz="126000" rtl="0" eaLnBrk="1" latinLnBrk="0" hangingPunct="1">
              <a:lnSpc>
                <a:spcPct val="110000"/>
              </a:lnSpc>
              <a:spcBef>
                <a:spcPts val="0"/>
              </a:spcBef>
              <a:spcAft>
                <a:spcPts val="1000"/>
              </a:spcAft>
              <a:buClr>
                <a:schemeClr val="tx1"/>
              </a:buClr>
              <a:buSzPct val="80000"/>
              <a:buFontTx/>
              <a:buNone/>
              <a:tabLst>
                <a:tab pos="126000" algn="l"/>
              </a:tabLst>
              <a:defRPr sz="1600" kern="1200" spc="-10" baseline="0">
                <a:solidFill>
                  <a:schemeClr val="tx1"/>
                </a:solidFill>
                <a:latin typeface="+mn-lt"/>
                <a:ea typeface="+mn-ea"/>
                <a:cs typeface="+mn-cs"/>
              </a:defRPr>
            </a:lvl2pPr>
            <a:lvl3pPr marL="864000" indent="-432000" algn="l" defTabSz="126000" rtl="0" eaLnBrk="1" latinLnBrk="0" hangingPunct="1">
              <a:lnSpc>
                <a:spcPct val="110000"/>
              </a:lnSpc>
              <a:spcBef>
                <a:spcPts val="0"/>
              </a:spcBef>
              <a:spcAft>
                <a:spcPts val="1000"/>
              </a:spcAft>
              <a:buClrTx/>
              <a:buSzPct val="80000"/>
              <a:buFont typeface="Wingdings 2" panose="05020102010507070707" pitchFamily="18" charset="2"/>
              <a:buChar char=""/>
              <a:tabLst>
                <a:tab pos="126000" algn="l"/>
              </a:tabLst>
              <a:defRPr sz="2400" kern="1200" spc="-10" baseline="0">
                <a:solidFill>
                  <a:schemeClr val="tx1"/>
                </a:solidFill>
                <a:latin typeface="+mn-lt"/>
                <a:ea typeface="+mn-ea"/>
                <a:cs typeface="+mn-cs"/>
              </a:defRPr>
            </a:lvl3pPr>
            <a:lvl4pPr marL="432000" indent="-432000" algn="l" defTabSz="126000" rtl="0" eaLnBrk="1" latinLnBrk="0" hangingPunct="1">
              <a:lnSpc>
                <a:spcPct val="110000"/>
              </a:lnSpc>
              <a:spcBef>
                <a:spcPts val="0"/>
              </a:spcBef>
              <a:spcAft>
                <a:spcPts val="0"/>
              </a:spcAft>
              <a:buClr>
                <a:schemeClr val="tx1"/>
              </a:buClr>
              <a:buSzPct val="80000"/>
              <a:buFont typeface="Wingdings 2" panose="05020102010507070707" pitchFamily="18" charset="2"/>
              <a:buChar char="¢"/>
              <a:tabLst/>
              <a:defRPr sz="2400" kern="1200" spc="-10" baseline="0">
                <a:solidFill>
                  <a:schemeClr val="tx1"/>
                </a:solidFill>
                <a:latin typeface="+mn-lt"/>
                <a:ea typeface="+mn-ea"/>
                <a:cs typeface="+mn-cs"/>
              </a:defRPr>
            </a:lvl4pPr>
            <a:lvl5pPr marL="864000" indent="-432000" algn="l" defTabSz="126000" rtl="0" eaLnBrk="1" latinLnBrk="0" hangingPunct="1">
              <a:lnSpc>
                <a:spcPct val="110000"/>
              </a:lnSpc>
              <a:spcBef>
                <a:spcPts val="0"/>
              </a:spcBef>
              <a:spcAft>
                <a:spcPts val="0"/>
              </a:spcAft>
              <a:buClr>
                <a:schemeClr val="tx1"/>
              </a:buClr>
              <a:buSzPct val="80000"/>
              <a:buFont typeface="Wingdings 2" panose="05020102010507070707" pitchFamily="18" charset="2"/>
              <a:buChar char="¢"/>
              <a:tabLst>
                <a:tab pos="126000" algn="l"/>
              </a:tabLst>
              <a:defRPr sz="2400" kern="1200" spc="-10" baseline="0">
                <a:solidFill>
                  <a:schemeClr val="tx1"/>
                </a:solidFill>
                <a:latin typeface="+mn-lt"/>
                <a:ea typeface="+mn-ea"/>
                <a:cs typeface="+mn-cs"/>
              </a:defRPr>
            </a:lvl5pPr>
            <a:lvl6pPr marL="864000" indent="-432000" algn="l" defTabSz="126000" rtl="0" eaLnBrk="1" latinLnBrk="0" hangingPunct="1">
              <a:lnSpc>
                <a:spcPct val="110000"/>
              </a:lnSpc>
              <a:spcBef>
                <a:spcPts val="0"/>
              </a:spcBef>
              <a:spcAft>
                <a:spcPts val="0"/>
              </a:spcAft>
              <a:buClr>
                <a:schemeClr val="tx1"/>
              </a:buClr>
              <a:buSzPct val="80000"/>
              <a:buFont typeface="Wingdings 2" panose="05020102010507070707" pitchFamily="18" charset="2"/>
              <a:buChar char="£"/>
              <a:tabLst>
                <a:tab pos="126000" algn="l"/>
              </a:tabLst>
              <a:defRPr sz="2400" kern="1200" spc="-10" baseline="0">
                <a:solidFill>
                  <a:schemeClr val="tx1"/>
                </a:solidFill>
                <a:latin typeface="+mn-lt"/>
                <a:ea typeface="+mn-ea"/>
                <a:cs typeface="+mn-cs"/>
              </a:defRPr>
            </a:lvl6pPr>
            <a:lvl7pPr marL="432000" indent="-432000" algn="l" defTabSz="126000" rtl="0" eaLnBrk="1" latinLnBrk="0" hangingPunct="1">
              <a:lnSpc>
                <a:spcPct val="110000"/>
              </a:lnSpc>
              <a:spcBef>
                <a:spcPts val="0"/>
              </a:spcBef>
              <a:buFont typeface="+mj-lt"/>
              <a:buAutoNum type="arabicPeriod"/>
              <a:tabLst>
                <a:tab pos="126000" algn="l"/>
              </a:tabLst>
              <a:defRPr sz="2400" kern="1200" spc="-10" baseline="0">
                <a:solidFill>
                  <a:schemeClr val="tx1"/>
                </a:solidFill>
                <a:latin typeface="+mn-lt"/>
                <a:ea typeface="+mn-ea"/>
                <a:cs typeface="+mn-cs"/>
              </a:defRPr>
            </a:lvl7pPr>
            <a:lvl8pPr marL="0" indent="0" algn="l" defTabSz="126000" rtl="0" eaLnBrk="1" latinLnBrk="0" hangingPunct="1">
              <a:lnSpc>
                <a:spcPct val="110000"/>
              </a:lnSpc>
              <a:spcBef>
                <a:spcPts val="0"/>
              </a:spcBef>
              <a:buFont typeface="Arial" panose="020B0604020202020204" pitchFamily="34" charset="0"/>
              <a:buNone/>
              <a:tabLst>
                <a:tab pos="126000" algn="l"/>
              </a:tabLst>
              <a:defRPr sz="2400" b="1" kern="1200" spc="-10" baseline="0">
                <a:solidFill>
                  <a:schemeClr val="tx1"/>
                </a:solidFill>
                <a:latin typeface="+mn-lt"/>
                <a:ea typeface="+mn-ea"/>
                <a:cs typeface="+mn-cs"/>
              </a:defRPr>
            </a:lvl8pPr>
            <a:lvl9pPr marL="0" indent="0" algn="l" defTabSz="126000" rtl="0" eaLnBrk="1" latinLnBrk="0" hangingPunct="1">
              <a:lnSpc>
                <a:spcPct val="110000"/>
              </a:lnSpc>
              <a:spcBef>
                <a:spcPts val="0"/>
              </a:spcBef>
              <a:buFont typeface="Arial" panose="020B0604020202020204" pitchFamily="34" charset="0"/>
              <a:buNone/>
              <a:tabLst>
                <a:tab pos="126000" algn="l"/>
              </a:tabLst>
              <a:defRPr sz="2400" kern="1200" spc="-10" baseline="0">
                <a:solidFill>
                  <a:schemeClr val="tx1"/>
                </a:solidFill>
                <a:latin typeface="+mn-lt"/>
                <a:ea typeface="+mn-ea"/>
                <a:cs typeface="+mn-cs"/>
              </a:defRPr>
            </a:lvl9pPr>
          </a:lstStyle>
          <a:p>
            <a:pPr lvl="1"/>
            <a:r>
              <a:rPr lang="en-GB" sz="1200" b="1" dirty="0"/>
              <a:t> Not Getting Through</a:t>
            </a:r>
            <a:br>
              <a:rPr lang="en-GB" sz="1200" dirty="0"/>
            </a:br>
            <a:r>
              <a:rPr lang="en-GB" sz="1200" dirty="0"/>
              <a:t> Tim Mossholder </a:t>
            </a:r>
            <a:r>
              <a:rPr lang="pl-PL" sz="1200" dirty="0"/>
              <a:t>| </a:t>
            </a:r>
            <a:r>
              <a:rPr lang="en-GB" sz="1200" dirty="0" err="1"/>
              <a:t>Unsplash</a:t>
            </a:r>
            <a:endParaRPr lang="en-US" sz="1200" dirty="0"/>
          </a:p>
        </p:txBody>
      </p:sp>
      <p:pic>
        <p:nvPicPr>
          <p:cNvPr id="1028" name="Picture 4">
            <a:extLst>
              <a:ext uri="{FF2B5EF4-FFF2-40B4-BE49-F238E27FC236}">
                <a16:creationId xmlns:a16="http://schemas.microsoft.com/office/drawing/2014/main" id="{2651A7B8-E857-D013-B30C-2F101FFB03F3}"/>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240003" y="6184202"/>
            <a:ext cx="726960" cy="38819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65671730"/>
      </p:ext>
    </p:extLst>
  </p:cSld>
  <p:clrMapOvr>
    <a:masterClrMapping/>
  </p:clrMapOvr>
  <mc:AlternateContent xmlns:mc="http://schemas.openxmlformats.org/markup-compatibility/2006" xmlns:p14="http://schemas.microsoft.com/office/powerpoint/2010/main">
    <mc:Choice Requires="p14">
      <p:transition spd="slow" p14:dur="2000" advTm="12097"/>
    </mc:Choice>
    <mc:Fallback xmlns="">
      <p:transition spd="slow" advTm="12097"/>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UAL Theme">
  <a:themeElements>
    <a:clrScheme name="UAL">
      <a:dk1>
        <a:srgbClr val="000000"/>
      </a:dk1>
      <a:lt1>
        <a:srgbClr val="FFFFFF"/>
      </a:lt1>
      <a:dk2>
        <a:srgbClr val="FFD022"/>
      </a:dk2>
      <a:lt2>
        <a:srgbClr val="E71657"/>
      </a:lt2>
      <a:accent1>
        <a:srgbClr val="FF8500"/>
      </a:accent1>
      <a:accent2>
        <a:srgbClr val="9E65FB"/>
      </a:accent2>
      <a:accent3>
        <a:srgbClr val="20BCFF"/>
      </a:accent3>
      <a:accent4>
        <a:srgbClr val="1F4EDC"/>
      </a:accent4>
      <a:accent5>
        <a:srgbClr val="00C73E"/>
      </a:accent5>
      <a:accent6>
        <a:srgbClr val="19A3A3"/>
      </a:accent6>
      <a:hlink>
        <a:srgbClr val="000000"/>
      </a:hlink>
      <a:folHlink>
        <a:srgbClr val="00000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lIns="0" tIns="0" rIns="0" bIns="0" rtlCol="0" anchor="t" anchorCtr="0">
        <a:noAutofit/>
      </a:bodyPr>
      <a:lstStyle>
        <a:defPPr algn="l">
          <a:defRPr sz="2400" dirty="0" smtClean="0"/>
        </a:defPPr>
      </a:lstStyle>
    </a:txDef>
  </a:objectDefaults>
  <a:extraClrSchemeLst/>
  <a:extLst>
    <a:ext uri="{05A4C25C-085E-4340-85A3-A5531E510DB2}">
      <thm15:themeFamily xmlns:thm15="http://schemas.microsoft.com/office/thememl/2012/main" name="Presentation5" id="{427F3559-F7C6-F249-A330-A7ADCB9BE064}" vid="{8D38DD45-6B7E-8F40-938B-0ADDE5CFCC48}"/>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9CE6FD8723CC5847A7FE7425C9B8BD82" ma:contentTypeVersion="12" ma:contentTypeDescription="Create a new document." ma:contentTypeScope="" ma:versionID="5c5645eea39d4a1e01d5af50e283fdd2">
  <xsd:schema xmlns:xsd="http://www.w3.org/2001/XMLSchema" xmlns:xs="http://www.w3.org/2001/XMLSchema" xmlns:p="http://schemas.microsoft.com/office/2006/metadata/properties" xmlns:ns2="8a4ba4df-95ed-4241-b54f-04803280e80d" xmlns:ns3="10f681cd-7b05-4387-997a-3889df02cc60" targetNamespace="http://schemas.microsoft.com/office/2006/metadata/properties" ma:root="true" ma:fieldsID="e0fae72e0dfc38515368dd092ff95479" ns2:_="" ns3:_="">
    <xsd:import namespace="8a4ba4df-95ed-4241-b54f-04803280e80d"/>
    <xsd:import namespace="10f681cd-7b05-4387-997a-3889df02cc60"/>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DateTaken" minOccurs="0"/>
                <xsd:element ref="ns2:MediaServiceLocation" minOccurs="0"/>
                <xsd:element ref="ns3:SharedWithUsers" minOccurs="0"/>
                <xsd:element ref="ns3:SharedWithDetails" minOccurs="0"/>
                <xsd:element ref="ns2:MediaServiceAutoKeyPoints" minOccurs="0"/>
                <xsd:element ref="ns2:MediaServiceKeyPoints" minOccurs="0"/>
                <xsd:element ref="ns2:MediaServiceGenerationTime" minOccurs="0"/>
                <xsd:element ref="ns2: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a4ba4df-95ed-4241-b54f-04803280e80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MediaServiceAutoTags" ma:internalName="MediaServiceAutoTags" ma:readOnly="true">
      <xsd:simpleType>
        <xsd:restriction base="dms:Text"/>
      </xsd:simpleType>
    </xsd:element>
    <xsd:element name="MediaServiceOCR" ma:index="11" nillable="true" ma:displayName="MediaServiceOCR" ma:internalName="MediaServiceOCR"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ServiceLocation" ma:index="13" nillable="true" ma:displayName="MediaServiceLocation" ma:internalName="MediaServiceLocation"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true">
      <xsd:simpleType>
        <xsd:restriction base="dms:Note">
          <xsd:maxLength value="255"/>
        </xsd:restriction>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10f681cd-7b05-4387-997a-3889df02cc60"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E5F71AED-7DD2-4D0E-B56F-2388688E4C52}">
  <ds:schemaRefs>
    <ds:schemaRef ds:uri="8a4ba4df-95ed-4241-b54f-04803280e80d"/>
    <ds:schemaRef ds:uri="http://purl.org/dc/dcmitype/"/>
    <ds:schemaRef ds:uri="http://www.w3.org/XML/1998/namespace"/>
    <ds:schemaRef ds:uri="http://schemas.microsoft.com/office/2006/documentManagement/types"/>
    <ds:schemaRef ds:uri="http://schemas.openxmlformats.org/package/2006/metadata/core-properties"/>
    <ds:schemaRef ds:uri="http://purl.org/dc/elements/1.1/"/>
    <ds:schemaRef ds:uri="10f681cd-7b05-4387-997a-3889df02cc60"/>
    <ds:schemaRef ds:uri="http://schemas.microsoft.com/office/infopath/2007/PartnerControls"/>
    <ds:schemaRef ds:uri="http://schemas.microsoft.com/office/2006/metadata/properties"/>
    <ds:schemaRef ds:uri="http://purl.org/dc/terms/"/>
  </ds:schemaRefs>
</ds:datastoreItem>
</file>

<file path=customXml/itemProps2.xml><?xml version="1.0" encoding="utf-8"?>
<ds:datastoreItem xmlns:ds="http://schemas.openxmlformats.org/officeDocument/2006/customXml" ds:itemID="{5229317F-2F4A-42DE-A1C0-3B31ECAA102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8a4ba4df-95ed-4241-b54f-04803280e80d"/>
    <ds:schemaRef ds:uri="10f681cd-7b05-4387-997a-3889df02cc6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7FC71C0E-110D-4433-9233-B4A830CD2EFC}">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0</TotalTime>
  <Words>10611</Words>
  <Application>Microsoft Office PowerPoint</Application>
  <PresentationFormat>Widescreen</PresentationFormat>
  <Paragraphs>602</Paragraphs>
  <Slides>62</Slides>
  <Notes>62</Notes>
  <HiddenSlides>0</HiddenSlides>
  <MMClips>2</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62</vt:i4>
      </vt:variant>
    </vt:vector>
  </HeadingPairs>
  <TitlesOfParts>
    <vt:vector size="66" baseType="lpstr">
      <vt:lpstr>Calibri</vt:lpstr>
      <vt:lpstr>Wingdings 2</vt:lpstr>
      <vt:lpstr>Arial</vt:lpstr>
      <vt:lpstr>UAL Theme</vt:lpstr>
      <vt:lpstr>Place of Global Game Jam as Identity Infrastructure in UK Cross-Regional Communities of Practice</vt:lpstr>
      <vt:lpstr>“Well, folks, we all know the story.”</vt:lpstr>
      <vt:lpstr>A known quantity…</vt:lpstr>
      <vt:lpstr>…which is inclusive</vt:lpstr>
      <vt:lpstr>…gives value of being open…</vt:lpstr>
      <vt:lpstr>…in an interconnected world…</vt:lpstr>
      <vt:lpstr>…while having fun researching!</vt:lpstr>
      <vt:lpstr>Politics of access</vt:lpstr>
      <vt:lpstr>Politics of access</vt:lpstr>
      <vt:lpstr>Jack of all trades, master of none…</vt:lpstr>
      <vt:lpstr>Mind the skills gap</vt:lpstr>
      <vt:lpstr>All roads lead to Southeast</vt:lpstr>
      <vt:lpstr>GGJ Structure</vt:lpstr>
      <vt:lpstr>It is mission driven</vt:lpstr>
      <vt:lpstr>Volunteers are GGJ’s bloodstream</vt:lpstr>
      <vt:lpstr>Regions are all over the world</vt:lpstr>
      <vt:lpstr>Humble beginnings</vt:lpstr>
      <vt:lpstr>Creation and progression of a RO</vt:lpstr>
      <vt:lpstr>Site Organisers (SO)</vt:lpstr>
      <vt:lpstr>Region organizer</vt:lpstr>
      <vt:lpstr>Research Performed</vt:lpstr>
      <vt:lpstr>Across the isles…</vt:lpstr>
      <vt:lpstr>…down the rabbit hole…</vt:lpstr>
      <vt:lpstr>…it will all makes sense, I promise…</vt:lpstr>
      <vt:lpstr>From jam to career</vt:lpstr>
      <vt:lpstr>From jam to business</vt:lpstr>
      <vt:lpstr>SUPERHOT – 7DFPS 2013</vt:lpstr>
      <vt:lpstr>Surgeon Simulator – Global Game Jam 2013</vt:lpstr>
      <vt:lpstr>Keep Talking and Nobody Explodes – Global Game Jam 2014</vt:lpstr>
      <vt:lpstr>BABA IS YOU – NORDIC GAME JAM 2017</vt:lpstr>
      <vt:lpstr>ROLLERDROME – GMTK GAME JAM 2017</vt:lpstr>
      <vt:lpstr>Potential for growth</vt:lpstr>
      <vt:lpstr>Where jams take place</vt:lpstr>
      <vt:lpstr>Hardware and people</vt:lpstr>
      <vt:lpstr>Inclusive access</vt:lpstr>
      <vt:lpstr>GGJ place and path forward</vt:lpstr>
      <vt:lpstr>Jamming Experiential Triangle (JET)</vt:lpstr>
      <vt:lpstr>Collaborate more</vt:lpstr>
      <vt:lpstr>Conclusion</vt:lpstr>
      <vt:lpstr>Thank you  Thom Kaczmarek – Senior Lecturer in Games Design at  London College of Communication, University of the Arts London Global Game Jam Regional Organiser UK &amp; Ireland  t.kaczmarek@lcc.arts.ac.uk</vt:lpstr>
      <vt:lpstr>(Extra) GGJ research problem</vt:lpstr>
      <vt:lpstr>While having head in the clouds…</vt:lpstr>
      <vt:lpstr>…things may seem fine…</vt:lpstr>
      <vt:lpstr>…but laws and logic are here to stay</vt:lpstr>
      <vt:lpstr>Quick History Class</vt:lpstr>
      <vt:lpstr>(Extra) RO Profiles</vt:lpstr>
      <vt:lpstr>0-1</vt:lpstr>
      <vt:lpstr>2-4</vt:lpstr>
      <vt:lpstr>5-6</vt:lpstr>
      <vt:lpstr>References</vt:lpstr>
      <vt:lpstr>References</vt:lpstr>
      <vt:lpstr>References</vt:lpstr>
      <vt:lpstr>References</vt:lpstr>
      <vt:lpstr>References</vt:lpstr>
      <vt:lpstr>References</vt:lpstr>
      <vt:lpstr>References</vt:lpstr>
      <vt:lpstr>References</vt:lpstr>
      <vt:lpstr>References</vt:lpstr>
      <vt:lpstr>References</vt:lpstr>
      <vt:lpstr>References</vt:lpstr>
      <vt:lpstr>References</vt:lpstr>
      <vt:lpstr>References</vt:lpstr>
    </vt:vector>
  </TitlesOfParts>
  <Company>University of the Arts London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template</dc:title>
  <dc:creator>Thom Kaczmarek</dc:creator>
  <cp:lastModifiedBy>Thom Kaczmarek</cp:lastModifiedBy>
  <cp:revision>562</cp:revision>
  <dcterms:created xsi:type="dcterms:W3CDTF">2023-02-23T19:17:43Z</dcterms:created>
  <dcterms:modified xsi:type="dcterms:W3CDTF">2026-07-27T19:51:52Z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0x0101009CE6FD8723CC5847A7FE7425C9B8BD82</vt:lpwstr>
  </property>
</Properties>
</file>