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Lst>
  <p:sldSz cy="5143500" cx="9144000"/>
  <p:notesSz cx="6858000" cy="9144000"/>
  <p:embeddedFontLst>
    <p:embeddedFont>
      <p:font typeface="Playfair Display"/>
      <p:regular r:id="rId21"/>
      <p:bold r:id="rId22"/>
      <p:italic r:id="rId23"/>
      <p:boldItalic r:id="rId2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11" Type="http://schemas.openxmlformats.org/officeDocument/2006/relationships/slide" Target="slides/slide6.xml"/><Relationship Id="rId22" Type="http://schemas.openxmlformats.org/officeDocument/2006/relationships/font" Target="fonts/PlayfairDisplay-bold.fntdata"/><Relationship Id="rId10" Type="http://schemas.openxmlformats.org/officeDocument/2006/relationships/slide" Target="slides/slide5.xml"/><Relationship Id="rId21" Type="http://schemas.openxmlformats.org/officeDocument/2006/relationships/font" Target="fonts/PlayfairDisplay-regular.fntdata"/><Relationship Id="rId13" Type="http://schemas.openxmlformats.org/officeDocument/2006/relationships/slide" Target="slides/slide8.xml"/><Relationship Id="rId24" Type="http://schemas.openxmlformats.org/officeDocument/2006/relationships/font" Target="fonts/PlayfairDisplay-boldItalic.fntdata"/><Relationship Id="rId12" Type="http://schemas.openxmlformats.org/officeDocument/2006/relationships/slide" Target="slides/slide7.xml"/><Relationship Id="rId23" Type="http://schemas.openxmlformats.org/officeDocument/2006/relationships/font" Target="fonts/PlayfairDisplay-italic.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19" Type="http://schemas.openxmlformats.org/officeDocument/2006/relationships/slide" Target="slides/slide14.xml"/><Relationship Id="rId6" Type="http://schemas.openxmlformats.org/officeDocument/2006/relationships/slide" Target="slides/slide1.xml"/><Relationship Id="rId18" Type="http://schemas.openxmlformats.org/officeDocument/2006/relationships/slide" Target="slides/slide13.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3f5bec899c9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g3f5bec899c9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g3f5bec899c9_4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lang="en"/>
              <a:t>The leaflet promotes functional health literacy by teaching patients how to take Paxlovid, identify possible risks and report side effects. However, it does not strongly promote critical health literacy. Patients are mainly instructed to read, disclose, comply and seek professional advice, rather than to evaluate evidence, question recommendations or participate actively in treatment decisions.</a:t>
            </a:r>
            <a:endParaRPr/>
          </a:p>
          <a:p>
            <a:pPr indent="0" lvl="0" marL="0" rtl="0" algn="l">
              <a:lnSpc>
                <a:spcPct val="115000"/>
              </a:lnSpc>
              <a:spcBef>
                <a:spcPts val="1200"/>
              </a:spcBef>
              <a:spcAft>
                <a:spcPts val="0"/>
              </a:spcAft>
              <a:buClr>
                <a:schemeClr val="dk1"/>
              </a:buClr>
              <a:buSzPts val="1100"/>
              <a:buFont typeface="Arial"/>
              <a:buNone/>
            </a:pPr>
            <a:r>
              <a:rPr lang="en"/>
              <a:t>This reinforces an epistemic hierarchy in which institutions and healthcare professionals interpret medical knowledge, while patients are expected to follow that interpretation. The leaflet could reduce this imbalance by explaining uncertainty more clearly and encouraging patients to ask about evidence, alternatives, risks and how the treatment relates to their individual circumstances.</a:t>
            </a:r>
            <a:endParaRPr/>
          </a:p>
          <a:p>
            <a:pPr indent="0" lvl="0" marL="0" rtl="0" algn="l">
              <a:spcBef>
                <a:spcPts val="1200"/>
              </a:spcBef>
              <a:spcAft>
                <a:spcPts val="0"/>
              </a:spcAft>
              <a:buNone/>
            </a:pPr>
            <a:r>
              <a:t/>
            </a:r>
            <a:endParaRPr/>
          </a:p>
        </p:txBody>
      </p:sp>
      <p:sp>
        <p:nvSpPr>
          <p:cNvPr id="168" name="Google Shape;168;g3f5bec899c9_4_3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g3f9e232708f_2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g3f9e232708f_2_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g3f5bec899c9_0_1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g3f5bec899c9_0_10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g3f5bec899c9_5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g3f5bec899c9_5_2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g3f5bec899c9_0_1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g3f5bec899c9_0_11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g3f5bec899c9_4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5" name="Google Shape;215;g3f5bec899c9_4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g3f5bec899c9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lang="en">
                <a:solidFill>
                  <a:schemeClr val="dk1"/>
                </a:solidFill>
              </a:rPr>
              <a:t>Today’s presentation is about </a:t>
            </a:r>
            <a:r>
              <a:rPr b="1" lang="en">
                <a:solidFill>
                  <a:schemeClr val="dk1"/>
                </a:solidFill>
              </a:rPr>
              <a:t>health literacy and power in health communication</a:t>
            </a:r>
            <a:r>
              <a:rPr lang="en">
                <a:solidFill>
                  <a:schemeClr val="dk1"/>
                </a:solidFill>
              </a:rPr>
              <a:t>; I’ll cover the first half on health literacy, and then Sing will take you through a case study and some discourse analysis.</a:t>
            </a:r>
            <a:endParaRPr sz="13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Health literacy can be understood at both an </a:t>
            </a:r>
            <a:r>
              <a:rPr b="1" lang="en">
                <a:solidFill>
                  <a:schemeClr val="dk1"/>
                </a:solidFill>
              </a:rPr>
              <a:t>individual</a:t>
            </a:r>
            <a:r>
              <a:rPr lang="en">
                <a:solidFill>
                  <a:schemeClr val="dk1"/>
                </a:solidFill>
              </a:rPr>
              <a:t> and an </a:t>
            </a:r>
            <a:r>
              <a:rPr b="1" lang="en">
                <a:solidFill>
                  <a:schemeClr val="dk1"/>
                </a:solidFill>
              </a:rPr>
              <a:t>organisational</a:t>
            </a:r>
            <a:r>
              <a:rPr lang="en">
                <a:solidFill>
                  <a:schemeClr val="dk1"/>
                </a:solidFill>
              </a:rPr>
              <a:t> level.</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At the </a:t>
            </a:r>
            <a:r>
              <a:rPr b="1" lang="en">
                <a:solidFill>
                  <a:schemeClr val="dk1"/>
                </a:solidFill>
              </a:rPr>
              <a:t>individual level</a:t>
            </a:r>
            <a:r>
              <a:rPr lang="en">
                <a:solidFill>
                  <a:schemeClr val="dk1"/>
                </a:solidFill>
              </a:rPr>
              <a:t>, health literacy refers to a person’s ability to find, understand and use health information and services to make informed health-related decisions.</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At the </a:t>
            </a:r>
            <a:r>
              <a:rPr b="1" lang="en">
                <a:solidFill>
                  <a:schemeClr val="dk1"/>
                </a:solidFill>
              </a:rPr>
              <a:t>organisational level</a:t>
            </a:r>
            <a:r>
              <a:rPr lang="en">
                <a:solidFill>
                  <a:schemeClr val="dk1"/>
                </a:solidFill>
              </a:rPr>
              <a:t>, it refers to how well healthcare organisations and service providers make it easy for people to find, understand and use health information and services.</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en">
                <a:solidFill>
                  <a:schemeClr val="dk1"/>
                </a:solidFill>
              </a:rPr>
              <a:t>This organisational dimension is what we are going to focus on today.</a:t>
            </a:r>
            <a:endParaRPr b="1">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Health literacy is also socially patterned. People experiencing socioeconomic disadvantage, edlery and minority may face greater barriers to accessing and understanding health information and reduce their ability to use healthcare services and make decisions about their care.</a:t>
            </a:r>
            <a:endParaRPr>
              <a:solidFill>
                <a:schemeClr val="dk1"/>
              </a:solidFill>
            </a:endParaRPr>
          </a:p>
          <a:p>
            <a:pPr indent="0" lvl="0" marL="0" rtl="0" algn="l">
              <a:spcBef>
                <a:spcPts val="1200"/>
              </a:spcBef>
              <a:spcAft>
                <a:spcPts val="0"/>
              </a:spcAft>
              <a:buNone/>
            </a:pPr>
            <a:r>
              <a:t/>
            </a:r>
            <a:endParaRPr/>
          </a:p>
        </p:txBody>
      </p:sp>
      <p:sp>
        <p:nvSpPr>
          <p:cNvPr id="64" name="Google Shape;64;g3f5bec899c9_0_1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 name="Shape 69"/>
        <p:cNvGrpSpPr/>
        <p:nvPr/>
      </p:nvGrpSpPr>
      <p:grpSpPr>
        <a:xfrm>
          <a:off x="0" y="0"/>
          <a:ext cx="0" cy="0"/>
          <a:chOff x="0" y="0"/>
          <a:chExt cx="0" cy="0"/>
        </a:xfrm>
      </p:grpSpPr>
      <p:sp>
        <p:nvSpPr>
          <p:cNvPr id="70" name="Google Shape;70;g3f9dbe0b3d8_0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lang="en">
                <a:solidFill>
                  <a:schemeClr val="dk1"/>
                </a:solidFill>
              </a:rPr>
              <a:t>Let’s look at the geographical variation in </a:t>
            </a:r>
            <a:r>
              <a:rPr b="1" lang="en">
                <a:solidFill>
                  <a:schemeClr val="dk1"/>
                </a:solidFill>
              </a:rPr>
              <a:t>low health literacy</a:t>
            </a:r>
            <a:r>
              <a:rPr lang="en">
                <a:solidFill>
                  <a:schemeClr val="dk1"/>
                </a:solidFill>
              </a:rPr>
              <a:t> across the UK .</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On the map, areas shown in </a:t>
            </a:r>
            <a:r>
              <a:rPr b="1" lang="en">
                <a:solidFill>
                  <a:schemeClr val="dk1"/>
                </a:solidFill>
              </a:rPr>
              <a:t>red</a:t>
            </a:r>
            <a:r>
              <a:rPr lang="en">
                <a:solidFill>
                  <a:schemeClr val="dk1"/>
                </a:solidFill>
              </a:rPr>
              <a:t> indicate a higher estimated prevalence of low health literacy, while </a:t>
            </a:r>
            <a:r>
              <a:rPr b="1" lang="en">
                <a:solidFill>
                  <a:schemeClr val="dk1"/>
                </a:solidFill>
              </a:rPr>
              <a:t>green</a:t>
            </a:r>
            <a:r>
              <a:rPr lang="en">
                <a:solidFill>
                  <a:schemeClr val="dk1"/>
                </a:solidFill>
              </a:rPr>
              <a:t> indicates a lower estimated prevalence.</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Looking across the UK, we can see clear regional differences, with some areas—particularly in parts of northern England—showing a higher estimated prevalence.</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t/>
            </a:r>
            <a:endParaRPr b="1">
              <a:solidFill>
                <a:schemeClr val="dk1"/>
              </a:solidFill>
            </a:endParaRPr>
          </a:p>
          <a:p>
            <a:pPr indent="0" lvl="0" marL="0" rtl="0" algn="l">
              <a:spcBef>
                <a:spcPts val="1200"/>
              </a:spcBef>
              <a:spcAft>
                <a:spcPts val="0"/>
              </a:spcAft>
              <a:buNone/>
            </a:pPr>
            <a:r>
              <a:t/>
            </a:r>
            <a:endParaRPr/>
          </a:p>
        </p:txBody>
      </p:sp>
      <p:sp>
        <p:nvSpPr>
          <p:cNvPr id="71" name="Google Shape;71;g3f9dbe0b3d8_0_2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g3f9dbe0b3d8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lang="en">
                <a:solidFill>
                  <a:schemeClr val="dk1"/>
                </a:solidFill>
              </a:rPr>
              <a:t>When we zoom in on London, we see some boroughs appear to be affected much more than others. It tends to cluster in particular places, and i</a:t>
            </a:r>
            <a:r>
              <a:rPr lang="en">
                <a:solidFill>
                  <a:schemeClr val="dk1"/>
                </a:solidFill>
              </a:rPr>
              <a:t>f we now compare this with income levels across London, we can see that some of the </a:t>
            </a:r>
            <a:r>
              <a:rPr b="1" lang="en">
                <a:solidFill>
                  <a:schemeClr val="dk1"/>
                </a:solidFill>
              </a:rPr>
              <a:t>lower-income areas</a:t>
            </a:r>
            <a:r>
              <a:rPr lang="en">
                <a:solidFill>
                  <a:schemeClr val="dk1"/>
                </a:solidFill>
              </a:rPr>
              <a:t>, shown in lighter colours, overlap with areas that had a </a:t>
            </a:r>
            <a:r>
              <a:rPr b="1" lang="en">
                <a:solidFill>
                  <a:schemeClr val="dk1"/>
                </a:solidFill>
              </a:rPr>
              <a:t>higher estimated prevalence of low health literacy</a:t>
            </a:r>
            <a:r>
              <a:rPr lang="en">
                <a:solidFill>
                  <a:schemeClr val="dk1"/>
                </a:solidFill>
              </a:rPr>
              <a:t> on the left hand side map.</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This suggests that there may be a </a:t>
            </a:r>
            <a:r>
              <a:rPr b="1" lang="en">
                <a:solidFill>
                  <a:schemeClr val="dk1"/>
                </a:solidFill>
              </a:rPr>
              <a:t>relationship between socioeconomic disadvantage and health literacy</a:t>
            </a:r>
            <a:r>
              <a:rPr lang="en">
                <a:solidFill>
                  <a:schemeClr val="dk1"/>
                </a:solidFill>
              </a:rPr>
              <a:t>.</a:t>
            </a:r>
            <a:endParaRPr>
              <a:solidFill>
                <a:schemeClr val="dk1"/>
              </a:solidFill>
            </a:endParaRPr>
          </a:p>
          <a:p>
            <a:pPr indent="0" lvl="0" marL="0" rtl="0" algn="l">
              <a:lnSpc>
                <a:spcPct val="115000"/>
              </a:lnSpc>
              <a:spcBef>
                <a:spcPts val="1200"/>
              </a:spcBef>
              <a:spcAft>
                <a:spcPts val="1200"/>
              </a:spcAft>
              <a:buNone/>
            </a:pPr>
            <a:r>
              <a:rPr lang="en">
                <a:solidFill>
                  <a:schemeClr val="dk1"/>
                </a:solidFill>
              </a:rPr>
              <a:t>However, this does not mean that people on lower incomes are less capable of understanding health information. Rather, people living in more disadvantaged areas may face additional barriers, such as reduced access to education, digital resources, healthcare services or clear and accessible health information.</a:t>
            </a:r>
            <a:endParaRPr/>
          </a:p>
        </p:txBody>
      </p:sp>
      <p:sp>
        <p:nvSpPr>
          <p:cNvPr id="84" name="Google Shape;84;g3f9dbe0b3d8_0_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g3f5bec899c9_0_1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lang="en">
                <a:solidFill>
                  <a:schemeClr val="dk1"/>
                </a:solidFill>
              </a:rPr>
              <a:t>Up to this point, we still place the patient mainly in the position of a </a:t>
            </a:r>
            <a:r>
              <a:rPr b="1" lang="en">
                <a:solidFill>
                  <a:schemeClr val="dk1"/>
                </a:solidFill>
              </a:rPr>
              <a:t>recipient of knowledge</a:t>
            </a:r>
            <a:r>
              <a:rPr lang="en">
                <a:solidFill>
                  <a:schemeClr val="dk1"/>
                </a:solidFill>
              </a:rPr>
              <a:t> but I  want to take the discussion one step further.</a:t>
            </a:r>
            <a:endParaRPr>
              <a:solidFill>
                <a:schemeClr val="dk1"/>
              </a:solidFill>
            </a:endParaRPr>
          </a:p>
          <a:p>
            <a:pPr indent="0" lvl="0" marL="0" rtl="0" algn="l">
              <a:lnSpc>
                <a:spcPct val="115000"/>
              </a:lnSpc>
              <a:spcBef>
                <a:spcPts val="1200"/>
              </a:spcBef>
              <a:spcAft>
                <a:spcPts val="0"/>
              </a:spcAft>
              <a:buNone/>
            </a:pPr>
            <a:r>
              <a:rPr lang="en">
                <a:solidFill>
                  <a:schemeClr val="dk1"/>
                </a:solidFill>
              </a:rPr>
              <a:t>It is not only about </a:t>
            </a:r>
            <a:r>
              <a:rPr b="1" lang="en">
                <a:solidFill>
                  <a:schemeClr val="dk1"/>
                </a:solidFill>
              </a:rPr>
              <a:t>can patients understand the information they are given? But also can they produce, define, contribute and interpret their own knowledge and experience</a:t>
            </a:r>
            <a:endParaRPr>
              <a:solidFill>
                <a:schemeClr val="dk1"/>
              </a:solidFill>
            </a:endParaRPr>
          </a:p>
          <a:p>
            <a:pPr indent="0" lvl="0" marL="0" rtl="0" algn="l">
              <a:lnSpc>
                <a:spcPct val="115000"/>
              </a:lnSpc>
              <a:spcBef>
                <a:spcPts val="1200"/>
              </a:spcBef>
              <a:spcAft>
                <a:spcPts val="0"/>
              </a:spcAft>
              <a:buNone/>
            </a:pPr>
            <a:r>
              <a:rPr lang="en">
                <a:solidFill>
                  <a:schemeClr val="dk1"/>
                </a:solidFill>
              </a:rPr>
              <a:t>M</a:t>
            </a:r>
            <a:r>
              <a:rPr lang="en">
                <a:solidFill>
                  <a:schemeClr val="dk1"/>
                </a:solidFill>
              </a:rPr>
              <a:t>edical knowledge and terminology are </a:t>
            </a:r>
            <a:r>
              <a:rPr lang="en">
                <a:solidFill>
                  <a:schemeClr val="dk1"/>
                </a:solidFill>
              </a:rPr>
              <a:t>possessed by specialised professional and patients have to depend on professionals to interpret diagnoses, risks and treatment options. </a:t>
            </a:r>
            <a:r>
              <a:rPr lang="en">
                <a:solidFill>
                  <a:schemeClr val="dk1"/>
                </a:solidFill>
              </a:rPr>
              <a:t>This difference in expertise is not automatically a problem. We need medical expertise. But it can become a </a:t>
            </a:r>
            <a:r>
              <a:rPr b="1" lang="en">
                <a:solidFill>
                  <a:schemeClr val="dk1"/>
                </a:solidFill>
              </a:rPr>
              <a:t>power imbalance</a:t>
            </a:r>
            <a:r>
              <a:rPr lang="en">
                <a:solidFill>
                  <a:schemeClr val="dk1"/>
                </a:solidFill>
              </a:rPr>
              <a:t> when professional knowledge has much greater authority in defining the problem, presenting treatment options and deciding what counts as offical knowledge.</a:t>
            </a:r>
            <a:endParaRPr>
              <a:solidFill>
                <a:schemeClr val="dk1"/>
              </a:solidFill>
            </a:endParaRPr>
          </a:p>
          <a:p>
            <a:pPr indent="0" lvl="0" marL="0" rtl="0" algn="l">
              <a:lnSpc>
                <a:spcPct val="115000"/>
              </a:lnSpc>
              <a:spcBef>
                <a:spcPts val="1200"/>
              </a:spcBef>
              <a:spcAft>
                <a:spcPts val="0"/>
              </a:spcAft>
              <a:buNone/>
            </a:pPr>
            <a:r>
              <a:rPr lang="en">
                <a:solidFill>
                  <a:schemeClr val="dk1"/>
                </a:solidFill>
              </a:rPr>
              <a:t>Patients also possess knowledge—their symptoms, experiences, preferences and understanding of their own bodies. However, when this </a:t>
            </a:r>
            <a:r>
              <a:rPr lang="en">
                <a:solidFill>
                  <a:schemeClr val="dk1"/>
                </a:solidFill>
              </a:rPr>
              <a:t>experiential </a:t>
            </a:r>
            <a:r>
              <a:rPr lang="en">
                <a:solidFill>
                  <a:schemeClr val="dk1"/>
                </a:solidFill>
              </a:rPr>
              <a:t>knowledge is given less credibility, the imbalance can move towards what Fricker describes as </a:t>
            </a:r>
            <a:r>
              <a:rPr b="1" lang="en">
                <a:solidFill>
                  <a:schemeClr val="dk1"/>
                </a:solidFill>
              </a:rPr>
              <a:t>epistemic injustice</a:t>
            </a:r>
            <a:r>
              <a:rPr lang="en">
                <a:solidFill>
                  <a:schemeClr val="dk1"/>
                </a:solidFill>
              </a:rPr>
              <a:t>, particularly testimonial injustice.</a:t>
            </a:r>
            <a:endParaRPr>
              <a:solidFill>
                <a:schemeClr val="dk1"/>
              </a:solidFill>
            </a:endParaRPr>
          </a:p>
          <a:p>
            <a:pPr indent="0" lvl="0" marL="0" rtl="0" algn="l">
              <a:lnSpc>
                <a:spcPct val="115000"/>
              </a:lnSpc>
              <a:spcBef>
                <a:spcPts val="1200"/>
              </a:spcBef>
              <a:spcAft>
                <a:spcPts val="0"/>
              </a:spcAft>
              <a:buNone/>
            </a:pPr>
            <a:r>
              <a:rPr lang="en">
                <a:solidFill>
                  <a:schemeClr val="dk1"/>
                </a:solidFill>
              </a:rPr>
              <a:t>And in healthcare, this can affect participation in treatment decisions, informed consent, bodily autonomy and ultimately health outcomes.</a:t>
            </a:r>
            <a:endParaRPr>
              <a:solidFill>
                <a:schemeClr val="dk1"/>
              </a:solidFill>
            </a:endParaRPr>
          </a:p>
          <a:p>
            <a:pPr indent="0" lvl="0" marL="0" rtl="0" algn="l">
              <a:lnSpc>
                <a:spcPct val="115000"/>
              </a:lnSpc>
              <a:spcBef>
                <a:spcPts val="1200"/>
              </a:spcBef>
              <a:spcAft>
                <a:spcPts val="0"/>
              </a:spcAft>
              <a:buNone/>
            </a:pPr>
            <a:r>
              <a:rPr lang="en">
                <a:solidFill>
                  <a:schemeClr val="dk1"/>
                </a:solidFill>
              </a:rPr>
              <a:t>This is where health communication becomes important.</a:t>
            </a:r>
            <a:endParaRPr>
              <a:solidFill>
                <a:schemeClr val="dk1"/>
              </a:solidFill>
            </a:endParaRPr>
          </a:p>
          <a:p>
            <a:pPr indent="0" lvl="0" marL="0" rtl="0" algn="l">
              <a:lnSpc>
                <a:spcPct val="115000"/>
              </a:lnSpc>
              <a:spcBef>
                <a:spcPts val="1200"/>
              </a:spcBef>
              <a:spcAft>
                <a:spcPts val="0"/>
              </a:spcAft>
              <a:buNone/>
            </a:pPr>
            <a:r>
              <a:rPr lang="en">
                <a:solidFill>
                  <a:schemeClr val="dk1"/>
                </a:solidFill>
              </a:rPr>
              <a:t>Official patient information can either </a:t>
            </a:r>
            <a:r>
              <a:rPr b="1" lang="en">
                <a:solidFill>
                  <a:schemeClr val="dk1"/>
                </a:solidFill>
              </a:rPr>
              <a:t>reinforce or reduce this hierarchy</a:t>
            </a:r>
            <a:r>
              <a:rPr lang="en">
                <a:solidFill>
                  <a:schemeClr val="dk1"/>
                </a:solidFill>
              </a:rPr>
              <a:t>—depends on </a:t>
            </a:r>
            <a:r>
              <a:rPr lang="en">
                <a:solidFill>
                  <a:schemeClr val="dk1"/>
                </a:solidFill>
              </a:rPr>
              <a:t>whether it posits</a:t>
            </a:r>
            <a:r>
              <a:rPr lang="en">
                <a:solidFill>
                  <a:schemeClr val="dk1"/>
                </a:solidFill>
              </a:rPr>
              <a:t> the institution as the one that knows and instructs, and the patient as someone who receives and follows—or recognises patient experience, encourages questions and supports shared decision-making. </a:t>
            </a:r>
            <a:endParaRPr>
              <a:solidFill>
                <a:schemeClr val="dk1"/>
              </a:solidFill>
            </a:endParaRPr>
          </a:p>
          <a:p>
            <a:pPr indent="0" lvl="0" marL="0" rtl="0" algn="l">
              <a:lnSpc>
                <a:spcPct val="115000"/>
              </a:lnSpc>
              <a:spcBef>
                <a:spcPts val="1200"/>
              </a:spcBef>
              <a:spcAft>
                <a:spcPts val="1200"/>
              </a:spcAft>
              <a:buNone/>
            </a:pPr>
            <a:r>
              <a:rPr b="1" lang="en">
                <a:solidFill>
                  <a:schemeClr val="dk1"/>
                </a:solidFill>
              </a:rPr>
              <a:t>So in the next slides, let’s see does</a:t>
            </a:r>
            <a:r>
              <a:rPr lang="en">
                <a:solidFill>
                  <a:schemeClr val="dk1"/>
                </a:solidFill>
              </a:rPr>
              <a:t> patient information give people the knowledge to participate in decisions, or mainly the </a:t>
            </a:r>
            <a:r>
              <a:rPr lang="en">
                <a:solidFill>
                  <a:schemeClr val="dk1"/>
                </a:solidFill>
              </a:rPr>
              <a:t>recipient</a:t>
            </a:r>
            <a:r>
              <a:rPr lang="en">
                <a:solidFill>
                  <a:schemeClr val="dk1"/>
                </a:solidFill>
              </a:rPr>
              <a:t> of knowledge</a:t>
            </a:r>
            <a:r>
              <a:rPr b="1" lang="en" sz="1300">
                <a:solidFill>
                  <a:schemeClr val="dk1"/>
                </a:solidFill>
              </a:rPr>
              <a:t>.</a:t>
            </a:r>
            <a:endParaRPr>
              <a:solidFill>
                <a:schemeClr val="dk1"/>
              </a:solidFill>
            </a:endParaRPr>
          </a:p>
        </p:txBody>
      </p:sp>
      <p:sp>
        <p:nvSpPr>
          <p:cNvPr id="95" name="Google Shape;95;g3f5bec899c9_0_19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g3f5bec899c9_4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lang="en">
                <a:solidFill>
                  <a:schemeClr val="dk1"/>
                </a:solidFill>
              </a:rPr>
              <a:t>This is a patient information leaflet about a medicine used to treat COVID-19. We have used this leaflet as an example in health literacy training for medical students, particularly to explore how its </a:t>
            </a:r>
            <a:r>
              <a:rPr b="1" lang="en">
                <a:solidFill>
                  <a:schemeClr val="dk1"/>
                </a:solidFill>
              </a:rPr>
              <a:t>layout, amount of information and wording</a:t>
            </a:r>
            <a:r>
              <a:rPr lang="en">
                <a:solidFill>
                  <a:schemeClr val="dk1"/>
                </a:solidFill>
              </a:rPr>
              <a:t> could be improved to make the content easier for patients to understand.</a:t>
            </a:r>
            <a:endParaRPr>
              <a:solidFill>
                <a:schemeClr val="dk1"/>
              </a:solidFill>
            </a:endParaRPr>
          </a:p>
          <a:p>
            <a:pPr indent="0" lvl="0" marL="0" rtl="0" algn="l">
              <a:lnSpc>
                <a:spcPct val="115000"/>
              </a:lnSpc>
              <a:spcBef>
                <a:spcPts val="1200"/>
              </a:spcBef>
              <a:spcAft>
                <a:spcPts val="1200"/>
              </a:spcAft>
              <a:buNone/>
            </a:pPr>
            <a:r>
              <a:rPr lang="en">
                <a:solidFill>
                  <a:schemeClr val="dk1"/>
                </a:solidFill>
              </a:rPr>
              <a:t>Usually, the focus is on whether the leaflet is clear, readable and accessible. But today, I want to look at something slightly different: the </a:t>
            </a:r>
            <a:r>
              <a:rPr b="1" lang="en">
                <a:solidFill>
                  <a:schemeClr val="dk1"/>
                </a:solidFill>
              </a:rPr>
              <a:t>power imbalance hidden within the leaflet</a:t>
            </a:r>
            <a:r>
              <a:rPr lang="en">
                <a:solidFill>
                  <a:schemeClr val="dk1"/>
                </a:solidFill>
              </a:rPr>
              <a:t>.</a:t>
            </a:r>
            <a:endParaRPr/>
          </a:p>
        </p:txBody>
      </p:sp>
      <p:sp>
        <p:nvSpPr>
          <p:cNvPr id="115" name="Google Shape;115;g3f5bec899c9_4_3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g3f5bec899c9_0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t/>
            </a:r>
            <a:endParaRPr>
              <a:solidFill>
                <a:schemeClr val="dk1"/>
              </a:solidFill>
            </a:endParaRPr>
          </a:p>
          <a:p>
            <a:pPr indent="-298450" lvl="0" marL="457200" rtl="0" algn="l">
              <a:lnSpc>
                <a:spcPct val="115000"/>
              </a:lnSpc>
              <a:spcBef>
                <a:spcPts val="1200"/>
              </a:spcBef>
              <a:spcAft>
                <a:spcPts val="0"/>
              </a:spcAft>
              <a:buClr>
                <a:schemeClr val="dk1"/>
              </a:buClr>
              <a:buSzPts val="1100"/>
              <a:buChar char="-"/>
            </a:pPr>
            <a:r>
              <a:rPr lang="en">
                <a:solidFill>
                  <a:schemeClr val="dk1"/>
                </a:solidFill>
              </a:rPr>
              <a:t>The verb </a:t>
            </a:r>
            <a:r>
              <a:rPr b="1" lang="en">
                <a:solidFill>
                  <a:schemeClr val="dk1"/>
                </a:solidFill>
              </a:rPr>
              <a:t>“received”</a:t>
            </a:r>
            <a:r>
              <a:rPr lang="en">
                <a:solidFill>
                  <a:schemeClr val="dk1"/>
                </a:solidFill>
              </a:rPr>
              <a:t> positions the patient as the recipient of a treatment selected and delivered by others. The patient is grammatically present as “you,” but their role is passive in relation to the medical decision: they receive the treatment rather than choose, request or agree to it.</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The sentence also removes the healthcare professional who made the decision. It does not state who prescribed Paxlovid, how the decision was reached, whether alternatives were discussed or whether the patient gave informed consent. This makes the treatment appear as an already completed and settled decision rather than the outcome of a collaborative process.</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The phrase therefore constructs a one-directional relationship:</a:t>
            </a:r>
            <a:endParaRPr>
              <a:solidFill>
                <a:schemeClr val="dk1"/>
              </a:solidFill>
            </a:endParaRPr>
          </a:p>
          <a:p>
            <a:pPr indent="0" lvl="0" marL="0" rtl="0" algn="l">
              <a:lnSpc>
                <a:spcPct val="115000"/>
              </a:lnSpc>
              <a:spcBef>
                <a:spcPts val="1200"/>
              </a:spcBef>
              <a:spcAft>
                <a:spcPts val="0"/>
              </a:spcAft>
              <a:buNone/>
            </a:pPr>
            <a:r>
              <a:rPr b="1" lang="en">
                <a:solidFill>
                  <a:schemeClr val="dk1"/>
                </a:solidFill>
              </a:rPr>
              <a:t>medical institution decides → treatment is delivered → patient receives</a:t>
            </a:r>
            <a:endParaRPr b="1">
              <a:solidFill>
                <a:schemeClr val="dk1"/>
              </a:solidFill>
            </a:endParaRPr>
          </a:p>
          <a:p>
            <a:pPr indent="0" lvl="0" marL="0" rtl="0" algn="l">
              <a:lnSpc>
                <a:spcPct val="115000"/>
              </a:lnSpc>
              <a:spcBef>
                <a:spcPts val="1200"/>
              </a:spcBef>
              <a:spcAft>
                <a:spcPts val="0"/>
              </a:spcAft>
              <a:buNone/>
            </a:pPr>
            <a:r>
              <a:rPr b="1" lang="en">
                <a:solidFill>
                  <a:schemeClr val="dk1"/>
                </a:solidFill>
              </a:rPr>
              <a:t>The wording could have been more collaborative, for example:</a:t>
            </a:r>
            <a:endParaRPr b="1">
              <a:solidFill>
                <a:schemeClr val="dk1"/>
              </a:solidFill>
            </a:endParaRPr>
          </a:p>
          <a:p>
            <a:pPr indent="0" lvl="0" marL="381000" marR="381000" rtl="0" algn="l">
              <a:lnSpc>
                <a:spcPct val="115000"/>
              </a:lnSpc>
              <a:spcBef>
                <a:spcPts val="1200"/>
              </a:spcBef>
              <a:spcAft>
                <a:spcPts val="0"/>
              </a:spcAft>
              <a:buNone/>
            </a:pPr>
            <a:r>
              <a:rPr b="1" lang="en">
                <a:solidFill>
                  <a:schemeClr val="dk1"/>
                </a:solidFill>
              </a:rPr>
              <a:t>“You and your healthcare professional have agreed that Paxlovid is an appropriate treatment for you.”</a:t>
            </a:r>
            <a:endParaRPr b="1">
              <a:solidFill>
                <a:schemeClr val="dk1"/>
              </a:solidFill>
            </a:endParaRPr>
          </a:p>
          <a:p>
            <a:pPr indent="0" lvl="0" marL="0" rtl="0" algn="l">
              <a:lnSpc>
                <a:spcPct val="115000"/>
              </a:lnSpc>
              <a:spcBef>
                <a:spcPts val="1200"/>
              </a:spcBef>
              <a:spcAft>
                <a:spcPts val="0"/>
              </a:spcAft>
              <a:buClr>
                <a:schemeClr val="dk1"/>
              </a:buClr>
              <a:buSzPts val="1100"/>
              <a:buFont typeface="Arial"/>
              <a:buNone/>
            </a:pPr>
            <a:r>
              <a:t/>
            </a:r>
            <a:endParaRPr b="1">
              <a:solidFill>
                <a:schemeClr val="dk1"/>
              </a:solidFill>
            </a:endParaRPr>
          </a:p>
          <a:p>
            <a:pPr indent="0" lvl="0" marL="0" rtl="0" algn="l">
              <a:spcBef>
                <a:spcPts val="1200"/>
              </a:spcBef>
              <a:spcAft>
                <a:spcPts val="0"/>
              </a:spcAft>
              <a:buNone/>
            </a:pPr>
            <a:r>
              <a:t/>
            </a:r>
            <a:endParaRPr/>
          </a:p>
        </p:txBody>
      </p:sp>
      <p:sp>
        <p:nvSpPr>
          <p:cNvPr id="126" name="Google Shape;126;g3f5bec899c9_0_2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g3f5bec899c9_4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60000"/>
              </a:lnSpc>
              <a:spcBef>
                <a:spcPts val="0"/>
              </a:spcBef>
              <a:spcAft>
                <a:spcPts val="0"/>
              </a:spcAft>
              <a:buClr>
                <a:schemeClr val="dk1"/>
              </a:buClr>
              <a:buFont typeface="Arial"/>
              <a:buNone/>
            </a:pPr>
            <a:r>
              <a:rPr lang="en" sz="900">
                <a:solidFill>
                  <a:schemeClr val="dk1"/>
                </a:solidFill>
              </a:rPr>
              <a:t>The patients as the subject, when, in reality, they are being treated. Patients are put to be the subject of treatment to downplay the accountability of the doctors/ service providers.</a:t>
            </a:r>
            <a:endParaRPr/>
          </a:p>
        </p:txBody>
      </p:sp>
      <p:sp>
        <p:nvSpPr>
          <p:cNvPr id="142" name="Google Shape;142;g3f5bec899c9_4_2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g3f5bec899c9_4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5" name="Google Shape;155;g3f5bec899c9_4_1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xml"/><Relationship Id="rId3" Type="http://schemas.openxmlformats.org/officeDocument/2006/relationships/image" Target="../media/image6.png"/><Relationship Id="rId4" Type="http://schemas.openxmlformats.org/officeDocument/2006/relationships/image" Target="../media/image5.png"/><Relationship Id="rId5"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0.xml"/><Relationship Id="rId3" Type="http://schemas.openxmlformats.org/officeDocument/2006/relationships/image" Target="../media/image6.png"/><Relationship Id="rId4" Type="http://schemas.openxmlformats.org/officeDocument/2006/relationships/image" Target="../media/image7.png"/><Relationship Id="rId5" Type="http://schemas.openxmlformats.org/officeDocument/2006/relationships/image" Target="../media/image19.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1.xml"/><Relationship Id="rId3" Type="http://schemas.openxmlformats.org/officeDocument/2006/relationships/image" Target="../media/image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2.xml"/><Relationship Id="rId3" Type="http://schemas.openxmlformats.org/officeDocument/2006/relationships/image" Target="../media/image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3.xml"/><Relationship Id="rId3" Type="http://schemas.openxmlformats.org/officeDocument/2006/relationships/image" Target="../media/image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4.xml"/><Relationship Id="rId3" Type="http://schemas.openxmlformats.org/officeDocument/2006/relationships/image" Target="../media/image6.png"/><Relationship Id="rId4" Type="http://schemas.openxmlformats.org/officeDocument/2006/relationships/hyperlink" Target="https://www.cdc.gov/health-literacy/php/about/index.html?utm_source=chatgpt.com" TargetMode="External"/><Relationship Id="rId11" Type="http://schemas.openxmlformats.org/officeDocument/2006/relationships/hyperlink" Target="https://www.gov.uk/government/publications/covid-19-antiviral-treatment-paxlovid?utm_source=chatgpt.com" TargetMode="External"/><Relationship Id="rId10" Type="http://schemas.openxmlformats.org/officeDocument/2006/relationships/hyperlink" Target="https://www.gov.uk/government/publications/covid-19-antiviral-treatment-paxlovid?utm_source=chatgpt.com" TargetMode="External"/><Relationship Id="rId9" Type="http://schemas.openxmlformats.org/officeDocument/2006/relationships/hyperlink" Target="https://www.gov.uk/government/statistics/income-and-tax-by-parliamentary-constituency-confidence-intervals?utm_source=chatgpt.com" TargetMode="External"/><Relationship Id="rId5" Type="http://schemas.openxmlformats.org/officeDocument/2006/relationships/hyperlink" Target="https://www.cdc.gov/health-literacy/php/about/index.html?utm_source=chatgpt.com" TargetMode="External"/><Relationship Id="rId6" Type="http://schemas.openxmlformats.org/officeDocument/2006/relationships/hyperlink" Target="https://healthliteracy.geodata.uk/?utm_source=chatgpt.com" TargetMode="External"/><Relationship Id="rId7" Type="http://schemas.openxmlformats.org/officeDocument/2006/relationships/hyperlink" Target="https://healthliteracy.geodata.uk/?utm_source=chatgpt.com" TargetMode="External"/><Relationship Id="rId8" Type="http://schemas.openxmlformats.org/officeDocument/2006/relationships/hyperlink" Target="https://www.gov.uk/government/statistics/income-and-tax-by-parliamentary-constituency-confidence-intervals?utm_source=chatgpt.com"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5.xml"/><Relationship Id="rId3" Type="http://schemas.openxmlformats.org/officeDocument/2006/relationships/image" Target="../media/image6.png"/><Relationship Id="rId4" Type="http://schemas.openxmlformats.org/officeDocument/2006/relationships/image" Target="../media/image5.png"/><Relationship Id="rId5"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xml"/><Relationship Id="rId3" Type="http://schemas.openxmlformats.org/officeDocument/2006/relationships/image" Target="../media/image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xml"/><Relationship Id="rId3" Type="http://schemas.openxmlformats.org/officeDocument/2006/relationships/image" Target="../media/image6.png"/><Relationship Id="rId4" Type="http://schemas.openxmlformats.org/officeDocument/2006/relationships/image" Target="../media/image2.png"/><Relationship Id="rId5" Type="http://schemas.openxmlformats.org/officeDocument/2006/relationships/image" Target="../media/image1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xml"/><Relationship Id="rId3" Type="http://schemas.openxmlformats.org/officeDocument/2006/relationships/image" Target="../media/image6.png"/><Relationship Id="rId4" Type="http://schemas.openxmlformats.org/officeDocument/2006/relationships/hyperlink" Target="https://www.reddit.com/r/MapPorn/comments/11nl6gs/london_parliamentary_constituencies_by_median/" TargetMode="External"/><Relationship Id="rId5" Type="http://schemas.openxmlformats.org/officeDocument/2006/relationships/image" Target="../media/image3.png"/><Relationship Id="rId6" Type="http://schemas.openxmlformats.org/officeDocument/2006/relationships/image" Target="../media/image8.png"/><Relationship Id="rId7" Type="http://schemas.openxmlformats.org/officeDocument/2006/relationships/image" Target="../media/image1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xml"/><Relationship Id="rId3" Type="http://schemas.openxmlformats.org/officeDocument/2006/relationships/image" Target="../media/image17.jpg"/><Relationship Id="rId4" Type="http://schemas.openxmlformats.org/officeDocument/2006/relationships/image" Target="../media/image15.jpg"/><Relationship Id="rId5" Type="http://schemas.openxmlformats.org/officeDocument/2006/relationships/image" Target="../media/image12.jpg"/><Relationship Id="rId6" Type="http://schemas.openxmlformats.org/officeDocument/2006/relationships/image" Target="../media/image13.jpg"/><Relationship Id="rId7"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xml"/><Relationship Id="rId3" Type="http://schemas.openxmlformats.org/officeDocument/2006/relationships/image" Target="../media/image6.png"/><Relationship Id="rId4" Type="http://schemas.openxmlformats.org/officeDocument/2006/relationships/image" Target="../media/image16.jpg"/><Relationship Id="rId5" Type="http://schemas.openxmlformats.org/officeDocument/2006/relationships/image" Target="../media/image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8.xml"/><Relationship Id="rId3" Type="http://schemas.openxmlformats.org/officeDocument/2006/relationships/image" Target="../media/image6.png"/><Relationship Id="rId4" Type="http://schemas.openxmlformats.org/officeDocument/2006/relationships/image" Target="../media/image7.png"/><Relationship Id="rId5" Type="http://schemas.openxmlformats.org/officeDocument/2006/relationships/image" Target="../media/image14.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9.xml"/><Relationship Id="rId3" Type="http://schemas.openxmlformats.org/officeDocument/2006/relationships/image" Target="../media/image6.png"/><Relationship Id="rId4" Type="http://schemas.openxmlformats.org/officeDocument/2006/relationships/image" Target="../media/image7.png"/><Relationship Id="rId5" Type="http://schemas.openxmlformats.org/officeDocument/2006/relationships/image" Target="../media/image18.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8F5"/>
        </a:solidFill>
      </p:bgPr>
    </p:bg>
    <p:spTree>
      <p:nvGrpSpPr>
        <p:cNvPr id="53" name="Shape 53"/>
        <p:cNvGrpSpPr/>
        <p:nvPr/>
      </p:nvGrpSpPr>
      <p:grpSpPr>
        <a:xfrm>
          <a:off x="0" y="0"/>
          <a:ext cx="0" cy="0"/>
          <a:chOff x="0" y="0"/>
          <a:chExt cx="0" cy="0"/>
        </a:xfrm>
      </p:grpSpPr>
      <p:pic>
        <p:nvPicPr>
          <p:cNvPr descr="image.png" id="54" name="Google Shape;54;p13"/>
          <p:cNvPicPr preferRelativeResize="0"/>
          <p:nvPr/>
        </p:nvPicPr>
        <p:blipFill rotWithShape="1">
          <a:blip r:embed="rId3">
            <a:alphaModFix/>
          </a:blip>
          <a:srcRect b="0" l="0" r="0" t="0"/>
          <a:stretch/>
        </p:blipFill>
        <p:spPr>
          <a:xfrm>
            <a:off x="0" y="0"/>
            <a:ext cx="9144000" cy="5143500"/>
          </a:xfrm>
          <a:prstGeom prst="rect">
            <a:avLst/>
          </a:prstGeom>
          <a:noFill/>
          <a:ln>
            <a:noFill/>
          </a:ln>
        </p:spPr>
      </p:pic>
      <p:sp>
        <p:nvSpPr>
          <p:cNvPr id="55" name="Google Shape;55;p13"/>
          <p:cNvSpPr txBox="1"/>
          <p:nvPr/>
        </p:nvSpPr>
        <p:spPr>
          <a:xfrm>
            <a:off x="556350" y="1275850"/>
            <a:ext cx="8031300" cy="2432100"/>
          </a:xfrm>
          <a:prstGeom prst="rect">
            <a:avLst/>
          </a:prstGeom>
          <a:noFill/>
          <a:ln>
            <a:noFill/>
          </a:ln>
        </p:spPr>
        <p:txBody>
          <a:bodyPr anchorCtr="0" anchor="t" bIns="91500" lIns="91500" spcFirstLastPara="1" rIns="91500" wrap="square" tIns="91500">
            <a:normAutofit fontScale="92500" lnSpcReduction="10000"/>
          </a:bodyPr>
          <a:lstStyle/>
          <a:p>
            <a:pPr indent="0" lvl="0" marL="0" rtl="0" algn="l">
              <a:spcBef>
                <a:spcPts val="0"/>
              </a:spcBef>
              <a:spcAft>
                <a:spcPts val="0"/>
              </a:spcAft>
              <a:buNone/>
            </a:pPr>
            <a:r>
              <a:rPr b="1" lang="en" sz="4200">
                <a:solidFill>
                  <a:srgbClr val="1A1A1A"/>
                </a:solidFill>
                <a:latin typeface="Playfair Display"/>
                <a:ea typeface="Playfair Display"/>
                <a:cs typeface="Playfair Display"/>
                <a:sym typeface="Playfair Display"/>
              </a:rPr>
              <a:t>Muted Voices In Health Literacy:</a:t>
            </a:r>
            <a:endParaRPr b="1" sz="4200">
              <a:solidFill>
                <a:srgbClr val="1A1A1A"/>
              </a:solidFill>
              <a:latin typeface="Playfair Display"/>
              <a:ea typeface="Playfair Display"/>
              <a:cs typeface="Playfair Display"/>
              <a:sym typeface="Playfair Display"/>
            </a:endParaRPr>
          </a:p>
          <a:p>
            <a:pPr indent="0" lvl="0" marL="0" rtl="0" algn="l">
              <a:spcBef>
                <a:spcPts val="0"/>
              </a:spcBef>
              <a:spcAft>
                <a:spcPts val="0"/>
              </a:spcAft>
              <a:buNone/>
            </a:pPr>
            <a:r>
              <a:rPr b="1" lang="en" sz="4200">
                <a:solidFill>
                  <a:srgbClr val="595959"/>
                </a:solidFill>
                <a:latin typeface="Playfair Display"/>
                <a:ea typeface="Playfair Display"/>
                <a:cs typeface="Playfair Display"/>
                <a:sym typeface="Playfair Display"/>
              </a:rPr>
              <a:t>How Discursive Power Produces Epistemic Injustice In Urban Healthcare</a:t>
            </a:r>
            <a:endParaRPr b="1" sz="4200">
              <a:solidFill>
                <a:srgbClr val="595959"/>
              </a:solidFill>
              <a:latin typeface="Playfair Display"/>
              <a:ea typeface="Playfair Display"/>
              <a:cs typeface="Playfair Display"/>
              <a:sym typeface="Playfair Display"/>
            </a:endParaRPr>
          </a:p>
        </p:txBody>
      </p:sp>
      <p:sp>
        <p:nvSpPr>
          <p:cNvPr id="56" name="Google Shape;56;p13"/>
          <p:cNvSpPr txBox="1"/>
          <p:nvPr/>
        </p:nvSpPr>
        <p:spPr>
          <a:xfrm>
            <a:off x="660875" y="3941128"/>
            <a:ext cx="3637500" cy="1246500"/>
          </a:xfrm>
          <a:prstGeom prst="rect">
            <a:avLst/>
          </a:prstGeom>
          <a:noFill/>
          <a:ln>
            <a:noFill/>
          </a:ln>
        </p:spPr>
        <p:txBody>
          <a:bodyPr anchorCtr="0" anchor="t" bIns="91500" lIns="91500" spcFirstLastPara="1" rIns="91500" wrap="square" tIns="91500">
            <a:normAutofit fontScale="92500" lnSpcReduction="20000"/>
          </a:bodyPr>
          <a:lstStyle/>
          <a:p>
            <a:pPr indent="0" lvl="0" marL="0" rtl="0" algn="l">
              <a:spcBef>
                <a:spcPts val="0"/>
              </a:spcBef>
              <a:spcAft>
                <a:spcPts val="0"/>
              </a:spcAft>
              <a:buNone/>
            </a:pPr>
            <a:r>
              <a:rPr b="1" lang="en" sz="1300">
                <a:solidFill>
                  <a:schemeClr val="dk1"/>
                </a:solidFill>
                <a:latin typeface="Playfair Display"/>
                <a:ea typeface="Playfair Display"/>
                <a:cs typeface="Playfair Display"/>
                <a:sym typeface="Playfair Display"/>
              </a:rPr>
              <a:t>Sing Hang Tam</a:t>
            </a:r>
            <a:endParaRPr b="1" sz="1300">
              <a:solidFill>
                <a:schemeClr val="dk1"/>
              </a:solidFill>
              <a:latin typeface="Playfair Display"/>
              <a:ea typeface="Playfair Display"/>
              <a:cs typeface="Playfair Display"/>
              <a:sym typeface="Playfair Display"/>
            </a:endParaRPr>
          </a:p>
          <a:p>
            <a:pPr indent="0" lvl="0" marL="0" rtl="0" algn="l">
              <a:spcBef>
                <a:spcPts val="0"/>
              </a:spcBef>
              <a:spcAft>
                <a:spcPts val="0"/>
              </a:spcAft>
              <a:buNone/>
            </a:pPr>
            <a:r>
              <a:t/>
            </a:r>
            <a:endParaRPr sz="1300">
              <a:solidFill>
                <a:schemeClr val="dk1"/>
              </a:solidFill>
              <a:latin typeface="Playfair Display"/>
              <a:ea typeface="Playfair Display"/>
              <a:cs typeface="Playfair Display"/>
              <a:sym typeface="Playfair Display"/>
            </a:endParaRPr>
          </a:p>
          <a:p>
            <a:pPr indent="0" lvl="0" marL="0" rtl="0" algn="l">
              <a:spcBef>
                <a:spcPts val="0"/>
              </a:spcBef>
              <a:spcAft>
                <a:spcPts val="0"/>
              </a:spcAft>
              <a:buNone/>
            </a:pPr>
            <a:r>
              <a:rPr lang="en" sz="1100">
                <a:solidFill>
                  <a:schemeClr val="dk1"/>
                </a:solidFill>
                <a:latin typeface="Playfair Display"/>
                <a:ea typeface="Playfair Display"/>
                <a:cs typeface="Playfair Display"/>
                <a:sym typeface="Playfair Display"/>
              </a:rPr>
              <a:t>Lecturer in Emerging Digital Technologies</a:t>
            </a:r>
            <a:endParaRPr sz="1100">
              <a:solidFill>
                <a:schemeClr val="dk1"/>
              </a:solidFill>
              <a:latin typeface="Playfair Display"/>
              <a:ea typeface="Playfair Display"/>
              <a:cs typeface="Playfair Display"/>
              <a:sym typeface="Playfair Display"/>
            </a:endParaRPr>
          </a:p>
          <a:p>
            <a:pPr indent="0" lvl="0" marL="0" rtl="0" algn="l">
              <a:spcBef>
                <a:spcPts val="0"/>
              </a:spcBef>
              <a:spcAft>
                <a:spcPts val="0"/>
              </a:spcAft>
              <a:buNone/>
            </a:pPr>
            <a:r>
              <a:rPr lang="en" sz="1100">
                <a:solidFill>
                  <a:schemeClr val="dk1"/>
                </a:solidFill>
                <a:latin typeface="Playfair Display"/>
                <a:ea typeface="Playfair Display"/>
                <a:cs typeface="Playfair Display"/>
                <a:sym typeface="Playfair Display"/>
              </a:rPr>
              <a:t>University of the Arts London</a:t>
            </a:r>
            <a:endParaRPr sz="1100">
              <a:solidFill>
                <a:schemeClr val="dk1"/>
              </a:solidFill>
              <a:latin typeface="Playfair Display"/>
              <a:ea typeface="Playfair Display"/>
              <a:cs typeface="Playfair Display"/>
              <a:sym typeface="Playfair Display"/>
            </a:endParaRPr>
          </a:p>
          <a:p>
            <a:pPr indent="0" lvl="0" marL="0" rtl="0" algn="l">
              <a:spcBef>
                <a:spcPts val="0"/>
              </a:spcBef>
              <a:spcAft>
                <a:spcPts val="0"/>
              </a:spcAft>
              <a:buNone/>
            </a:pPr>
            <a:r>
              <a:rPr lang="en" sz="1100">
                <a:solidFill>
                  <a:schemeClr val="dk1"/>
                </a:solidFill>
                <a:latin typeface="Playfair Display"/>
                <a:ea typeface="Playfair Display"/>
                <a:cs typeface="Playfair Display"/>
                <a:sym typeface="Playfair Display"/>
              </a:rPr>
              <a:t>s.tam@arts.ac.uk</a:t>
            </a:r>
            <a:endParaRPr sz="1100">
              <a:solidFill>
                <a:schemeClr val="dk1"/>
              </a:solidFill>
              <a:latin typeface="Playfair Display"/>
              <a:ea typeface="Playfair Display"/>
              <a:cs typeface="Playfair Display"/>
              <a:sym typeface="Playfair Display"/>
            </a:endParaRPr>
          </a:p>
          <a:p>
            <a:pPr indent="0" lvl="0" marL="0" rtl="0" algn="l">
              <a:spcBef>
                <a:spcPts val="0"/>
              </a:spcBef>
              <a:spcAft>
                <a:spcPts val="0"/>
              </a:spcAft>
              <a:buNone/>
            </a:pPr>
            <a:r>
              <a:t/>
            </a:r>
            <a:endParaRPr sz="1100">
              <a:solidFill>
                <a:srgbClr val="595959"/>
              </a:solidFill>
              <a:latin typeface="Playfair Display"/>
              <a:ea typeface="Playfair Display"/>
              <a:cs typeface="Playfair Display"/>
              <a:sym typeface="Playfair Display"/>
            </a:endParaRPr>
          </a:p>
          <a:p>
            <a:pPr indent="0" lvl="0" marL="0" rtl="0" algn="l">
              <a:spcBef>
                <a:spcPts val="0"/>
              </a:spcBef>
              <a:spcAft>
                <a:spcPts val="0"/>
              </a:spcAft>
              <a:buNone/>
            </a:pPr>
            <a:r>
              <a:t/>
            </a:r>
            <a:endParaRPr sz="1100">
              <a:solidFill>
                <a:srgbClr val="595959"/>
              </a:solidFill>
              <a:latin typeface="Playfair Display"/>
              <a:ea typeface="Playfair Display"/>
              <a:cs typeface="Playfair Display"/>
              <a:sym typeface="Playfair Display"/>
            </a:endParaRPr>
          </a:p>
          <a:p>
            <a:pPr indent="0" lvl="0" marL="0" rtl="0" algn="l">
              <a:spcBef>
                <a:spcPts val="0"/>
              </a:spcBef>
              <a:spcAft>
                <a:spcPts val="0"/>
              </a:spcAft>
              <a:buNone/>
            </a:pPr>
            <a:r>
              <a:t/>
            </a:r>
            <a:endParaRPr sz="1100">
              <a:solidFill>
                <a:srgbClr val="595959"/>
              </a:solidFill>
              <a:latin typeface="Playfair Display"/>
              <a:ea typeface="Playfair Display"/>
              <a:cs typeface="Playfair Display"/>
              <a:sym typeface="Playfair Display"/>
            </a:endParaRPr>
          </a:p>
        </p:txBody>
      </p:sp>
      <p:sp>
        <p:nvSpPr>
          <p:cNvPr id="57" name="Google Shape;57;p13"/>
          <p:cNvSpPr txBox="1"/>
          <p:nvPr/>
        </p:nvSpPr>
        <p:spPr>
          <a:xfrm>
            <a:off x="4924599" y="3942103"/>
            <a:ext cx="3881100" cy="1246500"/>
          </a:xfrm>
          <a:prstGeom prst="rect">
            <a:avLst/>
          </a:prstGeom>
          <a:noFill/>
          <a:ln>
            <a:noFill/>
          </a:ln>
        </p:spPr>
        <p:txBody>
          <a:bodyPr anchorCtr="0" anchor="t" bIns="91500" lIns="91500" spcFirstLastPara="1" rIns="91500" wrap="square" tIns="91500">
            <a:normAutofit fontScale="92500" lnSpcReduction="20000"/>
          </a:bodyPr>
          <a:lstStyle/>
          <a:p>
            <a:pPr indent="0" lvl="0" marL="0" rtl="0" algn="l">
              <a:spcBef>
                <a:spcPts val="0"/>
              </a:spcBef>
              <a:spcAft>
                <a:spcPts val="0"/>
              </a:spcAft>
              <a:buNone/>
            </a:pPr>
            <a:r>
              <a:rPr b="1" lang="en" sz="1300">
                <a:solidFill>
                  <a:schemeClr val="dk1"/>
                </a:solidFill>
                <a:latin typeface="Playfair Display"/>
                <a:ea typeface="Playfair Display"/>
                <a:cs typeface="Playfair Display"/>
                <a:sym typeface="Playfair Display"/>
              </a:rPr>
              <a:t>Yuet Yam Wong (Anita)</a:t>
            </a:r>
            <a:endParaRPr b="1" sz="1300">
              <a:solidFill>
                <a:schemeClr val="dk1"/>
              </a:solidFill>
              <a:latin typeface="Playfair Display"/>
              <a:ea typeface="Playfair Display"/>
              <a:cs typeface="Playfair Display"/>
              <a:sym typeface="Playfair Display"/>
            </a:endParaRPr>
          </a:p>
          <a:p>
            <a:pPr indent="0" lvl="0" marL="0" rtl="0" algn="l">
              <a:spcBef>
                <a:spcPts val="0"/>
              </a:spcBef>
              <a:spcAft>
                <a:spcPts val="0"/>
              </a:spcAft>
              <a:buNone/>
            </a:pPr>
            <a:r>
              <a:t/>
            </a:r>
            <a:endParaRPr sz="1300">
              <a:solidFill>
                <a:schemeClr val="dk1"/>
              </a:solidFill>
              <a:latin typeface="Playfair Display"/>
              <a:ea typeface="Playfair Display"/>
              <a:cs typeface="Playfair Display"/>
              <a:sym typeface="Playfair Display"/>
            </a:endParaRPr>
          </a:p>
          <a:p>
            <a:pPr indent="0" lvl="0" marL="0" rtl="0" algn="l">
              <a:spcBef>
                <a:spcPts val="0"/>
              </a:spcBef>
              <a:spcAft>
                <a:spcPts val="0"/>
              </a:spcAft>
              <a:buNone/>
            </a:pPr>
            <a:r>
              <a:rPr lang="en" sz="1100">
                <a:solidFill>
                  <a:schemeClr val="dk1"/>
                </a:solidFill>
                <a:latin typeface="Playfair Display"/>
                <a:ea typeface="Playfair Display"/>
                <a:cs typeface="Playfair Display"/>
                <a:sym typeface="Playfair Display"/>
              </a:rPr>
              <a:t>Librarian</a:t>
            </a:r>
            <a:endParaRPr sz="1100">
              <a:solidFill>
                <a:schemeClr val="dk1"/>
              </a:solidFill>
              <a:latin typeface="Playfair Display"/>
              <a:ea typeface="Playfair Display"/>
              <a:cs typeface="Playfair Display"/>
              <a:sym typeface="Playfair Display"/>
            </a:endParaRPr>
          </a:p>
          <a:p>
            <a:pPr indent="0" lvl="0" marL="0" rtl="0" algn="l">
              <a:spcBef>
                <a:spcPts val="0"/>
              </a:spcBef>
              <a:spcAft>
                <a:spcPts val="0"/>
              </a:spcAft>
              <a:buNone/>
            </a:pPr>
            <a:r>
              <a:rPr lang="en" sz="1100">
                <a:solidFill>
                  <a:schemeClr val="dk1"/>
                </a:solidFill>
                <a:latin typeface="Playfair Display"/>
                <a:ea typeface="Playfair Display"/>
                <a:cs typeface="Playfair Display"/>
                <a:sym typeface="Playfair Display"/>
              </a:rPr>
              <a:t>Whittington</a:t>
            </a:r>
            <a:r>
              <a:rPr lang="en" sz="1100">
                <a:solidFill>
                  <a:schemeClr val="dk1"/>
                </a:solidFill>
                <a:latin typeface="Playfair Display"/>
                <a:ea typeface="Playfair Display"/>
                <a:cs typeface="Playfair Display"/>
                <a:sym typeface="Playfair Display"/>
              </a:rPr>
              <a:t> Health Library</a:t>
            </a:r>
            <a:endParaRPr sz="1100">
              <a:solidFill>
                <a:schemeClr val="dk1"/>
              </a:solidFill>
              <a:latin typeface="Playfair Display"/>
              <a:ea typeface="Playfair Display"/>
              <a:cs typeface="Playfair Display"/>
              <a:sym typeface="Playfair Display"/>
            </a:endParaRPr>
          </a:p>
          <a:p>
            <a:pPr indent="0" lvl="0" marL="0" rtl="0" algn="l">
              <a:spcBef>
                <a:spcPts val="0"/>
              </a:spcBef>
              <a:spcAft>
                <a:spcPts val="0"/>
              </a:spcAft>
              <a:buNone/>
            </a:pPr>
            <a:r>
              <a:rPr lang="en" sz="1100">
                <a:solidFill>
                  <a:schemeClr val="dk1"/>
                </a:solidFill>
                <a:latin typeface="Playfair Display"/>
                <a:ea typeface="Playfair Display"/>
                <a:cs typeface="Playfair Display"/>
                <a:sym typeface="Playfair Display"/>
              </a:rPr>
              <a:t>yuet.wong1@nhs.net</a:t>
            </a:r>
            <a:endParaRPr sz="1100">
              <a:solidFill>
                <a:schemeClr val="dk1"/>
              </a:solidFill>
              <a:latin typeface="Playfair Display"/>
              <a:ea typeface="Playfair Display"/>
              <a:cs typeface="Playfair Display"/>
              <a:sym typeface="Playfair Display"/>
            </a:endParaRPr>
          </a:p>
          <a:p>
            <a:pPr indent="0" lvl="0" marL="0" rtl="0" algn="l">
              <a:spcBef>
                <a:spcPts val="0"/>
              </a:spcBef>
              <a:spcAft>
                <a:spcPts val="0"/>
              </a:spcAft>
              <a:buNone/>
            </a:pPr>
            <a:r>
              <a:t/>
            </a:r>
            <a:endParaRPr sz="1100">
              <a:solidFill>
                <a:srgbClr val="595959"/>
              </a:solidFill>
              <a:latin typeface="Playfair Display"/>
              <a:ea typeface="Playfair Display"/>
              <a:cs typeface="Playfair Display"/>
              <a:sym typeface="Playfair Display"/>
            </a:endParaRPr>
          </a:p>
          <a:p>
            <a:pPr indent="0" lvl="0" marL="0" rtl="0" algn="l">
              <a:spcBef>
                <a:spcPts val="0"/>
              </a:spcBef>
              <a:spcAft>
                <a:spcPts val="0"/>
              </a:spcAft>
              <a:buNone/>
            </a:pPr>
            <a:r>
              <a:t/>
            </a:r>
            <a:endParaRPr sz="1100">
              <a:solidFill>
                <a:srgbClr val="595959"/>
              </a:solidFill>
              <a:latin typeface="Playfair Display"/>
              <a:ea typeface="Playfair Display"/>
              <a:cs typeface="Playfair Display"/>
              <a:sym typeface="Playfair Display"/>
            </a:endParaRPr>
          </a:p>
          <a:p>
            <a:pPr indent="0" lvl="0" marL="0" rtl="0" algn="l">
              <a:spcBef>
                <a:spcPts val="0"/>
              </a:spcBef>
              <a:spcAft>
                <a:spcPts val="0"/>
              </a:spcAft>
              <a:buNone/>
            </a:pPr>
            <a:r>
              <a:t/>
            </a:r>
            <a:endParaRPr sz="1100">
              <a:solidFill>
                <a:srgbClr val="595959"/>
              </a:solidFill>
              <a:latin typeface="Playfair Display"/>
              <a:ea typeface="Playfair Display"/>
              <a:cs typeface="Playfair Display"/>
              <a:sym typeface="Playfair Display"/>
            </a:endParaRPr>
          </a:p>
        </p:txBody>
      </p:sp>
      <p:sp>
        <p:nvSpPr>
          <p:cNvPr id="58" name="Google Shape;58;p13"/>
          <p:cNvSpPr txBox="1"/>
          <p:nvPr/>
        </p:nvSpPr>
        <p:spPr>
          <a:xfrm>
            <a:off x="206794" y="258206"/>
            <a:ext cx="4224300" cy="402000"/>
          </a:xfrm>
          <a:prstGeom prst="rect">
            <a:avLst/>
          </a:prstGeom>
          <a:noFill/>
          <a:ln>
            <a:noFill/>
          </a:ln>
        </p:spPr>
        <p:txBody>
          <a:bodyPr anchorCtr="0" anchor="t" bIns="91500" lIns="91500" spcFirstLastPara="1" rIns="91500" wrap="square" tIns="91500">
            <a:normAutofit lnSpcReduction="10000"/>
          </a:bodyPr>
          <a:lstStyle/>
          <a:p>
            <a:pPr indent="0" lvl="0" marL="0" rtl="0" algn="l">
              <a:lnSpc>
                <a:spcPct val="80000"/>
              </a:lnSpc>
              <a:spcBef>
                <a:spcPts val="0"/>
              </a:spcBef>
              <a:spcAft>
                <a:spcPts val="0"/>
              </a:spcAft>
              <a:buNone/>
            </a:pPr>
            <a:r>
              <a:rPr lang="en" sz="900">
                <a:solidFill>
                  <a:srgbClr val="595959"/>
                </a:solidFill>
                <a:latin typeface="Playfair Display"/>
                <a:ea typeface="Playfair Display"/>
                <a:cs typeface="Playfair Display"/>
                <a:sym typeface="Playfair Display"/>
              </a:rPr>
              <a:t>RGS-IBG Annual International Conference</a:t>
            </a:r>
            <a:r>
              <a:rPr lang="en" sz="900">
                <a:solidFill>
                  <a:srgbClr val="595959"/>
                </a:solidFill>
                <a:latin typeface="Playfair Display"/>
                <a:ea typeface="Playfair Display"/>
                <a:cs typeface="Playfair Display"/>
                <a:sym typeface="Playfair Display"/>
              </a:rPr>
              <a:t>, London, UK, 1-4  Sep 2026</a:t>
            </a:r>
            <a:endParaRPr sz="900">
              <a:solidFill>
                <a:srgbClr val="595959"/>
              </a:solidFill>
              <a:latin typeface="Playfair Display"/>
              <a:ea typeface="Playfair Display"/>
              <a:cs typeface="Playfair Display"/>
              <a:sym typeface="Playfair Display"/>
            </a:endParaRPr>
          </a:p>
          <a:p>
            <a:pPr indent="0" lvl="0" marL="0" rtl="0" algn="l">
              <a:lnSpc>
                <a:spcPct val="80000"/>
              </a:lnSpc>
              <a:spcBef>
                <a:spcPts val="0"/>
              </a:spcBef>
              <a:spcAft>
                <a:spcPts val="0"/>
              </a:spcAft>
              <a:buNone/>
            </a:pPr>
            <a:r>
              <a:rPr lang="en" sz="900">
                <a:solidFill>
                  <a:srgbClr val="595959"/>
                </a:solidFill>
                <a:latin typeface="Playfair Display"/>
                <a:ea typeface="Playfair Display"/>
                <a:cs typeface="Playfair Display"/>
                <a:sym typeface="Playfair Display"/>
              </a:rPr>
              <a:t>Part of the Panel: </a:t>
            </a:r>
            <a:r>
              <a:rPr lang="en" sz="900">
                <a:solidFill>
                  <a:srgbClr val="595959"/>
                </a:solidFill>
                <a:latin typeface="Playfair Display"/>
                <a:ea typeface="Playfair Display"/>
                <a:cs typeface="Playfair Display"/>
                <a:sym typeface="Playfair Display"/>
              </a:rPr>
              <a:t>Wither Human(ity)?</a:t>
            </a:r>
            <a:endParaRPr sz="900">
              <a:solidFill>
                <a:srgbClr val="595959"/>
              </a:solidFill>
              <a:latin typeface="Playfair Display"/>
              <a:ea typeface="Playfair Display"/>
              <a:cs typeface="Playfair Display"/>
              <a:sym typeface="Playfair Display"/>
            </a:endParaRPr>
          </a:p>
        </p:txBody>
      </p:sp>
      <p:sp>
        <p:nvSpPr>
          <p:cNvPr id="59" name="Google Shape;59;p13"/>
          <p:cNvSpPr/>
          <p:nvPr/>
        </p:nvSpPr>
        <p:spPr>
          <a:xfrm>
            <a:off x="552333" y="3707954"/>
            <a:ext cx="2509800" cy="21300"/>
          </a:xfrm>
          <a:prstGeom prst="rect">
            <a:avLst/>
          </a:prstGeom>
          <a:solidFill>
            <a:srgbClr val="991B1B"/>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dk1"/>
              </a:solidFill>
              <a:latin typeface="Calibri"/>
              <a:ea typeface="Calibri"/>
              <a:cs typeface="Calibri"/>
              <a:sym typeface="Calibri"/>
            </a:endParaRPr>
          </a:p>
        </p:txBody>
      </p:sp>
      <p:pic>
        <p:nvPicPr>
          <p:cNvPr id="60" name="Google Shape;60;p13"/>
          <p:cNvPicPr preferRelativeResize="0"/>
          <p:nvPr/>
        </p:nvPicPr>
        <p:blipFill>
          <a:blip r:embed="rId4">
            <a:alphaModFix/>
          </a:blip>
          <a:stretch>
            <a:fillRect/>
          </a:stretch>
        </p:blipFill>
        <p:spPr>
          <a:xfrm>
            <a:off x="7495387" y="163448"/>
            <a:ext cx="1467374" cy="591514"/>
          </a:xfrm>
          <a:prstGeom prst="rect">
            <a:avLst/>
          </a:prstGeom>
          <a:noFill/>
          <a:ln>
            <a:noFill/>
          </a:ln>
        </p:spPr>
      </p:pic>
      <p:pic>
        <p:nvPicPr>
          <p:cNvPr id="61" name="Google Shape;61;p13" title="Whittington Health Library With Cat Transparent.png"/>
          <p:cNvPicPr preferRelativeResize="0"/>
          <p:nvPr/>
        </p:nvPicPr>
        <p:blipFill>
          <a:blip r:embed="rId5">
            <a:alphaModFix/>
          </a:blip>
          <a:stretch>
            <a:fillRect/>
          </a:stretch>
        </p:blipFill>
        <p:spPr>
          <a:xfrm>
            <a:off x="7292850" y="728957"/>
            <a:ext cx="1669900" cy="22417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8F5"/>
        </a:solidFill>
      </p:bgPr>
    </p:bg>
    <p:spTree>
      <p:nvGrpSpPr>
        <p:cNvPr id="169" name="Shape 169"/>
        <p:cNvGrpSpPr/>
        <p:nvPr/>
      </p:nvGrpSpPr>
      <p:grpSpPr>
        <a:xfrm>
          <a:off x="0" y="0"/>
          <a:ext cx="0" cy="0"/>
          <a:chOff x="0" y="0"/>
          <a:chExt cx="0" cy="0"/>
        </a:xfrm>
      </p:grpSpPr>
      <p:pic>
        <p:nvPicPr>
          <p:cNvPr descr="image.png" id="170" name="Google Shape;170;p22"/>
          <p:cNvPicPr preferRelativeResize="0"/>
          <p:nvPr/>
        </p:nvPicPr>
        <p:blipFill rotWithShape="1">
          <a:blip r:embed="rId3">
            <a:alphaModFix/>
          </a:blip>
          <a:srcRect b="0" l="0" r="0" t="0"/>
          <a:stretch/>
        </p:blipFill>
        <p:spPr>
          <a:xfrm>
            <a:off x="0" y="0"/>
            <a:ext cx="9144000" cy="5143500"/>
          </a:xfrm>
          <a:prstGeom prst="rect">
            <a:avLst/>
          </a:prstGeom>
          <a:noFill/>
          <a:ln>
            <a:noFill/>
          </a:ln>
        </p:spPr>
      </p:pic>
      <p:pic>
        <p:nvPicPr>
          <p:cNvPr descr="image.png" id="171" name="Google Shape;171;p22"/>
          <p:cNvPicPr preferRelativeResize="0"/>
          <p:nvPr/>
        </p:nvPicPr>
        <p:blipFill rotWithShape="1">
          <a:blip r:embed="rId4">
            <a:alphaModFix/>
          </a:blip>
          <a:srcRect b="0" l="0" r="0" t="0"/>
          <a:stretch/>
        </p:blipFill>
        <p:spPr>
          <a:xfrm>
            <a:off x="571500" y="941106"/>
            <a:ext cx="3857625" cy="1945778"/>
          </a:xfrm>
          <a:prstGeom prst="rect">
            <a:avLst/>
          </a:prstGeom>
          <a:noFill/>
          <a:ln>
            <a:noFill/>
          </a:ln>
        </p:spPr>
      </p:pic>
      <p:sp>
        <p:nvSpPr>
          <p:cNvPr id="172" name="Google Shape;172;p22"/>
          <p:cNvSpPr txBox="1"/>
          <p:nvPr/>
        </p:nvSpPr>
        <p:spPr>
          <a:xfrm>
            <a:off x="828675" y="1198271"/>
            <a:ext cx="3343200" cy="15177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lang="en" sz="1000">
                <a:solidFill>
                  <a:srgbClr val="991B1B"/>
                </a:solidFill>
              </a:rPr>
              <a:t>“</a:t>
            </a:r>
            <a:r>
              <a:rPr b="1" lang="en" sz="1000">
                <a:solidFill>
                  <a:srgbClr val="991B1B"/>
                </a:solidFill>
              </a:rPr>
              <a:t>Speak to your healthcare professional for advice if you are worried about your health</a:t>
            </a:r>
            <a:r>
              <a:rPr lang="en" sz="1000">
                <a:solidFill>
                  <a:srgbClr val="991B1B"/>
                </a:solidFill>
              </a:rPr>
              <a:t>.”</a:t>
            </a:r>
            <a:endParaRPr sz="1000">
              <a:solidFill>
                <a:srgbClr val="991B1B"/>
              </a:solidFill>
            </a:endParaRPr>
          </a:p>
          <a:p>
            <a:pPr indent="-285750" lvl="0" marL="457200" marR="0" rtl="0" algn="l">
              <a:lnSpc>
                <a:spcPct val="160000"/>
              </a:lnSpc>
              <a:spcBef>
                <a:spcPts val="0"/>
              </a:spcBef>
              <a:spcAft>
                <a:spcPts val="0"/>
              </a:spcAft>
              <a:buClr>
                <a:schemeClr val="dk1"/>
              </a:buClr>
              <a:buSzPts val="900"/>
              <a:buChar char="●"/>
            </a:pPr>
            <a:r>
              <a:rPr lang="en" sz="900">
                <a:solidFill>
                  <a:schemeClr val="dk1"/>
                </a:solidFill>
              </a:rPr>
              <a:t>The person responsible for recognising a problem, deciding that it is serious enough and initiating contact </a:t>
            </a:r>
            <a:endParaRPr sz="900">
              <a:solidFill>
                <a:schemeClr val="dk1"/>
              </a:solidFill>
            </a:endParaRPr>
          </a:p>
          <a:p>
            <a:pPr indent="-285750" lvl="0" marL="457200" marR="0" rtl="0" algn="l">
              <a:lnSpc>
                <a:spcPct val="160000"/>
              </a:lnSpc>
              <a:spcBef>
                <a:spcPts val="0"/>
              </a:spcBef>
              <a:spcAft>
                <a:spcPts val="0"/>
              </a:spcAft>
              <a:buClr>
                <a:schemeClr val="dk1"/>
              </a:buClr>
              <a:buSzPts val="900"/>
              <a:buChar char="●"/>
            </a:pPr>
            <a:r>
              <a:rPr lang="en" sz="900">
                <a:solidFill>
                  <a:schemeClr val="dk1"/>
                </a:solidFill>
              </a:rPr>
              <a:t>Different patients have different levels of “worrying”</a:t>
            </a:r>
            <a:endParaRPr sz="900">
              <a:solidFill>
                <a:schemeClr val="dk1"/>
              </a:solidFill>
            </a:endParaRPr>
          </a:p>
          <a:p>
            <a:pPr indent="0" lvl="0" marL="0" marR="0" rtl="0" algn="l">
              <a:lnSpc>
                <a:spcPct val="160000"/>
              </a:lnSpc>
              <a:spcBef>
                <a:spcPts val="0"/>
              </a:spcBef>
              <a:spcAft>
                <a:spcPts val="0"/>
              </a:spcAft>
              <a:buNone/>
            </a:pPr>
            <a:r>
              <a:t/>
            </a:r>
            <a:endParaRPr sz="900">
              <a:solidFill>
                <a:schemeClr val="dk1"/>
              </a:solidFill>
            </a:endParaRPr>
          </a:p>
          <a:p>
            <a:pPr indent="0" lvl="0" marL="0" marR="0" rtl="0" algn="l">
              <a:lnSpc>
                <a:spcPct val="160000"/>
              </a:lnSpc>
              <a:spcBef>
                <a:spcPts val="0"/>
              </a:spcBef>
              <a:spcAft>
                <a:spcPts val="0"/>
              </a:spcAft>
              <a:buNone/>
            </a:pPr>
            <a:r>
              <a:t/>
            </a:r>
            <a:endParaRPr sz="900">
              <a:solidFill>
                <a:srgbClr val="FF0000"/>
              </a:solidFill>
            </a:endParaRPr>
          </a:p>
        </p:txBody>
      </p:sp>
      <p:sp>
        <p:nvSpPr>
          <p:cNvPr id="173" name="Google Shape;173;p22"/>
          <p:cNvSpPr txBox="1"/>
          <p:nvPr/>
        </p:nvSpPr>
        <p:spPr>
          <a:xfrm>
            <a:off x="571500" y="428625"/>
            <a:ext cx="8401200" cy="323100"/>
          </a:xfrm>
          <a:prstGeom prst="rect">
            <a:avLst/>
          </a:prstGeom>
          <a:noFill/>
          <a:ln>
            <a:noFill/>
          </a:ln>
        </p:spPr>
        <p:txBody>
          <a:bodyPr anchorCtr="0" anchor="t" bIns="0" lIns="0" spcFirstLastPara="1" rIns="0" wrap="square" tIns="0">
            <a:spAutoFit/>
          </a:bodyPr>
          <a:lstStyle/>
          <a:p>
            <a:pPr indent="0" lvl="0" marL="0" rtl="0" algn="l">
              <a:lnSpc>
                <a:spcPct val="120000"/>
              </a:lnSpc>
              <a:spcBef>
                <a:spcPts val="0"/>
              </a:spcBef>
              <a:spcAft>
                <a:spcPts val="0"/>
              </a:spcAft>
              <a:buNone/>
            </a:pPr>
            <a:r>
              <a:rPr b="1" lang="en" sz="2100">
                <a:solidFill>
                  <a:srgbClr val="991B1B"/>
                </a:solidFill>
                <a:latin typeface="Playfair Display"/>
                <a:ea typeface="Playfair Display"/>
                <a:cs typeface="Playfair Display"/>
                <a:sym typeface="Playfair Display"/>
              </a:rPr>
              <a:t>Analysis:</a:t>
            </a:r>
            <a:r>
              <a:rPr b="1" lang="en" sz="2100">
                <a:solidFill>
                  <a:srgbClr val="1E293B"/>
                </a:solidFill>
                <a:latin typeface="Playfair Display"/>
                <a:ea typeface="Playfair Display"/>
                <a:cs typeface="Playfair Display"/>
                <a:sym typeface="Playfair Display"/>
              </a:rPr>
              <a:t> How Power is Embedded in the Text</a:t>
            </a:r>
            <a:endParaRPr b="1" sz="2100">
              <a:solidFill>
                <a:srgbClr val="991B1B"/>
              </a:solidFill>
              <a:latin typeface="Playfair Display"/>
              <a:ea typeface="Playfair Display"/>
              <a:cs typeface="Playfair Display"/>
              <a:sym typeface="Playfair Display"/>
            </a:endParaRPr>
          </a:p>
        </p:txBody>
      </p:sp>
      <p:pic>
        <p:nvPicPr>
          <p:cNvPr descr="image.png" id="174" name="Google Shape;174;p22"/>
          <p:cNvPicPr preferRelativeResize="0"/>
          <p:nvPr/>
        </p:nvPicPr>
        <p:blipFill rotWithShape="1">
          <a:blip r:embed="rId4">
            <a:alphaModFix/>
          </a:blip>
          <a:srcRect b="0" l="0" r="0" t="0"/>
          <a:stretch/>
        </p:blipFill>
        <p:spPr>
          <a:xfrm>
            <a:off x="571500" y="3035631"/>
            <a:ext cx="3857625" cy="1945778"/>
          </a:xfrm>
          <a:prstGeom prst="rect">
            <a:avLst/>
          </a:prstGeom>
          <a:noFill/>
          <a:ln>
            <a:noFill/>
          </a:ln>
        </p:spPr>
      </p:pic>
      <p:sp>
        <p:nvSpPr>
          <p:cNvPr id="175" name="Google Shape;175;p22"/>
          <p:cNvSpPr txBox="1"/>
          <p:nvPr/>
        </p:nvSpPr>
        <p:spPr>
          <a:xfrm>
            <a:off x="828675" y="3276021"/>
            <a:ext cx="3343200" cy="17148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1" lang="en" sz="1000">
                <a:solidFill>
                  <a:srgbClr val="991B1B"/>
                </a:solidFill>
              </a:rPr>
              <a:t>Absence of critical health literacy</a:t>
            </a:r>
            <a:endParaRPr b="1" sz="1000">
              <a:solidFill>
                <a:srgbClr val="991B1B"/>
              </a:solidFill>
            </a:endParaRPr>
          </a:p>
          <a:p>
            <a:pPr indent="-285750" lvl="0" marL="457200" marR="0" rtl="0" algn="l">
              <a:lnSpc>
                <a:spcPct val="160000"/>
              </a:lnSpc>
              <a:spcBef>
                <a:spcPts val="0"/>
              </a:spcBef>
              <a:spcAft>
                <a:spcPts val="0"/>
              </a:spcAft>
              <a:buClr>
                <a:schemeClr val="dk1"/>
              </a:buClr>
              <a:buSzPts val="900"/>
              <a:buChar char="●"/>
            </a:pPr>
            <a:r>
              <a:rPr lang="en" sz="900">
                <a:solidFill>
                  <a:schemeClr val="dk1"/>
                </a:solidFill>
              </a:rPr>
              <a:t>P</a:t>
            </a:r>
            <a:r>
              <a:rPr lang="en" sz="900">
                <a:solidFill>
                  <a:schemeClr val="dk1"/>
                </a:solidFill>
              </a:rPr>
              <a:t>romotes</a:t>
            </a:r>
            <a:r>
              <a:rPr lang="en" sz="900">
                <a:solidFill>
                  <a:schemeClr val="dk1"/>
                </a:solidFill>
              </a:rPr>
              <a:t> functional health literacy</a:t>
            </a:r>
            <a:endParaRPr sz="900">
              <a:solidFill>
                <a:schemeClr val="dk1"/>
              </a:solidFill>
            </a:endParaRPr>
          </a:p>
          <a:p>
            <a:pPr indent="-285750" lvl="0" marL="457200" marR="0" rtl="0" algn="l">
              <a:lnSpc>
                <a:spcPct val="160000"/>
              </a:lnSpc>
              <a:spcBef>
                <a:spcPts val="0"/>
              </a:spcBef>
              <a:spcAft>
                <a:spcPts val="0"/>
              </a:spcAft>
              <a:buClr>
                <a:schemeClr val="dk1"/>
              </a:buClr>
              <a:buSzPts val="900"/>
              <a:buChar char="●"/>
            </a:pPr>
            <a:r>
              <a:rPr lang="en" sz="900">
                <a:solidFill>
                  <a:schemeClr val="dk1"/>
                </a:solidFill>
              </a:rPr>
              <a:t>Not </a:t>
            </a:r>
            <a:r>
              <a:rPr lang="en" sz="900">
                <a:solidFill>
                  <a:schemeClr val="dk1"/>
                </a:solidFill>
              </a:rPr>
              <a:t>encourage</a:t>
            </a:r>
            <a:r>
              <a:rPr lang="en" sz="900">
                <a:solidFill>
                  <a:schemeClr val="dk1"/>
                </a:solidFill>
              </a:rPr>
              <a:t> patients to </a:t>
            </a:r>
            <a:r>
              <a:rPr lang="en" sz="900">
                <a:solidFill>
                  <a:schemeClr val="dk1"/>
                </a:solidFill>
              </a:rPr>
              <a:t>evaluate</a:t>
            </a:r>
            <a:r>
              <a:rPr lang="en" sz="900">
                <a:solidFill>
                  <a:schemeClr val="dk1"/>
                </a:solidFill>
              </a:rPr>
              <a:t> evidence, question recommendations or participate actively in treatment decisions. </a:t>
            </a:r>
            <a:endParaRPr sz="900">
              <a:solidFill>
                <a:schemeClr val="dk1"/>
              </a:solidFill>
            </a:endParaRPr>
          </a:p>
          <a:p>
            <a:pPr indent="0" lvl="0" marL="0" marR="0" rtl="0" algn="l">
              <a:lnSpc>
                <a:spcPct val="160000"/>
              </a:lnSpc>
              <a:spcBef>
                <a:spcPts val="0"/>
              </a:spcBef>
              <a:spcAft>
                <a:spcPts val="0"/>
              </a:spcAft>
              <a:buNone/>
            </a:pPr>
            <a:r>
              <a:t/>
            </a:r>
            <a:endParaRPr sz="900">
              <a:solidFill>
                <a:schemeClr val="dk1"/>
              </a:solidFill>
            </a:endParaRPr>
          </a:p>
          <a:p>
            <a:pPr indent="0" lvl="0" marL="0" marR="0" rtl="0" algn="l">
              <a:lnSpc>
                <a:spcPct val="160000"/>
              </a:lnSpc>
              <a:spcBef>
                <a:spcPts val="0"/>
              </a:spcBef>
              <a:spcAft>
                <a:spcPts val="0"/>
              </a:spcAft>
              <a:buNone/>
            </a:pPr>
            <a:r>
              <a:t/>
            </a:r>
            <a:endParaRPr sz="900">
              <a:solidFill>
                <a:schemeClr val="dk1"/>
              </a:solidFill>
            </a:endParaRPr>
          </a:p>
          <a:p>
            <a:pPr indent="0" lvl="0" marL="0" marR="0" rtl="0" algn="l">
              <a:lnSpc>
                <a:spcPct val="160000"/>
              </a:lnSpc>
              <a:spcBef>
                <a:spcPts val="0"/>
              </a:spcBef>
              <a:spcAft>
                <a:spcPts val="0"/>
              </a:spcAft>
              <a:buNone/>
            </a:pPr>
            <a:r>
              <a:t/>
            </a:r>
            <a:endParaRPr sz="900">
              <a:solidFill>
                <a:schemeClr val="dk1"/>
              </a:solidFill>
            </a:endParaRPr>
          </a:p>
        </p:txBody>
      </p:sp>
      <p:pic>
        <p:nvPicPr>
          <p:cNvPr id="176" name="Google Shape;176;p22" title="Page 4 copy.jpg"/>
          <p:cNvPicPr preferRelativeResize="0"/>
          <p:nvPr/>
        </p:nvPicPr>
        <p:blipFill>
          <a:blip r:embed="rId5">
            <a:alphaModFix/>
          </a:blip>
          <a:stretch>
            <a:fillRect/>
          </a:stretch>
        </p:blipFill>
        <p:spPr>
          <a:xfrm>
            <a:off x="5233042" y="751725"/>
            <a:ext cx="3191255" cy="4233108"/>
          </a:xfrm>
          <a:prstGeom prst="rect">
            <a:avLst/>
          </a:prstGeom>
          <a:noFill/>
          <a:ln>
            <a:noFill/>
          </a:ln>
        </p:spPr>
      </p:pic>
      <p:cxnSp>
        <p:nvCxnSpPr>
          <p:cNvPr id="177" name="Google Shape;177;p22"/>
          <p:cNvCxnSpPr/>
          <p:nvPr/>
        </p:nvCxnSpPr>
        <p:spPr>
          <a:xfrm>
            <a:off x="4504900" y="1707725"/>
            <a:ext cx="2543700" cy="0"/>
          </a:xfrm>
          <a:prstGeom prst="straightConnector1">
            <a:avLst/>
          </a:prstGeom>
          <a:noFill/>
          <a:ln cap="flat" cmpd="sng" w="38100">
            <a:solidFill>
              <a:srgbClr val="991B1B"/>
            </a:solidFill>
            <a:prstDash val="solid"/>
            <a:round/>
            <a:headEnd len="med" w="med" type="none"/>
            <a:tailEnd len="med" w="med" type="triangle"/>
          </a:ln>
        </p:spPr>
      </p:cxn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8F5"/>
        </a:solidFill>
      </p:bgPr>
    </p:bg>
    <p:spTree>
      <p:nvGrpSpPr>
        <p:cNvPr id="181" name="Shape 181"/>
        <p:cNvGrpSpPr/>
        <p:nvPr/>
      </p:nvGrpSpPr>
      <p:grpSpPr>
        <a:xfrm>
          <a:off x="0" y="0"/>
          <a:ext cx="0" cy="0"/>
          <a:chOff x="0" y="0"/>
          <a:chExt cx="0" cy="0"/>
        </a:xfrm>
      </p:grpSpPr>
      <p:pic>
        <p:nvPicPr>
          <p:cNvPr descr="image.png" id="182" name="Google Shape;182;p23"/>
          <p:cNvPicPr preferRelativeResize="0"/>
          <p:nvPr/>
        </p:nvPicPr>
        <p:blipFill rotWithShape="1">
          <a:blip r:embed="rId3">
            <a:alphaModFix/>
          </a:blip>
          <a:srcRect b="0" l="0" r="0" t="0"/>
          <a:stretch/>
        </p:blipFill>
        <p:spPr>
          <a:xfrm>
            <a:off x="0" y="0"/>
            <a:ext cx="9144000" cy="5143500"/>
          </a:xfrm>
          <a:prstGeom prst="rect">
            <a:avLst/>
          </a:prstGeom>
          <a:noFill/>
          <a:ln>
            <a:noFill/>
          </a:ln>
        </p:spPr>
      </p:pic>
      <p:sp>
        <p:nvSpPr>
          <p:cNvPr id="183" name="Google Shape;183;p23"/>
          <p:cNvSpPr txBox="1"/>
          <p:nvPr/>
        </p:nvSpPr>
        <p:spPr>
          <a:xfrm>
            <a:off x="311700" y="1980095"/>
            <a:ext cx="3423000" cy="792600"/>
          </a:xfrm>
          <a:prstGeom prst="rect">
            <a:avLst/>
          </a:prstGeom>
          <a:noFill/>
          <a:ln>
            <a:noFill/>
          </a:ln>
        </p:spPr>
        <p:txBody>
          <a:bodyPr anchorCtr="0" anchor="b" bIns="91425" lIns="91425" spcFirstLastPara="1" rIns="91425" wrap="square" tIns="91425">
            <a:normAutofit fontScale="55000" lnSpcReduction="20000"/>
          </a:bodyPr>
          <a:lstStyle/>
          <a:p>
            <a:pPr indent="0" lvl="0" marL="0" rtl="0" algn="ctr">
              <a:spcBef>
                <a:spcPts val="0"/>
              </a:spcBef>
              <a:spcAft>
                <a:spcPts val="0"/>
              </a:spcAft>
              <a:buNone/>
            </a:pPr>
            <a:r>
              <a:rPr b="1" lang="en" sz="3050">
                <a:solidFill>
                  <a:srgbClr val="1E293B"/>
                </a:solidFill>
                <a:latin typeface="Playfair Display"/>
                <a:ea typeface="Playfair Display"/>
                <a:cs typeface="Playfair Display"/>
                <a:sym typeface="Playfair Display"/>
              </a:rPr>
              <a:t>Street-Level Bureaucracy</a:t>
            </a:r>
            <a:endParaRPr b="1" sz="3050">
              <a:solidFill>
                <a:srgbClr val="1E293B"/>
              </a:solidFill>
              <a:latin typeface="Playfair Display"/>
              <a:ea typeface="Playfair Display"/>
              <a:cs typeface="Playfair Display"/>
              <a:sym typeface="Playfair Display"/>
            </a:endParaRPr>
          </a:p>
          <a:p>
            <a:pPr indent="0" lvl="0" marL="0" rtl="0" algn="ctr">
              <a:spcBef>
                <a:spcPts val="0"/>
              </a:spcBef>
              <a:spcAft>
                <a:spcPts val="0"/>
              </a:spcAft>
              <a:buNone/>
            </a:pPr>
            <a:r>
              <a:rPr b="1" lang="en" sz="2100">
                <a:solidFill>
                  <a:srgbClr val="1E293B"/>
                </a:solidFill>
                <a:latin typeface="Playfair Display"/>
                <a:ea typeface="Playfair Display"/>
                <a:cs typeface="Playfair Display"/>
                <a:sym typeface="Playfair Display"/>
              </a:rPr>
              <a:t>(Lipsky 1980)</a:t>
            </a:r>
            <a:r>
              <a:rPr lang="en" sz="5200">
                <a:solidFill>
                  <a:srgbClr val="EEEEEE"/>
                </a:solidFill>
              </a:rPr>
              <a:t>                               </a:t>
            </a:r>
            <a:endParaRPr sz="5200">
              <a:solidFill>
                <a:srgbClr val="EEEEEE"/>
              </a:solidFill>
            </a:endParaRPr>
          </a:p>
        </p:txBody>
      </p:sp>
      <p:cxnSp>
        <p:nvCxnSpPr>
          <p:cNvPr id="184" name="Google Shape;184;p23"/>
          <p:cNvCxnSpPr/>
          <p:nvPr/>
        </p:nvCxnSpPr>
        <p:spPr>
          <a:xfrm>
            <a:off x="3347700" y="2225637"/>
            <a:ext cx="2448600" cy="0"/>
          </a:xfrm>
          <a:prstGeom prst="straightConnector1">
            <a:avLst/>
          </a:prstGeom>
          <a:noFill/>
          <a:ln cap="flat" cmpd="sng" w="38100">
            <a:solidFill>
              <a:srgbClr val="595959"/>
            </a:solidFill>
            <a:prstDash val="solid"/>
            <a:round/>
            <a:headEnd len="med" w="med" type="triangle"/>
            <a:tailEnd len="med" w="med" type="triangle"/>
          </a:ln>
        </p:spPr>
      </p:cxnSp>
      <p:sp>
        <p:nvSpPr>
          <p:cNvPr id="185" name="Google Shape;185;p23"/>
          <p:cNvSpPr txBox="1"/>
          <p:nvPr/>
        </p:nvSpPr>
        <p:spPr>
          <a:xfrm>
            <a:off x="5414250" y="1980095"/>
            <a:ext cx="3423000" cy="792600"/>
          </a:xfrm>
          <a:prstGeom prst="rect">
            <a:avLst/>
          </a:prstGeom>
          <a:noFill/>
          <a:ln>
            <a:noFill/>
          </a:ln>
        </p:spPr>
        <p:txBody>
          <a:bodyPr anchorCtr="0" anchor="b" bIns="91425" lIns="91425" spcFirstLastPara="1" rIns="91425" wrap="square" tIns="91425">
            <a:normAutofit fontScale="55000" lnSpcReduction="20000"/>
          </a:bodyPr>
          <a:lstStyle/>
          <a:p>
            <a:pPr indent="0" lvl="0" marL="0" rtl="0" algn="ctr">
              <a:spcBef>
                <a:spcPts val="0"/>
              </a:spcBef>
              <a:spcAft>
                <a:spcPts val="0"/>
              </a:spcAft>
              <a:buNone/>
            </a:pPr>
            <a:r>
              <a:rPr b="1" lang="en" sz="3050">
                <a:solidFill>
                  <a:srgbClr val="991B1B"/>
                </a:solidFill>
                <a:latin typeface="Playfair Display"/>
                <a:ea typeface="Playfair Display"/>
                <a:cs typeface="Playfair Display"/>
                <a:sym typeface="Playfair Display"/>
              </a:rPr>
              <a:t>Street-Level Aristocracy</a:t>
            </a:r>
            <a:endParaRPr b="1" sz="3050">
              <a:solidFill>
                <a:srgbClr val="991B1B"/>
              </a:solidFill>
              <a:latin typeface="Playfair Display"/>
              <a:ea typeface="Playfair Display"/>
              <a:cs typeface="Playfair Display"/>
              <a:sym typeface="Playfair Display"/>
            </a:endParaRPr>
          </a:p>
          <a:p>
            <a:pPr indent="0" lvl="0" marL="0" rtl="0" algn="ctr">
              <a:spcBef>
                <a:spcPts val="0"/>
              </a:spcBef>
              <a:spcAft>
                <a:spcPts val="0"/>
              </a:spcAft>
              <a:buNone/>
            </a:pPr>
            <a:r>
              <a:rPr lang="en" sz="5200">
                <a:solidFill>
                  <a:srgbClr val="EEEEEE"/>
                </a:solidFill>
              </a:rPr>
              <a:t> </a:t>
            </a:r>
            <a:r>
              <a:rPr lang="en" sz="5200">
                <a:solidFill>
                  <a:srgbClr val="EEEEEE"/>
                </a:solidFill>
              </a:rPr>
              <a:t>                              </a:t>
            </a:r>
            <a:endParaRPr sz="5200">
              <a:solidFill>
                <a:srgbClr val="EEEEEE"/>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8F5"/>
        </a:solidFill>
      </p:bgPr>
    </p:bg>
    <p:spTree>
      <p:nvGrpSpPr>
        <p:cNvPr id="189" name="Shape 189"/>
        <p:cNvGrpSpPr/>
        <p:nvPr/>
      </p:nvGrpSpPr>
      <p:grpSpPr>
        <a:xfrm>
          <a:off x="0" y="0"/>
          <a:ext cx="0" cy="0"/>
          <a:chOff x="0" y="0"/>
          <a:chExt cx="0" cy="0"/>
        </a:xfrm>
      </p:grpSpPr>
      <p:pic>
        <p:nvPicPr>
          <p:cNvPr descr="image.png" id="190" name="Google Shape;190;p24"/>
          <p:cNvPicPr preferRelativeResize="0"/>
          <p:nvPr/>
        </p:nvPicPr>
        <p:blipFill rotWithShape="1">
          <a:blip r:embed="rId3">
            <a:alphaModFix/>
          </a:blip>
          <a:srcRect b="0" l="0" r="0" t="0"/>
          <a:stretch/>
        </p:blipFill>
        <p:spPr>
          <a:xfrm>
            <a:off x="0" y="0"/>
            <a:ext cx="9144000" cy="5143500"/>
          </a:xfrm>
          <a:prstGeom prst="rect">
            <a:avLst/>
          </a:prstGeom>
          <a:noFill/>
          <a:ln>
            <a:noFill/>
          </a:ln>
        </p:spPr>
      </p:pic>
      <p:sp>
        <p:nvSpPr>
          <p:cNvPr id="191" name="Google Shape;191;p24"/>
          <p:cNvSpPr txBox="1"/>
          <p:nvPr/>
        </p:nvSpPr>
        <p:spPr>
          <a:xfrm>
            <a:off x="571500" y="428625"/>
            <a:ext cx="8401200" cy="3231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lang="en" sz="2100">
                <a:solidFill>
                  <a:srgbClr val="991B1B"/>
                </a:solidFill>
                <a:latin typeface="Playfair Display"/>
                <a:ea typeface="Playfair Display"/>
                <a:cs typeface="Playfair Display"/>
                <a:sym typeface="Playfair Display"/>
              </a:rPr>
              <a:t>Analysing the Power</a:t>
            </a:r>
            <a:endParaRPr sz="1100">
              <a:solidFill>
                <a:srgbClr val="991B1B"/>
              </a:solidFill>
            </a:endParaRPr>
          </a:p>
        </p:txBody>
      </p:sp>
      <p:sp>
        <p:nvSpPr>
          <p:cNvPr id="192" name="Google Shape;192;p24"/>
          <p:cNvSpPr txBox="1"/>
          <p:nvPr/>
        </p:nvSpPr>
        <p:spPr>
          <a:xfrm>
            <a:off x="571500" y="1021650"/>
            <a:ext cx="6434700" cy="3727500"/>
          </a:xfrm>
          <a:prstGeom prst="rect">
            <a:avLst/>
          </a:prstGeom>
          <a:noFill/>
          <a:ln>
            <a:noFill/>
          </a:ln>
        </p:spPr>
        <p:txBody>
          <a:bodyPr anchorCtr="0" anchor="t" bIns="93675" lIns="93675" spcFirstLastPara="1" rIns="93675" wrap="square" tIns="93675">
            <a:noAutofit/>
          </a:bodyPr>
          <a:lstStyle/>
          <a:p>
            <a:pPr indent="-321053" lvl="0" marL="457200" rtl="0" algn="l">
              <a:lnSpc>
                <a:spcPct val="115000"/>
              </a:lnSpc>
              <a:spcBef>
                <a:spcPts val="0"/>
              </a:spcBef>
              <a:spcAft>
                <a:spcPts val="0"/>
              </a:spcAft>
              <a:buClr>
                <a:schemeClr val="dk1"/>
              </a:buClr>
              <a:buSzPts val="1456"/>
              <a:buFont typeface="Playfair Display"/>
              <a:buChar char="●"/>
            </a:pPr>
            <a:r>
              <a:rPr b="1" lang="en" sz="1456">
                <a:solidFill>
                  <a:schemeClr val="dk1"/>
                </a:solidFill>
                <a:latin typeface="Playfair Display"/>
                <a:ea typeface="Playfair Display"/>
                <a:cs typeface="Playfair Display"/>
                <a:sym typeface="Playfair Display"/>
              </a:rPr>
              <a:t>Knowledge within institutional settings is not merely informational but also structural and hierarchical (Foucault 1969). Certain actors are authorised to produce legitimate knowledge, while others are positioned as objects of knowledge rather than subjects capable of contributing to it.</a:t>
            </a:r>
            <a:endParaRPr b="1" sz="1456">
              <a:solidFill>
                <a:schemeClr val="dk1"/>
              </a:solidFill>
              <a:latin typeface="Playfair Display"/>
              <a:ea typeface="Playfair Display"/>
              <a:cs typeface="Playfair Display"/>
              <a:sym typeface="Playfair Display"/>
            </a:endParaRPr>
          </a:p>
          <a:p>
            <a:pPr indent="-321053" lvl="0" marL="457200" rtl="0" algn="l">
              <a:lnSpc>
                <a:spcPct val="115000"/>
              </a:lnSpc>
              <a:spcBef>
                <a:spcPts val="0"/>
              </a:spcBef>
              <a:spcAft>
                <a:spcPts val="0"/>
              </a:spcAft>
              <a:buClr>
                <a:schemeClr val="dk1"/>
              </a:buClr>
              <a:buSzPts val="1456"/>
              <a:buFont typeface="Playfair Display"/>
              <a:buChar char="●"/>
            </a:pPr>
            <a:r>
              <a:rPr b="1" lang="en" sz="1456">
                <a:solidFill>
                  <a:schemeClr val="dk1"/>
                </a:solidFill>
                <a:latin typeface="Playfair Display"/>
                <a:ea typeface="Playfair Display"/>
                <a:cs typeface="Playfair Display"/>
                <a:sym typeface="Playfair Display"/>
              </a:rPr>
              <a:t>Contemporary</a:t>
            </a:r>
            <a:r>
              <a:rPr b="1" lang="en" sz="1456">
                <a:solidFill>
                  <a:schemeClr val="dk1"/>
                </a:solidFill>
                <a:latin typeface="Playfair Display"/>
                <a:ea typeface="Playfair Display"/>
                <a:cs typeface="Playfair Display"/>
                <a:sym typeface="Playfair Display"/>
              </a:rPr>
              <a:t> medical discourse limits patients’ ability to participate in the discursive processes through which medical priorities, interpretations, and decisions are formed.</a:t>
            </a:r>
            <a:endParaRPr b="1" sz="1456">
              <a:solidFill>
                <a:schemeClr val="dk1"/>
              </a:solidFill>
              <a:latin typeface="Playfair Display"/>
              <a:ea typeface="Playfair Display"/>
              <a:cs typeface="Playfair Display"/>
              <a:sym typeface="Playfair Display"/>
            </a:endParaRPr>
          </a:p>
          <a:p>
            <a:pPr indent="-321053" lvl="0" marL="457200" rtl="0" algn="l">
              <a:lnSpc>
                <a:spcPct val="115000"/>
              </a:lnSpc>
              <a:spcBef>
                <a:spcPts val="0"/>
              </a:spcBef>
              <a:spcAft>
                <a:spcPts val="0"/>
              </a:spcAft>
              <a:buClr>
                <a:schemeClr val="dk1"/>
              </a:buClr>
              <a:buSzPts val="1456"/>
              <a:buFont typeface="Playfair Display"/>
              <a:buChar char="●"/>
            </a:pPr>
            <a:r>
              <a:rPr b="1" lang="en" sz="1456">
                <a:solidFill>
                  <a:schemeClr val="dk1"/>
                </a:solidFill>
                <a:latin typeface="Playfair Display"/>
                <a:ea typeface="Playfair Display"/>
                <a:cs typeface="Playfair Display"/>
                <a:sym typeface="Playfair Display"/>
              </a:rPr>
              <a:t>As a result, patients frequently report feelings of isolation, confusion, or lack of agency within medical encounters.</a:t>
            </a:r>
            <a:endParaRPr b="1" sz="1456">
              <a:solidFill>
                <a:schemeClr val="dk1"/>
              </a:solidFill>
              <a:latin typeface="Playfair Display"/>
              <a:ea typeface="Playfair Display"/>
              <a:cs typeface="Playfair Display"/>
              <a:sym typeface="Playfair Display"/>
            </a:endParaRPr>
          </a:p>
          <a:p>
            <a:pPr indent="-321053" lvl="0" marL="457200" rtl="0" algn="l">
              <a:lnSpc>
                <a:spcPct val="115000"/>
              </a:lnSpc>
              <a:spcBef>
                <a:spcPts val="0"/>
              </a:spcBef>
              <a:spcAft>
                <a:spcPts val="0"/>
              </a:spcAft>
              <a:buClr>
                <a:schemeClr val="dk1"/>
              </a:buClr>
              <a:buSzPts val="1456"/>
              <a:buFont typeface="Playfair Display"/>
              <a:buChar char="●"/>
            </a:pPr>
            <a:r>
              <a:rPr b="1" lang="en" sz="1456">
                <a:solidFill>
                  <a:schemeClr val="dk1"/>
                </a:solidFill>
                <a:latin typeface="Playfair Display"/>
                <a:ea typeface="Playfair Display"/>
                <a:cs typeface="Playfair Display"/>
                <a:sym typeface="Playfair Display"/>
              </a:rPr>
              <a:t>Health literacy is a question of who possesses the authority to define what counts as legitimate knowledge in healthcare.</a:t>
            </a:r>
            <a:endParaRPr b="1" sz="1456">
              <a:solidFill>
                <a:schemeClr val="dk1"/>
              </a:solidFill>
              <a:latin typeface="Playfair Display"/>
              <a:ea typeface="Playfair Display"/>
              <a:cs typeface="Playfair Display"/>
              <a:sym typeface="Playfair Display"/>
            </a:endParaRPr>
          </a:p>
          <a:p>
            <a:pPr indent="0" lvl="0" marL="0" rtl="0" algn="l">
              <a:lnSpc>
                <a:spcPct val="115000"/>
              </a:lnSpc>
              <a:spcBef>
                <a:spcPts val="1230"/>
              </a:spcBef>
              <a:spcAft>
                <a:spcPts val="1230"/>
              </a:spcAft>
              <a:buNone/>
            </a:pPr>
            <a:r>
              <a:t/>
            </a:r>
            <a:endParaRPr b="1" sz="1456">
              <a:solidFill>
                <a:schemeClr val="dk1"/>
              </a:solidFill>
              <a:latin typeface="Playfair Display"/>
              <a:ea typeface="Playfair Display"/>
              <a:cs typeface="Playfair Display"/>
              <a:sym typeface="Playfair Display"/>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8F5"/>
        </a:solidFill>
      </p:bgPr>
    </p:bg>
    <p:spTree>
      <p:nvGrpSpPr>
        <p:cNvPr id="196" name="Shape 196"/>
        <p:cNvGrpSpPr/>
        <p:nvPr/>
      </p:nvGrpSpPr>
      <p:grpSpPr>
        <a:xfrm>
          <a:off x="0" y="0"/>
          <a:ext cx="0" cy="0"/>
          <a:chOff x="0" y="0"/>
          <a:chExt cx="0" cy="0"/>
        </a:xfrm>
      </p:grpSpPr>
      <p:pic>
        <p:nvPicPr>
          <p:cNvPr descr="image.png" id="197" name="Google Shape;197;p25"/>
          <p:cNvPicPr preferRelativeResize="0"/>
          <p:nvPr/>
        </p:nvPicPr>
        <p:blipFill rotWithShape="1">
          <a:blip r:embed="rId3">
            <a:alphaModFix/>
          </a:blip>
          <a:srcRect b="0" l="0" r="0" t="0"/>
          <a:stretch/>
        </p:blipFill>
        <p:spPr>
          <a:xfrm>
            <a:off x="0" y="0"/>
            <a:ext cx="9144000" cy="5143500"/>
          </a:xfrm>
          <a:prstGeom prst="rect">
            <a:avLst/>
          </a:prstGeom>
          <a:noFill/>
          <a:ln>
            <a:noFill/>
          </a:ln>
        </p:spPr>
      </p:pic>
      <p:sp>
        <p:nvSpPr>
          <p:cNvPr id="198" name="Google Shape;198;p25"/>
          <p:cNvSpPr txBox="1"/>
          <p:nvPr/>
        </p:nvSpPr>
        <p:spPr>
          <a:xfrm>
            <a:off x="359025" y="1309881"/>
            <a:ext cx="8401200" cy="14868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lang="en" sz="2100">
                <a:solidFill>
                  <a:srgbClr val="1E293B"/>
                </a:solidFill>
                <a:latin typeface="Playfair Display"/>
                <a:ea typeface="Playfair Display"/>
                <a:cs typeface="Playfair Display"/>
                <a:sym typeface="Playfair Display"/>
              </a:rPr>
              <a:t>In the school of Radical Democracy, power should circulate among the stakeholders, the </a:t>
            </a:r>
            <a:r>
              <a:rPr b="1" lang="en" sz="2100">
                <a:solidFill>
                  <a:srgbClr val="1E293B"/>
                </a:solidFill>
                <a:latin typeface="Playfair Display"/>
                <a:ea typeface="Playfair Display"/>
                <a:cs typeface="Playfair Display"/>
                <a:sym typeface="Playfair Display"/>
              </a:rPr>
              <a:t>question</a:t>
            </a:r>
            <a:r>
              <a:rPr b="1" lang="en" sz="2100">
                <a:solidFill>
                  <a:srgbClr val="1E293B"/>
                </a:solidFill>
                <a:latin typeface="Playfair Display"/>
                <a:ea typeface="Playfair Display"/>
                <a:cs typeface="Playfair Display"/>
                <a:sym typeface="Playfair Display"/>
              </a:rPr>
              <a:t> then becomes: </a:t>
            </a:r>
            <a:r>
              <a:rPr b="1" lang="en" sz="2100">
                <a:solidFill>
                  <a:srgbClr val="1E293B"/>
                </a:solidFill>
                <a:latin typeface="Playfair Display"/>
                <a:ea typeface="Playfair Display"/>
                <a:cs typeface="Playfair Display"/>
                <a:sym typeface="Playfair Display"/>
              </a:rPr>
              <a:t>how to make discursive power circulate within medical discourse between patients and professionals?</a:t>
            </a:r>
            <a:endParaRPr sz="1100"/>
          </a:p>
        </p:txBody>
      </p:sp>
      <p:grpSp>
        <p:nvGrpSpPr>
          <p:cNvPr id="199" name="Google Shape;199;p25"/>
          <p:cNvGrpSpPr/>
          <p:nvPr/>
        </p:nvGrpSpPr>
        <p:grpSpPr>
          <a:xfrm>
            <a:off x="1605399" y="2053454"/>
            <a:ext cx="5210587" cy="383451"/>
            <a:chOff x="1871646" y="1944971"/>
            <a:chExt cx="3459885" cy="517827"/>
          </a:xfrm>
        </p:grpSpPr>
        <p:sp>
          <p:nvSpPr>
            <p:cNvPr id="200" name="Google Shape;200;p25"/>
            <p:cNvSpPr/>
            <p:nvPr/>
          </p:nvSpPr>
          <p:spPr>
            <a:xfrm>
              <a:off x="1901631" y="1944971"/>
              <a:ext cx="3429900" cy="465000"/>
            </a:xfrm>
            <a:prstGeom prst="roundRect">
              <a:avLst>
                <a:gd fmla="val 24873" name="adj"/>
              </a:avLst>
            </a:prstGeom>
            <a:noFill/>
            <a:ln cap="flat" cmpd="sng" w="7175">
              <a:solidFill>
                <a:srgbClr val="991B1B"/>
              </a:solidFill>
              <a:prstDash val="solid"/>
              <a:round/>
              <a:headEnd len="sm" w="sm" type="none"/>
              <a:tailEnd len="sm" w="sm" type="none"/>
            </a:ln>
          </p:spPr>
          <p:txBody>
            <a:bodyPr anchorCtr="0" anchor="ctr" bIns="11550" lIns="11550" spcFirstLastPara="1" rIns="11550" wrap="square" tIns="11550">
              <a:noAutofit/>
            </a:bodyPr>
            <a:lstStyle/>
            <a:p>
              <a:pPr indent="0" lvl="0" marL="0" rtl="0" algn="ctr">
                <a:spcBef>
                  <a:spcPts val="0"/>
                </a:spcBef>
                <a:spcAft>
                  <a:spcPts val="0"/>
                </a:spcAft>
                <a:buNone/>
              </a:pPr>
              <a:r>
                <a:t/>
              </a:r>
              <a:endParaRPr sz="184"/>
            </a:p>
          </p:txBody>
        </p:sp>
        <p:sp>
          <p:nvSpPr>
            <p:cNvPr id="201" name="Google Shape;201;p25"/>
            <p:cNvSpPr/>
            <p:nvPr/>
          </p:nvSpPr>
          <p:spPr>
            <a:xfrm>
              <a:off x="1871646" y="1997799"/>
              <a:ext cx="3429900" cy="465000"/>
            </a:xfrm>
            <a:prstGeom prst="roundRect">
              <a:avLst>
                <a:gd fmla="val 24873" name="adj"/>
              </a:avLst>
            </a:prstGeom>
            <a:noFill/>
            <a:ln cap="flat" cmpd="sng" w="7175">
              <a:solidFill>
                <a:srgbClr val="991B1B"/>
              </a:solidFill>
              <a:prstDash val="solid"/>
              <a:round/>
              <a:headEnd len="sm" w="sm" type="none"/>
              <a:tailEnd len="sm" w="sm" type="none"/>
            </a:ln>
          </p:spPr>
          <p:txBody>
            <a:bodyPr anchorCtr="0" anchor="ctr" bIns="11550" lIns="11550" spcFirstLastPara="1" rIns="11550" wrap="square" tIns="11550">
              <a:noAutofit/>
            </a:bodyPr>
            <a:lstStyle/>
            <a:p>
              <a:pPr indent="0" lvl="0" marL="0" rtl="0" algn="ctr">
                <a:spcBef>
                  <a:spcPts val="0"/>
                </a:spcBef>
                <a:spcAft>
                  <a:spcPts val="0"/>
                </a:spcAft>
                <a:buNone/>
              </a:pPr>
              <a:r>
                <a:t/>
              </a:r>
              <a:endParaRPr sz="184"/>
            </a:p>
          </p:txBody>
        </p:sp>
      </p:grpSp>
      <p:sp>
        <p:nvSpPr>
          <p:cNvPr id="202" name="Google Shape;202;p25"/>
          <p:cNvSpPr txBox="1"/>
          <p:nvPr/>
        </p:nvSpPr>
        <p:spPr>
          <a:xfrm>
            <a:off x="359025" y="3206800"/>
            <a:ext cx="8401200" cy="10989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lang="en" sz="2100">
                <a:solidFill>
                  <a:srgbClr val="1E293B"/>
                </a:solidFill>
                <a:latin typeface="Playfair Display"/>
                <a:ea typeface="Playfair Display"/>
                <a:cs typeface="Playfair Display"/>
                <a:sym typeface="Playfair Display"/>
              </a:rPr>
              <a:t>When the public is actively dis-empowered,</a:t>
            </a:r>
            <a:endParaRPr b="1" sz="2100">
              <a:solidFill>
                <a:srgbClr val="1E293B"/>
              </a:solidFill>
              <a:latin typeface="Playfair Display"/>
              <a:ea typeface="Playfair Display"/>
              <a:cs typeface="Playfair Display"/>
              <a:sym typeface="Playfair Display"/>
            </a:endParaRPr>
          </a:p>
          <a:p>
            <a:pPr indent="0" lvl="0" marL="0" marR="0" rtl="0" algn="l">
              <a:lnSpc>
                <a:spcPct val="120000"/>
              </a:lnSpc>
              <a:spcBef>
                <a:spcPts val="0"/>
              </a:spcBef>
              <a:spcAft>
                <a:spcPts val="0"/>
              </a:spcAft>
              <a:buNone/>
            </a:pPr>
            <a:r>
              <a:rPr b="1" lang="en" sz="2100">
                <a:solidFill>
                  <a:srgbClr val="1E293B"/>
                </a:solidFill>
                <a:latin typeface="Playfair Display"/>
                <a:ea typeface="Playfair Display"/>
                <a:cs typeface="Playfair Display"/>
                <a:sym typeface="Playfair Display"/>
              </a:rPr>
              <a:t>and the accountability is </a:t>
            </a:r>
            <a:r>
              <a:rPr b="1" lang="en" sz="2100">
                <a:solidFill>
                  <a:srgbClr val="1E293B"/>
                </a:solidFill>
                <a:latin typeface="Playfair Display"/>
                <a:ea typeface="Playfair Display"/>
                <a:cs typeface="Playfair Display"/>
                <a:sym typeface="Playfair Display"/>
              </a:rPr>
              <a:t>manipulated,</a:t>
            </a:r>
            <a:endParaRPr b="1" sz="2100">
              <a:solidFill>
                <a:srgbClr val="1E293B"/>
              </a:solidFill>
              <a:latin typeface="Playfair Display"/>
              <a:ea typeface="Playfair Display"/>
              <a:cs typeface="Playfair Display"/>
              <a:sym typeface="Playfair Display"/>
            </a:endParaRPr>
          </a:p>
          <a:p>
            <a:pPr indent="0" lvl="0" marL="0" marR="0" rtl="0" algn="l">
              <a:lnSpc>
                <a:spcPct val="120000"/>
              </a:lnSpc>
              <a:spcBef>
                <a:spcPts val="0"/>
              </a:spcBef>
              <a:spcAft>
                <a:spcPts val="0"/>
              </a:spcAft>
              <a:buNone/>
            </a:pPr>
            <a:r>
              <a:rPr b="1" lang="en" sz="2100">
                <a:solidFill>
                  <a:srgbClr val="1E293B"/>
                </a:solidFill>
                <a:latin typeface="Playfair Display"/>
                <a:ea typeface="Playfair Display"/>
                <a:cs typeface="Playfair Display"/>
                <a:sym typeface="Playfair Display"/>
              </a:rPr>
              <a:t>is this a form of epistemic violence?</a:t>
            </a:r>
            <a:endParaRPr sz="1100"/>
          </a:p>
        </p:txBody>
      </p:sp>
      <p:grpSp>
        <p:nvGrpSpPr>
          <p:cNvPr id="203" name="Google Shape;203;p25"/>
          <p:cNvGrpSpPr/>
          <p:nvPr/>
        </p:nvGrpSpPr>
        <p:grpSpPr>
          <a:xfrm>
            <a:off x="2312270" y="3940304"/>
            <a:ext cx="2439911" cy="383451"/>
            <a:chOff x="1871646" y="1944971"/>
            <a:chExt cx="3459885" cy="517827"/>
          </a:xfrm>
        </p:grpSpPr>
        <p:sp>
          <p:nvSpPr>
            <p:cNvPr id="204" name="Google Shape;204;p25"/>
            <p:cNvSpPr/>
            <p:nvPr/>
          </p:nvSpPr>
          <p:spPr>
            <a:xfrm>
              <a:off x="1901631" y="1944971"/>
              <a:ext cx="3429900" cy="465000"/>
            </a:xfrm>
            <a:prstGeom prst="roundRect">
              <a:avLst>
                <a:gd fmla="val 24873" name="adj"/>
              </a:avLst>
            </a:prstGeom>
            <a:noFill/>
            <a:ln cap="flat" cmpd="sng" w="7175">
              <a:solidFill>
                <a:srgbClr val="991B1B"/>
              </a:solidFill>
              <a:prstDash val="solid"/>
              <a:round/>
              <a:headEnd len="sm" w="sm" type="none"/>
              <a:tailEnd len="sm" w="sm" type="none"/>
            </a:ln>
          </p:spPr>
          <p:txBody>
            <a:bodyPr anchorCtr="0" anchor="ctr" bIns="11550" lIns="11550" spcFirstLastPara="1" rIns="11550" wrap="square" tIns="11550">
              <a:noAutofit/>
            </a:bodyPr>
            <a:lstStyle/>
            <a:p>
              <a:pPr indent="0" lvl="0" marL="0" rtl="0" algn="ctr">
                <a:spcBef>
                  <a:spcPts val="0"/>
                </a:spcBef>
                <a:spcAft>
                  <a:spcPts val="0"/>
                </a:spcAft>
                <a:buNone/>
              </a:pPr>
              <a:r>
                <a:t/>
              </a:r>
              <a:endParaRPr sz="184"/>
            </a:p>
          </p:txBody>
        </p:sp>
        <p:sp>
          <p:nvSpPr>
            <p:cNvPr id="205" name="Google Shape;205;p25"/>
            <p:cNvSpPr/>
            <p:nvPr/>
          </p:nvSpPr>
          <p:spPr>
            <a:xfrm>
              <a:off x="1871646" y="1997799"/>
              <a:ext cx="3429900" cy="465000"/>
            </a:xfrm>
            <a:prstGeom prst="roundRect">
              <a:avLst>
                <a:gd fmla="val 24873" name="adj"/>
              </a:avLst>
            </a:prstGeom>
            <a:noFill/>
            <a:ln cap="flat" cmpd="sng" w="7175">
              <a:solidFill>
                <a:srgbClr val="991B1B"/>
              </a:solidFill>
              <a:prstDash val="solid"/>
              <a:round/>
              <a:headEnd len="sm" w="sm" type="none"/>
              <a:tailEnd len="sm" w="sm" type="none"/>
            </a:ln>
          </p:spPr>
          <p:txBody>
            <a:bodyPr anchorCtr="0" anchor="ctr" bIns="11550" lIns="11550" spcFirstLastPara="1" rIns="11550" wrap="square" tIns="11550">
              <a:noAutofit/>
            </a:bodyPr>
            <a:lstStyle/>
            <a:p>
              <a:pPr indent="0" lvl="0" marL="0" rtl="0" algn="ctr">
                <a:spcBef>
                  <a:spcPts val="0"/>
                </a:spcBef>
                <a:spcAft>
                  <a:spcPts val="0"/>
                </a:spcAft>
                <a:buNone/>
              </a:pPr>
              <a:r>
                <a:t/>
              </a:r>
              <a:endParaRPr sz="184"/>
            </a:p>
          </p:txBody>
        </p:sp>
      </p:gr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8F5"/>
        </a:solidFill>
      </p:bgPr>
    </p:bg>
    <p:spTree>
      <p:nvGrpSpPr>
        <p:cNvPr id="209" name="Shape 209"/>
        <p:cNvGrpSpPr/>
        <p:nvPr/>
      </p:nvGrpSpPr>
      <p:grpSpPr>
        <a:xfrm>
          <a:off x="0" y="0"/>
          <a:ext cx="0" cy="0"/>
          <a:chOff x="0" y="0"/>
          <a:chExt cx="0" cy="0"/>
        </a:xfrm>
      </p:grpSpPr>
      <p:pic>
        <p:nvPicPr>
          <p:cNvPr descr="image.png" id="210" name="Google Shape;210;p26"/>
          <p:cNvPicPr preferRelativeResize="0"/>
          <p:nvPr/>
        </p:nvPicPr>
        <p:blipFill rotWithShape="1">
          <a:blip r:embed="rId3">
            <a:alphaModFix/>
          </a:blip>
          <a:srcRect b="0" l="0" r="0" t="0"/>
          <a:stretch/>
        </p:blipFill>
        <p:spPr>
          <a:xfrm>
            <a:off x="0" y="0"/>
            <a:ext cx="9144000" cy="5143500"/>
          </a:xfrm>
          <a:prstGeom prst="rect">
            <a:avLst/>
          </a:prstGeom>
          <a:noFill/>
          <a:ln>
            <a:noFill/>
          </a:ln>
        </p:spPr>
      </p:pic>
      <p:sp>
        <p:nvSpPr>
          <p:cNvPr id="211" name="Google Shape;211;p26"/>
          <p:cNvSpPr txBox="1"/>
          <p:nvPr/>
        </p:nvSpPr>
        <p:spPr>
          <a:xfrm>
            <a:off x="571500" y="428625"/>
            <a:ext cx="8401200" cy="3231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lang="en" sz="2100">
                <a:solidFill>
                  <a:srgbClr val="991B1B"/>
                </a:solidFill>
                <a:latin typeface="Playfair Display"/>
                <a:ea typeface="Playfair Display"/>
                <a:cs typeface="Playfair Display"/>
                <a:sym typeface="Playfair Display"/>
              </a:rPr>
              <a:t>References</a:t>
            </a:r>
            <a:endParaRPr b="1" sz="2100">
              <a:solidFill>
                <a:srgbClr val="991B1B"/>
              </a:solidFill>
              <a:latin typeface="Playfair Display"/>
              <a:ea typeface="Playfair Display"/>
              <a:cs typeface="Playfair Display"/>
              <a:sym typeface="Playfair Display"/>
            </a:endParaRPr>
          </a:p>
        </p:txBody>
      </p:sp>
      <p:sp>
        <p:nvSpPr>
          <p:cNvPr id="212" name="Google Shape;212;p26"/>
          <p:cNvSpPr txBox="1"/>
          <p:nvPr/>
        </p:nvSpPr>
        <p:spPr>
          <a:xfrm>
            <a:off x="571500" y="1208871"/>
            <a:ext cx="8001000" cy="3705000"/>
          </a:xfrm>
          <a:prstGeom prst="rect">
            <a:avLst/>
          </a:prstGeom>
          <a:noFill/>
          <a:ln>
            <a:noFill/>
          </a:ln>
        </p:spPr>
        <p:txBody>
          <a:bodyPr anchorCtr="0" anchor="b" bIns="68575" lIns="0" spcFirstLastPara="1" rIns="0" wrap="square" tIns="68575">
            <a:spAutoFit/>
          </a:bodyPr>
          <a:lstStyle/>
          <a:p>
            <a:pPr indent="0" lvl="0" marL="0" rtl="0" algn="l">
              <a:lnSpc>
                <a:spcPct val="115000"/>
              </a:lnSpc>
              <a:spcBef>
                <a:spcPts val="1200"/>
              </a:spcBef>
              <a:spcAft>
                <a:spcPts val="0"/>
              </a:spcAft>
              <a:buClr>
                <a:schemeClr val="dk1"/>
              </a:buClr>
              <a:buSzPts val="1100"/>
              <a:buFont typeface="Arial"/>
              <a:buNone/>
            </a:pPr>
            <a:r>
              <a:rPr b="1" lang="en" sz="1100">
                <a:solidFill>
                  <a:schemeClr val="dk1"/>
                </a:solidFill>
              </a:rPr>
              <a:t>Centers for Disease Control and Prevention (CDC) (2024)</a:t>
            </a:r>
            <a:r>
              <a:rPr lang="en" sz="1100">
                <a:solidFill>
                  <a:schemeClr val="dk1"/>
                </a:solidFill>
              </a:rPr>
              <a:t> </a:t>
            </a:r>
            <a:r>
              <a:rPr i="1" lang="en" sz="1100">
                <a:solidFill>
                  <a:schemeClr val="dk1"/>
                </a:solidFill>
              </a:rPr>
              <a:t>What is health literacy?</a:t>
            </a:r>
            <a:r>
              <a:rPr lang="en" sz="1100">
                <a:solidFill>
                  <a:schemeClr val="dk1"/>
                </a:solidFill>
              </a:rPr>
              <a:t> Available at:</a:t>
            </a:r>
            <a:r>
              <a:rPr lang="en" sz="1100">
                <a:solidFill>
                  <a:schemeClr val="dk1"/>
                </a:solidFill>
                <a:uFill>
                  <a:noFill/>
                </a:uFill>
                <a:hlinkClick r:id="rId4">
                  <a:extLst>
                    <a:ext uri="{A12FA001-AC4F-418D-AE19-62706E023703}">
                      <ahyp:hlinkClr val="tx"/>
                    </a:ext>
                  </a:extLst>
                </a:hlinkClick>
              </a:rPr>
              <a:t> </a:t>
            </a:r>
            <a:r>
              <a:rPr lang="en" sz="1100" u="sng">
                <a:solidFill>
                  <a:schemeClr val="hlink"/>
                </a:solidFill>
                <a:hlinkClick r:id="rId5"/>
              </a:rPr>
              <a:t>https://www.cdc.gov/health-literacy/php/about/index.html</a:t>
            </a:r>
            <a:r>
              <a:rPr lang="en" sz="1100">
                <a:solidFill>
                  <a:schemeClr val="dk1"/>
                </a:solidFill>
              </a:rPr>
              <a:t> (Accessed: 2 September 2026).</a:t>
            </a:r>
            <a:endParaRPr sz="11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en" sz="1100">
                <a:solidFill>
                  <a:schemeClr val="dk1"/>
                </a:solidFill>
              </a:rPr>
              <a:t>Foucault, M. (2002)</a:t>
            </a:r>
            <a:r>
              <a:rPr lang="en" sz="1100">
                <a:solidFill>
                  <a:schemeClr val="dk1"/>
                </a:solidFill>
              </a:rPr>
              <a:t> </a:t>
            </a:r>
            <a:r>
              <a:rPr i="1" lang="en" sz="1100">
                <a:solidFill>
                  <a:schemeClr val="dk1"/>
                </a:solidFill>
              </a:rPr>
              <a:t>The archaeology of knowledge</a:t>
            </a:r>
            <a:r>
              <a:rPr lang="en" sz="1100">
                <a:solidFill>
                  <a:schemeClr val="dk1"/>
                </a:solidFill>
              </a:rPr>
              <a:t>. 2nd edn. Translated by A.M. Sheridan Smith. London: Routledge.</a:t>
            </a:r>
            <a:endParaRPr sz="11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en" sz="1100">
                <a:solidFill>
                  <a:schemeClr val="dk1"/>
                </a:solidFill>
              </a:rPr>
              <a:t>Fricker, M. (2007)</a:t>
            </a:r>
            <a:r>
              <a:rPr lang="en" sz="1100">
                <a:solidFill>
                  <a:schemeClr val="dk1"/>
                </a:solidFill>
              </a:rPr>
              <a:t> </a:t>
            </a:r>
            <a:r>
              <a:rPr i="1" lang="en" sz="1100">
                <a:solidFill>
                  <a:schemeClr val="dk1"/>
                </a:solidFill>
              </a:rPr>
              <a:t>Epistemic injustice: Power and the ethics of knowing</a:t>
            </a:r>
            <a:r>
              <a:rPr lang="en" sz="1100">
                <a:solidFill>
                  <a:schemeClr val="dk1"/>
                </a:solidFill>
              </a:rPr>
              <a:t>. Oxford: Oxford University Press.</a:t>
            </a:r>
            <a:endParaRPr sz="11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en" sz="1100">
                <a:solidFill>
                  <a:schemeClr val="dk1"/>
                </a:solidFill>
              </a:rPr>
              <a:t>GeoData Institute, University of Southampton (n.d.)</a:t>
            </a:r>
            <a:r>
              <a:rPr lang="en" sz="1100">
                <a:solidFill>
                  <a:schemeClr val="dk1"/>
                </a:solidFill>
              </a:rPr>
              <a:t> </a:t>
            </a:r>
            <a:r>
              <a:rPr i="1" lang="en" sz="1100">
                <a:solidFill>
                  <a:schemeClr val="dk1"/>
                </a:solidFill>
              </a:rPr>
              <a:t>Health literacy: Prevalence estimates for local authorities</a:t>
            </a:r>
            <a:r>
              <a:rPr lang="en" sz="1100">
                <a:solidFill>
                  <a:schemeClr val="dk1"/>
                </a:solidFill>
              </a:rPr>
              <a:t>. Available at:</a:t>
            </a:r>
            <a:r>
              <a:rPr lang="en" sz="1100">
                <a:solidFill>
                  <a:schemeClr val="dk1"/>
                </a:solidFill>
                <a:uFill>
                  <a:noFill/>
                </a:uFill>
                <a:hlinkClick r:id="rId6">
                  <a:extLst>
                    <a:ext uri="{A12FA001-AC4F-418D-AE19-62706E023703}">
                      <ahyp:hlinkClr val="tx"/>
                    </a:ext>
                  </a:extLst>
                </a:hlinkClick>
              </a:rPr>
              <a:t> </a:t>
            </a:r>
            <a:r>
              <a:rPr lang="en" sz="1100" u="sng">
                <a:solidFill>
                  <a:schemeClr val="hlink"/>
                </a:solidFill>
                <a:hlinkClick r:id="rId7"/>
              </a:rPr>
              <a:t>https://healthliteracy.geodata.uk/</a:t>
            </a:r>
            <a:r>
              <a:rPr lang="en" sz="1100">
                <a:solidFill>
                  <a:schemeClr val="dk1"/>
                </a:solidFill>
              </a:rPr>
              <a:t> (Accessed: 2 September 2026).</a:t>
            </a:r>
            <a:endParaRPr sz="11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en" sz="1100">
                <a:solidFill>
                  <a:schemeClr val="dk1"/>
                </a:solidFill>
              </a:rPr>
              <a:t>HM Revenue &amp; Customs (2026)</a:t>
            </a:r>
            <a:r>
              <a:rPr lang="en" sz="1100">
                <a:solidFill>
                  <a:schemeClr val="dk1"/>
                </a:solidFill>
              </a:rPr>
              <a:t> </a:t>
            </a:r>
            <a:r>
              <a:rPr i="1" lang="en" sz="1100">
                <a:solidFill>
                  <a:schemeClr val="dk1"/>
                </a:solidFill>
              </a:rPr>
              <a:t>Table 3.15a: Income and tax by Parliamentary constituency, confidence intervals</a:t>
            </a:r>
            <a:r>
              <a:rPr lang="en" sz="1100">
                <a:solidFill>
                  <a:schemeClr val="dk1"/>
                </a:solidFill>
              </a:rPr>
              <a:t>. Available at:</a:t>
            </a:r>
            <a:r>
              <a:rPr lang="en" sz="1100">
                <a:solidFill>
                  <a:schemeClr val="dk1"/>
                </a:solidFill>
                <a:uFill>
                  <a:noFill/>
                </a:uFill>
                <a:hlinkClick r:id="rId8">
                  <a:extLst>
                    <a:ext uri="{A12FA001-AC4F-418D-AE19-62706E023703}">
                      <ahyp:hlinkClr val="tx"/>
                    </a:ext>
                  </a:extLst>
                </a:hlinkClick>
              </a:rPr>
              <a:t> </a:t>
            </a:r>
            <a:r>
              <a:rPr lang="en" sz="1100" u="sng">
                <a:solidFill>
                  <a:schemeClr val="hlink"/>
                </a:solidFill>
                <a:hlinkClick r:id="rId9"/>
              </a:rPr>
              <a:t>https://www.gov.uk/government/statistics/income-and-tax-by-parliamentary-constituency-confidence-intervals</a:t>
            </a:r>
            <a:r>
              <a:rPr lang="en" sz="1100">
                <a:solidFill>
                  <a:schemeClr val="dk1"/>
                </a:solidFill>
              </a:rPr>
              <a:t> (Accessed: 2 September 2026).</a:t>
            </a:r>
            <a:endParaRPr sz="1100">
              <a:solidFill>
                <a:schemeClr val="dk1"/>
              </a:solidFill>
            </a:endParaRPr>
          </a:p>
          <a:p>
            <a:pPr indent="0" lvl="0" marL="0" rtl="0" algn="l">
              <a:lnSpc>
                <a:spcPct val="115000"/>
              </a:lnSpc>
              <a:spcBef>
                <a:spcPts val="1200"/>
              </a:spcBef>
              <a:spcAft>
                <a:spcPts val="0"/>
              </a:spcAft>
              <a:buNone/>
            </a:pPr>
            <a:r>
              <a:rPr b="1" lang="en" sz="1100">
                <a:solidFill>
                  <a:schemeClr val="dk1"/>
                </a:solidFill>
              </a:rPr>
              <a:t>Lipsky, M. (1980)</a:t>
            </a:r>
            <a:r>
              <a:rPr lang="en" sz="1100">
                <a:solidFill>
                  <a:schemeClr val="dk1"/>
                </a:solidFill>
              </a:rPr>
              <a:t> </a:t>
            </a:r>
            <a:r>
              <a:rPr i="1" lang="en" sz="1100">
                <a:solidFill>
                  <a:schemeClr val="dk1"/>
                </a:solidFill>
              </a:rPr>
              <a:t>Street-level bureaucracy: Dilemmas of the individual in public service</a:t>
            </a:r>
            <a:r>
              <a:rPr lang="en" sz="1100">
                <a:solidFill>
                  <a:schemeClr val="dk1"/>
                </a:solidFill>
              </a:rPr>
              <a:t>. New York: Russell Sage Foundation.</a:t>
            </a:r>
            <a:endParaRPr sz="11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en" sz="1100">
                <a:solidFill>
                  <a:schemeClr val="dk1"/>
                </a:solidFill>
              </a:rPr>
              <a:t>UK Health Security Agency (2022)</a:t>
            </a:r>
            <a:r>
              <a:rPr lang="en" sz="1100">
                <a:solidFill>
                  <a:schemeClr val="dk1"/>
                </a:solidFill>
              </a:rPr>
              <a:t> </a:t>
            </a:r>
            <a:r>
              <a:rPr i="1" lang="en" sz="1100">
                <a:solidFill>
                  <a:schemeClr val="dk1"/>
                </a:solidFill>
              </a:rPr>
              <a:t>COVID-19 antiviral treatment: Paxlovid</a:t>
            </a:r>
            <a:r>
              <a:rPr lang="en" sz="1100">
                <a:solidFill>
                  <a:schemeClr val="dk1"/>
                </a:solidFill>
              </a:rPr>
              <a:t>. Available at:</a:t>
            </a:r>
            <a:r>
              <a:rPr lang="en" sz="1100">
                <a:solidFill>
                  <a:schemeClr val="dk1"/>
                </a:solidFill>
                <a:uFill>
                  <a:noFill/>
                </a:uFill>
                <a:hlinkClick r:id="rId10">
                  <a:extLst>
                    <a:ext uri="{A12FA001-AC4F-418D-AE19-62706E023703}">
                      <ahyp:hlinkClr val="tx"/>
                    </a:ext>
                  </a:extLst>
                </a:hlinkClick>
              </a:rPr>
              <a:t> </a:t>
            </a:r>
            <a:r>
              <a:rPr lang="en" sz="1100" u="sng">
                <a:solidFill>
                  <a:schemeClr val="hlink"/>
                </a:solidFill>
                <a:hlinkClick r:id="rId11"/>
              </a:rPr>
              <a:t>https://www.gov.uk/government/publications/covid-19-antiviral-treatment-paxlovid</a:t>
            </a:r>
            <a:r>
              <a:rPr lang="en" sz="1100">
                <a:solidFill>
                  <a:schemeClr val="dk1"/>
                </a:solidFill>
              </a:rPr>
              <a:t> (Accessed: 2 September 2026) </a:t>
            </a:r>
            <a:endParaRPr sz="1100">
              <a:solidFill>
                <a:schemeClr val="dk1"/>
              </a:solidFill>
            </a:endParaRPr>
          </a:p>
          <a:p>
            <a:pPr indent="0" lvl="0" marL="0" rtl="0" algn="l">
              <a:lnSpc>
                <a:spcPct val="90000"/>
              </a:lnSpc>
              <a:spcBef>
                <a:spcPts val="1200"/>
              </a:spcBef>
              <a:spcAft>
                <a:spcPts val="0"/>
              </a:spcAft>
              <a:buNone/>
            </a:pPr>
            <a:r>
              <a:t/>
            </a:r>
            <a:endParaRPr sz="1100">
              <a:solidFill>
                <a:schemeClr val="dk1"/>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8F5"/>
        </a:solidFill>
      </p:bgPr>
    </p:bg>
    <p:spTree>
      <p:nvGrpSpPr>
        <p:cNvPr id="216" name="Shape 216"/>
        <p:cNvGrpSpPr/>
        <p:nvPr/>
      </p:nvGrpSpPr>
      <p:grpSpPr>
        <a:xfrm>
          <a:off x="0" y="0"/>
          <a:ext cx="0" cy="0"/>
          <a:chOff x="0" y="0"/>
          <a:chExt cx="0" cy="0"/>
        </a:xfrm>
      </p:grpSpPr>
      <p:pic>
        <p:nvPicPr>
          <p:cNvPr descr="image.png" id="217" name="Google Shape;217;p27"/>
          <p:cNvPicPr preferRelativeResize="0"/>
          <p:nvPr/>
        </p:nvPicPr>
        <p:blipFill rotWithShape="1">
          <a:blip r:embed="rId3">
            <a:alphaModFix/>
          </a:blip>
          <a:srcRect b="0" l="0" r="0" t="0"/>
          <a:stretch/>
        </p:blipFill>
        <p:spPr>
          <a:xfrm>
            <a:off x="0" y="0"/>
            <a:ext cx="9144000" cy="5143500"/>
          </a:xfrm>
          <a:prstGeom prst="rect">
            <a:avLst/>
          </a:prstGeom>
          <a:noFill/>
          <a:ln>
            <a:noFill/>
          </a:ln>
        </p:spPr>
      </p:pic>
      <p:sp>
        <p:nvSpPr>
          <p:cNvPr id="218" name="Google Shape;218;p27"/>
          <p:cNvSpPr txBox="1"/>
          <p:nvPr/>
        </p:nvSpPr>
        <p:spPr>
          <a:xfrm>
            <a:off x="556350" y="1275850"/>
            <a:ext cx="8031300" cy="2432100"/>
          </a:xfrm>
          <a:prstGeom prst="rect">
            <a:avLst/>
          </a:prstGeom>
          <a:noFill/>
          <a:ln>
            <a:noFill/>
          </a:ln>
        </p:spPr>
        <p:txBody>
          <a:bodyPr anchorCtr="0" anchor="t" bIns="91500" lIns="91500" spcFirstLastPara="1" rIns="91500" wrap="square" tIns="91500">
            <a:normAutofit fontScale="92500" lnSpcReduction="10000"/>
          </a:bodyPr>
          <a:lstStyle/>
          <a:p>
            <a:pPr indent="0" lvl="0" marL="0" rtl="0" algn="l">
              <a:spcBef>
                <a:spcPts val="0"/>
              </a:spcBef>
              <a:spcAft>
                <a:spcPts val="0"/>
              </a:spcAft>
              <a:buNone/>
            </a:pPr>
            <a:r>
              <a:rPr b="1" lang="en" sz="4200">
                <a:solidFill>
                  <a:srgbClr val="1A1A1A"/>
                </a:solidFill>
                <a:latin typeface="Playfair Display"/>
                <a:ea typeface="Playfair Display"/>
                <a:cs typeface="Playfair Display"/>
                <a:sym typeface="Playfair Display"/>
              </a:rPr>
              <a:t>Muted Voices In Health Literacy:</a:t>
            </a:r>
            <a:endParaRPr b="1" sz="4200">
              <a:solidFill>
                <a:srgbClr val="1A1A1A"/>
              </a:solidFill>
              <a:latin typeface="Playfair Display"/>
              <a:ea typeface="Playfair Display"/>
              <a:cs typeface="Playfair Display"/>
              <a:sym typeface="Playfair Display"/>
            </a:endParaRPr>
          </a:p>
          <a:p>
            <a:pPr indent="0" lvl="0" marL="0" rtl="0" algn="l">
              <a:spcBef>
                <a:spcPts val="0"/>
              </a:spcBef>
              <a:spcAft>
                <a:spcPts val="0"/>
              </a:spcAft>
              <a:buNone/>
            </a:pPr>
            <a:r>
              <a:rPr b="1" lang="en" sz="4200">
                <a:solidFill>
                  <a:srgbClr val="595959"/>
                </a:solidFill>
                <a:latin typeface="Playfair Display"/>
                <a:ea typeface="Playfair Display"/>
                <a:cs typeface="Playfair Display"/>
                <a:sym typeface="Playfair Display"/>
              </a:rPr>
              <a:t>How Discursive Power Produces Epistemic Injustice In Urban Healthcare</a:t>
            </a:r>
            <a:endParaRPr b="1" sz="4200">
              <a:solidFill>
                <a:srgbClr val="595959"/>
              </a:solidFill>
              <a:latin typeface="Playfair Display"/>
              <a:ea typeface="Playfair Display"/>
              <a:cs typeface="Playfair Display"/>
              <a:sym typeface="Playfair Display"/>
            </a:endParaRPr>
          </a:p>
        </p:txBody>
      </p:sp>
      <p:sp>
        <p:nvSpPr>
          <p:cNvPr id="219" name="Google Shape;219;p27"/>
          <p:cNvSpPr txBox="1"/>
          <p:nvPr/>
        </p:nvSpPr>
        <p:spPr>
          <a:xfrm>
            <a:off x="660875" y="3941128"/>
            <a:ext cx="3637500" cy="1246500"/>
          </a:xfrm>
          <a:prstGeom prst="rect">
            <a:avLst/>
          </a:prstGeom>
          <a:noFill/>
          <a:ln>
            <a:noFill/>
          </a:ln>
        </p:spPr>
        <p:txBody>
          <a:bodyPr anchorCtr="0" anchor="t" bIns="91500" lIns="91500" spcFirstLastPara="1" rIns="91500" wrap="square" tIns="91500">
            <a:normAutofit fontScale="92500" lnSpcReduction="20000"/>
          </a:bodyPr>
          <a:lstStyle/>
          <a:p>
            <a:pPr indent="0" lvl="0" marL="0" rtl="0" algn="l">
              <a:spcBef>
                <a:spcPts val="0"/>
              </a:spcBef>
              <a:spcAft>
                <a:spcPts val="0"/>
              </a:spcAft>
              <a:buNone/>
            </a:pPr>
            <a:r>
              <a:rPr b="1" lang="en" sz="1300">
                <a:solidFill>
                  <a:schemeClr val="dk1"/>
                </a:solidFill>
                <a:latin typeface="Playfair Display"/>
                <a:ea typeface="Playfair Display"/>
                <a:cs typeface="Playfair Display"/>
                <a:sym typeface="Playfair Display"/>
              </a:rPr>
              <a:t>Sing Hang Tam</a:t>
            </a:r>
            <a:endParaRPr b="1" sz="1300">
              <a:solidFill>
                <a:schemeClr val="dk1"/>
              </a:solidFill>
              <a:latin typeface="Playfair Display"/>
              <a:ea typeface="Playfair Display"/>
              <a:cs typeface="Playfair Display"/>
              <a:sym typeface="Playfair Display"/>
            </a:endParaRPr>
          </a:p>
          <a:p>
            <a:pPr indent="0" lvl="0" marL="0" rtl="0" algn="l">
              <a:spcBef>
                <a:spcPts val="0"/>
              </a:spcBef>
              <a:spcAft>
                <a:spcPts val="0"/>
              </a:spcAft>
              <a:buNone/>
            </a:pPr>
            <a:r>
              <a:t/>
            </a:r>
            <a:endParaRPr sz="1300">
              <a:solidFill>
                <a:schemeClr val="dk1"/>
              </a:solidFill>
              <a:latin typeface="Playfair Display"/>
              <a:ea typeface="Playfair Display"/>
              <a:cs typeface="Playfair Display"/>
              <a:sym typeface="Playfair Display"/>
            </a:endParaRPr>
          </a:p>
          <a:p>
            <a:pPr indent="0" lvl="0" marL="0" rtl="0" algn="l">
              <a:spcBef>
                <a:spcPts val="0"/>
              </a:spcBef>
              <a:spcAft>
                <a:spcPts val="0"/>
              </a:spcAft>
              <a:buNone/>
            </a:pPr>
            <a:r>
              <a:rPr lang="en" sz="1100">
                <a:solidFill>
                  <a:schemeClr val="dk1"/>
                </a:solidFill>
                <a:latin typeface="Playfair Display"/>
                <a:ea typeface="Playfair Display"/>
                <a:cs typeface="Playfair Display"/>
                <a:sym typeface="Playfair Display"/>
              </a:rPr>
              <a:t>Lecturer in Emerging Digital Technologies</a:t>
            </a:r>
            <a:endParaRPr sz="1100">
              <a:solidFill>
                <a:schemeClr val="dk1"/>
              </a:solidFill>
              <a:latin typeface="Playfair Display"/>
              <a:ea typeface="Playfair Display"/>
              <a:cs typeface="Playfair Display"/>
              <a:sym typeface="Playfair Display"/>
            </a:endParaRPr>
          </a:p>
          <a:p>
            <a:pPr indent="0" lvl="0" marL="0" rtl="0" algn="l">
              <a:spcBef>
                <a:spcPts val="0"/>
              </a:spcBef>
              <a:spcAft>
                <a:spcPts val="0"/>
              </a:spcAft>
              <a:buNone/>
            </a:pPr>
            <a:r>
              <a:rPr lang="en" sz="1100">
                <a:solidFill>
                  <a:schemeClr val="dk1"/>
                </a:solidFill>
                <a:latin typeface="Playfair Display"/>
                <a:ea typeface="Playfair Display"/>
                <a:cs typeface="Playfair Display"/>
                <a:sym typeface="Playfair Display"/>
              </a:rPr>
              <a:t>University of the Arts London</a:t>
            </a:r>
            <a:endParaRPr sz="1100">
              <a:solidFill>
                <a:schemeClr val="dk1"/>
              </a:solidFill>
              <a:latin typeface="Playfair Display"/>
              <a:ea typeface="Playfair Display"/>
              <a:cs typeface="Playfair Display"/>
              <a:sym typeface="Playfair Display"/>
            </a:endParaRPr>
          </a:p>
          <a:p>
            <a:pPr indent="0" lvl="0" marL="0" rtl="0" algn="l">
              <a:spcBef>
                <a:spcPts val="0"/>
              </a:spcBef>
              <a:spcAft>
                <a:spcPts val="0"/>
              </a:spcAft>
              <a:buNone/>
            </a:pPr>
            <a:r>
              <a:rPr lang="en" sz="1100">
                <a:solidFill>
                  <a:schemeClr val="dk1"/>
                </a:solidFill>
                <a:latin typeface="Playfair Display"/>
                <a:ea typeface="Playfair Display"/>
                <a:cs typeface="Playfair Display"/>
                <a:sym typeface="Playfair Display"/>
              </a:rPr>
              <a:t>s.tam@arts.ac.uk</a:t>
            </a:r>
            <a:endParaRPr sz="1100">
              <a:solidFill>
                <a:schemeClr val="dk1"/>
              </a:solidFill>
              <a:latin typeface="Playfair Display"/>
              <a:ea typeface="Playfair Display"/>
              <a:cs typeface="Playfair Display"/>
              <a:sym typeface="Playfair Display"/>
            </a:endParaRPr>
          </a:p>
          <a:p>
            <a:pPr indent="0" lvl="0" marL="0" rtl="0" algn="l">
              <a:spcBef>
                <a:spcPts val="0"/>
              </a:spcBef>
              <a:spcAft>
                <a:spcPts val="0"/>
              </a:spcAft>
              <a:buNone/>
            </a:pPr>
            <a:r>
              <a:t/>
            </a:r>
            <a:endParaRPr sz="1100">
              <a:solidFill>
                <a:srgbClr val="595959"/>
              </a:solidFill>
              <a:latin typeface="Playfair Display"/>
              <a:ea typeface="Playfair Display"/>
              <a:cs typeface="Playfair Display"/>
              <a:sym typeface="Playfair Display"/>
            </a:endParaRPr>
          </a:p>
          <a:p>
            <a:pPr indent="0" lvl="0" marL="0" rtl="0" algn="l">
              <a:spcBef>
                <a:spcPts val="0"/>
              </a:spcBef>
              <a:spcAft>
                <a:spcPts val="0"/>
              </a:spcAft>
              <a:buNone/>
            </a:pPr>
            <a:r>
              <a:t/>
            </a:r>
            <a:endParaRPr sz="1100">
              <a:solidFill>
                <a:srgbClr val="595959"/>
              </a:solidFill>
              <a:latin typeface="Playfair Display"/>
              <a:ea typeface="Playfair Display"/>
              <a:cs typeface="Playfair Display"/>
              <a:sym typeface="Playfair Display"/>
            </a:endParaRPr>
          </a:p>
          <a:p>
            <a:pPr indent="0" lvl="0" marL="0" rtl="0" algn="l">
              <a:spcBef>
                <a:spcPts val="0"/>
              </a:spcBef>
              <a:spcAft>
                <a:spcPts val="0"/>
              </a:spcAft>
              <a:buNone/>
            </a:pPr>
            <a:r>
              <a:t/>
            </a:r>
            <a:endParaRPr sz="1100">
              <a:solidFill>
                <a:srgbClr val="595959"/>
              </a:solidFill>
              <a:latin typeface="Playfair Display"/>
              <a:ea typeface="Playfair Display"/>
              <a:cs typeface="Playfair Display"/>
              <a:sym typeface="Playfair Display"/>
            </a:endParaRPr>
          </a:p>
        </p:txBody>
      </p:sp>
      <p:sp>
        <p:nvSpPr>
          <p:cNvPr id="220" name="Google Shape;220;p27"/>
          <p:cNvSpPr txBox="1"/>
          <p:nvPr/>
        </p:nvSpPr>
        <p:spPr>
          <a:xfrm>
            <a:off x="4924599" y="3942103"/>
            <a:ext cx="3881100" cy="1246500"/>
          </a:xfrm>
          <a:prstGeom prst="rect">
            <a:avLst/>
          </a:prstGeom>
          <a:noFill/>
          <a:ln>
            <a:noFill/>
          </a:ln>
        </p:spPr>
        <p:txBody>
          <a:bodyPr anchorCtr="0" anchor="t" bIns="91500" lIns="91500" spcFirstLastPara="1" rIns="91500" wrap="square" tIns="91500">
            <a:normAutofit fontScale="92500" lnSpcReduction="20000"/>
          </a:bodyPr>
          <a:lstStyle/>
          <a:p>
            <a:pPr indent="0" lvl="0" marL="0" rtl="0" algn="l">
              <a:spcBef>
                <a:spcPts val="0"/>
              </a:spcBef>
              <a:spcAft>
                <a:spcPts val="0"/>
              </a:spcAft>
              <a:buNone/>
            </a:pPr>
            <a:r>
              <a:rPr b="1" lang="en" sz="1300">
                <a:solidFill>
                  <a:schemeClr val="dk1"/>
                </a:solidFill>
                <a:latin typeface="Playfair Display"/>
                <a:ea typeface="Playfair Display"/>
                <a:cs typeface="Playfair Display"/>
                <a:sym typeface="Playfair Display"/>
              </a:rPr>
              <a:t>Yuet Yam Wong (Anita)</a:t>
            </a:r>
            <a:endParaRPr b="1" sz="1300">
              <a:solidFill>
                <a:schemeClr val="dk1"/>
              </a:solidFill>
              <a:latin typeface="Playfair Display"/>
              <a:ea typeface="Playfair Display"/>
              <a:cs typeface="Playfair Display"/>
              <a:sym typeface="Playfair Display"/>
            </a:endParaRPr>
          </a:p>
          <a:p>
            <a:pPr indent="0" lvl="0" marL="0" rtl="0" algn="l">
              <a:spcBef>
                <a:spcPts val="0"/>
              </a:spcBef>
              <a:spcAft>
                <a:spcPts val="0"/>
              </a:spcAft>
              <a:buNone/>
            </a:pPr>
            <a:r>
              <a:t/>
            </a:r>
            <a:endParaRPr sz="1300">
              <a:solidFill>
                <a:schemeClr val="dk1"/>
              </a:solidFill>
              <a:latin typeface="Playfair Display"/>
              <a:ea typeface="Playfair Display"/>
              <a:cs typeface="Playfair Display"/>
              <a:sym typeface="Playfair Display"/>
            </a:endParaRPr>
          </a:p>
          <a:p>
            <a:pPr indent="0" lvl="0" marL="0" rtl="0" algn="l">
              <a:spcBef>
                <a:spcPts val="0"/>
              </a:spcBef>
              <a:spcAft>
                <a:spcPts val="0"/>
              </a:spcAft>
              <a:buNone/>
            </a:pPr>
            <a:r>
              <a:rPr lang="en" sz="1100">
                <a:solidFill>
                  <a:schemeClr val="dk1"/>
                </a:solidFill>
                <a:latin typeface="Playfair Display"/>
                <a:ea typeface="Playfair Display"/>
                <a:cs typeface="Playfair Display"/>
                <a:sym typeface="Playfair Display"/>
              </a:rPr>
              <a:t>Librarian</a:t>
            </a:r>
            <a:endParaRPr sz="1100">
              <a:solidFill>
                <a:schemeClr val="dk1"/>
              </a:solidFill>
              <a:latin typeface="Playfair Display"/>
              <a:ea typeface="Playfair Display"/>
              <a:cs typeface="Playfair Display"/>
              <a:sym typeface="Playfair Display"/>
            </a:endParaRPr>
          </a:p>
          <a:p>
            <a:pPr indent="0" lvl="0" marL="0" rtl="0" algn="l">
              <a:spcBef>
                <a:spcPts val="0"/>
              </a:spcBef>
              <a:spcAft>
                <a:spcPts val="0"/>
              </a:spcAft>
              <a:buClr>
                <a:schemeClr val="dk1"/>
              </a:buClr>
              <a:buSzPct val="100000"/>
              <a:buFont typeface="Arial"/>
              <a:buNone/>
            </a:pPr>
            <a:r>
              <a:rPr lang="en" sz="1100">
                <a:solidFill>
                  <a:schemeClr val="dk1"/>
                </a:solidFill>
                <a:latin typeface="Playfair Display"/>
                <a:ea typeface="Playfair Display"/>
                <a:cs typeface="Playfair Display"/>
                <a:sym typeface="Playfair Display"/>
              </a:rPr>
              <a:t>Whittington Health Library</a:t>
            </a:r>
            <a:endParaRPr sz="1100">
              <a:solidFill>
                <a:schemeClr val="dk1"/>
              </a:solidFill>
              <a:latin typeface="Playfair Display"/>
              <a:ea typeface="Playfair Display"/>
              <a:cs typeface="Playfair Display"/>
              <a:sym typeface="Playfair Display"/>
            </a:endParaRPr>
          </a:p>
          <a:p>
            <a:pPr indent="0" lvl="0" marL="0" rtl="0" algn="l">
              <a:spcBef>
                <a:spcPts val="0"/>
              </a:spcBef>
              <a:spcAft>
                <a:spcPts val="0"/>
              </a:spcAft>
              <a:buClr>
                <a:schemeClr val="dk1"/>
              </a:buClr>
              <a:buSzPct val="100000"/>
              <a:buFont typeface="Arial"/>
              <a:buNone/>
            </a:pPr>
            <a:r>
              <a:rPr lang="en" sz="1100">
                <a:solidFill>
                  <a:schemeClr val="dk1"/>
                </a:solidFill>
                <a:latin typeface="Playfair Display"/>
                <a:ea typeface="Playfair Display"/>
                <a:cs typeface="Playfair Display"/>
                <a:sym typeface="Playfair Display"/>
              </a:rPr>
              <a:t>yuet.wong1@nhs.net</a:t>
            </a:r>
            <a:endParaRPr sz="1100">
              <a:solidFill>
                <a:schemeClr val="dk1"/>
              </a:solidFill>
              <a:latin typeface="Playfair Display"/>
              <a:ea typeface="Playfair Display"/>
              <a:cs typeface="Playfair Display"/>
              <a:sym typeface="Playfair Display"/>
            </a:endParaRPr>
          </a:p>
          <a:p>
            <a:pPr indent="0" lvl="0" marL="0" rtl="0" algn="l">
              <a:spcBef>
                <a:spcPts val="0"/>
              </a:spcBef>
              <a:spcAft>
                <a:spcPts val="0"/>
              </a:spcAft>
              <a:buNone/>
            </a:pPr>
            <a:r>
              <a:t/>
            </a:r>
            <a:endParaRPr sz="1100">
              <a:solidFill>
                <a:srgbClr val="595959"/>
              </a:solidFill>
              <a:latin typeface="Playfair Display"/>
              <a:ea typeface="Playfair Display"/>
              <a:cs typeface="Playfair Display"/>
              <a:sym typeface="Playfair Display"/>
            </a:endParaRPr>
          </a:p>
          <a:p>
            <a:pPr indent="0" lvl="0" marL="0" rtl="0" algn="l">
              <a:spcBef>
                <a:spcPts val="0"/>
              </a:spcBef>
              <a:spcAft>
                <a:spcPts val="0"/>
              </a:spcAft>
              <a:buNone/>
            </a:pPr>
            <a:r>
              <a:t/>
            </a:r>
            <a:endParaRPr sz="1100">
              <a:solidFill>
                <a:srgbClr val="595959"/>
              </a:solidFill>
              <a:latin typeface="Playfair Display"/>
              <a:ea typeface="Playfair Display"/>
              <a:cs typeface="Playfair Display"/>
              <a:sym typeface="Playfair Display"/>
            </a:endParaRPr>
          </a:p>
          <a:p>
            <a:pPr indent="0" lvl="0" marL="0" rtl="0" algn="l">
              <a:spcBef>
                <a:spcPts val="0"/>
              </a:spcBef>
              <a:spcAft>
                <a:spcPts val="0"/>
              </a:spcAft>
              <a:buNone/>
            </a:pPr>
            <a:r>
              <a:t/>
            </a:r>
            <a:endParaRPr sz="1100">
              <a:solidFill>
                <a:srgbClr val="595959"/>
              </a:solidFill>
              <a:latin typeface="Playfair Display"/>
              <a:ea typeface="Playfair Display"/>
              <a:cs typeface="Playfair Display"/>
              <a:sym typeface="Playfair Display"/>
            </a:endParaRPr>
          </a:p>
        </p:txBody>
      </p:sp>
      <p:sp>
        <p:nvSpPr>
          <p:cNvPr id="221" name="Google Shape;221;p27"/>
          <p:cNvSpPr txBox="1"/>
          <p:nvPr/>
        </p:nvSpPr>
        <p:spPr>
          <a:xfrm>
            <a:off x="206794" y="258206"/>
            <a:ext cx="4224300" cy="402000"/>
          </a:xfrm>
          <a:prstGeom prst="rect">
            <a:avLst/>
          </a:prstGeom>
          <a:noFill/>
          <a:ln>
            <a:noFill/>
          </a:ln>
        </p:spPr>
        <p:txBody>
          <a:bodyPr anchorCtr="0" anchor="t" bIns="91500" lIns="91500" spcFirstLastPara="1" rIns="91500" wrap="square" tIns="91500">
            <a:normAutofit/>
          </a:bodyPr>
          <a:lstStyle/>
          <a:p>
            <a:pPr indent="0" lvl="0" marL="0" rtl="0" algn="l">
              <a:lnSpc>
                <a:spcPct val="80000"/>
              </a:lnSpc>
              <a:spcBef>
                <a:spcPts val="0"/>
              </a:spcBef>
              <a:spcAft>
                <a:spcPts val="0"/>
              </a:spcAft>
              <a:buNone/>
            </a:pPr>
            <a:r>
              <a:rPr lang="en" sz="900">
                <a:solidFill>
                  <a:srgbClr val="595959"/>
                </a:solidFill>
                <a:latin typeface="Playfair Display"/>
                <a:ea typeface="Playfair Display"/>
                <a:cs typeface="Playfair Display"/>
                <a:sym typeface="Playfair Display"/>
              </a:rPr>
              <a:t>RGS-IBG Annual International Conference, London, UK, 1-4  Sep 2026</a:t>
            </a:r>
            <a:endParaRPr sz="900">
              <a:solidFill>
                <a:srgbClr val="434343"/>
              </a:solidFill>
              <a:latin typeface="Playfair Display"/>
              <a:ea typeface="Playfair Display"/>
              <a:cs typeface="Playfair Display"/>
              <a:sym typeface="Playfair Display"/>
            </a:endParaRPr>
          </a:p>
        </p:txBody>
      </p:sp>
      <p:sp>
        <p:nvSpPr>
          <p:cNvPr id="222" name="Google Shape;222;p27"/>
          <p:cNvSpPr/>
          <p:nvPr/>
        </p:nvSpPr>
        <p:spPr>
          <a:xfrm>
            <a:off x="552333" y="3707954"/>
            <a:ext cx="2509800" cy="21300"/>
          </a:xfrm>
          <a:prstGeom prst="rect">
            <a:avLst/>
          </a:prstGeom>
          <a:solidFill>
            <a:srgbClr val="991B1B"/>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dk1"/>
              </a:solidFill>
              <a:latin typeface="Calibri"/>
              <a:ea typeface="Calibri"/>
              <a:cs typeface="Calibri"/>
              <a:sym typeface="Calibri"/>
            </a:endParaRPr>
          </a:p>
        </p:txBody>
      </p:sp>
      <p:pic>
        <p:nvPicPr>
          <p:cNvPr id="223" name="Google Shape;223;p27"/>
          <p:cNvPicPr preferRelativeResize="0"/>
          <p:nvPr/>
        </p:nvPicPr>
        <p:blipFill>
          <a:blip r:embed="rId4">
            <a:alphaModFix/>
          </a:blip>
          <a:stretch>
            <a:fillRect/>
          </a:stretch>
        </p:blipFill>
        <p:spPr>
          <a:xfrm>
            <a:off x="7495387" y="163448"/>
            <a:ext cx="1467374" cy="591514"/>
          </a:xfrm>
          <a:prstGeom prst="rect">
            <a:avLst/>
          </a:prstGeom>
          <a:noFill/>
          <a:ln>
            <a:noFill/>
          </a:ln>
        </p:spPr>
      </p:pic>
      <p:pic>
        <p:nvPicPr>
          <p:cNvPr id="224" name="Google Shape;224;p27" title="Whittington Health Library With Cat Transparent.png"/>
          <p:cNvPicPr preferRelativeResize="0"/>
          <p:nvPr/>
        </p:nvPicPr>
        <p:blipFill>
          <a:blip r:embed="rId5">
            <a:alphaModFix/>
          </a:blip>
          <a:stretch>
            <a:fillRect/>
          </a:stretch>
        </p:blipFill>
        <p:spPr>
          <a:xfrm>
            <a:off x="7292850" y="728957"/>
            <a:ext cx="1669900" cy="22417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8F5"/>
        </a:solidFill>
      </p:bgPr>
    </p:bg>
    <p:spTree>
      <p:nvGrpSpPr>
        <p:cNvPr id="65" name="Shape 65"/>
        <p:cNvGrpSpPr/>
        <p:nvPr/>
      </p:nvGrpSpPr>
      <p:grpSpPr>
        <a:xfrm>
          <a:off x="0" y="0"/>
          <a:ext cx="0" cy="0"/>
          <a:chOff x="0" y="0"/>
          <a:chExt cx="0" cy="0"/>
        </a:xfrm>
      </p:grpSpPr>
      <p:pic>
        <p:nvPicPr>
          <p:cNvPr descr="image.png" id="66" name="Google Shape;66;p14"/>
          <p:cNvPicPr preferRelativeResize="0"/>
          <p:nvPr/>
        </p:nvPicPr>
        <p:blipFill rotWithShape="1">
          <a:blip r:embed="rId3">
            <a:alphaModFix/>
          </a:blip>
          <a:srcRect b="0" l="0" r="0" t="0"/>
          <a:stretch/>
        </p:blipFill>
        <p:spPr>
          <a:xfrm>
            <a:off x="0" y="0"/>
            <a:ext cx="9144000" cy="5143500"/>
          </a:xfrm>
          <a:prstGeom prst="rect">
            <a:avLst/>
          </a:prstGeom>
          <a:noFill/>
          <a:ln>
            <a:noFill/>
          </a:ln>
        </p:spPr>
      </p:pic>
      <p:sp>
        <p:nvSpPr>
          <p:cNvPr id="67" name="Google Shape;67;p14"/>
          <p:cNvSpPr txBox="1"/>
          <p:nvPr/>
        </p:nvSpPr>
        <p:spPr>
          <a:xfrm>
            <a:off x="822800" y="251600"/>
            <a:ext cx="3402300" cy="5079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1200"/>
              </a:spcAft>
              <a:buNone/>
            </a:pPr>
            <a:r>
              <a:rPr b="1" lang="en" sz="2100">
                <a:solidFill>
                  <a:srgbClr val="991B1B"/>
                </a:solidFill>
                <a:latin typeface="Playfair Display"/>
                <a:ea typeface="Playfair Display"/>
                <a:cs typeface="Playfair Display"/>
                <a:sym typeface="Playfair Display"/>
              </a:rPr>
              <a:t>What is Health Literacy</a:t>
            </a:r>
            <a:endParaRPr sz="2100">
              <a:solidFill>
                <a:srgbClr val="991B1B"/>
              </a:solidFill>
              <a:latin typeface="Playfair Display"/>
              <a:ea typeface="Playfair Display"/>
              <a:cs typeface="Playfair Display"/>
              <a:sym typeface="Playfair Display"/>
            </a:endParaRPr>
          </a:p>
        </p:txBody>
      </p:sp>
      <p:sp>
        <p:nvSpPr>
          <p:cNvPr id="68" name="Google Shape;68;p14"/>
          <p:cNvSpPr txBox="1"/>
          <p:nvPr>
            <p:ph idx="4294967295" type="title"/>
          </p:nvPr>
        </p:nvSpPr>
        <p:spPr>
          <a:xfrm>
            <a:off x="274125" y="923425"/>
            <a:ext cx="7654200" cy="3017700"/>
          </a:xfrm>
          <a:prstGeom prst="rect">
            <a:avLst/>
          </a:prstGeom>
        </p:spPr>
        <p:txBody>
          <a:bodyPr anchorCtr="0" anchor="t" bIns="91425" lIns="91425" spcFirstLastPara="1" rIns="91425" wrap="square" tIns="91425">
            <a:noAutofit/>
          </a:bodyPr>
          <a:lstStyle/>
          <a:p>
            <a:pPr indent="-311855" lvl="1" marL="914400" marR="0" rtl="0" algn="l">
              <a:lnSpc>
                <a:spcPct val="115000"/>
              </a:lnSpc>
              <a:spcBef>
                <a:spcPts val="1200"/>
              </a:spcBef>
              <a:spcAft>
                <a:spcPts val="0"/>
              </a:spcAft>
              <a:buSzPts val="1311"/>
              <a:buFont typeface="Playfair Display"/>
              <a:buChar char="○"/>
            </a:pPr>
            <a:r>
              <a:rPr b="1" lang="en" sz="1311">
                <a:latin typeface="Playfair Display"/>
                <a:ea typeface="Playfair Display"/>
                <a:cs typeface="Playfair Display"/>
                <a:sym typeface="Playfair Display"/>
              </a:rPr>
              <a:t>“Personal health literacy”  is the degree to which individuals have the ability to understand ,find and use information and services to inform health-related decisions and actions for themselves and others.</a:t>
            </a:r>
            <a:endParaRPr b="1" sz="1311">
              <a:latin typeface="Playfair Display"/>
              <a:ea typeface="Playfair Display"/>
              <a:cs typeface="Playfair Display"/>
              <a:sym typeface="Playfair Display"/>
            </a:endParaRPr>
          </a:p>
          <a:p>
            <a:pPr indent="0" lvl="0" marL="914400" marR="0" rtl="0" algn="l">
              <a:lnSpc>
                <a:spcPct val="115000"/>
              </a:lnSpc>
              <a:spcBef>
                <a:spcPts val="1200"/>
              </a:spcBef>
              <a:spcAft>
                <a:spcPts val="0"/>
              </a:spcAft>
              <a:buNone/>
            </a:pPr>
            <a:r>
              <a:t/>
            </a:r>
            <a:endParaRPr b="1" sz="1311">
              <a:latin typeface="Playfair Display"/>
              <a:ea typeface="Playfair Display"/>
              <a:cs typeface="Playfair Display"/>
              <a:sym typeface="Playfair Display"/>
            </a:endParaRPr>
          </a:p>
          <a:p>
            <a:pPr indent="-311855" lvl="1" marL="914400" marR="0" rtl="0" algn="l">
              <a:lnSpc>
                <a:spcPct val="115000"/>
              </a:lnSpc>
              <a:spcBef>
                <a:spcPts val="1200"/>
              </a:spcBef>
              <a:spcAft>
                <a:spcPts val="0"/>
              </a:spcAft>
              <a:buSzPts val="1311"/>
              <a:buFont typeface="Playfair Display"/>
              <a:buChar char="○"/>
            </a:pPr>
            <a:r>
              <a:rPr b="1" lang="en" sz="1311">
                <a:latin typeface="Playfair Display"/>
                <a:ea typeface="Playfair Display"/>
                <a:cs typeface="Playfair Display"/>
                <a:sym typeface="Playfair Display"/>
              </a:rPr>
              <a:t>“Organisational health literacy”  is the degree to which organisations equitably enable individuals to find, understand, and use information and services to inform health-related decisions and actions for themselves and others.</a:t>
            </a:r>
            <a:endParaRPr b="1" sz="1311">
              <a:latin typeface="Playfair Display"/>
              <a:ea typeface="Playfair Display"/>
              <a:cs typeface="Playfair Display"/>
              <a:sym typeface="Playfair Display"/>
            </a:endParaRPr>
          </a:p>
          <a:p>
            <a:pPr indent="0" lvl="0" marL="914400" marR="0" rtl="0" algn="l">
              <a:lnSpc>
                <a:spcPct val="115000"/>
              </a:lnSpc>
              <a:spcBef>
                <a:spcPts val="1200"/>
              </a:spcBef>
              <a:spcAft>
                <a:spcPts val="0"/>
              </a:spcAft>
              <a:buNone/>
            </a:pPr>
            <a:r>
              <a:t/>
            </a:r>
            <a:endParaRPr b="1" sz="1311">
              <a:latin typeface="Playfair Display"/>
              <a:ea typeface="Playfair Display"/>
              <a:cs typeface="Playfair Display"/>
              <a:sym typeface="Playfair Display"/>
            </a:endParaRPr>
          </a:p>
          <a:p>
            <a:pPr indent="0" lvl="0" marL="0" marR="0" rtl="0" algn="l">
              <a:lnSpc>
                <a:spcPct val="115000"/>
              </a:lnSpc>
              <a:spcBef>
                <a:spcPts val="1200"/>
              </a:spcBef>
              <a:spcAft>
                <a:spcPts val="0"/>
              </a:spcAft>
              <a:buNone/>
            </a:pPr>
            <a:r>
              <a:rPr b="1" lang="en" sz="1311">
                <a:latin typeface="Playfair Display"/>
                <a:ea typeface="Playfair Display"/>
                <a:cs typeface="Playfair Display"/>
                <a:sym typeface="Playfair Display"/>
              </a:rPr>
              <a:t>(CDC, 2024) </a:t>
            </a:r>
            <a:endParaRPr sz="1300">
              <a:solidFill>
                <a:srgbClr val="242424"/>
              </a:solidFill>
              <a:latin typeface="Playfair Display"/>
              <a:ea typeface="Playfair Display"/>
              <a:cs typeface="Playfair Display"/>
              <a:sym typeface="Playfair Display"/>
            </a:endParaRPr>
          </a:p>
          <a:p>
            <a:pPr indent="0" lvl="0" marL="0" rtl="0" algn="l">
              <a:lnSpc>
                <a:spcPct val="115000"/>
              </a:lnSpc>
              <a:spcBef>
                <a:spcPts val="1200"/>
              </a:spcBef>
              <a:spcAft>
                <a:spcPts val="0"/>
              </a:spcAft>
              <a:buNone/>
            </a:pPr>
            <a:r>
              <a:t/>
            </a:r>
            <a:endParaRPr b="1" sz="1300">
              <a:latin typeface="Playfair Display"/>
              <a:ea typeface="Playfair Display"/>
              <a:cs typeface="Playfair Display"/>
              <a:sym typeface="Playfair Display"/>
            </a:endParaRPr>
          </a:p>
          <a:p>
            <a:pPr indent="0" lvl="0" marL="0" rtl="0" algn="l">
              <a:lnSpc>
                <a:spcPct val="115000"/>
              </a:lnSpc>
              <a:spcBef>
                <a:spcPts val="1200"/>
              </a:spcBef>
              <a:spcAft>
                <a:spcPts val="0"/>
              </a:spcAft>
              <a:buNone/>
            </a:pPr>
            <a:r>
              <a:t/>
            </a:r>
            <a:endParaRPr sz="1300">
              <a:latin typeface="Playfair Display"/>
              <a:ea typeface="Playfair Display"/>
              <a:cs typeface="Playfair Display"/>
              <a:sym typeface="Playfair Display"/>
            </a:endParaRPr>
          </a:p>
          <a:p>
            <a:pPr indent="0" lvl="0" marL="0" rtl="0" algn="l">
              <a:lnSpc>
                <a:spcPct val="115000"/>
              </a:lnSpc>
              <a:spcBef>
                <a:spcPts val="1200"/>
              </a:spcBef>
              <a:spcAft>
                <a:spcPts val="0"/>
              </a:spcAft>
              <a:buNone/>
            </a:pPr>
            <a:r>
              <a:t/>
            </a:r>
            <a:endParaRPr sz="1300">
              <a:latin typeface="Playfair Display"/>
              <a:ea typeface="Playfair Display"/>
              <a:cs typeface="Playfair Display"/>
              <a:sym typeface="Playfair Display"/>
            </a:endParaRPr>
          </a:p>
          <a:p>
            <a:pPr indent="0" lvl="0" marL="0" rtl="0" algn="l">
              <a:lnSpc>
                <a:spcPct val="115000"/>
              </a:lnSpc>
              <a:spcBef>
                <a:spcPts val="1200"/>
              </a:spcBef>
              <a:spcAft>
                <a:spcPts val="1200"/>
              </a:spcAft>
              <a:buNone/>
            </a:pPr>
            <a:r>
              <a:t/>
            </a:r>
            <a:endParaRPr sz="1300">
              <a:latin typeface="Playfair Display"/>
              <a:ea typeface="Playfair Display"/>
              <a:cs typeface="Playfair Display"/>
              <a:sym typeface="Playfair Display"/>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8F5"/>
        </a:solidFill>
      </p:bgPr>
    </p:bg>
    <p:spTree>
      <p:nvGrpSpPr>
        <p:cNvPr id="72" name="Shape 72"/>
        <p:cNvGrpSpPr/>
        <p:nvPr/>
      </p:nvGrpSpPr>
      <p:grpSpPr>
        <a:xfrm>
          <a:off x="0" y="0"/>
          <a:ext cx="0" cy="0"/>
          <a:chOff x="0" y="0"/>
          <a:chExt cx="0" cy="0"/>
        </a:xfrm>
      </p:grpSpPr>
      <p:pic>
        <p:nvPicPr>
          <p:cNvPr descr="image.png" id="73" name="Google Shape;73;p15"/>
          <p:cNvPicPr preferRelativeResize="0"/>
          <p:nvPr/>
        </p:nvPicPr>
        <p:blipFill rotWithShape="1">
          <a:blip r:embed="rId3">
            <a:alphaModFix/>
          </a:blip>
          <a:srcRect b="0" l="0" r="0" t="0"/>
          <a:stretch/>
        </p:blipFill>
        <p:spPr>
          <a:xfrm>
            <a:off x="0" y="0"/>
            <a:ext cx="9144000" cy="5143500"/>
          </a:xfrm>
          <a:prstGeom prst="rect">
            <a:avLst/>
          </a:prstGeom>
          <a:noFill/>
          <a:ln>
            <a:noFill/>
          </a:ln>
        </p:spPr>
      </p:pic>
      <p:pic>
        <p:nvPicPr>
          <p:cNvPr id="74" name="Google Shape;74;p15"/>
          <p:cNvPicPr preferRelativeResize="0"/>
          <p:nvPr/>
        </p:nvPicPr>
        <p:blipFill>
          <a:blip r:embed="rId4">
            <a:alphaModFix/>
          </a:blip>
          <a:stretch>
            <a:fillRect/>
          </a:stretch>
        </p:blipFill>
        <p:spPr>
          <a:xfrm>
            <a:off x="1841376" y="904613"/>
            <a:ext cx="2730625" cy="3539349"/>
          </a:xfrm>
          <a:prstGeom prst="rect">
            <a:avLst/>
          </a:prstGeom>
          <a:noFill/>
          <a:ln>
            <a:noFill/>
          </a:ln>
        </p:spPr>
      </p:pic>
      <p:sp>
        <p:nvSpPr>
          <p:cNvPr id="75" name="Google Shape;75;p15"/>
          <p:cNvSpPr txBox="1"/>
          <p:nvPr/>
        </p:nvSpPr>
        <p:spPr>
          <a:xfrm>
            <a:off x="792350" y="4690925"/>
            <a:ext cx="4017600" cy="3864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rPr lang="en" sz="1200">
                <a:latin typeface="Playfair Display"/>
                <a:ea typeface="Playfair Display"/>
                <a:cs typeface="Playfair Display"/>
                <a:sym typeface="Playfair Display"/>
              </a:rPr>
              <a:t>(GeoData Institute, University of Southampton, n.d.) </a:t>
            </a:r>
            <a:endParaRPr sz="1200" u="sng">
              <a:solidFill>
                <a:schemeClr val="hlink"/>
              </a:solidFill>
              <a:latin typeface="Playfair Display"/>
              <a:ea typeface="Playfair Display"/>
              <a:cs typeface="Playfair Display"/>
              <a:sym typeface="Playfair Display"/>
            </a:endParaRPr>
          </a:p>
        </p:txBody>
      </p:sp>
      <p:pic>
        <p:nvPicPr>
          <p:cNvPr id="76" name="Google Shape;76;p15" title="Index.png"/>
          <p:cNvPicPr preferRelativeResize="0"/>
          <p:nvPr/>
        </p:nvPicPr>
        <p:blipFill>
          <a:blip r:embed="rId5">
            <a:alphaModFix/>
          </a:blip>
          <a:stretch>
            <a:fillRect/>
          </a:stretch>
        </p:blipFill>
        <p:spPr>
          <a:xfrm>
            <a:off x="4809950" y="904625"/>
            <a:ext cx="2276900" cy="1605625"/>
          </a:xfrm>
          <a:prstGeom prst="rect">
            <a:avLst/>
          </a:prstGeom>
          <a:noFill/>
          <a:ln>
            <a:noFill/>
          </a:ln>
        </p:spPr>
      </p:pic>
      <p:sp>
        <p:nvSpPr>
          <p:cNvPr id="77" name="Google Shape;77;p15"/>
          <p:cNvSpPr txBox="1"/>
          <p:nvPr/>
        </p:nvSpPr>
        <p:spPr>
          <a:xfrm>
            <a:off x="3383725" y="271250"/>
            <a:ext cx="2646900" cy="3864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1200"/>
              </a:spcAft>
              <a:buNone/>
            </a:pPr>
            <a:r>
              <a:rPr b="1" lang="en" sz="1311">
                <a:solidFill>
                  <a:srgbClr val="991B1B"/>
                </a:solidFill>
                <a:latin typeface="Playfair Display"/>
                <a:ea typeface="Playfair Display"/>
                <a:cs typeface="Playfair Display"/>
                <a:sym typeface="Playfair Display"/>
              </a:rPr>
              <a:t>Health Literacy across the UK</a:t>
            </a:r>
            <a:endParaRPr>
              <a:solidFill>
                <a:srgbClr val="991B1B"/>
              </a:solidFill>
              <a:latin typeface="Playfair Display"/>
              <a:ea typeface="Playfair Display"/>
              <a:cs typeface="Playfair Display"/>
              <a:sym typeface="Playfair Display"/>
            </a:endParaRPr>
          </a:p>
        </p:txBody>
      </p:sp>
      <p:sp>
        <p:nvSpPr>
          <p:cNvPr id="78" name="Google Shape;78;p15"/>
          <p:cNvSpPr txBox="1"/>
          <p:nvPr/>
        </p:nvSpPr>
        <p:spPr>
          <a:xfrm>
            <a:off x="5085075" y="2924638"/>
            <a:ext cx="1959300" cy="12036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lang="en" sz="1700">
                <a:solidFill>
                  <a:srgbClr val="1E293B"/>
                </a:solidFill>
                <a:latin typeface="Playfair Display"/>
                <a:ea typeface="Playfair Display"/>
                <a:cs typeface="Playfair Display"/>
                <a:sym typeface="Playfair Display"/>
              </a:rPr>
              <a:t>Health literacy difference correlates with class difference.</a:t>
            </a:r>
            <a:endParaRPr sz="1700"/>
          </a:p>
        </p:txBody>
      </p:sp>
      <p:grpSp>
        <p:nvGrpSpPr>
          <p:cNvPr id="79" name="Google Shape;79;p15"/>
          <p:cNvGrpSpPr/>
          <p:nvPr/>
        </p:nvGrpSpPr>
        <p:grpSpPr>
          <a:xfrm>
            <a:off x="4800455" y="2723636"/>
            <a:ext cx="2312714" cy="1605616"/>
            <a:chOff x="1692899" y="1944971"/>
            <a:chExt cx="3638632" cy="512747"/>
          </a:xfrm>
        </p:grpSpPr>
        <p:sp>
          <p:nvSpPr>
            <p:cNvPr id="80" name="Google Shape;80;p15"/>
            <p:cNvSpPr/>
            <p:nvPr/>
          </p:nvSpPr>
          <p:spPr>
            <a:xfrm>
              <a:off x="1901631" y="1944971"/>
              <a:ext cx="3429900" cy="465000"/>
            </a:xfrm>
            <a:prstGeom prst="roundRect">
              <a:avLst>
                <a:gd fmla="val 24873" name="adj"/>
              </a:avLst>
            </a:prstGeom>
            <a:noFill/>
            <a:ln cap="flat" cmpd="sng" w="26250">
              <a:solidFill>
                <a:srgbClr val="991B1B"/>
              </a:solidFill>
              <a:prstDash val="solid"/>
              <a:round/>
              <a:headEnd len="sm" w="sm" type="none"/>
              <a:tailEnd len="sm" w="sm" type="none"/>
            </a:ln>
          </p:spPr>
          <p:txBody>
            <a:bodyPr anchorCtr="0" anchor="ctr" bIns="42300" lIns="42300" spcFirstLastPara="1" rIns="42300" wrap="square" tIns="42300">
              <a:noAutofit/>
            </a:bodyPr>
            <a:lstStyle/>
            <a:p>
              <a:pPr indent="0" lvl="0" marL="0" rtl="0" algn="ctr">
                <a:spcBef>
                  <a:spcPts val="0"/>
                </a:spcBef>
                <a:spcAft>
                  <a:spcPts val="0"/>
                </a:spcAft>
                <a:buNone/>
              </a:pPr>
              <a:r>
                <a:t/>
              </a:r>
              <a:endParaRPr sz="673"/>
            </a:p>
          </p:txBody>
        </p:sp>
        <p:sp>
          <p:nvSpPr>
            <p:cNvPr id="81" name="Google Shape;81;p15"/>
            <p:cNvSpPr/>
            <p:nvPr/>
          </p:nvSpPr>
          <p:spPr>
            <a:xfrm>
              <a:off x="1692899" y="1992718"/>
              <a:ext cx="3429900" cy="465000"/>
            </a:xfrm>
            <a:prstGeom prst="roundRect">
              <a:avLst>
                <a:gd fmla="val 24873" name="adj"/>
              </a:avLst>
            </a:prstGeom>
            <a:noFill/>
            <a:ln cap="flat" cmpd="sng" w="26250">
              <a:solidFill>
                <a:srgbClr val="991B1B"/>
              </a:solidFill>
              <a:prstDash val="solid"/>
              <a:round/>
              <a:headEnd len="sm" w="sm" type="none"/>
              <a:tailEnd len="sm" w="sm" type="none"/>
            </a:ln>
          </p:spPr>
          <p:txBody>
            <a:bodyPr anchorCtr="0" anchor="ctr" bIns="42300" lIns="42300" spcFirstLastPara="1" rIns="42300" wrap="square" tIns="42300">
              <a:noAutofit/>
            </a:bodyPr>
            <a:lstStyle/>
            <a:p>
              <a:pPr indent="0" lvl="0" marL="0" rtl="0" algn="ctr">
                <a:spcBef>
                  <a:spcPts val="0"/>
                </a:spcBef>
                <a:spcAft>
                  <a:spcPts val="0"/>
                </a:spcAft>
                <a:buNone/>
              </a:pPr>
              <a:r>
                <a:t/>
              </a:r>
              <a:endParaRPr sz="673"/>
            </a:p>
          </p:txBody>
        </p:sp>
      </p:gr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8F5"/>
        </a:solidFill>
      </p:bgPr>
    </p:bg>
    <p:spTree>
      <p:nvGrpSpPr>
        <p:cNvPr id="85" name="Shape 85"/>
        <p:cNvGrpSpPr/>
        <p:nvPr/>
      </p:nvGrpSpPr>
      <p:grpSpPr>
        <a:xfrm>
          <a:off x="0" y="0"/>
          <a:ext cx="0" cy="0"/>
          <a:chOff x="0" y="0"/>
          <a:chExt cx="0" cy="0"/>
        </a:xfrm>
      </p:grpSpPr>
      <p:pic>
        <p:nvPicPr>
          <p:cNvPr descr="image.png" id="86" name="Google Shape;86;p16"/>
          <p:cNvPicPr preferRelativeResize="0"/>
          <p:nvPr/>
        </p:nvPicPr>
        <p:blipFill rotWithShape="1">
          <a:blip r:embed="rId3">
            <a:alphaModFix/>
          </a:blip>
          <a:srcRect b="0" l="0" r="0" t="0"/>
          <a:stretch/>
        </p:blipFill>
        <p:spPr>
          <a:xfrm>
            <a:off x="0" y="0"/>
            <a:ext cx="9144000" cy="5143500"/>
          </a:xfrm>
          <a:prstGeom prst="rect">
            <a:avLst/>
          </a:prstGeom>
          <a:noFill/>
          <a:ln>
            <a:noFill/>
          </a:ln>
        </p:spPr>
      </p:pic>
      <p:sp>
        <p:nvSpPr>
          <p:cNvPr id="87" name="Google Shape;87;p16"/>
          <p:cNvSpPr txBox="1"/>
          <p:nvPr/>
        </p:nvSpPr>
        <p:spPr>
          <a:xfrm>
            <a:off x="5611700" y="3770999"/>
            <a:ext cx="3000000" cy="3231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rPr lang="en" sz="1200">
                <a:latin typeface="Playfair Display"/>
                <a:ea typeface="Playfair Display"/>
                <a:cs typeface="Playfair Display"/>
                <a:sym typeface="Playfair Display"/>
              </a:rPr>
              <a:t>(HM Revenue &amp; Customs, 2026) </a:t>
            </a:r>
            <a:endParaRPr sz="1200" u="sng">
              <a:solidFill>
                <a:schemeClr val="hlink"/>
              </a:solidFill>
              <a:latin typeface="Playfair Display"/>
              <a:ea typeface="Playfair Display"/>
              <a:cs typeface="Playfair Display"/>
              <a:sym typeface="Playfair Display"/>
            </a:endParaRPr>
          </a:p>
        </p:txBody>
      </p:sp>
      <p:sp>
        <p:nvSpPr>
          <p:cNvPr id="88" name="Google Shape;88;p16"/>
          <p:cNvSpPr txBox="1"/>
          <p:nvPr/>
        </p:nvSpPr>
        <p:spPr>
          <a:xfrm>
            <a:off x="3364953" y="240950"/>
            <a:ext cx="3000000" cy="3864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1200"/>
              </a:spcAft>
              <a:buNone/>
            </a:pPr>
            <a:r>
              <a:rPr b="1" lang="en" sz="1311">
                <a:solidFill>
                  <a:srgbClr val="991B1B"/>
                </a:solidFill>
                <a:latin typeface="Playfair Display"/>
                <a:ea typeface="Playfair Display"/>
                <a:cs typeface="Playfair Display"/>
                <a:sym typeface="Playfair Display"/>
              </a:rPr>
              <a:t>Health Literacy </a:t>
            </a:r>
            <a:r>
              <a:rPr b="1" lang="en" sz="1300">
                <a:solidFill>
                  <a:srgbClr val="991B1B"/>
                </a:solidFill>
                <a:latin typeface="Playfair Display"/>
                <a:ea typeface="Playfair Display"/>
                <a:cs typeface="Playfair Display"/>
                <a:sym typeface="Playfair Display"/>
              </a:rPr>
              <a:t>vs M</a:t>
            </a:r>
            <a:r>
              <a:rPr b="1" lang="en" sz="1300">
                <a:solidFill>
                  <a:srgbClr val="991B1B"/>
                </a:solidFill>
                <a:uFill>
                  <a:noFill/>
                </a:uFill>
                <a:latin typeface="Playfair Display"/>
                <a:ea typeface="Playfair Display"/>
                <a:cs typeface="Playfair Display"/>
                <a:sym typeface="Playfair Display"/>
                <a:hlinkClick r:id="rId4">
                  <a:extLst>
                    <a:ext uri="{A12FA001-AC4F-418D-AE19-62706E023703}">
                      <ahyp:hlinkClr val="tx"/>
                    </a:ext>
                  </a:extLst>
                </a:hlinkClick>
              </a:rPr>
              <a:t>edian Income</a:t>
            </a:r>
            <a:endParaRPr b="1" sz="1600">
              <a:solidFill>
                <a:srgbClr val="991B1B"/>
              </a:solidFill>
              <a:latin typeface="Playfair Display"/>
              <a:ea typeface="Playfair Display"/>
              <a:cs typeface="Playfair Display"/>
              <a:sym typeface="Playfair Display"/>
            </a:endParaRPr>
          </a:p>
        </p:txBody>
      </p:sp>
      <p:pic>
        <p:nvPicPr>
          <p:cNvPr id="89" name="Google Shape;89;p16"/>
          <p:cNvPicPr preferRelativeResize="0"/>
          <p:nvPr/>
        </p:nvPicPr>
        <p:blipFill>
          <a:blip r:embed="rId5">
            <a:alphaModFix/>
          </a:blip>
          <a:stretch>
            <a:fillRect/>
          </a:stretch>
        </p:blipFill>
        <p:spPr>
          <a:xfrm>
            <a:off x="5267202" y="890300"/>
            <a:ext cx="3344501" cy="2694550"/>
          </a:xfrm>
          <a:prstGeom prst="rect">
            <a:avLst/>
          </a:prstGeom>
          <a:noFill/>
          <a:ln>
            <a:noFill/>
          </a:ln>
        </p:spPr>
      </p:pic>
      <p:sp>
        <p:nvSpPr>
          <p:cNvPr id="90" name="Google Shape;90;p16"/>
          <p:cNvSpPr txBox="1"/>
          <p:nvPr/>
        </p:nvSpPr>
        <p:spPr>
          <a:xfrm>
            <a:off x="83500" y="3650825"/>
            <a:ext cx="4017600" cy="3864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rPr lang="en" sz="1200">
                <a:latin typeface="Playfair Display"/>
                <a:ea typeface="Playfair Display"/>
                <a:cs typeface="Playfair Display"/>
                <a:sym typeface="Playfair Display"/>
              </a:rPr>
              <a:t>(GeoData Institute, University of Southampton, n.d.) </a:t>
            </a:r>
            <a:endParaRPr sz="1200" u="sng">
              <a:solidFill>
                <a:schemeClr val="hlink"/>
              </a:solidFill>
              <a:latin typeface="Playfair Display"/>
              <a:ea typeface="Playfair Display"/>
              <a:cs typeface="Playfair Display"/>
              <a:sym typeface="Playfair Display"/>
            </a:endParaRPr>
          </a:p>
        </p:txBody>
      </p:sp>
      <p:pic>
        <p:nvPicPr>
          <p:cNvPr id="91" name="Google Shape;91;p16"/>
          <p:cNvPicPr preferRelativeResize="0"/>
          <p:nvPr/>
        </p:nvPicPr>
        <p:blipFill>
          <a:blip r:embed="rId6">
            <a:alphaModFix/>
          </a:blip>
          <a:stretch>
            <a:fillRect/>
          </a:stretch>
        </p:blipFill>
        <p:spPr>
          <a:xfrm>
            <a:off x="676225" y="712425"/>
            <a:ext cx="3424875" cy="2452150"/>
          </a:xfrm>
          <a:prstGeom prst="rect">
            <a:avLst/>
          </a:prstGeom>
          <a:noFill/>
          <a:ln>
            <a:noFill/>
          </a:ln>
        </p:spPr>
      </p:pic>
      <p:pic>
        <p:nvPicPr>
          <p:cNvPr id="92" name="Google Shape;92;p16" title="Index.png"/>
          <p:cNvPicPr preferRelativeResize="0"/>
          <p:nvPr/>
        </p:nvPicPr>
        <p:blipFill>
          <a:blip r:embed="rId7">
            <a:alphaModFix/>
          </a:blip>
          <a:stretch>
            <a:fillRect/>
          </a:stretch>
        </p:blipFill>
        <p:spPr>
          <a:xfrm>
            <a:off x="676225" y="2490312"/>
            <a:ext cx="924745" cy="652112"/>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8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8F5"/>
        </a:solidFill>
      </p:bgPr>
    </p:bg>
    <p:spTree>
      <p:nvGrpSpPr>
        <p:cNvPr id="96" name="Shape 96"/>
        <p:cNvGrpSpPr/>
        <p:nvPr/>
      </p:nvGrpSpPr>
      <p:grpSpPr>
        <a:xfrm>
          <a:off x="0" y="0"/>
          <a:ext cx="0" cy="0"/>
          <a:chOff x="0" y="0"/>
          <a:chExt cx="0" cy="0"/>
        </a:xfrm>
      </p:grpSpPr>
      <p:sp>
        <p:nvSpPr>
          <p:cNvPr id="97" name="Google Shape;97;p17"/>
          <p:cNvSpPr/>
          <p:nvPr/>
        </p:nvSpPr>
        <p:spPr>
          <a:xfrm>
            <a:off x="2143476" y="4200942"/>
            <a:ext cx="2559000" cy="647100"/>
          </a:xfrm>
          <a:prstGeom prst="roundRect">
            <a:avLst>
              <a:gd fmla="val 33890" name="adj"/>
            </a:avLst>
          </a:prstGeom>
          <a:solidFill>
            <a:schemeClr val="lt1"/>
          </a:solidFill>
          <a:ln cap="flat" cmpd="sng" w="9550">
            <a:solidFill>
              <a:srgbClr val="991B1B"/>
            </a:solidFill>
            <a:prstDash val="solid"/>
            <a:round/>
            <a:headEnd len="sm" w="sm" type="none"/>
            <a:tailEnd len="sm" w="sm" type="none"/>
          </a:ln>
        </p:spPr>
        <p:txBody>
          <a:bodyPr anchorCtr="0" anchor="ctr" bIns="91750" lIns="91750" spcFirstLastPara="1" rIns="91750" wrap="square" tIns="91750">
            <a:noAutofit/>
          </a:bodyPr>
          <a:lstStyle/>
          <a:p>
            <a:pPr indent="0" lvl="0" marL="0" rtl="0" algn="ctr">
              <a:spcBef>
                <a:spcPts val="0"/>
              </a:spcBef>
              <a:spcAft>
                <a:spcPts val="0"/>
              </a:spcAft>
              <a:buNone/>
            </a:pPr>
            <a:r>
              <a:t/>
            </a:r>
            <a:endParaRPr sz="1405"/>
          </a:p>
        </p:txBody>
      </p:sp>
      <p:sp>
        <p:nvSpPr>
          <p:cNvPr id="98" name="Google Shape;98;p17"/>
          <p:cNvSpPr/>
          <p:nvPr/>
        </p:nvSpPr>
        <p:spPr>
          <a:xfrm>
            <a:off x="2143476" y="3100849"/>
            <a:ext cx="2559000" cy="647100"/>
          </a:xfrm>
          <a:prstGeom prst="roundRect">
            <a:avLst>
              <a:gd fmla="val 33890" name="adj"/>
            </a:avLst>
          </a:prstGeom>
          <a:solidFill>
            <a:schemeClr val="lt1"/>
          </a:solidFill>
          <a:ln cap="flat" cmpd="sng" w="9550">
            <a:solidFill>
              <a:srgbClr val="991B1B"/>
            </a:solidFill>
            <a:prstDash val="solid"/>
            <a:round/>
            <a:headEnd len="sm" w="sm" type="none"/>
            <a:tailEnd len="sm" w="sm" type="none"/>
          </a:ln>
        </p:spPr>
        <p:txBody>
          <a:bodyPr anchorCtr="0" anchor="ctr" bIns="91750" lIns="91750" spcFirstLastPara="1" rIns="91750" wrap="square" tIns="91750">
            <a:noAutofit/>
          </a:bodyPr>
          <a:lstStyle/>
          <a:p>
            <a:pPr indent="0" lvl="0" marL="0" rtl="0" algn="ctr">
              <a:spcBef>
                <a:spcPts val="0"/>
              </a:spcBef>
              <a:spcAft>
                <a:spcPts val="0"/>
              </a:spcAft>
              <a:buNone/>
            </a:pPr>
            <a:r>
              <a:t/>
            </a:r>
            <a:endParaRPr sz="1405"/>
          </a:p>
        </p:txBody>
      </p:sp>
      <p:sp>
        <p:nvSpPr>
          <p:cNvPr id="99" name="Google Shape;99;p17"/>
          <p:cNvSpPr/>
          <p:nvPr/>
        </p:nvSpPr>
        <p:spPr>
          <a:xfrm>
            <a:off x="2143476" y="2016520"/>
            <a:ext cx="2559000" cy="647100"/>
          </a:xfrm>
          <a:prstGeom prst="roundRect">
            <a:avLst>
              <a:gd fmla="val 33890" name="adj"/>
            </a:avLst>
          </a:prstGeom>
          <a:solidFill>
            <a:schemeClr val="lt1"/>
          </a:solidFill>
          <a:ln cap="flat" cmpd="sng" w="9550">
            <a:solidFill>
              <a:srgbClr val="991B1B"/>
            </a:solidFill>
            <a:prstDash val="solid"/>
            <a:round/>
            <a:headEnd len="sm" w="sm" type="none"/>
            <a:tailEnd len="sm" w="sm" type="none"/>
          </a:ln>
        </p:spPr>
        <p:txBody>
          <a:bodyPr anchorCtr="0" anchor="ctr" bIns="91750" lIns="91750" spcFirstLastPara="1" rIns="91750" wrap="square" tIns="91750">
            <a:noAutofit/>
          </a:bodyPr>
          <a:lstStyle/>
          <a:p>
            <a:pPr indent="0" lvl="0" marL="0" rtl="0" algn="ctr">
              <a:spcBef>
                <a:spcPts val="0"/>
              </a:spcBef>
              <a:spcAft>
                <a:spcPts val="0"/>
              </a:spcAft>
              <a:buNone/>
            </a:pPr>
            <a:r>
              <a:t/>
            </a:r>
            <a:endParaRPr sz="1405"/>
          </a:p>
        </p:txBody>
      </p:sp>
      <p:sp>
        <p:nvSpPr>
          <p:cNvPr id="100" name="Google Shape;100;p17"/>
          <p:cNvSpPr txBox="1"/>
          <p:nvPr/>
        </p:nvSpPr>
        <p:spPr>
          <a:xfrm>
            <a:off x="371400" y="293664"/>
            <a:ext cx="8401200" cy="3231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lang="en" sz="2100">
                <a:solidFill>
                  <a:srgbClr val="991B1B"/>
                </a:solidFill>
                <a:latin typeface="Playfair Display"/>
                <a:ea typeface="Playfair Display"/>
                <a:cs typeface="Playfair Display"/>
                <a:sym typeface="Playfair Display"/>
              </a:rPr>
              <a:t>Health Knowledge is Power</a:t>
            </a:r>
            <a:endParaRPr sz="1100"/>
          </a:p>
        </p:txBody>
      </p:sp>
      <p:sp>
        <p:nvSpPr>
          <p:cNvPr id="101" name="Google Shape;101;p17"/>
          <p:cNvSpPr/>
          <p:nvPr/>
        </p:nvSpPr>
        <p:spPr>
          <a:xfrm>
            <a:off x="2143476" y="871700"/>
            <a:ext cx="2559000" cy="647100"/>
          </a:xfrm>
          <a:prstGeom prst="roundRect">
            <a:avLst>
              <a:gd fmla="val 33890" name="adj"/>
            </a:avLst>
          </a:prstGeom>
          <a:solidFill>
            <a:schemeClr val="lt1"/>
          </a:solidFill>
          <a:ln cap="flat" cmpd="sng" w="9550">
            <a:solidFill>
              <a:srgbClr val="991B1B"/>
            </a:solidFill>
            <a:prstDash val="solid"/>
            <a:round/>
            <a:headEnd len="sm" w="sm" type="none"/>
            <a:tailEnd len="sm" w="sm" type="none"/>
          </a:ln>
        </p:spPr>
        <p:txBody>
          <a:bodyPr anchorCtr="0" anchor="ctr" bIns="91750" lIns="91750" spcFirstLastPara="1" rIns="91750" wrap="square" tIns="91750">
            <a:noAutofit/>
          </a:bodyPr>
          <a:lstStyle/>
          <a:p>
            <a:pPr indent="0" lvl="0" marL="0" rtl="0" algn="ctr">
              <a:spcBef>
                <a:spcPts val="0"/>
              </a:spcBef>
              <a:spcAft>
                <a:spcPts val="0"/>
              </a:spcAft>
              <a:buNone/>
            </a:pPr>
            <a:r>
              <a:t/>
            </a:r>
            <a:endParaRPr sz="1405"/>
          </a:p>
        </p:txBody>
      </p:sp>
      <p:sp>
        <p:nvSpPr>
          <p:cNvPr id="102" name="Google Shape;102;p17"/>
          <p:cNvSpPr txBox="1"/>
          <p:nvPr/>
        </p:nvSpPr>
        <p:spPr>
          <a:xfrm>
            <a:off x="2360062" y="879753"/>
            <a:ext cx="2215800" cy="6447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1200"/>
              </a:spcAft>
              <a:buNone/>
            </a:pPr>
            <a:r>
              <a:rPr b="1" lang="en" sz="1311">
                <a:solidFill>
                  <a:schemeClr val="dk1"/>
                </a:solidFill>
                <a:latin typeface="Playfair Display"/>
                <a:ea typeface="Playfair Display"/>
                <a:cs typeface="Playfair Display"/>
                <a:sym typeface="Playfair Display"/>
              </a:rPr>
              <a:t>Unequal distribution of Health Knowledge</a:t>
            </a:r>
            <a:endParaRPr sz="1800">
              <a:solidFill>
                <a:schemeClr val="dk2"/>
              </a:solidFill>
            </a:endParaRPr>
          </a:p>
        </p:txBody>
      </p:sp>
      <p:sp>
        <p:nvSpPr>
          <p:cNvPr id="103" name="Google Shape;103;p17"/>
          <p:cNvSpPr txBox="1"/>
          <p:nvPr/>
        </p:nvSpPr>
        <p:spPr>
          <a:xfrm>
            <a:off x="2240097" y="2131883"/>
            <a:ext cx="2215800" cy="406800"/>
          </a:xfrm>
          <a:prstGeom prst="rect">
            <a:avLst/>
          </a:prstGeom>
          <a:noFill/>
          <a:ln>
            <a:noFill/>
          </a:ln>
        </p:spPr>
        <p:txBody>
          <a:bodyPr anchorCtr="0" anchor="t" bIns="91425" lIns="91425" spcFirstLastPara="1" rIns="91425" wrap="square" tIns="91425">
            <a:noAutofit/>
          </a:bodyPr>
          <a:lstStyle/>
          <a:p>
            <a:pPr indent="0" lvl="0" marL="457200" rtl="0" algn="l">
              <a:lnSpc>
                <a:spcPct val="115000"/>
              </a:lnSpc>
              <a:spcBef>
                <a:spcPts val="1200"/>
              </a:spcBef>
              <a:spcAft>
                <a:spcPts val="1200"/>
              </a:spcAft>
              <a:buNone/>
            </a:pPr>
            <a:r>
              <a:rPr b="1" lang="en" sz="1311">
                <a:solidFill>
                  <a:schemeClr val="dk1"/>
                </a:solidFill>
                <a:latin typeface="Playfair Display"/>
                <a:ea typeface="Playfair Display"/>
                <a:cs typeface="Playfair Display"/>
                <a:sym typeface="Playfair Display"/>
              </a:rPr>
              <a:t>Power imbalance</a:t>
            </a:r>
            <a:endParaRPr b="1" sz="1311">
              <a:solidFill>
                <a:schemeClr val="dk1"/>
              </a:solidFill>
              <a:latin typeface="Playfair Display"/>
              <a:ea typeface="Playfair Display"/>
              <a:cs typeface="Playfair Display"/>
              <a:sym typeface="Playfair Display"/>
            </a:endParaRPr>
          </a:p>
        </p:txBody>
      </p:sp>
      <p:sp>
        <p:nvSpPr>
          <p:cNvPr id="104" name="Google Shape;104;p17"/>
          <p:cNvSpPr txBox="1"/>
          <p:nvPr/>
        </p:nvSpPr>
        <p:spPr>
          <a:xfrm>
            <a:off x="2237949" y="4340875"/>
            <a:ext cx="2550000" cy="406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1200"/>
              </a:spcAft>
              <a:buNone/>
            </a:pPr>
            <a:r>
              <a:rPr b="1" lang="en" sz="1311">
                <a:solidFill>
                  <a:schemeClr val="dk1"/>
                </a:solidFill>
                <a:latin typeface="Playfair Display"/>
                <a:ea typeface="Playfair Display"/>
                <a:cs typeface="Playfair Display"/>
                <a:sym typeface="Playfair Display"/>
              </a:rPr>
              <a:t>Serious health Consequences</a:t>
            </a:r>
            <a:endParaRPr sz="1800">
              <a:solidFill>
                <a:schemeClr val="dk2"/>
              </a:solidFill>
            </a:endParaRPr>
          </a:p>
        </p:txBody>
      </p:sp>
      <p:sp>
        <p:nvSpPr>
          <p:cNvPr id="105" name="Google Shape;105;p17"/>
          <p:cNvSpPr txBox="1"/>
          <p:nvPr/>
        </p:nvSpPr>
        <p:spPr>
          <a:xfrm>
            <a:off x="2544086" y="3116255"/>
            <a:ext cx="2027700" cy="6447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b="1" lang="en" sz="1311">
                <a:solidFill>
                  <a:schemeClr val="dk1"/>
                </a:solidFill>
                <a:latin typeface="Playfair Display"/>
                <a:ea typeface="Playfair Display"/>
                <a:cs typeface="Playfair Display"/>
                <a:sym typeface="Playfair Display"/>
              </a:rPr>
              <a:t>E</a:t>
            </a:r>
            <a:r>
              <a:rPr b="1" lang="en" sz="1311">
                <a:solidFill>
                  <a:schemeClr val="dk1"/>
                </a:solidFill>
                <a:latin typeface="Playfair Display"/>
                <a:ea typeface="Playfair Display"/>
                <a:cs typeface="Playfair Display"/>
                <a:sym typeface="Playfair Display"/>
              </a:rPr>
              <a:t>pistemic injustice - testimonial injustice </a:t>
            </a:r>
            <a:endParaRPr b="1" sz="1311">
              <a:solidFill>
                <a:schemeClr val="dk1"/>
              </a:solidFill>
              <a:latin typeface="Playfair Display"/>
              <a:ea typeface="Playfair Display"/>
              <a:cs typeface="Playfair Display"/>
              <a:sym typeface="Playfair Display"/>
            </a:endParaRPr>
          </a:p>
          <a:p>
            <a:pPr indent="0" lvl="0" marL="0" rtl="0" algn="l">
              <a:lnSpc>
                <a:spcPct val="115000"/>
              </a:lnSpc>
              <a:spcBef>
                <a:spcPts val="1200"/>
              </a:spcBef>
              <a:spcAft>
                <a:spcPts val="1200"/>
              </a:spcAft>
              <a:buNone/>
            </a:pPr>
            <a:r>
              <a:t/>
            </a:r>
            <a:endParaRPr b="1" sz="1311">
              <a:solidFill>
                <a:schemeClr val="dk1"/>
              </a:solidFill>
              <a:latin typeface="Playfair Display"/>
              <a:ea typeface="Playfair Display"/>
              <a:cs typeface="Playfair Display"/>
              <a:sym typeface="Playfair Display"/>
            </a:endParaRPr>
          </a:p>
        </p:txBody>
      </p:sp>
      <p:sp>
        <p:nvSpPr>
          <p:cNvPr id="106" name="Google Shape;106;p17"/>
          <p:cNvSpPr/>
          <p:nvPr/>
        </p:nvSpPr>
        <p:spPr>
          <a:xfrm>
            <a:off x="4933100" y="1157536"/>
            <a:ext cx="417900" cy="3397200"/>
          </a:xfrm>
          <a:prstGeom prst="rightBrace">
            <a:avLst>
              <a:gd fmla="val 0" name="adj1"/>
              <a:gd fmla="val 50000" name="adj2"/>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07" name="Google Shape;107;p17"/>
          <p:cNvSpPr/>
          <p:nvPr/>
        </p:nvSpPr>
        <p:spPr>
          <a:xfrm>
            <a:off x="5494900" y="2536825"/>
            <a:ext cx="2550000" cy="817200"/>
          </a:xfrm>
          <a:prstGeom prst="roundRect">
            <a:avLst>
              <a:gd fmla="val 33890" name="adj"/>
            </a:avLst>
          </a:prstGeom>
          <a:solidFill>
            <a:schemeClr val="lt1"/>
          </a:solidFill>
          <a:ln cap="flat" cmpd="sng" w="9525">
            <a:solidFill>
              <a:srgbClr val="991B1B"/>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08" name="Google Shape;108;p17"/>
          <p:cNvSpPr txBox="1"/>
          <p:nvPr/>
        </p:nvSpPr>
        <p:spPr>
          <a:xfrm>
            <a:off x="5606725" y="2549875"/>
            <a:ext cx="2550000" cy="1098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1200"/>
              </a:spcBef>
              <a:spcAft>
                <a:spcPts val="1200"/>
              </a:spcAft>
              <a:buNone/>
            </a:pPr>
            <a:r>
              <a:rPr b="1" lang="en" sz="1311">
                <a:solidFill>
                  <a:schemeClr val="dk1"/>
                </a:solidFill>
                <a:latin typeface="Playfair Display"/>
                <a:ea typeface="Playfair Display"/>
                <a:cs typeface="Playfair Display"/>
                <a:sym typeface="Playfair Display"/>
              </a:rPr>
              <a:t>Official health communication can reinforce or reduce this imbalance </a:t>
            </a:r>
            <a:endParaRPr b="1" sz="1311">
              <a:solidFill>
                <a:schemeClr val="dk1"/>
              </a:solidFill>
              <a:latin typeface="Playfair Display"/>
              <a:ea typeface="Playfair Display"/>
              <a:cs typeface="Playfair Display"/>
              <a:sym typeface="Playfair Display"/>
            </a:endParaRPr>
          </a:p>
        </p:txBody>
      </p:sp>
      <p:sp>
        <p:nvSpPr>
          <p:cNvPr id="109" name="Google Shape;109;p17"/>
          <p:cNvSpPr/>
          <p:nvPr/>
        </p:nvSpPr>
        <p:spPr>
          <a:xfrm>
            <a:off x="3322325" y="2726386"/>
            <a:ext cx="201300" cy="323100"/>
          </a:xfrm>
          <a:prstGeom prst="down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10" name="Google Shape;110;p17"/>
          <p:cNvSpPr/>
          <p:nvPr/>
        </p:nvSpPr>
        <p:spPr>
          <a:xfrm>
            <a:off x="3322325" y="1608938"/>
            <a:ext cx="201300" cy="323100"/>
          </a:xfrm>
          <a:prstGeom prst="down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11" name="Google Shape;111;p17"/>
          <p:cNvSpPr/>
          <p:nvPr/>
        </p:nvSpPr>
        <p:spPr>
          <a:xfrm>
            <a:off x="3322574" y="3819411"/>
            <a:ext cx="201300" cy="323100"/>
          </a:xfrm>
          <a:prstGeom prst="down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12" name="Google Shape;112;p17"/>
          <p:cNvSpPr txBox="1"/>
          <p:nvPr/>
        </p:nvSpPr>
        <p:spPr>
          <a:xfrm>
            <a:off x="2095952" y="3693507"/>
            <a:ext cx="3000000" cy="3540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1200"/>
              </a:spcAft>
              <a:buNone/>
            </a:pPr>
            <a:r>
              <a:rPr b="1" lang="en" sz="1100">
                <a:solidFill>
                  <a:schemeClr val="dk1"/>
                </a:solidFill>
                <a:latin typeface="Playfair Display"/>
                <a:ea typeface="Playfair Display"/>
                <a:cs typeface="Playfair Display"/>
                <a:sym typeface="Playfair Display"/>
              </a:rPr>
              <a:t>(</a:t>
            </a:r>
            <a:r>
              <a:rPr b="1" lang="en" sz="1100">
                <a:solidFill>
                  <a:schemeClr val="dk1"/>
                </a:solidFill>
                <a:latin typeface="Playfair Display"/>
                <a:ea typeface="Playfair Display"/>
                <a:cs typeface="Playfair Display"/>
                <a:sym typeface="Playfair Display"/>
              </a:rPr>
              <a:t>Fricker, M. (2007)</a:t>
            </a:r>
            <a:r>
              <a:rPr lang="en" sz="1100">
                <a:solidFill>
                  <a:schemeClr val="dk1"/>
                </a:solidFill>
                <a:latin typeface="Playfair Display"/>
                <a:ea typeface="Playfair Display"/>
                <a:cs typeface="Playfair Display"/>
                <a:sym typeface="Playfair Display"/>
              </a:rPr>
              <a:t> </a:t>
            </a:r>
            <a:endParaRPr>
              <a:latin typeface="Playfair Display"/>
              <a:ea typeface="Playfair Display"/>
              <a:cs typeface="Playfair Display"/>
              <a:sym typeface="Playfair Display"/>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8F5"/>
        </a:solidFill>
      </p:bgPr>
    </p:bg>
    <p:spTree>
      <p:nvGrpSpPr>
        <p:cNvPr id="116" name="Shape 116"/>
        <p:cNvGrpSpPr/>
        <p:nvPr/>
      </p:nvGrpSpPr>
      <p:grpSpPr>
        <a:xfrm>
          <a:off x="0" y="0"/>
          <a:ext cx="0" cy="0"/>
          <a:chOff x="0" y="0"/>
          <a:chExt cx="0" cy="0"/>
        </a:xfrm>
      </p:grpSpPr>
      <p:sp>
        <p:nvSpPr>
          <p:cNvPr id="117" name="Google Shape;117;p18"/>
          <p:cNvSpPr txBox="1"/>
          <p:nvPr/>
        </p:nvSpPr>
        <p:spPr>
          <a:xfrm>
            <a:off x="371400" y="428625"/>
            <a:ext cx="8401200" cy="3231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lang="en" sz="2100">
                <a:solidFill>
                  <a:srgbClr val="991B1B"/>
                </a:solidFill>
                <a:latin typeface="Playfair Display"/>
                <a:ea typeface="Playfair Display"/>
                <a:cs typeface="Playfair Display"/>
                <a:sym typeface="Playfair Display"/>
              </a:rPr>
              <a:t>Case Study: Public Facing  </a:t>
            </a:r>
            <a:r>
              <a:rPr b="1" i="1" lang="en" sz="2100">
                <a:solidFill>
                  <a:srgbClr val="991B1B"/>
                </a:solidFill>
                <a:latin typeface="Playfair Display"/>
                <a:ea typeface="Playfair Display"/>
                <a:cs typeface="Playfair Display"/>
                <a:sym typeface="Playfair Display"/>
              </a:rPr>
              <a:t>Important COVID-19 Information</a:t>
            </a:r>
            <a:endParaRPr i="1" sz="1100"/>
          </a:p>
        </p:txBody>
      </p:sp>
      <p:pic>
        <p:nvPicPr>
          <p:cNvPr id="118" name="Google Shape;118;p18" title="Page 1.jpg"/>
          <p:cNvPicPr preferRelativeResize="0"/>
          <p:nvPr/>
        </p:nvPicPr>
        <p:blipFill>
          <a:blip r:embed="rId3">
            <a:alphaModFix/>
          </a:blip>
          <a:stretch>
            <a:fillRect/>
          </a:stretch>
        </p:blipFill>
        <p:spPr>
          <a:xfrm>
            <a:off x="80101" y="1286600"/>
            <a:ext cx="2112350" cy="2801874"/>
          </a:xfrm>
          <a:prstGeom prst="rect">
            <a:avLst/>
          </a:prstGeom>
          <a:noFill/>
          <a:ln>
            <a:noFill/>
          </a:ln>
        </p:spPr>
      </p:pic>
      <p:pic>
        <p:nvPicPr>
          <p:cNvPr id="119" name="Google Shape;119;p18" title="Page 2.jpg"/>
          <p:cNvPicPr preferRelativeResize="0"/>
          <p:nvPr/>
        </p:nvPicPr>
        <p:blipFill>
          <a:blip r:embed="rId4">
            <a:alphaModFix/>
          </a:blip>
          <a:stretch>
            <a:fillRect/>
          </a:stretch>
        </p:blipFill>
        <p:spPr>
          <a:xfrm>
            <a:off x="2370587" y="1286608"/>
            <a:ext cx="2112350" cy="2801869"/>
          </a:xfrm>
          <a:prstGeom prst="rect">
            <a:avLst/>
          </a:prstGeom>
          <a:noFill/>
          <a:ln>
            <a:noFill/>
          </a:ln>
        </p:spPr>
      </p:pic>
      <p:pic>
        <p:nvPicPr>
          <p:cNvPr id="120" name="Google Shape;120;p18" title="Page 3.jpg"/>
          <p:cNvPicPr preferRelativeResize="0"/>
          <p:nvPr/>
        </p:nvPicPr>
        <p:blipFill>
          <a:blip r:embed="rId5">
            <a:alphaModFix/>
          </a:blip>
          <a:stretch>
            <a:fillRect/>
          </a:stretch>
        </p:blipFill>
        <p:spPr>
          <a:xfrm>
            <a:off x="4661069" y="1286608"/>
            <a:ext cx="2112350" cy="2801869"/>
          </a:xfrm>
          <a:prstGeom prst="rect">
            <a:avLst/>
          </a:prstGeom>
          <a:noFill/>
          <a:ln>
            <a:noFill/>
          </a:ln>
        </p:spPr>
      </p:pic>
      <p:pic>
        <p:nvPicPr>
          <p:cNvPr id="121" name="Google Shape;121;p18" title="Page 4.jpg"/>
          <p:cNvPicPr preferRelativeResize="0"/>
          <p:nvPr/>
        </p:nvPicPr>
        <p:blipFill>
          <a:blip r:embed="rId6">
            <a:alphaModFix/>
          </a:blip>
          <a:stretch>
            <a:fillRect/>
          </a:stretch>
        </p:blipFill>
        <p:spPr>
          <a:xfrm>
            <a:off x="6951550" y="1286600"/>
            <a:ext cx="2112350" cy="2801874"/>
          </a:xfrm>
          <a:prstGeom prst="rect">
            <a:avLst/>
          </a:prstGeom>
          <a:noFill/>
          <a:ln>
            <a:noFill/>
          </a:ln>
        </p:spPr>
      </p:pic>
      <p:pic>
        <p:nvPicPr>
          <p:cNvPr id="122" name="Google Shape;122;p18"/>
          <p:cNvPicPr preferRelativeResize="0"/>
          <p:nvPr/>
        </p:nvPicPr>
        <p:blipFill>
          <a:blip r:embed="rId7">
            <a:alphaModFix/>
          </a:blip>
          <a:stretch>
            <a:fillRect/>
          </a:stretch>
        </p:blipFill>
        <p:spPr>
          <a:xfrm>
            <a:off x="8043450" y="4247450"/>
            <a:ext cx="802625" cy="822575"/>
          </a:xfrm>
          <a:prstGeom prst="rect">
            <a:avLst/>
          </a:prstGeom>
          <a:noFill/>
          <a:ln>
            <a:noFill/>
          </a:ln>
        </p:spPr>
      </p:pic>
      <p:sp>
        <p:nvSpPr>
          <p:cNvPr id="123" name="Google Shape;123;p18"/>
          <p:cNvSpPr txBox="1"/>
          <p:nvPr/>
        </p:nvSpPr>
        <p:spPr>
          <a:xfrm>
            <a:off x="80100" y="4247450"/>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latin typeface="Playfair Display"/>
                <a:ea typeface="Playfair Display"/>
                <a:cs typeface="Playfair Display"/>
                <a:sym typeface="Playfair Display"/>
              </a:rPr>
              <a:t>(UK Health Security Agency, 2022) </a:t>
            </a:r>
            <a:endParaRPr>
              <a:latin typeface="Playfair Display"/>
              <a:ea typeface="Playfair Display"/>
              <a:cs typeface="Playfair Display"/>
              <a:sym typeface="Playfair Display"/>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8F5"/>
        </a:solidFill>
      </p:bgPr>
    </p:bg>
    <p:spTree>
      <p:nvGrpSpPr>
        <p:cNvPr id="127" name="Shape 127"/>
        <p:cNvGrpSpPr/>
        <p:nvPr/>
      </p:nvGrpSpPr>
      <p:grpSpPr>
        <a:xfrm>
          <a:off x="0" y="0"/>
          <a:ext cx="0" cy="0"/>
          <a:chOff x="0" y="0"/>
          <a:chExt cx="0" cy="0"/>
        </a:xfrm>
      </p:grpSpPr>
      <p:pic>
        <p:nvPicPr>
          <p:cNvPr descr="image.png" id="128" name="Google Shape;128;p19"/>
          <p:cNvPicPr preferRelativeResize="0"/>
          <p:nvPr/>
        </p:nvPicPr>
        <p:blipFill rotWithShape="1">
          <a:blip r:embed="rId3">
            <a:alphaModFix/>
          </a:blip>
          <a:srcRect b="0" l="0" r="0" t="0"/>
          <a:stretch/>
        </p:blipFill>
        <p:spPr>
          <a:xfrm>
            <a:off x="0" y="-129668"/>
            <a:ext cx="9144000" cy="5143500"/>
          </a:xfrm>
          <a:prstGeom prst="rect">
            <a:avLst/>
          </a:prstGeom>
          <a:noFill/>
          <a:ln>
            <a:noFill/>
          </a:ln>
        </p:spPr>
      </p:pic>
      <p:pic>
        <p:nvPicPr>
          <p:cNvPr id="129" name="Google Shape;129;p19" title="Page 1 copy.jpg"/>
          <p:cNvPicPr preferRelativeResize="0"/>
          <p:nvPr/>
        </p:nvPicPr>
        <p:blipFill>
          <a:blip r:embed="rId4">
            <a:alphaModFix/>
          </a:blip>
          <a:stretch>
            <a:fillRect/>
          </a:stretch>
        </p:blipFill>
        <p:spPr>
          <a:xfrm>
            <a:off x="5236125" y="752120"/>
            <a:ext cx="3188175" cy="4228879"/>
          </a:xfrm>
          <a:prstGeom prst="rect">
            <a:avLst/>
          </a:prstGeom>
          <a:noFill/>
          <a:ln>
            <a:noFill/>
          </a:ln>
        </p:spPr>
      </p:pic>
      <p:pic>
        <p:nvPicPr>
          <p:cNvPr descr="image.png" id="130" name="Google Shape;130;p19"/>
          <p:cNvPicPr preferRelativeResize="0"/>
          <p:nvPr/>
        </p:nvPicPr>
        <p:blipFill rotWithShape="1">
          <a:blip r:embed="rId5">
            <a:alphaModFix/>
          </a:blip>
          <a:srcRect b="0" l="0" r="0" t="0"/>
          <a:stretch/>
        </p:blipFill>
        <p:spPr>
          <a:xfrm>
            <a:off x="571475" y="803857"/>
            <a:ext cx="3857625" cy="1338587"/>
          </a:xfrm>
          <a:prstGeom prst="rect">
            <a:avLst/>
          </a:prstGeom>
          <a:noFill/>
          <a:ln>
            <a:noFill/>
          </a:ln>
        </p:spPr>
      </p:pic>
      <p:sp>
        <p:nvSpPr>
          <p:cNvPr id="131" name="Google Shape;131;p19"/>
          <p:cNvSpPr txBox="1"/>
          <p:nvPr/>
        </p:nvSpPr>
        <p:spPr>
          <a:xfrm>
            <a:off x="828700" y="899782"/>
            <a:ext cx="3343200" cy="12714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1" lang="en" sz="1000">
                <a:solidFill>
                  <a:srgbClr val="991B1B"/>
                </a:solidFill>
              </a:rPr>
              <a:t>The logos</a:t>
            </a:r>
            <a:endParaRPr b="1" sz="1000">
              <a:solidFill>
                <a:srgbClr val="991B1B"/>
              </a:solidFill>
            </a:endParaRPr>
          </a:p>
          <a:p>
            <a:pPr indent="-285750" lvl="0" marL="457200" marR="0" rtl="0" algn="l">
              <a:lnSpc>
                <a:spcPct val="160000"/>
              </a:lnSpc>
              <a:spcBef>
                <a:spcPts val="0"/>
              </a:spcBef>
              <a:spcAft>
                <a:spcPts val="0"/>
              </a:spcAft>
              <a:buSzPts val="900"/>
              <a:buChar char="●"/>
            </a:pPr>
            <a:r>
              <a:rPr lang="en" sz="900">
                <a:solidFill>
                  <a:schemeClr val="dk1"/>
                </a:solidFill>
              </a:rPr>
              <a:t>Visual authority</a:t>
            </a:r>
            <a:r>
              <a:rPr lang="en" sz="900"/>
              <a:t> </a:t>
            </a:r>
            <a:endParaRPr sz="900"/>
          </a:p>
          <a:p>
            <a:pPr indent="-285750" lvl="0" marL="457200" marR="0" rtl="0" algn="l">
              <a:lnSpc>
                <a:spcPct val="160000"/>
              </a:lnSpc>
              <a:spcBef>
                <a:spcPts val="0"/>
              </a:spcBef>
              <a:spcAft>
                <a:spcPts val="0"/>
              </a:spcAft>
              <a:buSzPts val="900"/>
              <a:buChar char="●"/>
            </a:pPr>
            <a:r>
              <a:rPr lang="en" sz="900"/>
              <a:t>UK Health Security Agency and NHS logos prominently at the top</a:t>
            </a:r>
            <a:endParaRPr sz="900"/>
          </a:p>
          <a:p>
            <a:pPr indent="-285750" lvl="0" marL="457200" marR="0" rtl="0" algn="l">
              <a:lnSpc>
                <a:spcPct val="160000"/>
              </a:lnSpc>
              <a:spcBef>
                <a:spcPts val="0"/>
              </a:spcBef>
              <a:spcAft>
                <a:spcPts val="0"/>
              </a:spcAft>
              <a:buSzPts val="900"/>
              <a:buChar char="●"/>
            </a:pPr>
            <a:r>
              <a:rPr lang="en" sz="900">
                <a:solidFill>
                  <a:schemeClr val="dk1"/>
                </a:solidFill>
              </a:rPr>
              <a:t>Implying a sense of  </a:t>
            </a:r>
            <a:r>
              <a:rPr lang="en" sz="900">
                <a:solidFill>
                  <a:schemeClr val="dk1"/>
                </a:solidFill>
              </a:rPr>
              <a:t>reliable and unquestionable </a:t>
            </a:r>
            <a:endParaRPr sz="900">
              <a:solidFill>
                <a:schemeClr val="dk1"/>
              </a:solidFill>
            </a:endParaRPr>
          </a:p>
          <a:p>
            <a:pPr indent="-285750" lvl="0" marL="457200" marR="0" rtl="0" algn="l">
              <a:lnSpc>
                <a:spcPct val="160000"/>
              </a:lnSpc>
              <a:spcBef>
                <a:spcPts val="0"/>
              </a:spcBef>
              <a:spcAft>
                <a:spcPts val="0"/>
              </a:spcAft>
              <a:buSzPts val="900"/>
              <a:buChar char="●"/>
            </a:pPr>
            <a:r>
              <a:rPr lang="en" sz="900"/>
              <a:t>Strong command and obligation.</a:t>
            </a:r>
            <a:endParaRPr sz="900"/>
          </a:p>
        </p:txBody>
      </p:sp>
      <p:sp>
        <p:nvSpPr>
          <p:cNvPr id="132" name="Google Shape;132;p19"/>
          <p:cNvSpPr txBox="1"/>
          <p:nvPr/>
        </p:nvSpPr>
        <p:spPr>
          <a:xfrm>
            <a:off x="571500" y="298957"/>
            <a:ext cx="8401200" cy="323100"/>
          </a:xfrm>
          <a:prstGeom prst="rect">
            <a:avLst/>
          </a:prstGeom>
          <a:noFill/>
          <a:ln>
            <a:noFill/>
          </a:ln>
        </p:spPr>
        <p:txBody>
          <a:bodyPr anchorCtr="0" anchor="t" bIns="0" lIns="0" spcFirstLastPara="1" rIns="0" wrap="square" tIns="0">
            <a:spAutoFit/>
          </a:bodyPr>
          <a:lstStyle/>
          <a:p>
            <a:pPr indent="0" lvl="0" marL="0" rtl="0" algn="l">
              <a:lnSpc>
                <a:spcPct val="120000"/>
              </a:lnSpc>
              <a:spcBef>
                <a:spcPts val="0"/>
              </a:spcBef>
              <a:spcAft>
                <a:spcPts val="0"/>
              </a:spcAft>
              <a:buNone/>
            </a:pPr>
            <a:r>
              <a:rPr b="1" lang="en" sz="2100">
                <a:solidFill>
                  <a:srgbClr val="991B1B"/>
                </a:solidFill>
                <a:latin typeface="Playfair Display"/>
                <a:ea typeface="Playfair Display"/>
                <a:cs typeface="Playfair Display"/>
                <a:sym typeface="Playfair Display"/>
              </a:rPr>
              <a:t>Analysis:</a:t>
            </a:r>
            <a:r>
              <a:rPr b="1" lang="en" sz="2100">
                <a:solidFill>
                  <a:srgbClr val="1E293B"/>
                </a:solidFill>
                <a:latin typeface="Playfair Display"/>
                <a:ea typeface="Playfair Display"/>
                <a:cs typeface="Playfair Display"/>
                <a:sym typeface="Playfair Display"/>
              </a:rPr>
              <a:t> How Power is Embedded in the Text</a:t>
            </a:r>
            <a:endParaRPr b="1" sz="2100">
              <a:solidFill>
                <a:srgbClr val="991B1B"/>
              </a:solidFill>
              <a:latin typeface="Playfair Display"/>
              <a:ea typeface="Playfair Display"/>
              <a:cs typeface="Playfair Display"/>
              <a:sym typeface="Playfair Display"/>
            </a:endParaRPr>
          </a:p>
        </p:txBody>
      </p:sp>
      <p:pic>
        <p:nvPicPr>
          <p:cNvPr descr="image.png" id="133" name="Google Shape;133;p19"/>
          <p:cNvPicPr preferRelativeResize="0"/>
          <p:nvPr/>
        </p:nvPicPr>
        <p:blipFill rotWithShape="1">
          <a:blip r:embed="rId5">
            <a:alphaModFix/>
          </a:blip>
          <a:srcRect b="0" l="0" r="0" t="0"/>
          <a:stretch/>
        </p:blipFill>
        <p:spPr>
          <a:xfrm>
            <a:off x="571500" y="3935875"/>
            <a:ext cx="3857625" cy="1077950"/>
          </a:xfrm>
          <a:prstGeom prst="rect">
            <a:avLst/>
          </a:prstGeom>
          <a:noFill/>
          <a:ln>
            <a:noFill/>
          </a:ln>
        </p:spPr>
      </p:pic>
      <p:sp>
        <p:nvSpPr>
          <p:cNvPr id="134" name="Google Shape;134;p19"/>
          <p:cNvSpPr txBox="1"/>
          <p:nvPr/>
        </p:nvSpPr>
        <p:spPr>
          <a:xfrm>
            <a:off x="828663" y="4054272"/>
            <a:ext cx="3343200" cy="8280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1" lang="en" sz="1000">
                <a:solidFill>
                  <a:srgbClr val="991B1B"/>
                </a:solidFill>
              </a:rPr>
              <a:t>“</a:t>
            </a:r>
            <a:r>
              <a:rPr b="1" lang="en" sz="1000">
                <a:solidFill>
                  <a:srgbClr val="991B1B"/>
                </a:solidFill>
              </a:rPr>
              <a:t>Please make sure”</a:t>
            </a:r>
            <a:endParaRPr sz="1000">
              <a:solidFill>
                <a:srgbClr val="991B1B"/>
              </a:solidFill>
            </a:endParaRPr>
          </a:p>
          <a:p>
            <a:pPr indent="-285750" lvl="0" marL="457200" marR="0" rtl="0" algn="l">
              <a:lnSpc>
                <a:spcPct val="160000"/>
              </a:lnSpc>
              <a:spcBef>
                <a:spcPts val="0"/>
              </a:spcBef>
              <a:spcAft>
                <a:spcPts val="0"/>
              </a:spcAft>
              <a:buClr>
                <a:schemeClr val="dk1"/>
              </a:buClr>
              <a:buSzPts val="900"/>
              <a:buChar char="●"/>
            </a:pPr>
            <a:r>
              <a:rPr lang="en" sz="900">
                <a:solidFill>
                  <a:schemeClr val="dk1"/>
                </a:solidFill>
              </a:rPr>
              <a:t>No room for negotiation and questions. </a:t>
            </a:r>
            <a:endParaRPr sz="900">
              <a:solidFill>
                <a:schemeClr val="dk1"/>
              </a:solidFill>
            </a:endParaRPr>
          </a:p>
          <a:p>
            <a:pPr indent="-285750" lvl="0" marL="457200" marR="0" rtl="0" algn="l">
              <a:lnSpc>
                <a:spcPct val="160000"/>
              </a:lnSpc>
              <a:spcBef>
                <a:spcPts val="0"/>
              </a:spcBef>
              <a:spcAft>
                <a:spcPts val="0"/>
              </a:spcAft>
              <a:buClr>
                <a:schemeClr val="dk1"/>
              </a:buClr>
              <a:buSzPts val="900"/>
              <a:buChar char="●"/>
            </a:pPr>
            <a:r>
              <a:rPr lang="en" sz="900">
                <a:solidFill>
                  <a:schemeClr val="dk1"/>
                </a:solidFill>
              </a:rPr>
              <a:t>Patients are assumed a passive position and barely gets involved in the discussion.</a:t>
            </a:r>
            <a:endParaRPr sz="900">
              <a:solidFill>
                <a:schemeClr val="dk1"/>
              </a:solidFill>
            </a:endParaRPr>
          </a:p>
        </p:txBody>
      </p:sp>
      <p:cxnSp>
        <p:nvCxnSpPr>
          <p:cNvPr id="135" name="Google Shape;135;p19"/>
          <p:cNvCxnSpPr/>
          <p:nvPr/>
        </p:nvCxnSpPr>
        <p:spPr>
          <a:xfrm>
            <a:off x="4504425" y="1003757"/>
            <a:ext cx="831000" cy="0"/>
          </a:xfrm>
          <a:prstGeom prst="straightConnector1">
            <a:avLst/>
          </a:prstGeom>
          <a:noFill/>
          <a:ln cap="flat" cmpd="sng" w="38100">
            <a:solidFill>
              <a:srgbClr val="991B1B"/>
            </a:solidFill>
            <a:prstDash val="solid"/>
            <a:round/>
            <a:headEnd len="med" w="med" type="none"/>
            <a:tailEnd len="med" w="med" type="triangle"/>
          </a:ln>
        </p:spPr>
      </p:cxnSp>
      <p:cxnSp>
        <p:nvCxnSpPr>
          <p:cNvPr id="136" name="Google Shape;136;p19"/>
          <p:cNvCxnSpPr/>
          <p:nvPr/>
        </p:nvCxnSpPr>
        <p:spPr>
          <a:xfrm>
            <a:off x="4504425" y="4238452"/>
            <a:ext cx="2338200" cy="18000"/>
          </a:xfrm>
          <a:prstGeom prst="straightConnector1">
            <a:avLst/>
          </a:prstGeom>
          <a:noFill/>
          <a:ln cap="flat" cmpd="sng" w="38100">
            <a:solidFill>
              <a:srgbClr val="991B1B"/>
            </a:solidFill>
            <a:prstDash val="solid"/>
            <a:round/>
            <a:headEnd len="med" w="med" type="none"/>
            <a:tailEnd len="med" w="med" type="triangle"/>
          </a:ln>
        </p:spPr>
      </p:cxnSp>
      <p:pic>
        <p:nvPicPr>
          <p:cNvPr descr="image.png" id="137" name="Google Shape;137;p19"/>
          <p:cNvPicPr preferRelativeResize="0"/>
          <p:nvPr/>
        </p:nvPicPr>
        <p:blipFill rotWithShape="1">
          <a:blip r:embed="rId5">
            <a:alphaModFix/>
          </a:blip>
          <a:srcRect b="0" l="0" r="0" t="0"/>
          <a:stretch/>
        </p:blipFill>
        <p:spPr>
          <a:xfrm>
            <a:off x="571450" y="2271282"/>
            <a:ext cx="3857625" cy="1566900"/>
          </a:xfrm>
          <a:prstGeom prst="rect">
            <a:avLst/>
          </a:prstGeom>
          <a:noFill/>
          <a:ln>
            <a:noFill/>
          </a:ln>
        </p:spPr>
      </p:pic>
      <p:sp>
        <p:nvSpPr>
          <p:cNvPr id="138" name="Google Shape;138;p19"/>
          <p:cNvSpPr txBox="1"/>
          <p:nvPr/>
        </p:nvSpPr>
        <p:spPr>
          <a:xfrm>
            <a:off x="828675" y="2367742"/>
            <a:ext cx="3343200" cy="13992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1" lang="en" sz="1000">
                <a:solidFill>
                  <a:srgbClr val="991B1B"/>
                </a:solidFill>
              </a:rPr>
              <a:t>“</a:t>
            </a:r>
            <a:r>
              <a:rPr b="1" lang="en" sz="1000">
                <a:solidFill>
                  <a:srgbClr val="991B1B"/>
                </a:solidFill>
              </a:rPr>
              <a:t>Received”</a:t>
            </a:r>
            <a:endParaRPr b="1" sz="1000">
              <a:solidFill>
                <a:srgbClr val="991B1B"/>
              </a:solidFill>
            </a:endParaRPr>
          </a:p>
          <a:p>
            <a:pPr indent="-285750" lvl="0" marL="457200" marR="0" rtl="0" algn="l">
              <a:lnSpc>
                <a:spcPct val="160000"/>
              </a:lnSpc>
              <a:spcBef>
                <a:spcPts val="0"/>
              </a:spcBef>
              <a:spcAft>
                <a:spcPts val="0"/>
              </a:spcAft>
              <a:buClr>
                <a:schemeClr val="dk1"/>
              </a:buClr>
              <a:buSzPts val="900"/>
              <a:buChar char="●"/>
            </a:pPr>
            <a:r>
              <a:rPr lang="en" sz="900">
                <a:solidFill>
                  <a:schemeClr val="dk1"/>
                </a:solidFill>
              </a:rPr>
              <a:t>One-directional relationship </a:t>
            </a:r>
            <a:endParaRPr sz="900">
              <a:solidFill>
                <a:schemeClr val="dk1"/>
              </a:solidFill>
            </a:endParaRPr>
          </a:p>
          <a:p>
            <a:pPr indent="-285750" lvl="0" marL="457200" marR="0" rtl="0" algn="l">
              <a:lnSpc>
                <a:spcPct val="160000"/>
              </a:lnSpc>
              <a:spcBef>
                <a:spcPts val="0"/>
              </a:spcBef>
              <a:spcAft>
                <a:spcPts val="0"/>
              </a:spcAft>
              <a:buClr>
                <a:schemeClr val="dk1"/>
              </a:buClr>
              <a:buSzPts val="900"/>
              <a:buChar char="●"/>
            </a:pPr>
            <a:r>
              <a:rPr lang="en" sz="900">
                <a:solidFill>
                  <a:schemeClr val="dk1"/>
                </a:solidFill>
              </a:rPr>
              <a:t>Removes the healthcare professional who made the decision </a:t>
            </a:r>
            <a:endParaRPr sz="900">
              <a:solidFill>
                <a:schemeClr val="dk1"/>
              </a:solidFill>
            </a:endParaRPr>
          </a:p>
          <a:p>
            <a:pPr indent="-285750" lvl="0" marL="457200" marR="381000" rtl="0" algn="l">
              <a:lnSpc>
                <a:spcPct val="115000"/>
              </a:lnSpc>
              <a:spcBef>
                <a:spcPts val="0"/>
              </a:spcBef>
              <a:spcAft>
                <a:spcPts val="0"/>
              </a:spcAft>
              <a:buClr>
                <a:schemeClr val="dk1"/>
              </a:buClr>
              <a:buSzPts val="900"/>
              <a:buChar char="●"/>
            </a:pPr>
            <a:r>
              <a:rPr lang="en" sz="900">
                <a:solidFill>
                  <a:schemeClr val="dk1"/>
                </a:solidFill>
              </a:rPr>
              <a:t>“You and your healthcare professional have agreed that Paxlovid is an appropriate treatment for you.</a:t>
            </a:r>
            <a:r>
              <a:rPr b="1" lang="en" sz="1100">
                <a:solidFill>
                  <a:schemeClr val="dk1"/>
                </a:solidFill>
              </a:rPr>
              <a:t>”</a:t>
            </a:r>
            <a:endParaRPr sz="900">
              <a:solidFill>
                <a:schemeClr val="dk1"/>
              </a:solidFill>
            </a:endParaRPr>
          </a:p>
        </p:txBody>
      </p:sp>
      <p:cxnSp>
        <p:nvCxnSpPr>
          <p:cNvPr id="139" name="Google Shape;139;p19"/>
          <p:cNvCxnSpPr/>
          <p:nvPr/>
        </p:nvCxnSpPr>
        <p:spPr>
          <a:xfrm>
            <a:off x="4504425" y="2442082"/>
            <a:ext cx="1241400" cy="0"/>
          </a:xfrm>
          <a:prstGeom prst="straightConnector1">
            <a:avLst/>
          </a:prstGeom>
          <a:noFill/>
          <a:ln cap="flat" cmpd="sng" w="38100">
            <a:solidFill>
              <a:srgbClr val="991B1B"/>
            </a:solidFill>
            <a:prstDash val="solid"/>
            <a:round/>
            <a:headEnd len="med" w="med" type="none"/>
            <a:tailEnd len="med" w="med" type="triangle"/>
          </a:ln>
        </p:spPr>
      </p:cxn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8F5"/>
        </a:solidFill>
      </p:bgPr>
    </p:bg>
    <p:spTree>
      <p:nvGrpSpPr>
        <p:cNvPr id="143" name="Shape 143"/>
        <p:cNvGrpSpPr/>
        <p:nvPr/>
      </p:nvGrpSpPr>
      <p:grpSpPr>
        <a:xfrm>
          <a:off x="0" y="0"/>
          <a:ext cx="0" cy="0"/>
          <a:chOff x="0" y="0"/>
          <a:chExt cx="0" cy="0"/>
        </a:xfrm>
      </p:grpSpPr>
      <p:pic>
        <p:nvPicPr>
          <p:cNvPr descr="image.png" id="144" name="Google Shape;144;p20"/>
          <p:cNvPicPr preferRelativeResize="0"/>
          <p:nvPr/>
        </p:nvPicPr>
        <p:blipFill rotWithShape="1">
          <a:blip r:embed="rId3">
            <a:alphaModFix/>
          </a:blip>
          <a:srcRect b="0" l="0" r="0" t="0"/>
          <a:stretch/>
        </p:blipFill>
        <p:spPr>
          <a:xfrm>
            <a:off x="0" y="0"/>
            <a:ext cx="9144000" cy="5143500"/>
          </a:xfrm>
          <a:prstGeom prst="rect">
            <a:avLst/>
          </a:prstGeom>
          <a:noFill/>
          <a:ln>
            <a:noFill/>
          </a:ln>
        </p:spPr>
      </p:pic>
      <p:pic>
        <p:nvPicPr>
          <p:cNvPr descr="image.png" id="145" name="Google Shape;145;p20"/>
          <p:cNvPicPr preferRelativeResize="0"/>
          <p:nvPr/>
        </p:nvPicPr>
        <p:blipFill rotWithShape="1">
          <a:blip r:embed="rId4">
            <a:alphaModFix/>
          </a:blip>
          <a:srcRect b="0" l="0" r="0" t="0"/>
          <a:stretch/>
        </p:blipFill>
        <p:spPr>
          <a:xfrm>
            <a:off x="571500" y="941101"/>
            <a:ext cx="3857625" cy="1630650"/>
          </a:xfrm>
          <a:prstGeom prst="rect">
            <a:avLst/>
          </a:prstGeom>
          <a:noFill/>
          <a:ln>
            <a:noFill/>
          </a:ln>
        </p:spPr>
      </p:pic>
      <p:sp>
        <p:nvSpPr>
          <p:cNvPr id="146" name="Google Shape;146;p20"/>
          <p:cNvSpPr txBox="1"/>
          <p:nvPr/>
        </p:nvSpPr>
        <p:spPr>
          <a:xfrm>
            <a:off x="828675" y="1198271"/>
            <a:ext cx="3343200" cy="12714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1" lang="en" sz="1000">
                <a:solidFill>
                  <a:srgbClr val="991B1B"/>
                </a:solidFill>
              </a:rPr>
              <a:t>“You have been prescribed…”</a:t>
            </a:r>
            <a:endParaRPr b="1" sz="1000">
              <a:solidFill>
                <a:srgbClr val="991B1B"/>
              </a:solidFill>
            </a:endParaRPr>
          </a:p>
          <a:p>
            <a:pPr indent="-285750" lvl="0" marL="457200" marR="0" rtl="0" algn="l">
              <a:lnSpc>
                <a:spcPct val="160000"/>
              </a:lnSpc>
              <a:spcBef>
                <a:spcPts val="0"/>
              </a:spcBef>
              <a:spcAft>
                <a:spcPts val="0"/>
              </a:spcAft>
              <a:buClr>
                <a:schemeClr val="dk1"/>
              </a:buClr>
              <a:buSzPts val="900"/>
              <a:buChar char="●"/>
            </a:pPr>
            <a:r>
              <a:rPr lang="en" sz="900">
                <a:solidFill>
                  <a:schemeClr val="dk1"/>
                </a:solidFill>
              </a:rPr>
              <a:t>Passive voice</a:t>
            </a:r>
            <a:endParaRPr sz="900">
              <a:solidFill>
                <a:schemeClr val="dk1"/>
              </a:solidFill>
            </a:endParaRPr>
          </a:p>
          <a:p>
            <a:pPr indent="-285750" lvl="0" marL="457200" marR="0" rtl="0" algn="l">
              <a:lnSpc>
                <a:spcPct val="160000"/>
              </a:lnSpc>
              <a:spcBef>
                <a:spcPts val="0"/>
              </a:spcBef>
              <a:spcAft>
                <a:spcPts val="0"/>
              </a:spcAft>
              <a:buClr>
                <a:schemeClr val="dk1"/>
              </a:buClr>
              <a:buSzPts val="900"/>
              <a:buChar char="●"/>
            </a:pPr>
            <a:r>
              <a:rPr lang="en" sz="900">
                <a:solidFill>
                  <a:schemeClr val="dk1"/>
                </a:solidFill>
              </a:rPr>
              <a:t>Patients as subject</a:t>
            </a:r>
            <a:endParaRPr sz="900">
              <a:solidFill>
                <a:schemeClr val="dk1"/>
              </a:solidFill>
            </a:endParaRPr>
          </a:p>
          <a:p>
            <a:pPr indent="-285750" lvl="0" marL="457200" marR="0" rtl="0" algn="l">
              <a:lnSpc>
                <a:spcPct val="160000"/>
              </a:lnSpc>
              <a:spcBef>
                <a:spcPts val="0"/>
              </a:spcBef>
              <a:spcAft>
                <a:spcPts val="0"/>
              </a:spcAft>
              <a:buClr>
                <a:schemeClr val="dk1"/>
              </a:buClr>
              <a:buSzPts val="900"/>
              <a:buChar char="●"/>
            </a:pPr>
            <a:r>
              <a:rPr lang="en" sz="900">
                <a:solidFill>
                  <a:schemeClr val="dk1"/>
                </a:solidFill>
              </a:rPr>
              <a:t>Downplay</a:t>
            </a:r>
            <a:r>
              <a:rPr lang="en" sz="900">
                <a:solidFill>
                  <a:schemeClr val="dk1"/>
                </a:solidFill>
              </a:rPr>
              <a:t> the accountability of healthcare providers</a:t>
            </a:r>
            <a:endParaRPr sz="900">
              <a:solidFill>
                <a:schemeClr val="dk1"/>
              </a:solidFill>
            </a:endParaRPr>
          </a:p>
          <a:p>
            <a:pPr indent="0" lvl="0" marL="0" marR="0" rtl="0" algn="l">
              <a:lnSpc>
                <a:spcPct val="160000"/>
              </a:lnSpc>
              <a:spcBef>
                <a:spcPts val="0"/>
              </a:spcBef>
              <a:spcAft>
                <a:spcPts val="0"/>
              </a:spcAft>
              <a:buNone/>
            </a:pPr>
            <a:r>
              <a:t/>
            </a:r>
            <a:endParaRPr sz="900">
              <a:solidFill>
                <a:schemeClr val="dk1"/>
              </a:solidFill>
            </a:endParaRPr>
          </a:p>
          <a:p>
            <a:pPr indent="0" lvl="0" marL="0" marR="0" rtl="0" algn="l">
              <a:lnSpc>
                <a:spcPct val="160000"/>
              </a:lnSpc>
              <a:spcBef>
                <a:spcPts val="0"/>
              </a:spcBef>
              <a:spcAft>
                <a:spcPts val="0"/>
              </a:spcAft>
              <a:buNone/>
            </a:pPr>
            <a:r>
              <a:t/>
            </a:r>
            <a:endParaRPr sz="900">
              <a:solidFill>
                <a:srgbClr val="FF0000"/>
              </a:solidFill>
            </a:endParaRPr>
          </a:p>
        </p:txBody>
      </p:sp>
      <p:sp>
        <p:nvSpPr>
          <p:cNvPr id="147" name="Google Shape;147;p20"/>
          <p:cNvSpPr txBox="1"/>
          <p:nvPr/>
        </p:nvSpPr>
        <p:spPr>
          <a:xfrm>
            <a:off x="571500" y="428625"/>
            <a:ext cx="8401200" cy="323100"/>
          </a:xfrm>
          <a:prstGeom prst="rect">
            <a:avLst/>
          </a:prstGeom>
          <a:noFill/>
          <a:ln>
            <a:noFill/>
          </a:ln>
        </p:spPr>
        <p:txBody>
          <a:bodyPr anchorCtr="0" anchor="t" bIns="0" lIns="0" spcFirstLastPara="1" rIns="0" wrap="square" tIns="0">
            <a:spAutoFit/>
          </a:bodyPr>
          <a:lstStyle/>
          <a:p>
            <a:pPr indent="0" lvl="0" marL="0" rtl="0" algn="l">
              <a:lnSpc>
                <a:spcPct val="120000"/>
              </a:lnSpc>
              <a:spcBef>
                <a:spcPts val="0"/>
              </a:spcBef>
              <a:spcAft>
                <a:spcPts val="0"/>
              </a:spcAft>
              <a:buNone/>
            </a:pPr>
            <a:r>
              <a:rPr b="1" lang="en" sz="2100">
                <a:solidFill>
                  <a:srgbClr val="991B1B"/>
                </a:solidFill>
                <a:latin typeface="Playfair Display"/>
                <a:ea typeface="Playfair Display"/>
                <a:cs typeface="Playfair Display"/>
                <a:sym typeface="Playfair Display"/>
              </a:rPr>
              <a:t>Analysis:</a:t>
            </a:r>
            <a:r>
              <a:rPr b="1" lang="en" sz="2100">
                <a:solidFill>
                  <a:srgbClr val="1E293B"/>
                </a:solidFill>
                <a:latin typeface="Playfair Display"/>
                <a:ea typeface="Playfair Display"/>
                <a:cs typeface="Playfair Display"/>
                <a:sym typeface="Playfair Display"/>
              </a:rPr>
              <a:t> How Power is Embedded in the Text</a:t>
            </a:r>
            <a:endParaRPr b="1" sz="2100">
              <a:solidFill>
                <a:srgbClr val="991B1B"/>
              </a:solidFill>
              <a:latin typeface="Playfair Display"/>
              <a:ea typeface="Playfair Display"/>
              <a:cs typeface="Playfair Display"/>
              <a:sym typeface="Playfair Display"/>
            </a:endParaRPr>
          </a:p>
        </p:txBody>
      </p:sp>
      <p:pic>
        <p:nvPicPr>
          <p:cNvPr descr="image.png" id="148" name="Google Shape;148;p20"/>
          <p:cNvPicPr preferRelativeResize="0"/>
          <p:nvPr/>
        </p:nvPicPr>
        <p:blipFill rotWithShape="1">
          <a:blip r:embed="rId4">
            <a:alphaModFix/>
          </a:blip>
          <a:srcRect b="0" l="0" r="0" t="0"/>
          <a:stretch/>
        </p:blipFill>
        <p:spPr>
          <a:xfrm>
            <a:off x="571500" y="2761124"/>
            <a:ext cx="3857625" cy="2220275"/>
          </a:xfrm>
          <a:prstGeom prst="rect">
            <a:avLst/>
          </a:prstGeom>
          <a:noFill/>
          <a:ln>
            <a:noFill/>
          </a:ln>
        </p:spPr>
      </p:pic>
      <p:sp>
        <p:nvSpPr>
          <p:cNvPr id="149" name="Google Shape;149;p20"/>
          <p:cNvSpPr txBox="1"/>
          <p:nvPr/>
        </p:nvSpPr>
        <p:spPr>
          <a:xfrm>
            <a:off x="828675" y="3085521"/>
            <a:ext cx="3343200" cy="12714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1" lang="en" sz="1000">
                <a:solidFill>
                  <a:srgbClr val="991B1B"/>
                </a:solidFill>
              </a:rPr>
              <a:t>“After the detailed discussion with your doctors”</a:t>
            </a:r>
            <a:endParaRPr b="1" sz="1000">
              <a:solidFill>
                <a:srgbClr val="991B1B"/>
              </a:solidFill>
            </a:endParaRPr>
          </a:p>
          <a:p>
            <a:pPr indent="-285750" lvl="0" marL="457200" rtl="0" algn="l">
              <a:lnSpc>
                <a:spcPct val="160000"/>
              </a:lnSpc>
              <a:spcBef>
                <a:spcPts val="0"/>
              </a:spcBef>
              <a:spcAft>
                <a:spcPts val="0"/>
              </a:spcAft>
              <a:buSzPts val="900"/>
              <a:buChar char="●"/>
            </a:pPr>
            <a:r>
              <a:rPr lang="en" sz="900">
                <a:solidFill>
                  <a:schemeClr val="dk1"/>
                </a:solidFill>
              </a:rPr>
              <a:t>Assumption of  the a detailed discussion </a:t>
            </a:r>
            <a:endParaRPr sz="900">
              <a:solidFill>
                <a:schemeClr val="dk1"/>
              </a:solidFill>
            </a:endParaRPr>
          </a:p>
          <a:p>
            <a:pPr indent="-285750" lvl="0" marL="457200" rtl="0" algn="l">
              <a:lnSpc>
                <a:spcPct val="160000"/>
              </a:lnSpc>
              <a:spcBef>
                <a:spcPts val="0"/>
              </a:spcBef>
              <a:spcAft>
                <a:spcPts val="0"/>
              </a:spcAft>
              <a:buClr>
                <a:schemeClr val="dk1"/>
              </a:buClr>
              <a:buSzPts val="900"/>
              <a:buChar char="●"/>
            </a:pPr>
            <a:r>
              <a:rPr lang="en" sz="900">
                <a:solidFill>
                  <a:schemeClr val="dk1"/>
                </a:solidFill>
              </a:rPr>
              <a:t>Unequal and/or rushed decision-making. </a:t>
            </a:r>
            <a:endParaRPr sz="900">
              <a:solidFill>
                <a:schemeClr val="dk1"/>
              </a:solidFill>
            </a:endParaRPr>
          </a:p>
          <a:p>
            <a:pPr indent="-285750" lvl="0" marL="457200" rtl="0" algn="l">
              <a:lnSpc>
                <a:spcPct val="160000"/>
              </a:lnSpc>
              <a:spcBef>
                <a:spcPts val="0"/>
              </a:spcBef>
              <a:spcAft>
                <a:spcPts val="0"/>
              </a:spcAft>
              <a:buClr>
                <a:schemeClr val="dk1"/>
              </a:buClr>
              <a:buSzPts val="900"/>
              <a:buChar char="●"/>
            </a:pPr>
            <a:r>
              <a:rPr lang="en" sz="900">
                <a:solidFill>
                  <a:schemeClr val="dk1"/>
                </a:solidFill>
              </a:rPr>
              <a:t>Some patients may not have such discussion</a:t>
            </a:r>
            <a:endParaRPr sz="900">
              <a:solidFill>
                <a:schemeClr val="dk1"/>
              </a:solidFill>
            </a:endParaRPr>
          </a:p>
          <a:p>
            <a:pPr indent="-285750" lvl="0" marL="457200" rtl="0" algn="l">
              <a:lnSpc>
                <a:spcPct val="160000"/>
              </a:lnSpc>
              <a:spcBef>
                <a:spcPts val="0"/>
              </a:spcBef>
              <a:spcAft>
                <a:spcPts val="0"/>
              </a:spcAft>
              <a:buClr>
                <a:schemeClr val="dk1"/>
              </a:buClr>
              <a:buSzPts val="900"/>
              <a:buChar char="●"/>
            </a:pPr>
            <a:r>
              <a:rPr lang="en" sz="900">
                <a:solidFill>
                  <a:schemeClr val="dk1"/>
                </a:solidFill>
              </a:rPr>
              <a:t>“Have the doctors discussed with you?”</a:t>
            </a:r>
            <a:endParaRPr sz="900">
              <a:solidFill>
                <a:schemeClr val="dk1"/>
              </a:solidFill>
            </a:endParaRPr>
          </a:p>
          <a:p>
            <a:pPr indent="0" lvl="0" marL="0" marR="0" rtl="0" algn="l">
              <a:lnSpc>
                <a:spcPct val="160000"/>
              </a:lnSpc>
              <a:spcBef>
                <a:spcPts val="0"/>
              </a:spcBef>
              <a:spcAft>
                <a:spcPts val="0"/>
              </a:spcAft>
              <a:buNone/>
            </a:pPr>
            <a:r>
              <a:t/>
            </a:r>
            <a:endParaRPr sz="900">
              <a:solidFill>
                <a:schemeClr val="dk1"/>
              </a:solidFill>
            </a:endParaRPr>
          </a:p>
        </p:txBody>
      </p:sp>
      <p:pic>
        <p:nvPicPr>
          <p:cNvPr id="150" name="Google Shape;150;p20" title="Page 2 copy.jpg"/>
          <p:cNvPicPr preferRelativeResize="0"/>
          <p:nvPr/>
        </p:nvPicPr>
        <p:blipFill>
          <a:blip r:embed="rId5">
            <a:alphaModFix/>
          </a:blip>
          <a:stretch>
            <a:fillRect/>
          </a:stretch>
        </p:blipFill>
        <p:spPr>
          <a:xfrm>
            <a:off x="5236093" y="751723"/>
            <a:ext cx="3188209" cy="4229673"/>
          </a:xfrm>
          <a:prstGeom prst="rect">
            <a:avLst/>
          </a:prstGeom>
          <a:noFill/>
          <a:ln>
            <a:noFill/>
          </a:ln>
        </p:spPr>
      </p:pic>
      <p:cxnSp>
        <p:nvCxnSpPr>
          <p:cNvPr id="151" name="Google Shape;151;p20"/>
          <p:cNvCxnSpPr/>
          <p:nvPr/>
        </p:nvCxnSpPr>
        <p:spPr>
          <a:xfrm>
            <a:off x="4504425" y="4414300"/>
            <a:ext cx="2652600" cy="0"/>
          </a:xfrm>
          <a:prstGeom prst="straightConnector1">
            <a:avLst/>
          </a:prstGeom>
          <a:noFill/>
          <a:ln cap="flat" cmpd="sng" w="38100">
            <a:solidFill>
              <a:srgbClr val="991B1B"/>
            </a:solidFill>
            <a:prstDash val="solid"/>
            <a:round/>
            <a:headEnd len="med" w="med" type="none"/>
            <a:tailEnd len="med" w="med" type="triangle"/>
          </a:ln>
        </p:spPr>
      </p:cxnSp>
      <p:cxnSp>
        <p:nvCxnSpPr>
          <p:cNvPr id="152" name="Google Shape;152;p20"/>
          <p:cNvCxnSpPr/>
          <p:nvPr/>
        </p:nvCxnSpPr>
        <p:spPr>
          <a:xfrm rot="10800000">
            <a:off x="4501498" y="1919500"/>
            <a:ext cx="2547000" cy="2392500"/>
          </a:xfrm>
          <a:prstGeom prst="bentConnector3">
            <a:avLst>
              <a:gd fmla="val 78630" name="adj1"/>
            </a:avLst>
          </a:prstGeom>
          <a:noFill/>
          <a:ln cap="flat" cmpd="sng" w="38100">
            <a:solidFill>
              <a:srgbClr val="991B1B"/>
            </a:solidFill>
            <a:prstDash val="solid"/>
            <a:round/>
            <a:headEnd len="med" w="med" type="triangle"/>
            <a:tailEnd len="med" w="med" type="none"/>
          </a:ln>
        </p:spPr>
      </p:cxn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8F5"/>
        </a:solidFill>
      </p:bgPr>
    </p:bg>
    <p:spTree>
      <p:nvGrpSpPr>
        <p:cNvPr id="156" name="Shape 156"/>
        <p:cNvGrpSpPr/>
        <p:nvPr/>
      </p:nvGrpSpPr>
      <p:grpSpPr>
        <a:xfrm>
          <a:off x="0" y="0"/>
          <a:ext cx="0" cy="0"/>
          <a:chOff x="0" y="0"/>
          <a:chExt cx="0" cy="0"/>
        </a:xfrm>
      </p:grpSpPr>
      <p:pic>
        <p:nvPicPr>
          <p:cNvPr descr="image.png" id="157" name="Google Shape;157;p21"/>
          <p:cNvPicPr preferRelativeResize="0"/>
          <p:nvPr/>
        </p:nvPicPr>
        <p:blipFill rotWithShape="1">
          <a:blip r:embed="rId3">
            <a:alphaModFix/>
          </a:blip>
          <a:srcRect b="0" l="0" r="0" t="0"/>
          <a:stretch/>
        </p:blipFill>
        <p:spPr>
          <a:xfrm>
            <a:off x="0" y="0"/>
            <a:ext cx="9144000" cy="5143500"/>
          </a:xfrm>
          <a:prstGeom prst="rect">
            <a:avLst/>
          </a:prstGeom>
          <a:noFill/>
          <a:ln>
            <a:noFill/>
          </a:ln>
        </p:spPr>
      </p:pic>
      <p:pic>
        <p:nvPicPr>
          <p:cNvPr descr="image.png" id="158" name="Google Shape;158;p21"/>
          <p:cNvPicPr preferRelativeResize="0"/>
          <p:nvPr/>
        </p:nvPicPr>
        <p:blipFill rotWithShape="1">
          <a:blip r:embed="rId4">
            <a:alphaModFix/>
          </a:blip>
          <a:srcRect b="0" l="0" r="0" t="0"/>
          <a:stretch/>
        </p:blipFill>
        <p:spPr>
          <a:xfrm>
            <a:off x="571500" y="941106"/>
            <a:ext cx="3857625" cy="1945778"/>
          </a:xfrm>
          <a:prstGeom prst="rect">
            <a:avLst/>
          </a:prstGeom>
          <a:noFill/>
          <a:ln>
            <a:noFill/>
          </a:ln>
        </p:spPr>
      </p:pic>
      <p:sp>
        <p:nvSpPr>
          <p:cNvPr id="159" name="Google Shape;159;p21"/>
          <p:cNvSpPr txBox="1"/>
          <p:nvPr/>
        </p:nvSpPr>
        <p:spPr>
          <a:xfrm>
            <a:off x="828675" y="1081750"/>
            <a:ext cx="3483900" cy="21579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lang="en" sz="1000">
                <a:solidFill>
                  <a:srgbClr val="991B1B"/>
                </a:solidFill>
              </a:rPr>
              <a:t>“</a:t>
            </a:r>
            <a:r>
              <a:rPr b="1" lang="en" sz="1000">
                <a:solidFill>
                  <a:srgbClr val="991B1B"/>
                </a:solidFill>
              </a:rPr>
              <a:t>currently no data…so it is not recommended</a:t>
            </a:r>
            <a:r>
              <a:rPr lang="en" sz="1000">
                <a:solidFill>
                  <a:srgbClr val="991B1B"/>
                </a:solidFill>
              </a:rPr>
              <a:t>”</a:t>
            </a:r>
            <a:endParaRPr sz="1000">
              <a:solidFill>
                <a:srgbClr val="991B1B"/>
              </a:solidFill>
            </a:endParaRPr>
          </a:p>
          <a:p>
            <a:pPr indent="-285750" lvl="0" marL="457200" marR="0" rtl="0" algn="l">
              <a:lnSpc>
                <a:spcPct val="160000"/>
              </a:lnSpc>
              <a:spcBef>
                <a:spcPts val="0"/>
              </a:spcBef>
              <a:spcAft>
                <a:spcPts val="0"/>
              </a:spcAft>
              <a:buClr>
                <a:schemeClr val="dk1"/>
              </a:buClr>
              <a:buSzPts val="900"/>
              <a:buChar char="●"/>
            </a:pPr>
            <a:r>
              <a:rPr lang="en" sz="900">
                <a:solidFill>
                  <a:schemeClr val="dk1"/>
                </a:solidFill>
              </a:rPr>
              <a:t>Converts uncertainty into a firm institutional instruction</a:t>
            </a:r>
            <a:endParaRPr sz="900">
              <a:solidFill>
                <a:schemeClr val="dk1"/>
              </a:solidFill>
            </a:endParaRPr>
          </a:p>
          <a:p>
            <a:pPr indent="-285750" lvl="0" marL="457200" marR="0" rtl="0" algn="l">
              <a:lnSpc>
                <a:spcPct val="160000"/>
              </a:lnSpc>
              <a:spcBef>
                <a:spcPts val="0"/>
              </a:spcBef>
              <a:spcAft>
                <a:spcPts val="0"/>
              </a:spcAft>
              <a:buClr>
                <a:schemeClr val="dk1"/>
              </a:buClr>
              <a:buSzPts val="900"/>
              <a:buChar char="●"/>
            </a:pPr>
            <a:r>
              <a:rPr lang="en" sz="900">
                <a:solidFill>
                  <a:schemeClr val="dk1"/>
                </a:solidFill>
              </a:rPr>
              <a:t>Epistemic power </a:t>
            </a:r>
            <a:r>
              <a:rPr lang="en" sz="900">
                <a:solidFill>
                  <a:schemeClr val="dk1"/>
                </a:solidFill>
              </a:rPr>
              <a:t>imbalance</a:t>
            </a:r>
            <a:r>
              <a:rPr lang="en" sz="900">
                <a:solidFill>
                  <a:schemeClr val="dk1"/>
                </a:solidFill>
              </a:rPr>
              <a:t> - the institution controls both the definition of the uncertainty and the response to it </a:t>
            </a:r>
            <a:endParaRPr sz="900">
              <a:solidFill>
                <a:schemeClr val="dk1"/>
              </a:solidFill>
            </a:endParaRPr>
          </a:p>
          <a:p>
            <a:pPr indent="-285750" lvl="0" marL="457200" marR="0" rtl="0" algn="l">
              <a:lnSpc>
                <a:spcPct val="160000"/>
              </a:lnSpc>
              <a:spcBef>
                <a:spcPts val="0"/>
              </a:spcBef>
              <a:spcAft>
                <a:spcPts val="0"/>
              </a:spcAft>
              <a:buClr>
                <a:schemeClr val="dk1"/>
              </a:buClr>
              <a:buSzPts val="900"/>
              <a:buChar char="●"/>
            </a:pPr>
            <a:r>
              <a:rPr lang="en" sz="900">
                <a:solidFill>
                  <a:schemeClr val="dk1"/>
                </a:solidFill>
              </a:rPr>
              <a:t>Not enough information to evaluate the uncertainty independently, consider alternative treatments or understand how individual benefits and risks might be weighed </a:t>
            </a:r>
            <a:endParaRPr sz="900">
              <a:solidFill>
                <a:schemeClr val="dk1"/>
              </a:solidFill>
            </a:endParaRPr>
          </a:p>
          <a:p>
            <a:pPr indent="0" lvl="0" marL="0" marR="0" rtl="0" algn="l">
              <a:lnSpc>
                <a:spcPct val="160000"/>
              </a:lnSpc>
              <a:spcBef>
                <a:spcPts val="0"/>
              </a:spcBef>
              <a:spcAft>
                <a:spcPts val="0"/>
              </a:spcAft>
              <a:buNone/>
            </a:pPr>
            <a:r>
              <a:t/>
            </a:r>
            <a:endParaRPr sz="900">
              <a:solidFill>
                <a:schemeClr val="dk1"/>
              </a:solidFill>
            </a:endParaRPr>
          </a:p>
          <a:p>
            <a:pPr indent="0" lvl="0" marL="0" marR="0" rtl="0" algn="l">
              <a:lnSpc>
                <a:spcPct val="160000"/>
              </a:lnSpc>
              <a:spcBef>
                <a:spcPts val="0"/>
              </a:spcBef>
              <a:spcAft>
                <a:spcPts val="0"/>
              </a:spcAft>
              <a:buNone/>
            </a:pPr>
            <a:r>
              <a:t/>
            </a:r>
            <a:endParaRPr sz="900">
              <a:solidFill>
                <a:srgbClr val="FF0000"/>
              </a:solidFill>
            </a:endParaRPr>
          </a:p>
        </p:txBody>
      </p:sp>
      <p:sp>
        <p:nvSpPr>
          <p:cNvPr id="160" name="Google Shape;160;p21"/>
          <p:cNvSpPr txBox="1"/>
          <p:nvPr/>
        </p:nvSpPr>
        <p:spPr>
          <a:xfrm>
            <a:off x="571500" y="428625"/>
            <a:ext cx="8401200" cy="323100"/>
          </a:xfrm>
          <a:prstGeom prst="rect">
            <a:avLst/>
          </a:prstGeom>
          <a:noFill/>
          <a:ln>
            <a:noFill/>
          </a:ln>
        </p:spPr>
        <p:txBody>
          <a:bodyPr anchorCtr="0" anchor="t" bIns="0" lIns="0" spcFirstLastPara="1" rIns="0" wrap="square" tIns="0">
            <a:spAutoFit/>
          </a:bodyPr>
          <a:lstStyle/>
          <a:p>
            <a:pPr indent="0" lvl="0" marL="0" rtl="0" algn="l">
              <a:lnSpc>
                <a:spcPct val="120000"/>
              </a:lnSpc>
              <a:spcBef>
                <a:spcPts val="0"/>
              </a:spcBef>
              <a:spcAft>
                <a:spcPts val="0"/>
              </a:spcAft>
              <a:buNone/>
            </a:pPr>
            <a:r>
              <a:rPr b="1" lang="en" sz="2100">
                <a:solidFill>
                  <a:srgbClr val="991B1B"/>
                </a:solidFill>
                <a:latin typeface="Playfair Display"/>
                <a:ea typeface="Playfair Display"/>
                <a:cs typeface="Playfair Display"/>
                <a:sym typeface="Playfair Display"/>
              </a:rPr>
              <a:t>Analysis:</a:t>
            </a:r>
            <a:r>
              <a:rPr b="1" lang="en" sz="2100">
                <a:solidFill>
                  <a:srgbClr val="1E293B"/>
                </a:solidFill>
                <a:latin typeface="Playfair Display"/>
                <a:ea typeface="Playfair Display"/>
                <a:cs typeface="Playfair Display"/>
                <a:sym typeface="Playfair Display"/>
              </a:rPr>
              <a:t> How Power is Embedded in the Text</a:t>
            </a:r>
            <a:endParaRPr b="1" sz="2100">
              <a:solidFill>
                <a:srgbClr val="991B1B"/>
              </a:solidFill>
              <a:latin typeface="Playfair Display"/>
              <a:ea typeface="Playfair Display"/>
              <a:cs typeface="Playfair Display"/>
              <a:sym typeface="Playfair Display"/>
            </a:endParaRPr>
          </a:p>
        </p:txBody>
      </p:sp>
      <p:pic>
        <p:nvPicPr>
          <p:cNvPr descr="image.png" id="161" name="Google Shape;161;p21"/>
          <p:cNvPicPr preferRelativeResize="0"/>
          <p:nvPr/>
        </p:nvPicPr>
        <p:blipFill rotWithShape="1">
          <a:blip r:embed="rId4">
            <a:alphaModFix/>
          </a:blip>
          <a:srcRect b="0" l="0" r="0" t="0"/>
          <a:stretch/>
        </p:blipFill>
        <p:spPr>
          <a:xfrm>
            <a:off x="571500" y="3035631"/>
            <a:ext cx="3857625" cy="1945778"/>
          </a:xfrm>
          <a:prstGeom prst="rect">
            <a:avLst/>
          </a:prstGeom>
          <a:noFill/>
          <a:ln>
            <a:noFill/>
          </a:ln>
        </p:spPr>
      </p:pic>
      <p:sp>
        <p:nvSpPr>
          <p:cNvPr id="162" name="Google Shape;162;p21"/>
          <p:cNvSpPr txBox="1"/>
          <p:nvPr/>
        </p:nvSpPr>
        <p:spPr>
          <a:xfrm>
            <a:off x="828675" y="3276021"/>
            <a:ext cx="3343200" cy="12960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1" lang="en" sz="1000">
                <a:solidFill>
                  <a:srgbClr val="991B1B"/>
                </a:solidFill>
              </a:rPr>
              <a:t>“Tell your doctor, pharmacist or any other healthcare professional that you are taking Paxlovid before</a:t>
            </a:r>
            <a:r>
              <a:rPr lang="en" sz="1000">
                <a:solidFill>
                  <a:srgbClr val="991B1B"/>
                </a:solidFill>
              </a:rPr>
              <a:t>…”</a:t>
            </a:r>
            <a:endParaRPr sz="1000">
              <a:solidFill>
                <a:srgbClr val="991B1B"/>
              </a:solidFill>
            </a:endParaRPr>
          </a:p>
          <a:p>
            <a:pPr indent="-285750" lvl="0" marL="457200" marR="0" rtl="0" algn="l">
              <a:lnSpc>
                <a:spcPct val="160000"/>
              </a:lnSpc>
              <a:spcBef>
                <a:spcPts val="0"/>
              </a:spcBef>
              <a:spcAft>
                <a:spcPts val="0"/>
              </a:spcAft>
              <a:buClr>
                <a:schemeClr val="dk1"/>
              </a:buClr>
              <a:buSzPts val="900"/>
              <a:buChar char="●"/>
            </a:pPr>
            <a:r>
              <a:rPr lang="en" sz="900">
                <a:solidFill>
                  <a:schemeClr val="dk1"/>
                </a:solidFill>
              </a:rPr>
              <a:t>Directly instructs the patient to act </a:t>
            </a:r>
            <a:endParaRPr sz="900">
              <a:solidFill>
                <a:schemeClr val="dk1"/>
              </a:solidFill>
            </a:endParaRPr>
          </a:p>
          <a:p>
            <a:pPr indent="-285750" lvl="0" marL="457200" marR="0" rtl="0" algn="l">
              <a:lnSpc>
                <a:spcPct val="160000"/>
              </a:lnSpc>
              <a:spcBef>
                <a:spcPts val="0"/>
              </a:spcBef>
              <a:spcAft>
                <a:spcPts val="0"/>
              </a:spcAft>
              <a:buClr>
                <a:schemeClr val="dk1"/>
              </a:buClr>
              <a:buSzPts val="900"/>
              <a:buChar char="●"/>
            </a:pPr>
            <a:r>
              <a:rPr lang="en" sz="900">
                <a:solidFill>
                  <a:schemeClr val="dk1"/>
                </a:solidFill>
              </a:rPr>
              <a:t>Transfers significant responsibility to the patient </a:t>
            </a:r>
            <a:endParaRPr sz="900">
              <a:solidFill>
                <a:schemeClr val="dk1"/>
              </a:solidFill>
            </a:endParaRPr>
          </a:p>
          <a:p>
            <a:pPr indent="-285750" lvl="0" marL="457200" marR="0" rtl="0" algn="l">
              <a:lnSpc>
                <a:spcPct val="160000"/>
              </a:lnSpc>
              <a:spcBef>
                <a:spcPts val="0"/>
              </a:spcBef>
              <a:spcAft>
                <a:spcPts val="0"/>
              </a:spcAft>
              <a:buClr>
                <a:schemeClr val="dk1"/>
              </a:buClr>
              <a:buSzPts val="900"/>
              <a:buChar char="●"/>
            </a:pPr>
            <a:r>
              <a:rPr lang="en" sz="900">
                <a:solidFill>
                  <a:schemeClr val="dk1"/>
                </a:solidFill>
              </a:rPr>
              <a:t>“you may wish to inform”</a:t>
            </a:r>
            <a:br>
              <a:rPr lang="en" sz="900">
                <a:solidFill>
                  <a:schemeClr val="dk1"/>
                </a:solidFill>
              </a:rPr>
            </a:br>
            <a:endParaRPr sz="900">
              <a:solidFill>
                <a:schemeClr val="dk1"/>
              </a:solidFill>
            </a:endParaRPr>
          </a:p>
        </p:txBody>
      </p:sp>
      <p:pic>
        <p:nvPicPr>
          <p:cNvPr id="163" name="Google Shape;163;p21" title="Page 3 copy.jpg"/>
          <p:cNvPicPr preferRelativeResize="0"/>
          <p:nvPr/>
        </p:nvPicPr>
        <p:blipFill>
          <a:blip r:embed="rId5">
            <a:alphaModFix/>
          </a:blip>
          <a:stretch>
            <a:fillRect/>
          </a:stretch>
        </p:blipFill>
        <p:spPr>
          <a:xfrm>
            <a:off x="5233042" y="751725"/>
            <a:ext cx="3191255" cy="4233108"/>
          </a:xfrm>
          <a:prstGeom prst="rect">
            <a:avLst/>
          </a:prstGeom>
          <a:noFill/>
          <a:ln>
            <a:noFill/>
          </a:ln>
        </p:spPr>
      </p:pic>
      <p:cxnSp>
        <p:nvCxnSpPr>
          <p:cNvPr id="164" name="Google Shape;164;p21"/>
          <p:cNvCxnSpPr/>
          <p:nvPr/>
        </p:nvCxnSpPr>
        <p:spPr>
          <a:xfrm>
            <a:off x="4504575" y="1524750"/>
            <a:ext cx="2766900" cy="0"/>
          </a:xfrm>
          <a:prstGeom prst="straightConnector1">
            <a:avLst/>
          </a:prstGeom>
          <a:noFill/>
          <a:ln cap="flat" cmpd="sng" w="38100">
            <a:solidFill>
              <a:srgbClr val="991B1B"/>
            </a:solidFill>
            <a:prstDash val="solid"/>
            <a:round/>
            <a:headEnd len="med" w="med" type="none"/>
            <a:tailEnd len="med" w="med" type="triangle"/>
          </a:ln>
        </p:spPr>
      </p:cxnSp>
      <p:cxnSp>
        <p:nvCxnSpPr>
          <p:cNvPr id="165" name="Google Shape;165;p21"/>
          <p:cNvCxnSpPr/>
          <p:nvPr/>
        </p:nvCxnSpPr>
        <p:spPr>
          <a:xfrm>
            <a:off x="4504575" y="3966800"/>
            <a:ext cx="864000" cy="2100"/>
          </a:xfrm>
          <a:prstGeom prst="straightConnector1">
            <a:avLst/>
          </a:prstGeom>
          <a:noFill/>
          <a:ln cap="flat" cmpd="sng" w="38100">
            <a:solidFill>
              <a:srgbClr val="991B1B"/>
            </a:solidFill>
            <a:prstDash val="solid"/>
            <a:round/>
            <a:headEnd len="med" w="med" type="none"/>
            <a:tailEnd len="med" w="med" type="triangle"/>
          </a:ln>
        </p:spPr>
      </p:cxn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