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27"/>
  </p:notesMasterIdLst>
  <p:handoutMasterIdLst>
    <p:handoutMasterId r:id="rId28"/>
  </p:handoutMasterIdLst>
  <p:sldIdLst>
    <p:sldId id="257" r:id="rId5"/>
    <p:sldId id="344" r:id="rId6"/>
    <p:sldId id="350" r:id="rId7"/>
    <p:sldId id="340" r:id="rId8"/>
    <p:sldId id="341" r:id="rId9"/>
    <p:sldId id="342" r:id="rId10"/>
    <p:sldId id="321" r:id="rId11"/>
    <p:sldId id="356" r:id="rId12"/>
    <p:sldId id="343" r:id="rId13"/>
    <p:sldId id="346" r:id="rId14"/>
    <p:sldId id="337" r:id="rId15"/>
    <p:sldId id="320" r:id="rId16"/>
    <p:sldId id="347" r:id="rId17"/>
    <p:sldId id="323" r:id="rId18"/>
    <p:sldId id="349" r:id="rId19"/>
    <p:sldId id="354" r:id="rId20"/>
    <p:sldId id="360" r:id="rId21"/>
    <p:sldId id="262" r:id="rId22"/>
    <p:sldId id="259" r:id="rId23"/>
    <p:sldId id="351" r:id="rId24"/>
    <p:sldId id="338" r:id="rId25"/>
    <p:sldId id="35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Heselden" initials="MH" lastIdx="4" clrIdx="0">
    <p:extLst>
      <p:ext uri="{19B8F6BF-5375-455C-9EA6-DF929625EA0E}">
        <p15:presenceInfo xmlns:p15="http://schemas.microsoft.com/office/powerpoint/2012/main" userId="S::m.heselden@arts.ac.uk::cec0677e-25a5-4eed-9fef-b4e71eca8c11" providerId="AD"/>
      </p:ext>
    </p:extLst>
  </p:cmAuthor>
  <p:cmAuthor id="2" name="Stephanie Feather" initials="SF" lastIdx="3" clrIdx="1">
    <p:extLst>
      <p:ext uri="{19B8F6BF-5375-455C-9EA6-DF929625EA0E}">
        <p15:presenceInfo xmlns:p15="http://schemas.microsoft.com/office/powerpoint/2012/main" userId="S::s.feather@arts.ac.uk::27174df1-a550-411e-9b86-4d4953a57290" providerId="AD"/>
      </p:ext>
    </p:extLst>
  </p:cmAuthor>
  <p:cmAuthor id="3" name="Barbara Denton" initials="BD" lastIdx="14" clrIdx="2">
    <p:extLst>
      <p:ext uri="{19B8F6BF-5375-455C-9EA6-DF929625EA0E}">
        <p15:presenceInfo xmlns:p15="http://schemas.microsoft.com/office/powerpoint/2012/main" userId="S-1-5-21-2706140998-3416399097-4274183996-295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4"/>
    <p:restoredTop sz="96110"/>
  </p:normalViewPr>
  <p:slideViewPr>
    <p:cSldViewPr snapToGrid="0">
      <p:cViewPr varScale="1">
        <p:scale>
          <a:sx n="127" d="100"/>
          <a:sy n="127" d="100"/>
        </p:scale>
        <p:origin x="50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4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881D8-6D9C-E547-8766-938AA3B43399}" type="doc">
      <dgm:prSet loTypeId="urn:microsoft.com/office/officeart/2005/8/layout/arrow5" loCatId="" qsTypeId="urn:microsoft.com/office/officeart/2005/8/quickstyle/simple3#22" qsCatId="simple" csTypeId="urn:microsoft.com/office/officeart/2005/8/colors/colorful3#14" csCatId="colorful" phldr="1"/>
      <dgm:spPr/>
      <dgm:t>
        <a:bodyPr/>
        <a:lstStyle/>
        <a:p>
          <a:endParaRPr lang="en-US"/>
        </a:p>
      </dgm:t>
    </dgm:pt>
    <dgm:pt modelId="{0BCDBD02-837A-2E42-BB9C-3D2B774F2F3E}">
      <dgm:prSet phldrT="[Text]"/>
      <dgm:spPr/>
      <dgm:t>
        <a:bodyPr/>
        <a:lstStyle/>
        <a:p>
          <a:r>
            <a:rPr lang="en-US"/>
            <a:t>Students:</a:t>
          </a:r>
        </a:p>
        <a:p>
          <a:r>
            <a:rPr lang="en-US"/>
            <a:t>Reflect on learning as they progress through unit, identify areas to focus on, develop learning literacies</a:t>
          </a:r>
          <a:endParaRPr lang="en-US" dirty="0"/>
        </a:p>
      </dgm:t>
    </dgm:pt>
    <dgm:pt modelId="{42D2F969-5C07-1C42-9889-55CD3C6E2084}" type="parTrans" cxnId="{10D59540-A057-6248-869C-A8105F75183F}">
      <dgm:prSet/>
      <dgm:spPr/>
      <dgm:t>
        <a:bodyPr/>
        <a:lstStyle/>
        <a:p>
          <a:endParaRPr lang="en-US"/>
        </a:p>
      </dgm:t>
    </dgm:pt>
    <dgm:pt modelId="{19A3C908-9166-FC4F-B268-3C3D212564A8}" type="sibTrans" cxnId="{10D59540-A057-6248-869C-A8105F75183F}">
      <dgm:prSet/>
      <dgm:spPr/>
      <dgm:t>
        <a:bodyPr/>
        <a:lstStyle/>
        <a:p>
          <a:endParaRPr lang="en-US"/>
        </a:p>
      </dgm:t>
    </dgm:pt>
    <dgm:pt modelId="{F3707913-BE91-C14F-B45A-A24A4CEBEF0B}">
      <dgm:prSet phldrT="[Text]"/>
      <dgm:spPr/>
      <dgm:t>
        <a:bodyPr/>
        <a:lstStyle/>
        <a:p>
          <a:r>
            <a:rPr lang="en-US" dirty="0"/>
            <a:t>Staff:</a:t>
          </a:r>
        </a:p>
        <a:p>
          <a:r>
            <a:rPr lang="en-US" dirty="0"/>
            <a:t>See how learning happens, assess effectiveness, identify what works/doesn’t work based on evidence, adapt ongoing</a:t>
          </a:r>
        </a:p>
      </dgm:t>
    </dgm:pt>
    <dgm:pt modelId="{4705EAF8-21FC-9A4A-9298-223EE1ED82A9}" type="parTrans" cxnId="{3A708567-458D-A144-823E-AA6B51E89A9E}">
      <dgm:prSet/>
      <dgm:spPr/>
      <dgm:t>
        <a:bodyPr/>
        <a:lstStyle/>
        <a:p>
          <a:endParaRPr lang="en-US"/>
        </a:p>
      </dgm:t>
    </dgm:pt>
    <dgm:pt modelId="{D94DA7E7-C9E4-DD4B-A4F8-CC637323C261}" type="sibTrans" cxnId="{3A708567-458D-A144-823E-AA6B51E89A9E}">
      <dgm:prSet/>
      <dgm:spPr/>
      <dgm:t>
        <a:bodyPr/>
        <a:lstStyle/>
        <a:p>
          <a:endParaRPr lang="en-US"/>
        </a:p>
      </dgm:t>
    </dgm:pt>
    <dgm:pt modelId="{88B51645-0672-D942-8089-0248003209DC}" type="pres">
      <dgm:prSet presAssocID="{DA1881D8-6D9C-E547-8766-938AA3B43399}" presName="diagram" presStyleCnt="0">
        <dgm:presLayoutVars>
          <dgm:dir/>
          <dgm:resizeHandles val="exact"/>
        </dgm:presLayoutVars>
      </dgm:prSet>
      <dgm:spPr/>
    </dgm:pt>
    <dgm:pt modelId="{BE81B537-4CEF-3049-A8F9-FD49CD20D42B}" type="pres">
      <dgm:prSet presAssocID="{0BCDBD02-837A-2E42-BB9C-3D2B774F2F3E}" presName="arrow" presStyleLbl="node1" presStyleIdx="0" presStyleCnt="2">
        <dgm:presLayoutVars>
          <dgm:bulletEnabled val="1"/>
        </dgm:presLayoutVars>
      </dgm:prSet>
      <dgm:spPr/>
    </dgm:pt>
    <dgm:pt modelId="{31C83CA1-4AC3-A041-BCB5-591FADFFE033}" type="pres">
      <dgm:prSet presAssocID="{F3707913-BE91-C14F-B45A-A24A4CEBEF0B}" presName="arrow" presStyleLbl="node1" presStyleIdx="1" presStyleCnt="2">
        <dgm:presLayoutVars>
          <dgm:bulletEnabled val="1"/>
        </dgm:presLayoutVars>
      </dgm:prSet>
      <dgm:spPr/>
    </dgm:pt>
  </dgm:ptLst>
  <dgm:cxnLst>
    <dgm:cxn modelId="{C681F520-29FC-F841-944F-9C7FC32D7A41}" type="presOf" srcId="{0BCDBD02-837A-2E42-BB9C-3D2B774F2F3E}" destId="{BE81B537-4CEF-3049-A8F9-FD49CD20D42B}" srcOrd="0" destOrd="0" presId="urn:microsoft.com/office/officeart/2005/8/layout/arrow5"/>
    <dgm:cxn modelId="{8DFBC13C-6D14-794E-B6FE-F88FE3557571}" type="presOf" srcId="{DA1881D8-6D9C-E547-8766-938AA3B43399}" destId="{88B51645-0672-D942-8089-0248003209DC}" srcOrd="0" destOrd="0" presId="urn:microsoft.com/office/officeart/2005/8/layout/arrow5"/>
    <dgm:cxn modelId="{10D59540-A057-6248-869C-A8105F75183F}" srcId="{DA1881D8-6D9C-E547-8766-938AA3B43399}" destId="{0BCDBD02-837A-2E42-BB9C-3D2B774F2F3E}" srcOrd="0" destOrd="0" parTransId="{42D2F969-5C07-1C42-9889-55CD3C6E2084}" sibTransId="{19A3C908-9166-FC4F-B268-3C3D212564A8}"/>
    <dgm:cxn modelId="{3A708567-458D-A144-823E-AA6B51E89A9E}" srcId="{DA1881D8-6D9C-E547-8766-938AA3B43399}" destId="{F3707913-BE91-C14F-B45A-A24A4CEBEF0B}" srcOrd="1" destOrd="0" parTransId="{4705EAF8-21FC-9A4A-9298-223EE1ED82A9}" sibTransId="{D94DA7E7-C9E4-DD4B-A4F8-CC637323C261}"/>
    <dgm:cxn modelId="{7159AFCD-F132-D948-8189-714ED9E4D48A}" type="presOf" srcId="{F3707913-BE91-C14F-B45A-A24A4CEBEF0B}" destId="{31C83CA1-4AC3-A041-BCB5-591FADFFE033}" srcOrd="0" destOrd="0" presId="urn:microsoft.com/office/officeart/2005/8/layout/arrow5"/>
    <dgm:cxn modelId="{42F5B8A2-EC11-4440-9D89-5733826E90EC}" type="presParOf" srcId="{88B51645-0672-D942-8089-0248003209DC}" destId="{BE81B537-4CEF-3049-A8F9-FD49CD20D42B}" srcOrd="0" destOrd="0" presId="urn:microsoft.com/office/officeart/2005/8/layout/arrow5"/>
    <dgm:cxn modelId="{CFF71A89-FDAC-4C45-ADA2-3BA1670A57EC}" type="presParOf" srcId="{88B51645-0672-D942-8089-0248003209DC}" destId="{31C83CA1-4AC3-A041-BCB5-591FADFFE03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486DCA-32DA-4B9C-A1B5-75B8493A26DA}" type="doc">
      <dgm:prSet loTypeId="urn:microsoft.com/office/officeart/2005/8/layout/vList2" loCatId="list" qsTypeId="urn:microsoft.com/office/officeart/2005/8/quickstyle/simple1#24" qsCatId="simple" csTypeId="urn:microsoft.com/office/officeart/2005/8/colors/accent2_2#14" csCatId="accent2"/>
      <dgm:spPr/>
      <dgm:t>
        <a:bodyPr/>
        <a:lstStyle/>
        <a:p>
          <a:endParaRPr lang="en-US"/>
        </a:p>
      </dgm:t>
    </dgm:pt>
    <dgm:pt modelId="{11DE66B9-4F26-49AB-8982-456A1BA783A8}">
      <dgm:prSet/>
      <dgm:spPr/>
      <dgm:t>
        <a:bodyPr/>
        <a:lstStyle/>
        <a:p>
          <a:r>
            <a:rPr lang="en-US"/>
            <a:t>Co-creating progress of units with students</a:t>
          </a:r>
        </a:p>
      </dgm:t>
    </dgm:pt>
    <dgm:pt modelId="{38ED136D-487A-4A3E-AC74-9952CA7D0BF9}" type="parTrans" cxnId="{E198BD83-C1A6-4321-B23B-389A56EADB8E}">
      <dgm:prSet/>
      <dgm:spPr/>
      <dgm:t>
        <a:bodyPr/>
        <a:lstStyle/>
        <a:p>
          <a:endParaRPr lang="en-US"/>
        </a:p>
      </dgm:t>
    </dgm:pt>
    <dgm:pt modelId="{D85DA595-3873-4DA1-B71A-79942DA89A0D}" type="sibTrans" cxnId="{E198BD83-C1A6-4321-B23B-389A56EADB8E}">
      <dgm:prSet/>
      <dgm:spPr/>
      <dgm:t>
        <a:bodyPr/>
        <a:lstStyle/>
        <a:p>
          <a:endParaRPr lang="en-US"/>
        </a:p>
      </dgm:t>
    </dgm:pt>
    <dgm:pt modelId="{C35757C3-C364-4DD4-876D-07ABA59F32FB}">
      <dgm:prSet/>
      <dgm:spPr/>
      <dgm:t>
        <a:bodyPr/>
        <a:lstStyle/>
        <a:p>
          <a:r>
            <a:rPr lang="en-US"/>
            <a:t>Engaging students in reflection and conversation</a:t>
          </a:r>
        </a:p>
      </dgm:t>
    </dgm:pt>
    <dgm:pt modelId="{67FB5095-B299-4D1A-B3AD-985A501CB097}" type="parTrans" cxnId="{552118BC-F65D-4609-A407-BDBE06D2B96F}">
      <dgm:prSet/>
      <dgm:spPr/>
      <dgm:t>
        <a:bodyPr/>
        <a:lstStyle/>
        <a:p>
          <a:endParaRPr lang="en-US"/>
        </a:p>
      </dgm:t>
    </dgm:pt>
    <dgm:pt modelId="{57433081-B823-4563-97C1-62036D7BBA12}" type="sibTrans" cxnId="{552118BC-F65D-4609-A407-BDBE06D2B96F}">
      <dgm:prSet/>
      <dgm:spPr/>
      <dgm:t>
        <a:bodyPr/>
        <a:lstStyle/>
        <a:p>
          <a:endParaRPr lang="en-US"/>
        </a:p>
      </dgm:t>
    </dgm:pt>
    <dgm:pt modelId="{4C17839F-27AD-429D-B188-C5CE79ECFFB4}">
      <dgm:prSet/>
      <dgm:spPr/>
      <dgm:t>
        <a:bodyPr/>
        <a:lstStyle/>
        <a:p>
          <a:r>
            <a:rPr lang="en-US"/>
            <a:t>Making evaluation helpful now</a:t>
          </a:r>
        </a:p>
      </dgm:t>
    </dgm:pt>
    <dgm:pt modelId="{0057B0CF-89A9-4DBD-97D5-2DEEEDD1D5A2}" type="parTrans" cxnId="{54B3EC1F-47A2-42B3-9F86-DDC8FEBED470}">
      <dgm:prSet/>
      <dgm:spPr/>
      <dgm:t>
        <a:bodyPr/>
        <a:lstStyle/>
        <a:p>
          <a:endParaRPr lang="en-US"/>
        </a:p>
      </dgm:t>
    </dgm:pt>
    <dgm:pt modelId="{B411264C-100F-4FEF-B59F-35C5A2A628F2}" type="sibTrans" cxnId="{54B3EC1F-47A2-42B3-9F86-DDC8FEBED470}">
      <dgm:prSet/>
      <dgm:spPr/>
      <dgm:t>
        <a:bodyPr/>
        <a:lstStyle/>
        <a:p>
          <a:endParaRPr lang="en-US"/>
        </a:p>
      </dgm:t>
    </dgm:pt>
    <dgm:pt modelId="{9B25DEAC-9A5D-48D7-8EF2-6C955C8B4EF0}">
      <dgm:prSet/>
      <dgm:spPr/>
      <dgm:t>
        <a:bodyPr/>
        <a:lstStyle/>
        <a:p>
          <a:r>
            <a:rPr lang="en-US"/>
            <a:t>Embedded into student journey of unit/session</a:t>
          </a:r>
        </a:p>
      </dgm:t>
    </dgm:pt>
    <dgm:pt modelId="{A2062CB9-3CC3-4E99-9C68-28ACD565B499}" type="parTrans" cxnId="{E43C3996-9D06-467E-A866-F27F746898F6}">
      <dgm:prSet/>
      <dgm:spPr/>
      <dgm:t>
        <a:bodyPr/>
        <a:lstStyle/>
        <a:p>
          <a:endParaRPr lang="en-US"/>
        </a:p>
      </dgm:t>
    </dgm:pt>
    <dgm:pt modelId="{113996E9-A964-4853-85A3-449EB20FEC4C}" type="sibTrans" cxnId="{E43C3996-9D06-467E-A866-F27F746898F6}">
      <dgm:prSet/>
      <dgm:spPr/>
      <dgm:t>
        <a:bodyPr/>
        <a:lstStyle/>
        <a:p>
          <a:endParaRPr lang="en-US"/>
        </a:p>
      </dgm:t>
    </dgm:pt>
    <dgm:pt modelId="{DAA2BF6A-70F0-4F09-A73F-B375F7BBA775}">
      <dgm:prSet/>
      <dgm:spPr/>
      <dgm:t>
        <a:bodyPr/>
        <a:lstStyle/>
        <a:p>
          <a:r>
            <a:rPr lang="en-US"/>
            <a:t>More inclusive data gathering</a:t>
          </a:r>
        </a:p>
      </dgm:t>
    </dgm:pt>
    <dgm:pt modelId="{81E83F41-35CB-476D-B761-C518677C5B74}" type="parTrans" cxnId="{5FB06369-8418-465D-8B25-CAEE9B93CE5E}">
      <dgm:prSet/>
      <dgm:spPr/>
      <dgm:t>
        <a:bodyPr/>
        <a:lstStyle/>
        <a:p>
          <a:endParaRPr lang="en-US"/>
        </a:p>
      </dgm:t>
    </dgm:pt>
    <dgm:pt modelId="{07F254B5-872E-4DAB-88C4-B2769B351486}" type="sibTrans" cxnId="{5FB06369-8418-465D-8B25-CAEE9B93CE5E}">
      <dgm:prSet/>
      <dgm:spPr/>
      <dgm:t>
        <a:bodyPr/>
        <a:lstStyle/>
        <a:p>
          <a:endParaRPr lang="en-US"/>
        </a:p>
      </dgm:t>
    </dgm:pt>
    <dgm:pt modelId="{AF9195F4-DA1A-4DBA-A74E-E87370D8E71D}">
      <dgm:prSet/>
      <dgm:spPr/>
      <dgm:t>
        <a:bodyPr/>
        <a:lstStyle/>
        <a:p>
          <a:r>
            <a:rPr lang="en-US"/>
            <a:t>Developing learning literacies</a:t>
          </a:r>
        </a:p>
      </dgm:t>
    </dgm:pt>
    <dgm:pt modelId="{D79E27A4-EE37-45C3-82E7-73E2E7C40C34}" type="parTrans" cxnId="{90A18CAC-5372-40AB-B0BD-95FF1F077BFD}">
      <dgm:prSet/>
      <dgm:spPr/>
      <dgm:t>
        <a:bodyPr/>
        <a:lstStyle/>
        <a:p>
          <a:endParaRPr lang="en-US"/>
        </a:p>
      </dgm:t>
    </dgm:pt>
    <dgm:pt modelId="{8982B204-F7A1-4BC7-9338-3E557FDC96CC}" type="sibTrans" cxnId="{90A18CAC-5372-40AB-B0BD-95FF1F077BFD}">
      <dgm:prSet/>
      <dgm:spPr/>
      <dgm:t>
        <a:bodyPr/>
        <a:lstStyle/>
        <a:p>
          <a:endParaRPr lang="en-US"/>
        </a:p>
      </dgm:t>
    </dgm:pt>
    <dgm:pt modelId="{C5FA107D-75C0-4706-8DDE-5FD8A8217935}">
      <dgm:prSet/>
      <dgm:spPr/>
      <dgm:t>
        <a:bodyPr/>
        <a:lstStyle/>
        <a:p>
          <a:r>
            <a:rPr lang="en-US" dirty="0"/>
            <a:t>*Above all - avoiding surveys*</a:t>
          </a:r>
        </a:p>
      </dgm:t>
    </dgm:pt>
    <dgm:pt modelId="{08B6270A-811D-4FFD-976A-D83187DDA8E8}" type="parTrans" cxnId="{3E22E3B6-D7E0-4F1A-93F2-35005016699F}">
      <dgm:prSet/>
      <dgm:spPr/>
      <dgm:t>
        <a:bodyPr/>
        <a:lstStyle/>
        <a:p>
          <a:endParaRPr lang="en-US"/>
        </a:p>
      </dgm:t>
    </dgm:pt>
    <dgm:pt modelId="{EEFAFCD3-D47B-4FB6-92DB-105E7C1BADDB}" type="sibTrans" cxnId="{3E22E3B6-D7E0-4F1A-93F2-35005016699F}">
      <dgm:prSet/>
      <dgm:spPr/>
      <dgm:t>
        <a:bodyPr/>
        <a:lstStyle/>
        <a:p>
          <a:endParaRPr lang="en-US"/>
        </a:p>
      </dgm:t>
    </dgm:pt>
    <dgm:pt modelId="{39D471EA-089E-3D4A-A229-22681C2AB426}" type="pres">
      <dgm:prSet presAssocID="{AF486DCA-32DA-4B9C-A1B5-75B8493A26DA}" presName="linear" presStyleCnt="0">
        <dgm:presLayoutVars>
          <dgm:animLvl val="lvl"/>
          <dgm:resizeHandles val="exact"/>
        </dgm:presLayoutVars>
      </dgm:prSet>
      <dgm:spPr/>
    </dgm:pt>
    <dgm:pt modelId="{9E3218A3-D5DA-724C-905F-665626002DE2}" type="pres">
      <dgm:prSet presAssocID="{11DE66B9-4F26-49AB-8982-456A1BA783A8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DF868B1-B89E-604C-AEBB-FEE9EB190308}" type="pres">
      <dgm:prSet presAssocID="{D85DA595-3873-4DA1-B71A-79942DA89A0D}" presName="spacer" presStyleCnt="0"/>
      <dgm:spPr/>
    </dgm:pt>
    <dgm:pt modelId="{F74408D0-E8B7-AA4F-892B-C80A120BB993}" type="pres">
      <dgm:prSet presAssocID="{C35757C3-C364-4DD4-876D-07ABA59F32FB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56776F6E-F72A-2346-87A0-A4DB7362CA91}" type="pres">
      <dgm:prSet presAssocID="{57433081-B823-4563-97C1-62036D7BBA12}" presName="spacer" presStyleCnt="0"/>
      <dgm:spPr/>
    </dgm:pt>
    <dgm:pt modelId="{B62079DD-AE7C-7449-A62D-E2289CA497BC}" type="pres">
      <dgm:prSet presAssocID="{4C17839F-27AD-429D-B188-C5CE79ECFFB4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C2C2AEA3-9F18-E740-8F6B-985AF2B27D95}" type="pres">
      <dgm:prSet presAssocID="{B411264C-100F-4FEF-B59F-35C5A2A628F2}" presName="spacer" presStyleCnt="0"/>
      <dgm:spPr/>
    </dgm:pt>
    <dgm:pt modelId="{A1958898-8811-1648-8C75-5849A6F21536}" type="pres">
      <dgm:prSet presAssocID="{9B25DEAC-9A5D-48D7-8EF2-6C955C8B4EF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3862D60-0D8D-3140-8DD9-CC7CB61C8571}" type="pres">
      <dgm:prSet presAssocID="{113996E9-A964-4853-85A3-449EB20FEC4C}" presName="spacer" presStyleCnt="0"/>
      <dgm:spPr/>
    </dgm:pt>
    <dgm:pt modelId="{A84B1015-9F18-4947-B192-13659C70641D}" type="pres">
      <dgm:prSet presAssocID="{DAA2BF6A-70F0-4F09-A73F-B375F7BBA77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F1CD2208-A106-444A-8AD5-16FE6762B302}" type="pres">
      <dgm:prSet presAssocID="{07F254B5-872E-4DAB-88C4-B2769B351486}" presName="spacer" presStyleCnt="0"/>
      <dgm:spPr/>
    </dgm:pt>
    <dgm:pt modelId="{74A2151B-F15D-EA46-BF4F-A7D03D9C202C}" type="pres">
      <dgm:prSet presAssocID="{AF9195F4-DA1A-4DBA-A74E-E87370D8E71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C87D741A-EC2E-F540-83B4-7B58AC397E01}" type="pres">
      <dgm:prSet presAssocID="{8982B204-F7A1-4BC7-9338-3E557FDC96CC}" presName="spacer" presStyleCnt="0"/>
      <dgm:spPr/>
    </dgm:pt>
    <dgm:pt modelId="{C31725CD-9127-4E4A-A1ED-D4720C4A762F}" type="pres">
      <dgm:prSet presAssocID="{C5FA107D-75C0-4706-8DDE-5FD8A8217935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6EF310B-A0F6-0041-A19A-9BF8C00312D9}" type="presOf" srcId="{AF9195F4-DA1A-4DBA-A74E-E87370D8E71D}" destId="{74A2151B-F15D-EA46-BF4F-A7D03D9C202C}" srcOrd="0" destOrd="0" presId="urn:microsoft.com/office/officeart/2005/8/layout/vList2"/>
    <dgm:cxn modelId="{87AC7B12-6549-BF45-81B0-32E4517458DC}" type="presOf" srcId="{C35757C3-C364-4DD4-876D-07ABA59F32FB}" destId="{F74408D0-E8B7-AA4F-892B-C80A120BB993}" srcOrd="0" destOrd="0" presId="urn:microsoft.com/office/officeart/2005/8/layout/vList2"/>
    <dgm:cxn modelId="{54B3EC1F-47A2-42B3-9F86-DDC8FEBED470}" srcId="{AF486DCA-32DA-4B9C-A1B5-75B8493A26DA}" destId="{4C17839F-27AD-429D-B188-C5CE79ECFFB4}" srcOrd="2" destOrd="0" parTransId="{0057B0CF-89A9-4DBD-97D5-2DEEEDD1D5A2}" sibTransId="{B411264C-100F-4FEF-B59F-35C5A2A628F2}"/>
    <dgm:cxn modelId="{5FB06369-8418-465D-8B25-CAEE9B93CE5E}" srcId="{AF486DCA-32DA-4B9C-A1B5-75B8493A26DA}" destId="{DAA2BF6A-70F0-4F09-A73F-B375F7BBA775}" srcOrd="4" destOrd="0" parTransId="{81E83F41-35CB-476D-B761-C518677C5B74}" sibTransId="{07F254B5-872E-4DAB-88C4-B2769B351486}"/>
    <dgm:cxn modelId="{ED423077-1874-2E4E-B2AA-D63386FE62B5}" type="presOf" srcId="{4C17839F-27AD-429D-B188-C5CE79ECFFB4}" destId="{B62079DD-AE7C-7449-A62D-E2289CA497BC}" srcOrd="0" destOrd="0" presId="urn:microsoft.com/office/officeart/2005/8/layout/vList2"/>
    <dgm:cxn modelId="{E198BD83-C1A6-4321-B23B-389A56EADB8E}" srcId="{AF486DCA-32DA-4B9C-A1B5-75B8493A26DA}" destId="{11DE66B9-4F26-49AB-8982-456A1BA783A8}" srcOrd="0" destOrd="0" parTransId="{38ED136D-487A-4A3E-AC74-9952CA7D0BF9}" sibTransId="{D85DA595-3873-4DA1-B71A-79942DA89A0D}"/>
    <dgm:cxn modelId="{E43C3996-9D06-467E-A866-F27F746898F6}" srcId="{AF486DCA-32DA-4B9C-A1B5-75B8493A26DA}" destId="{9B25DEAC-9A5D-48D7-8EF2-6C955C8B4EF0}" srcOrd="3" destOrd="0" parTransId="{A2062CB9-3CC3-4E99-9C68-28ACD565B499}" sibTransId="{113996E9-A964-4853-85A3-449EB20FEC4C}"/>
    <dgm:cxn modelId="{375EEA98-E375-FA40-AD1A-AF7D687CFBE0}" type="presOf" srcId="{9B25DEAC-9A5D-48D7-8EF2-6C955C8B4EF0}" destId="{A1958898-8811-1648-8C75-5849A6F21536}" srcOrd="0" destOrd="0" presId="urn:microsoft.com/office/officeart/2005/8/layout/vList2"/>
    <dgm:cxn modelId="{90A18CAC-5372-40AB-B0BD-95FF1F077BFD}" srcId="{AF486DCA-32DA-4B9C-A1B5-75B8493A26DA}" destId="{AF9195F4-DA1A-4DBA-A74E-E87370D8E71D}" srcOrd="5" destOrd="0" parTransId="{D79E27A4-EE37-45C3-82E7-73E2E7C40C34}" sibTransId="{8982B204-F7A1-4BC7-9338-3E557FDC96CC}"/>
    <dgm:cxn modelId="{A8406FB4-C993-CD4B-B6DA-0B9754422064}" type="presOf" srcId="{DAA2BF6A-70F0-4F09-A73F-B375F7BBA775}" destId="{A84B1015-9F18-4947-B192-13659C70641D}" srcOrd="0" destOrd="0" presId="urn:microsoft.com/office/officeart/2005/8/layout/vList2"/>
    <dgm:cxn modelId="{D16BB4B6-3D05-474B-A823-96533703BDCC}" type="presOf" srcId="{AF486DCA-32DA-4B9C-A1B5-75B8493A26DA}" destId="{39D471EA-089E-3D4A-A229-22681C2AB426}" srcOrd="0" destOrd="0" presId="urn:microsoft.com/office/officeart/2005/8/layout/vList2"/>
    <dgm:cxn modelId="{3E22E3B6-D7E0-4F1A-93F2-35005016699F}" srcId="{AF486DCA-32DA-4B9C-A1B5-75B8493A26DA}" destId="{C5FA107D-75C0-4706-8DDE-5FD8A8217935}" srcOrd="6" destOrd="0" parTransId="{08B6270A-811D-4FFD-976A-D83187DDA8E8}" sibTransId="{EEFAFCD3-D47B-4FB6-92DB-105E7C1BADDB}"/>
    <dgm:cxn modelId="{552118BC-F65D-4609-A407-BDBE06D2B96F}" srcId="{AF486DCA-32DA-4B9C-A1B5-75B8493A26DA}" destId="{C35757C3-C364-4DD4-876D-07ABA59F32FB}" srcOrd="1" destOrd="0" parTransId="{67FB5095-B299-4D1A-B3AD-985A501CB097}" sibTransId="{57433081-B823-4563-97C1-62036D7BBA12}"/>
    <dgm:cxn modelId="{DDC823C0-47BE-4B41-8745-C11012AE69AC}" type="presOf" srcId="{11DE66B9-4F26-49AB-8982-456A1BA783A8}" destId="{9E3218A3-D5DA-724C-905F-665626002DE2}" srcOrd="0" destOrd="0" presId="urn:microsoft.com/office/officeart/2005/8/layout/vList2"/>
    <dgm:cxn modelId="{331A47DF-7BD5-1244-971F-3D6BE69F242F}" type="presOf" srcId="{C5FA107D-75C0-4706-8DDE-5FD8A8217935}" destId="{C31725CD-9127-4E4A-A1ED-D4720C4A762F}" srcOrd="0" destOrd="0" presId="urn:microsoft.com/office/officeart/2005/8/layout/vList2"/>
    <dgm:cxn modelId="{CEFC0CB6-B317-2C45-B0EB-D96C9FA866FA}" type="presParOf" srcId="{39D471EA-089E-3D4A-A229-22681C2AB426}" destId="{9E3218A3-D5DA-724C-905F-665626002DE2}" srcOrd="0" destOrd="0" presId="urn:microsoft.com/office/officeart/2005/8/layout/vList2"/>
    <dgm:cxn modelId="{FC75A180-1353-8C47-8743-23F8A38BF916}" type="presParOf" srcId="{39D471EA-089E-3D4A-A229-22681C2AB426}" destId="{ADF868B1-B89E-604C-AEBB-FEE9EB190308}" srcOrd="1" destOrd="0" presId="urn:microsoft.com/office/officeart/2005/8/layout/vList2"/>
    <dgm:cxn modelId="{8CBB4BE4-2684-0945-8684-C8A71C7D8626}" type="presParOf" srcId="{39D471EA-089E-3D4A-A229-22681C2AB426}" destId="{F74408D0-E8B7-AA4F-892B-C80A120BB993}" srcOrd="2" destOrd="0" presId="urn:microsoft.com/office/officeart/2005/8/layout/vList2"/>
    <dgm:cxn modelId="{44FC70F9-A641-C748-802C-DC02B471E62E}" type="presParOf" srcId="{39D471EA-089E-3D4A-A229-22681C2AB426}" destId="{56776F6E-F72A-2346-87A0-A4DB7362CA91}" srcOrd="3" destOrd="0" presId="urn:microsoft.com/office/officeart/2005/8/layout/vList2"/>
    <dgm:cxn modelId="{95263925-AC4D-8949-90B1-47DF737DF02D}" type="presParOf" srcId="{39D471EA-089E-3D4A-A229-22681C2AB426}" destId="{B62079DD-AE7C-7449-A62D-E2289CA497BC}" srcOrd="4" destOrd="0" presId="urn:microsoft.com/office/officeart/2005/8/layout/vList2"/>
    <dgm:cxn modelId="{366C8386-6E7E-8949-A5FB-1DAD9D7A339B}" type="presParOf" srcId="{39D471EA-089E-3D4A-A229-22681C2AB426}" destId="{C2C2AEA3-9F18-E740-8F6B-985AF2B27D95}" srcOrd="5" destOrd="0" presId="urn:microsoft.com/office/officeart/2005/8/layout/vList2"/>
    <dgm:cxn modelId="{9E6FF2A8-17F2-0843-A703-736AE7EB3560}" type="presParOf" srcId="{39D471EA-089E-3D4A-A229-22681C2AB426}" destId="{A1958898-8811-1648-8C75-5849A6F21536}" srcOrd="6" destOrd="0" presId="urn:microsoft.com/office/officeart/2005/8/layout/vList2"/>
    <dgm:cxn modelId="{94524B10-8B85-0141-AAB7-E0F88AFB506D}" type="presParOf" srcId="{39D471EA-089E-3D4A-A229-22681C2AB426}" destId="{23862D60-0D8D-3140-8DD9-CC7CB61C8571}" srcOrd="7" destOrd="0" presId="urn:microsoft.com/office/officeart/2005/8/layout/vList2"/>
    <dgm:cxn modelId="{CEB060F2-ADB7-5044-B3A1-CE4E07C785C6}" type="presParOf" srcId="{39D471EA-089E-3D4A-A229-22681C2AB426}" destId="{A84B1015-9F18-4947-B192-13659C70641D}" srcOrd="8" destOrd="0" presId="urn:microsoft.com/office/officeart/2005/8/layout/vList2"/>
    <dgm:cxn modelId="{566D6EF3-963E-1247-A073-A0F026FED1B9}" type="presParOf" srcId="{39D471EA-089E-3D4A-A229-22681C2AB426}" destId="{F1CD2208-A106-444A-8AD5-16FE6762B302}" srcOrd="9" destOrd="0" presId="urn:microsoft.com/office/officeart/2005/8/layout/vList2"/>
    <dgm:cxn modelId="{C91FFA6A-5DB9-DD40-83FD-002BE05762F3}" type="presParOf" srcId="{39D471EA-089E-3D4A-A229-22681C2AB426}" destId="{74A2151B-F15D-EA46-BF4F-A7D03D9C202C}" srcOrd="10" destOrd="0" presId="urn:microsoft.com/office/officeart/2005/8/layout/vList2"/>
    <dgm:cxn modelId="{38F4E8A1-BCFC-3842-9535-E58324D6FD1D}" type="presParOf" srcId="{39D471EA-089E-3D4A-A229-22681C2AB426}" destId="{C87D741A-EC2E-F540-83B4-7B58AC397E01}" srcOrd="11" destOrd="0" presId="urn:microsoft.com/office/officeart/2005/8/layout/vList2"/>
    <dgm:cxn modelId="{8B46FD3A-6925-EE48-A00B-D52FA337561D}" type="presParOf" srcId="{39D471EA-089E-3D4A-A229-22681C2AB426}" destId="{C31725CD-9127-4E4A-A1ED-D4720C4A762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1B537-4CEF-3049-A8F9-FD49CD20D42B}">
      <dsp:nvSpPr>
        <dsp:cNvPr id="0" name=""/>
        <dsp:cNvSpPr/>
      </dsp:nvSpPr>
      <dsp:spPr>
        <a:xfrm rot="16200000">
          <a:off x="2338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Students: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Reflect on learning as they progress through unit, identify areas to focus on, develop learning literacies</a:t>
          </a:r>
          <a:endParaRPr lang="en-US" sz="2100" kern="1200" dirty="0"/>
        </a:p>
      </dsp:txBody>
      <dsp:txXfrm rot="5400000">
        <a:off x="2338" y="1088423"/>
        <a:ext cx="3587909" cy="2174491"/>
      </dsp:txXfrm>
    </dsp:sp>
    <dsp:sp modelId="{31C83CA1-4AC3-A041-BCB5-591FADFFE033}">
      <dsp:nvSpPr>
        <dsp:cNvPr id="0" name=""/>
        <dsp:cNvSpPr/>
      </dsp:nvSpPr>
      <dsp:spPr>
        <a:xfrm rot="5400000">
          <a:off x="6164280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1623094"/>
                <a:satOff val="-24699"/>
                <a:lumOff val="-70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623094"/>
                <a:satOff val="-24699"/>
                <a:lumOff val="-70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623094"/>
                <a:satOff val="-24699"/>
                <a:lumOff val="-70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Staff: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See how learning happens, assess effectiveness, identify what works/doesn’t work based on evidence, adapt ongoing</a:t>
          </a:r>
        </a:p>
      </dsp:txBody>
      <dsp:txXfrm rot="-5400000">
        <a:off x="6925352" y="1088423"/>
        <a:ext cx="3587909" cy="2174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218A3-D5DA-724C-905F-665626002DE2}">
      <dsp:nvSpPr>
        <dsp:cNvPr id="0" name=""/>
        <dsp:cNvSpPr/>
      </dsp:nvSpPr>
      <dsp:spPr>
        <a:xfrm>
          <a:off x="0" y="5883"/>
          <a:ext cx="7453312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Co-creating progress of units with students</a:t>
          </a:r>
        </a:p>
      </dsp:txBody>
      <dsp:txXfrm>
        <a:off x="27415" y="33298"/>
        <a:ext cx="7398482" cy="506769"/>
      </dsp:txXfrm>
    </dsp:sp>
    <dsp:sp modelId="{F74408D0-E8B7-AA4F-892B-C80A120BB993}">
      <dsp:nvSpPr>
        <dsp:cNvPr id="0" name=""/>
        <dsp:cNvSpPr/>
      </dsp:nvSpPr>
      <dsp:spPr>
        <a:xfrm>
          <a:off x="0" y="636603"/>
          <a:ext cx="7453312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Engaging students in reflection and conversation</a:t>
          </a:r>
        </a:p>
      </dsp:txBody>
      <dsp:txXfrm>
        <a:off x="27415" y="664018"/>
        <a:ext cx="7398482" cy="506769"/>
      </dsp:txXfrm>
    </dsp:sp>
    <dsp:sp modelId="{B62079DD-AE7C-7449-A62D-E2289CA497BC}">
      <dsp:nvSpPr>
        <dsp:cNvPr id="0" name=""/>
        <dsp:cNvSpPr/>
      </dsp:nvSpPr>
      <dsp:spPr>
        <a:xfrm>
          <a:off x="0" y="1267323"/>
          <a:ext cx="7453312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Making evaluation helpful now</a:t>
          </a:r>
        </a:p>
      </dsp:txBody>
      <dsp:txXfrm>
        <a:off x="27415" y="1294738"/>
        <a:ext cx="7398482" cy="506769"/>
      </dsp:txXfrm>
    </dsp:sp>
    <dsp:sp modelId="{A1958898-8811-1648-8C75-5849A6F21536}">
      <dsp:nvSpPr>
        <dsp:cNvPr id="0" name=""/>
        <dsp:cNvSpPr/>
      </dsp:nvSpPr>
      <dsp:spPr>
        <a:xfrm>
          <a:off x="0" y="1898043"/>
          <a:ext cx="7453312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Embedded into student journey of unit/session</a:t>
          </a:r>
        </a:p>
      </dsp:txBody>
      <dsp:txXfrm>
        <a:off x="27415" y="1925458"/>
        <a:ext cx="7398482" cy="506769"/>
      </dsp:txXfrm>
    </dsp:sp>
    <dsp:sp modelId="{A84B1015-9F18-4947-B192-13659C70641D}">
      <dsp:nvSpPr>
        <dsp:cNvPr id="0" name=""/>
        <dsp:cNvSpPr/>
      </dsp:nvSpPr>
      <dsp:spPr>
        <a:xfrm>
          <a:off x="0" y="2528763"/>
          <a:ext cx="7453312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More inclusive data gathering</a:t>
          </a:r>
        </a:p>
      </dsp:txBody>
      <dsp:txXfrm>
        <a:off x="27415" y="2556178"/>
        <a:ext cx="7398482" cy="506769"/>
      </dsp:txXfrm>
    </dsp:sp>
    <dsp:sp modelId="{74A2151B-F15D-EA46-BF4F-A7D03D9C202C}">
      <dsp:nvSpPr>
        <dsp:cNvPr id="0" name=""/>
        <dsp:cNvSpPr/>
      </dsp:nvSpPr>
      <dsp:spPr>
        <a:xfrm>
          <a:off x="0" y="3159483"/>
          <a:ext cx="7453312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Developing learning literacies</a:t>
          </a:r>
        </a:p>
      </dsp:txBody>
      <dsp:txXfrm>
        <a:off x="27415" y="3186898"/>
        <a:ext cx="7398482" cy="506769"/>
      </dsp:txXfrm>
    </dsp:sp>
    <dsp:sp modelId="{C31725CD-9127-4E4A-A1ED-D4720C4A762F}">
      <dsp:nvSpPr>
        <dsp:cNvPr id="0" name=""/>
        <dsp:cNvSpPr/>
      </dsp:nvSpPr>
      <dsp:spPr>
        <a:xfrm>
          <a:off x="0" y="3790203"/>
          <a:ext cx="7453312" cy="5615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*Above all - avoiding surveys*</a:t>
          </a:r>
        </a:p>
      </dsp:txBody>
      <dsp:txXfrm>
        <a:off x="27415" y="3817618"/>
        <a:ext cx="7398482" cy="5067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22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008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don College of Communication, University of the Arts London logo">
            <a:extLst>
              <a:ext uri="{FF2B5EF4-FFF2-40B4-BE49-F238E27FC236}">
                <a16:creationId xmlns:a16="http://schemas.microsoft.com/office/drawing/2014/main" id="{66AC9F82-20E5-CD47-BB64-65BEC2CC9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248302"/>
            <a:ext cx="4899077" cy="996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Section title, quote or statement text </a:t>
            </a:r>
            <a:br>
              <a:rPr lang="en-US"/>
            </a:br>
            <a:r>
              <a:rPr lang="en-US"/>
              <a:t>2 lines max</a:t>
            </a:r>
            <a:endParaRPr lang="en-GB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DF9555A-4CD8-4D4F-ACEB-1AC24FE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97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F6A94CB-E55B-8549-B957-5BE33C1D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97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F8F4CB0-8FB8-6747-883B-C50A25AF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2342F-D3CE-4E49-9241-D3727173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48677C-D124-FC43-990E-2CA08441FE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5A30C-C96A-AB45-BA1C-43ADF8639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C1C16A6-7F4C-0949-B1B0-7C8CE7921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January 2020</a:t>
            </a:r>
          </a:p>
          <a:p>
            <a:pPr algn="l"/>
            <a:r>
              <a:rPr lang="en-US" sz="2400" dirty="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February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April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May 2020</a:t>
            </a:r>
          </a:p>
          <a:p>
            <a:pPr algn="l"/>
            <a:r>
              <a:rPr lang="en-US" sz="2400" dirty="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June 2020</a:t>
            </a:r>
          </a:p>
          <a:p>
            <a:pPr algn="l"/>
            <a:r>
              <a:rPr lang="en-US" sz="2400" dirty="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July 2020</a:t>
            </a:r>
          </a:p>
          <a:p>
            <a:pPr algn="l"/>
            <a:r>
              <a:rPr lang="en-US" sz="2400" dirty="0"/>
              <a:t>Roll out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A73C77-45B4-6F40-9DFA-2549E2C4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DA3CE8FB-3ED9-B64C-A455-975274292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45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CB5870-BC80-F64B-A5ED-145F2F2C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4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7CD63-0CA6-AF41-BEDB-C082F390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64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444D99-E38A-8444-8164-098AC0D22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25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0EEEBC-D860-D246-9F54-381A66182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196130-FE70-6D4A-9516-97747C1B4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C64705A-2C91-6B4A-8EF4-B78DC4CCD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FF5E0-8534-D74E-9F22-764DB7E5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Full page image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Use this slide for full slide images. </a:t>
            </a:r>
            <a:br>
              <a:rPr lang="en-US"/>
            </a:br>
            <a:r>
              <a:rPr lang="en-US"/>
              <a:t>Click on icon to add image. </a:t>
            </a:r>
            <a:br>
              <a:rPr lang="en-US"/>
            </a:br>
            <a:r>
              <a:rPr lang="en-US"/>
              <a:t>Delete this box.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270151-B9E4-FA4B-9B03-04A9FDD06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480291" y="5610903"/>
            <a:ext cx="11232284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err="1">
                <a:solidFill>
                  <a:schemeClr val="bg1"/>
                </a:solidFill>
              </a:rPr>
              <a:t>arts.ac.uk</a:t>
            </a:r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592264"/>
            <a:ext cx="2699188" cy="43576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161BF-F8C2-9348-B7ED-1BC2249C8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Frania Hall, UAL, f.hall@lcc.arts.ac.uk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29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098" r:id="rId2"/>
    <p:sldLayoutId id="2147484093" r:id="rId3"/>
    <p:sldLayoutId id="2147484176" r:id="rId4"/>
    <p:sldLayoutId id="2147484175" r:id="rId5"/>
    <p:sldLayoutId id="2147484073" r:id="rId6"/>
    <p:sldLayoutId id="2147484177" r:id="rId7"/>
    <p:sldLayoutId id="2147484174" r:id="rId8"/>
    <p:sldLayoutId id="2147484094" r:id="rId9"/>
    <p:sldLayoutId id="2147484062" r:id="rId10"/>
    <p:sldLayoutId id="2147484095" r:id="rId11"/>
    <p:sldLayoutId id="2147484182" r:id="rId12"/>
    <p:sldLayoutId id="2147484178" r:id="rId13"/>
    <p:sldLayoutId id="2147484179" r:id="rId14"/>
    <p:sldLayoutId id="2147484180" r:id="rId15"/>
    <p:sldLayoutId id="2147484181" r:id="rId16"/>
    <p:sldLayoutId id="2147484074" r:id="rId17"/>
    <p:sldLayoutId id="2147484075" r:id="rId18"/>
    <p:sldLayoutId id="2147484097" r:id="rId19"/>
    <p:sldLayoutId id="2147484082" r:id="rId20"/>
    <p:sldLayoutId id="2147484173" r:id="rId21"/>
    <p:sldLayoutId id="2147484183" r:id="rId22"/>
    <p:sldLayoutId id="2147484184" r:id="rId2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1504" userDrawn="1">
          <p15:clr>
            <a:srgbClr val="F26B43"/>
          </p15:clr>
        </p15:guide>
        <p15:guide id="9" pos="2003" userDrawn="1">
          <p15:clr>
            <a:srgbClr val="F26B43"/>
          </p15:clr>
        </p15:guide>
        <p15:guide id="10" pos="2094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68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384" userDrawn="1">
          <p15:clr>
            <a:srgbClr val="F26B43"/>
          </p15:clr>
        </p15:guide>
        <p15:guide id="18" pos="4475" userDrawn="1">
          <p15:clr>
            <a:srgbClr val="F26B43"/>
          </p15:clr>
        </p15:guide>
        <p15:guide id="19" pos="4997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86" userDrawn="1">
          <p15:clr>
            <a:srgbClr val="F26B43"/>
          </p15:clr>
        </p15:guide>
        <p15:guide id="22" pos="5677" userDrawn="1">
          <p15:clr>
            <a:srgbClr val="F26B43"/>
          </p15:clr>
        </p15:guide>
        <p15:guide id="23" pos="6176" userDrawn="1">
          <p15:clr>
            <a:srgbClr val="F26B43"/>
          </p15:clr>
        </p15:guide>
        <p15:guide id="24" pos="6267" userDrawn="1">
          <p15:clr>
            <a:srgbClr val="F26B43"/>
          </p15:clr>
        </p15:guide>
        <p15:guide id="25" pos="6766" userDrawn="1">
          <p15:clr>
            <a:srgbClr val="F26B43"/>
          </p15:clr>
        </p15:guide>
        <p15:guide id="26" pos="6856" userDrawn="1">
          <p15:clr>
            <a:srgbClr val="F26B43"/>
          </p15:clr>
        </p15:guide>
        <p15:guide id="27" orient="horz" pos="1003" userDrawn="1">
          <p15:clr>
            <a:srgbClr val="F26B43"/>
          </p15:clr>
        </p15:guide>
        <p15:guide id="28" orient="horz" pos="3748" userDrawn="1">
          <p15:clr>
            <a:srgbClr val="F26B43"/>
          </p15:clr>
        </p15:guide>
        <p15:guide id="29" orient="horz" pos="686" userDrawn="1">
          <p15:clr>
            <a:srgbClr val="F26B43"/>
          </p15:clr>
        </p15:guide>
        <p15:guide id="30" orient="horz" pos="4156" userDrawn="1">
          <p15:clr>
            <a:srgbClr val="F26B43"/>
          </p15:clr>
        </p15:guide>
        <p15:guide id="31" orient="horz" pos="2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ositiveevaluation.myblog.arts.ac.uk/wp-admin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GB" dirty="0"/>
              <a:t>Co-creating evaluation for future pedagogies</a:t>
            </a:r>
            <a:br>
              <a:rPr lang="en-GB" dirty="0"/>
            </a:br>
            <a:br>
              <a:rPr lang="en-GB" dirty="0"/>
            </a:br>
            <a:r>
              <a:rPr lang="en-GB" sz="3200" dirty="0"/>
              <a:t>Track - </a:t>
            </a:r>
            <a:r>
              <a:rPr lang="en-GB" sz="3200" i="1" dirty="0"/>
              <a:t>Partnering with Students as Co-Creators of a Future Higher Education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Dr. Frania Hall, University of the Arts London.</a:t>
            </a:r>
          </a:p>
          <a:p>
            <a:r>
              <a:rPr lang="en-GB" dirty="0"/>
              <a:t>RAISE conference, 9</a:t>
            </a:r>
            <a:r>
              <a:rPr lang="en-GB" baseline="30000" dirty="0"/>
              <a:t>th</a:t>
            </a:r>
            <a:r>
              <a:rPr lang="en-GB" dirty="0"/>
              <a:t> September 2026 </a:t>
            </a:r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A8A2C-C889-9A2D-1BE4-04791CEF9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A34DD0-5DDE-FC22-B7AE-1F03512309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Introducing 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982FB0-1C2B-576C-3573-4045A960E4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Course leader Publishing</a:t>
            </a:r>
          </a:p>
          <a:p>
            <a:r>
              <a:rPr lang="en-US" dirty="0"/>
              <a:t>Teaching and Learning Lead Media School</a:t>
            </a:r>
          </a:p>
          <a:p>
            <a:r>
              <a:rPr lang="en-US" dirty="0"/>
              <a:t>1470 students</a:t>
            </a:r>
          </a:p>
          <a:p>
            <a:r>
              <a:rPr lang="en-US" dirty="0"/>
              <a:t>8 undergraduate 9 postgraduate courses</a:t>
            </a:r>
          </a:p>
          <a:p>
            <a:r>
              <a:rPr lang="en-US" dirty="0"/>
              <a:t>Evaluation project funded for 4 years so far – for staff participation and student engagement</a:t>
            </a:r>
          </a:p>
          <a:p>
            <a:endParaRPr lang="en-US" dirty="0"/>
          </a:p>
        </p:txBody>
      </p:sp>
      <p:pic>
        <p:nvPicPr>
          <p:cNvPr id="6" name="Picture 5" descr="avatar">
            <a:extLst>
              <a:ext uri="{FF2B5EF4-FFF2-40B4-BE49-F238E27FC236}">
                <a16:creationId xmlns:a16="http://schemas.microsoft.com/office/drawing/2014/main" id="{A263EA24-5513-64B0-0AB3-0E3D49481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150" y="1592263"/>
            <a:ext cx="3305979" cy="290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59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00D94B-9081-C460-B901-4ADFD2EC3A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C4A20F-3BFE-8F45-C2DD-93B6E0C87B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97D3A-05C7-D8DF-1B23-25C9B77C20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Setting the scene and theoretical context</a:t>
            </a:r>
          </a:p>
          <a:p>
            <a:r>
              <a:rPr lang="en-US" dirty="0"/>
              <a:t>The workshops</a:t>
            </a:r>
          </a:p>
          <a:p>
            <a:r>
              <a:rPr lang="en-US" dirty="0"/>
              <a:t>The initiative</a:t>
            </a:r>
          </a:p>
          <a:p>
            <a:r>
              <a:rPr lang="en-US" dirty="0"/>
              <a:t>Implementation and impacts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9D0A2-17CC-B21C-E475-0F19EAFBB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025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BC8CF-6FEC-DAA9-796A-EB282B07A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887B5B-85BC-0957-17B6-97844B1114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Setting up the challenge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7CE7C8-E360-3AD1-CD84-9064482646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WHAT DOES EVALUATION MEAN FOR YOU AND YOUR STUDENTS?</a:t>
            </a:r>
          </a:p>
          <a:p>
            <a:endParaRPr lang="en-US" dirty="0"/>
          </a:p>
          <a:p>
            <a:r>
              <a:rPr lang="en-US" dirty="0"/>
              <a:t>In the context of </a:t>
            </a:r>
            <a:r>
              <a:rPr lang="en-US" b="1" dirty="0"/>
              <a:t>teaching and learning</a:t>
            </a:r>
          </a:p>
        </p:txBody>
      </p:sp>
    </p:spTree>
    <p:extLst>
      <p:ext uri="{BB962C8B-B14F-4D97-AF65-F5344CB8AC3E}">
        <p14:creationId xmlns:p14="http://schemas.microsoft.com/office/powerpoint/2010/main" val="2268632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19E49A-4C43-677A-EB0E-61A5381506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Evaluation is important for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EB416-6951-5882-02F5-D741B6F375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818494" cy="4357688"/>
          </a:xfrm>
        </p:spPr>
        <p:txBody>
          <a:bodyPr/>
          <a:lstStyle/>
          <a:p>
            <a:r>
              <a:rPr lang="en-US" dirty="0"/>
              <a:t>Understanding what works</a:t>
            </a:r>
          </a:p>
          <a:p>
            <a:r>
              <a:rPr lang="en-US" dirty="0"/>
              <a:t>Evidencing effective pedagogical approaches for future decision making and resourcing</a:t>
            </a:r>
          </a:p>
          <a:p>
            <a:r>
              <a:rPr lang="en-US" dirty="0"/>
              <a:t>Assessing effectiveness of teaching innovation</a:t>
            </a:r>
          </a:p>
          <a:p>
            <a:r>
              <a:rPr lang="en-US" dirty="0"/>
              <a:t>Supporting continuous improvement</a:t>
            </a:r>
          </a:p>
          <a:p>
            <a:r>
              <a:rPr lang="en-US" dirty="0"/>
              <a:t>Reporting robustly on teaching and learning activities – inc. formal reporting</a:t>
            </a:r>
          </a:p>
          <a:p>
            <a:r>
              <a:rPr lang="en-US" dirty="0"/>
              <a:t>Enhancing Educational Excellence</a:t>
            </a:r>
          </a:p>
          <a:p>
            <a:r>
              <a:rPr lang="en-US" dirty="0"/>
              <a:t>AND Celebrating staff achievements and innovations 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3CB3E-B930-84F2-DB15-FC382B60A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pic>
        <p:nvPicPr>
          <p:cNvPr id="6" name="Graphic 5" descr="Balloons outline">
            <a:extLst>
              <a:ext uri="{FF2B5EF4-FFF2-40B4-BE49-F238E27FC236}">
                <a16:creationId xmlns:a16="http://schemas.microsoft.com/office/drawing/2014/main" id="{99767971-8CD6-585B-B33B-9F85B99BB1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7795" y="4693681"/>
            <a:ext cx="1256270" cy="125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9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C11643-EC12-9E1E-3C92-C9C81D53F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E241CE-A8F1-5642-EFE6-9B122F9BF9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D999C-792F-6F35-77AC-0AA68C3E4B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To students and staff it can look:</a:t>
            </a:r>
          </a:p>
          <a:p>
            <a:endParaRPr lang="en-US" dirty="0"/>
          </a:p>
          <a:p>
            <a:r>
              <a:rPr lang="en-US" dirty="0"/>
              <a:t>Performative</a:t>
            </a:r>
          </a:p>
          <a:p>
            <a:r>
              <a:rPr lang="en-US" dirty="0"/>
              <a:t>Does not necessarily yield information that is very useful</a:t>
            </a:r>
          </a:p>
          <a:p>
            <a:r>
              <a:rPr lang="en-US" dirty="0"/>
              <a:t>Is often a snapshot of a particular moment in time</a:t>
            </a:r>
          </a:p>
          <a:p>
            <a:r>
              <a:rPr lang="en-US" dirty="0"/>
              <a:t>Does not reflect learning as it is happening </a:t>
            </a:r>
          </a:p>
          <a:p>
            <a:r>
              <a:rPr lang="en-US" dirty="0"/>
              <a:t>Is often not inclusive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7B639-E456-54AF-442C-ACDA546CE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2238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2960BB-2CB5-754B-9B62-A3E87573AA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Beyond the survey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F90D40-944B-8243-BB15-CFABD1ECA4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9787318" cy="4357688"/>
          </a:xfrm>
        </p:spPr>
        <p:txBody>
          <a:bodyPr/>
          <a:lstStyle/>
          <a:p>
            <a:endParaRPr lang="en-GB" i="1" dirty="0"/>
          </a:p>
          <a:p>
            <a:r>
              <a:rPr lang="en-GB" dirty="0"/>
              <a:t>Moving towards creative, context-specific and rigorous course evaluations to cultivate </a:t>
            </a:r>
            <a:r>
              <a:rPr lang="en-GB" i="1" dirty="0"/>
              <a:t>evaluative mindsets </a:t>
            </a:r>
            <a:r>
              <a:rPr lang="en-GB" dirty="0"/>
              <a:t>and an </a:t>
            </a:r>
            <a:r>
              <a:rPr lang="en-GB" i="1" dirty="0"/>
              <a:t>evaluative culture</a:t>
            </a:r>
            <a:br>
              <a:rPr lang="en-GB" dirty="0"/>
            </a:br>
            <a:endParaRPr lang="en-GB" i="1" dirty="0"/>
          </a:p>
          <a:p>
            <a:r>
              <a:rPr lang="en-GB" i="1" dirty="0"/>
              <a:t>‘Encourage teachers to claim the right to </a:t>
            </a:r>
            <a:r>
              <a:rPr lang="en-GB" b="1" i="1" dirty="0"/>
              <a:t>valid</a:t>
            </a:r>
            <a:r>
              <a:rPr lang="en-GB" i="1" dirty="0"/>
              <a:t>, </a:t>
            </a:r>
            <a:r>
              <a:rPr lang="en-GB" b="1" i="1" dirty="0"/>
              <a:t>rigorous</a:t>
            </a:r>
            <a:r>
              <a:rPr lang="en-GB" i="1" dirty="0"/>
              <a:t> and </a:t>
            </a:r>
            <a:r>
              <a:rPr lang="en-GB" b="1" i="1" dirty="0"/>
              <a:t>creative approaches</a:t>
            </a:r>
            <a:r>
              <a:rPr lang="en-GB" i="1" dirty="0"/>
              <a:t> to the evaluation of </a:t>
            </a:r>
            <a:r>
              <a:rPr lang="en-GB" b="1" i="1" dirty="0"/>
              <a:t>their</a:t>
            </a:r>
            <a:r>
              <a:rPr lang="en-GB" i="1" dirty="0"/>
              <a:t> courses and teaching</a:t>
            </a:r>
            <a:r>
              <a:rPr lang="en-GB" dirty="0"/>
              <a:t>’ </a:t>
            </a:r>
          </a:p>
          <a:p>
            <a:r>
              <a:rPr lang="en-US" dirty="0"/>
              <a:t>Nygaard and </a:t>
            </a:r>
            <a:r>
              <a:rPr lang="en-US" dirty="0" err="1"/>
              <a:t>Belluigi</a:t>
            </a:r>
            <a:r>
              <a:rPr lang="en-US" dirty="0"/>
              <a:t>, 2011:690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2F163B-D992-1049-A508-AACED541E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961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D53D6-8F68-15B5-28C8-8796C6922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box">
            <a:extLst>
              <a:ext uri="{FF2B5EF4-FFF2-40B4-BE49-F238E27FC236}">
                <a16:creationId xmlns:a16="http://schemas.microsoft.com/office/drawing/2014/main" id="{708B4D27-C3F6-3153-C2E1-A7069A3BE2CF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401A89-95C7-312D-69BF-FB3B22CE4F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1520" y="653236"/>
            <a:ext cx="10728655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242134"/>
                </a:solidFill>
                <a:latin typeface="Georgia"/>
              </a:defRPr>
            </a:pPr>
            <a:r>
              <a:rPr kumimoji="0" lang="en-GB" sz="3800" b="1" i="0" u="none" strike="noStrike" kern="1200" cap="none" spc="0" normalizeH="0" baseline="0" noProof="0" dirty="0">
                <a:ln>
                  <a:noFill/>
                </a:ln>
                <a:solidFill>
                  <a:srgbClr val="24213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Partnership approach</a:t>
            </a:r>
          </a:p>
        </p:txBody>
      </p:sp>
      <p:sp>
        <p:nvSpPr>
          <p:cNvPr id="5" name="Rectangle 4" descr="line">
            <a:extLst>
              <a:ext uri="{FF2B5EF4-FFF2-40B4-BE49-F238E27FC236}">
                <a16:creationId xmlns:a16="http://schemas.microsoft.com/office/drawing/2014/main" id="{786FF7F4-E63D-C5EF-E36E-1E4D1AC120DC}"/>
              </a:ext>
            </a:extLst>
          </p:cNvPr>
          <p:cNvSpPr/>
          <p:nvPr/>
        </p:nvSpPr>
        <p:spPr>
          <a:xfrm>
            <a:off x="731520" y="1508760"/>
            <a:ext cx="10728655" cy="19050"/>
          </a:xfrm>
          <a:prstGeom prst="rect">
            <a:avLst/>
          </a:prstGeom>
          <a:solidFill>
            <a:srgbClr val="E2DF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 descr="box">
            <a:extLst>
              <a:ext uri="{FF2B5EF4-FFF2-40B4-BE49-F238E27FC236}">
                <a16:creationId xmlns:a16="http://schemas.microsoft.com/office/drawing/2014/main" id="{D227A94D-DD34-60A8-30B4-0433684C4CEF}"/>
              </a:ext>
            </a:extLst>
          </p:cNvPr>
          <p:cNvSpPr/>
          <p:nvPr/>
        </p:nvSpPr>
        <p:spPr>
          <a:xfrm>
            <a:off x="894304" y="1798559"/>
            <a:ext cx="4561951" cy="4849837"/>
          </a:xfrm>
          <a:prstGeom prst="rect">
            <a:avLst/>
          </a:prstGeom>
          <a:solidFill>
            <a:srgbClr val="FFFFFF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E381E0-2C25-A0A5-809F-B4412941C129}"/>
              </a:ext>
            </a:extLst>
          </p:cNvPr>
          <p:cNvSpPr txBox="1"/>
          <p:nvPr/>
        </p:nvSpPr>
        <p:spPr>
          <a:xfrm>
            <a:off x="1149179" y="2066290"/>
            <a:ext cx="4201298" cy="16927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indent="-342900">
              <a:spcAft>
                <a:spcPts val="800"/>
              </a:spcAft>
              <a:buAutoNum type="arabicPeriod"/>
              <a:defRPr sz="1200" b="1">
                <a:solidFill>
                  <a:srgbClr val="2563EB"/>
                </a:solidFill>
                <a:latin typeface="Trebuchet MS"/>
              </a:defRPr>
            </a:pPr>
            <a:r>
              <a:rPr lang="en-GB" sz="2400" dirty="0">
                <a:solidFill>
                  <a:srgbClr val="0070C0"/>
                </a:solidFill>
                <a:latin typeface="+mj-lt"/>
              </a:rPr>
              <a:t>Partnership in undertaking evaluation</a:t>
            </a:r>
            <a:endParaRPr lang="en-GB" sz="2400" dirty="0">
              <a:latin typeface="+mj-lt"/>
            </a:endParaRPr>
          </a:p>
          <a:p>
            <a:pPr>
              <a:spcAft>
                <a:spcPts val="800"/>
              </a:spcAft>
              <a:defRPr sz="1200" b="1">
                <a:solidFill>
                  <a:srgbClr val="2563EB"/>
                </a:solidFill>
                <a:latin typeface="Trebuchet MS"/>
              </a:defRPr>
            </a:pPr>
            <a:endParaRPr lang="en-GB" sz="1400" dirty="0"/>
          </a:p>
          <a:p>
            <a:pPr marL="342900" indent="-342900">
              <a:spcAft>
                <a:spcPts val="800"/>
              </a:spcAft>
              <a:buAutoNum type="arabicPeriod"/>
              <a:defRPr sz="1200" b="1">
                <a:solidFill>
                  <a:srgbClr val="2563EB"/>
                </a:solidFill>
                <a:latin typeface="Trebuchet MS"/>
              </a:defRPr>
            </a:pPr>
            <a:endParaRPr lang="en-GB" sz="1400" dirty="0">
              <a:solidFill>
                <a:srgbClr val="0070C0"/>
              </a:solidFill>
              <a:latin typeface="+mj-lt"/>
            </a:endParaRPr>
          </a:p>
          <a:p>
            <a:pPr marL="342900" indent="-342900">
              <a:spcAft>
                <a:spcPts val="800"/>
              </a:spcAft>
              <a:buAutoNum type="arabicPeriod"/>
              <a:defRPr sz="1200" b="1">
                <a:solidFill>
                  <a:srgbClr val="2563EB"/>
                </a:solidFill>
                <a:latin typeface="Trebuchet MS"/>
              </a:defRPr>
            </a:pPr>
            <a:endParaRPr lang="en-GB" sz="1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9" name="Rectangle 8" descr="box">
            <a:extLst>
              <a:ext uri="{FF2B5EF4-FFF2-40B4-BE49-F238E27FC236}">
                <a16:creationId xmlns:a16="http://schemas.microsoft.com/office/drawing/2014/main" id="{65CD4D85-0EDE-555A-6498-15732EA0096B}"/>
              </a:ext>
            </a:extLst>
          </p:cNvPr>
          <p:cNvSpPr/>
          <p:nvPr/>
        </p:nvSpPr>
        <p:spPr>
          <a:xfrm>
            <a:off x="6350559" y="1691638"/>
            <a:ext cx="4561952" cy="4849837"/>
          </a:xfrm>
          <a:prstGeom prst="rect">
            <a:avLst/>
          </a:prstGeom>
          <a:solidFill>
            <a:srgbClr val="FFFFFF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524F63-0D53-4E34-F0C1-E75F555421D0}"/>
              </a:ext>
            </a:extLst>
          </p:cNvPr>
          <p:cNvSpPr txBox="1"/>
          <p:nvPr/>
        </p:nvSpPr>
        <p:spPr>
          <a:xfrm>
            <a:off x="6973556" y="2066290"/>
            <a:ext cx="3938955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DB2777"/>
                </a:solidFill>
                <a:latin typeface="Trebuchet MS"/>
              </a:defRPr>
            </a:pPr>
            <a:r>
              <a:rPr sz="2400" dirty="0">
                <a:solidFill>
                  <a:srgbClr val="0070C0"/>
                </a:solidFill>
                <a:latin typeface="+mj-lt"/>
              </a:rPr>
              <a:t>2. </a:t>
            </a:r>
            <a:r>
              <a:rPr lang="en-GB" sz="2400" dirty="0">
                <a:solidFill>
                  <a:srgbClr val="0070C0"/>
                </a:solidFill>
                <a:latin typeface="+mj-lt"/>
              </a:rPr>
              <a:t>Partnership to design evaluation tools</a:t>
            </a:r>
            <a:endParaRPr sz="2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D5328F-729E-EE6E-57F8-90516DF1A3E3}"/>
              </a:ext>
            </a:extLst>
          </p:cNvPr>
          <p:cNvSpPr txBox="1"/>
          <p:nvPr/>
        </p:nvSpPr>
        <p:spPr>
          <a:xfrm>
            <a:off x="1149179" y="3275763"/>
            <a:ext cx="4201298" cy="28949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Students and staff connect through dialogic, qualitative approaches to evaluations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Use varied, context-appropriate tools for feedback and 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B1D4BA-D37F-3818-28F7-06BBB06F7CEE}"/>
              </a:ext>
            </a:extLst>
          </p:cNvPr>
          <p:cNvSpPr txBox="1"/>
          <p:nvPr/>
        </p:nvSpPr>
        <p:spPr>
          <a:xfrm>
            <a:off x="7129849" y="3275763"/>
            <a:ext cx="3274540" cy="26326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To ensure tools are inclusive and meaningful to students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co-creation sessions bring new tools and ensure connectivity</a:t>
            </a:r>
          </a:p>
        </p:txBody>
      </p:sp>
    </p:spTree>
    <p:extLst>
      <p:ext uri="{BB962C8B-B14F-4D97-AF65-F5344CB8AC3E}">
        <p14:creationId xmlns:p14="http://schemas.microsoft.com/office/powerpoint/2010/main" val="31745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6218FA-B0A9-BCD6-8178-66BC208AF9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3FF06A-490E-F0C0-EA06-883F9855F6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Co-creation workshop with students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A0036-21A8-87AB-2426-2A6FB08EF6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048531" cy="4357688"/>
          </a:xfrm>
        </p:spPr>
        <p:txBody>
          <a:bodyPr/>
          <a:lstStyle/>
          <a:p>
            <a:r>
              <a:rPr lang="en-GB" dirty="0"/>
              <a:t>2 workshops run</a:t>
            </a:r>
          </a:p>
          <a:p>
            <a:pPr lvl="1"/>
            <a:r>
              <a:rPr lang="en-GB" dirty="0"/>
              <a:t>one on evaluation process and how to embed it</a:t>
            </a:r>
          </a:p>
          <a:p>
            <a:pPr lvl="1"/>
            <a:r>
              <a:rPr lang="en-GB" dirty="0"/>
              <a:t>one on developing new tools to capture feedback</a:t>
            </a:r>
          </a:p>
          <a:p>
            <a:r>
              <a:rPr lang="en-GB" dirty="0"/>
              <a:t>Students seek timeliness, regularity, relevance to learning, qualitative depth and relationship-building</a:t>
            </a:r>
          </a:p>
          <a:p>
            <a:r>
              <a:rPr lang="en-GB" dirty="0"/>
              <a:t>There is fluidity between students evaluating their own learning and evaluating the progress of the unit itself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2BCF4-3E6F-63D8-0D66-9DE9777FC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036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E9CEA7-FB32-2F2B-2074-BE12DB56B5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2A2B34-CFBF-3607-33BE-B23CAD2D32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Workshopping activities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3F6E8-821C-6A25-95DB-62B28DEEA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pic>
        <p:nvPicPr>
          <p:cNvPr id="6" name="Picture 5" descr="photo of evaluation process student design 4">
            <a:extLst>
              <a:ext uri="{FF2B5EF4-FFF2-40B4-BE49-F238E27FC236}">
                <a16:creationId xmlns:a16="http://schemas.microsoft.com/office/drawing/2014/main" id="{9BB47B4C-2CD1-B024-3703-8463283FD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34" y="4282415"/>
            <a:ext cx="2371090" cy="1635760"/>
          </a:xfrm>
          <a:prstGeom prst="rect">
            <a:avLst/>
          </a:prstGeom>
        </p:spPr>
      </p:pic>
      <p:pic>
        <p:nvPicPr>
          <p:cNvPr id="7" name="Picture 6" descr="photo of evaluation process student design 1">
            <a:extLst>
              <a:ext uri="{FF2B5EF4-FFF2-40B4-BE49-F238E27FC236}">
                <a16:creationId xmlns:a16="http://schemas.microsoft.com/office/drawing/2014/main" id="{25E28FF7-4D21-A12D-2E46-5A36B5775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44" y="2284680"/>
            <a:ext cx="2316480" cy="15595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C3A0AF-56A5-B445-6C3C-722245F06F66}"/>
              </a:ext>
            </a:extLst>
          </p:cNvPr>
          <p:cNvSpPr txBox="1"/>
          <p:nvPr/>
        </p:nvSpPr>
        <p:spPr>
          <a:xfrm>
            <a:off x="854110" y="1453103"/>
            <a:ext cx="4298658" cy="66099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0070C0"/>
                </a:solidFill>
              </a:rPr>
              <a:t>Embedding the process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5D45E-F845-EA20-9DDE-4806BF4B71D1}"/>
              </a:ext>
            </a:extLst>
          </p:cNvPr>
          <p:cNvSpPr txBox="1"/>
          <p:nvPr/>
        </p:nvSpPr>
        <p:spPr>
          <a:xfrm>
            <a:off x="6096000" y="1461503"/>
            <a:ext cx="5177210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0070C0"/>
                </a:solidFill>
              </a:rPr>
              <a:t>Creative tools for gathering feedback</a:t>
            </a:r>
          </a:p>
        </p:txBody>
      </p:sp>
      <p:pic>
        <p:nvPicPr>
          <p:cNvPr id="12" name="Picture 11" descr="diagram of a process for decoration">
            <a:extLst>
              <a:ext uri="{FF2B5EF4-FFF2-40B4-BE49-F238E27FC236}">
                <a16:creationId xmlns:a16="http://schemas.microsoft.com/office/drawing/2014/main" id="{48F1E759-52DF-C009-E0CC-4EF279E15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226" y="2790685"/>
            <a:ext cx="3171377" cy="1842249"/>
          </a:xfrm>
          <a:prstGeom prst="rect">
            <a:avLst/>
          </a:prstGeom>
        </p:spPr>
      </p:pic>
      <p:pic>
        <p:nvPicPr>
          <p:cNvPr id="13" name="Picture 12" descr="diagram of a process for decoration">
            <a:extLst>
              <a:ext uri="{FF2B5EF4-FFF2-40B4-BE49-F238E27FC236}">
                <a16:creationId xmlns:a16="http://schemas.microsoft.com/office/drawing/2014/main" id="{9A5EC221-EDA1-DA6A-1917-3CC1653853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7094" y="2453790"/>
            <a:ext cx="1706366" cy="251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45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0397DB-A08A-56FB-F201-FC8A307B1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students want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72182-6BB7-7136-BBB0-8507C1DF60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383957"/>
            <a:ext cx="8388349" cy="4565994"/>
          </a:xfrm>
        </p:spPr>
        <p:txBody>
          <a:bodyPr/>
          <a:lstStyle/>
          <a:p>
            <a:r>
              <a:rPr lang="en-US" dirty="0"/>
              <a:t>Inclusive – capture more responses from wider range of students</a:t>
            </a:r>
          </a:p>
          <a:p>
            <a:r>
              <a:rPr lang="en-US" dirty="0"/>
              <a:t>Varied – avoid surveys – it is difficult to articulate what want to say</a:t>
            </a:r>
          </a:p>
          <a:p>
            <a:r>
              <a:rPr lang="en-US" dirty="0"/>
              <a:t>Making it meaningful – a reflective moment on own journey</a:t>
            </a:r>
          </a:p>
          <a:p>
            <a:r>
              <a:rPr lang="en-US" dirty="0"/>
              <a:t>Timeliness and value – happening at moments where adjustments can be made in real time and feed forward</a:t>
            </a:r>
          </a:p>
          <a:p>
            <a:r>
              <a:rPr lang="en-US" dirty="0"/>
              <a:t>Embedded – easy to integrate into a teaching session</a:t>
            </a:r>
          </a:p>
          <a:p>
            <a:r>
              <a:rPr lang="en-US" dirty="0"/>
              <a:t>Developing learning literacies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9E793-0DB1-0871-C875-76B2F41DF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pic>
        <p:nvPicPr>
          <p:cNvPr id="6" name="Picture 5" descr="a cartoon of a survey vs people and pictures">
            <a:extLst>
              <a:ext uri="{FF2B5EF4-FFF2-40B4-BE49-F238E27FC236}">
                <a16:creationId xmlns:a16="http://schemas.microsoft.com/office/drawing/2014/main" id="{801BFE5F-EFE6-E20E-C0B4-97132800C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075" y="1859577"/>
            <a:ext cx="3245925" cy="353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14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49DBC-DB0D-314C-8F93-642C494C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Staff/</a:t>
            </a:r>
            <a:r>
              <a:rPr lang="en-US"/>
              <a:t>Student evaluation alignment</a:t>
            </a:r>
            <a:endParaRPr lang="en-US" dirty="0"/>
          </a:p>
        </p:txBody>
      </p:sp>
      <p:graphicFrame>
        <p:nvGraphicFramePr>
          <p:cNvPr id="4" name="Content Placeholder 3" descr="ARROWS">
            <a:extLst>
              <a:ext uri="{FF2B5EF4-FFF2-40B4-BE49-F238E27FC236}">
                <a16:creationId xmlns:a16="http://schemas.microsoft.com/office/drawing/2014/main" id="{E0B37D61-499F-024B-9E5C-BB7F5689BF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37467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EA1AAC-12D5-7D40-BCE0-9EFFBA9D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Frania Hall, UAL, f.hall@lcc.arts.ac.uk</a:t>
            </a:r>
          </a:p>
        </p:txBody>
      </p:sp>
    </p:spTree>
    <p:extLst>
      <p:ext uri="{BB962C8B-B14F-4D97-AF65-F5344CB8AC3E}">
        <p14:creationId xmlns:p14="http://schemas.microsoft.com/office/powerpoint/2010/main" val="1327104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63A85-E0BA-F1F2-8548-3BCDC5FEE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575" y="479699"/>
            <a:ext cx="11232000" cy="720000"/>
          </a:xfrm>
        </p:spPr>
        <p:txBody>
          <a:bodyPr anchor="b">
            <a:normAutofit/>
          </a:bodyPr>
          <a:lstStyle/>
          <a:p>
            <a:r>
              <a:rPr lang="en-US" dirty="0"/>
              <a:t>The initiative – designing evaluations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68A35-E784-9B85-1028-643A08726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7" y="1592263"/>
            <a:ext cx="4608512" cy="4368673"/>
          </a:xfrm>
        </p:spPr>
        <p:txBody>
          <a:bodyPr anchor="ctr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GB" sz="2100" b="1" dirty="0"/>
              <a:t>Design:</a:t>
            </a:r>
            <a:r>
              <a:rPr lang="en-GB" sz="2100" dirty="0"/>
              <a:t> </a:t>
            </a:r>
            <a:r>
              <a:rPr lang="en-GB" sz="2100" b="0" dirty="0"/>
              <a:t>Designing bespoke evaluations using the self-directed design form sensitive to context</a:t>
            </a:r>
          </a:p>
          <a:p>
            <a:pPr lvl="0">
              <a:lnSpc>
                <a:spcPct val="100000"/>
              </a:lnSpc>
            </a:pPr>
            <a:r>
              <a:rPr lang="en-GB" sz="2100" b="1" dirty="0"/>
              <a:t>Execute:</a:t>
            </a:r>
            <a:r>
              <a:rPr lang="en-GB" sz="2100" dirty="0"/>
              <a:t> </a:t>
            </a:r>
            <a:r>
              <a:rPr lang="en-GB" sz="2100" b="0" dirty="0"/>
              <a:t>Deploying interactive qualitative touchpoints embedded in normal class sessions.</a:t>
            </a:r>
          </a:p>
          <a:p>
            <a:pPr lvl="0">
              <a:lnSpc>
                <a:spcPct val="100000"/>
              </a:lnSpc>
            </a:pPr>
            <a:r>
              <a:rPr lang="en-GB" sz="2100" b="1" dirty="0"/>
              <a:t>Analyse &amp; Reflect:</a:t>
            </a:r>
            <a:r>
              <a:rPr lang="en-GB" sz="2100" dirty="0"/>
              <a:t> </a:t>
            </a:r>
            <a:r>
              <a:rPr lang="en-GB" sz="2100" b="0" dirty="0"/>
              <a:t>Analysing qualitative findings systematically to make immediate, responsive changes and share best practice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100" dirty="0"/>
          </a:p>
        </p:txBody>
      </p:sp>
      <p:pic>
        <p:nvPicPr>
          <p:cNvPr id="6" name="Picture 2" descr="BOX FLOW CHART">
            <a:extLst>
              <a:ext uri="{FF2B5EF4-FFF2-40B4-BE49-F238E27FC236}">
                <a16:creationId xmlns:a16="http://schemas.microsoft.com/office/drawing/2014/main" id="{6B348857-E1AE-C6D9-C2DE-68E7EA8B5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7437" y="2161228"/>
            <a:ext cx="5545137" cy="3219757"/>
          </a:xfrm>
          <a:prstGeom prst="rect">
            <a:avLst/>
          </a:prstGeom>
          <a:solidFill>
            <a:srgbClr val="FFFFFF"/>
          </a:solidFill>
          <a:ln>
            <a:solidFill>
              <a:srgbClr val="0070C0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452C-DB04-5ED5-3A61-0CDE05CDE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GB"/>
              <a:t>Dr Frania Hall, UAL, f.hall@lcc.arts.ac.uk</a:t>
            </a:r>
          </a:p>
        </p:txBody>
      </p:sp>
    </p:spTree>
    <p:extLst>
      <p:ext uri="{BB962C8B-B14F-4D97-AF65-F5344CB8AC3E}">
        <p14:creationId xmlns:p14="http://schemas.microsoft.com/office/powerpoint/2010/main" val="2485717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0C263-8E66-B04D-8982-826458CEA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575" y="479699"/>
            <a:ext cx="11232000" cy="720000"/>
          </a:xfrm>
        </p:spPr>
        <p:txBody>
          <a:bodyPr anchor="b">
            <a:norm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positiveevaluation.myblog.arts.ac.uk</a:t>
            </a:r>
            <a:r>
              <a:rPr lang="en-US" dirty="0"/>
              <a:t>/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F634240-7C20-DB97-FD45-D1F41DC57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7" y="1592263"/>
            <a:ext cx="3636961" cy="4368673"/>
          </a:xfrm>
        </p:spPr>
        <p:txBody>
          <a:bodyPr/>
          <a:lstStyle/>
          <a:p>
            <a:r>
              <a:rPr lang="en-US" dirty="0"/>
              <a:t>Open Educational Resource – including tools, projects and resources</a:t>
            </a:r>
          </a:p>
        </p:txBody>
      </p:sp>
      <p:pic>
        <p:nvPicPr>
          <p:cNvPr id="5" name="Content Placeholder 4" descr="box">
            <a:extLst>
              <a:ext uri="{FF2B5EF4-FFF2-40B4-BE49-F238E27FC236}">
                <a16:creationId xmlns:a16="http://schemas.microsoft.com/office/drawing/2014/main" id="{F209D082-33BF-0240-A3C0-DA73179148EC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5232399" y="1833130"/>
            <a:ext cx="6480174" cy="2883676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8672F1-1E34-A94F-9F4B-A68023BCC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707" y="6679921"/>
            <a:ext cx="7973696" cy="365125"/>
          </a:xfrm>
        </p:spPr>
        <p:txBody>
          <a:bodyPr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/>
              <a:t>Dr Frania Hall, UAL, f.hall@lcc.arts.ac.uk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6AA909-07F2-B740-7422-A817E1DA5760}"/>
              </a:ext>
            </a:extLst>
          </p:cNvPr>
          <p:cNvSpPr txBox="1"/>
          <p:nvPr/>
        </p:nvSpPr>
        <p:spPr>
          <a:xfrm>
            <a:off x="5275385" y="5305530"/>
            <a:ext cx="6437188" cy="6554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000" i="1" dirty="0"/>
              <a:t>Positive</a:t>
            </a:r>
            <a:r>
              <a:rPr lang="en-US" sz="2000" dirty="0"/>
              <a:t> because it makes evaluation a positive, meaningful and productive experience for staff and students</a:t>
            </a:r>
          </a:p>
        </p:txBody>
      </p:sp>
    </p:spTree>
    <p:extLst>
      <p:ext uri="{BB962C8B-B14F-4D97-AF65-F5344CB8AC3E}">
        <p14:creationId xmlns:p14="http://schemas.microsoft.com/office/powerpoint/2010/main" val="30804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32FBB266-252C-83C2-B7C6-F24F6C54C0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0000" y="226294"/>
            <a:ext cx="11233150" cy="280988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56F79-1D3A-4331-CB31-A475AA74A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575" y="479699"/>
            <a:ext cx="11232000" cy="720000"/>
          </a:xfrm>
        </p:spPr>
        <p:txBody>
          <a:bodyPr anchor="b">
            <a:normAutofit/>
          </a:bodyPr>
          <a:lstStyle/>
          <a:p>
            <a:r>
              <a:rPr lang="en-US" dirty="0"/>
              <a:t>Evaluation toolkit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9B2FCD4-1C8D-5DFB-ECBF-8DD497B07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7" y="1592263"/>
            <a:ext cx="3636961" cy="4368673"/>
          </a:xfrm>
        </p:spPr>
        <p:txBody>
          <a:bodyPr/>
          <a:lstStyle/>
          <a:p>
            <a:r>
              <a:rPr lang="en-US" dirty="0"/>
              <a:t>Deck of 12 activities to capture student voice</a:t>
            </a:r>
          </a:p>
        </p:txBody>
      </p:sp>
      <p:pic>
        <p:nvPicPr>
          <p:cNvPr id="5" name="Content Placeholder 4" descr="deck">
            <a:extLst>
              <a:ext uri="{FF2B5EF4-FFF2-40B4-BE49-F238E27FC236}">
                <a16:creationId xmlns:a16="http://schemas.microsoft.com/office/drawing/2014/main" id="{B235983E-ACD7-80BA-35F7-448DDCEA0B6E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r:embed="rId2"/>
          <a:stretch>
            <a:fillRect/>
          </a:stretch>
        </p:blipFill>
        <p:spPr>
          <a:xfrm>
            <a:off x="6017452" y="1592263"/>
            <a:ext cx="4910070" cy="43576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965BB-C417-4226-1502-5B439506F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/>
              <a:t>Dr Frania Hall, UAL, f.hall@lcc.arts.ac.uk</a:t>
            </a:r>
          </a:p>
        </p:txBody>
      </p:sp>
    </p:spTree>
    <p:extLst>
      <p:ext uri="{BB962C8B-B14F-4D97-AF65-F5344CB8AC3E}">
        <p14:creationId xmlns:p14="http://schemas.microsoft.com/office/powerpoint/2010/main" val="4260381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87BD5DFC-61FD-741D-4DD0-33E015ED9D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0000" y="226294"/>
            <a:ext cx="11233150" cy="2809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26CB91-1CFD-B54D-9B90-F9077071D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7" y="1592263"/>
            <a:ext cx="3636962" cy="4368673"/>
          </a:xfrm>
        </p:spPr>
        <p:txBody>
          <a:bodyPr anchor="t">
            <a:normAutofit/>
          </a:bodyPr>
          <a:lstStyle/>
          <a:p>
            <a:r>
              <a:rPr lang="en-US" dirty="0"/>
              <a:t>The partnership approach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AD98B-A6C7-604F-BD34-6C5CB57CB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 anchor="ctr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GB" dirty="0"/>
              <a:t>Dr Frania Hall Evaluation Partnerships</a:t>
            </a:r>
            <a:endParaRPr lang="en-GB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246617D6-480F-4148-BAB9-8B9DABE98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16</a:t>
            </a:fld>
            <a:r>
              <a:rPr lang="en-GB"/>
              <a:t> </a:t>
            </a:r>
          </a:p>
        </p:txBody>
      </p:sp>
      <p:graphicFrame>
        <p:nvGraphicFramePr>
          <p:cNvPr id="8" name="Text Placeholder 3" descr="box">
            <a:extLst>
              <a:ext uri="{FF2B5EF4-FFF2-40B4-BE49-F238E27FC236}">
                <a16:creationId xmlns:a16="http://schemas.microsoft.com/office/drawing/2014/main" id="{11B8D657-FA73-129D-C901-B44224255A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8020924"/>
              </p:ext>
            </p:extLst>
          </p:nvPr>
        </p:nvGraphicFramePr>
        <p:xfrm>
          <a:off x="4259263" y="1592263"/>
          <a:ext cx="7453312" cy="4357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5876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61BE3B-0682-A8EC-8FE8-A746867446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A10DB7-AB65-11B7-C60A-6548ABC40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Evaluation projects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C6AA0-F7A6-BF92-4960-167074A226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9653115" cy="4357688"/>
          </a:xfrm>
        </p:spPr>
        <p:txBody>
          <a:bodyPr/>
          <a:lstStyle/>
          <a:p>
            <a:r>
              <a:rPr lang="en-US" dirty="0"/>
              <a:t>Projects are chosen for a number of reasons:</a:t>
            </a:r>
          </a:p>
          <a:p>
            <a:pPr lvl="1"/>
            <a:r>
              <a:rPr lang="en-US" dirty="0"/>
              <a:t>Significant redesign</a:t>
            </a:r>
          </a:p>
          <a:p>
            <a:pPr lvl="1"/>
            <a:r>
              <a:rPr lang="en-US" dirty="0"/>
              <a:t>Year on year development</a:t>
            </a:r>
          </a:p>
          <a:p>
            <a:pPr lvl="1"/>
            <a:r>
              <a:rPr lang="en-US" dirty="0"/>
              <a:t>Specific initiatives – big and small that need testing</a:t>
            </a:r>
          </a:p>
          <a:p>
            <a:pPr lvl="1"/>
            <a:r>
              <a:rPr lang="en-US" dirty="0"/>
              <a:t>Developing a theme – </a:t>
            </a:r>
            <a:r>
              <a:rPr lang="en-US" dirty="0" err="1"/>
              <a:t>eg</a:t>
            </a:r>
            <a:r>
              <a:rPr lang="en-US" dirty="0"/>
              <a:t> teaching through co-creation</a:t>
            </a:r>
          </a:p>
          <a:p>
            <a:r>
              <a:rPr lang="en-US" dirty="0"/>
              <a:t>All include a research question to test specific aspects (</a:t>
            </a:r>
            <a:r>
              <a:rPr lang="en-US" dirty="0" err="1"/>
              <a:t>eg</a:t>
            </a:r>
            <a:r>
              <a:rPr lang="en-US" dirty="0"/>
              <a:t> learning journey, student engagement, community and belonging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6A1C6-291C-7260-82AB-8BF3A50AE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11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box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731520" y="653236"/>
            <a:ext cx="10728655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242134"/>
                </a:solidFill>
                <a:latin typeface="Georgia"/>
              </a:defRPr>
            </a:pPr>
            <a:r>
              <a:rPr kumimoji="0" lang="en-GB" sz="3800" b="1" i="0" u="none" strike="noStrike" kern="1200" cap="none" spc="0" normalizeH="0" baseline="0" noProof="0" dirty="0">
                <a:ln>
                  <a:noFill/>
                </a:ln>
                <a:solidFill>
                  <a:srgbClr val="24213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How has this been used?</a:t>
            </a:r>
          </a:p>
        </p:txBody>
      </p:sp>
      <p:sp>
        <p:nvSpPr>
          <p:cNvPr id="5" name="Rectangle 4" descr="line"/>
          <p:cNvSpPr/>
          <p:nvPr/>
        </p:nvSpPr>
        <p:spPr>
          <a:xfrm>
            <a:off x="731520" y="1508760"/>
            <a:ext cx="10728655" cy="19050"/>
          </a:xfrm>
          <a:prstGeom prst="rect">
            <a:avLst/>
          </a:prstGeom>
          <a:solidFill>
            <a:srgbClr val="E2DF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 descr="box"/>
          <p:cNvSpPr/>
          <p:nvPr/>
        </p:nvSpPr>
        <p:spPr>
          <a:xfrm>
            <a:off x="731520" y="1691640"/>
            <a:ext cx="3332073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920240"/>
            <a:ext cx="2966313" cy="32521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563EB"/>
                </a:solidFill>
                <a:latin typeface="Trebuchet MS"/>
              </a:defRPr>
            </a:pPr>
            <a:r>
              <a:rPr sz="2000" dirty="0">
                <a:solidFill>
                  <a:srgbClr val="0070C0"/>
                </a:solidFill>
                <a:latin typeface="+mj-lt"/>
              </a:rPr>
              <a:t>OPERATIONAL SCALE</a:t>
            </a: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dirty="0">
                <a:latin typeface="+mj-lt"/>
              </a:rPr>
              <a:t>20+ Projects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Embedded fully funded evaluation projects across the Media School</a:t>
            </a:r>
            <a:r>
              <a:rPr lang="en-GB" sz="1200" dirty="0"/>
              <a:t>.</a:t>
            </a: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lang="en-GB" dirty="0">
                <a:latin typeface="+mj-lt"/>
              </a:rPr>
              <a:t>28 Academic Staff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Directly engaged in developing, running, and </a:t>
            </a:r>
            <a:r>
              <a:rPr sz="1200" dirty="0" err="1"/>
              <a:t>analy</a:t>
            </a:r>
            <a:r>
              <a:rPr lang="en-GB" sz="1200" dirty="0"/>
              <a:t>s</a:t>
            </a:r>
            <a:r>
              <a:rPr sz="1200" dirty="0" err="1"/>
              <a:t>ing</a:t>
            </a:r>
            <a:r>
              <a:rPr sz="1200" dirty="0"/>
              <a:t> touchpoints for curriculum enhancement.</a:t>
            </a: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dirty="0">
                <a:latin typeface="+mj-lt"/>
              </a:rPr>
              <a:t>700+ Students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Impacted directly via active, contextualized feedback channels that </a:t>
            </a:r>
            <a:r>
              <a:rPr lang="en-GB" sz="1200" dirty="0"/>
              <a:t> have </a:t>
            </a:r>
            <a:r>
              <a:rPr sz="1200" dirty="0"/>
              <a:t>improvements in </a:t>
            </a:r>
            <a:r>
              <a:rPr sz="1200" dirty="0" err="1"/>
              <a:t>curriculu</a:t>
            </a:r>
            <a:r>
              <a:rPr lang="en-GB" sz="1200" dirty="0"/>
              <a:t>m</a:t>
            </a:r>
            <a:r>
              <a:rPr sz="1200" dirty="0"/>
              <a:t>.</a:t>
            </a:r>
          </a:p>
        </p:txBody>
      </p:sp>
      <p:sp>
        <p:nvSpPr>
          <p:cNvPr id="9" name="Rectangle 8" descr="box"/>
          <p:cNvSpPr/>
          <p:nvPr/>
        </p:nvSpPr>
        <p:spPr>
          <a:xfrm>
            <a:off x="4429353" y="1691640"/>
            <a:ext cx="3332073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2233" y="1920240"/>
            <a:ext cx="2966313" cy="32521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DB2777"/>
                </a:solidFill>
                <a:latin typeface="Trebuchet MS"/>
              </a:defRPr>
            </a:pPr>
            <a:r>
              <a:rPr sz="2000" dirty="0">
                <a:solidFill>
                  <a:srgbClr val="0070C0"/>
                </a:solidFill>
                <a:latin typeface="+mj-lt"/>
              </a:rPr>
              <a:t>INCLUSIVE VOICE</a:t>
            </a: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dirty="0">
                <a:latin typeface="+mj-lt"/>
              </a:rPr>
              <a:t>800+ Data Points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Rich, qualitative and quantitative feedback points collected across diverse </a:t>
            </a:r>
            <a:r>
              <a:rPr lang="en-GB" sz="1200" dirty="0"/>
              <a:t>cohorts</a:t>
            </a:r>
            <a:endParaRPr sz="1200" dirty="0"/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dirty="0">
                <a:latin typeface="+mj-lt"/>
              </a:rPr>
              <a:t>400+ Students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Participating actively in dialogue, </a:t>
            </a:r>
            <a:r>
              <a:rPr lang="en-GB" sz="1200" dirty="0"/>
              <a:t>avoiding </a:t>
            </a:r>
            <a:r>
              <a:rPr sz="1200" dirty="0"/>
              <a:t>'survey fatigue' and capturing representative student views.</a:t>
            </a: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dirty="0">
                <a:latin typeface="+mj-lt"/>
              </a:rPr>
              <a:t>Evaluative Mindsets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Shifted institutional culture from retrospective administrative tick-boxing to active, real-time learning partnerships.</a:t>
            </a:r>
          </a:p>
        </p:txBody>
      </p:sp>
      <p:sp>
        <p:nvSpPr>
          <p:cNvPr id="12" name="Rectangle 11" descr="box"/>
          <p:cNvSpPr/>
          <p:nvPr/>
        </p:nvSpPr>
        <p:spPr>
          <a:xfrm>
            <a:off x="8127186" y="1691640"/>
            <a:ext cx="3332073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10066" y="1920240"/>
            <a:ext cx="2966313" cy="40318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563EB"/>
                </a:solidFill>
                <a:latin typeface="Trebuchet MS"/>
              </a:defRPr>
            </a:pPr>
            <a:r>
              <a:rPr sz="2000" dirty="0">
                <a:solidFill>
                  <a:srgbClr val="0070C0"/>
                </a:solidFill>
                <a:latin typeface="+mj-lt"/>
              </a:rPr>
              <a:t>3. MEASURABLE OUTCOMES</a:t>
            </a:r>
            <a:endParaRPr lang="en-GB" sz="2000" dirty="0">
              <a:solidFill>
                <a:srgbClr val="0070C0"/>
              </a:solidFill>
              <a:latin typeface="+mj-lt"/>
            </a:endParaRPr>
          </a:p>
          <a:p>
            <a:pPr>
              <a:spcAft>
                <a:spcPts val="800"/>
              </a:spcAft>
              <a:defRPr sz="1200" b="1">
                <a:solidFill>
                  <a:srgbClr val="2563EB"/>
                </a:solidFill>
                <a:latin typeface="Trebuchet MS"/>
              </a:defRPr>
            </a:pPr>
            <a:r>
              <a:rPr lang="en-GB" dirty="0">
                <a:solidFill>
                  <a:srgbClr val="0070C0"/>
                </a:solidFill>
                <a:latin typeface="+mj-lt"/>
              </a:rPr>
              <a:t>Example </a:t>
            </a:r>
            <a:r>
              <a:rPr lang="en-GB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</a:rPr>
              <a:t>Research Project </a:t>
            </a:r>
            <a:r>
              <a:rPr lang="en-GB" dirty="0">
                <a:solidFill>
                  <a:srgbClr val="0070C0"/>
                </a:solidFill>
                <a:latin typeface="+mj-lt"/>
              </a:rPr>
              <a:t>initiatives</a:t>
            </a:r>
            <a:endParaRPr dirty="0">
              <a:solidFill>
                <a:srgbClr val="0070C0"/>
              </a:solidFill>
            </a:endParaRP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dirty="0">
                <a:latin typeface="+mj-lt"/>
              </a:rPr>
              <a:t>91% Draft Rate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unit following timetabled writing retreats and structured milestone checking.</a:t>
            </a: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dirty="0">
                <a:latin typeface="+mj-lt"/>
              </a:rPr>
              <a:t>72% Confidence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Reported by students as they navigated assessments</a:t>
            </a:r>
            <a:r>
              <a:rPr lang="en-GB" sz="1200" dirty="0"/>
              <a:t>.</a:t>
            </a:r>
          </a:p>
          <a:p>
            <a:pPr>
              <a:spcBef>
                <a:spcPts val="400"/>
              </a:spcBef>
              <a:defRPr sz="2400" b="1">
                <a:solidFill>
                  <a:srgbClr val="242134"/>
                </a:solidFill>
                <a:latin typeface="Georgia"/>
              </a:defRPr>
            </a:pPr>
            <a:r>
              <a:rPr lang="en-GB" dirty="0">
                <a:latin typeface="+mj-lt"/>
              </a:rPr>
              <a:t>60% ➔ 72% attainment</a:t>
            </a:r>
          </a:p>
          <a:p>
            <a:pPr>
              <a:spcAft>
                <a:spcPts val="400"/>
              </a:spcAft>
              <a:defRPr sz="1000">
                <a:solidFill>
                  <a:srgbClr val="64748B"/>
                </a:solidFill>
                <a:latin typeface="Trebuchet MS"/>
              </a:defRPr>
            </a:pPr>
            <a:r>
              <a:rPr sz="1200" dirty="0"/>
              <a:t>Significant increase in average student attainment in the Research Project unit achieved over a sustained 3-year period.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box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/>
          <p:cNvSpPr txBox="1">
            <a:spLocks noGrp="1"/>
          </p:cNvSpPr>
          <p:nvPr>
            <p:ph type="title" idx="4294967295"/>
          </p:nvPr>
        </p:nvSpPr>
        <p:spPr>
          <a:xfrm>
            <a:off x="731520" y="640080"/>
            <a:ext cx="10728655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242134"/>
                </a:solidFill>
                <a:latin typeface="Georgia"/>
              </a:defRPr>
            </a:pPr>
            <a:r>
              <a:rPr kumimoji="0" lang="en-GB" sz="3800" b="1" i="0" u="none" strike="noStrike" kern="1200" cap="none" spc="0" normalizeH="0" baseline="0" noProof="0" dirty="0">
                <a:ln>
                  <a:noFill/>
                </a:ln>
                <a:solidFill>
                  <a:srgbClr val="24213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Longer term impacts</a:t>
            </a:r>
            <a:r>
              <a:rPr kumimoji="0" lang="en-GB" sz="3800" b="1" i="0" u="none" strike="noStrike" kern="1200" cap="none" spc="0" normalizeH="0" baseline="0" noProof="0" dirty="0">
                <a:ln>
                  <a:noFill/>
                </a:ln>
                <a:solidFill>
                  <a:srgbClr val="242134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</a:p>
        </p:txBody>
      </p:sp>
      <p:sp>
        <p:nvSpPr>
          <p:cNvPr id="5" name="Rectangle 4" descr="box"/>
          <p:cNvSpPr/>
          <p:nvPr/>
        </p:nvSpPr>
        <p:spPr>
          <a:xfrm>
            <a:off x="731520" y="1508760"/>
            <a:ext cx="10728655" cy="19050"/>
          </a:xfrm>
          <a:prstGeom prst="rect">
            <a:avLst/>
          </a:prstGeom>
          <a:solidFill>
            <a:srgbClr val="E2DF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 descr="box"/>
          <p:cNvSpPr/>
          <p:nvPr/>
        </p:nvSpPr>
        <p:spPr>
          <a:xfrm>
            <a:off x="731520" y="2103120"/>
            <a:ext cx="3332073" cy="3657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 descr="box"/>
          <p:cNvSpPr/>
          <p:nvPr/>
        </p:nvSpPr>
        <p:spPr>
          <a:xfrm>
            <a:off x="731520" y="2468880"/>
            <a:ext cx="3332073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697480"/>
            <a:ext cx="2874873" cy="303672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242134"/>
                </a:solidFill>
                <a:latin typeface="Georgia"/>
              </a:defRPr>
            </a:pPr>
            <a:r>
              <a:rPr lang="en-GB" sz="2000" dirty="0">
                <a:latin typeface="+mj-lt"/>
              </a:rPr>
              <a:t>Empowerment and capacity building</a:t>
            </a:r>
            <a:endParaRPr sz="2000" dirty="0">
              <a:latin typeface="+mj-lt"/>
            </a:endParaRPr>
          </a:p>
          <a:p>
            <a:pPr>
              <a:spcAft>
                <a:spcPts val="800"/>
              </a:spcAft>
              <a:defRPr sz="1400">
                <a:solidFill>
                  <a:srgbClr val="64748B"/>
                </a:solidFill>
                <a:latin typeface="Trebuchet MS"/>
              </a:defRPr>
            </a:pPr>
            <a:r>
              <a:rPr lang="en-GB" sz="2000" dirty="0">
                <a:latin typeface="+mj-lt"/>
              </a:rPr>
              <a:t>Empowers staff to design and run evaluations that work for them</a:t>
            </a:r>
          </a:p>
          <a:p>
            <a:pPr>
              <a:spcAft>
                <a:spcPts val="800"/>
              </a:spcAft>
              <a:defRPr sz="1400">
                <a:solidFill>
                  <a:srgbClr val="64748B"/>
                </a:solidFill>
                <a:latin typeface="Trebuchet MS"/>
              </a:defRPr>
            </a:pPr>
            <a:r>
              <a:rPr lang="en-GB" sz="2000" dirty="0">
                <a:latin typeface="+mj-lt"/>
              </a:rPr>
              <a:t>They know the context and can draw it into their evaluations</a:t>
            </a:r>
          </a:p>
          <a:p>
            <a:pPr>
              <a:spcAft>
                <a:spcPts val="800"/>
              </a:spcAft>
              <a:defRPr sz="1400">
                <a:solidFill>
                  <a:srgbClr val="64748B"/>
                </a:solidFill>
                <a:latin typeface="Trebuchet MS"/>
              </a:defRPr>
            </a:pPr>
            <a:endParaRPr dirty="0"/>
          </a:p>
        </p:txBody>
      </p:sp>
      <p:sp>
        <p:nvSpPr>
          <p:cNvPr id="10" name="Rectangle 9" descr="box"/>
          <p:cNvSpPr/>
          <p:nvPr/>
        </p:nvSpPr>
        <p:spPr>
          <a:xfrm>
            <a:off x="4429353" y="2103120"/>
            <a:ext cx="3332073" cy="36576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 descr="box"/>
          <p:cNvSpPr/>
          <p:nvPr/>
        </p:nvSpPr>
        <p:spPr>
          <a:xfrm>
            <a:off x="4429353" y="2468880"/>
            <a:ext cx="3332073" cy="3291840"/>
          </a:xfrm>
          <a:prstGeom prst="rect">
            <a:avLst/>
          </a:prstGeom>
          <a:solidFill>
            <a:srgbClr val="FDF2F8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4657953" y="2697480"/>
            <a:ext cx="2874873" cy="34368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242134"/>
                </a:solidFill>
                <a:latin typeface="Georgia"/>
              </a:defRPr>
            </a:pPr>
            <a:r>
              <a:rPr lang="en-GB" sz="2000" dirty="0">
                <a:latin typeface="+mj-lt"/>
              </a:rPr>
              <a:t>Student partnership</a:t>
            </a:r>
          </a:p>
          <a:p>
            <a:pPr>
              <a:spcAft>
                <a:spcPts val="800"/>
              </a:spcAft>
              <a:defRPr sz="1400">
                <a:solidFill>
                  <a:srgbClr val="64748B"/>
                </a:solidFill>
                <a:latin typeface="Trebuchet MS"/>
              </a:defRPr>
            </a:pPr>
            <a:r>
              <a:rPr lang="en-GB" sz="2000" dirty="0">
                <a:latin typeface="+mj-lt"/>
              </a:rPr>
              <a:t>Opens up on-going discussions with students about their learning progress</a:t>
            </a:r>
          </a:p>
          <a:p>
            <a:pPr>
              <a:spcAft>
                <a:spcPts val="800"/>
              </a:spcAft>
              <a:defRPr sz="1400">
                <a:solidFill>
                  <a:srgbClr val="64748B"/>
                </a:solidFill>
                <a:latin typeface="Trebuchet MS"/>
              </a:defRPr>
            </a:pPr>
            <a:r>
              <a:rPr lang="en-GB" sz="2000" dirty="0">
                <a:latin typeface="+mj-lt"/>
              </a:rPr>
              <a:t>Transparent and dialogic</a:t>
            </a:r>
          </a:p>
          <a:p>
            <a:pPr>
              <a:spcAft>
                <a:spcPts val="1200"/>
              </a:spcAft>
              <a:defRPr sz="1800" b="1">
                <a:solidFill>
                  <a:srgbClr val="242134"/>
                </a:solidFill>
                <a:latin typeface="Georgia"/>
              </a:defRPr>
            </a:pPr>
            <a:endParaRPr lang="en-GB" sz="2000" dirty="0">
              <a:latin typeface="+mj-lt"/>
            </a:endParaRPr>
          </a:p>
          <a:p>
            <a:pPr>
              <a:spcAft>
                <a:spcPts val="1200"/>
              </a:spcAft>
              <a:defRPr sz="1800" b="1">
                <a:solidFill>
                  <a:srgbClr val="242134"/>
                </a:solidFill>
                <a:latin typeface="Georgia"/>
              </a:defRPr>
            </a:pPr>
            <a:endParaRPr lang="en-GB" sz="2000" dirty="0">
              <a:latin typeface="+mj-lt"/>
            </a:endParaRPr>
          </a:p>
          <a:p>
            <a:pPr>
              <a:spcAft>
                <a:spcPts val="1200"/>
              </a:spcAft>
              <a:defRPr sz="1800" b="1">
                <a:solidFill>
                  <a:srgbClr val="242134"/>
                </a:solidFill>
                <a:latin typeface="Georgia"/>
              </a:defRPr>
            </a:pPr>
            <a:endParaRPr lang="en-GB" sz="2000" dirty="0">
              <a:latin typeface="+mj-lt"/>
            </a:endParaRPr>
          </a:p>
        </p:txBody>
      </p:sp>
      <p:sp>
        <p:nvSpPr>
          <p:cNvPr id="14" name="Rectangle 13" descr="box"/>
          <p:cNvSpPr/>
          <p:nvPr/>
        </p:nvSpPr>
        <p:spPr>
          <a:xfrm>
            <a:off x="8127186" y="2103120"/>
            <a:ext cx="3332073" cy="3657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 descr="box"/>
          <p:cNvSpPr/>
          <p:nvPr/>
        </p:nvSpPr>
        <p:spPr>
          <a:xfrm>
            <a:off x="8127186" y="2468880"/>
            <a:ext cx="3332073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F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55786" y="2697480"/>
            <a:ext cx="2874873" cy="28212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242134"/>
                </a:solidFill>
                <a:latin typeface="Georgia"/>
              </a:defRPr>
            </a:pPr>
            <a:r>
              <a:rPr sz="2000" dirty="0">
                <a:latin typeface="+mj-lt"/>
              </a:rPr>
              <a:t>Close the Loop</a:t>
            </a:r>
          </a:p>
          <a:p>
            <a:pPr>
              <a:spcAft>
                <a:spcPts val="800"/>
              </a:spcAft>
              <a:defRPr sz="1400">
                <a:solidFill>
                  <a:srgbClr val="64748B"/>
                </a:solidFill>
                <a:latin typeface="Trebuchet MS"/>
              </a:defRPr>
            </a:pPr>
            <a:r>
              <a:rPr sz="2000" dirty="0"/>
              <a:t>Data is quickly </a:t>
            </a:r>
            <a:r>
              <a:rPr sz="2000" dirty="0">
                <a:latin typeface="+mj-lt"/>
              </a:rPr>
              <a:t>aggregated, </a:t>
            </a:r>
            <a:r>
              <a:rPr sz="2000" dirty="0" err="1">
                <a:latin typeface="+mj-lt"/>
              </a:rPr>
              <a:t>analysed</a:t>
            </a:r>
            <a:r>
              <a:rPr sz="2000" dirty="0">
                <a:latin typeface="+mj-lt"/>
              </a:rPr>
              <a:t> and discussed.</a:t>
            </a:r>
            <a:r>
              <a:rPr lang="en-GB" sz="2000" dirty="0">
                <a:latin typeface="+mj-lt"/>
              </a:rPr>
              <a:t> 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400">
                <a:solidFill>
                  <a:srgbClr val="64748B"/>
                </a:solidFill>
                <a:latin typeface="Trebuchet MS"/>
              </a:defRPr>
            </a:pPr>
            <a:r>
              <a:rPr lang="en-GB" sz="1600" dirty="0">
                <a:latin typeface="+mj-lt"/>
              </a:rPr>
              <a:t>Reported to students with </a:t>
            </a:r>
            <a:r>
              <a:rPr sz="1600" dirty="0">
                <a:latin typeface="+mj-lt"/>
              </a:rPr>
              <a:t>real-time adjustments</a:t>
            </a:r>
            <a:endParaRPr lang="en-GB" sz="1600" dirty="0">
              <a:latin typeface="+mj-lt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400">
                <a:solidFill>
                  <a:srgbClr val="64748B"/>
                </a:solidFill>
                <a:latin typeface="Trebuchet MS"/>
              </a:defRPr>
            </a:pPr>
            <a:r>
              <a:rPr lang="en-GB" sz="1600" dirty="0">
                <a:latin typeface="+mj-lt"/>
              </a:rPr>
              <a:t>B</a:t>
            </a:r>
            <a:r>
              <a:rPr sz="1600" dirty="0" err="1">
                <a:latin typeface="+mj-lt"/>
              </a:rPr>
              <a:t>uilding</a:t>
            </a:r>
            <a:r>
              <a:rPr sz="1600" dirty="0">
                <a:latin typeface="+mj-lt"/>
              </a:rPr>
              <a:t> a collective evidence base of what works.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4857-A25A-0792-1F26-34E446235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E3607-AC01-5382-13E7-B2F19BDEB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Reinforcing – this is evaluation – not just a feedback session – data collated and systematically </a:t>
            </a:r>
            <a:r>
              <a:rPr lang="en-US" dirty="0" err="1"/>
              <a:t>analysed</a:t>
            </a:r>
            <a:endParaRPr lang="en-US" dirty="0"/>
          </a:p>
          <a:p>
            <a:r>
              <a:rPr lang="en-US" dirty="0"/>
              <a:t>Getting specific – co-creating with students an evaluation strategy for a specific unit</a:t>
            </a:r>
          </a:p>
          <a:p>
            <a:r>
              <a:rPr lang="en-US" dirty="0"/>
              <a:t>Continuing to develop more inclusive approaches – using the creative languages of the students – </a:t>
            </a:r>
            <a:r>
              <a:rPr lang="en-US" dirty="0" err="1"/>
              <a:t>eg</a:t>
            </a:r>
            <a:r>
              <a:rPr lang="en-US" dirty="0"/>
              <a:t> Collaging, Physical five, Emoji mapping, Collaborative drawing</a:t>
            </a:r>
          </a:p>
          <a:p>
            <a:r>
              <a:rPr lang="en-US" dirty="0"/>
              <a:t>Experimenting with presentation of data – </a:t>
            </a:r>
          </a:p>
          <a:p>
            <a:pPr marL="0" indent="0">
              <a:buNone/>
            </a:pPr>
            <a:r>
              <a:rPr lang="en-US" dirty="0"/>
              <a:t>For stakeholders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64D3FE-4390-1748-0C24-174097AFD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Frania Hall, UAL, f.hall@lcc.arts.ac.uk</a:t>
            </a:r>
          </a:p>
        </p:txBody>
      </p:sp>
      <p:sp>
        <p:nvSpPr>
          <p:cNvPr id="8" name="TextBox 7" descr="screenshot">
            <a:extLst>
              <a:ext uri="{FF2B5EF4-FFF2-40B4-BE49-F238E27FC236}">
                <a16:creationId xmlns:a16="http://schemas.microsoft.com/office/drawing/2014/main" id="{93D498B5-84C7-376A-3163-46D1CD138629}"/>
              </a:ext>
            </a:extLst>
          </p:cNvPr>
          <p:cNvSpPr txBox="1"/>
          <p:nvPr/>
        </p:nvSpPr>
        <p:spPr>
          <a:xfrm>
            <a:off x="10046043" y="-1507524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endParaRPr lang="en-US" sz="2400" dirty="0"/>
          </a:p>
        </p:txBody>
      </p:sp>
      <p:pic>
        <p:nvPicPr>
          <p:cNvPr id="5" name="Picture 4" descr="screenshot">
            <a:extLst>
              <a:ext uri="{FF2B5EF4-FFF2-40B4-BE49-F238E27FC236}">
                <a16:creationId xmlns:a16="http://schemas.microsoft.com/office/drawing/2014/main" id="{3891FD27-67C0-4D0B-3047-A84030571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158" y="4461785"/>
            <a:ext cx="3420762" cy="16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48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D5E387-C21A-2832-E3E4-180F5D104E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A1BE2-DDEB-9A5D-7819-5E531DD0B6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 -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D1207-134A-FC2F-BA48-0EB2190A48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With students as co-creators on the educational journey, evaluation is not a passive space for them but a place to mould and develop educational futures.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B1E26-CD2D-E761-1E6A-BEF9748EC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676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F303C9-6AAE-817F-3D20-A0EC6713AE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A6BFBE-089B-55A2-1A8B-09FAF0F2F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0C14C-14E5-AB03-DBA3-63219F0C5B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9078460" cy="4357688"/>
          </a:xfrm>
        </p:spPr>
        <p:txBody>
          <a:bodyPr/>
          <a:lstStyle/>
          <a:p>
            <a:r>
              <a:rPr lang="en-US" dirty="0"/>
              <a:t>I am very interested in collaborating and am building a network – </a:t>
            </a:r>
            <a:r>
              <a:rPr lang="en-US"/>
              <a:t>exploring creative </a:t>
            </a:r>
            <a:r>
              <a:rPr lang="en-US" dirty="0"/>
              <a:t>inclusive evaluation</a:t>
            </a:r>
          </a:p>
          <a:p>
            <a:r>
              <a:rPr lang="en-US" dirty="0"/>
              <a:t>We are currently conceptualizing the ‘anti-survey’ and running workshops on alternative methods built on student collaboration</a:t>
            </a:r>
          </a:p>
          <a:p>
            <a:r>
              <a:rPr lang="en-US" dirty="0"/>
              <a:t>Resource: </a:t>
            </a:r>
            <a:r>
              <a:rPr lang="en-US" dirty="0">
                <a:hlinkClick r:id="rId2"/>
              </a:rPr>
              <a:t>https://positiveevaluation.myblog.arts.ac.uk/wp-admin/</a:t>
            </a:r>
            <a:endParaRPr lang="en-US" dirty="0"/>
          </a:p>
          <a:p>
            <a:r>
              <a:rPr lang="en-US" dirty="0"/>
              <a:t>Podcast case study: https://</a:t>
            </a:r>
            <a:r>
              <a:rPr lang="en-US" dirty="0" err="1"/>
              <a:t>positiveevaluation.myblog.arts.ac.uk</a:t>
            </a:r>
            <a:r>
              <a:rPr lang="en-US" dirty="0"/>
              <a:t>/podcast/</a:t>
            </a:r>
          </a:p>
          <a:p>
            <a:r>
              <a:rPr lang="en-US" b="1" dirty="0"/>
              <a:t>Do get in touch: </a:t>
            </a:r>
            <a:r>
              <a:rPr lang="en-US" b="1" dirty="0" err="1"/>
              <a:t>F.hall@lcc.arts.ac.uk</a:t>
            </a:r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CCB6B-103A-2C8C-5E6A-E765E2833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pic>
        <p:nvPicPr>
          <p:cNvPr id="6" name="Picture 5" descr="qr code&#10;">
            <a:extLst>
              <a:ext uri="{FF2B5EF4-FFF2-40B4-BE49-F238E27FC236}">
                <a16:creationId xmlns:a16="http://schemas.microsoft.com/office/drawing/2014/main" id="{15C3FB18-1E2A-20E8-01B0-6477467F7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663" y="4216401"/>
            <a:ext cx="1828800" cy="1733550"/>
          </a:xfrm>
          <a:prstGeom prst="rect">
            <a:avLst/>
          </a:prstGeom>
        </p:spPr>
      </p:pic>
      <p:sp>
        <p:nvSpPr>
          <p:cNvPr id="7" name="TextBox 6" descr="text box">
            <a:extLst>
              <a:ext uri="{FF2B5EF4-FFF2-40B4-BE49-F238E27FC236}">
                <a16:creationId xmlns:a16="http://schemas.microsoft.com/office/drawing/2014/main" id="{E525ABE8-FD6E-FDFF-6BAC-125DC66112E0}"/>
              </a:ext>
            </a:extLst>
          </p:cNvPr>
          <p:cNvSpPr txBox="1"/>
          <p:nvPr/>
        </p:nvSpPr>
        <p:spPr>
          <a:xfrm>
            <a:off x="10046368" y="3771107"/>
            <a:ext cx="1251552" cy="319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dirty="0"/>
              <a:t>podcast</a:t>
            </a:r>
          </a:p>
        </p:txBody>
      </p:sp>
      <p:pic>
        <p:nvPicPr>
          <p:cNvPr id="8" name="Picture 7" descr="qr code&#10;">
            <a:extLst>
              <a:ext uri="{FF2B5EF4-FFF2-40B4-BE49-F238E27FC236}">
                <a16:creationId xmlns:a16="http://schemas.microsoft.com/office/drawing/2014/main" id="{13B4B6BE-90AD-58A0-A8EB-C2AA30C11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5215" y="1629276"/>
            <a:ext cx="1877359" cy="1799724"/>
          </a:xfrm>
          <a:prstGeom prst="rect">
            <a:avLst/>
          </a:prstGeom>
        </p:spPr>
      </p:pic>
      <p:sp>
        <p:nvSpPr>
          <p:cNvPr id="9" name="TextBox 8" descr="text box">
            <a:extLst>
              <a:ext uri="{FF2B5EF4-FFF2-40B4-BE49-F238E27FC236}">
                <a16:creationId xmlns:a16="http://schemas.microsoft.com/office/drawing/2014/main" id="{96874FC9-3ED0-C5AB-7F6D-4F0E1F4C6345}"/>
              </a:ext>
            </a:extLst>
          </p:cNvPr>
          <p:cNvSpPr txBox="1"/>
          <p:nvPr/>
        </p:nvSpPr>
        <p:spPr>
          <a:xfrm>
            <a:off x="10250905" y="1070811"/>
            <a:ext cx="1263316" cy="3822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dirty="0"/>
              <a:t>blog</a:t>
            </a:r>
          </a:p>
        </p:txBody>
      </p:sp>
    </p:spTree>
    <p:extLst>
      <p:ext uri="{BB962C8B-B14F-4D97-AF65-F5344CB8AC3E}">
        <p14:creationId xmlns:p14="http://schemas.microsoft.com/office/powerpoint/2010/main" val="2269961505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5" id="{50C8ACA0-305B-8F4C-BD1B-902BBD9AC677}" vid="{42B15176-EE8D-B843-9302-13BA6BB406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6FD8723CC5847A7FE7425C9B8BD82" ma:contentTypeVersion="12" ma:contentTypeDescription="Create a new document." ma:contentTypeScope="" ma:versionID="5c5645eea39d4a1e01d5af50e283fdd2">
  <xsd:schema xmlns:xsd="http://www.w3.org/2001/XMLSchema" xmlns:xs="http://www.w3.org/2001/XMLSchema" xmlns:p="http://schemas.microsoft.com/office/2006/metadata/properties" xmlns:ns2="8a4ba4df-95ed-4241-b54f-04803280e80d" xmlns:ns3="10f681cd-7b05-4387-997a-3889df02cc60" targetNamespace="http://schemas.microsoft.com/office/2006/metadata/properties" ma:root="true" ma:fieldsID="e0fae72e0dfc38515368dd092ff95479" ns2:_="" ns3:_="">
    <xsd:import namespace="8a4ba4df-95ed-4241-b54f-04803280e80d"/>
    <xsd:import namespace="10f681cd-7b05-4387-997a-3889df02c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a4df-95ed-4241-b54f-04803280e8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681cd-7b05-4387-997a-3889df02c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F71AED-7DD2-4D0E-B56F-2388688E4C5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229317F-2F4A-42DE-A1C0-3B31ECAA1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4ba4df-95ed-4241-b54f-04803280e80d"/>
    <ds:schemaRef ds:uri="10f681cd-7b05-4387-997a-3889df02c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C71C0E-110D-4433-9233-B4A830CD2E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1344</Words>
  <Application>Microsoft Macintosh PowerPoint</Application>
  <PresentationFormat>Widescreen</PresentationFormat>
  <Paragraphs>161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Georgia</vt:lpstr>
      <vt:lpstr>Wingdings 2</vt:lpstr>
      <vt:lpstr>UAL Theme</vt:lpstr>
      <vt:lpstr>Co-creating evaluation for future pedagogies  Track - Partnering with Students as Co-Creators of a Future Higher Education </vt:lpstr>
      <vt:lpstr>Introducing me</vt:lpstr>
      <vt:lpstr>Presentation</vt:lpstr>
      <vt:lpstr>Setting up the challenge</vt:lpstr>
      <vt:lpstr>Evaluation is important for</vt:lpstr>
      <vt:lpstr>But</vt:lpstr>
      <vt:lpstr>Beyond the survey</vt:lpstr>
      <vt:lpstr>Partnership approach</vt:lpstr>
      <vt:lpstr>Co-creation workshop with students</vt:lpstr>
      <vt:lpstr>Workshopping activities</vt:lpstr>
      <vt:lpstr>What students want</vt:lpstr>
      <vt:lpstr>Staff/Student evaluation alignment</vt:lpstr>
      <vt:lpstr>The initiative – designing evaluations</vt:lpstr>
      <vt:lpstr>https://positiveevaluation.myblog.arts.ac.uk/</vt:lpstr>
      <vt:lpstr>Evaluation toolkit</vt:lpstr>
      <vt:lpstr>The partnership approach</vt:lpstr>
      <vt:lpstr>Evaluation projects</vt:lpstr>
      <vt:lpstr>How has this been used?</vt:lpstr>
      <vt:lpstr>Longer term impacts </vt:lpstr>
      <vt:lpstr>Next steps</vt:lpstr>
      <vt:lpstr>So -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Evidence-based evaluation Media school update  Student Success COP 9th Jan 2025</dc:title>
  <dc:creator>Frania Hall</dc:creator>
  <cp:lastModifiedBy>Frania Hall</cp:lastModifiedBy>
  <cp:revision>25</cp:revision>
  <dcterms:created xsi:type="dcterms:W3CDTF">2025-01-09T12:08:12Z</dcterms:created>
  <dcterms:modified xsi:type="dcterms:W3CDTF">2026-09-09T16:35:52Z</dcterms:modified>
</cp:coreProperties>
</file>