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2"/>
  </p:notesMasterIdLst>
  <p:sldIdLst>
    <p:sldId id="420" r:id="rId5"/>
    <p:sldId id="427" r:id="rId6"/>
    <p:sldId id="446" r:id="rId7"/>
    <p:sldId id="442" r:id="rId8"/>
    <p:sldId id="447" r:id="rId9"/>
    <p:sldId id="437" r:id="rId10"/>
    <p:sldId id="440" r:id="rId11"/>
    <p:sldId id="423" r:id="rId12"/>
    <p:sldId id="431" r:id="rId13"/>
    <p:sldId id="257" r:id="rId14"/>
    <p:sldId id="441" r:id="rId15"/>
    <p:sldId id="428" r:id="rId16"/>
    <p:sldId id="429" r:id="rId17"/>
    <p:sldId id="430" r:id="rId18"/>
    <p:sldId id="448" r:id="rId19"/>
    <p:sldId id="358" r:id="rId20"/>
    <p:sldId id="44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20" d="100"/>
          <a:sy n="12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62F631-AE6D-4A2A-B85D-4C366CA76642}" type="doc">
      <dgm:prSet loTypeId="urn:microsoft.com/office/officeart/2005/8/layout/default" loCatId="list" qsTypeId="urn:microsoft.com/office/officeart/2005/8/quickstyle/simple1#14" qsCatId="simple" csTypeId="urn:microsoft.com/office/officeart/2005/8/colors/colorful1#8" csCatId="colorful"/>
      <dgm:spPr/>
      <dgm:t>
        <a:bodyPr/>
        <a:lstStyle/>
        <a:p>
          <a:endParaRPr lang="en-US"/>
        </a:p>
      </dgm:t>
    </dgm:pt>
    <dgm:pt modelId="{DF84B7EB-54C2-49E4-A068-3DB204AE8F89}">
      <dgm:prSet/>
      <dgm:spPr/>
      <dgm:t>
        <a:bodyPr/>
        <a:lstStyle/>
        <a:p>
          <a:r>
            <a:rPr lang="en-GB"/>
            <a:t>Authentic</a:t>
          </a:r>
          <a:r>
            <a:rPr lang="en-US"/>
            <a:t>​</a:t>
          </a:r>
        </a:p>
      </dgm:t>
    </dgm:pt>
    <dgm:pt modelId="{51F65199-C0CB-498B-A2F6-E3D76BDEC0A3}" type="parTrans" cxnId="{95B10DDF-8A65-4582-A320-A6029B1ECD2C}">
      <dgm:prSet/>
      <dgm:spPr/>
      <dgm:t>
        <a:bodyPr/>
        <a:lstStyle/>
        <a:p>
          <a:endParaRPr lang="en-US"/>
        </a:p>
      </dgm:t>
    </dgm:pt>
    <dgm:pt modelId="{06F8AA54-5D24-4DE6-BE0C-68141F35DC4B}" type="sibTrans" cxnId="{95B10DDF-8A65-4582-A320-A6029B1ECD2C}">
      <dgm:prSet/>
      <dgm:spPr/>
      <dgm:t>
        <a:bodyPr/>
        <a:lstStyle/>
        <a:p>
          <a:endParaRPr lang="en-US"/>
        </a:p>
      </dgm:t>
    </dgm:pt>
    <dgm:pt modelId="{F5D22593-FCD3-49DD-8F53-CD58C4B6CBC8}">
      <dgm:prSet/>
      <dgm:spPr/>
      <dgm:t>
        <a:bodyPr/>
        <a:lstStyle/>
        <a:p>
          <a:r>
            <a:rPr lang="en-GB"/>
            <a:t>Robust​</a:t>
          </a:r>
          <a:endParaRPr lang="en-US"/>
        </a:p>
      </dgm:t>
    </dgm:pt>
    <dgm:pt modelId="{A42BBFF5-0260-4B4E-9CC0-2A9A986ECDD9}" type="parTrans" cxnId="{DDE841B8-F991-413E-956D-5BEDB5810991}">
      <dgm:prSet/>
      <dgm:spPr/>
      <dgm:t>
        <a:bodyPr/>
        <a:lstStyle/>
        <a:p>
          <a:endParaRPr lang="en-US"/>
        </a:p>
      </dgm:t>
    </dgm:pt>
    <dgm:pt modelId="{1666A861-AC1C-4E30-BF83-A92DE07C0A90}" type="sibTrans" cxnId="{DDE841B8-F991-413E-956D-5BEDB5810991}">
      <dgm:prSet/>
      <dgm:spPr/>
      <dgm:t>
        <a:bodyPr/>
        <a:lstStyle/>
        <a:p>
          <a:endParaRPr lang="en-US"/>
        </a:p>
      </dgm:t>
    </dgm:pt>
    <dgm:pt modelId="{EDB101AC-830B-49D6-8595-3AD9B1AFCA82}">
      <dgm:prSet/>
      <dgm:spPr/>
      <dgm:t>
        <a:bodyPr/>
        <a:lstStyle/>
        <a:p>
          <a:r>
            <a:rPr lang="en-GB"/>
            <a:t>Creative​</a:t>
          </a:r>
          <a:endParaRPr lang="en-US"/>
        </a:p>
      </dgm:t>
    </dgm:pt>
    <dgm:pt modelId="{026F3090-5217-456F-8D10-AECF3698ED57}" type="parTrans" cxnId="{9966B219-76B7-4B1C-AD9B-AFF67A0C9532}">
      <dgm:prSet/>
      <dgm:spPr/>
      <dgm:t>
        <a:bodyPr/>
        <a:lstStyle/>
        <a:p>
          <a:endParaRPr lang="en-US"/>
        </a:p>
      </dgm:t>
    </dgm:pt>
    <dgm:pt modelId="{A0CDA97C-BF2D-4902-9E3E-92F2CBB3662C}" type="sibTrans" cxnId="{9966B219-76B7-4B1C-AD9B-AFF67A0C9532}">
      <dgm:prSet/>
      <dgm:spPr/>
      <dgm:t>
        <a:bodyPr/>
        <a:lstStyle/>
        <a:p>
          <a:endParaRPr lang="en-US"/>
        </a:p>
      </dgm:t>
    </dgm:pt>
    <dgm:pt modelId="{9B67BBBF-2FE1-4958-8AE7-FCE5828BBF5D}">
      <dgm:prSet/>
      <dgm:spPr/>
      <dgm:t>
        <a:bodyPr/>
        <a:lstStyle/>
        <a:p>
          <a:r>
            <a:rPr lang="en-GB"/>
            <a:t>Inclusive​</a:t>
          </a:r>
          <a:endParaRPr lang="en-US"/>
        </a:p>
      </dgm:t>
    </dgm:pt>
    <dgm:pt modelId="{4ABB4BBA-EB2B-47BF-A8D7-FD00FEEB646B}" type="parTrans" cxnId="{D2C660D2-BBF7-4C45-A63D-6E845C066B4A}">
      <dgm:prSet/>
      <dgm:spPr/>
      <dgm:t>
        <a:bodyPr/>
        <a:lstStyle/>
        <a:p>
          <a:endParaRPr lang="en-US"/>
        </a:p>
      </dgm:t>
    </dgm:pt>
    <dgm:pt modelId="{F18B7806-3A0E-46DF-AD0F-30843509B241}" type="sibTrans" cxnId="{D2C660D2-BBF7-4C45-A63D-6E845C066B4A}">
      <dgm:prSet/>
      <dgm:spPr/>
      <dgm:t>
        <a:bodyPr/>
        <a:lstStyle/>
        <a:p>
          <a:endParaRPr lang="en-US"/>
        </a:p>
      </dgm:t>
    </dgm:pt>
    <dgm:pt modelId="{12D50AF5-3554-4312-80C6-787F77B70C82}">
      <dgm:prSet/>
      <dgm:spPr/>
      <dgm:t>
        <a:bodyPr/>
        <a:lstStyle/>
        <a:p>
          <a:r>
            <a:rPr lang="en-GB"/>
            <a:t>Participatory​</a:t>
          </a:r>
          <a:endParaRPr lang="en-US"/>
        </a:p>
      </dgm:t>
    </dgm:pt>
    <dgm:pt modelId="{1C9DE43F-AD36-4B72-BD9E-A39B6E2C184B}" type="parTrans" cxnId="{BDBB9B4F-CD59-4967-9082-48263B5C90D2}">
      <dgm:prSet/>
      <dgm:spPr/>
      <dgm:t>
        <a:bodyPr/>
        <a:lstStyle/>
        <a:p>
          <a:endParaRPr lang="en-US"/>
        </a:p>
      </dgm:t>
    </dgm:pt>
    <dgm:pt modelId="{18936524-488F-4BD5-BAA1-84E1B9B512D2}" type="sibTrans" cxnId="{BDBB9B4F-CD59-4967-9082-48263B5C90D2}">
      <dgm:prSet/>
      <dgm:spPr/>
      <dgm:t>
        <a:bodyPr/>
        <a:lstStyle/>
        <a:p>
          <a:endParaRPr lang="en-US"/>
        </a:p>
      </dgm:t>
    </dgm:pt>
    <dgm:pt modelId="{C05C49A3-1E32-45FB-AA7D-D264432C2B74}">
      <dgm:prSet/>
      <dgm:spPr/>
      <dgm:t>
        <a:bodyPr/>
        <a:lstStyle/>
        <a:p>
          <a:r>
            <a:rPr lang="en-GB"/>
            <a:t>Supportive​</a:t>
          </a:r>
          <a:endParaRPr lang="en-US"/>
        </a:p>
      </dgm:t>
    </dgm:pt>
    <dgm:pt modelId="{622FEBC5-5A86-4342-AE6D-F44F70603F59}" type="parTrans" cxnId="{B1CF6DFB-2F22-41EE-B4E8-36503C40417E}">
      <dgm:prSet/>
      <dgm:spPr/>
      <dgm:t>
        <a:bodyPr/>
        <a:lstStyle/>
        <a:p>
          <a:endParaRPr lang="en-US"/>
        </a:p>
      </dgm:t>
    </dgm:pt>
    <dgm:pt modelId="{28AE058F-24F8-44FF-BD28-983C6A8E0D6F}" type="sibTrans" cxnId="{B1CF6DFB-2F22-41EE-B4E8-36503C40417E}">
      <dgm:prSet/>
      <dgm:spPr/>
      <dgm:t>
        <a:bodyPr/>
        <a:lstStyle/>
        <a:p>
          <a:endParaRPr lang="en-US"/>
        </a:p>
      </dgm:t>
    </dgm:pt>
    <dgm:pt modelId="{58A98AFD-328D-41C7-94C0-F97F8CF94E6D}">
      <dgm:prSet/>
      <dgm:spPr/>
      <dgm:t>
        <a:bodyPr/>
        <a:lstStyle/>
        <a:p>
          <a:r>
            <a:rPr lang="en-GB"/>
            <a:t>Meaningful​</a:t>
          </a:r>
          <a:endParaRPr lang="en-US"/>
        </a:p>
      </dgm:t>
    </dgm:pt>
    <dgm:pt modelId="{AC7C0292-7842-42B2-B703-656913E4A238}" type="parTrans" cxnId="{36C3BED9-FA8E-445A-A7AA-F4EB023265B6}">
      <dgm:prSet/>
      <dgm:spPr/>
      <dgm:t>
        <a:bodyPr/>
        <a:lstStyle/>
        <a:p>
          <a:endParaRPr lang="en-US"/>
        </a:p>
      </dgm:t>
    </dgm:pt>
    <dgm:pt modelId="{DCFCC05E-188D-4DB0-9A29-FDF35A0181B0}" type="sibTrans" cxnId="{36C3BED9-FA8E-445A-A7AA-F4EB023265B6}">
      <dgm:prSet/>
      <dgm:spPr/>
      <dgm:t>
        <a:bodyPr/>
        <a:lstStyle/>
        <a:p>
          <a:endParaRPr lang="en-US"/>
        </a:p>
      </dgm:t>
    </dgm:pt>
    <dgm:pt modelId="{62EAEFF0-4C39-418F-A973-7E479CEC066A}">
      <dgm:prSet/>
      <dgm:spPr/>
      <dgm:t>
        <a:bodyPr/>
        <a:lstStyle/>
        <a:p>
          <a:r>
            <a:rPr lang="en-GB"/>
            <a:t>Reflective</a:t>
          </a:r>
          <a:endParaRPr lang="en-US"/>
        </a:p>
      </dgm:t>
    </dgm:pt>
    <dgm:pt modelId="{37B3BAC3-248D-4A71-BC00-ACD90FA5CE80}" type="parTrans" cxnId="{0A64A515-4CEF-4312-9D32-CA0434C70D60}">
      <dgm:prSet/>
      <dgm:spPr/>
      <dgm:t>
        <a:bodyPr/>
        <a:lstStyle/>
        <a:p>
          <a:endParaRPr lang="en-US"/>
        </a:p>
      </dgm:t>
    </dgm:pt>
    <dgm:pt modelId="{96E7476B-DFAF-4C1A-BF47-403D2461261D}" type="sibTrans" cxnId="{0A64A515-4CEF-4312-9D32-CA0434C70D60}">
      <dgm:prSet/>
      <dgm:spPr/>
      <dgm:t>
        <a:bodyPr/>
        <a:lstStyle/>
        <a:p>
          <a:endParaRPr lang="en-US"/>
        </a:p>
      </dgm:t>
    </dgm:pt>
    <dgm:pt modelId="{B7EB0613-F582-6A43-B517-60AD17008B10}" type="pres">
      <dgm:prSet presAssocID="{2762F631-AE6D-4A2A-B85D-4C366CA76642}" presName="diagram" presStyleCnt="0">
        <dgm:presLayoutVars>
          <dgm:dir/>
          <dgm:resizeHandles val="exact"/>
        </dgm:presLayoutVars>
      </dgm:prSet>
      <dgm:spPr/>
    </dgm:pt>
    <dgm:pt modelId="{0421DBF4-7671-3941-B33C-BE4A1691875F}" type="pres">
      <dgm:prSet presAssocID="{DF84B7EB-54C2-49E4-A068-3DB204AE8F89}" presName="node" presStyleLbl="node1" presStyleIdx="0" presStyleCnt="8">
        <dgm:presLayoutVars>
          <dgm:bulletEnabled val="1"/>
        </dgm:presLayoutVars>
      </dgm:prSet>
      <dgm:spPr/>
    </dgm:pt>
    <dgm:pt modelId="{756A09CD-E0EF-EB4B-AD89-63DE91E3E5AB}" type="pres">
      <dgm:prSet presAssocID="{06F8AA54-5D24-4DE6-BE0C-68141F35DC4B}" presName="sibTrans" presStyleCnt="0"/>
      <dgm:spPr/>
    </dgm:pt>
    <dgm:pt modelId="{3FD9BAC6-28AA-7844-B109-5573003DC379}" type="pres">
      <dgm:prSet presAssocID="{F5D22593-FCD3-49DD-8F53-CD58C4B6CBC8}" presName="node" presStyleLbl="node1" presStyleIdx="1" presStyleCnt="8">
        <dgm:presLayoutVars>
          <dgm:bulletEnabled val="1"/>
        </dgm:presLayoutVars>
      </dgm:prSet>
      <dgm:spPr/>
    </dgm:pt>
    <dgm:pt modelId="{6A223FA2-E454-3442-A2EF-043FBB6A8A50}" type="pres">
      <dgm:prSet presAssocID="{1666A861-AC1C-4E30-BF83-A92DE07C0A90}" presName="sibTrans" presStyleCnt="0"/>
      <dgm:spPr/>
    </dgm:pt>
    <dgm:pt modelId="{AF9C68DE-E74C-604F-9825-BA946AB0C140}" type="pres">
      <dgm:prSet presAssocID="{EDB101AC-830B-49D6-8595-3AD9B1AFCA82}" presName="node" presStyleLbl="node1" presStyleIdx="2" presStyleCnt="8">
        <dgm:presLayoutVars>
          <dgm:bulletEnabled val="1"/>
        </dgm:presLayoutVars>
      </dgm:prSet>
      <dgm:spPr/>
    </dgm:pt>
    <dgm:pt modelId="{6D575631-BE17-D04F-BF68-802014923003}" type="pres">
      <dgm:prSet presAssocID="{A0CDA97C-BF2D-4902-9E3E-92F2CBB3662C}" presName="sibTrans" presStyleCnt="0"/>
      <dgm:spPr/>
    </dgm:pt>
    <dgm:pt modelId="{E14882EF-598D-114B-BAE8-F75138C44CAC}" type="pres">
      <dgm:prSet presAssocID="{9B67BBBF-2FE1-4958-8AE7-FCE5828BBF5D}" presName="node" presStyleLbl="node1" presStyleIdx="3" presStyleCnt="8">
        <dgm:presLayoutVars>
          <dgm:bulletEnabled val="1"/>
        </dgm:presLayoutVars>
      </dgm:prSet>
      <dgm:spPr/>
    </dgm:pt>
    <dgm:pt modelId="{6D28F81B-2EE9-5143-A525-D731ED319C90}" type="pres">
      <dgm:prSet presAssocID="{F18B7806-3A0E-46DF-AD0F-30843509B241}" presName="sibTrans" presStyleCnt="0"/>
      <dgm:spPr/>
    </dgm:pt>
    <dgm:pt modelId="{B461DD9E-1A9F-194D-A90F-27C0F3DB4527}" type="pres">
      <dgm:prSet presAssocID="{12D50AF5-3554-4312-80C6-787F77B70C82}" presName="node" presStyleLbl="node1" presStyleIdx="4" presStyleCnt="8">
        <dgm:presLayoutVars>
          <dgm:bulletEnabled val="1"/>
        </dgm:presLayoutVars>
      </dgm:prSet>
      <dgm:spPr/>
    </dgm:pt>
    <dgm:pt modelId="{371F1E97-2E96-FF46-B278-3D28DE26A3DB}" type="pres">
      <dgm:prSet presAssocID="{18936524-488F-4BD5-BAA1-84E1B9B512D2}" presName="sibTrans" presStyleCnt="0"/>
      <dgm:spPr/>
    </dgm:pt>
    <dgm:pt modelId="{4F7999B9-5B86-DF4F-BDF1-9A4B0AFFDD16}" type="pres">
      <dgm:prSet presAssocID="{C05C49A3-1E32-45FB-AA7D-D264432C2B74}" presName="node" presStyleLbl="node1" presStyleIdx="5" presStyleCnt="8">
        <dgm:presLayoutVars>
          <dgm:bulletEnabled val="1"/>
        </dgm:presLayoutVars>
      </dgm:prSet>
      <dgm:spPr/>
    </dgm:pt>
    <dgm:pt modelId="{4F2AEF35-7E7D-5F47-A12C-9B719D67DFFE}" type="pres">
      <dgm:prSet presAssocID="{28AE058F-24F8-44FF-BD28-983C6A8E0D6F}" presName="sibTrans" presStyleCnt="0"/>
      <dgm:spPr/>
    </dgm:pt>
    <dgm:pt modelId="{CD8545F6-63BA-9B47-852B-D0C2364F3827}" type="pres">
      <dgm:prSet presAssocID="{58A98AFD-328D-41C7-94C0-F97F8CF94E6D}" presName="node" presStyleLbl="node1" presStyleIdx="6" presStyleCnt="8">
        <dgm:presLayoutVars>
          <dgm:bulletEnabled val="1"/>
        </dgm:presLayoutVars>
      </dgm:prSet>
      <dgm:spPr/>
    </dgm:pt>
    <dgm:pt modelId="{91B01559-6C6D-A146-8B1D-C9DCADA113F8}" type="pres">
      <dgm:prSet presAssocID="{DCFCC05E-188D-4DB0-9A29-FDF35A0181B0}" presName="sibTrans" presStyleCnt="0"/>
      <dgm:spPr/>
    </dgm:pt>
    <dgm:pt modelId="{20F4F73C-685D-F04E-A2E4-8AD80D829C3E}" type="pres">
      <dgm:prSet presAssocID="{62EAEFF0-4C39-418F-A973-7E479CEC066A}" presName="node" presStyleLbl="node1" presStyleIdx="7" presStyleCnt="8">
        <dgm:presLayoutVars>
          <dgm:bulletEnabled val="1"/>
        </dgm:presLayoutVars>
      </dgm:prSet>
      <dgm:spPr/>
    </dgm:pt>
  </dgm:ptLst>
  <dgm:cxnLst>
    <dgm:cxn modelId="{0A64A515-4CEF-4312-9D32-CA0434C70D60}" srcId="{2762F631-AE6D-4A2A-B85D-4C366CA76642}" destId="{62EAEFF0-4C39-418F-A973-7E479CEC066A}" srcOrd="7" destOrd="0" parTransId="{37B3BAC3-248D-4A71-BC00-ACD90FA5CE80}" sibTransId="{96E7476B-DFAF-4C1A-BF47-403D2461261D}"/>
    <dgm:cxn modelId="{9966B219-76B7-4B1C-AD9B-AFF67A0C9532}" srcId="{2762F631-AE6D-4A2A-B85D-4C366CA76642}" destId="{EDB101AC-830B-49D6-8595-3AD9B1AFCA82}" srcOrd="2" destOrd="0" parTransId="{026F3090-5217-456F-8D10-AECF3698ED57}" sibTransId="{A0CDA97C-BF2D-4902-9E3E-92F2CBB3662C}"/>
    <dgm:cxn modelId="{96E7592C-B28F-444A-98B0-A65C0AC68156}" type="presOf" srcId="{58A98AFD-328D-41C7-94C0-F97F8CF94E6D}" destId="{CD8545F6-63BA-9B47-852B-D0C2364F3827}" srcOrd="0" destOrd="0" presId="urn:microsoft.com/office/officeart/2005/8/layout/default"/>
    <dgm:cxn modelId="{BDBB9B4F-CD59-4967-9082-48263B5C90D2}" srcId="{2762F631-AE6D-4A2A-B85D-4C366CA76642}" destId="{12D50AF5-3554-4312-80C6-787F77B70C82}" srcOrd="4" destOrd="0" parTransId="{1C9DE43F-AD36-4B72-BD9E-A39B6E2C184B}" sibTransId="{18936524-488F-4BD5-BAA1-84E1B9B512D2}"/>
    <dgm:cxn modelId="{44940872-B833-3E44-BE0A-37523A819C9B}" type="presOf" srcId="{62EAEFF0-4C39-418F-A973-7E479CEC066A}" destId="{20F4F73C-685D-F04E-A2E4-8AD80D829C3E}" srcOrd="0" destOrd="0" presId="urn:microsoft.com/office/officeart/2005/8/layout/default"/>
    <dgm:cxn modelId="{9945BA7C-0438-A340-AF88-36520F979696}" type="presOf" srcId="{DF84B7EB-54C2-49E4-A068-3DB204AE8F89}" destId="{0421DBF4-7671-3941-B33C-BE4A1691875F}" srcOrd="0" destOrd="0" presId="urn:microsoft.com/office/officeart/2005/8/layout/default"/>
    <dgm:cxn modelId="{7974B08F-24B8-7446-810F-72FCFD28C0E6}" type="presOf" srcId="{2762F631-AE6D-4A2A-B85D-4C366CA76642}" destId="{B7EB0613-F582-6A43-B517-60AD17008B10}" srcOrd="0" destOrd="0" presId="urn:microsoft.com/office/officeart/2005/8/layout/default"/>
    <dgm:cxn modelId="{1B984AA7-B768-F041-8169-9FAEB475686B}" type="presOf" srcId="{EDB101AC-830B-49D6-8595-3AD9B1AFCA82}" destId="{AF9C68DE-E74C-604F-9825-BA946AB0C140}" srcOrd="0" destOrd="0" presId="urn:microsoft.com/office/officeart/2005/8/layout/default"/>
    <dgm:cxn modelId="{DDE841B8-F991-413E-956D-5BEDB5810991}" srcId="{2762F631-AE6D-4A2A-B85D-4C366CA76642}" destId="{F5D22593-FCD3-49DD-8F53-CD58C4B6CBC8}" srcOrd="1" destOrd="0" parTransId="{A42BBFF5-0260-4B4E-9CC0-2A9A986ECDD9}" sibTransId="{1666A861-AC1C-4E30-BF83-A92DE07C0A90}"/>
    <dgm:cxn modelId="{471AD1BF-21C2-294D-AE9B-8DC919536F93}" type="presOf" srcId="{C05C49A3-1E32-45FB-AA7D-D264432C2B74}" destId="{4F7999B9-5B86-DF4F-BDF1-9A4B0AFFDD16}" srcOrd="0" destOrd="0" presId="urn:microsoft.com/office/officeart/2005/8/layout/default"/>
    <dgm:cxn modelId="{A88B88C4-80EC-1944-9199-A00B483F40BD}" type="presOf" srcId="{12D50AF5-3554-4312-80C6-787F77B70C82}" destId="{B461DD9E-1A9F-194D-A90F-27C0F3DB4527}" srcOrd="0" destOrd="0" presId="urn:microsoft.com/office/officeart/2005/8/layout/default"/>
    <dgm:cxn modelId="{081DBBCF-280B-9647-B6F7-CA3DAA6C3D64}" type="presOf" srcId="{F5D22593-FCD3-49DD-8F53-CD58C4B6CBC8}" destId="{3FD9BAC6-28AA-7844-B109-5573003DC379}" srcOrd="0" destOrd="0" presId="urn:microsoft.com/office/officeart/2005/8/layout/default"/>
    <dgm:cxn modelId="{D2C660D2-BBF7-4C45-A63D-6E845C066B4A}" srcId="{2762F631-AE6D-4A2A-B85D-4C366CA76642}" destId="{9B67BBBF-2FE1-4958-8AE7-FCE5828BBF5D}" srcOrd="3" destOrd="0" parTransId="{4ABB4BBA-EB2B-47BF-A8D7-FD00FEEB646B}" sibTransId="{F18B7806-3A0E-46DF-AD0F-30843509B241}"/>
    <dgm:cxn modelId="{36C3BED9-FA8E-445A-A7AA-F4EB023265B6}" srcId="{2762F631-AE6D-4A2A-B85D-4C366CA76642}" destId="{58A98AFD-328D-41C7-94C0-F97F8CF94E6D}" srcOrd="6" destOrd="0" parTransId="{AC7C0292-7842-42B2-B703-656913E4A238}" sibTransId="{DCFCC05E-188D-4DB0-9A29-FDF35A0181B0}"/>
    <dgm:cxn modelId="{95B10DDF-8A65-4582-A320-A6029B1ECD2C}" srcId="{2762F631-AE6D-4A2A-B85D-4C366CA76642}" destId="{DF84B7EB-54C2-49E4-A068-3DB204AE8F89}" srcOrd="0" destOrd="0" parTransId="{51F65199-C0CB-498B-A2F6-E3D76BDEC0A3}" sibTransId="{06F8AA54-5D24-4DE6-BE0C-68141F35DC4B}"/>
    <dgm:cxn modelId="{3E9976F6-21CF-DB43-97F7-9E66BA345853}" type="presOf" srcId="{9B67BBBF-2FE1-4958-8AE7-FCE5828BBF5D}" destId="{E14882EF-598D-114B-BAE8-F75138C44CAC}" srcOrd="0" destOrd="0" presId="urn:microsoft.com/office/officeart/2005/8/layout/default"/>
    <dgm:cxn modelId="{B1CF6DFB-2F22-41EE-B4E8-36503C40417E}" srcId="{2762F631-AE6D-4A2A-B85D-4C366CA76642}" destId="{C05C49A3-1E32-45FB-AA7D-D264432C2B74}" srcOrd="5" destOrd="0" parTransId="{622FEBC5-5A86-4342-AE6D-F44F70603F59}" sibTransId="{28AE058F-24F8-44FF-BD28-983C6A8E0D6F}"/>
    <dgm:cxn modelId="{9995EB90-F905-464A-8B72-9654AD5FEC3C}" type="presParOf" srcId="{B7EB0613-F582-6A43-B517-60AD17008B10}" destId="{0421DBF4-7671-3941-B33C-BE4A1691875F}" srcOrd="0" destOrd="0" presId="urn:microsoft.com/office/officeart/2005/8/layout/default"/>
    <dgm:cxn modelId="{CA2AD109-BD72-CF4A-B5C2-548D4CC1FCB0}" type="presParOf" srcId="{B7EB0613-F582-6A43-B517-60AD17008B10}" destId="{756A09CD-E0EF-EB4B-AD89-63DE91E3E5AB}" srcOrd="1" destOrd="0" presId="urn:microsoft.com/office/officeart/2005/8/layout/default"/>
    <dgm:cxn modelId="{382CE558-1EC4-8B4F-B50A-64B70E55AEDF}" type="presParOf" srcId="{B7EB0613-F582-6A43-B517-60AD17008B10}" destId="{3FD9BAC6-28AA-7844-B109-5573003DC379}" srcOrd="2" destOrd="0" presId="urn:microsoft.com/office/officeart/2005/8/layout/default"/>
    <dgm:cxn modelId="{6936D83E-A270-6A44-8C8D-7D55B19D57D6}" type="presParOf" srcId="{B7EB0613-F582-6A43-B517-60AD17008B10}" destId="{6A223FA2-E454-3442-A2EF-043FBB6A8A50}" srcOrd="3" destOrd="0" presId="urn:microsoft.com/office/officeart/2005/8/layout/default"/>
    <dgm:cxn modelId="{CA507F56-9437-9644-B78C-7FB4FA6DE1BB}" type="presParOf" srcId="{B7EB0613-F582-6A43-B517-60AD17008B10}" destId="{AF9C68DE-E74C-604F-9825-BA946AB0C140}" srcOrd="4" destOrd="0" presId="urn:microsoft.com/office/officeart/2005/8/layout/default"/>
    <dgm:cxn modelId="{E9DC4A63-FE77-804E-B605-8551133ACF6B}" type="presParOf" srcId="{B7EB0613-F582-6A43-B517-60AD17008B10}" destId="{6D575631-BE17-D04F-BF68-802014923003}" srcOrd="5" destOrd="0" presId="urn:microsoft.com/office/officeart/2005/8/layout/default"/>
    <dgm:cxn modelId="{D35FCEE7-75F0-3047-A3B6-6570732C9508}" type="presParOf" srcId="{B7EB0613-F582-6A43-B517-60AD17008B10}" destId="{E14882EF-598D-114B-BAE8-F75138C44CAC}" srcOrd="6" destOrd="0" presId="urn:microsoft.com/office/officeart/2005/8/layout/default"/>
    <dgm:cxn modelId="{8EC8DB24-C9C8-594A-AC40-FEBB11689E93}" type="presParOf" srcId="{B7EB0613-F582-6A43-B517-60AD17008B10}" destId="{6D28F81B-2EE9-5143-A525-D731ED319C90}" srcOrd="7" destOrd="0" presId="urn:microsoft.com/office/officeart/2005/8/layout/default"/>
    <dgm:cxn modelId="{6EADBCB4-CAEB-5F40-B6F3-77A2A2DBB2DD}" type="presParOf" srcId="{B7EB0613-F582-6A43-B517-60AD17008B10}" destId="{B461DD9E-1A9F-194D-A90F-27C0F3DB4527}" srcOrd="8" destOrd="0" presId="urn:microsoft.com/office/officeart/2005/8/layout/default"/>
    <dgm:cxn modelId="{A7888308-781F-0A40-82A8-2DC7574CC0A0}" type="presParOf" srcId="{B7EB0613-F582-6A43-B517-60AD17008B10}" destId="{371F1E97-2E96-FF46-B278-3D28DE26A3DB}" srcOrd="9" destOrd="0" presId="urn:microsoft.com/office/officeart/2005/8/layout/default"/>
    <dgm:cxn modelId="{F740C213-757B-3142-8B31-816520DA38CF}" type="presParOf" srcId="{B7EB0613-F582-6A43-B517-60AD17008B10}" destId="{4F7999B9-5B86-DF4F-BDF1-9A4B0AFFDD16}" srcOrd="10" destOrd="0" presId="urn:microsoft.com/office/officeart/2005/8/layout/default"/>
    <dgm:cxn modelId="{222AED37-1D87-5845-AF8E-A813AC282D1E}" type="presParOf" srcId="{B7EB0613-F582-6A43-B517-60AD17008B10}" destId="{4F2AEF35-7E7D-5F47-A12C-9B719D67DFFE}" srcOrd="11" destOrd="0" presId="urn:microsoft.com/office/officeart/2005/8/layout/default"/>
    <dgm:cxn modelId="{260B880B-19E3-E74A-9C08-280BE65F0874}" type="presParOf" srcId="{B7EB0613-F582-6A43-B517-60AD17008B10}" destId="{CD8545F6-63BA-9B47-852B-D0C2364F3827}" srcOrd="12" destOrd="0" presId="urn:microsoft.com/office/officeart/2005/8/layout/default"/>
    <dgm:cxn modelId="{13B48279-92F5-B740-8C7E-6D7E816FBB76}" type="presParOf" srcId="{B7EB0613-F582-6A43-B517-60AD17008B10}" destId="{91B01559-6C6D-A146-8B1D-C9DCADA113F8}" srcOrd="13" destOrd="0" presId="urn:microsoft.com/office/officeart/2005/8/layout/default"/>
    <dgm:cxn modelId="{285A03AD-582B-174D-8686-B94E114B148A}" type="presParOf" srcId="{B7EB0613-F582-6A43-B517-60AD17008B10}" destId="{20F4F73C-685D-F04E-A2E4-8AD80D829C3E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1DBF4-7671-3941-B33C-BE4A1691875F}">
      <dsp:nvSpPr>
        <dsp:cNvPr id="0" name=""/>
        <dsp:cNvSpPr/>
      </dsp:nvSpPr>
      <dsp:spPr>
        <a:xfrm>
          <a:off x="3170" y="232216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Authentic</a:t>
          </a:r>
          <a:r>
            <a:rPr lang="en-US" sz="3200" kern="1200"/>
            <a:t>​</a:t>
          </a:r>
        </a:p>
      </dsp:txBody>
      <dsp:txXfrm>
        <a:off x="3170" y="232216"/>
        <a:ext cx="2514897" cy="1508938"/>
      </dsp:txXfrm>
    </dsp:sp>
    <dsp:sp modelId="{3FD9BAC6-28AA-7844-B109-5573003DC379}">
      <dsp:nvSpPr>
        <dsp:cNvPr id="0" name=""/>
        <dsp:cNvSpPr/>
      </dsp:nvSpPr>
      <dsp:spPr>
        <a:xfrm>
          <a:off x="2769557" y="232216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Robust​</a:t>
          </a:r>
          <a:endParaRPr lang="en-US" sz="3200" kern="1200"/>
        </a:p>
      </dsp:txBody>
      <dsp:txXfrm>
        <a:off x="2769557" y="232216"/>
        <a:ext cx="2514897" cy="1508938"/>
      </dsp:txXfrm>
    </dsp:sp>
    <dsp:sp modelId="{AF9C68DE-E74C-604F-9825-BA946AB0C140}">
      <dsp:nvSpPr>
        <dsp:cNvPr id="0" name=""/>
        <dsp:cNvSpPr/>
      </dsp:nvSpPr>
      <dsp:spPr>
        <a:xfrm>
          <a:off x="5535944" y="232216"/>
          <a:ext cx="2514897" cy="15089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Creative​</a:t>
          </a:r>
          <a:endParaRPr lang="en-US" sz="3200" kern="1200"/>
        </a:p>
      </dsp:txBody>
      <dsp:txXfrm>
        <a:off x="5535944" y="232216"/>
        <a:ext cx="2514897" cy="1508938"/>
      </dsp:txXfrm>
    </dsp:sp>
    <dsp:sp modelId="{E14882EF-598D-114B-BAE8-F75138C44CAC}">
      <dsp:nvSpPr>
        <dsp:cNvPr id="0" name=""/>
        <dsp:cNvSpPr/>
      </dsp:nvSpPr>
      <dsp:spPr>
        <a:xfrm>
          <a:off x="8302332" y="232216"/>
          <a:ext cx="2514897" cy="150893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Inclusive​</a:t>
          </a:r>
          <a:endParaRPr lang="en-US" sz="3200" kern="1200"/>
        </a:p>
      </dsp:txBody>
      <dsp:txXfrm>
        <a:off x="8302332" y="232216"/>
        <a:ext cx="2514897" cy="1508938"/>
      </dsp:txXfrm>
    </dsp:sp>
    <dsp:sp modelId="{B461DD9E-1A9F-194D-A90F-27C0F3DB4527}">
      <dsp:nvSpPr>
        <dsp:cNvPr id="0" name=""/>
        <dsp:cNvSpPr/>
      </dsp:nvSpPr>
      <dsp:spPr>
        <a:xfrm>
          <a:off x="3170" y="1992644"/>
          <a:ext cx="2514897" cy="1508938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Participatory​</a:t>
          </a:r>
          <a:endParaRPr lang="en-US" sz="3200" kern="1200"/>
        </a:p>
      </dsp:txBody>
      <dsp:txXfrm>
        <a:off x="3170" y="1992644"/>
        <a:ext cx="2514897" cy="1508938"/>
      </dsp:txXfrm>
    </dsp:sp>
    <dsp:sp modelId="{4F7999B9-5B86-DF4F-BDF1-9A4B0AFFDD16}">
      <dsp:nvSpPr>
        <dsp:cNvPr id="0" name=""/>
        <dsp:cNvSpPr/>
      </dsp:nvSpPr>
      <dsp:spPr>
        <a:xfrm>
          <a:off x="2769557" y="1992644"/>
          <a:ext cx="2514897" cy="1508938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Supportive​</a:t>
          </a:r>
          <a:endParaRPr lang="en-US" sz="3200" kern="1200"/>
        </a:p>
      </dsp:txBody>
      <dsp:txXfrm>
        <a:off x="2769557" y="1992644"/>
        <a:ext cx="2514897" cy="1508938"/>
      </dsp:txXfrm>
    </dsp:sp>
    <dsp:sp modelId="{CD8545F6-63BA-9B47-852B-D0C2364F3827}">
      <dsp:nvSpPr>
        <dsp:cNvPr id="0" name=""/>
        <dsp:cNvSpPr/>
      </dsp:nvSpPr>
      <dsp:spPr>
        <a:xfrm>
          <a:off x="5535944" y="1992644"/>
          <a:ext cx="2514897" cy="1508938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Meaningful​</a:t>
          </a:r>
          <a:endParaRPr lang="en-US" sz="3200" kern="1200"/>
        </a:p>
      </dsp:txBody>
      <dsp:txXfrm>
        <a:off x="5535944" y="1992644"/>
        <a:ext cx="2514897" cy="1508938"/>
      </dsp:txXfrm>
    </dsp:sp>
    <dsp:sp modelId="{20F4F73C-685D-F04E-A2E4-8AD80D829C3E}">
      <dsp:nvSpPr>
        <dsp:cNvPr id="0" name=""/>
        <dsp:cNvSpPr/>
      </dsp:nvSpPr>
      <dsp:spPr>
        <a:xfrm>
          <a:off x="8302332" y="1992644"/>
          <a:ext cx="2514897" cy="1508938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Reflective</a:t>
          </a:r>
          <a:endParaRPr lang="en-US" sz="3200" kern="1200"/>
        </a:p>
      </dsp:txBody>
      <dsp:txXfrm>
        <a:off x="8302332" y="1992644"/>
        <a:ext cx="2514897" cy="1508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39B2A-9545-024D-9F61-B89983D7539A}" type="datetimeFigureOut">
              <a:rPr lang="en-US" smtClean="0"/>
              <a:t>9/9/26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15B69E-1AF5-994B-AAB3-511E19B4ED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761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ndon College of Communication, University of the Arts London logo">
            <a:extLst>
              <a:ext uri="{FF2B5EF4-FFF2-40B4-BE49-F238E27FC236}">
                <a16:creationId xmlns:a16="http://schemas.microsoft.com/office/drawing/2014/main" id="{66AC9F82-20E5-CD47-BB64-65BEC2CC94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23" y="248302"/>
            <a:ext cx="4899077" cy="99601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291" y="1620000"/>
            <a:ext cx="11232284" cy="3620215"/>
          </a:xfrm>
        </p:spPr>
        <p:txBody>
          <a:bodyPr anchor="b"/>
          <a:lstStyle>
            <a:lvl1pPr algn="l">
              <a:defRPr sz="4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DB4FFB-A229-AF47-8E60-155F5A2CCF9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0291" y="5625950"/>
            <a:ext cx="11232284" cy="971700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Add Subtitle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43417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or statement – symbol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5CDD45-0E24-824E-8528-54480BCF581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50975" y="2489662"/>
            <a:ext cx="9290050" cy="1878676"/>
          </a:xfrm>
        </p:spPr>
        <p:txBody>
          <a:bodyPr anchor="ctr"/>
          <a:lstStyle>
            <a:lvl1pPr algn="ctr">
              <a:lnSpc>
                <a:spcPct val="110000"/>
              </a:lnSpc>
              <a:defRPr sz="3400" b="1">
                <a:solidFill>
                  <a:schemeClr val="bg1"/>
                </a:solidFill>
              </a:defRPr>
            </a:lvl1pPr>
          </a:lstStyle>
          <a:p>
            <a:r>
              <a:rPr lang="en-US"/>
              <a:t>Add Section title, quote or statement text </a:t>
            </a:r>
            <a:br>
              <a:rPr lang="en-US"/>
            </a:br>
            <a:r>
              <a:rPr lang="en-US"/>
              <a:t>2 lines max</a:t>
            </a:r>
            <a:endParaRPr lang="en-GB"/>
          </a:p>
        </p:txBody>
      </p:sp>
      <p:grpSp>
        <p:nvGrpSpPr>
          <p:cNvPr id="7" name="Group 6" descr="Large UAL brand colon symbol">
            <a:extLst>
              <a:ext uri="{FF2B5EF4-FFF2-40B4-BE49-F238E27FC236}">
                <a16:creationId xmlns:a16="http://schemas.microsoft.com/office/drawing/2014/main" id="{E4E37A13-D473-BA40-9527-A26177D3933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GrpSpPr/>
          <p:nvPr userDrawn="1"/>
        </p:nvGrpSpPr>
        <p:grpSpPr>
          <a:xfrm>
            <a:off x="5156662" y="610986"/>
            <a:ext cx="1878676" cy="5636027"/>
            <a:chOff x="3429000" y="0"/>
            <a:chExt cx="2286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D045CDF-EA93-134D-B504-A522F08E8F3D}"/>
                </a:ext>
              </a:extLst>
            </p:cNvPr>
            <p:cNvSpPr/>
            <p:nvPr userDrawn="1"/>
          </p:nvSpPr>
          <p:spPr>
            <a:xfrm>
              <a:off x="3429000" y="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5AC84F8-E839-CA43-A60E-B83570C53937}"/>
                </a:ext>
              </a:extLst>
            </p:cNvPr>
            <p:cNvSpPr/>
            <p:nvPr userDrawn="1"/>
          </p:nvSpPr>
          <p:spPr>
            <a:xfrm>
              <a:off x="3429000" y="4572000"/>
              <a:ext cx="2286000" cy="228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8264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dark grey">
    <p:bg>
      <p:bgPr>
        <a:solidFill>
          <a:schemeClr val="tx1">
            <a:lumMod val="65000"/>
            <a:lumOff val="3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>
                <a:solidFill>
                  <a:schemeClr val="bg1"/>
                </a:solidFill>
              </a:defRPr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F92047F7-4CA0-5744-9AC1-E8B42A808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Add introduction text, chapter break or statement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DF9555A-4CD8-4D4F-ACEB-1AC24FEE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CFBEFAC4-F7AD-C24D-BE28-358262C777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9F97D54-560C-9749-BD60-0BBA622B50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355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 slide – light gre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7DB353C-DCFB-A34A-8DF1-AD024339FD9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ED10ED7-0D2C-2B42-B172-79A652121B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601888"/>
            <a:ext cx="7452164" cy="434806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introduction text, chapter break or statement</a:t>
            </a:r>
            <a:endParaRPr lang="en-GB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638687-87A6-6F46-AAD1-EA4CFA9315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D9E11670-E923-8349-8D11-B72112F3D0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17A17EA1-5116-8F40-8702-D94B6BF3A7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B408155-3457-2846-9BCF-11FB56DCF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8647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F7DE77F0-5E8F-F445-AB32-F307362655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C36DDD88-F5A8-0D44-B7D8-EAAB62AC4A2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8388349" cy="43576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7768CFC-6AEF-D744-A23B-B3F7B1CC16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3D8E003C-1168-5E45-9A26-6F1AA94F6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F244053C-E493-6C4D-9CEF-16DB2081F0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93710B7-7EB9-FA45-A0FE-45B364844F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8261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2" spcCol="72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A99F18A-DC93-8D43-B5EA-B3DEB27C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EF6A94CB-E55B-8549-B957-5BE33C1D4D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6999A4BE-B528-B04B-85B9-C6C54914F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F507F58-E567-5F48-A2BB-D93CE6CA19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208739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24C29ADA-2C74-8848-9D73-1968630AA9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0380B404-1F62-4A41-813F-C9C69982E6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1232573" cy="4357686"/>
          </a:xfrm>
        </p:spPr>
        <p:txBody>
          <a:bodyPr numCol="3" spcCol="360000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96CFDA8-D52D-404B-9F32-67F3F898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B5AF4A7E-2352-6D48-9365-ED48CCC941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31CFFB53-9114-8B44-A6EB-A212D0D24C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029C99F5-47F2-ED4E-A070-12B5B7C3CD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61740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4">
            <a:extLst>
              <a:ext uri="{FF2B5EF4-FFF2-40B4-BE49-F238E27FC236}">
                <a16:creationId xmlns:a16="http://schemas.microsoft.com/office/drawing/2014/main" id="{68EFA127-AF66-DF47-AE0A-5AE59DEEA3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5BF9F6A-185E-D049-AB08-15D7583E12A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5520573" cy="435768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8" name="Content Placeholder 11" descr="Add chart, table or image here">
            <a:extLst>
              <a:ext uri="{FF2B5EF4-FFF2-40B4-BE49-F238E27FC236}">
                <a16:creationId xmlns:a16="http://schemas.microsoft.com/office/drawing/2014/main" id="{A6E03B43-8C85-3146-B22E-4FD9A082F70A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191251" y="1592262"/>
            <a:ext cx="5520267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6DD6696-3FA5-8E4E-B7A1-26C67A1C97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F8F4CB0-8FB8-6747-883B-C50A25AF3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0C3FEA33-AC9B-6043-9DDD-CE162D572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58FE6DA1-D5C2-9742-9034-655CED4077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50274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4">
            <a:extLst>
              <a:ext uri="{FF2B5EF4-FFF2-40B4-BE49-F238E27FC236}">
                <a16:creationId xmlns:a16="http://schemas.microsoft.com/office/drawing/2014/main" id="{DE77F893-67C0-CE4F-A59D-E2C0A7A456E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F15A368-1733-764C-B16B-70BDFCDA4CD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A3A0A6-2360-E749-813F-4C2BB76956B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998" y="1602535"/>
            <a:ext cx="6479602" cy="4347415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5" name="Picture Placeholder 3" descr="Add image here"/>
          <p:cNvSpPr>
            <a:spLocks noGrp="1"/>
          </p:cNvSpPr>
          <p:nvPr>
            <p:ph type="pic" sz="quarter" idx="10"/>
          </p:nvPr>
        </p:nvSpPr>
        <p:spPr>
          <a:xfrm>
            <a:off x="8075613" y="1602536"/>
            <a:ext cx="3636387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8" name="Picture Placeholder 3" descr="Add image here or remove placeholder box if not required">
            <a:extLst>
              <a:ext uri="{FF2B5EF4-FFF2-40B4-BE49-F238E27FC236}">
                <a16:creationId xmlns:a16="http://schemas.microsoft.com/office/drawing/2014/main" id="{856F6CC8-311C-B64C-8916-5A1222AAACF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075613" y="3843729"/>
            <a:ext cx="3636000" cy="2088000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331FF65-03E8-8A49-B200-30B7E9B5F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292342F-D3CE-4E49-9241-D37271737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3FCB8051-DAAA-514B-972B-6B1708BD24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3848389-282B-0C4B-90ED-D81CEE670D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6629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0F8E0B70-5C30-5847-8AEF-774CFAD7E20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358CE39-2EA0-9949-BF9D-697281F6194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79426" y="1592263"/>
            <a:ext cx="5616574" cy="435768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6A0B221D-7C49-BD4E-B0DD-913726BFFA6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620977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1" name="Picture Placeholder 10" descr="Add image here">
            <a:extLst>
              <a:ext uri="{FF2B5EF4-FFF2-40B4-BE49-F238E27FC236}">
                <a16:creationId xmlns:a16="http://schemas.microsoft.com/office/drawing/2014/main" id="{5A57B211-0045-2844-B5DA-1D7E13A68B8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1592262"/>
            <a:ext cx="5615999" cy="4357688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E448677C-D124-FC43-990E-2CA08441FE9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4FC2831-8571-0047-869E-580ABE877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60A5A30C-C96A-AB45-BA1C-43ADF86394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91D07C53-5F2E-564B-AA5D-C8C104D2E3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23B8BE1E-EB54-5A43-AA5B-AD876ECA32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4236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80003" y="1592262"/>
            <a:ext cx="5544560" cy="43837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0003" y="1859622"/>
            <a:ext cx="5040000" cy="3798228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0" name="Picture Placeholder 3" descr="Add first of three images here">
            <a:extLst>
              <a:ext uri="{FF2B5EF4-FFF2-40B4-BE49-F238E27FC236}">
                <a16:creationId xmlns:a16="http://schemas.microsoft.com/office/drawing/2014/main" id="{7DA10396-CCCF-0340-BB00-412EEECBC0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1" cy="2367736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2" name="Picture Placeholder 3" descr="Add second image here">
            <a:extLst>
              <a:ext uri="{FF2B5EF4-FFF2-40B4-BE49-F238E27FC236}">
                <a16:creationId xmlns:a16="http://schemas.microsoft.com/office/drawing/2014/main" id="{4CFF857B-12AB-E04C-A1F6-FC4B79FE185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67438" y="4145976"/>
            <a:ext cx="3636962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6" name="Picture Placeholder 3" descr="Add third image here or remaove if not required">
            <a:extLst>
              <a:ext uri="{FF2B5EF4-FFF2-40B4-BE49-F238E27FC236}">
                <a16:creationId xmlns:a16="http://schemas.microsoft.com/office/drawing/2014/main" id="{8C79CD37-E4DA-FA41-8E9D-41522B86F44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948863" y="4145977"/>
            <a:ext cx="1763136" cy="1803974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FD15CC-2D5D-A34D-A6E7-81613F6D43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AC1C16A6-7F4C-0949-B1B0-7C8CE7921B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FC367B92-1561-E34D-BE06-2C6F86B68F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03F0AE9C-EBB9-834E-A3DE-B16392E838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596514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633DDAB-073B-FE41-A6AF-4E5A138C354A}"/>
              </a:ext>
            </a:extLst>
          </p:cNvPr>
          <p:cNvSpPr txBox="1"/>
          <p:nvPr userDrawn="1"/>
        </p:nvSpPr>
        <p:spPr>
          <a:xfrm>
            <a:off x="479426" y="1601129"/>
            <a:ext cx="971549" cy="45943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Today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002942C-93EA-4F4E-9FE7-97ED1598FA64}"/>
              </a:ext>
            </a:extLst>
          </p:cNvPr>
          <p:cNvSpPr txBox="1"/>
          <p:nvPr userDrawn="1"/>
        </p:nvSpPr>
        <p:spPr>
          <a:xfrm>
            <a:off x="1442733" y="2121634"/>
            <a:ext cx="3120806" cy="141365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January 2020</a:t>
            </a:r>
          </a:p>
          <a:p>
            <a:pPr algn="l"/>
            <a:r>
              <a:rPr lang="en-US" sz="2400"/>
              <a:t>Key milestone 01 and brief explanation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C29B702-B3DE-0E4B-A032-9DF36505806E}"/>
              </a:ext>
            </a:extLst>
          </p:cNvPr>
          <p:cNvSpPr txBox="1"/>
          <p:nvPr userDrawn="1"/>
        </p:nvSpPr>
        <p:spPr>
          <a:xfrm>
            <a:off x="2236102" y="4159188"/>
            <a:ext cx="3178958" cy="12608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February 2020</a:t>
            </a:r>
          </a:p>
          <a:p>
            <a:pPr algn="l"/>
            <a:r>
              <a:rPr lang="en-US" sz="2400"/>
              <a:t>Key milestone or goals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9AB991-EC53-7549-843F-B3CDF98CBD5F}"/>
              </a:ext>
            </a:extLst>
          </p:cNvPr>
          <p:cNvSpPr txBox="1"/>
          <p:nvPr userDrawn="1"/>
        </p:nvSpPr>
        <p:spPr>
          <a:xfrm>
            <a:off x="5232400" y="1616529"/>
            <a:ext cx="2700338" cy="4192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March 2020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ED1ECC-0BD9-3743-8D2D-E05823441A35}"/>
              </a:ext>
            </a:extLst>
          </p:cNvPr>
          <p:cNvSpPr txBox="1"/>
          <p:nvPr userDrawn="1"/>
        </p:nvSpPr>
        <p:spPr>
          <a:xfrm>
            <a:off x="5668960" y="4159188"/>
            <a:ext cx="3198816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April 2020</a:t>
            </a:r>
          </a:p>
          <a:p>
            <a:pPr algn="l"/>
            <a:r>
              <a:rPr lang="en-US" sz="2400"/>
              <a:t>Key milestone or goals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73D4268-F8E4-6849-A550-C1431A22F0C8}"/>
              </a:ext>
            </a:extLst>
          </p:cNvPr>
          <p:cNvSpPr txBox="1"/>
          <p:nvPr userDrawn="1"/>
        </p:nvSpPr>
        <p:spPr>
          <a:xfrm>
            <a:off x="6958380" y="2121633"/>
            <a:ext cx="2312230" cy="10421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May 2020</a:t>
            </a:r>
          </a:p>
          <a:p>
            <a:pPr algn="l"/>
            <a:r>
              <a:rPr lang="en-US" sz="2400"/>
              <a:t>Key stakeholder sign off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45C7AD6-27F5-2C4B-908F-E5DAD2F70D7A}"/>
              </a:ext>
            </a:extLst>
          </p:cNvPr>
          <p:cNvSpPr txBox="1"/>
          <p:nvPr userDrawn="1"/>
        </p:nvSpPr>
        <p:spPr>
          <a:xfrm>
            <a:off x="9045208" y="4159188"/>
            <a:ext cx="2700338" cy="126086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June 2020</a:t>
            </a:r>
          </a:p>
          <a:p>
            <a:pPr algn="l"/>
            <a:r>
              <a:rPr lang="en-US" sz="2400"/>
              <a:t>Project delivery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B68505F-017D-C448-8C2E-7EBFF3A15AB8}"/>
              </a:ext>
            </a:extLst>
          </p:cNvPr>
          <p:cNvSpPr txBox="1"/>
          <p:nvPr userDrawn="1"/>
        </p:nvSpPr>
        <p:spPr>
          <a:xfrm>
            <a:off x="9804400" y="1618404"/>
            <a:ext cx="2022743" cy="77496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b="1"/>
              <a:t>00 July 2020</a:t>
            </a:r>
          </a:p>
          <a:p>
            <a:pPr algn="l"/>
            <a:r>
              <a:rPr lang="en-US" sz="2400"/>
              <a:t>Roll out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2A73C77-45B4-6F40-9DFA-2549E2C44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0" y="3429000"/>
            <a:ext cx="10741025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B80CA9-D612-334D-B547-0EA0546D5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479425" y="2068379"/>
            <a:ext cx="2078" cy="1360623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5FBA5457-1215-D54E-B9A3-E70A18F8A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1450975" y="3267440"/>
            <a:ext cx="0" cy="185601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B531D2A4-0774-3544-AEBF-B11C2AAA4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2236102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04AD4E3-1DB3-0745-8BA0-36872B5EB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248470" y="2068379"/>
            <a:ext cx="0" cy="1352047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C7F8EBD-245C-374E-B6EF-34F631DFF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668960" y="3428999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521D648-1B33-B848-9E28-22C1055A0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6959600" y="3249637"/>
            <a:ext cx="0" cy="20340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8AD7176-913D-F745-878C-3D30A4B176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045208" y="3457135"/>
            <a:ext cx="0" cy="671734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22E4D0C-D51E-7E41-8739-255B8C76D3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9804400" y="2393372"/>
            <a:ext cx="0" cy="1033332"/>
          </a:xfrm>
          <a:prstGeom prst="line">
            <a:avLst/>
          </a:prstGeom>
          <a:ln w="63500">
            <a:solidFill>
              <a:schemeClr val="tx1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DA3CE8FB-3ED9-B64C-A455-9752742924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52544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4608512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239895-CBF1-9A44-AE0E-97321883F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Content Placeholder 5">
            <a:extLst>
              <a:ext uri="{FF2B5EF4-FFF2-40B4-BE49-F238E27FC236}">
                <a16:creationId xmlns:a16="http://schemas.microsoft.com/office/drawing/2014/main" id="{2541D261-763F-C74D-B9EC-20280292EC4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C566D20-9ED7-F24C-8234-C6723323E5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ECB5870-BC80-F64B-A5ED-145F2F2C57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2" name="Footer Placeholder 4">
            <a:extLst>
              <a:ext uri="{FF2B5EF4-FFF2-40B4-BE49-F238E27FC236}">
                <a16:creationId xmlns:a16="http://schemas.microsoft.com/office/drawing/2014/main" id="{67B1EEDC-5770-814D-AB47-82F4CC349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21A1AE5-AD2C-2247-A1E6-B60F43EDA9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78944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7B40B0-3203-CF4D-9A88-A624E8DA0C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79427" y="1592263"/>
            <a:ext cx="3636961" cy="4368673"/>
          </a:xfrm>
        </p:spPr>
        <p:txBody>
          <a:bodyPr anchor="ctr"/>
          <a:lstStyle>
            <a:lvl1pPr marL="0" indent="0" algn="l">
              <a:buNone/>
              <a:defRPr sz="3400" b="1"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Add statement text or quote in the space, use 34pt or 24pt text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D5F3EFB-C9F8-E04B-8B93-5D6DF7840D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9027F85-A326-5B4C-A284-BD4EA17ED9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A3A1DA97-7FEA-2F42-8E12-4BABE52A9AD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232400" y="1592263"/>
            <a:ext cx="6480174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0EA739-BE1A-6748-96FD-C4F5683CC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74A38FA-9A86-7049-9050-DE60984994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C7EDDFB0-8C35-B242-B9C7-9FF8CD6E3E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DE590B1C-3001-3A4C-AE2A-BA95BADFA8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814745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2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25B82E3E-EE9A-C14D-BE3F-85108C85DB0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6" y="1592263"/>
            <a:ext cx="5545137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9CCDF47-40D6-0E40-9E93-34D45B6FB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24563" y="0"/>
            <a:ext cx="6167437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2" name="Content Placeholder 5">
            <a:extLst>
              <a:ext uri="{FF2B5EF4-FFF2-40B4-BE49-F238E27FC236}">
                <a16:creationId xmlns:a16="http://schemas.microsoft.com/office/drawing/2014/main" id="{D76DD8CF-32FC-E74F-A900-AB93DBD3A1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6167437" y="1592263"/>
            <a:ext cx="5545137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D377C0B9-DA67-F547-AE09-F6A98E6DD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8F97CD63-0CA6-AF41-BEDB-C082F390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BFD9081A-76D9-EC44-ADFB-D21AF3669F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4D06AF0-C632-9540-8FFF-4243777E26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1260612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and content 1/3 p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5324497-2F38-AD4E-829F-1579C94E9A3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38A1F960-AF27-6F48-B335-BF1BE9804D3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9427" y="1592263"/>
            <a:ext cx="3636962" cy="4368673"/>
          </a:xfrm>
        </p:spPr>
        <p:txBody>
          <a:bodyPr anchor="t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C9BCFD0-067D-6545-8C5D-27D2627541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8" y="0"/>
            <a:ext cx="80756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C93FBF2-1F8B-424F-8A94-A7A44155C2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116387" y="0"/>
            <a:ext cx="8075613" cy="6858000"/>
          </a:xfrm>
          <a:prstGeom prst="rect">
            <a:avLst/>
          </a:pr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>
              <a:solidFill>
                <a:schemeClr val="tx1"/>
              </a:solidFill>
            </a:endParaRP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1BBCDC9-67AD-304F-A641-19C555A78673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259263" y="1592263"/>
            <a:ext cx="7453312" cy="43576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E0A0D21-9030-4D45-A211-D39B6B0822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FD444D99-E38A-8444-8164-098AC0D22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6EB66008-C52E-2B4C-B01E-C5B69D18D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7D1526E6-C718-F347-8F04-D3C8E284C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29989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 Placeholder 4">
            <a:extLst>
              <a:ext uri="{FF2B5EF4-FFF2-40B4-BE49-F238E27FC236}">
                <a16:creationId xmlns:a16="http://schemas.microsoft.com/office/drawing/2014/main" id="{52C96613-2613-8145-BDBC-95527046A26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BC99F548-E5CC-0448-82E6-D55920EF41A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3" name="Content Placeholder 2" descr="Add chart, table or image here">
            <a:extLst>
              <a:ext uri="{FF2B5EF4-FFF2-40B4-BE49-F238E27FC236}">
                <a16:creationId xmlns:a16="http://schemas.microsoft.com/office/drawing/2014/main" id="{6F5D1C0F-74B3-8A4E-AAC6-F9A9FAAF8A5F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78546" y="1592262"/>
            <a:ext cx="11232972" cy="4357687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chart/table/photo</a:t>
            </a:r>
            <a:endParaRPr lang="en-GB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30EEEBC-D860-D246-9F54-381A66182F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66" y="5481275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BEFD903F-4131-8F43-9B3B-E473720103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7196130-FE70-6D4A-9516-97747C1B44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685733F-6C6F-9549-84A0-153D083033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F0EE21-71A6-114A-A05C-5132C14251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000763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hot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73129248-FBFD-954A-B55D-D93105C099E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E09043EE-AABB-3D43-B913-B5AE4336098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4" name="Picture Placeholder 3" descr="Add first image here">
            <a:extLst>
              <a:ext uri="{FF2B5EF4-FFF2-40B4-BE49-F238E27FC236}">
                <a16:creationId xmlns:a16="http://schemas.microsoft.com/office/drawing/2014/main" id="{C7C14F64-0AD7-814E-ADBD-00D172CAC61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80000" y="1592263"/>
            <a:ext cx="5544563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sp>
        <p:nvSpPr>
          <p:cNvPr id="13" name="Picture Placeholder 3" descr="Add second image here">
            <a:extLst>
              <a:ext uri="{FF2B5EF4-FFF2-40B4-BE49-F238E27FC236}">
                <a16:creationId xmlns:a16="http://schemas.microsoft.com/office/drawing/2014/main" id="{2A65CA6F-7D91-3C47-9C36-79BAEE1D488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67438" y="1592263"/>
            <a:ext cx="5544562" cy="4357688"/>
          </a:xfrm>
          <a:prstGeom prst="rect">
            <a:avLst/>
          </a:prstGeom>
        </p:spPr>
        <p:txBody>
          <a:bodyPr anchor="t" anchorCtr="0"/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Click icon to add picture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0695510-C34D-974F-A1F8-C76E12C254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AC64705A-2C91-6B4A-8EF4-B78DC4CCD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20DE0675-243B-3445-95CC-DB82EBEEE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E28472E9-D590-4E4B-8E7C-FE262AB41E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460550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ise content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 Placeholder 4">
            <a:extLst>
              <a:ext uri="{FF2B5EF4-FFF2-40B4-BE49-F238E27FC236}">
                <a16:creationId xmlns:a16="http://schemas.microsoft.com/office/drawing/2014/main" id="{F162B308-0512-BD4B-A204-B0C00FA050D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80000" y="226294"/>
            <a:ext cx="11233150" cy="280988"/>
          </a:xfrm>
        </p:spPr>
        <p:txBody>
          <a:bodyPr/>
          <a:lstStyle>
            <a:lvl1pPr marL="0" indent="0">
              <a:buNone/>
              <a:defRPr sz="1400" b="1"/>
            </a:lvl1pPr>
            <a:lvl2pPr marL="432000" indent="0">
              <a:buNone/>
              <a:defRPr sz="1600"/>
            </a:lvl2pPr>
            <a:lvl3pPr marL="432000" indent="0">
              <a:buNone/>
              <a:defRPr sz="1600"/>
            </a:lvl3pPr>
            <a:lvl4pPr marL="0" indent="0">
              <a:buNone/>
              <a:defRPr sz="1600"/>
            </a:lvl4pPr>
            <a:lvl5pPr marL="432000" indent="0">
              <a:buNone/>
              <a:defRPr sz="1600"/>
            </a:lvl5pPr>
          </a:lstStyle>
          <a:p>
            <a:pPr lvl="0"/>
            <a:r>
              <a:rPr lang="en-US"/>
              <a:t>Optional chapter heading </a:t>
            </a: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D35E84DA-6071-AD49-ADD8-6ED4561CF1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0575" y="479699"/>
            <a:ext cx="11232000" cy="720000"/>
          </a:xfrm>
        </p:spPr>
        <p:txBody>
          <a:bodyPr anchor="b" anchorCtr="0"/>
          <a:lstStyle>
            <a:lvl1pPr algn="l">
              <a:defRPr sz="38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Add Title</a:t>
            </a:r>
          </a:p>
        </p:txBody>
      </p:sp>
      <p:sp>
        <p:nvSpPr>
          <p:cNvPr id="19" name="Content Placeholder 2" descr="Content box">
            <a:extLst>
              <a:ext uri="{FF2B5EF4-FFF2-40B4-BE49-F238E27FC236}">
                <a16:creationId xmlns:a16="http://schemas.microsoft.com/office/drawing/2014/main" id="{1E65073E-903D-774A-B1F5-49BFBA514392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79424" y="1592262"/>
            <a:ext cx="3636963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7" name="Content Placeholder 2" descr="Content box">
            <a:extLst>
              <a:ext uri="{FF2B5EF4-FFF2-40B4-BE49-F238E27FC236}">
                <a16:creationId xmlns:a16="http://schemas.microsoft.com/office/drawing/2014/main" id="{3B30A9D2-E284-2E4C-A561-386EF0A682B7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4259262" y="1592262"/>
            <a:ext cx="3673475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30" name="Content Placeholder 2" descr="Content box">
            <a:extLst>
              <a:ext uri="{FF2B5EF4-FFF2-40B4-BE49-F238E27FC236}">
                <a16:creationId xmlns:a16="http://schemas.microsoft.com/office/drawing/2014/main" id="{F5982CB3-F96D-4847-90D1-78412688D8DB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8075612" y="1592262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18" name="Content Placeholder 2" descr="Content box">
            <a:extLst>
              <a:ext uri="{FF2B5EF4-FFF2-40B4-BE49-F238E27FC236}">
                <a16:creationId xmlns:a16="http://schemas.microsoft.com/office/drawing/2014/main" id="{7D56863F-F6CD-E24A-AA3A-95A03E55F18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91501" y="3856869"/>
            <a:ext cx="3637361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6" name="Content Placeholder 2" descr="Content box">
            <a:extLst>
              <a:ext uri="{FF2B5EF4-FFF2-40B4-BE49-F238E27FC236}">
                <a16:creationId xmlns:a16="http://schemas.microsoft.com/office/drawing/2014/main" id="{C49033BA-802B-9D4E-86E7-1DCABD90524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271736" y="3844862"/>
            <a:ext cx="3661002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sp>
        <p:nvSpPr>
          <p:cNvPr id="28" name="Content Placeholder 2" descr="Content box">
            <a:extLst>
              <a:ext uri="{FF2B5EF4-FFF2-40B4-BE49-F238E27FC236}">
                <a16:creationId xmlns:a16="http://schemas.microsoft.com/office/drawing/2014/main" id="{12B41031-5953-1A41-9DB9-9AD4FADFC778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8075612" y="3856869"/>
            <a:ext cx="3636387" cy="2088000"/>
          </a:xfrm>
          <a:solidFill>
            <a:schemeClr val="bg1"/>
          </a:solidFill>
        </p:spPr>
        <p:txBody>
          <a:bodyPr lIns="360000" tIns="360000" rIns="360000" bIns="360000"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Add content or delete if not required.</a:t>
            </a:r>
            <a:endParaRPr lang="en-GB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56DA0C-D1BE-D54E-A66F-1F9B0DA3C6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3175">
            <a:solidFill>
              <a:schemeClr val="tx1">
                <a:lumMod val="95000"/>
                <a:lumOff val="5000"/>
              </a:schemeClr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85DFF5E0-8534-D74E-9F22-764DB7E5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643" y="6148456"/>
            <a:ext cx="2583713" cy="528680"/>
          </a:xfrm>
          <a:prstGeom prst="rect">
            <a:avLst/>
          </a:prstGeom>
        </p:spPr>
      </p:pic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A5E7991D-0B78-C048-8751-2356A80F59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B6F30593-54C3-7444-BD6C-62F7EBAC1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49484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FF6C17C8-51A5-284E-8E96-266EA704A3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/>
              <a:t>Full page image</a:t>
            </a:r>
            <a:endParaRPr lang="en-GB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0088D9D9-CB9E-2F46-A0E3-379EAB62161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7" name="Text Placeholder 2" descr="Text box with instruction on how to add a full slide image. Delete this box from slide">
            <a:extLst>
              <a:ext uri="{FF2B5EF4-FFF2-40B4-BE49-F238E27FC236}">
                <a16:creationId xmlns:a16="http://schemas.microsoft.com/office/drawing/2014/main" id="{78A0F6EB-7578-CC42-82B5-AFD3AB11FD82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79425" y="1592263"/>
            <a:ext cx="5545138" cy="1393825"/>
          </a:xfrm>
          <a:solidFill>
            <a:schemeClr val="bg2"/>
          </a:solidFill>
        </p:spPr>
        <p:txBody>
          <a:bodyPr lIns="72000" tIns="72000" rIns="72000" bIns="72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32000" indent="0">
              <a:buNone/>
              <a:defRPr/>
            </a:lvl2pPr>
            <a:lvl3pPr marL="864000" indent="0">
              <a:buNone/>
              <a:defRPr/>
            </a:lvl3pPr>
            <a:lvl4pPr marL="0" indent="0">
              <a:buNone/>
              <a:defRPr/>
            </a:lvl4pPr>
            <a:lvl5pPr marL="432000" indent="0">
              <a:buNone/>
              <a:defRPr/>
            </a:lvl5pPr>
          </a:lstStyle>
          <a:p>
            <a:pPr lvl="0"/>
            <a:r>
              <a:rPr lang="en-US"/>
              <a:t>Use this slide for full slide images. </a:t>
            </a:r>
            <a:br>
              <a:rPr lang="en-US"/>
            </a:br>
            <a:r>
              <a:rPr lang="en-US"/>
              <a:t>Click on icon to add image. </a:t>
            </a:r>
            <a:br>
              <a:rPr lang="en-US"/>
            </a:br>
            <a:r>
              <a:rPr lang="en-US"/>
              <a:t>Delete this box.</a:t>
            </a:r>
            <a:endParaRPr lang="en-GB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EF270151-B9E4-FA4B-9B03-04A9FDD063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-8467" y="6220048"/>
            <a:ext cx="2230339" cy="468000"/>
          </a:xfrm>
          <a:solidFill>
            <a:schemeClr val="bg1"/>
          </a:solidFill>
        </p:spPr>
        <p:txBody>
          <a:bodyPr anchor="ctr"/>
          <a:lstStyle>
            <a:lvl1pPr marL="0" indent="0">
              <a:buNone/>
              <a:defRPr sz="1800"/>
            </a:lvl1pPr>
            <a:lvl2pPr marL="432000" indent="0">
              <a:buFontTx/>
              <a:buNone/>
              <a:defRPr sz="1200"/>
            </a:lvl2pPr>
          </a:lstStyle>
          <a:p>
            <a:pPr lvl="1"/>
            <a:r>
              <a:rPr lang="en-US"/>
              <a:t> Image credit</a:t>
            </a:r>
            <a:br>
              <a:rPr lang="en-US"/>
            </a:br>
            <a:r>
              <a:rPr lang="en-US"/>
              <a:t> goes here</a:t>
            </a:r>
          </a:p>
        </p:txBody>
      </p:sp>
    </p:spTree>
    <p:extLst>
      <p:ext uri="{BB962C8B-B14F-4D97-AF65-F5344CB8AC3E}">
        <p14:creationId xmlns:p14="http://schemas.microsoft.com/office/powerpoint/2010/main" val="22521134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– thank you and contact detail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CE6882B2-221E-724F-B8AA-2F0E5363E18D}"/>
              </a:ext>
            </a:extLst>
          </p:cNvPr>
          <p:cNvSpPr txBox="1"/>
          <p:nvPr userDrawn="1"/>
        </p:nvSpPr>
        <p:spPr>
          <a:xfrm>
            <a:off x="480291" y="5610903"/>
            <a:ext cx="11232284" cy="51593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r"/>
            <a:r>
              <a:rPr lang="en-US" sz="2400" b="1" err="1">
                <a:solidFill>
                  <a:schemeClr val="bg1"/>
                </a:solidFill>
              </a:rPr>
              <a:t>arts.ac.uk</a:t>
            </a:r>
            <a:endParaRPr lang="en-US" sz="2400" b="1">
              <a:solidFill>
                <a:schemeClr val="bg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991515-FC5A-7B45-B827-6D443E9372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79426" y="6097460"/>
            <a:ext cx="11233149" cy="0"/>
          </a:xfrm>
          <a:prstGeom prst="line">
            <a:avLst/>
          </a:prstGeom>
          <a:ln w="6350">
            <a:solidFill>
              <a:schemeClr val="bg1"/>
            </a:solidFill>
            <a:round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7AA1D43C-71F1-9D4B-BD31-C7E5E8F2A5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0575" y="1592264"/>
            <a:ext cx="2699188" cy="4357686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Thank you</a:t>
            </a:r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9161BF-F8C2-9348-B7ED-1BC2249C8A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81" y="6154815"/>
            <a:ext cx="2574369" cy="523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1027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74EBCB-1236-B67F-49D7-FCA5CBE83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97CCB0-8A8D-015C-D567-B77EC95F90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CC6ED2-2232-8C1D-E508-0FBE300A35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CE9090-28EB-5C59-11ED-F9C694F4C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8844C9-5D3A-21BC-9E0B-73FB18459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Rose Thompson Dr Frania Hall, UAL - https://positiveevaluation.myblog.arts.ac.uk/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ADDAF9-7175-FB2D-ED5A-903640E41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A3D7-6BD6-EF4A-B742-F839BC9CBA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1675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67298" y="1770380"/>
            <a:ext cx="5167630" cy="415290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4">
            <a:extLst>
              <a:ext uri="{FF2B5EF4-FFF2-40B4-BE49-F238E27FC236}">
                <a16:creationId xmlns:a16="http://schemas.microsoft.com/office/drawing/2014/main" id="{34F95AD3-F4C3-55ED-F701-A229AA70AA4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Dr. Rose Thompson Dr Frania Hall, UAL - https://positiveevaluation.myblog.arts.ac.uk/</a:t>
            </a:r>
            <a:endParaRPr spc="-10"/>
          </a:p>
        </p:txBody>
      </p:sp>
      <p:sp>
        <p:nvSpPr>
          <p:cNvPr id="6" name="Holder 5">
            <a:extLst>
              <a:ext uri="{FF2B5EF4-FFF2-40B4-BE49-F238E27FC236}">
                <a16:creationId xmlns:a16="http://schemas.microsoft.com/office/drawing/2014/main" id="{F0E3C0EE-9D43-56C8-C8F1-FDE2D51941E4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GR"/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BC4802AF-0A36-11C7-D6F8-58921768B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770C9-30E0-E24C-A28B-DEC2BA483790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824433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g object 16">
            <a:extLst>
              <a:ext uri="{FF2B5EF4-FFF2-40B4-BE49-F238E27FC236}">
                <a16:creationId xmlns:a16="http://schemas.microsoft.com/office/drawing/2014/main" id="{F8E5F816-8A2C-6A66-D6BF-192D145B1D93}"/>
              </a:ext>
            </a:extLst>
          </p:cNvPr>
          <p:cNvSpPr>
            <a:spLocks/>
          </p:cNvSpPr>
          <p:nvPr/>
        </p:nvSpPr>
        <p:spPr bwMode="auto">
          <a:xfrm>
            <a:off x="0" y="0"/>
            <a:ext cx="12192000" cy="6858000"/>
          </a:xfrm>
          <a:custGeom>
            <a:avLst/>
            <a:gdLst>
              <a:gd name="T0" fmla="*/ 12192000 w 12192000"/>
              <a:gd name="T1" fmla="*/ 0 h 6858000"/>
              <a:gd name="T2" fmla="*/ 0 w 12192000"/>
              <a:gd name="T3" fmla="*/ 0 h 6858000"/>
              <a:gd name="T4" fmla="*/ 0 w 12192000"/>
              <a:gd name="T5" fmla="*/ 6857999 h 6858000"/>
              <a:gd name="T6" fmla="*/ 12192000 w 12192000"/>
              <a:gd name="T7" fmla="*/ 6857999 h 6858000"/>
              <a:gd name="T8" fmla="*/ 12192000 w 12192000"/>
              <a:gd name="T9" fmla="*/ 0 h 68580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7999"/>
                </a:lnTo>
                <a:lnTo>
                  <a:pt x="12192000" y="6857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4" name="bg object 17">
            <a:extLst>
              <a:ext uri="{FF2B5EF4-FFF2-40B4-BE49-F238E27FC236}">
                <a16:creationId xmlns:a16="http://schemas.microsoft.com/office/drawing/2014/main" id="{A2A3B88E-AE9E-0E67-009F-0F13066F70DB}"/>
              </a:ext>
            </a:extLst>
          </p:cNvPr>
          <p:cNvSpPr>
            <a:spLocks/>
          </p:cNvSpPr>
          <p:nvPr/>
        </p:nvSpPr>
        <p:spPr bwMode="auto">
          <a:xfrm>
            <a:off x="5156200" y="611188"/>
            <a:ext cx="1879600" cy="1878012"/>
          </a:xfrm>
          <a:custGeom>
            <a:avLst/>
            <a:gdLst>
              <a:gd name="T0" fmla="*/ 1878675 w 1878965"/>
              <a:gd name="T1" fmla="*/ 0 h 1878964"/>
              <a:gd name="T2" fmla="*/ 0 w 1878965"/>
              <a:gd name="T3" fmla="*/ 0 h 1878964"/>
              <a:gd name="T4" fmla="*/ 0 w 1878965"/>
              <a:gd name="T5" fmla="*/ 1878676 h 1878964"/>
              <a:gd name="T6" fmla="*/ 1878675 w 1878965"/>
              <a:gd name="T7" fmla="*/ 1878676 h 1878964"/>
              <a:gd name="T8" fmla="*/ 1878675 w 1878965"/>
              <a:gd name="T9" fmla="*/ 0 h 187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8965" h="1878964">
                <a:moveTo>
                  <a:pt x="1878675" y="0"/>
                </a:moveTo>
                <a:lnTo>
                  <a:pt x="0" y="0"/>
                </a:lnTo>
                <a:lnTo>
                  <a:pt x="0" y="1878676"/>
                </a:lnTo>
                <a:lnTo>
                  <a:pt x="1878675" y="1878676"/>
                </a:lnTo>
                <a:lnTo>
                  <a:pt x="1878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5" name="bg object 18">
            <a:extLst>
              <a:ext uri="{FF2B5EF4-FFF2-40B4-BE49-F238E27FC236}">
                <a16:creationId xmlns:a16="http://schemas.microsoft.com/office/drawing/2014/main" id="{B301BB13-1DAE-CB4B-7710-3889177CE077}"/>
              </a:ext>
            </a:extLst>
          </p:cNvPr>
          <p:cNvSpPr>
            <a:spLocks/>
          </p:cNvSpPr>
          <p:nvPr/>
        </p:nvSpPr>
        <p:spPr bwMode="auto">
          <a:xfrm>
            <a:off x="5156200" y="4368800"/>
            <a:ext cx="1879600" cy="1878013"/>
          </a:xfrm>
          <a:custGeom>
            <a:avLst/>
            <a:gdLst>
              <a:gd name="T0" fmla="*/ 1878675 w 1878965"/>
              <a:gd name="T1" fmla="*/ 0 h 1878964"/>
              <a:gd name="T2" fmla="*/ 0 w 1878965"/>
              <a:gd name="T3" fmla="*/ 0 h 1878964"/>
              <a:gd name="T4" fmla="*/ 0 w 1878965"/>
              <a:gd name="T5" fmla="*/ 1878676 h 1878964"/>
              <a:gd name="T6" fmla="*/ 1878675 w 1878965"/>
              <a:gd name="T7" fmla="*/ 1878676 h 1878964"/>
              <a:gd name="T8" fmla="*/ 1878675 w 1878965"/>
              <a:gd name="T9" fmla="*/ 0 h 18789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78965" h="1878964">
                <a:moveTo>
                  <a:pt x="1878675" y="0"/>
                </a:moveTo>
                <a:lnTo>
                  <a:pt x="0" y="0"/>
                </a:lnTo>
                <a:lnTo>
                  <a:pt x="0" y="1878676"/>
                </a:lnTo>
                <a:lnTo>
                  <a:pt x="1878675" y="1878676"/>
                </a:lnTo>
                <a:lnTo>
                  <a:pt x="187867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G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8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id="{71AF2A11-E998-630A-D93D-06EE574A151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b="0" i="0" dirty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r>
              <a:rPr lang="en-GB"/>
              <a:t>Dr. Rose Thompson Dr Frania Hall, UAL - https://positiveevaluation.myblog.arts.ac.uk/</a:t>
            </a:r>
            <a:endParaRPr spc="-10"/>
          </a:p>
        </p:txBody>
      </p:sp>
      <p:sp>
        <p:nvSpPr>
          <p:cNvPr id="7" name="Holder 4">
            <a:extLst>
              <a:ext uri="{FF2B5EF4-FFF2-40B4-BE49-F238E27FC236}">
                <a16:creationId xmlns:a16="http://schemas.microsoft.com/office/drawing/2014/main" id="{E600F4EC-6D05-D2CE-A932-0256980506D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GR"/>
          </a:p>
        </p:txBody>
      </p:sp>
      <p:sp>
        <p:nvSpPr>
          <p:cNvPr id="8" name="Holder 5">
            <a:extLst>
              <a:ext uri="{FF2B5EF4-FFF2-40B4-BE49-F238E27FC236}">
                <a16:creationId xmlns:a16="http://schemas.microsoft.com/office/drawing/2014/main" id="{A49244F1-07AE-33D8-D693-4EE181BF6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 b="0" i="0" dirty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ECCBA5A9-D1E4-ED43-9824-65EE26FC9077}" type="slidenum">
              <a:rPr/>
              <a:pPr>
                <a:defRPr/>
              </a:pPr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107389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21D10-FDCC-B385-22EA-4789E1FF3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0C629A-384F-CB07-F10E-052FFDD4F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F382B4-7755-B4F4-7B89-A7BAE69552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D0278-4043-5940-A936-E6B61B62E589}" type="datetimeFigureOut">
              <a:rPr lang="en-US" smtClean="0"/>
              <a:t>9/9/26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B00517-5236-9C43-E3BB-ABE080545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2412B7-E022-F8F7-9BA2-FE98B548E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42699-EF68-3443-8D4D-D34BA2D800D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327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8353D-46A7-2448-89A2-82D8D5FD32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GB" noProof="0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85E140-9D5F-0646-BC1E-1FBC73E967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0575" y="1597880"/>
            <a:ext cx="11232000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noProof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42AE4E-44FE-7E4B-AF1A-860913C2F4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97920" y="6356351"/>
            <a:ext cx="41408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2CC19541-5F6E-2C4C-BF21-196C1C8E2E31}" type="slidenum">
              <a:rPr lang="en-GB" smtClean="0"/>
              <a:pPr/>
              <a:t>‹#›</a:t>
            </a:fld>
            <a:r>
              <a:rPr lang="en-GB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249DCB-2F53-A44C-9480-CDBE29F0F24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24224" y="6356351"/>
            <a:ext cx="7973696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/>
                </a:solidFill>
              </a:defRPr>
            </a:lvl1pPr>
          </a:lstStyle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</p:spTree>
    <p:extLst>
      <p:ext uri="{BB962C8B-B14F-4D97-AF65-F5344CB8AC3E}">
        <p14:creationId xmlns:p14="http://schemas.microsoft.com/office/powerpoint/2010/main" val="187054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3" r:id="rId22"/>
    <p:sldLayoutId id="2147483684" r:id="rId23"/>
    <p:sldLayoutId id="2147483685" r:id="rId24"/>
    <p:sldLayoutId id="2147483686" r:id="rId2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800" b="1" kern="1200" spc="-1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20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1pPr>
      <a:lvl2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>
          <a:schemeClr val="tx1"/>
        </a:buClr>
        <a:buSzPct val="80000"/>
        <a:buFont typeface="Wingdings 2" panose="05020102010507070707" pitchFamily="18" charset="2"/>
        <a:buChar char="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2pPr>
      <a:lvl3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1000"/>
        </a:spcAft>
        <a:buClrTx/>
        <a:buSzPct val="80000"/>
        <a:buFont typeface="Wingdings 2" panose="05020102010507070707" pitchFamily="18" charset="2"/>
        <a:buChar char="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3pPr>
      <a:lvl4pPr marL="432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/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4pPr>
      <a:lvl5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¢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5pPr>
      <a:lvl6pPr marL="864000" indent="-432000" algn="l" defTabSz="126000" rtl="0" eaLnBrk="1" latinLnBrk="0" hangingPunct="1">
        <a:lnSpc>
          <a:spcPct val="110000"/>
        </a:lnSpc>
        <a:spcBef>
          <a:spcPts val="0"/>
        </a:spcBef>
        <a:spcAft>
          <a:spcPts val="0"/>
        </a:spcAft>
        <a:buClr>
          <a:schemeClr val="tx1"/>
        </a:buClr>
        <a:buSzPct val="80000"/>
        <a:buFont typeface="Wingdings 2" panose="05020102010507070707" pitchFamily="18" charset="2"/>
        <a:buChar char="£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6pPr>
      <a:lvl7pPr marL="432000" indent="-432000" algn="l" defTabSz="126000" rtl="0" eaLnBrk="1" latinLnBrk="0" hangingPunct="1">
        <a:lnSpc>
          <a:spcPct val="110000"/>
        </a:lnSpc>
        <a:spcBef>
          <a:spcPts val="0"/>
        </a:spcBef>
        <a:buFont typeface="+mj-lt"/>
        <a:buAutoNum type="arabicPeriod"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b="1" kern="1200" spc="-10" baseline="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12600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tabLst>
          <a:tab pos="126000" algn="l"/>
        </a:tabLst>
        <a:defRPr sz="2400" kern="1200" spc="-1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7378">
          <p15:clr>
            <a:srgbClr val="F26B43"/>
          </p15:clr>
        </p15:guide>
        <p15:guide id="4" pos="302">
          <p15:clr>
            <a:srgbClr val="F26B43"/>
          </p15:clr>
        </p15:guide>
        <p15:guide id="5" pos="824">
          <p15:clr>
            <a:srgbClr val="F26B43"/>
          </p15:clr>
        </p15:guide>
        <p15:guide id="6" pos="914">
          <p15:clr>
            <a:srgbClr val="F26B43"/>
          </p15:clr>
        </p15:guide>
        <p15:guide id="7" pos="1413">
          <p15:clr>
            <a:srgbClr val="F26B43"/>
          </p15:clr>
        </p15:guide>
        <p15:guide id="8" pos="1504">
          <p15:clr>
            <a:srgbClr val="F26B43"/>
          </p15:clr>
        </p15:guide>
        <p15:guide id="9" pos="2003">
          <p15:clr>
            <a:srgbClr val="F26B43"/>
          </p15:clr>
        </p15:guide>
        <p15:guide id="10" pos="2094">
          <p15:clr>
            <a:srgbClr val="F26B43"/>
          </p15:clr>
        </p15:guide>
        <p15:guide id="11" pos="2593">
          <p15:clr>
            <a:srgbClr val="F26B43"/>
          </p15:clr>
        </p15:guide>
        <p15:guide id="12" pos="2683">
          <p15:clr>
            <a:srgbClr val="F26B43"/>
          </p15:clr>
        </p15:guide>
        <p15:guide id="13" pos="3205">
          <p15:clr>
            <a:srgbClr val="F26B43"/>
          </p15:clr>
        </p15:guide>
        <p15:guide id="14" pos="3296">
          <p15:clr>
            <a:srgbClr val="F26B43"/>
          </p15:clr>
        </p15:guide>
        <p15:guide id="15" pos="3795">
          <p15:clr>
            <a:srgbClr val="F26B43"/>
          </p15:clr>
        </p15:guide>
        <p15:guide id="16" pos="3885">
          <p15:clr>
            <a:srgbClr val="F26B43"/>
          </p15:clr>
        </p15:guide>
        <p15:guide id="17" pos="4384">
          <p15:clr>
            <a:srgbClr val="F26B43"/>
          </p15:clr>
        </p15:guide>
        <p15:guide id="18" pos="4475">
          <p15:clr>
            <a:srgbClr val="F26B43"/>
          </p15:clr>
        </p15:guide>
        <p15:guide id="19" pos="4997">
          <p15:clr>
            <a:srgbClr val="F26B43"/>
          </p15:clr>
        </p15:guide>
        <p15:guide id="20" pos="5087">
          <p15:clr>
            <a:srgbClr val="F26B43"/>
          </p15:clr>
        </p15:guide>
        <p15:guide id="21" pos="5586">
          <p15:clr>
            <a:srgbClr val="F26B43"/>
          </p15:clr>
        </p15:guide>
        <p15:guide id="22" pos="5677">
          <p15:clr>
            <a:srgbClr val="F26B43"/>
          </p15:clr>
        </p15:guide>
        <p15:guide id="23" pos="6176">
          <p15:clr>
            <a:srgbClr val="F26B43"/>
          </p15:clr>
        </p15:guide>
        <p15:guide id="24" pos="6267">
          <p15:clr>
            <a:srgbClr val="F26B43"/>
          </p15:clr>
        </p15:guide>
        <p15:guide id="25" pos="6766">
          <p15:clr>
            <a:srgbClr val="F26B43"/>
          </p15:clr>
        </p15:guide>
        <p15:guide id="26" pos="6856">
          <p15:clr>
            <a:srgbClr val="F26B43"/>
          </p15:clr>
        </p15:guide>
        <p15:guide id="27" orient="horz" pos="1003">
          <p15:clr>
            <a:srgbClr val="F26B43"/>
          </p15:clr>
        </p15:guide>
        <p15:guide id="28" orient="horz" pos="3748">
          <p15:clr>
            <a:srgbClr val="F26B43"/>
          </p15:clr>
        </p15:guide>
        <p15:guide id="29" orient="horz" pos="686">
          <p15:clr>
            <a:srgbClr val="F26B43"/>
          </p15:clr>
        </p15:guide>
        <p15:guide id="30" orient="horz" pos="4156">
          <p15:clr>
            <a:srgbClr val="F26B43"/>
          </p15:clr>
        </p15:guide>
        <p15:guide id="31" orient="horz" pos="25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positiveevaluation.myblog.arts.ac.uk/wp-admin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f.hall@lcc.arts.ac.uk" TargetMode="External"/><Relationship Id="rId2" Type="http://schemas.openxmlformats.org/officeDocument/2006/relationships/hyperlink" Target="mailto:r.thompson@arts.ac.uk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24787BD-0EBC-4FE0-209A-4841323D1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Exploring creative alternatives for collecting student voice for curriculum Development</a:t>
            </a:r>
            <a:br>
              <a:rPr lang="en-US"/>
            </a:br>
            <a:r>
              <a:rPr lang="en-US" sz="3200"/>
              <a:t>Dr Rose Thompson and Dr Frania Hall</a:t>
            </a:r>
            <a:endParaRPr lang="en-US" sz="3200">
              <a:cs typeface="Arial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5E0CC6E-FB7E-50A6-94D1-D723E2321A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en-US">
                <a:cs typeface="Arial"/>
              </a:rPr>
              <a:t>SEDA Curriculum Design Futures, 10th September 2026 Kingston University </a:t>
            </a:r>
          </a:p>
        </p:txBody>
      </p:sp>
    </p:spTree>
    <p:extLst>
      <p:ext uri="{BB962C8B-B14F-4D97-AF65-F5344CB8AC3E}">
        <p14:creationId xmlns:p14="http://schemas.microsoft.com/office/powerpoint/2010/main" val="13260799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8590AD-2803-3964-11E0-AF5EE84CE1A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6194D86-D8B7-4C48-3CCF-ED962D08BE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Outline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1299C-244F-B071-B536-0D8D192E267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>
                <a:cs typeface="Arial"/>
              </a:rPr>
              <a:t>Introducing UAL</a:t>
            </a:r>
            <a:endParaRPr lang="en-US"/>
          </a:p>
          <a:p>
            <a:pPr marL="431800" indent="-431800"/>
            <a:r>
              <a:rPr lang="en-US" err="1"/>
              <a:t>Conceptualising</a:t>
            </a:r>
            <a:r>
              <a:rPr lang="en-US"/>
              <a:t> the anti-survey</a:t>
            </a:r>
            <a:endParaRPr lang="en-US">
              <a:cs typeface="Arial"/>
            </a:endParaRPr>
          </a:p>
          <a:p>
            <a:pPr marL="431800" indent="-431800"/>
            <a:r>
              <a:rPr lang="en-US"/>
              <a:t>Workshopping 3 quick examples</a:t>
            </a:r>
            <a:endParaRPr lang="en-US">
              <a:cs typeface="Arial"/>
            </a:endParaRPr>
          </a:p>
          <a:p>
            <a:pPr marL="431800" indent="-431800"/>
            <a:endParaRPr lang="en-US">
              <a:cs typeface="Arial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393669-1A6C-C392-48E5-246A98252F7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16E66-40F1-79A9-E0FF-0B48C54CA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2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12993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86300F-5FEA-46FD-405F-BA18801A3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813F358-5742-B6D1-ADFC-67CC78BC03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UAL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32FD0-BC13-7CAC-92AD-B25900A96BC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432815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>
                <a:ea typeface="+mn-lt"/>
                <a:cs typeface="+mn-lt"/>
              </a:rPr>
              <a:t>Specialist university providing higher education in creative disciplines</a:t>
            </a:r>
          </a:p>
          <a:p>
            <a:pPr marL="431800" indent="-431800"/>
            <a:r>
              <a:rPr lang="en-GB">
                <a:ea typeface="+mn-lt"/>
                <a:cs typeface="+mn-lt"/>
              </a:rPr>
              <a:t>Taught academic content,</a:t>
            </a:r>
            <a:r>
              <a:rPr lang="en-GB">
                <a:latin typeface="Arial"/>
                <a:cs typeface="Arial" panose="020B0604020202020204"/>
              </a:rPr>
              <a:t> alongside practical application of creative skills</a:t>
            </a:r>
          </a:p>
          <a:p>
            <a:pPr marL="431800" indent="-431800"/>
            <a:r>
              <a:rPr lang="en-GB">
                <a:latin typeface="Arial"/>
                <a:cs typeface="Arial" panose="020B0604020202020204"/>
              </a:rPr>
              <a:t>Live project briefs, creative challenges and industry partnerships</a:t>
            </a:r>
          </a:p>
          <a:p>
            <a:pPr marL="431800" indent="-431800"/>
            <a:r>
              <a:rPr lang="en-GB">
                <a:latin typeface="Arial"/>
                <a:cs typeface="Arial" panose="020B0604020202020204"/>
              </a:rPr>
              <a:t>Higher than average students and staff body that identify as neurodiverse</a:t>
            </a:r>
          </a:p>
          <a:p>
            <a:pPr marL="431800" indent="-431800"/>
            <a:r>
              <a:rPr lang="en-GB">
                <a:latin typeface="Arial"/>
                <a:cs typeface="Arial" panose="020B0604020202020204"/>
              </a:rPr>
              <a:t>Diverse students with variety of creative languages and learning styles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D9903-85F8-F293-D0B7-D80AC36356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6D6B4-2E8C-D221-43DB-2B83E29331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3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32529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A517B2B-FF37-3D15-0FC0-9C893BEBA48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01AB8F-7EB6-1F2C-059C-2FD355A26F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What is the aim?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B2B4E3-6984-A013-46A5-E5B271CF6BC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126464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>
                <a:solidFill>
                  <a:srgbClr val="000000"/>
                </a:solidFill>
                <a:latin typeface="Arial"/>
                <a:cs typeface="Arial"/>
              </a:rPr>
              <a:t>This is an active participatory workshop building on our ongoing research in this area</a:t>
            </a:r>
          </a:p>
          <a:p>
            <a:pPr marL="431800" indent="-431800"/>
            <a:r>
              <a:rPr lang="en-GB">
                <a:cs typeface="Arial"/>
              </a:rPr>
              <a:t>It builds on work we have undertaken with students to explore ways to make evaluation more inclusive and meaningful</a:t>
            </a:r>
          </a:p>
          <a:p>
            <a:pPr marL="431800" indent="-431800"/>
            <a:r>
              <a:rPr lang="en-GB">
                <a:cs typeface="Arial"/>
              </a:rPr>
              <a:t>These approaches are creative in different ways – and avoid surveys</a:t>
            </a:r>
          </a:p>
          <a:p>
            <a:pPr marL="431800" indent="-431800"/>
            <a:r>
              <a:rPr lang="en-GB">
                <a:cs typeface="Arial"/>
              </a:rPr>
              <a:t>They generate conversations that are authentic and meaningful between students and staff</a:t>
            </a:r>
          </a:p>
          <a:p>
            <a:pPr marL="431800" indent="-431800"/>
            <a:endParaRPr lang="en-GB">
              <a:cs typeface="Arial"/>
            </a:endParaRPr>
          </a:p>
          <a:p>
            <a:pPr marL="431800" indent="-431800"/>
            <a:endParaRPr lang="en-GB">
              <a:cs typeface="Arial"/>
            </a:endParaRPr>
          </a:p>
          <a:p>
            <a:pPr marL="431800" indent="-431800"/>
            <a:endParaRPr lang="en-GB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F2402-D633-F8F2-48AD-7138789B41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3FCB5A-255D-5ED8-DA5F-DFE856EE3D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4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2854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87D00-CC8F-EE20-8E2C-D2A6B0F81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35C2DE4-056C-4D18-6E1A-75EB3F23CE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CCE81B7-9C25-1B73-A3BB-010EB1241D7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Our research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518DE6-BA13-BFFE-BE67-1C5FB495BA7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370711" cy="4357688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/>
              <a:t>Research with students – how do they experience evaluation – what would a meaningful evaluative process look like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Piloting a creative method – Collaging approach - staff feedback on it as an approach</a:t>
            </a:r>
          </a:p>
          <a:p>
            <a:pPr marL="457200" indent="-457200">
              <a:buFont typeface="+mj-lt"/>
              <a:buAutoNum type="arabicPeriod"/>
            </a:pPr>
            <a:r>
              <a:rPr lang="en-US"/>
              <a:t>Research with students – exploring creative data collection tools – getting feedback on what it feels like to participate – and co-design of other tools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B0F9E0-48EC-043D-913E-32539562F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3BC5D5-72F7-FCA5-47EE-0A4601213A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5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18075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3513E-D4D0-BF78-02A2-D0B662AFC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EF266-0248-F199-496A-8E73E77DD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Criteria developed for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3C8E84-09A1-C2F1-0EC9-A76EE18F2A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97873"/>
            <a:ext cx="5181600" cy="3679090"/>
          </a:xfrm>
        </p:spPr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Qualitative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Mixed methods  </a:t>
            </a:r>
          </a:p>
          <a:p>
            <a:pPr>
              <a:buClr>
                <a:srgbClr val="0070C0"/>
              </a:buClr>
              <a:buFont typeface="Wingdings" pitchFamily="2" charset="2"/>
              <a:buChar char="Ø"/>
            </a:pPr>
            <a:r>
              <a:rPr lang="en-US"/>
              <a:t>Reflective</a:t>
            </a:r>
          </a:p>
          <a:p>
            <a:pPr marL="0" indent="0">
              <a:buNone/>
            </a:pPr>
            <a:endParaRPr lang="en-US"/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Inclusive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Ethical </a:t>
            </a:r>
          </a:p>
          <a:p>
            <a:pPr>
              <a:buClr>
                <a:schemeClr val="accent5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Accessible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56DDF6-021A-A27C-873F-EEAF1FE852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97873"/>
            <a:ext cx="5181600" cy="3679090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Targeted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Proportionate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Ø"/>
            </a:pPr>
            <a:r>
              <a:rPr lang="en-US"/>
              <a:t>Contextual</a:t>
            </a:r>
          </a:p>
          <a:p>
            <a:endParaRPr lang="en-US"/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Actions-oriented</a:t>
            </a:r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Iterative</a:t>
            </a:r>
          </a:p>
          <a:p>
            <a:pPr>
              <a:buClr>
                <a:srgbClr val="FFC000"/>
              </a:buClr>
              <a:buFont typeface="Wingdings" pitchFamily="2" charset="2"/>
              <a:buChar char="Ø"/>
            </a:pPr>
            <a:r>
              <a:rPr lang="en-US"/>
              <a:t>Embedded</a:t>
            </a:r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6B5A5E-EFC6-5B90-A9A7-36DFA2166E62}"/>
              </a:ext>
            </a:extLst>
          </p:cNvPr>
          <p:cNvSpPr txBox="1"/>
          <p:nvPr/>
        </p:nvSpPr>
        <p:spPr>
          <a:xfrm>
            <a:off x="496921" y="1473072"/>
            <a:ext cx="1052048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Research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institutional case studies, UAL staff and students, building on extensive literature review, suggested the following criteria: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AF36B6-9E20-80DF-A26F-D114FB282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AB2BD-B683-10D5-0F09-5108CF98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8A3D7-6BD6-EF4A-B742-F839BC9CBA9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568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7956F78-3BCB-23B8-309B-FFBABF18E08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DF64C5D-D78A-95D0-954F-4242F636CB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survey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E56213-8E05-131D-5B3D-B11AA39B3AB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139059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/>
              <a:t>Difficulty to get responses - even if robust – if you get no responses you get no data</a:t>
            </a:r>
          </a:p>
          <a:p>
            <a:r>
              <a:rPr lang="en-US"/>
              <a:t>Self-selection bias - people who fill in surveys</a:t>
            </a:r>
          </a:p>
          <a:p>
            <a:pPr marL="431800" indent="-431800"/>
            <a:r>
              <a:rPr lang="en-US"/>
              <a:t>Can’t go into depth – to probe – what it is that works, at the point it works</a:t>
            </a:r>
            <a:endParaRPr lang="en-US">
              <a:cs typeface="Arial" panose="020B0604020202020204"/>
            </a:endParaRPr>
          </a:p>
          <a:p>
            <a:r>
              <a:rPr lang="en-US"/>
              <a:t>Survey fatigue – surveys everywhere</a:t>
            </a:r>
          </a:p>
          <a:p>
            <a:pPr marL="431800" indent="-431800"/>
            <a:r>
              <a:rPr lang="en-US"/>
              <a:t>Framed usually around text inputs – not always suited to students</a:t>
            </a:r>
            <a:endParaRPr lang="en-US">
              <a:cs typeface="Arial"/>
            </a:endParaRP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2ECD95-82C3-EEB4-634C-D29BE3AA83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A39EB1-FEF8-C245-130B-75D6577CF4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7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00544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3A2FB13-5D09-A30C-1920-C86E1F2717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677C4F8-2459-65BE-BC11-5D20800296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Problems with the survey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D8A07-0341-0D42-EFD6-09F908A30B4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i="1"/>
              <a:t>‘blunt and limited snapshot instruments’</a:t>
            </a:r>
            <a:r>
              <a:rPr lang="en-US"/>
              <a:t> (Spowart et al 2017:361</a:t>
            </a:r>
          </a:p>
          <a:p>
            <a:r>
              <a:rPr lang="en-US" i="1"/>
              <a:t>…generates unreliable and largely irrelevant data with which the sector is trying to respond to increasingly pressing and specific questions about value and impact.</a:t>
            </a:r>
            <a:r>
              <a:rPr lang="en-US"/>
              <a:t>’ (Winter et al., 2017:10). </a:t>
            </a:r>
          </a:p>
          <a:p>
            <a:endParaRPr lang="en-US"/>
          </a:p>
          <a:p>
            <a:r>
              <a:rPr lang="en-US"/>
              <a:t>Survey fatigue, not linked to own learning</a:t>
            </a:r>
            <a:endParaRPr lang="en-GB"/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3D0782-2BD6-FDF2-80CC-151BFAD9B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4C1152-179C-2FD5-A921-144DD70CCD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8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88681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43070E-472E-777F-C27C-4DDA67A367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FD42531-A465-88F4-BE8F-AFC08CCDD3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The Anti-survey - </a:t>
            </a:r>
            <a:r>
              <a:rPr lang="en-US" b="0" err="1">
                <a:ea typeface="+mj-lt"/>
                <a:cs typeface="+mj-lt"/>
              </a:rPr>
              <a:t>conceptualised</a:t>
            </a:r>
            <a:r>
              <a:rPr lang="en-US" b="0">
                <a:ea typeface="+mj-lt"/>
                <a:cs typeface="+mj-lt"/>
              </a:rPr>
              <a:t> as:</a:t>
            </a:r>
            <a:endParaRPr lang="en-US">
              <a:cs typeface="Arial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9B9620-B1C5-C1E2-0B94-1BC7A0E12D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5" y="1349298"/>
            <a:ext cx="11537319" cy="4600653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/>
            <a:r>
              <a:rPr lang="en-US" dirty="0"/>
              <a:t>Inclusive – more underrepresented groups, wider range of voices</a:t>
            </a:r>
            <a:endParaRPr lang="en-US" dirty="0">
              <a:cs typeface="Arial"/>
            </a:endParaRPr>
          </a:p>
          <a:p>
            <a:pPr marL="431800" indent="-431800"/>
            <a:r>
              <a:rPr lang="en-US" dirty="0"/>
              <a:t>Authentic student voices - </a:t>
            </a:r>
            <a:r>
              <a:rPr lang="en-US" dirty="0" err="1"/>
              <a:t>ie</a:t>
            </a:r>
            <a:r>
              <a:rPr lang="en-US" dirty="0"/>
              <a:t> on their own terms, in their own creative language</a:t>
            </a:r>
            <a:endParaRPr lang="en-US" dirty="0">
              <a:cs typeface="Arial"/>
            </a:endParaRPr>
          </a:p>
          <a:p>
            <a:pPr marL="431800" indent="-431800"/>
            <a:r>
              <a:rPr lang="en-US" dirty="0"/>
              <a:t>Meaningful for both staff and students – developing learning literacy together</a:t>
            </a:r>
            <a:endParaRPr lang="en-US" dirty="0">
              <a:cs typeface="Arial" panose="020B0604020202020204"/>
            </a:endParaRPr>
          </a:p>
          <a:p>
            <a:pPr marL="431800" indent="-431800"/>
            <a:r>
              <a:rPr lang="en-US" dirty="0">
                <a:cs typeface="Arial" panose="020B0604020202020204"/>
              </a:rPr>
              <a:t>Richer, reflective moments– spaces for learning and partnership</a:t>
            </a:r>
          </a:p>
          <a:p>
            <a:pPr marL="431800" indent="-431800"/>
            <a:r>
              <a:rPr lang="en-US" dirty="0"/>
              <a:t>Robust</a:t>
            </a:r>
            <a:endParaRPr lang="en-US" dirty="0">
              <a:cs typeface="Arial"/>
            </a:endParaRPr>
          </a:p>
          <a:p>
            <a:pPr marL="431800" indent="-431800"/>
            <a:r>
              <a:rPr lang="en-US" dirty="0"/>
              <a:t>Creative</a:t>
            </a:r>
          </a:p>
          <a:p>
            <a:pPr marL="431800" indent="-431800"/>
            <a:r>
              <a:rPr lang="en-US" dirty="0">
                <a:cs typeface="Arial" panose="020B0604020202020204"/>
              </a:rPr>
              <a:t>Supportive, participatory and embedded</a:t>
            </a:r>
            <a:endParaRPr lang="en-US" dirty="0"/>
          </a:p>
          <a:p>
            <a:pPr marL="431800" indent="-431800"/>
            <a:r>
              <a:rPr lang="en-US" dirty="0"/>
              <a:t>Meets key criteria listed from research</a:t>
            </a:r>
            <a:endParaRPr lang="en-US" dirty="0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2A064-5905-5AD1-82A6-0B19651302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F7018B-92E7-DE6C-693A-1673B677A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9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946366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1DAF7D-51A6-F031-9512-08F516BA5C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9906000" cy="685800"/>
          </a:xfrm>
        </p:spPr>
        <p:txBody>
          <a:bodyPr anchor="t">
            <a:normAutofit/>
          </a:bodyPr>
          <a:lstStyle/>
          <a:p>
            <a:r>
              <a:rPr lang="en-US" sz="4000"/>
              <a:t>Qualities of the anti-survey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0C761E2-B7C4-09B9-19CE-65993B7AA75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85800" y="2137228"/>
          <a:ext cx="10820400" cy="373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4448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D28C3E1-CFB0-8CD3-8964-A67D6C514B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509953"/>
            <a:ext cx="11232001" cy="689471"/>
          </a:xfrm>
        </p:spPr>
        <p:txBody>
          <a:bodyPr anchor="b">
            <a:normAutofit/>
          </a:bodyPr>
          <a:lstStyle/>
          <a:p>
            <a:r>
              <a:rPr lang="en-US"/>
              <a:t>1. Collaging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64F42C-1446-09FE-8991-93C2F4574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7298" y="1770380"/>
            <a:ext cx="5167630" cy="4152900"/>
          </a:xfrm>
        </p:spPr>
        <p:txBody>
          <a:bodyPr vert="horz" lIns="0" tIns="0" rIns="0" bIns="0" rtlCol="0" anchor="t">
            <a:normAutofit/>
          </a:bodyPr>
          <a:lstStyle/>
          <a:p>
            <a:pPr marL="431800" indent="-431800"/>
            <a:r>
              <a:rPr lang="en-US"/>
              <a:t>15 mins – 5 mins feedback time</a:t>
            </a:r>
          </a:p>
          <a:p>
            <a:pPr marL="431800" indent="-431800"/>
            <a:r>
              <a:rPr lang="en-US"/>
              <a:t>Question – reflect on the memorable moments from today so far?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A7E1C2-D2B7-14D6-264D-40A3C20B84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24224" y="6356351"/>
            <a:ext cx="7973696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577DDC-D160-E27A-F787-1DFB0836C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7920" y="6356351"/>
            <a:ext cx="41408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2CC19541-5F6E-2C4C-BF21-196C1C8E2E31}" type="slidenum">
              <a:rPr lang="en-GB" smtClean="0"/>
              <a:pPr>
                <a:spcAft>
                  <a:spcPts val="600"/>
                </a:spcAft>
              </a:pPr>
              <a:t>11</a:t>
            </a:fld>
            <a:r>
              <a:rPr lang="en-GB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B84E143-D434-633B-CF1C-0CD5BA6CA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165" y="319315"/>
            <a:ext cx="4316186" cy="5798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5724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F479788-AF19-7068-4FE4-1AFAD9ED9DF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1D7EB51-E235-C902-1226-3FBE91A275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2. Collaborative emoji mapping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0BDD0-955F-A402-B9F6-D278AA44CC0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4919435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/>
              <a:t>10 mins – 5 mins feedback</a:t>
            </a:r>
          </a:p>
          <a:p>
            <a:pPr marL="431800" indent="-431800"/>
            <a:r>
              <a:rPr lang="en-US"/>
              <a:t>Reflecting on one academic cycle  – we will explore the flow of the year and identify everyone's different high points and pain points over the course of the year</a:t>
            </a:r>
            <a:endParaRPr lang="en-US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68C55-169C-52AD-7BAC-D92BEADF9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BD450D-BC7D-F485-8E6B-C0291E3593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12</a:t>
            </a:fld>
            <a:r>
              <a:rPr lang="en-GB"/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9B9CE8-C9A2-8010-CFD4-516ABA7FA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7542" y="1357086"/>
            <a:ext cx="6125029" cy="4593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625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89EA0F7-20DC-47EA-EFD2-86493929FD4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5D4E609-210B-1EE9-1807-ECEF7C17DD9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Physical 5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308125-C5B8-0B78-1882-7F11EAD954C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10447638" cy="4357688"/>
          </a:xfrm>
        </p:spPr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US"/>
              <a:t>10 mins</a:t>
            </a:r>
          </a:p>
          <a:p>
            <a:pPr marL="431800" indent="-431800"/>
            <a:r>
              <a:rPr lang="en-US"/>
              <a:t>Likert – 1-5 scales</a:t>
            </a:r>
            <a:endParaRPr lang="en-US">
              <a:cs typeface="Arial" panose="020B0604020202020204"/>
            </a:endParaRPr>
          </a:p>
          <a:p>
            <a:pPr marL="431800" indent="-431800"/>
            <a:r>
              <a:rPr lang="en-US"/>
              <a:t>Q1</a:t>
            </a:r>
            <a:endParaRPr lang="en-US">
              <a:cs typeface="Arial" panose="020B0604020202020204"/>
            </a:endParaRPr>
          </a:p>
          <a:p>
            <a:pPr marL="0" indent="0">
              <a:buNone/>
            </a:pPr>
            <a:r>
              <a:rPr lang="en-US"/>
              <a:t>On a scale of 1-5 where would you place the quality of the lunch?</a:t>
            </a:r>
            <a:endParaRPr lang="en-US">
              <a:cs typeface="Arial"/>
            </a:endParaRPr>
          </a:p>
          <a:p>
            <a:pPr marL="0" indent="0">
              <a:buNone/>
            </a:pPr>
            <a:r>
              <a:rPr lang="en-US"/>
              <a:t>Discuss why you have chosen this area with the people on your part of the scale – be ready to feedback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DC198-D55F-6ED7-8659-3E3AF1CB81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C9FC9B-0930-0A35-E8D6-89E3F97649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13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339491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804FCED-0826-5DFE-2E43-156563E275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EE8179A-FAF3-AC3B-A839-FDA676599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Quick fire last question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3E30DA-BFB5-3C5F-C0D3-26550E31C3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Q2</a:t>
            </a:r>
          </a:p>
          <a:p>
            <a:r>
              <a:rPr lang="en-US"/>
              <a:t>How likely are you likely to physical 5?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16FF5F-2052-4620-2CF4-BF00E802B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90C64F-AEA9-E042-DBD0-810E2EDF8E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14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892469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F63778F-60A1-C6C8-24A1-BA1913117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EAB7CC-C570-60FD-4485-E58028A1CCF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>
                <a:cs typeface="Arial"/>
              </a:rPr>
              <a:t>And one more thing – 'wish you were here?'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6B390F-F585-D34C-B6F9-994B15512DA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vert="horz" lIns="0" tIns="0" rIns="0" bIns="0" rtlCol="0" anchor="t">
            <a:noAutofit/>
          </a:bodyPr>
          <a:lstStyle/>
          <a:p>
            <a:pPr marL="431800" indent="-431800"/>
            <a:r>
              <a:rPr lang="en-GB">
                <a:cs typeface="Arial"/>
              </a:rPr>
              <a:t>Please write on the post card what you would say about the workshop</a:t>
            </a:r>
          </a:p>
          <a:p>
            <a:pPr marL="431800" indent="-431800"/>
            <a:endParaRPr lang="en-GB">
              <a:cs typeface="Arial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76FF7-27AD-3B02-B2FE-80F619383D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A943B-BB15-D6BF-CC1C-9EE5FEC448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15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2604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F303C9-6AAE-817F-3D20-A0EC6713AE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2A6BFBE-089B-55A2-1A8B-09FAF0F2FF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Collaboration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20C14C-14E5-AB03-DBA3-63219F0C5BE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79426" y="1592263"/>
            <a:ext cx="9078460" cy="4357688"/>
          </a:xfrm>
        </p:spPr>
        <p:txBody>
          <a:bodyPr/>
          <a:lstStyle/>
          <a:p>
            <a:r>
              <a:rPr lang="en-US" dirty="0"/>
              <a:t>We very interested in collaborating and are building a network – exploring creative inclusive evaluation</a:t>
            </a:r>
          </a:p>
          <a:p>
            <a:r>
              <a:rPr lang="en-US" dirty="0"/>
              <a:t>Resource: </a:t>
            </a:r>
            <a:r>
              <a:rPr lang="en-US" dirty="0">
                <a:hlinkClick r:id="rId2"/>
              </a:rPr>
              <a:t>https://positiveevaluation.myblog.arts.ac.uk/wp-admin/</a:t>
            </a:r>
            <a:endParaRPr lang="en-US" dirty="0"/>
          </a:p>
          <a:p>
            <a:r>
              <a:rPr lang="en-US" dirty="0"/>
              <a:t>Podcast case study: https://</a:t>
            </a:r>
            <a:r>
              <a:rPr lang="en-US" dirty="0" err="1"/>
              <a:t>positiveevaluation.myblog.arts.ac.uk</a:t>
            </a:r>
            <a:r>
              <a:rPr lang="en-US" dirty="0"/>
              <a:t>/podcast/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4CCB6B-103A-2C8C-5E6A-E765E2833B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 Frania Hall, UAL, f.hall@lcc.arts.ac.uk</a:t>
            </a:r>
            <a:endParaRPr lang="en-GB" dirty="0"/>
          </a:p>
        </p:txBody>
      </p:sp>
      <p:pic>
        <p:nvPicPr>
          <p:cNvPr id="6" name="Picture 5" descr="qr code&#10;">
            <a:extLst>
              <a:ext uri="{FF2B5EF4-FFF2-40B4-BE49-F238E27FC236}">
                <a16:creationId xmlns:a16="http://schemas.microsoft.com/office/drawing/2014/main" id="{15C3FB18-1E2A-20E8-01B0-6477467F7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77663" y="4216401"/>
            <a:ext cx="1828800" cy="1733550"/>
          </a:xfrm>
          <a:prstGeom prst="rect">
            <a:avLst/>
          </a:prstGeom>
        </p:spPr>
      </p:pic>
      <p:sp>
        <p:nvSpPr>
          <p:cNvPr id="7" name="TextBox 6" descr="text box">
            <a:extLst>
              <a:ext uri="{FF2B5EF4-FFF2-40B4-BE49-F238E27FC236}">
                <a16:creationId xmlns:a16="http://schemas.microsoft.com/office/drawing/2014/main" id="{E525ABE8-FD6E-FDFF-6BAC-125DC66112E0}"/>
              </a:ext>
            </a:extLst>
          </p:cNvPr>
          <p:cNvSpPr txBox="1"/>
          <p:nvPr/>
        </p:nvSpPr>
        <p:spPr>
          <a:xfrm>
            <a:off x="10046368" y="3771107"/>
            <a:ext cx="1251552" cy="3196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podcast</a:t>
            </a:r>
          </a:p>
        </p:txBody>
      </p:sp>
      <p:pic>
        <p:nvPicPr>
          <p:cNvPr id="8" name="Picture 7" descr="qr code&#10;">
            <a:extLst>
              <a:ext uri="{FF2B5EF4-FFF2-40B4-BE49-F238E27FC236}">
                <a16:creationId xmlns:a16="http://schemas.microsoft.com/office/drawing/2014/main" id="{13B4B6BE-90AD-58A0-A8EB-C2AA30C11C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5215" y="1629276"/>
            <a:ext cx="1877359" cy="1799724"/>
          </a:xfrm>
          <a:prstGeom prst="rect">
            <a:avLst/>
          </a:prstGeom>
        </p:spPr>
      </p:pic>
      <p:sp>
        <p:nvSpPr>
          <p:cNvPr id="9" name="TextBox 8" descr="text box">
            <a:extLst>
              <a:ext uri="{FF2B5EF4-FFF2-40B4-BE49-F238E27FC236}">
                <a16:creationId xmlns:a16="http://schemas.microsoft.com/office/drawing/2014/main" id="{96874FC9-3ED0-C5AB-7F6D-4F0E1F4C6345}"/>
              </a:ext>
            </a:extLst>
          </p:cNvPr>
          <p:cNvSpPr txBox="1"/>
          <p:nvPr/>
        </p:nvSpPr>
        <p:spPr>
          <a:xfrm>
            <a:off x="10250905" y="1070811"/>
            <a:ext cx="1263316" cy="38229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l"/>
            <a:r>
              <a:rPr lang="en-US" sz="2400" dirty="0"/>
              <a:t>blog</a:t>
            </a:r>
          </a:p>
        </p:txBody>
      </p:sp>
    </p:spTree>
    <p:extLst>
      <p:ext uri="{BB962C8B-B14F-4D97-AF65-F5344CB8AC3E}">
        <p14:creationId xmlns:p14="http://schemas.microsoft.com/office/powerpoint/2010/main" val="2269961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099BD28-195B-D547-4766-0CF687C5C7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7574E8F-8A5D-E33D-BE6B-9E332B2027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Thank you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C08ECD-5532-86B3-BBD3-13623D0703C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/>
              <a:t>Dr Rose Thompson – </a:t>
            </a:r>
            <a:r>
              <a:rPr lang="en-US">
                <a:hlinkClick r:id="rId2"/>
              </a:rPr>
              <a:t>r.thompson@arts.ac.uk</a:t>
            </a:r>
            <a:endParaRPr lang="en-US"/>
          </a:p>
          <a:p>
            <a:r>
              <a:rPr lang="en-US"/>
              <a:t>Dr Frania Hall – </a:t>
            </a:r>
            <a:r>
              <a:rPr lang="en-US">
                <a:hlinkClick r:id="rId3"/>
              </a:rPr>
              <a:t>f.hall@lcc.arts.ac.uk</a:t>
            </a:r>
            <a:endParaRPr lang="en-US"/>
          </a:p>
          <a:p>
            <a:endParaRPr lang="en-US"/>
          </a:p>
          <a:p>
            <a:r>
              <a:rPr lang="en-US"/>
              <a:t>https://</a:t>
            </a:r>
            <a:r>
              <a:rPr lang="en-US" err="1"/>
              <a:t>positiveevaluation.myblog.arts.ac.uk</a:t>
            </a:r>
            <a:r>
              <a:rPr lang="en-US"/>
              <a:t>/</a:t>
            </a:r>
          </a:p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0276E5-90A1-5214-A073-5A8E24A1D3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r"/>
            <a:r>
              <a:rPr lang="en-GB"/>
              <a:t>Dr. Rose Thompson Dr Frania Hall, UAL - https://positiveevaluation.myblog.arts.ac.uk/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034E9-4718-55BB-4088-06452B8D2E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CC19541-5F6E-2C4C-BF21-196C1C8E2E31}" type="slidenum">
              <a:rPr lang="en-GB" smtClean="0"/>
              <a:pPr/>
              <a:t>17</a:t>
            </a:fld>
            <a:r>
              <a:rPr lang="en-GB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85400844"/>
      </p:ext>
    </p:extLst>
  </p:cSld>
  <p:clrMapOvr>
    <a:masterClrMapping/>
  </p:clrMapOvr>
</p:sld>
</file>

<file path=ppt/theme/theme1.xml><?xml version="1.0" encoding="utf-8"?>
<a:theme xmlns:a="http://schemas.openxmlformats.org/drawingml/2006/main" name="UAL Theme">
  <a:themeElements>
    <a:clrScheme name="UAL">
      <a:dk1>
        <a:srgbClr val="000000"/>
      </a:dk1>
      <a:lt1>
        <a:srgbClr val="FFFFFF"/>
      </a:lt1>
      <a:dk2>
        <a:srgbClr val="FFD022"/>
      </a:dk2>
      <a:lt2>
        <a:srgbClr val="E71657"/>
      </a:lt2>
      <a:accent1>
        <a:srgbClr val="FF8500"/>
      </a:accent1>
      <a:accent2>
        <a:srgbClr val="9E65FB"/>
      </a:accent2>
      <a:accent3>
        <a:srgbClr val="20BCFF"/>
      </a:accent3>
      <a:accent4>
        <a:srgbClr val="1F4EDC"/>
      </a:accent4>
      <a:accent5>
        <a:srgbClr val="00C73E"/>
      </a:accent5>
      <a:accent6>
        <a:srgbClr val="19A3A3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 anchor="t" anchorCtr="0">
        <a:no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UAL template" id="{9242B643-8267-2A48-A11E-6E097E49C5C8}" vid="{D4E7A980-5635-0A4A-9DB0-6B9674A6D5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UAL">
    <a:dk1>
      <a:srgbClr val="000000"/>
    </a:dk1>
    <a:lt1>
      <a:srgbClr val="FFFFFF"/>
    </a:lt1>
    <a:dk2>
      <a:srgbClr val="FFD022"/>
    </a:dk2>
    <a:lt2>
      <a:srgbClr val="E71657"/>
    </a:lt2>
    <a:accent1>
      <a:srgbClr val="FF8500"/>
    </a:accent1>
    <a:accent2>
      <a:srgbClr val="9E65FB"/>
    </a:accent2>
    <a:accent3>
      <a:srgbClr val="20BCFF"/>
    </a:accent3>
    <a:accent4>
      <a:srgbClr val="1F4EDC"/>
    </a:accent4>
    <a:accent5>
      <a:srgbClr val="00C73E"/>
    </a:accent5>
    <a:accent6>
      <a:srgbClr val="19A3A3"/>
    </a:accent6>
    <a:hlink>
      <a:srgbClr val="000000"/>
    </a:hlink>
    <a:folHlink>
      <a:srgbClr val="0000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2944D483CB70409DBE8D010BAE7320" ma:contentTypeVersion="17" ma:contentTypeDescription="Create a new document." ma:contentTypeScope="" ma:versionID="3032efcd4a3016f82c7fdbdb1ba45e72">
  <xsd:schema xmlns:xsd="http://www.w3.org/2001/XMLSchema" xmlns:xs="http://www.w3.org/2001/XMLSchema" xmlns:p="http://schemas.microsoft.com/office/2006/metadata/properties" xmlns:ns2="9326ca6e-5ad7-467e-aa60-77dc3e508941" xmlns:ns3="c2d72f29-5aa2-4c1d-a21a-21d2e61cc0a3" targetNamespace="http://schemas.microsoft.com/office/2006/metadata/properties" ma:root="true" ma:fieldsID="0fb246964866115de893d5965591d6f4" ns2:_="" ns3:_="">
    <xsd:import namespace="9326ca6e-5ad7-467e-aa60-77dc3e508941"/>
    <xsd:import namespace="c2d72f29-5aa2-4c1d-a21a-21d2e61cc0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26ca6e-5ad7-467e-aa60-77dc3e50894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6dc7449-21e0-4505-979b-465e99fd7f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d72f29-5aa2-4c1d-a21a-21d2e61cc0a3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0c9bdb00-a1c3-4c1e-a780-66c97de22ec3}" ma:internalName="TaxCatchAll" ma:showField="CatchAllData" ma:web="c2d72f29-5aa2-4c1d-a21a-21d2e61cc0a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2d72f29-5aa2-4c1d-a21a-21d2e61cc0a3" xsi:nil="true"/>
    <lcf76f155ced4ddcb4097134ff3c332f xmlns="9326ca6e-5ad7-467e-aa60-77dc3e50894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C188F654-1E17-43FC-8F86-F023E0D7619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B7C708D-22C0-4C98-84FE-A5452135BC9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326ca6e-5ad7-467e-aa60-77dc3e508941"/>
    <ds:schemaRef ds:uri="c2d72f29-5aa2-4c1d-a21a-21d2e61cc0a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B634406-500B-45E7-8D15-11226FF32E15}">
  <ds:schemaRefs>
    <ds:schemaRef ds:uri="http://schemas.microsoft.com/office/2006/metadata/properties"/>
    <ds:schemaRef ds:uri="http://schemas.microsoft.com/office/infopath/2007/PartnerControls"/>
    <ds:schemaRef ds:uri="c2d72f29-5aa2-4c1d-a21a-21d2e61cc0a3"/>
    <ds:schemaRef ds:uri="9326ca6e-5ad7-467e-aa60-77dc3e50894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1021</Words>
  <Application>Microsoft Macintosh PowerPoint</Application>
  <PresentationFormat>Widescreen</PresentationFormat>
  <Paragraphs>127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Wingdings</vt:lpstr>
      <vt:lpstr>Wingdings 2</vt:lpstr>
      <vt:lpstr>UAL Theme</vt:lpstr>
      <vt:lpstr>Exploring creative alternatives for collecting student voice for curriculum Development Dr Rose Thompson and Dr Frania Hall</vt:lpstr>
      <vt:lpstr>Outline</vt:lpstr>
      <vt:lpstr>UAL</vt:lpstr>
      <vt:lpstr>What is the aim?</vt:lpstr>
      <vt:lpstr>Our research </vt:lpstr>
      <vt:lpstr>Criteria developed for evaluation</vt:lpstr>
      <vt:lpstr>The survey</vt:lpstr>
      <vt:lpstr>Problems with the survey</vt:lpstr>
      <vt:lpstr>The Anti-survey - conceptualised as:</vt:lpstr>
      <vt:lpstr>Qualities of the anti-survey</vt:lpstr>
      <vt:lpstr>1. Collaging</vt:lpstr>
      <vt:lpstr>2. Collaborative emoji mapping</vt:lpstr>
      <vt:lpstr>Physical 5</vt:lpstr>
      <vt:lpstr>Quick fire last question</vt:lpstr>
      <vt:lpstr>And one more thing – 'wish you were here?'</vt:lpstr>
      <vt:lpstr>Collaboration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Frania Hall</dc:creator>
  <cp:lastModifiedBy>Frania Hall</cp:lastModifiedBy>
  <cp:revision>30</cp:revision>
  <dcterms:created xsi:type="dcterms:W3CDTF">2026-06-29T08:12:30Z</dcterms:created>
  <dcterms:modified xsi:type="dcterms:W3CDTF">2026-09-09T14:03:48Z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0x0101009E2944D483CB70409DBE8D010BAE7320</vt:lpwstr>
  </property>
  <property fmtid="{D5CDD505-2E9C-101B-9397-08002B2CF9AE}" pid="3" name="MSIP_Label_55e1b534-098f-4ac8-9223-69712ddf82de_Enabled">
    <vt:lpwstr>true</vt:lpwstr>
  </property>
  <property fmtid="{D5CDD505-2E9C-101B-9397-08002B2CF9AE}" pid="4" name="MSIP_Label_55e1b534-098f-4ac8-9223-69712ddf82de_SetDate">
    <vt:lpwstr>2026-08-28T16:18:49Z</vt:lpwstr>
  </property>
  <property fmtid="{D5CDD505-2E9C-101B-9397-08002B2CF9AE}" pid="5" name="MSIP_Label_55e1b534-098f-4ac8-9223-69712ddf82de_Method">
    <vt:lpwstr>Standard</vt:lpwstr>
  </property>
  <property fmtid="{D5CDD505-2E9C-101B-9397-08002B2CF9AE}" pid="6" name="MSIP_Label_55e1b534-098f-4ac8-9223-69712ddf82de_Name">
    <vt:lpwstr>Public Document</vt:lpwstr>
  </property>
  <property fmtid="{D5CDD505-2E9C-101B-9397-08002B2CF9AE}" pid="7" name="MSIP_Label_55e1b534-098f-4ac8-9223-69712ddf82de_SiteId">
    <vt:lpwstr>c9ef029c-18cf-4016-86d3-93cf8e94ff94</vt:lpwstr>
  </property>
  <property fmtid="{D5CDD505-2E9C-101B-9397-08002B2CF9AE}" pid="8" name="MSIP_Label_55e1b534-098f-4ac8-9223-69712ddf82de_ActionId">
    <vt:lpwstr>2e04b6a6-53e4-4f3d-ba96-967a2aa18434</vt:lpwstr>
  </property>
  <property fmtid="{D5CDD505-2E9C-101B-9397-08002B2CF9AE}" pid="9" name="MSIP_Label_55e1b534-098f-4ac8-9223-69712ddf82de_ContentBits">
    <vt:lpwstr>0</vt:lpwstr>
  </property>
  <property fmtid="{D5CDD505-2E9C-101B-9397-08002B2CF9AE}" pid="10" name="MSIP_Label_55e1b534-098f-4ac8-9223-69712ddf82de_Tag">
    <vt:lpwstr>10, 3, 0, 2</vt:lpwstr>
  </property>
  <property fmtid="{D5CDD505-2E9C-101B-9397-08002B2CF9AE}" pid="11" name="MediaServiceImageTags">
    <vt:lpwstr/>
  </property>
</Properties>
</file>