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0"/>
  </p:notesMasterIdLst>
  <p:handoutMasterIdLst>
    <p:handoutMasterId r:id="rId21"/>
  </p:handoutMasterIdLst>
  <p:sldIdLst>
    <p:sldId id="259" r:id="rId2"/>
    <p:sldId id="267" r:id="rId3"/>
    <p:sldId id="262" r:id="rId4"/>
    <p:sldId id="265" r:id="rId5"/>
    <p:sldId id="277" r:id="rId6"/>
    <p:sldId id="266" r:id="rId7"/>
    <p:sldId id="281" r:id="rId8"/>
    <p:sldId id="282" r:id="rId9"/>
    <p:sldId id="278" r:id="rId10"/>
    <p:sldId id="285" r:id="rId11"/>
    <p:sldId id="286" r:id="rId12"/>
    <p:sldId id="284" r:id="rId13"/>
    <p:sldId id="291" r:id="rId14"/>
    <p:sldId id="290" r:id="rId15"/>
    <p:sldId id="287" r:id="rId16"/>
    <p:sldId id="288" r:id="rId17"/>
    <p:sldId id="289" r:id="rId18"/>
    <p:sldId id="263" r:id="rId19"/>
  </p:sldIdLst>
  <p:sldSz cx="9144000" cy="6858000" type="screen4x3"/>
  <p:notesSz cx="6781800" cy="9926638"/>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08"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08"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08"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08"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08" charset="-128"/>
        <a:cs typeface="+mn-cs"/>
      </a:defRPr>
    </a:lvl5pPr>
    <a:lvl6pPr marL="2286000" algn="l" defTabSz="914400" rtl="0" eaLnBrk="1" latinLnBrk="0" hangingPunct="1">
      <a:defRPr sz="2400" kern="1200">
        <a:solidFill>
          <a:schemeClr val="tx1"/>
        </a:solidFill>
        <a:latin typeface="Arial" charset="0"/>
        <a:ea typeface="ＭＳ Ｐゴシック" pitchFamily="108" charset="-128"/>
        <a:cs typeface="+mn-cs"/>
      </a:defRPr>
    </a:lvl6pPr>
    <a:lvl7pPr marL="2743200" algn="l" defTabSz="914400" rtl="0" eaLnBrk="1" latinLnBrk="0" hangingPunct="1">
      <a:defRPr sz="2400" kern="1200">
        <a:solidFill>
          <a:schemeClr val="tx1"/>
        </a:solidFill>
        <a:latin typeface="Arial" charset="0"/>
        <a:ea typeface="ＭＳ Ｐゴシック" pitchFamily="108" charset="-128"/>
        <a:cs typeface="+mn-cs"/>
      </a:defRPr>
    </a:lvl7pPr>
    <a:lvl8pPr marL="3200400" algn="l" defTabSz="914400" rtl="0" eaLnBrk="1" latinLnBrk="0" hangingPunct="1">
      <a:defRPr sz="2400" kern="1200">
        <a:solidFill>
          <a:schemeClr val="tx1"/>
        </a:solidFill>
        <a:latin typeface="Arial" charset="0"/>
        <a:ea typeface="ＭＳ Ｐゴシック" pitchFamily="108" charset="-128"/>
        <a:cs typeface="+mn-cs"/>
      </a:defRPr>
    </a:lvl8pPr>
    <a:lvl9pPr marL="3657600" algn="l" defTabSz="914400" rtl="0" eaLnBrk="1" latinLnBrk="0" hangingPunct="1">
      <a:defRPr sz="2400" kern="1200">
        <a:solidFill>
          <a:schemeClr val="tx1"/>
        </a:solidFill>
        <a:latin typeface="Arial" charset="0"/>
        <a:ea typeface="ＭＳ Ｐゴシック" pitchFamily="108"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2691"/>
    <a:srgbClr val="38586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60" autoAdjust="0"/>
    <p:restoredTop sz="87676" autoAdjust="0"/>
  </p:normalViewPr>
  <p:slideViewPr>
    <p:cSldViewPr>
      <p:cViewPr varScale="1">
        <p:scale>
          <a:sx n="65" d="100"/>
          <a:sy n="65" d="100"/>
        </p:scale>
        <p:origin x="-732" y="-102"/>
      </p:cViewPr>
      <p:guideLst>
        <p:guide orient="horz" pos="4080"/>
        <p:guide orient="horz" pos="240"/>
        <p:guide orient="horz" pos="3936"/>
        <p:guide orient="horz" pos="720"/>
        <p:guide orient="horz" pos="3648"/>
        <p:guide orient="horz" pos="3168"/>
        <p:guide pos="2880"/>
        <p:guide pos="5520"/>
        <p:guide pos="480"/>
        <p:guide pos="37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9519" cy="496888"/>
          </a:xfrm>
          <a:prstGeom prst="rect">
            <a:avLst/>
          </a:prstGeom>
        </p:spPr>
        <p:txBody>
          <a:bodyPr vert="horz" lIns="91440" tIns="45720" rIns="91440" bIns="45720" rtlCol="0"/>
          <a:lstStyle>
            <a:lvl1pPr algn="l">
              <a:defRPr sz="1200" smtClean="0"/>
            </a:lvl1pPr>
          </a:lstStyle>
          <a:p>
            <a:pPr>
              <a:defRPr/>
            </a:pPr>
            <a:endParaRPr lang="en-GB"/>
          </a:p>
        </p:txBody>
      </p:sp>
      <p:sp>
        <p:nvSpPr>
          <p:cNvPr id="3" name="Date Placeholder 2"/>
          <p:cNvSpPr>
            <a:spLocks noGrp="1"/>
          </p:cNvSpPr>
          <p:nvPr>
            <p:ph type="dt" sz="quarter" idx="1"/>
          </p:nvPr>
        </p:nvSpPr>
        <p:spPr>
          <a:xfrm>
            <a:off x="3840698" y="0"/>
            <a:ext cx="2939519" cy="496888"/>
          </a:xfrm>
          <a:prstGeom prst="rect">
            <a:avLst/>
          </a:prstGeom>
        </p:spPr>
        <p:txBody>
          <a:bodyPr vert="horz" lIns="91440" tIns="45720" rIns="91440" bIns="45720" rtlCol="0"/>
          <a:lstStyle>
            <a:lvl1pPr algn="r">
              <a:defRPr sz="1200" smtClean="0"/>
            </a:lvl1pPr>
          </a:lstStyle>
          <a:p>
            <a:pPr>
              <a:defRPr/>
            </a:pPr>
            <a:fld id="{46C53C76-EB62-42B6-97C5-42D9547A1EB5}" type="datetimeFigureOut">
              <a:rPr lang="en-US"/>
              <a:pPr>
                <a:defRPr/>
              </a:pPr>
              <a:t>3/3/2011</a:t>
            </a:fld>
            <a:endParaRPr lang="en-GB"/>
          </a:p>
        </p:txBody>
      </p:sp>
      <p:sp>
        <p:nvSpPr>
          <p:cNvPr id="4" name="Footer Placeholder 3"/>
          <p:cNvSpPr>
            <a:spLocks noGrp="1"/>
          </p:cNvSpPr>
          <p:nvPr>
            <p:ph type="ftr" sz="quarter" idx="2"/>
          </p:nvPr>
        </p:nvSpPr>
        <p:spPr>
          <a:xfrm>
            <a:off x="0" y="9428164"/>
            <a:ext cx="2939519" cy="496887"/>
          </a:xfrm>
          <a:prstGeom prst="rect">
            <a:avLst/>
          </a:prstGeom>
        </p:spPr>
        <p:txBody>
          <a:bodyPr vert="horz" lIns="91440" tIns="45720" rIns="91440" bIns="45720" rtlCol="0" anchor="b"/>
          <a:lstStyle>
            <a:lvl1pPr algn="l">
              <a:defRPr sz="1200" smtClean="0"/>
            </a:lvl1pPr>
          </a:lstStyle>
          <a:p>
            <a:pPr>
              <a:defRPr/>
            </a:pPr>
            <a:endParaRPr lang="en-GB"/>
          </a:p>
        </p:txBody>
      </p:sp>
      <p:sp>
        <p:nvSpPr>
          <p:cNvPr id="5" name="Slide Number Placeholder 4"/>
          <p:cNvSpPr>
            <a:spLocks noGrp="1"/>
          </p:cNvSpPr>
          <p:nvPr>
            <p:ph type="sldNum" sz="quarter" idx="3"/>
          </p:nvPr>
        </p:nvSpPr>
        <p:spPr>
          <a:xfrm>
            <a:off x="3840698" y="9428164"/>
            <a:ext cx="2939519" cy="496887"/>
          </a:xfrm>
          <a:prstGeom prst="rect">
            <a:avLst/>
          </a:prstGeom>
        </p:spPr>
        <p:txBody>
          <a:bodyPr vert="horz" lIns="91440" tIns="45720" rIns="91440" bIns="45720" rtlCol="0" anchor="b"/>
          <a:lstStyle>
            <a:lvl1pPr algn="r">
              <a:defRPr sz="1200" smtClean="0"/>
            </a:lvl1pPr>
          </a:lstStyle>
          <a:p>
            <a:pPr>
              <a:defRPr/>
            </a:pPr>
            <a:fld id="{04031F83-BBEB-499D-81C8-E9BD3559B037}" type="slidenum">
              <a:rPr lang="en-GB"/>
              <a:pPr>
                <a:defRPr/>
              </a:pPr>
              <a:t>‹#›</a:t>
            </a:fld>
            <a:endParaRPr lang="en-GB"/>
          </a:p>
        </p:txBody>
      </p:sp>
    </p:spTree>
    <p:extLst>
      <p:ext uri="{BB962C8B-B14F-4D97-AF65-F5344CB8AC3E}">
        <p14:creationId xmlns="" xmlns:p14="http://schemas.microsoft.com/office/powerpoint/2010/main" val="32639823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39519" cy="496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42281" y="0"/>
            <a:ext cx="2939519" cy="496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9460" name="Rectangle 4"/>
          <p:cNvSpPr>
            <a:spLocks noGrp="1" noRot="1" noChangeAspect="1" noChangeArrowheads="1" noTextEdit="1"/>
          </p:cNvSpPr>
          <p:nvPr>
            <p:ph type="sldImg" idx="2"/>
          </p:nvPr>
        </p:nvSpPr>
        <p:spPr bwMode="auto">
          <a:xfrm>
            <a:off x="909638" y="744538"/>
            <a:ext cx="4962525" cy="37226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04346" y="4714876"/>
            <a:ext cx="4973109" cy="446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429750"/>
            <a:ext cx="2939519" cy="4968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42281" y="9429750"/>
            <a:ext cx="2939519" cy="4968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2F107F82-1FC3-4B71-BF8C-D50A2390BED2}" type="slidenum">
              <a:rPr lang="en-US"/>
              <a:pPr>
                <a:defRPr/>
              </a:pPr>
              <a:t>‹#›</a:t>
            </a:fld>
            <a:endParaRPr lang="en-US"/>
          </a:p>
        </p:txBody>
      </p:sp>
    </p:spTree>
    <p:extLst>
      <p:ext uri="{BB962C8B-B14F-4D97-AF65-F5344CB8AC3E}">
        <p14:creationId xmlns="" xmlns:p14="http://schemas.microsoft.com/office/powerpoint/2010/main" val="18273413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08"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0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F0C675D4-4068-44F2-9274-34EBF280B51B}" type="slidenum">
              <a:rPr lang="en-US" smtClean="0"/>
              <a:pPr/>
              <a:t>1</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GB" dirty="0" smtClean="0"/>
          </a:p>
          <a:p>
            <a:pPr eaLnBrk="1" hangingPunct="1"/>
            <a:endParaRPr lang="en-GB"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50000"/>
              </a:lnSpc>
              <a:spcBef>
                <a:spcPct val="20000"/>
              </a:spcBef>
              <a:spcAft>
                <a:spcPct val="0"/>
              </a:spcAft>
              <a:buClrTx/>
              <a:buSzTx/>
              <a:buFontTx/>
              <a:buNone/>
              <a:tabLst/>
              <a:defRPr/>
            </a:pPr>
            <a:r>
              <a:rPr kumimoji="0" lang="en-GB" sz="1600" b="0" i="0" u="none" strike="noStrike" kern="0" cap="none" spc="0" normalizeH="0" baseline="0" noProof="0" dirty="0" smtClean="0">
                <a:ln>
                  <a:noFill/>
                </a:ln>
                <a:solidFill>
                  <a:srgbClr val="38586D"/>
                </a:solidFill>
                <a:effectLst/>
                <a:uLnTx/>
                <a:uFillTx/>
                <a:latin typeface="Arial"/>
                <a:ea typeface="ＭＳ Ｐゴシック"/>
                <a:cs typeface="+mn-cs"/>
              </a:rPr>
              <a:t>Cataloguing in the context of a LMS:</a:t>
            </a:r>
          </a:p>
          <a:p>
            <a:pPr marL="0" marR="0" lvl="0" indent="0" algn="l" defTabSz="914400" rtl="0" eaLnBrk="0" fontAlgn="base" latinLnBrk="0" hangingPunct="0">
              <a:lnSpc>
                <a:spcPct val="150000"/>
              </a:lnSpc>
              <a:spcBef>
                <a:spcPct val="20000"/>
              </a:spcBef>
              <a:spcAft>
                <a:spcPct val="0"/>
              </a:spcAft>
              <a:buClrTx/>
              <a:buSzTx/>
              <a:buFontTx/>
              <a:buNone/>
              <a:tabLst/>
              <a:defRPr/>
            </a:pPr>
            <a:r>
              <a:rPr kumimoji="0" lang="en-GB" sz="1600" b="0" i="0" u="none" strike="noStrike" kern="0" cap="none" spc="0" normalizeH="0" baseline="0" noProof="0" dirty="0" smtClean="0">
                <a:ln>
                  <a:noFill/>
                </a:ln>
                <a:solidFill>
                  <a:srgbClr val="38586D"/>
                </a:solidFill>
                <a:effectLst/>
                <a:uLnTx/>
                <a:uFillTx/>
                <a:latin typeface="Arial"/>
                <a:ea typeface="ＭＳ Ｐゴシック"/>
                <a:cs typeface="+mn-cs"/>
              </a:rPr>
              <a:t>Records should be created and/or edited by staff with specialist knowledge </a:t>
            </a:r>
          </a:p>
          <a:p>
            <a:pPr marL="0" marR="0" lvl="0" indent="0" algn="l" defTabSz="914400" rtl="0" eaLnBrk="0" fontAlgn="base" latinLnBrk="0" hangingPunct="0">
              <a:lnSpc>
                <a:spcPct val="150000"/>
              </a:lnSpc>
              <a:spcBef>
                <a:spcPct val="20000"/>
              </a:spcBef>
              <a:spcAft>
                <a:spcPct val="0"/>
              </a:spcAft>
              <a:buClrTx/>
              <a:buSzTx/>
              <a:buFontTx/>
              <a:buNone/>
              <a:tabLst/>
              <a:defRPr/>
            </a:pPr>
            <a:r>
              <a:rPr kumimoji="0" lang="en-GB" sz="1600" b="0" i="0" u="none" strike="noStrike" kern="0" cap="none" spc="0" normalizeH="0" baseline="0" noProof="0" dirty="0" smtClean="0">
                <a:ln>
                  <a:noFill/>
                </a:ln>
                <a:solidFill>
                  <a:srgbClr val="38586D"/>
                </a:solidFill>
                <a:effectLst/>
                <a:uLnTx/>
                <a:uFillTx/>
                <a:latin typeface="Arial"/>
                <a:ea typeface="ＭＳ Ｐゴシック"/>
                <a:cs typeface="+mn-cs"/>
              </a:rPr>
              <a:t>Consistency is also a crucial element in creating good catalogue records that facilitate access to these materials</a:t>
            </a:r>
          </a:p>
          <a:p>
            <a:endParaRPr lang="en-GB" dirty="0"/>
          </a:p>
        </p:txBody>
      </p:sp>
      <p:sp>
        <p:nvSpPr>
          <p:cNvPr id="4" name="Slide Number Placeholder 3"/>
          <p:cNvSpPr>
            <a:spLocks noGrp="1"/>
          </p:cNvSpPr>
          <p:nvPr>
            <p:ph type="sldNum" sz="quarter" idx="10"/>
          </p:nvPr>
        </p:nvSpPr>
        <p:spPr/>
        <p:txBody>
          <a:bodyPr/>
          <a:lstStyle/>
          <a:p>
            <a:pPr>
              <a:defRPr/>
            </a:pPr>
            <a:fld id="{2F107F82-1FC3-4B71-BF8C-D50A2390BED2}"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UAL</a:t>
            </a:r>
            <a:r>
              <a:rPr lang="en-GB" baseline="0" dirty="0" smtClean="0"/>
              <a:t> guidelines for c</a:t>
            </a:r>
            <a:r>
              <a:rPr lang="en-GB" dirty="0" smtClean="0"/>
              <a:t>ataloguing </a:t>
            </a:r>
            <a:r>
              <a:rPr lang="en-GB" dirty="0" err="1" smtClean="0"/>
              <a:t>videorecordings</a:t>
            </a:r>
            <a:r>
              <a:rPr lang="en-GB" dirty="0" smtClean="0"/>
              <a:t> </a:t>
            </a:r>
          </a:p>
        </p:txBody>
      </p:sp>
      <p:sp>
        <p:nvSpPr>
          <p:cNvPr id="4" name="Slide Number Placeholder 3"/>
          <p:cNvSpPr>
            <a:spLocks noGrp="1"/>
          </p:cNvSpPr>
          <p:nvPr>
            <p:ph type="sldNum" sz="quarter" idx="10"/>
          </p:nvPr>
        </p:nvSpPr>
        <p:spPr/>
        <p:txBody>
          <a:bodyPr/>
          <a:lstStyle/>
          <a:p>
            <a:pPr>
              <a:defRPr/>
            </a:pPr>
            <a:fld id="{2F107F82-1FC3-4B71-BF8C-D50A2390BED2}"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a:lnSpc>
                <a:spcPct val="150000"/>
              </a:lnSpc>
            </a:pPr>
            <a:r>
              <a:rPr lang="en-GB" dirty="0" smtClean="0">
                <a:effectLst/>
              </a:rPr>
              <a:t>Although videos have been part of library collections for more than 30 years, the use of this format in academic institutions still presents a number of challenges, with a complex legal framework that includes several grey areas. The brief information provided in this section is intended for general guidance only and individual institutions should establish clear and comprehensive policies and guidelines informed by professional legal advice to ensure that their practices stay within the law. The BUFVC (British Universities Film and Video Council) provides advice to its members on all aspects of </a:t>
            </a:r>
            <a:r>
              <a:rPr lang="en-GB" dirty="0" err="1" smtClean="0">
                <a:effectLst/>
              </a:rPr>
              <a:t>audiovisual</a:t>
            </a:r>
            <a:r>
              <a:rPr lang="en-GB" dirty="0" smtClean="0">
                <a:effectLst/>
              </a:rPr>
              <a:t> collection management and usage.</a:t>
            </a:r>
          </a:p>
          <a:p>
            <a:pPr rtl="0">
              <a:lnSpc>
                <a:spcPct val="150000"/>
              </a:lnSpc>
            </a:pPr>
            <a:endParaRPr lang="en-GB" dirty="0" smtClean="0">
              <a:effectLst/>
            </a:endParaRPr>
          </a:p>
          <a:p>
            <a:pPr rtl="0">
              <a:lnSpc>
                <a:spcPct val="150000"/>
              </a:lnSpc>
            </a:pPr>
            <a:r>
              <a:rPr lang="en-GB" dirty="0" smtClean="0"/>
              <a:t>Copyright is possibly the most important and most complex of the legal issues related to this material. </a:t>
            </a:r>
            <a:endParaRPr lang="en-GB" dirty="0" smtClean="0">
              <a:effectLst/>
            </a:endParaRPr>
          </a:p>
          <a:p>
            <a:endParaRPr lang="en-GB" dirty="0"/>
          </a:p>
        </p:txBody>
      </p:sp>
      <p:sp>
        <p:nvSpPr>
          <p:cNvPr id="4" name="Slide Number Placeholder 3"/>
          <p:cNvSpPr>
            <a:spLocks noGrp="1"/>
          </p:cNvSpPr>
          <p:nvPr>
            <p:ph type="sldNum" sz="quarter" idx="10"/>
          </p:nvPr>
        </p:nvSpPr>
        <p:spPr/>
        <p:txBody>
          <a:bodyPr/>
          <a:lstStyle/>
          <a:p>
            <a:pPr>
              <a:defRPr/>
            </a:pPr>
            <a:fld id="{2F107F82-1FC3-4B71-BF8C-D50A2390BED2}"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a:lnSpc>
                <a:spcPct val="150000"/>
              </a:lnSpc>
            </a:pPr>
            <a:r>
              <a:rPr lang="en-GB" dirty="0" smtClean="0"/>
              <a:t>Copyright 2</a:t>
            </a:r>
            <a:endParaRPr lang="en-GB" dirty="0" smtClean="0">
              <a:effectLst/>
            </a:endParaRPr>
          </a:p>
          <a:p>
            <a:endParaRPr lang="en-GB" dirty="0"/>
          </a:p>
        </p:txBody>
      </p:sp>
      <p:sp>
        <p:nvSpPr>
          <p:cNvPr id="4" name="Slide Number Placeholder 3"/>
          <p:cNvSpPr>
            <a:spLocks noGrp="1"/>
          </p:cNvSpPr>
          <p:nvPr>
            <p:ph type="sldNum" sz="quarter" idx="10"/>
          </p:nvPr>
        </p:nvSpPr>
        <p:spPr/>
        <p:txBody>
          <a:bodyPr/>
          <a:lstStyle/>
          <a:p>
            <a:pPr>
              <a:defRPr/>
            </a:pPr>
            <a:fld id="{2F107F82-1FC3-4B71-BF8C-D50A2390BED2}"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50000"/>
              </a:lnSpc>
              <a:spcBef>
                <a:spcPct val="30000"/>
              </a:spcBef>
              <a:spcAft>
                <a:spcPct val="0"/>
              </a:spcAft>
              <a:buClrTx/>
              <a:buSzTx/>
              <a:buFontTx/>
              <a:buNone/>
              <a:tabLst/>
              <a:defRPr/>
            </a:pPr>
            <a:r>
              <a:rPr lang="en-GB" dirty="0" smtClean="0"/>
              <a:t>Censorship is also a very important legal consideration, particularly in the UK, where the Video Recordings Act 1984 introduced compulsory video censorship.</a:t>
            </a:r>
            <a:r>
              <a:rPr lang="en-GB" baseline="30000" dirty="0" smtClean="0"/>
              <a:t> </a:t>
            </a:r>
            <a:r>
              <a:rPr lang="en-GB" dirty="0" smtClean="0">
                <a:effectLst/>
              </a:rPr>
              <a:t>The Video Standards Council, the UK’s video industry professional body, has produced a very clear guide to the Video Recordings Act and subsidiary legislation, which is available at: </a:t>
            </a:r>
            <a:r>
              <a:rPr lang="en-GB" sz="1200" u="sng" kern="1200" dirty="0" smtClean="0">
                <a:solidFill>
                  <a:schemeClr val="tx1"/>
                </a:solidFill>
                <a:effectLst/>
                <a:latin typeface="Arial" charset="0"/>
                <a:ea typeface="ＭＳ Ｐゴシック" pitchFamily="108" charset="-128"/>
                <a:cs typeface="+mn-cs"/>
              </a:rPr>
              <a:t>http://www.videostandards.org.uk</a:t>
            </a:r>
          </a:p>
          <a:p>
            <a:pPr marL="0" marR="0" indent="0" algn="l" defTabSz="914400" rtl="0" eaLnBrk="0" fontAlgn="base" latinLnBrk="0" hangingPunct="0">
              <a:lnSpc>
                <a:spcPct val="150000"/>
              </a:lnSpc>
              <a:spcBef>
                <a:spcPct val="30000"/>
              </a:spcBef>
              <a:spcAft>
                <a:spcPct val="0"/>
              </a:spcAft>
              <a:buClrTx/>
              <a:buSzTx/>
              <a:buFontTx/>
              <a:buNone/>
              <a:tabLst/>
              <a:defRPr/>
            </a:pPr>
            <a:endParaRPr lang="en-GB" sz="1200" u="sng" kern="1200" dirty="0" smtClean="0">
              <a:solidFill>
                <a:schemeClr val="tx1"/>
              </a:solidFill>
              <a:effectLst/>
              <a:latin typeface="Arial" charset="0"/>
              <a:ea typeface="ＭＳ Ｐゴシック" pitchFamily="108" charset="-128"/>
              <a:cs typeface="+mn-cs"/>
            </a:endParaRPr>
          </a:p>
          <a:p>
            <a:pPr marL="0" marR="0" indent="0" algn="l" defTabSz="914400" rtl="0" eaLnBrk="0" fontAlgn="base" latinLnBrk="0" hangingPunct="0">
              <a:lnSpc>
                <a:spcPct val="150000"/>
              </a:lnSpc>
              <a:spcBef>
                <a:spcPct val="30000"/>
              </a:spcBef>
              <a:spcAft>
                <a:spcPct val="0"/>
              </a:spcAft>
              <a:buClrTx/>
              <a:buSzTx/>
              <a:buFontTx/>
              <a:buNone/>
              <a:tabLst/>
              <a:defRPr/>
            </a:pPr>
            <a:r>
              <a:rPr kumimoji="0" lang="en-GB" sz="1600" b="0" i="0" u="none" strike="noStrike" kern="0" cap="none" spc="0" normalizeH="0" baseline="0" noProof="0" dirty="0" smtClean="0">
                <a:ln>
                  <a:noFill/>
                </a:ln>
                <a:solidFill>
                  <a:srgbClr val="38586D"/>
                </a:solidFill>
                <a:effectLst/>
                <a:uLnTx/>
                <a:uFillTx/>
                <a:latin typeface="Arial"/>
                <a:ea typeface="ＭＳ Ｐゴシック"/>
                <a:cs typeface="+mn-cs"/>
              </a:rPr>
              <a:t>Exemptions:</a:t>
            </a:r>
          </a:p>
          <a:p>
            <a:pPr marL="0" marR="0" indent="0" algn="l" defTabSz="914400" rtl="0" eaLnBrk="0" fontAlgn="base" latinLnBrk="0" hangingPunct="0">
              <a:lnSpc>
                <a:spcPct val="150000"/>
              </a:lnSpc>
              <a:spcBef>
                <a:spcPct val="30000"/>
              </a:spcBef>
              <a:spcAft>
                <a:spcPct val="0"/>
              </a:spcAft>
              <a:buClrTx/>
              <a:buSzTx/>
              <a:buFontTx/>
              <a:buNone/>
              <a:tabLst/>
              <a:defRPr/>
            </a:pPr>
            <a:r>
              <a:rPr kumimoji="0" lang="en-GB" sz="1600" b="0" i="0" u="none" strike="noStrike" kern="0" cap="none" spc="0" normalizeH="0" baseline="0" noProof="0" dirty="0" smtClean="0">
                <a:ln>
                  <a:noFill/>
                </a:ln>
                <a:solidFill>
                  <a:srgbClr val="38586D"/>
                </a:solidFill>
                <a:effectLst/>
                <a:uLnTx/>
                <a:uFillTx/>
                <a:latin typeface="Arial"/>
                <a:ea typeface="ＭＳ Ｐゴシック"/>
                <a:cs typeface="+mn-cs"/>
              </a:rPr>
              <a:t>A video is not covered by the Act and is exempt from classification if it is considered educational or if its subject is sport, religion or music. However, this exemption is only granted if the video does not contain images of human sexual activity; mutilation, torture or other acts of gross violence towards humans or animals; human genital organs or human urinary or excretory functions; or techniques likely to be useful in the commission of offences. </a:t>
            </a:r>
            <a:endParaRPr lang="en-GB" sz="1200" u="sng" kern="1200" dirty="0" smtClean="0">
              <a:solidFill>
                <a:schemeClr val="tx1"/>
              </a:solidFill>
              <a:effectLst/>
              <a:latin typeface="Arial" charset="0"/>
              <a:ea typeface="ＭＳ Ｐゴシック" pitchFamily="108" charset="-128"/>
              <a:cs typeface="+mn-cs"/>
            </a:endParaRPr>
          </a:p>
          <a:p>
            <a:pPr marL="0" marR="0" indent="0" algn="l" defTabSz="914400" rtl="0" eaLnBrk="0" fontAlgn="base" latinLnBrk="0" hangingPunct="0">
              <a:lnSpc>
                <a:spcPct val="150000"/>
              </a:lnSpc>
              <a:spcBef>
                <a:spcPct val="30000"/>
              </a:spcBef>
              <a:spcAft>
                <a:spcPct val="0"/>
              </a:spcAft>
              <a:buClrTx/>
              <a:buSzTx/>
              <a:buFontTx/>
              <a:buNone/>
              <a:tabLst/>
              <a:defRPr/>
            </a:pPr>
            <a:endParaRPr lang="en-GB" sz="1200" u="sng" kern="1200" dirty="0" smtClean="0">
              <a:solidFill>
                <a:schemeClr val="tx1"/>
              </a:solidFill>
              <a:effectLst/>
              <a:latin typeface="Arial" charset="0"/>
              <a:ea typeface="ＭＳ Ｐゴシック" pitchFamily="108" charset="-128"/>
              <a:cs typeface="+mn-cs"/>
            </a:endParaRPr>
          </a:p>
          <a:p>
            <a:pPr marL="0" marR="0" indent="0" algn="l" defTabSz="914400" rtl="0" eaLnBrk="0" fontAlgn="base" latinLnBrk="0" hangingPunct="0">
              <a:lnSpc>
                <a:spcPct val="150000"/>
              </a:lnSpc>
              <a:spcBef>
                <a:spcPct val="30000"/>
              </a:spcBef>
              <a:spcAft>
                <a:spcPct val="0"/>
              </a:spcAft>
              <a:buClrTx/>
              <a:buSzTx/>
              <a:buFontTx/>
              <a:buNone/>
              <a:tabLst/>
              <a:defRPr/>
            </a:pPr>
            <a:endParaRPr lang="en-GB" dirty="0" smtClean="0">
              <a:effectLst/>
            </a:endParaRPr>
          </a:p>
          <a:p>
            <a:pPr rtl="0">
              <a:lnSpc>
                <a:spcPct val="150000"/>
              </a:lnSpc>
            </a:pPr>
            <a:endParaRPr lang="en-GB" dirty="0" smtClean="0">
              <a:effectLst/>
            </a:endParaRPr>
          </a:p>
          <a:p>
            <a:endParaRPr lang="en-GB" dirty="0"/>
          </a:p>
        </p:txBody>
      </p:sp>
      <p:sp>
        <p:nvSpPr>
          <p:cNvPr id="4" name="Slide Number Placeholder 3"/>
          <p:cNvSpPr>
            <a:spLocks noGrp="1"/>
          </p:cNvSpPr>
          <p:nvPr>
            <p:ph type="sldNum" sz="quarter" idx="10"/>
          </p:nvPr>
        </p:nvSpPr>
        <p:spPr/>
        <p:txBody>
          <a:bodyPr/>
          <a:lstStyle/>
          <a:p>
            <a:pPr>
              <a:defRPr/>
            </a:pPr>
            <a:fld id="{2F107F82-1FC3-4B71-BF8C-D50A2390BED2}"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No national film and/or</a:t>
            </a:r>
            <a:r>
              <a:rPr lang="en-GB" baseline="0" dirty="0" smtClean="0"/>
              <a:t> video </a:t>
            </a:r>
            <a:r>
              <a:rPr lang="en-GB" dirty="0" smtClean="0"/>
              <a:t>catalogue: BFI, COPAC, AIM25, etc.</a:t>
            </a:r>
          </a:p>
          <a:p>
            <a:endParaRPr lang="en-GB" dirty="0" smtClean="0"/>
          </a:p>
          <a:p>
            <a:r>
              <a:rPr lang="en-GB" dirty="0" smtClean="0"/>
              <a:t>BUFVC National register</a:t>
            </a:r>
            <a:r>
              <a:rPr lang="en-GB" baseline="0" dirty="0" smtClean="0"/>
              <a:t> of off-air recordings</a:t>
            </a:r>
            <a:endParaRPr lang="en-GB" dirty="0"/>
          </a:p>
        </p:txBody>
      </p:sp>
      <p:sp>
        <p:nvSpPr>
          <p:cNvPr id="4" name="Slide Number Placeholder 3"/>
          <p:cNvSpPr>
            <a:spLocks noGrp="1"/>
          </p:cNvSpPr>
          <p:nvPr>
            <p:ph type="sldNum" sz="quarter" idx="10"/>
          </p:nvPr>
        </p:nvSpPr>
        <p:spPr/>
        <p:txBody>
          <a:bodyPr/>
          <a:lstStyle/>
          <a:p>
            <a:pPr>
              <a:defRPr/>
            </a:pPr>
            <a:fld id="{2F107F82-1FC3-4B71-BF8C-D50A2390BED2}"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a:lnSpc>
                <a:spcPct val="150000"/>
              </a:lnSpc>
            </a:pPr>
            <a:r>
              <a:rPr lang="en-GB" sz="1600" dirty="0" smtClean="0">
                <a:effectLst/>
              </a:rPr>
              <a:t>National Preservation Office has published practical guidelines for libraries on </a:t>
            </a:r>
            <a:r>
              <a:rPr lang="en-GB" sz="1600" i="1" dirty="0" smtClean="0">
                <a:effectLst/>
              </a:rPr>
              <a:t>Caring for CDs and DVDs, </a:t>
            </a:r>
            <a:r>
              <a:rPr lang="en-GB" sz="1600" dirty="0" smtClean="0">
                <a:effectLst/>
              </a:rPr>
              <a:t>available at http://www.bl.uk/npo/pdf/cd.pdf. </a:t>
            </a:r>
          </a:p>
          <a:p>
            <a:pPr rtl="0">
              <a:lnSpc>
                <a:spcPct val="150000"/>
              </a:lnSpc>
            </a:pPr>
            <a:r>
              <a:rPr lang="en-GB" sz="1600" dirty="0" smtClean="0">
                <a:effectLst/>
              </a:rPr>
              <a:t>The Association of Moving Image Archivists (AMIA) has developed similar guidelines for videotapes, </a:t>
            </a:r>
            <a:r>
              <a:rPr lang="en-GB" sz="1600" i="1" dirty="0" smtClean="0">
                <a:effectLst/>
              </a:rPr>
              <a:t>Videotape preservation fact sheet</a:t>
            </a:r>
            <a:r>
              <a:rPr lang="en-GB" sz="1600" dirty="0" smtClean="0">
                <a:effectLst/>
              </a:rPr>
              <a:t>, available at http://www.amianet.org/resources/guides/fact_sheets.pdf. </a:t>
            </a:r>
            <a:endParaRPr lang="en-GB" sz="1600" dirty="0">
              <a:effectLst/>
            </a:endParaRPr>
          </a:p>
        </p:txBody>
      </p:sp>
      <p:sp>
        <p:nvSpPr>
          <p:cNvPr id="4" name="Slide Number Placeholder 3"/>
          <p:cNvSpPr>
            <a:spLocks noGrp="1"/>
          </p:cNvSpPr>
          <p:nvPr>
            <p:ph type="sldNum" sz="quarter" idx="10"/>
          </p:nvPr>
        </p:nvSpPr>
        <p:spPr/>
        <p:txBody>
          <a:bodyPr/>
          <a:lstStyle/>
          <a:p>
            <a:pPr>
              <a:defRPr/>
            </a:pPr>
            <a:fld id="{2F107F82-1FC3-4B71-BF8C-D50A2390BED2}"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50000"/>
              </a:lnSpc>
              <a:spcBef>
                <a:spcPct val="20000"/>
              </a:spcBef>
              <a:spcAft>
                <a:spcPct val="0"/>
              </a:spcAft>
              <a:buClrTx/>
              <a:buSzTx/>
              <a:buFontTx/>
              <a:buNone/>
              <a:tabLst/>
              <a:defRPr/>
            </a:pPr>
            <a:r>
              <a:rPr kumimoji="0" lang="en-GB" sz="1600" b="0" i="0" u="none" strike="noStrike" kern="0" cap="none" spc="0" normalizeH="0" baseline="0" noProof="0" dirty="0" smtClean="0">
                <a:ln>
                  <a:noFill/>
                </a:ln>
                <a:solidFill>
                  <a:srgbClr val="38586D"/>
                </a:solidFill>
                <a:effectLst/>
                <a:uLnTx/>
                <a:uFillTx/>
                <a:latin typeface="Arial"/>
                <a:ea typeface="ＭＳ Ｐゴシック"/>
                <a:cs typeface="+mn-cs"/>
              </a:rPr>
              <a:t>REWIND partnership </a:t>
            </a:r>
            <a:r>
              <a:rPr kumimoji="0" lang="en-GB" sz="1600" b="0" i="0" u="none" strike="noStrike" kern="0" cap="none" spc="0" normalizeH="0" baseline="0" noProof="0" smtClean="0">
                <a:ln>
                  <a:noFill/>
                </a:ln>
                <a:solidFill>
                  <a:srgbClr val="38586D"/>
                </a:solidFill>
                <a:effectLst/>
                <a:uLnTx/>
                <a:uFillTx/>
                <a:latin typeface="Arial"/>
                <a:ea typeface="ＭＳ Ｐゴシック"/>
                <a:cs typeface="+mn-cs"/>
              </a:rPr>
              <a:t>at Chelsea </a:t>
            </a:r>
            <a:endParaRPr kumimoji="0" lang="en-GB" sz="1600" b="0" i="0" u="none" strike="noStrike" kern="0" cap="none" spc="0" normalizeH="0" baseline="0" noProof="0" dirty="0" smtClean="0">
              <a:ln>
                <a:noFill/>
              </a:ln>
              <a:solidFill>
                <a:srgbClr val="38586D"/>
              </a:solidFill>
              <a:effectLst/>
              <a:uLnTx/>
              <a:uFillTx/>
              <a:latin typeface="Arial"/>
              <a:ea typeface="ＭＳ Ｐゴシック"/>
              <a:cs typeface="+mn-cs"/>
            </a:endParaRPr>
          </a:p>
        </p:txBody>
      </p:sp>
      <p:sp>
        <p:nvSpPr>
          <p:cNvPr id="4" name="Slide Number Placeholder 3"/>
          <p:cNvSpPr>
            <a:spLocks noGrp="1"/>
          </p:cNvSpPr>
          <p:nvPr>
            <p:ph type="sldNum" sz="quarter" idx="10"/>
          </p:nvPr>
        </p:nvSpPr>
        <p:spPr/>
        <p:txBody>
          <a:bodyPr/>
          <a:lstStyle/>
          <a:p>
            <a:pPr>
              <a:defRPr/>
            </a:pPr>
            <a:fld id="{2F107F82-1FC3-4B71-BF8C-D50A2390BED2}"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99896F30-4DA2-4CC4-B508-D04965D02A30}" type="slidenum">
              <a:rPr lang="en-US" smtClean="0"/>
              <a:pPr/>
              <a:t>18</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r>
              <a:rPr lang="en-GB" dirty="0" smtClean="0"/>
              <a:t>End. Thanks.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5B44F062-C305-4AEB-B152-15544E202EB7}" type="slidenum">
              <a:rPr lang="en-US" smtClean="0"/>
              <a:pPr/>
              <a:t>2</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r>
              <a:rPr lang="en-GB" dirty="0" smtClean="0"/>
              <a:t>Overview of the presentation,</a:t>
            </a:r>
            <a:r>
              <a:rPr lang="en-GB" baseline="0" dirty="0" smtClean="0"/>
              <a:t> focusing on practical issues for librarians </a:t>
            </a:r>
            <a:endParaRPr lang="en-GB"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5B44F062-C305-4AEB-B152-15544E202EB7}" type="slidenum">
              <a:rPr lang="en-US" smtClean="0"/>
              <a:pPr/>
              <a:t>3</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b="1" kern="1200" dirty="0" smtClean="0">
                <a:solidFill>
                  <a:schemeClr val="tx1"/>
                </a:solidFill>
                <a:latin typeface="Arial" charset="0"/>
                <a:ea typeface="ＭＳ Ｐゴシック" pitchFamily="108" charset="-128"/>
                <a:cs typeface="+mn-cs"/>
              </a:rPr>
              <a:t>Variety</a:t>
            </a:r>
            <a:r>
              <a:rPr lang="en-GB" sz="1200" b="1" kern="1200" baseline="0" dirty="0" smtClean="0">
                <a:solidFill>
                  <a:schemeClr val="tx1"/>
                </a:solidFill>
                <a:latin typeface="Arial" charset="0"/>
                <a:ea typeface="ＭＳ Ｐゴシック" pitchFamily="108" charset="-128"/>
                <a:cs typeface="+mn-cs"/>
              </a:rPr>
              <a:t> of formats </a:t>
            </a:r>
            <a:endParaRPr lang="en-GB" sz="1200" b="0" kern="1200" dirty="0" smtClean="0">
              <a:solidFill>
                <a:schemeClr val="tx1"/>
              </a:solidFill>
              <a:latin typeface="Arial" charset="0"/>
              <a:ea typeface="ＭＳ Ｐゴシック" pitchFamily="108" charset="-128"/>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latin typeface="Arial" charset="0"/>
                <a:ea typeface="ＭＳ Ｐゴシック" pitchFamily="108" charset="-128"/>
                <a:cs typeface="+mn-cs"/>
              </a:rPr>
              <a:t>1971 Sony ¾” U-</a:t>
            </a:r>
            <a:r>
              <a:rPr lang="en-GB" sz="1200" kern="1200" dirty="0" err="1" smtClean="0">
                <a:solidFill>
                  <a:schemeClr val="tx1"/>
                </a:solidFill>
                <a:latin typeface="Arial" charset="0"/>
                <a:ea typeface="ＭＳ Ｐゴシック" pitchFamily="108" charset="-128"/>
                <a:cs typeface="+mn-cs"/>
              </a:rPr>
              <a:t>matic</a:t>
            </a:r>
            <a:endParaRPr lang="en-GB" sz="1200" kern="1200" dirty="0" smtClean="0">
              <a:solidFill>
                <a:schemeClr val="tx1"/>
              </a:solidFill>
              <a:latin typeface="Arial" charset="0"/>
              <a:ea typeface="ＭＳ Ｐゴシック" pitchFamily="108" charset="-128"/>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latin typeface="Arial" charset="0"/>
                <a:ea typeface="ＭＳ Ｐゴシック" pitchFamily="108" charset="-128"/>
                <a:cs typeface="+mn-cs"/>
              </a:rPr>
              <a:t>1975 Sony</a:t>
            </a:r>
            <a:r>
              <a:rPr lang="en-GB" sz="1200" kern="1200" baseline="0" dirty="0" smtClean="0">
                <a:solidFill>
                  <a:schemeClr val="tx1"/>
                </a:solidFill>
                <a:latin typeface="Arial" charset="0"/>
                <a:ea typeface="ＭＳ Ｐゴシック" pitchFamily="108" charset="-128"/>
                <a:cs typeface="+mn-cs"/>
              </a:rPr>
              <a:t> </a:t>
            </a:r>
            <a:r>
              <a:rPr lang="en-GB" sz="1200" kern="1200" dirty="0" smtClean="0">
                <a:solidFill>
                  <a:schemeClr val="tx1"/>
                </a:solidFill>
                <a:latin typeface="Arial" charset="0"/>
                <a:ea typeface="ＭＳ Ｐゴシック" pitchFamily="108" charset="-128"/>
                <a:cs typeface="+mn-cs"/>
              </a:rPr>
              <a:t>½” </a:t>
            </a:r>
            <a:r>
              <a:rPr lang="en-GB" sz="1200" kern="1200" dirty="0" err="1" smtClean="0">
                <a:solidFill>
                  <a:schemeClr val="tx1"/>
                </a:solidFill>
                <a:latin typeface="Arial" charset="0"/>
                <a:ea typeface="ＭＳ Ｐゴシック" pitchFamily="108" charset="-128"/>
                <a:cs typeface="+mn-cs"/>
              </a:rPr>
              <a:t>Betamax</a:t>
            </a:r>
            <a:r>
              <a:rPr lang="en-GB" sz="1200" kern="1200" dirty="0" smtClean="0">
                <a:solidFill>
                  <a:schemeClr val="tx1"/>
                </a:solidFill>
                <a:latin typeface="Arial" charset="0"/>
                <a:ea typeface="ＭＳ Ｐゴシック" pitchFamily="108" charset="-128"/>
                <a:cs typeface="+mn-cs"/>
              </a:rPr>
              <a:t>, the first videocassette aimed at the home market</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latin typeface="Arial" charset="0"/>
                <a:ea typeface="ＭＳ Ｐゴシック" pitchFamily="108" charset="-128"/>
                <a:cs typeface="+mn-cs"/>
              </a:rPr>
              <a:t>1976 JVC VHS (Video Home System), which eventually emerged as the preferred consumer format</a:t>
            </a:r>
            <a:r>
              <a:rPr lang="en-GB" sz="1200" kern="1200" baseline="0" dirty="0" smtClean="0">
                <a:solidFill>
                  <a:schemeClr val="tx1"/>
                </a:solidFill>
                <a:latin typeface="Arial" charset="0"/>
                <a:ea typeface="ＭＳ Ｐゴシック" pitchFamily="108" charset="-128"/>
                <a:cs typeface="+mn-cs"/>
              </a:rPr>
              <a:t> in the early 1980s</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baseline="0" dirty="0" smtClean="0">
                <a:solidFill>
                  <a:schemeClr val="tx1"/>
                </a:solidFill>
                <a:latin typeface="Arial" charset="0"/>
                <a:ea typeface="ＭＳ Ｐゴシック" pitchFamily="108" charset="-128"/>
                <a:cs typeface="+mn-cs"/>
              </a:rPr>
              <a:t>1995 </a:t>
            </a:r>
            <a:r>
              <a:rPr lang="en-GB" sz="1200" kern="1200" dirty="0" smtClean="0">
                <a:solidFill>
                  <a:schemeClr val="tx1"/>
                </a:solidFill>
                <a:latin typeface="Arial" charset="0"/>
                <a:ea typeface="ＭＳ Ｐゴシック" pitchFamily="108" charset="-128"/>
                <a:cs typeface="+mn-cs"/>
              </a:rPr>
              <a:t>DVD (Digital Video Disc),</a:t>
            </a:r>
            <a:r>
              <a:rPr lang="en-GB" sz="1200" kern="1200" baseline="0" dirty="0" smtClean="0">
                <a:solidFill>
                  <a:schemeClr val="tx1"/>
                </a:solidFill>
                <a:latin typeface="Arial" charset="0"/>
                <a:ea typeface="ＭＳ Ｐゴシック" pitchFamily="108" charset="-128"/>
                <a:cs typeface="+mn-cs"/>
              </a:rPr>
              <a:t> it has</a:t>
            </a:r>
            <a:r>
              <a:rPr lang="en-GB" sz="1200" kern="1200" dirty="0" smtClean="0">
                <a:solidFill>
                  <a:schemeClr val="tx1"/>
                </a:solidFill>
                <a:latin typeface="Arial" charset="0"/>
                <a:ea typeface="ＭＳ Ｐゴシック" pitchFamily="108" charset="-128"/>
                <a:cs typeface="+mn-cs"/>
              </a:rPr>
              <a:t> replaced VHS as the universal format for home video</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latin typeface="Arial" charset="0"/>
                <a:ea typeface="ＭＳ Ｐゴシック" pitchFamily="108" charset="-128"/>
                <a:cs typeface="+mn-cs"/>
              </a:rPr>
              <a:t>2006 </a:t>
            </a:r>
            <a:r>
              <a:rPr lang="en-GB" sz="1200" kern="1200" dirty="0" err="1" smtClean="0">
                <a:solidFill>
                  <a:schemeClr val="tx1"/>
                </a:solidFill>
                <a:latin typeface="Arial" charset="0"/>
                <a:ea typeface="ＭＳ Ｐゴシック" pitchFamily="108" charset="-128"/>
                <a:cs typeface="+mn-cs"/>
              </a:rPr>
              <a:t>Blu</a:t>
            </a:r>
            <a:r>
              <a:rPr lang="en-GB" sz="1200" kern="1200" dirty="0" smtClean="0">
                <a:solidFill>
                  <a:schemeClr val="tx1"/>
                </a:solidFill>
                <a:latin typeface="Arial" charset="0"/>
                <a:ea typeface="ＭＳ Ｐゴシック" pitchFamily="108" charset="-128"/>
                <a:cs typeface="+mn-cs"/>
              </a:rPr>
              <a:t>-Ray Disc (BD) next generation digital</a:t>
            </a:r>
            <a:r>
              <a:rPr lang="en-GB" sz="1200" kern="1200" baseline="0" dirty="0" smtClean="0">
                <a:solidFill>
                  <a:schemeClr val="tx1"/>
                </a:solidFill>
                <a:latin typeface="Arial" charset="0"/>
                <a:ea typeface="ＭＳ Ｐゴシック" pitchFamily="108" charset="-128"/>
                <a:cs typeface="+mn-cs"/>
              </a:rPr>
              <a:t> format</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baseline="0" dirty="0" smtClean="0">
              <a:solidFill>
                <a:schemeClr val="tx1"/>
              </a:solidFill>
              <a:latin typeface="Arial" charset="0"/>
              <a:ea typeface="ＭＳ Ｐゴシック" pitchFamily="108" charset="-128"/>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baseline="0" dirty="0" smtClean="0">
                <a:solidFill>
                  <a:schemeClr val="tx1"/>
                </a:solidFill>
                <a:latin typeface="Arial" charset="0"/>
                <a:ea typeface="ＭＳ Ｐゴシック" pitchFamily="108" charset="-128"/>
                <a:cs typeface="+mn-cs"/>
              </a:rPr>
              <a:t>1990s- Online streamed content</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latin typeface="Arial" charset="0"/>
              <a:ea typeface="ＭＳ Ｐゴシック" pitchFamily="108" charset="-128"/>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Television (BBC, ITV, Channel Four, E4, More 4, Film 4, and Five Television with ERA Licence)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latin typeface="Arial" charset="0"/>
              <a:ea typeface="ＭＳ Ｐゴシック" pitchFamily="108" charset="-128"/>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latin typeface="Arial" charset="0"/>
                <a:ea typeface="ＭＳ Ｐゴシック" pitchFamily="108" charset="-128"/>
                <a:cs typeface="+mn-cs"/>
              </a:rPr>
              <a:t>CHELSEA</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latin typeface="Arial" charset="0"/>
                <a:ea typeface="ＭＳ Ｐゴシック" pitchFamily="108" charset="-128"/>
                <a:cs typeface="+mn-cs"/>
              </a:rPr>
              <a:t>Ca. 2,000 DVDs, 1,000 VHS,</a:t>
            </a:r>
            <a:r>
              <a:rPr lang="en-GB" sz="1200" kern="1200" baseline="0" dirty="0" smtClean="0">
                <a:solidFill>
                  <a:schemeClr val="tx1"/>
                </a:solidFill>
                <a:latin typeface="Arial" charset="0"/>
                <a:ea typeface="ＭＳ Ｐゴシック" pitchFamily="108" charset="-128"/>
                <a:cs typeface="+mn-cs"/>
              </a:rPr>
              <a:t> </a:t>
            </a:r>
            <a:r>
              <a:rPr lang="en-GB" sz="1200" kern="1200" dirty="0" smtClean="0">
                <a:solidFill>
                  <a:schemeClr val="tx1"/>
                </a:solidFill>
                <a:latin typeface="Arial" charset="0"/>
                <a:ea typeface="ＭＳ Ｐゴシック" pitchFamily="108" charset="-128"/>
                <a:cs typeface="+mn-cs"/>
              </a:rPr>
              <a:t>100 U-</a:t>
            </a:r>
            <a:r>
              <a:rPr lang="en-GB" sz="1200" kern="1200" dirty="0" err="1" smtClean="0">
                <a:solidFill>
                  <a:schemeClr val="tx1"/>
                </a:solidFill>
                <a:latin typeface="Arial" charset="0"/>
                <a:ea typeface="ＭＳ Ｐゴシック" pitchFamily="108" charset="-128"/>
                <a:cs typeface="+mn-cs"/>
              </a:rPr>
              <a:t>matic</a:t>
            </a:r>
            <a:r>
              <a:rPr lang="en-GB" sz="1200" kern="1200" dirty="0" smtClean="0">
                <a:solidFill>
                  <a:schemeClr val="tx1"/>
                </a:solidFill>
                <a:latin typeface="Arial" charset="0"/>
                <a:ea typeface="ＭＳ Ｐゴシック" pitchFamily="108" charset="-128"/>
                <a:cs typeface="+mn-cs"/>
              </a:rPr>
              <a:t> videocassettes, 5 </a:t>
            </a:r>
            <a:r>
              <a:rPr lang="en-GB" sz="1200" kern="1200" dirty="0" err="1" smtClean="0">
                <a:solidFill>
                  <a:schemeClr val="tx1"/>
                </a:solidFill>
                <a:latin typeface="Arial" charset="0"/>
                <a:ea typeface="ＭＳ Ｐゴシック" pitchFamily="108" charset="-128"/>
                <a:cs typeface="+mn-cs"/>
              </a:rPr>
              <a:t>Digibeta</a:t>
            </a:r>
            <a:r>
              <a:rPr lang="en-GB" sz="1200" kern="1200" baseline="0" dirty="0" smtClean="0">
                <a:solidFill>
                  <a:schemeClr val="tx1"/>
                </a:solidFill>
                <a:latin typeface="Arial" charset="0"/>
                <a:ea typeface="ＭＳ Ｐゴシック" pitchFamily="108" charset="-128"/>
                <a:cs typeface="+mn-cs"/>
              </a:rPr>
              <a:t> tapes.</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baseline="0" dirty="0" smtClean="0">
                <a:solidFill>
                  <a:schemeClr val="tx1"/>
                </a:solidFill>
                <a:latin typeface="Arial" charset="0"/>
                <a:ea typeface="ＭＳ Ｐゴシック" pitchFamily="108" charset="-128"/>
                <a:cs typeface="+mn-cs"/>
              </a:rPr>
              <a:t>M</a:t>
            </a:r>
            <a:r>
              <a:rPr lang="en-GB" sz="1200" kern="1200" dirty="0" smtClean="0">
                <a:solidFill>
                  <a:schemeClr val="tx1"/>
                </a:solidFill>
                <a:latin typeface="Arial" charset="0"/>
                <a:ea typeface="ＭＳ Ｐゴシック" pitchFamily="108" charset="-128"/>
                <a:cs typeface="+mn-cs"/>
              </a:rPr>
              <a:t>ajority pre-recorded commercial publications, but with a significant number of television programmes recorded off-air.</a:t>
            </a:r>
            <a:r>
              <a:rPr lang="en-GB" sz="1200" kern="1200" baseline="0" dirty="0" smtClean="0">
                <a:solidFill>
                  <a:schemeClr val="tx1"/>
                </a:solidFill>
                <a:latin typeface="Arial" charset="0"/>
                <a:ea typeface="ＭＳ Ｐゴシック" pitchFamily="108" charset="-128"/>
                <a:cs typeface="+mn-cs"/>
              </a:rPr>
              <a:t> S</a:t>
            </a:r>
            <a:r>
              <a:rPr lang="en-GB" sz="1200" kern="1200" dirty="0" smtClean="0">
                <a:solidFill>
                  <a:schemeClr val="tx1"/>
                </a:solidFill>
                <a:latin typeface="Arial" charset="0"/>
                <a:ea typeface="ＭＳ Ｐゴシック" pitchFamily="108" charset="-128"/>
                <a:cs typeface="+mn-cs"/>
              </a:rPr>
              <a:t>ome original material acquired through donation.</a:t>
            </a:r>
          </a:p>
          <a:p>
            <a:endParaRPr lang="en-GB"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latin typeface="Arial" charset="0"/>
                <a:ea typeface="ＭＳ Ｐゴシック" pitchFamily="108" charset="-128"/>
                <a:cs typeface="+mn-cs"/>
              </a:rPr>
              <a:t>Acquiring</a:t>
            </a:r>
            <a:r>
              <a:rPr lang="en-GB" sz="1200" kern="1200" baseline="0" dirty="0" smtClean="0">
                <a:solidFill>
                  <a:schemeClr val="tx1"/>
                </a:solidFill>
                <a:latin typeface="Arial" charset="0"/>
                <a:ea typeface="ＭＳ Ｐゴシック" pitchFamily="108" charset="-128"/>
                <a:cs typeface="+mn-cs"/>
              </a:rPr>
              <a:t> this material could be d</a:t>
            </a:r>
            <a:r>
              <a:rPr lang="en-GB" sz="1200" kern="1200" dirty="0" smtClean="0">
                <a:solidFill>
                  <a:schemeClr val="tx1"/>
                </a:solidFill>
                <a:latin typeface="Arial" charset="0"/>
                <a:ea typeface="ＭＳ Ｐゴシック" pitchFamily="108" charset="-128"/>
                <a:cs typeface="+mn-cs"/>
              </a:rPr>
              <a:t>ifficult and time consuming, for reasons that include the lack of specialist library suppliers, limited availability of historical and back catalogue titles, changing and diverse formats, complex legal frameworks, etc.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latin typeface="Arial" charset="0"/>
              <a:ea typeface="ＭＳ Ｐゴシック" pitchFamily="108" charset="-128"/>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latin typeface="Arial" charset="0"/>
                <a:ea typeface="ＭＳ Ｐゴシック" pitchFamily="108" charset="-128"/>
                <a:cs typeface="+mn-cs"/>
              </a:rPr>
              <a:t>This is also</a:t>
            </a:r>
            <a:r>
              <a:rPr lang="en-GB" sz="1200" kern="1200" baseline="0" dirty="0" smtClean="0">
                <a:solidFill>
                  <a:schemeClr val="tx1"/>
                </a:solidFill>
                <a:latin typeface="Arial" charset="0"/>
                <a:ea typeface="ＭＳ Ｐゴシック" pitchFamily="108" charset="-128"/>
                <a:cs typeface="+mn-cs"/>
              </a:rPr>
              <a:t> </a:t>
            </a:r>
            <a:r>
              <a:rPr lang="en-GB" sz="1200" kern="1200" dirty="0" smtClean="0">
                <a:solidFill>
                  <a:schemeClr val="tx1"/>
                </a:solidFill>
                <a:latin typeface="Arial" charset="0"/>
                <a:ea typeface="ＭＳ Ｐゴシック" pitchFamily="108" charset="-128"/>
                <a:cs typeface="+mn-cs"/>
              </a:rPr>
              <a:t>due in part to the nature of the material itself, that of an art work. As with artists’ books, prints or multiples, the librarian working with artists’ moving image assumes the role of the curator.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latin typeface="Arial" charset="0"/>
              <a:ea typeface="ＭＳ Ｐゴシック" pitchFamily="108" charset="-128"/>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latin typeface="Arial" charset="0"/>
                <a:ea typeface="ＭＳ Ｐゴシック" pitchFamily="108" charset="-128"/>
                <a:cs typeface="+mn-cs"/>
              </a:rPr>
              <a:t>Issues</a:t>
            </a:r>
            <a:r>
              <a:rPr lang="en-GB" sz="1200" kern="1200" baseline="0" dirty="0" smtClean="0">
                <a:solidFill>
                  <a:schemeClr val="tx1"/>
                </a:solidFill>
                <a:latin typeface="Arial" charset="0"/>
                <a:ea typeface="ＭＳ Ｐゴシック" pitchFamily="108" charset="-128"/>
                <a:cs typeface="+mn-cs"/>
              </a:rPr>
              <a:t> to explore: </a:t>
            </a:r>
            <a:r>
              <a:rPr lang="en-GB" sz="1200" kern="1200" dirty="0" smtClean="0">
                <a:solidFill>
                  <a:schemeClr val="tx1"/>
                </a:solidFill>
                <a:latin typeface="Arial" charset="0"/>
                <a:ea typeface="ＭＳ Ｐゴシック" pitchFamily="108" charset="-128"/>
                <a:cs typeface="+mn-cs"/>
              </a:rPr>
              <a:t>Purchase </a:t>
            </a:r>
            <a:r>
              <a:rPr lang="en-GB" sz="1200" kern="1200" dirty="0" err="1" smtClean="0">
                <a:solidFill>
                  <a:schemeClr val="tx1"/>
                </a:solidFill>
                <a:latin typeface="Arial" charset="0"/>
                <a:ea typeface="ＭＳ Ｐゴシック" pitchFamily="108" charset="-128"/>
                <a:cs typeface="+mn-cs"/>
              </a:rPr>
              <a:t>vs</a:t>
            </a:r>
            <a:r>
              <a:rPr lang="en-GB" sz="1200" kern="1200" dirty="0" smtClean="0">
                <a:solidFill>
                  <a:schemeClr val="tx1"/>
                </a:solidFill>
                <a:latin typeface="Arial" charset="0"/>
                <a:ea typeface="ＭＳ Ｐゴシック" pitchFamily="108" charset="-128"/>
                <a:cs typeface="+mn-cs"/>
              </a:rPr>
              <a:t> Donation;</a:t>
            </a:r>
            <a:r>
              <a:rPr lang="en-GB" sz="1200" kern="1200" baseline="0" dirty="0" smtClean="0">
                <a:solidFill>
                  <a:schemeClr val="tx1"/>
                </a:solidFill>
                <a:latin typeface="Arial" charset="0"/>
                <a:ea typeface="ＭＳ Ｐゴシック" pitchFamily="108" charset="-128"/>
                <a:cs typeface="+mn-cs"/>
              </a:rPr>
              <a:t> </a:t>
            </a:r>
            <a:r>
              <a:rPr lang="en-GB" sz="1200" kern="1200" dirty="0" smtClean="0">
                <a:solidFill>
                  <a:schemeClr val="tx1"/>
                </a:solidFill>
                <a:latin typeface="Arial" charset="0"/>
                <a:ea typeface="ＭＳ Ｐゴシック" pitchFamily="108" charset="-128"/>
                <a:cs typeface="+mn-cs"/>
              </a:rPr>
              <a:t>Viewing</a:t>
            </a:r>
            <a:r>
              <a:rPr lang="en-GB" sz="1200" kern="1200" baseline="0" dirty="0" smtClean="0">
                <a:solidFill>
                  <a:schemeClr val="tx1"/>
                </a:solidFill>
                <a:latin typeface="Arial" charset="0"/>
                <a:ea typeface="ＭＳ Ｐゴシック" pitchFamily="108" charset="-128"/>
                <a:cs typeface="+mn-cs"/>
              </a:rPr>
              <a:t> copies/renting/purchase</a:t>
            </a:r>
            <a:endParaRPr lang="en-GB" sz="1200" kern="1200" dirty="0" smtClean="0">
              <a:solidFill>
                <a:schemeClr val="tx1"/>
              </a:solidFill>
              <a:latin typeface="Arial" charset="0"/>
              <a:ea typeface="ＭＳ Ｐゴシック" pitchFamily="108" charset="-128"/>
              <a:cs typeface="+mn-cs"/>
            </a:endParaRPr>
          </a:p>
          <a:p>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2F107F82-1FC3-4B71-BF8C-D50A2390BED2}"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5B44F062-C305-4AEB-B152-15544E202EB7}" type="slidenum">
              <a:rPr lang="en-US" smtClean="0"/>
              <a:pPr/>
              <a:t>5</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r>
              <a:rPr lang="en-GB" dirty="0" smtClean="0"/>
              <a:t>Publishers and distributors 2</a:t>
            </a:r>
          </a:p>
          <a:p>
            <a:pPr eaLnBrk="1" hangingPunct="1"/>
            <a:endParaRPr lang="en-GB" dirty="0" smtClean="0"/>
          </a:p>
          <a:p>
            <a:pPr eaLnBrk="1" hangingPunct="1"/>
            <a:r>
              <a:rPr lang="en-GB" dirty="0" smtClean="0"/>
              <a:t>Online generalist</a:t>
            </a:r>
            <a:r>
              <a:rPr lang="en-GB" baseline="0" dirty="0" smtClean="0"/>
              <a:t> video suppliers (Amazon, </a:t>
            </a:r>
            <a:r>
              <a:rPr lang="en-GB" baseline="0" dirty="0" err="1" smtClean="0"/>
              <a:t>Moviemail</a:t>
            </a:r>
            <a:r>
              <a:rPr lang="en-GB" baseline="0" dirty="0" smtClean="0"/>
              <a:t>, etc.) only offer a very small percentage of the material available</a:t>
            </a:r>
            <a:endParaRPr lang="en-GB"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5B44F062-C305-4AEB-B152-15544E202EB7}" type="slidenum">
              <a:rPr lang="en-US" smtClean="0"/>
              <a:pPr/>
              <a:t>6</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r>
              <a:rPr lang="en-GB" sz="1200" b="1" kern="1200" dirty="0" smtClean="0">
                <a:solidFill>
                  <a:schemeClr val="tx1"/>
                </a:solidFill>
                <a:latin typeface="Arial" charset="0"/>
                <a:ea typeface="ＭＳ Ｐゴシック" pitchFamily="108" charset="-128"/>
                <a:cs typeface="+mn-cs"/>
              </a:rPr>
              <a:t>Distributors</a:t>
            </a:r>
            <a:r>
              <a:rPr lang="en-GB" sz="1200" b="1" kern="1200" baseline="0" dirty="0" smtClean="0">
                <a:solidFill>
                  <a:schemeClr val="tx1"/>
                </a:solidFill>
                <a:latin typeface="Arial" charset="0"/>
                <a:ea typeface="ＭＳ Ｐゴシック" pitchFamily="108" charset="-128"/>
                <a:cs typeface="+mn-cs"/>
              </a:rPr>
              <a:t> of copies </a:t>
            </a:r>
          </a:p>
          <a:p>
            <a:endParaRPr lang="en-GB" sz="1200" b="1" kern="1200" dirty="0" smtClean="0">
              <a:solidFill>
                <a:schemeClr val="tx1"/>
              </a:solidFill>
              <a:latin typeface="Arial" charset="0"/>
              <a:ea typeface="ＭＳ Ｐゴシック" pitchFamily="108" charset="-128"/>
              <a:cs typeface="+mn-cs"/>
            </a:endParaRPr>
          </a:p>
          <a:p>
            <a:r>
              <a:rPr lang="en-GB" sz="1200" b="1" kern="1200" dirty="0" smtClean="0">
                <a:solidFill>
                  <a:schemeClr val="tx1"/>
                </a:solidFill>
                <a:latin typeface="Arial" charset="0"/>
                <a:ea typeface="ＭＳ Ｐゴシック" pitchFamily="108" charset="-128"/>
                <a:cs typeface="+mn-cs"/>
              </a:rPr>
              <a:t>BDV (Bureau des videos) </a:t>
            </a:r>
            <a:r>
              <a:rPr lang="en-GB" sz="1200" kern="1200" dirty="0" smtClean="0">
                <a:solidFill>
                  <a:schemeClr val="tx1"/>
                </a:solidFill>
                <a:latin typeface="Arial" charset="0"/>
                <a:ea typeface="ＭＳ Ｐゴシック" pitchFamily="108" charset="-128"/>
                <a:cs typeface="+mn-cs"/>
              </a:rPr>
              <a:t>(France)</a:t>
            </a:r>
          </a:p>
          <a:p>
            <a:r>
              <a:rPr lang="en-GB" sz="1200" kern="1200" dirty="0" smtClean="0">
                <a:solidFill>
                  <a:schemeClr val="tx1"/>
                </a:solidFill>
                <a:latin typeface="Arial" charset="0"/>
                <a:ea typeface="ＭＳ Ｐゴシック" pitchFamily="108" charset="-128"/>
                <a:cs typeface="+mn-cs"/>
              </a:rPr>
              <a:t>http://www.bureaudesvideos.com</a:t>
            </a:r>
          </a:p>
          <a:p>
            <a:r>
              <a:rPr lang="en-GB" sz="1200" kern="1200" dirty="0" smtClean="0">
                <a:solidFill>
                  <a:schemeClr val="tx1"/>
                </a:solidFill>
                <a:latin typeface="Arial" charset="0"/>
                <a:ea typeface="ＭＳ Ｐゴシック" pitchFamily="108" charset="-128"/>
                <a:cs typeface="+mn-cs"/>
              </a:rPr>
              <a:t>Contemporary video art distribution and publishing company created in 1994. Limited editions on professional formats include public performance rights. Unlimited editions on VHS and DVD for private use only are also available for sale. Catalogue available online.</a:t>
            </a:r>
          </a:p>
          <a:p>
            <a:r>
              <a:rPr lang="en-GB" sz="1200" kern="1200" dirty="0" smtClean="0">
                <a:solidFill>
                  <a:schemeClr val="tx1"/>
                </a:solidFill>
                <a:latin typeface="Arial" charset="0"/>
                <a:ea typeface="ＭＳ Ｐゴシック" pitchFamily="108" charset="-128"/>
                <a:cs typeface="+mn-cs"/>
              </a:rPr>
              <a:t> </a:t>
            </a:r>
          </a:p>
          <a:p>
            <a:r>
              <a:rPr lang="en-GB" sz="1200" b="1" kern="1200" dirty="0" smtClean="0">
                <a:solidFill>
                  <a:schemeClr val="tx1"/>
                </a:solidFill>
                <a:latin typeface="Arial" charset="0"/>
                <a:ea typeface="ＭＳ Ｐゴシック" pitchFamily="108" charset="-128"/>
                <a:cs typeface="+mn-cs"/>
              </a:rPr>
              <a:t>Canyon cinema </a:t>
            </a:r>
            <a:r>
              <a:rPr lang="en-GB" sz="1200" kern="1200" dirty="0" smtClean="0">
                <a:solidFill>
                  <a:schemeClr val="tx1"/>
                </a:solidFill>
                <a:latin typeface="Arial" charset="0"/>
                <a:ea typeface="ＭＳ Ｐゴシック" pitchFamily="108" charset="-128"/>
                <a:cs typeface="+mn-cs"/>
              </a:rPr>
              <a:t>(USA)</a:t>
            </a:r>
          </a:p>
          <a:p>
            <a:r>
              <a:rPr lang="en-GB" sz="1200" kern="1200" dirty="0" smtClean="0">
                <a:solidFill>
                  <a:schemeClr val="tx1"/>
                </a:solidFill>
                <a:latin typeface="Arial" charset="0"/>
                <a:ea typeface="ＭＳ Ｐゴシック" pitchFamily="108" charset="-128"/>
                <a:cs typeface="+mn-cs"/>
              </a:rPr>
              <a:t>http://www.canyoncinema.com</a:t>
            </a:r>
          </a:p>
          <a:p>
            <a:r>
              <a:rPr lang="en-GB" sz="1200" kern="1200" dirty="0" smtClean="0">
                <a:solidFill>
                  <a:schemeClr val="tx1"/>
                </a:solidFill>
                <a:latin typeface="Arial" charset="0"/>
                <a:ea typeface="ＭＳ Ｐゴシック" pitchFamily="108" charset="-128"/>
                <a:cs typeface="+mn-cs"/>
              </a:rPr>
              <a:t>Filmmakers' cooperative specialising in the distribution of experimental film, founded in 1967. Collection of more than 3500 films available for rental and sale in different formats, including VHS and DVD. Catalogue available online.</a:t>
            </a:r>
          </a:p>
          <a:p>
            <a:r>
              <a:rPr lang="en-GB" sz="1200" kern="1200" dirty="0" smtClean="0">
                <a:solidFill>
                  <a:schemeClr val="tx1"/>
                </a:solidFill>
                <a:latin typeface="Arial" charset="0"/>
                <a:ea typeface="ＭＳ Ｐゴシック" pitchFamily="108" charset="-128"/>
                <a:cs typeface="+mn-cs"/>
              </a:rPr>
              <a:t> </a:t>
            </a:r>
          </a:p>
          <a:p>
            <a:r>
              <a:rPr lang="en-GB" sz="1200" b="1" kern="1200" dirty="0" err="1" smtClean="0">
                <a:solidFill>
                  <a:schemeClr val="tx1"/>
                </a:solidFill>
                <a:latin typeface="Arial" charset="0"/>
                <a:ea typeface="ＭＳ Ｐゴシック" pitchFamily="108" charset="-128"/>
                <a:cs typeface="+mn-cs"/>
              </a:rPr>
              <a:t>Cinenova</a:t>
            </a:r>
            <a:r>
              <a:rPr lang="en-GB" sz="1200" b="1" kern="1200" dirty="0" smtClean="0">
                <a:solidFill>
                  <a:schemeClr val="tx1"/>
                </a:solidFill>
                <a:latin typeface="Arial" charset="0"/>
                <a:ea typeface="ＭＳ Ｐゴシック" pitchFamily="108" charset="-128"/>
                <a:cs typeface="+mn-cs"/>
              </a:rPr>
              <a:t> </a:t>
            </a:r>
            <a:r>
              <a:rPr lang="en-GB" sz="1200" kern="1200" dirty="0" smtClean="0">
                <a:solidFill>
                  <a:schemeClr val="tx1"/>
                </a:solidFill>
                <a:latin typeface="Arial" charset="0"/>
                <a:ea typeface="ＭＳ Ｐゴシック" pitchFamily="108" charset="-128"/>
                <a:cs typeface="+mn-cs"/>
              </a:rPr>
              <a:t>(UK)</a:t>
            </a:r>
          </a:p>
          <a:p>
            <a:r>
              <a:rPr lang="en-GB" sz="1200" kern="1200" dirty="0" smtClean="0">
                <a:solidFill>
                  <a:schemeClr val="tx1"/>
                </a:solidFill>
                <a:latin typeface="Arial" charset="0"/>
                <a:ea typeface="ＭＳ Ｐゴシック" pitchFamily="108" charset="-128"/>
                <a:cs typeface="+mn-cs"/>
              </a:rPr>
              <a:t>http://www.cinenova.org.uk</a:t>
            </a:r>
          </a:p>
          <a:p>
            <a:r>
              <a:rPr lang="en-GB" sz="1200" kern="1200" dirty="0" smtClean="0">
                <a:solidFill>
                  <a:schemeClr val="tx1"/>
                </a:solidFill>
                <a:latin typeface="Arial" charset="0"/>
                <a:ea typeface="ＭＳ Ｐゴシック" pitchFamily="108" charset="-128"/>
                <a:cs typeface="+mn-cs"/>
              </a:rPr>
              <a:t>Non-profit organisation dedicated to distributing films and videos made by women, formed in 1991. Collection in different formats, including VHS and DVD, available for rental and sale. Catalogue available online.</a:t>
            </a:r>
          </a:p>
          <a:p>
            <a:r>
              <a:rPr lang="en-GB" sz="1200" b="1" kern="1200" dirty="0" smtClean="0">
                <a:solidFill>
                  <a:schemeClr val="tx1"/>
                </a:solidFill>
                <a:latin typeface="Arial" charset="0"/>
                <a:ea typeface="ＭＳ Ｐゴシック" pitchFamily="108" charset="-128"/>
                <a:cs typeface="+mn-cs"/>
              </a:rPr>
              <a:t>                                  </a:t>
            </a:r>
            <a:endParaRPr lang="en-GB" sz="1200" kern="1200" dirty="0" smtClean="0">
              <a:solidFill>
                <a:schemeClr val="tx1"/>
              </a:solidFill>
              <a:latin typeface="Arial" charset="0"/>
              <a:ea typeface="ＭＳ Ｐゴシック" pitchFamily="108" charset="-128"/>
              <a:cs typeface="+mn-cs"/>
            </a:endParaRPr>
          </a:p>
          <a:p>
            <a:r>
              <a:rPr lang="en-GB" sz="1200" b="1" kern="1200" dirty="0" smtClean="0">
                <a:solidFill>
                  <a:schemeClr val="tx1"/>
                </a:solidFill>
                <a:latin typeface="Arial" charset="0"/>
                <a:ea typeface="ＭＳ Ｐゴシック" pitchFamily="108" charset="-128"/>
                <a:cs typeface="+mn-cs"/>
              </a:rPr>
              <a:t>Electronic Arts Intermix</a:t>
            </a:r>
            <a:r>
              <a:rPr lang="en-GB" sz="1200" kern="1200" dirty="0" smtClean="0">
                <a:solidFill>
                  <a:schemeClr val="tx1"/>
                </a:solidFill>
                <a:latin typeface="Arial" charset="0"/>
                <a:ea typeface="ＭＳ Ｐゴシック" pitchFamily="108" charset="-128"/>
                <a:cs typeface="+mn-cs"/>
              </a:rPr>
              <a:t> (USA)</a:t>
            </a:r>
          </a:p>
          <a:p>
            <a:r>
              <a:rPr lang="en-GB" sz="1200" kern="1200" dirty="0" smtClean="0">
                <a:solidFill>
                  <a:schemeClr val="tx1"/>
                </a:solidFill>
                <a:latin typeface="Arial" charset="0"/>
                <a:ea typeface="ＭＳ Ｐゴシック" pitchFamily="108" charset="-128"/>
                <a:cs typeface="+mn-cs"/>
              </a:rPr>
              <a:t>http://www.eai.org/eai/index.htm</a:t>
            </a:r>
          </a:p>
          <a:p>
            <a:r>
              <a:rPr lang="en-GB" sz="1200" kern="1200" dirty="0" smtClean="0">
                <a:solidFill>
                  <a:schemeClr val="tx1"/>
                </a:solidFill>
                <a:latin typeface="Arial" charset="0"/>
                <a:ea typeface="ＭＳ Ｐゴシック" pitchFamily="108" charset="-128"/>
                <a:cs typeface="+mn-cs"/>
              </a:rPr>
              <a:t>Non-profit media arts</a:t>
            </a:r>
            <a:r>
              <a:rPr lang="en-GB" sz="1200" i="1" kern="1200" dirty="0" smtClean="0">
                <a:solidFill>
                  <a:schemeClr val="tx1"/>
                </a:solidFill>
                <a:latin typeface="Arial" charset="0"/>
                <a:ea typeface="ＭＳ Ｐゴシック" pitchFamily="108" charset="-128"/>
                <a:cs typeface="+mn-cs"/>
              </a:rPr>
              <a:t> </a:t>
            </a:r>
            <a:r>
              <a:rPr lang="en-GB" sz="1200" kern="1200" dirty="0" smtClean="0">
                <a:solidFill>
                  <a:schemeClr val="tx1"/>
                </a:solidFill>
                <a:latin typeface="Arial" charset="0"/>
                <a:ea typeface="ＭＳ Ｐゴシック" pitchFamily="108" charset="-128"/>
                <a:cs typeface="+mn-cs"/>
              </a:rPr>
              <a:t>centre and distribution service for video and media art, founded in 1971. Collection of 3000 works available for rental or sale in different formats, including on DVD for educational use in libraries or classrooms. Catalogue available online.</a:t>
            </a:r>
          </a:p>
          <a:p>
            <a:r>
              <a:rPr lang="en-GB" sz="1200" kern="1200" dirty="0" smtClean="0">
                <a:solidFill>
                  <a:schemeClr val="tx1"/>
                </a:solidFill>
                <a:latin typeface="Arial" charset="0"/>
                <a:ea typeface="ＭＳ Ｐゴシック" pitchFamily="108" charset="-128"/>
                <a:cs typeface="+mn-cs"/>
              </a:rPr>
              <a:t> </a:t>
            </a:r>
          </a:p>
          <a:p>
            <a:r>
              <a:rPr lang="en-GB" sz="1200" b="1" kern="1200" dirty="0" smtClean="0">
                <a:solidFill>
                  <a:schemeClr val="tx1"/>
                </a:solidFill>
                <a:latin typeface="Arial" charset="0"/>
                <a:ea typeface="ＭＳ Ｐゴシック" pitchFamily="108" charset="-128"/>
                <a:cs typeface="+mn-cs"/>
              </a:rPr>
              <a:t>Video Data Bank (USA) [Online and DVD publishing]</a:t>
            </a:r>
          </a:p>
          <a:p>
            <a:r>
              <a:rPr lang="en-GB" sz="1200" b="1" kern="1200" dirty="0" smtClean="0">
                <a:solidFill>
                  <a:schemeClr val="tx1"/>
                </a:solidFill>
                <a:latin typeface="Arial" charset="0"/>
                <a:ea typeface="ＭＳ Ｐゴシック" pitchFamily="108" charset="-128"/>
                <a:cs typeface="+mn-cs"/>
              </a:rPr>
              <a:t>http://www.vdb.org</a:t>
            </a:r>
          </a:p>
          <a:p>
            <a:r>
              <a:rPr lang="en-GB" sz="1200" b="1" kern="1200" dirty="0" smtClean="0">
                <a:solidFill>
                  <a:schemeClr val="tx1"/>
                </a:solidFill>
                <a:latin typeface="Arial" charset="0"/>
                <a:ea typeface="ＭＳ Ｐゴシック" pitchFamily="108" charset="-128"/>
                <a:cs typeface="+mn-cs"/>
              </a:rPr>
              <a:t>Distribution service for video art, established in 1976. Collection of 1600 works available for rental and sale in different formats, including VHS and DVD. Its Early Video Art collection includes many titles from the </a:t>
            </a:r>
            <a:r>
              <a:rPr lang="en-GB" sz="1200" b="1" kern="1200" dirty="0" err="1" smtClean="0">
                <a:solidFill>
                  <a:schemeClr val="tx1"/>
                </a:solidFill>
                <a:latin typeface="Arial" charset="0"/>
                <a:ea typeface="ＭＳ Ｐゴシック" pitchFamily="108" charset="-128"/>
                <a:cs typeface="+mn-cs"/>
              </a:rPr>
              <a:t>Castelli-Sonnabend</a:t>
            </a:r>
            <a:r>
              <a:rPr lang="en-GB" sz="1200" b="1" kern="1200" dirty="0" smtClean="0">
                <a:solidFill>
                  <a:schemeClr val="tx1"/>
                </a:solidFill>
                <a:latin typeface="Arial" charset="0"/>
                <a:ea typeface="ＭＳ Ｐゴシック" pitchFamily="108" charset="-128"/>
                <a:cs typeface="+mn-cs"/>
              </a:rPr>
              <a:t> collection, the first and most prominent collection of late 60s and 70s video art. Catalogue available online.</a:t>
            </a:r>
          </a:p>
          <a:p>
            <a:r>
              <a:rPr lang="en-GB" sz="1200" b="1" kern="1200" dirty="0" smtClean="0">
                <a:solidFill>
                  <a:schemeClr val="tx1"/>
                </a:solidFill>
                <a:latin typeface="Arial" charset="0"/>
                <a:ea typeface="ＭＳ Ｐゴシック" pitchFamily="108" charset="-128"/>
                <a:cs typeface="+mn-cs"/>
              </a:rPr>
              <a:t> </a:t>
            </a:r>
          </a:p>
          <a:p>
            <a:r>
              <a:rPr lang="en-GB" sz="1200" b="1" kern="1200" dirty="0" smtClean="0">
                <a:solidFill>
                  <a:schemeClr val="tx1"/>
                </a:solidFill>
                <a:latin typeface="Arial" charset="0"/>
                <a:ea typeface="ＭＳ Ｐゴシック" pitchFamily="108" charset="-128"/>
                <a:cs typeface="+mn-cs"/>
              </a:rPr>
              <a:t>V tape (Canada)</a:t>
            </a:r>
          </a:p>
          <a:p>
            <a:r>
              <a:rPr lang="en-GB" sz="1200" b="1" kern="1200" dirty="0" smtClean="0">
                <a:solidFill>
                  <a:schemeClr val="tx1"/>
                </a:solidFill>
                <a:latin typeface="Arial" charset="0"/>
                <a:ea typeface="ＭＳ Ｐゴシック" pitchFamily="108" charset="-128"/>
                <a:cs typeface="+mn-cs"/>
              </a:rPr>
              <a:t>http</a:t>
            </a:r>
            <a:r>
              <a:rPr lang="en-GB" sz="1200" kern="1200" dirty="0" smtClean="0">
                <a:solidFill>
                  <a:schemeClr val="tx1"/>
                </a:solidFill>
                <a:latin typeface="Arial" charset="0"/>
                <a:ea typeface="ＭＳ Ｐゴシック" pitchFamily="108" charset="-128"/>
                <a:cs typeface="+mn-cs"/>
              </a:rPr>
              <a:t>://www.vtape.org</a:t>
            </a:r>
          </a:p>
          <a:p>
            <a:r>
              <a:rPr lang="en-GB" sz="1200" kern="1200" dirty="0" smtClean="0">
                <a:solidFill>
                  <a:schemeClr val="tx1"/>
                </a:solidFill>
                <a:latin typeface="Arial" charset="0"/>
                <a:ea typeface="ＭＳ Ｐゴシック" pitchFamily="108" charset="-128"/>
                <a:cs typeface="+mn-cs"/>
              </a:rPr>
              <a:t>Arts</a:t>
            </a:r>
            <a:r>
              <a:rPr lang="en-GB" sz="1200" i="1" kern="1200" dirty="0" smtClean="0">
                <a:solidFill>
                  <a:schemeClr val="tx1"/>
                </a:solidFill>
                <a:latin typeface="Arial" charset="0"/>
                <a:ea typeface="ＭＳ Ｐゴシック" pitchFamily="108" charset="-128"/>
                <a:cs typeface="+mn-cs"/>
              </a:rPr>
              <a:t> </a:t>
            </a:r>
            <a:r>
              <a:rPr lang="en-GB" sz="1200" kern="1200" dirty="0" err="1" smtClean="0">
                <a:solidFill>
                  <a:schemeClr val="tx1"/>
                </a:solidFill>
                <a:latin typeface="Arial" charset="0"/>
                <a:ea typeface="ＭＳ Ｐゴシック" pitchFamily="108" charset="-128"/>
                <a:cs typeface="+mn-cs"/>
              </a:rPr>
              <a:t>center</a:t>
            </a:r>
            <a:r>
              <a:rPr lang="en-GB" sz="1200" kern="1200" dirty="0" smtClean="0">
                <a:solidFill>
                  <a:schemeClr val="tx1"/>
                </a:solidFill>
                <a:latin typeface="Arial" charset="0"/>
                <a:ea typeface="ＭＳ Ｐゴシック" pitchFamily="108" charset="-128"/>
                <a:cs typeface="+mn-cs"/>
              </a:rPr>
              <a:t> and distribution service for video and media art, founded in 1980. Collection of 3500 works available for rental and sale in different formats, including DVD. Catalogue available online.</a:t>
            </a:r>
          </a:p>
          <a:p>
            <a:endParaRPr lang="en-GB" sz="1200" kern="1200" dirty="0" smtClean="0">
              <a:solidFill>
                <a:schemeClr val="tx1"/>
              </a:solidFill>
              <a:latin typeface="Arial" charset="0"/>
              <a:ea typeface="ＭＳ Ｐゴシック" pitchFamily="108" charset="-128"/>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5B44F062-C305-4AEB-B152-15544E202EB7}" type="slidenum">
              <a:rPr lang="en-US" smtClean="0"/>
              <a:pPr/>
              <a:t>7</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r>
              <a:rPr lang="en-GB" sz="1200" b="1" kern="1200" dirty="0" smtClean="0">
                <a:solidFill>
                  <a:schemeClr val="tx1"/>
                </a:solidFill>
                <a:latin typeface="Arial" charset="0"/>
                <a:ea typeface="ＭＳ Ｐゴシック" pitchFamily="108" charset="-128"/>
                <a:cs typeface="+mn-cs"/>
              </a:rPr>
              <a:t>Publishers</a:t>
            </a:r>
            <a:r>
              <a:rPr lang="en-GB" sz="1200" b="1" kern="1200" baseline="0" dirty="0" smtClean="0">
                <a:solidFill>
                  <a:schemeClr val="tx1"/>
                </a:solidFill>
                <a:latin typeface="Arial" charset="0"/>
                <a:ea typeface="ＭＳ Ｐゴシック" pitchFamily="108" charset="-128"/>
                <a:cs typeface="+mn-cs"/>
              </a:rPr>
              <a:t> of commercial DVDs</a:t>
            </a:r>
          </a:p>
          <a:p>
            <a:endParaRPr lang="en-GB" sz="1200" b="1" kern="1200" baseline="0" dirty="0" smtClean="0">
              <a:solidFill>
                <a:schemeClr val="tx1"/>
              </a:solidFill>
              <a:latin typeface="Arial" charset="0"/>
              <a:ea typeface="ＭＳ Ｐゴシック" pitchFamily="108" charset="-128"/>
              <a:cs typeface="+mn-cs"/>
            </a:endParaRPr>
          </a:p>
          <a:p>
            <a:r>
              <a:rPr lang="en-GB" sz="1200" b="1" kern="1200" dirty="0" err="1" smtClean="0">
                <a:solidFill>
                  <a:schemeClr val="tx1"/>
                </a:solidFill>
                <a:latin typeface="Arial" charset="0"/>
                <a:ea typeface="ＭＳ Ｐゴシック" pitchFamily="108" charset="-128"/>
                <a:cs typeface="+mn-cs"/>
              </a:rPr>
              <a:t>Filmarmalade</a:t>
            </a:r>
            <a:r>
              <a:rPr lang="en-GB" sz="1200" b="1" kern="1200" dirty="0" smtClean="0">
                <a:solidFill>
                  <a:schemeClr val="tx1"/>
                </a:solidFill>
                <a:latin typeface="Arial" charset="0"/>
                <a:ea typeface="ＭＳ Ｐゴシック" pitchFamily="108" charset="-128"/>
                <a:cs typeface="+mn-cs"/>
              </a:rPr>
              <a:t> </a:t>
            </a:r>
            <a:r>
              <a:rPr lang="en-GB" sz="1200" kern="1200" dirty="0" smtClean="0">
                <a:solidFill>
                  <a:schemeClr val="tx1"/>
                </a:solidFill>
                <a:latin typeface="Arial" charset="0"/>
                <a:ea typeface="ＭＳ Ｐゴシック" pitchFamily="108" charset="-128"/>
                <a:cs typeface="+mn-cs"/>
              </a:rPr>
              <a:t>(UK)</a:t>
            </a:r>
          </a:p>
          <a:p>
            <a:r>
              <a:rPr lang="en-GB" sz="1200" kern="1200" dirty="0" smtClean="0">
                <a:solidFill>
                  <a:schemeClr val="tx1"/>
                </a:solidFill>
                <a:latin typeface="Arial" charset="0"/>
                <a:ea typeface="ＭＳ Ｐゴシック" pitchFamily="108" charset="-128"/>
                <a:cs typeface="+mn-cs"/>
              </a:rPr>
              <a:t>http://www.filmarmalade.co.uk</a:t>
            </a:r>
          </a:p>
          <a:p>
            <a:r>
              <a:rPr lang="en-GB" sz="1200" kern="1200" dirty="0" smtClean="0">
                <a:solidFill>
                  <a:schemeClr val="tx1"/>
                </a:solidFill>
                <a:latin typeface="Arial" charset="0"/>
                <a:ea typeface="ＭＳ Ｐゴシック" pitchFamily="108" charset="-128"/>
                <a:cs typeface="+mn-cs"/>
              </a:rPr>
              <a:t>New publisher of contemporary artists’ film and video. Each DVD release includes a single work, published as a limited edition. Catalogue available online.</a:t>
            </a:r>
          </a:p>
          <a:p>
            <a:r>
              <a:rPr lang="en-GB" sz="1200" kern="1200" dirty="0" smtClean="0">
                <a:solidFill>
                  <a:schemeClr val="tx1"/>
                </a:solidFill>
                <a:latin typeface="Arial" charset="0"/>
                <a:ea typeface="ＭＳ Ｐゴシック" pitchFamily="108" charset="-128"/>
                <a:cs typeface="+mn-cs"/>
              </a:rPr>
              <a:t> </a:t>
            </a:r>
          </a:p>
          <a:p>
            <a:r>
              <a:rPr lang="en-GB" sz="1200" b="1" kern="1200" dirty="0" smtClean="0">
                <a:solidFill>
                  <a:schemeClr val="tx1"/>
                </a:solidFill>
                <a:latin typeface="Arial" charset="0"/>
                <a:ea typeface="ＭＳ Ｐゴシック" pitchFamily="108" charset="-128"/>
                <a:cs typeface="+mn-cs"/>
              </a:rPr>
              <a:t>Index </a:t>
            </a:r>
            <a:r>
              <a:rPr lang="en-GB" sz="1200" kern="1200" dirty="0" smtClean="0">
                <a:solidFill>
                  <a:schemeClr val="tx1"/>
                </a:solidFill>
                <a:latin typeface="Arial" charset="0"/>
                <a:ea typeface="ＭＳ Ｐゴシック" pitchFamily="108" charset="-128"/>
                <a:cs typeface="+mn-cs"/>
              </a:rPr>
              <a:t>(Austria)</a:t>
            </a:r>
          </a:p>
          <a:p>
            <a:r>
              <a:rPr lang="en-GB" sz="1200" kern="1200" dirty="0" smtClean="0">
                <a:solidFill>
                  <a:schemeClr val="tx1"/>
                </a:solidFill>
                <a:latin typeface="Arial" charset="0"/>
                <a:ea typeface="ＭＳ Ｐゴシック" pitchFamily="108" charset="-128"/>
                <a:cs typeface="+mn-cs"/>
              </a:rPr>
              <a:t>http://www.index-dvd.at/en/index.html</a:t>
            </a:r>
          </a:p>
          <a:p>
            <a:r>
              <a:rPr lang="en-GB" sz="1200" kern="1200" dirty="0" smtClean="0">
                <a:solidFill>
                  <a:schemeClr val="tx1"/>
                </a:solidFill>
                <a:latin typeface="Arial" charset="0"/>
                <a:ea typeface="ＭＳ Ｐゴシック" pitchFamily="108" charset="-128"/>
                <a:cs typeface="+mn-cs"/>
              </a:rPr>
              <a:t>Publisher of Austrian and international film, video and media art on DVD, established in 2004. Catalogue available online.</a:t>
            </a:r>
          </a:p>
          <a:p>
            <a:r>
              <a:rPr lang="en-GB" sz="1200" b="1" kern="1200" dirty="0" smtClean="0">
                <a:solidFill>
                  <a:schemeClr val="tx1"/>
                </a:solidFill>
                <a:latin typeface="Arial" charset="0"/>
                <a:ea typeface="ＭＳ Ｐゴシック" pitchFamily="108" charset="-128"/>
                <a:cs typeface="+mn-cs"/>
              </a:rPr>
              <a:t> </a:t>
            </a:r>
            <a:endParaRPr lang="en-GB" sz="1200" kern="1200" dirty="0" smtClean="0">
              <a:solidFill>
                <a:schemeClr val="tx1"/>
              </a:solidFill>
              <a:latin typeface="Arial" charset="0"/>
              <a:ea typeface="ＭＳ Ｐゴシック" pitchFamily="108" charset="-128"/>
              <a:cs typeface="+mn-cs"/>
            </a:endParaRPr>
          </a:p>
          <a:p>
            <a:r>
              <a:rPr lang="en-GB" sz="1200" b="1" kern="1200" dirty="0" err="1" smtClean="0">
                <a:solidFill>
                  <a:schemeClr val="tx1"/>
                </a:solidFill>
                <a:latin typeface="Arial" charset="0"/>
                <a:ea typeface="ＭＳ Ｐゴシック" pitchFamily="108" charset="-128"/>
                <a:cs typeface="+mn-cs"/>
              </a:rPr>
              <a:t>Lowave</a:t>
            </a:r>
            <a:r>
              <a:rPr lang="en-GB" sz="1200" b="1" kern="1200" dirty="0" smtClean="0">
                <a:solidFill>
                  <a:schemeClr val="tx1"/>
                </a:solidFill>
                <a:latin typeface="Arial" charset="0"/>
                <a:ea typeface="ＭＳ Ｐゴシック" pitchFamily="108" charset="-128"/>
                <a:cs typeface="+mn-cs"/>
              </a:rPr>
              <a:t> </a:t>
            </a:r>
            <a:r>
              <a:rPr lang="en-GB" sz="1200" kern="1200" dirty="0" smtClean="0">
                <a:solidFill>
                  <a:schemeClr val="tx1"/>
                </a:solidFill>
                <a:latin typeface="Arial" charset="0"/>
                <a:ea typeface="ＭＳ Ｐゴシック" pitchFamily="108" charset="-128"/>
                <a:cs typeface="+mn-cs"/>
              </a:rPr>
              <a:t>(France)</a:t>
            </a:r>
          </a:p>
          <a:p>
            <a:r>
              <a:rPr lang="en-GB" sz="1200" kern="1200" dirty="0" smtClean="0">
                <a:solidFill>
                  <a:schemeClr val="tx1"/>
                </a:solidFill>
                <a:latin typeface="Arial" charset="0"/>
                <a:ea typeface="ＭＳ Ｐゴシック" pitchFamily="108" charset="-128"/>
                <a:cs typeface="+mn-cs"/>
              </a:rPr>
              <a:t>http://www.lowave.com</a:t>
            </a:r>
          </a:p>
          <a:p>
            <a:r>
              <a:rPr lang="en-GB" sz="1200" kern="1200" dirty="0" smtClean="0">
                <a:solidFill>
                  <a:schemeClr val="tx1"/>
                </a:solidFill>
                <a:latin typeface="Arial" charset="0"/>
                <a:ea typeface="ＭＳ Ｐゴシック" pitchFamily="108" charset="-128"/>
                <a:cs typeface="+mn-cs"/>
              </a:rPr>
              <a:t>Publisher of contemporary film and video art on DVD, established in 2002. Catalogue available online.</a:t>
            </a:r>
          </a:p>
          <a:p>
            <a:r>
              <a:rPr lang="en-GB" sz="1200" b="1" kern="1200" dirty="0" smtClean="0">
                <a:solidFill>
                  <a:schemeClr val="tx1"/>
                </a:solidFill>
                <a:latin typeface="Arial" charset="0"/>
                <a:ea typeface="ＭＳ Ｐゴシック" pitchFamily="108" charset="-128"/>
                <a:cs typeface="+mn-cs"/>
              </a:rPr>
              <a:t> </a:t>
            </a:r>
            <a:endParaRPr lang="en-GB" sz="1200" kern="1200" dirty="0" smtClean="0">
              <a:solidFill>
                <a:schemeClr val="tx1"/>
              </a:solidFill>
              <a:latin typeface="Arial" charset="0"/>
              <a:ea typeface="ＭＳ Ｐゴシック" pitchFamily="108" charset="-128"/>
              <a:cs typeface="+mn-cs"/>
            </a:endParaRPr>
          </a:p>
          <a:p>
            <a:r>
              <a:rPr lang="en-GB" sz="1200" b="1" kern="1200" dirty="0" smtClean="0">
                <a:solidFill>
                  <a:schemeClr val="tx1"/>
                </a:solidFill>
                <a:latin typeface="Arial" charset="0"/>
                <a:ea typeface="ＭＳ Ｐゴシック" pitchFamily="108" charset="-128"/>
                <a:cs typeface="+mn-cs"/>
              </a:rPr>
              <a:t>Lux</a:t>
            </a:r>
            <a:r>
              <a:rPr lang="en-GB" sz="1200" kern="1200" dirty="0" smtClean="0">
                <a:solidFill>
                  <a:schemeClr val="tx1"/>
                </a:solidFill>
                <a:latin typeface="Arial" charset="0"/>
                <a:ea typeface="ＭＳ Ｐゴシック" pitchFamily="108" charset="-128"/>
                <a:cs typeface="+mn-cs"/>
              </a:rPr>
              <a:t> (UK) [Also distributor and online content]</a:t>
            </a:r>
          </a:p>
          <a:p>
            <a:r>
              <a:rPr lang="en-GB" sz="1200" kern="1200" dirty="0" smtClean="0">
                <a:solidFill>
                  <a:schemeClr val="tx1"/>
                </a:solidFill>
                <a:latin typeface="Arial" charset="0"/>
                <a:ea typeface="ＭＳ Ｐゴシック" pitchFamily="108" charset="-128"/>
                <a:cs typeface="+mn-cs"/>
              </a:rPr>
              <a:t>http://www.lux.org.uk</a:t>
            </a:r>
          </a:p>
          <a:p>
            <a:r>
              <a:rPr lang="en-GB" sz="1200" kern="1200" dirty="0" smtClean="0">
                <a:solidFill>
                  <a:schemeClr val="tx1"/>
                </a:solidFill>
                <a:latin typeface="Arial" charset="0"/>
                <a:ea typeface="ＭＳ Ｐゴシック" pitchFamily="108" charset="-128"/>
                <a:cs typeface="+mn-cs"/>
              </a:rPr>
              <a:t>Non-profit arts agency for the support and promotion of artists’ moving image. Founded in 2002, it builds on four decades of work by predecessor organisations (The London Filmmakers Co-operative, London Video Arts and The </a:t>
            </a:r>
            <a:r>
              <a:rPr lang="en-GB" sz="1200" kern="1200" dirty="0" err="1" smtClean="0">
                <a:solidFill>
                  <a:schemeClr val="tx1"/>
                </a:solidFill>
                <a:latin typeface="Arial" charset="0"/>
                <a:ea typeface="ＭＳ Ｐゴシック" pitchFamily="108" charset="-128"/>
                <a:cs typeface="+mn-cs"/>
              </a:rPr>
              <a:t>Lux</a:t>
            </a:r>
            <a:r>
              <a:rPr lang="en-GB" sz="1200" kern="1200" dirty="0" smtClean="0">
                <a:solidFill>
                  <a:schemeClr val="tx1"/>
                </a:solidFill>
                <a:latin typeface="Arial" charset="0"/>
                <a:ea typeface="ＭＳ Ｐゴシック" pitchFamily="108" charset="-128"/>
                <a:cs typeface="+mn-cs"/>
              </a:rPr>
              <a:t> Centre). Collection of 4500 works available for rental and sale in different formats, including DVD. It also publishes the collection </a:t>
            </a:r>
            <a:r>
              <a:rPr lang="en-GB" sz="1200" i="1" kern="1200" dirty="0" smtClean="0">
                <a:solidFill>
                  <a:schemeClr val="tx1"/>
                </a:solidFill>
                <a:latin typeface="Arial" charset="0"/>
                <a:ea typeface="ＭＳ Ｐゴシック" pitchFamily="108" charset="-128"/>
                <a:cs typeface="+mn-cs"/>
              </a:rPr>
              <a:t>Afterimages</a:t>
            </a:r>
            <a:r>
              <a:rPr lang="en-GB" sz="1200" kern="1200" dirty="0" smtClean="0">
                <a:solidFill>
                  <a:schemeClr val="tx1"/>
                </a:solidFill>
                <a:latin typeface="Arial" charset="0"/>
                <a:ea typeface="ＭＳ Ｐゴシック" pitchFamily="108" charset="-128"/>
                <a:cs typeface="+mn-cs"/>
              </a:rPr>
              <a:t> and anthologies on DVD. Catalogue available online. </a:t>
            </a:r>
          </a:p>
          <a:p>
            <a:r>
              <a:rPr lang="en-GB" sz="1200" kern="1200" dirty="0" smtClean="0">
                <a:solidFill>
                  <a:schemeClr val="tx1"/>
                </a:solidFill>
                <a:latin typeface="Arial" charset="0"/>
                <a:ea typeface="ＭＳ Ｐゴシック" pitchFamily="108" charset="-128"/>
                <a:cs typeface="+mn-cs"/>
              </a:rPr>
              <a:t>The </a:t>
            </a:r>
            <a:r>
              <a:rPr lang="en-GB" sz="1200" kern="1200" dirty="0" err="1" smtClean="0">
                <a:solidFill>
                  <a:schemeClr val="tx1"/>
                </a:solidFill>
                <a:latin typeface="Arial" charset="0"/>
                <a:ea typeface="ＭＳ Ｐゴシック" pitchFamily="108" charset="-128"/>
                <a:cs typeface="+mn-cs"/>
              </a:rPr>
              <a:t>Lux</a:t>
            </a:r>
            <a:r>
              <a:rPr lang="en-GB" sz="1200" kern="1200" dirty="0" smtClean="0">
                <a:solidFill>
                  <a:schemeClr val="tx1"/>
                </a:solidFill>
                <a:latin typeface="Arial" charset="0"/>
                <a:ea typeface="ＭＳ Ｐゴシック" pitchFamily="108" charset="-128"/>
                <a:cs typeface="+mn-cs"/>
              </a:rPr>
              <a:t> shop is an excellent source of commercially published VHS and DVD titles. </a:t>
            </a:r>
          </a:p>
          <a:p>
            <a:pPr eaLnBrk="1" hangingPunct="1"/>
            <a:endParaRPr lang="en-GB" dirty="0" smtClean="0"/>
          </a:p>
          <a:p>
            <a:r>
              <a:rPr lang="en-GB" sz="1200" b="1" kern="1200" dirty="0" err="1" smtClean="0">
                <a:solidFill>
                  <a:schemeClr val="tx1"/>
                </a:solidFill>
                <a:latin typeface="Arial" charset="0"/>
                <a:ea typeface="ＭＳ Ｐゴシック" pitchFamily="108" charset="-128"/>
                <a:cs typeface="+mn-cs"/>
              </a:rPr>
              <a:t>Re:voir</a:t>
            </a:r>
            <a:r>
              <a:rPr lang="en-GB" sz="1200" b="1" kern="1200" dirty="0" smtClean="0">
                <a:solidFill>
                  <a:schemeClr val="tx1"/>
                </a:solidFill>
                <a:latin typeface="Arial" charset="0"/>
                <a:ea typeface="ＭＳ Ｐゴシック" pitchFamily="108" charset="-128"/>
                <a:cs typeface="+mn-cs"/>
              </a:rPr>
              <a:t> (France) [Online]</a:t>
            </a:r>
          </a:p>
          <a:p>
            <a:r>
              <a:rPr lang="en-GB" sz="1200" b="1" kern="1200" dirty="0" smtClean="0">
                <a:solidFill>
                  <a:schemeClr val="tx1"/>
                </a:solidFill>
                <a:latin typeface="Arial" charset="0"/>
                <a:ea typeface="ＭＳ Ｐゴシック" pitchFamily="108" charset="-128"/>
                <a:cs typeface="+mn-cs"/>
              </a:rPr>
              <a:t>http://www.re-voir.com</a:t>
            </a:r>
          </a:p>
          <a:p>
            <a:r>
              <a:rPr lang="en-GB" sz="1200" b="1" kern="1200" dirty="0" smtClean="0">
                <a:solidFill>
                  <a:schemeClr val="tx1"/>
                </a:solidFill>
                <a:latin typeface="Arial" charset="0"/>
                <a:ea typeface="ＭＳ Ｐゴシック" pitchFamily="108" charset="-128"/>
                <a:cs typeface="+mn-cs"/>
              </a:rPr>
              <a:t>Publisher of artists’ film and video on VHS and DVD, established in 1994 as Light Cone Video. Catalogue available online.</a:t>
            </a:r>
          </a:p>
          <a:p>
            <a:r>
              <a:rPr lang="en-GB" sz="1200" b="1" kern="1200" dirty="0" smtClean="0">
                <a:solidFill>
                  <a:schemeClr val="tx1"/>
                </a:solidFill>
                <a:latin typeface="Arial" charset="0"/>
                <a:ea typeface="ＭＳ Ｐゴシック" pitchFamily="108" charset="-128"/>
                <a:cs typeface="+mn-cs"/>
              </a:rPr>
              <a:t> </a:t>
            </a:r>
            <a:endParaRPr lang="en-GB" sz="1200" kern="1200" dirty="0" smtClean="0">
              <a:solidFill>
                <a:schemeClr val="tx1"/>
              </a:solidFill>
              <a:latin typeface="Arial" charset="0"/>
              <a:ea typeface="ＭＳ Ｐゴシック" pitchFamily="108" charset="-128"/>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5B44F062-C305-4AEB-B152-15544E202EB7}" type="slidenum">
              <a:rPr lang="en-US" smtClean="0"/>
              <a:pPr/>
              <a:t>8</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r>
              <a:rPr lang="en-GB" sz="1200" b="1" kern="1200" dirty="0" smtClean="0">
                <a:solidFill>
                  <a:schemeClr val="tx1"/>
                </a:solidFill>
                <a:latin typeface="Arial" charset="0"/>
                <a:ea typeface="ＭＳ Ｐゴシック" pitchFamily="108" charset="-128"/>
                <a:cs typeface="+mn-cs"/>
              </a:rPr>
              <a:t>Television</a:t>
            </a:r>
          </a:p>
          <a:p>
            <a:r>
              <a:rPr lang="en-GB" sz="1200" b="0" kern="1200" dirty="0" smtClean="0">
                <a:solidFill>
                  <a:schemeClr val="tx1"/>
                </a:solidFill>
                <a:latin typeface="Arial" charset="0"/>
                <a:ea typeface="ＭＳ Ｐゴシック" pitchFamily="108" charset="-128"/>
                <a:cs typeface="+mn-cs"/>
              </a:rPr>
              <a:t>ERA</a:t>
            </a:r>
            <a:r>
              <a:rPr lang="en-GB" sz="1200" b="0" kern="1200" baseline="0" dirty="0" smtClean="0">
                <a:solidFill>
                  <a:schemeClr val="tx1"/>
                </a:solidFill>
                <a:latin typeface="Arial" charset="0"/>
                <a:ea typeface="ＭＳ Ｐゴシック" pitchFamily="108" charset="-128"/>
                <a:cs typeface="+mn-cs"/>
              </a:rPr>
              <a:t> License: </a:t>
            </a:r>
            <a:r>
              <a:rPr lang="en-GB" sz="1200" kern="1200" dirty="0" smtClean="0">
                <a:solidFill>
                  <a:schemeClr val="tx1"/>
                </a:solidFill>
                <a:latin typeface="Arial" charset="0"/>
                <a:ea typeface="ＭＳ Ｐゴシック" pitchFamily="108" charset="-128"/>
                <a:cs typeface="+mn-cs"/>
              </a:rPr>
              <a:t>Permits staff at British educational establishments to record, for non-commercial educational purposes, scheduled free-to-air broadcasts on BBC television and radio, ITV Network services, Channel Four, E4, More 4 and Film 4, and Five Television. Strict terms and conditions regulate use, labelling, retention, making of copies, etc. More information is available at: http://www.era.org.uk.</a:t>
            </a:r>
          </a:p>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BUFVC TRILT, Off-Air Recording Back-Up Service and </a:t>
            </a:r>
            <a:r>
              <a:rPr lang="en-GB" dirty="0" err="1" smtClean="0"/>
              <a:t>BoB</a:t>
            </a:r>
            <a:r>
              <a:rPr lang="en-GB" baseline="0" dirty="0" smtClean="0"/>
              <a:t> National http://bufvc.ac.uk/tvandradio</a:t>
            </a:r>
            <a:endParaRPr lang="en-GB" dirty="0" smtClean="0"/>
          </a:p>
          <a:p>
            <a:r>
              <a:rPr lang="en-GB" sz="1200" b="0" kern="1200" dirty="0" smtClean="0">
                <a:solidFill>
                  <a:schemeClr val="tx1"/>
                </a:solidFill>
                <a:latin typeface="Arial" charset="0"/>
                <a:ea typeface="ＭＳ Ｐゴシック" pitchFamily="108" charset="-128"/>
                <a:cs typeface="+mn-cs"/>
              </a:rPr>
              <a:t>Email lists</a:t>
            </a:r>
          </a:p>
          <a:p>
            <a:endParaRPr lang="en-GB" sz="1200" b="0" kern="1200" dirty="0" smtClean="0">
              <a:solidFill>
                <a:schemeClr val="tx1"/>
              </a:solidFill>
              <a:latin typeface="Arial" charset="0"/>
              <a:ea typeface="ＭＳ Ｐゴシック" pitchFamily="108" charset="-128"/>
              <a:cs typeface="+mn-cs"/>
            </a:endParaRPr>
          </a:p>
          <a:p>
            <a:r>
              <a:rPr lang="en-GB" sz="1200" b="1" kern="1200" dirty="0" smtClean="0">
                <a:solidFill>
                  <a:schemeClr val="tx1"/>
                </a:solidFill>
                <a:latin typeface="Arial" charset="0"/>
                <a:ea typeface="ＭＳ Ｐゴシック" pitchFamily="108" charset="-128"/>
                <a:cs typeface="+mn-cs"/>
              </a:rPr>
              <a:t>Online</a:t>
            </a:r>
            <a:r>
              <a:rPr lang="en-GB" sz="1200" b="1" kern="1200" baseline="0" dirty="0" smtClean="0">
                <a:solidFill>
                  <a:schemeClr val="tx1"/>
                </a:solidFill>
                <a:latin typeface="Arial" charset="0"/>
                <a:ea typeface="ＭＳ Ｐゴシック" pitchFamily="108" charset="-128"/>
                <a:cs typeface="+mn-cs"/>
              </a:rPr>
              <a:t> artists’ moving image</a:t>
            </a:r>
          </a:p>
          <a:p>
            <a:r>
              <a:rPr lang="en-GB" sz="1200" b="0" kern="1200" baseline="0" dirty="0" smtClean="0">
                <a:solidFill>
                  <a:schemeClr val="tx1"/>
                </a:solidFill>
                <a:latin typeface="Arial" charset="0"/>
                <a:ea typeface="ＭＳ Ｐゴシック" pitchFamily="108" charset="-128"/>
                <a:cs typeface="+mn-cs"/>
              </a:rPr>
              <a:t>Growing variety of sources… quality and legal issues may be a problem, particularly with media ‘sharing’ websites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mtClean="0"/>
              <a:t>FORTHCOMING</a:t>
            </a:r>
            <a:r>
              <a:rPr lang="en-GB" baseline="0" smtClean="0"/>
              <a:t> (2012): </a:t>
            </a:r>
            <a:r>
              <a:rPr lang="en-GB" smtClean="0"/>
              <a:t>The Moving Image Review &amp; Art Journal (MIRAJ) http://www.intellectbooks.co.uk/journals/view-Journal,id=207</a:t>
            </a:r>
          </a:p>
          <a:p>
            <a:endParaRPr lang="en-GB" dirty="0"/>
          </a:p>
        </p:txBody>
      </p:sp>
      <p:sp>
        <p:nvSpPr>
          <p:cNvPr id="4" name="Slide Number Placeholder 3"/>
          <p:cNvSpPr>
            <a:spLocks noGrp="1"/>
          </p:cNvSpPr>
          <p:nvPr>
            <p:ph type="sldNum" sz="quarter" idx="10"/>
          </p:nvPr>
        </p:nvSpPr>
        <p:spPr/>
        <p:txBody>
          <a:bodyPr/>
          <a:lstStyle/>
          <a:p>
            <a:pPr>
              <a:defRPr/>
            </a:pPr>
            <a:fld id="{2F107F82-1FC3-4B71-BF8C-D50A2390BED2}"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UAL_POS_4COL"/>
          <p:cNvPicPr>
            <a:picLocks noChangeAspect="1" noChangeArrowheads="1"/>
          </p:cNvPicPr>
          <p:nvPr userDrawn="1"/>
        </p:nvPicPr>
        <p:blipFill>
          <a:blip r:embed="rId2" cstate="print"/>
          <a:srcRect/>
          <a:stretch>
            <a:fillRect/>
          </a:stretch>
        </p:blipFill>
        <p:spPr bwMode="auto">
          <a:xfrm>
            <a:off x="5791200" y="4235450"/>
            <a:ext cx="3182938" cy="2278063"/>
          </a:xfrm>
          <a:prstGeom prst="rect">
            <a:avLst/>
          </a:prstGeom>
          <a:noFill/>
          <a:ln w="9525">
            <a:noFill/>
            <a:miter lim="800000"/>
            <a:headEnd/>
            <a:tailEnd/>
          </a:ln>
        </p:spPr>
      </p:pic>
      <p:pic>
        <p:nvPicPr>
          <p:cNvPr id="5" name="Picture 7" descr="IS.jpg"/>
          <p:cNvPicPr>
            <a:picLocks noChangeAspect="1"/>
          </p:cNvPicPr>
          <p:nvPr userDrawn="1"/>
        </p:nvPicPr>
        <p:blipFill>
          <a:blip r:embed="rId3" cstate="print"/>
          <a:srcRect/>
          <a:stretch>
            <a:fillRect/>
          </a:stretch>
        </p:blipFill>
        <p:spPr bwMode="auto">
          <a:xfrm>
            <a:off x="714375" y="5857875"/>
            <a:ext cx="1749425" cy="365125"/>
          </a:xfrm>
          <a:prstGeom prst="rect">
            <a:avLst/>
          </a:prstGeom>
          <a:noFill/>
          <a:ln w="9525">
            <a:noFill/>
            <a:miter lim="800000"/>
            <a:headEnd/>
            <a:tailEnd/>
          </a:ln>
        </p:spPr>
      </p:pic>
      <p:sp>
        <p:nvSpPr>
          <p:cNvPr id="27650" name="Rectangle 2"/>
          <p:cNvSpPr>
            <a:spLocks noGrp="1" noChangeArrowheads="1"/>
          </p:cNvSpPr>
          <p:nvPr>
            <p:ph type="ctrTitle"/>
          </p:nvPr>
        </p:nvSpPr>
        <p:spPr>
          <a:xfrm>
            <a:off x="685800" y="914400"/>
            <a:ext cx="7772400" cy="1143000"/>
          </a:xfrm>
        </p:spPr>
        <p:txBody>
          <a:bodyPr/>
          <a:lstStyle>
            <a:lvl1pPr>
              <a:defRPr sz="2400"/>
            </a:lvl1pPr>
          </a:lstStyle>
          <a:p>
            <a:r>
              <a:rPr lang="en-US"/>
              <a:t>Click to edit Master title style</a:t>
            </a:r>
          </a:p>
        </p:txBody>
      </p:sp>
      <p:sp>
        <p:nvSpPr>
          <p:cNvPr id="27651" name="Rectangle 3"/>
          <p:cNvSpPr>
            <a:spLocks noGrp="1" noChangeArrowheads="1"/>
          </p:cNvSpPr>
          <p:nvPr>
            <p:ph type="subTitle" idx="1"/>
          </p:nvPr>
        </p:nvSpPr>
        <p:spPr>
          <a:xfrm>
            <a:off x="685800" y="1752600"/>
            <a:ext cx="6400800" cy="1752600"/>
          </a:xfrm>
        </p:spPr>
        <p:txBody>
          <a:bodyPr/>
          <a:lstStyle>
            <a:lvl1pPr marL="0" indent="0">
              <a:buFontTx/>
              <a:buNone/>
              <a:defRPr sz="20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solidFill>
                  <a:schemeClr val="tx1"/>
                </a:solidFill>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Presentation title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33400"/>
            <a:ext cx="1943100" cy="5257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533400"/>
            <a:ext cx="56769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solidFill>
                  <a:schemeClr val="tx1"/>
                </a:solidFill>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Presentation 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IS.jpg"/>
          <p:cNvPicPr>
            <a:picLocks noChangeAspect="1"/>
          </p:cNvPicPr>
          <p:nvPr userDrawn="1"/>
        </p:nvPicPr>
        <p:blipFill>
          <a:blip r:embed="rId2" cstate="print"/>
          <a:srcRect/>
          <a:stretch>
            <a:fillRect/>
          </a:stretch>
        </p:blipFill>
        <p:spPr bwMode="auto">
          <a:xfrm>
            <a:off x="679450" y="6143625"/>
            <a:ext cx="1749425" cy="365125"/>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solidFill>
                  <a:schemeClr val="tx1"/>
                </a:solidFill>
              </a:defRPr>
            </a:lvl1pPr>
          </a:lstStyle>
          <a:p>
            <a:pPr>
              <a:defRPr/>
            </a:pPr>
            <a:endParaRPr lang="en-US"/>
          </a:p>
        </p:txBody>
      </p:sp>
      <p:sp>
        <p:nvSpPr>
          <p:cNvPr id="6" name="Footer Placeholder 4"/>
          <p:cNvSpPr>
            <a:spLocks noGrp="1"/>
          </p:cNvSpPr>
          <p:nvPr>
            <p:ph type="ftr" sz="quarter" idx="11"/>
          </p:nvPr>
        </p:nvSpPr>
        <p:spPr/>
        <p:txBody>
          <a:bodyPr/>
          <a:lstStyle>
            <a:lvl1pPr>
              <a:defRPr dirty="0"/>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Presentation title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solidFill>
                  <a:schemeClr val="tx1"/>
                </a:solidFill>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r>
              <a:rPr lang="en-US"/>
              <a:t>Presentation title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solidFill>
                  <a:schemeClr val="tx1"/>
                </a:solidFill>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r>
              <a:rPr lang="en-US"/>
              <a:t>Presentation title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solidFill>
                  <a:schemeClr val="tx1"/>
                </a:solidFill>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r>
              <a:rPr lang="en-US"/>
              <a:t>Presentation title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1"/>
                </a:solidFill>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r>
              <a:rPr lang="en-US"/>
              <a:t>Presentation title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1"/>
                </a:solidFill>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r>
              <a:rPr lang="en-US"/>
              <a:t>Presentation title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1"/>
                </a:solidFill>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r>
              <a:rPr lang="en-US"/>
              <a:t>Presentation title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33400"/>
            <a:ext cx="77724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362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000">
                <a:solidFill>
                  <a:srgbClr val="38586D"/>
                </a:solidFill>
              </a:defRPr>
            </a:lvl1pPr>
          </a:lstStyle>
          <a:p>
            <a:pPr>
              <a:defRPr/>
            </a:pPr>
            <a:endParaRPr lang="en-US"/>
          </a:p>
        </p:txBody>
      </p:sp>
      <p:sp>
        <p:nvSpPr>
          <p:cNvPr id="1029" name="Rectangle 5"/>
          <p:cNvSpPr>
            <a:spLocks noGrp="1" noChangeArrowheads="1"/>
          </p:cNvSpPr>
          <p:nvPr>
            <p:ph type="ftr" sz="quarter" idx="3"/>
          </p:nvPr>
        </p:nvSpPr>
        <p:spPr bwMode="auto">
          <a:xfrm>
            <a:off x="685800" y="6248400"/>
            <a:ext cx="2514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000" dirty="0">
                <a:solidFill>
                  <a:srgbClr val="38586D"/>
                </a:solidFill>
              </a:defRPr>
            </a:lvl1pPr>
          </a:lstStyle>
          <a:p>
            <a:pPr>
              <a:defRPr/>
            </a:pPr>
            <a:r>
              <a:rPr lang="en-US"/>
              <a:t>Presentation title</a:t>
            </a:r>
          </a:p>
        </p:txBody>
      </p:sp>
      <p:pic>
        <p:nvPicPr>
          <p:cNvPr id="1030" name="Picture 8" descr="UAL_POS_4COL"/>
          <p:cNvPicPr>
            <a:picLocks noChangeAspect="1" noChangeArrowheads="1"/>
          </p:cNvPicPr>
          <p:nvPr userDrawn="1"/>
        </p:nvPicPr>
        <p:blipFill>
          <a:blip r:embed="rId13" cstate="print"/>
          <a:srcRect/>
          <a:stretch>
            <a:fillRect/>
          </a:stretch>
        </p:blipFill>
        <p:spPr bwMode="auto">
          <a:xfrm>
            <a:off x="6705600" y="5257800"/>
            <a:ext cx="2057400" cy="1473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hf sldNum="0" hdr="0" ftr="0" dt="0"/>
  <p:txStyles>
    <p:titleStyle>
      <a:lvl1pPr algn="l" rtl="0" eaLnBrk="0" fontAlgn="base" hangingPunct="0">
        <a:spcBef>
          <a:spcPct val="0"/>
        </a:spcBef>
        <a:spcAft>
          <a:spcPct val="0"/>
        </a:spcAft>
        <a:defRPr sz="2000" b="1">
          <a:solidFill>
            <a:srgbClr val="38586D"/>
          </a:solidFill>
          <a:latin typeface="+mj-lt"/>
          <a:ea typeface="+mj-ea"/>
          <a:cs typeface="+mj-cs"/>
        </a:defRPr>
      </a:lvl1pPr>
      <a:lvl2pPr algn="l" rtl="0" eaLnBrk="0" fontAlgn="base" hangingPunct="0">
        <a:spcBef>
          <a:spcPct val="0"/>
        </a:spcBef>
        <a:spcAft>
          <a:spcPct val="0"/>
        </a:spcAft>
        <a:defRPr sz="2000" b="1">
          <a:solidFill>
            <a:srgbClr val="38586D"/>
          </a:solidFill>
          <a:latin typeface="Arial" charset="0"/>
          <a:ea typeface="ＭＳ Ｐゴシック" pitchFamily="108" charset="-128"/>
        </a:defRPr>
      </a:lvl2pPr>
      <a:lvl3pPr algn="l" rtl="0" eaLnBrk="0" fontAlgn="base" hangingPunct="0">
        <a:spcBef>
          <a:spcPct val="0"/>
        </a:spcBef>
        <a:spcAft>
          <a:spcPct val="0"/>
        </a:spcAft>
        <a:defRPr sz="2000" b="1">
          <a:solidFill>
            <a:srgbClr val="38586D"/>
          </a:solidFill>
          <a:latin typeface="Arial" charset="0"/>
          <a:ea typeface="ＭＳ Ｐゴシック" pitchFamily="108" charset="-128"/>
        </a:defRPr>
      </a:lvl3pPr>
      <a:lvl4pPr algn="l" rtl="0" eaLnBrk="0" fontAlgn="base" hangingPunct="0">
        <a:spcBef>
          <a:spcPct val="0"/>
        </a:spcBef>
        <a:spcAft>
          <a:spcPct val="0"/>
        </a:spcAft>
        <a:defRPr sz="2000" b="1">
          <a:solidFill>
            <a:srgbClr val="38586D"/>
          </a:solidFill>
          <a:latin typeface="Arial" charset="0"/>
          <a:ea typeface="ＭＳ Ｐゴシック" pitchFamily="108" charset="-128"/>
        </a:defRPr>
      </a:lvl4pPr>
      <a:lvl5pPr algn="l" rtl="0" eaLnBrk="0" fontAlgn="base" hangingPunct="0">
        <a:spcBef>
          <a:spcPct val="0"/>
        </a:spcBef>
        <a:spcAft>
          <a:spcPct val="0"/>
        </a:spcAft>
        <a:defRPr sz="2000" b="1">
          <a:solidFill>
            <a:srgbClr val="38586D"/>
          </a:solidFill>
          <a:latin typeface="Arial" charset="0"/>
          <a:ea typeface="ＭＳ Ｐゴシック" pitchFamily="108" charset="-128"/>
        </a:defRPr>
      </a:lvl5pPr>
      <a:lvl6pPr marL="457200" algn="l" rtl="0" fontAlgn="base">
        <a:spcBef>
          <a:spcPct val="0"/>
        </a:spcBef>
        <a:spcAft>
          <a:spcPct val="0"/>
        </a:spcAft>
        <a:defRPr sz="2000" b="1">
          <a:solidFill>
            <a:srgbClr val="38586D"/>
          </a:solidFill>
          <a:latin typeface="Arial" charset="0"/>
          <a:ea typeface="ＭＳ Ｐゴシック" pitchFamily="108" charset="-128"/>
        </a:defRPr>
      </a:lvl6pPr>
      <a:lvl7pPr marL="914400" algn="l" rtl="0" fontAlgn="base">
        <a:spcBef>
          <a:spcPct val="0"/>
        </a:spcBef>
        <a:spcAft>
          <a:spcPct val="0"/>
        </a:spcAft>
        <a:defRPr sz="2000" b="1">
          <a:solidFill>
            <a:srgbClr val="38586D"/>
          </a:solidFill>
          <a:latin typeface="Arial" charset="0"/>
          <a:ea typeface="ＭＳ Ｐゴシック" pitchFamily="108" charset="-128"/>
        </a:defRPr>
      </a:lvl7pPr>
      <a:lvl8pPr marL="1371600" algn="l" rtl="0" fontAlgn="base">
        <a:spcBef>
          <a:spcPct val="0"/>
        </a:spcBef>
        <a:spcAft>
          <a:spcPct val="0"/>
        </a:spcAft>
        <a:defRPr sz="2000" b="1">
          <a:solidFill>
            <a:srgbClr val="38586D"/>
          </a:solidFill>
          <a:latin typeface="Arial" charset="0"/>
          <a:ea typeface="ＭＳ Ｐゴシック" pitchFamily="108" charset="-128"/>
        </a:defRPr>
      </a:lvl8pPr>
      <a:lvl9pPr marL="1828800" algn="l" rtl="0" fontAlgn="base">
        <a:spcBef>
          <a:spcPct val="0"/>
        </a:spcBef>
        <a:spcAft>
          <a:spcPct val="0"/>
        </a:spcAft>
        <a:defRPr sz="2000" b="1">
          <a:solidFill>
            <a:srgbClr val="38586D"/>
          </a:solidFill>
          <a:latin typeface="Arial" charset="0"/>
          <a:ea typeface="ＭＳ Ｐゴシック" pitchFamily="108" charset="-128"/>
        </a:defRPr>
      </a:lvl9pPr>
    </p:titleStyle>
    <p:bodyStyle>
      <a:lvl1pPr marL="342900" indent="-342900" algn="l" rtl="0" eaLnBrk="0" fontAlgn="base" hangingPunct="0">
        <a:spcBef>
          <a:spcPct val="20000"/>
        </a:spcBef>
        <a:spcAft>
          <a:spcPct val="0"/>
        </a:spcAft>
        <a:buChar char="•"/>
        <a:defRPr sz="1600">
          <a:solidFill>
            <a:srgbClr val="38586D"/>
          </a:solidFill>
          <a:latin typeface="+mn-lt"/>
          <a:ea typeface="+mn-ea"/>
          <a:cs typeface="+mn-cs"/>
        </a:defRPr>
      </a:lvl1pPr>
      <a:lvl2pPr marL="742950" indent="-285750" algn="l" rtl="0" eaLnBrk="0" fontAlgn="base" hangingPunct="0">
        <a:spcBef>
          <a:spcPct val="20000"/>
        </a:spcBef>
        <a:spcAft>
          <a:spcPct val="0"/>
        </a:spcAft>
        <a:buChar char="•"/>
        <a:defRPr sz="1600">
          <a:solidFill>
            <a:srgbClr val="38586D"/>
          </a:solidFill>
          <a:latin typeface="+mn-lt"/>
          <a:ea typeface="+mn-ea"/>
        </a:defRPr>
      </a:lvl2pPr>
      <a:lvl3pPr marL="1143000" indent="-228600" algn="l" rtl="0" eaLnBrk="0" fontAlgn="base" hangingPunct="0">
        <a:spcBef>
          <a:spcPct val="20000"/>
        </a:spcBef>
        <a:spcAft>
          <a:spcPct val="0"/>
        </a:spcAft>
        <a:buChar char="•"/>
        <a:defRPr sz="1600">
          <a:solidFill>
            <a:srgbClr val="38586D"/>
          </a:solidFill>
          <a:latin typeface="+mn-lt"/>
          <a:ea typeface="+mn-ea"/>
        </a:defRPr>
      </a:lvl3pPr>
      <a:lvl4pPr marL="1562100" indent="-228600" algn="l" rtl="0" eaLnBrk="0" fontAlgn="base" hangingPunct="0">
        <a:spcBef>
          <a:spcPct val="20000"/>
        </a:spcBef>
        <a:spcAft>
          <a:spcPct val="0"/>
        </a:spcAft>
        <a:buChar char="•"/>
        <a:defRPr sz="1600">
          <a:solidFill>
            <a:srgbClr val="38586D"/>
          </a:solidFill>
          <a:latin typeface="+mn-lt"/>
          <a:ea typeface="+mn-ea"/>
        </a:defRPr>
      </a:lvl4pPr>
      <a:lvl5pPr marL="1981200" indent="-228600" algn="l" rtl="0" eaLnBrk="0" fontAlgn="base" hangingPunct="0">
        <a:spcBef>
          <a:spcPct val="20000"/>
        </a:spcBef>
        <a:spcAft>
          <a:spcPct val="0"/>
        </a:spcAft>
        <a:buChar char="•"/>
        <a:defRPr sz="1600">
          <a:solidFill>
            <a:srgbClr val="38586D"/>
          </a:solidFill>
          <a:latin typeface="+mn-lt"/>
          <a:ea typeface="+mn-ea"/>
        </a:defRPr>
      </a:lvl5pPr>
      <a:lvl6pPr marL="2438400" indent="-228600" algn="l" rtl="0" fontAlgn="base">
        <a:spcBef>
          <a:spcPct val="20000"/>
        </a:spcBef>
        <a:spcAft>
          <a:spcPct val="0"/>
        </a:spcAft>
        <a:buChar char="•"/>
        <a:defRPr sz="1600">
          <a:solidFill>
            <a:srgbClr val="38586D"/>
          </a:solidFill>
          <a:latin typeface="+mn-lt"/>
          <a:ea typeface="+mn-ea"/>
        </a:defRPr>
      </a:lvl6pPr>
      <a:lvl7pPr marL="2895600" indent="-228600" algn="l" rtl="0" fontAlgn="base">
        <a:spcBef>
          <a:spcPct val="20000"/>
        </a:spcBef>
        <a:spcAft>
          <a:spcPct val="0"/>
        </a:spcAft>
        <a:buChar char="•"/>
        <a:defRPr sz="1600">
          <a:solidFill>
            <a:srgbClr val="38586D"/>
          </a:solidFill>
          <a:latin typeface="+mn-lt"/>
          <a:ea typeface="+mn-ea"/>
        </a:defRPr>
      </a:lvl7pPr>
      <a:lvl8pPr marL="3352800" indent="-228600" algn="l" rtl="0" fontAlgn="base">
        <a:spcBef>
          <a:spcPct val="20000"/>
        </a:spcBef>
        <a:spcAft>
          <a:spcPct val="0"/>
        </a:spcAft>
        <a:buChar char="•"/>
        <a:defRPr sz="1600">
          <a:solidFill>
            <a:srgbClr val="38586D"/>
          </a:solidFill>
          <a:latin typeface="+mn-lt"/>
          <a:ea typeface="+mn-ea"/>
        </a:defRPr>
      </a:lvl8pPr>
      <a:lvl9pPr marL="3810000" indent="-228600" algn="l" rtl="0" fontAlgn="base">
        <a:spcBef>
          <a:spcPct val="20000"/>
        </a:spcBef>
        <a:spcAft>
          <a:spcPct val="0"/>
        </a:spcAft>
        <a:buChar char="•"/>
        <a:defRPr sz="1600">
          <a:solidFill>
            <a:srgbClr val="38586D"/>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vtape.org/" TargetMode="External"/><Relationship Id="rId3" Type="http://schemas.openxmlformats.org/officeDocument/2006/relationships/hyperlink" Target="http://www.bureaudesvideos.com/" TargetMode="External"/><Relationship Id="rId7" Type="http://schemas.openxmlformats.org/officeDocument/2006/relationships/hyperlink" Target="http://www.vdb.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www.eai.org/eai/index.htm" TargetMode="External"/><Relationship Id="rId5" Type="http://schemas.openxmlformats.org/officeDocument/2006/relationships/hyperlink" Target="http://www.canyoncinema.com/" TargetMode="External"/><Relationship Id="rId4" Type="http://schemas.openxmlformats.org/officeDocument/2006/relationships/hyperlink" Target="http://www.cinenova.org.uk/"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filmarmalade.co.uk/" TargetMode="External"/><Relationship Id="rId7" Type="http://schemas.openxmlformats.org/officeDocument/2006/relationships/hyperlink" Target="http://www.re-voir.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www.lux.org.uk/" TargetMode="External"/><Relationship Id="rId5" Type="http://schemas.openxmlformats.org/officeDocument/2006/relationships/hyperlink" Target="http://www.lowave.com/" TargetMode="External"/><Relationship Id="rId4" Type="http://schemas.openxmlformats.org/officeDocument/2006/relationships/hyperlink" Target="http://www.index-dvd.at/en/index.htm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artsonfilm.wmin.ac.uk/" TargetMode="External"/><Relationship Id="rId7" Type="http://schemas.openxmlformats.org/officeDocument/2006/relationships/hyperlink" Target="http://www.ubu.com/fil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channel.tate.org.uk/channel/films-by-artists" TargetMode="External"/><Relationship Id="rId5" Type="http://schemas.openxmlformats.org/officeDocument/2006/relationships/hyperlink" Target="http://www.luxonline.org.uk/" TargetMode="External"/><Relationship Id="rId4" Type="http://schemas.openxmlformats.org/officeDocument/2006/relationships/hyperlink" Target="http://instantcinema.org/"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rewind.ac.uk/rewind/index.php/Welcom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www.experimentaltvcenter.org/history/index.html" TargetMode="External"/><Relationship Id="rId5" Type="http://schemas.openxmlformats.org/officeDocument/2006/relationships/hyperlink" Target="http://www.no-w-here.org.uk/" TargetMode="External"/><Relationship Id="rId4" Type="http://schemas.openxmlformats.org/officeDocument/2006/relationships/hyperlink" Target="http://www.bufvc.ac.uk/herm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p:txBody>
          <a:bodyPr/>
          <a:lstStyle/>
          <a:p>
            <a:pPr eaLnBrk="1" hangingPunct="1"/>
            <a:r>
              <a:rPr lang="en-GB" dirty="0" smtClean="0"/>
              <a:t>Collecting and using artists’ moving image in academic art libraries</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endParaRPr lang="en-US" dirty="0" smtClean="0"/>
          </a:p>
        </p:txBody>
      </p:sp>
      <p:sp>
        <p:nvSpPr>
          <p:cNvPr id="13315" name="Rectangle 3"/>
          <p:cNvSpPr>
            <a:spLocks noGrp="1" noChangeArrowheads="1"/>
          </p:cNvSpPr>
          <p:nvPr>
            <p:ph type="subTitle" idx="1"/>
          </p:nvPr>
        </p:nvSpPr>
        <p:spPr/>
        <p:txBody>
          <a:bodyPr/>
          <a:lstStyle/>
          <a:p>
            <a:pPr eaLnBrk="1" hangingPunct="1"/>
            <a:r>
              <a:rPr lang="en-GB" dirty="0" smtClean="0"/>
              <a:t>Artists' film: ARLIS UK &amp; Ireland half-day workshop for art librarians and archivists</a:t>
            </a:r>
          </a:p>
          <a:p>
            <a:pPr eaLnBrk="1" hangingPunct="1"/>
            <a:endParaRPr lang="en-GB" dirty="0" smtClean="0"/>
          </a:p>
          <a:p>
            <a:pPr eaLnBrk="1" hangingPunct="1"/>
            <a:r>
              <a:rPr lang="en-GB" dirty="0" smtClean="0"/>
              <a:t>LUX, </a:t>
            </a:r>
            <a:r>
              <a:rPr lang="en-GB" dirty="0" err="1" smtClean="0"/>
              <a:t>Shacklewell</a:t>
            </a:r>
            <a:r>
              <a:rPr lang="en-GB" dirty="0" smtClean="0"/>
              <a:t> Studios</a:t>
            </a:r>
          </a:p>
          <a:p>
            <a:pPr eaLnBrk="1" hangingPunct="1"/>
            <a:r>
              <a:rPr lang="en-GB" dirty="0" smtClean="0"/>
              <a:t>2 March 2011</a:t>
            </a:r>
          </a:p>
          <a:p>
            <a:pPr eaLnBrk="1" hangingPunct="1"/>
            <a:endParaRPr lang="en-US" dirty="0" smtClean="0"/>
          </a:p>
          <a:p>
            <a:pPr eaLnBrk="1" hangingPunct="1"/>
            <a:r>
              <a:rPr lang="en-US" dirty="0" smtClean="0"/>
              <a:t>Gustavo Grandal Montero</a:t>
            </a:r>
          </a:p>
          <a:p>
            <a:pPr eaLnBrk="1" hangingPunct="1"/>
            <a:r>
              <a:rPr lang="en-US" i="1" dirty="0" smtClean="0"/>
              <a:t>Collection Development Librarian, Chelsea College of Art &amp; Design / </a:t>
            </a:r>
            <a:r>
              <a:rPr lang="en-US" i="1" dirty="0" err="1" smtClean="0"/>
              <a:t>Camberwell</a:t>
            </a:r>
            <a:r>
              <a:rPr lang="en-US" i="1" dirty="0" smtClean="0"/>
              <a:t> College of Arts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GB" dirty="0" smtClean="0"/>
              <a:t>Cataloguing and access</a:t>
            </a:r>
            <a:br>
              <a:rPr lang="en-GB" dirty="0" smtClean="0"/>
            </a:br>
            <a:r>
              <a:rPr lang="en-GB" dirty="0" smtClean="0"/>
              <a:t/>
            </a:r>
            <a:br>
              <a:rPr lang="en-GB" dirty="0" smtClean="0"/>
            </a:br>
            <a:endParaRPr lang="en-GB" dirty="0" smtClean="0"/>
          </a:p>
        </p:txBody>
      </p:sp>
      <p:sp>
        <p:nvSpPr>
          <p:cNvPr id="14339" name="Content Placeholder 2"/>
          <p:cNvSpPr>
            <a:spLocks noGrp="1"/>
          </p:cNvSpPr>
          <p:nvPr>
            <p:ph idx="1"/>
          </p:nvPr>
        </p:nvSpPr>
        <p:spPr>
          <a:xfrm>
            <a:off x="685800" y="1340768"/>
            <a:ext cx="7772400" cy="4450432"/>
          </a:xfrm>
        </p:spPr>
        <p:txBody>
          <a:bodyPr/>
          <a:lstStyle/>
          <a:p>
            <a:pPr>
              <a:lnSpc>
                <a:spcPct val="150000"/>
              </a:lnSpc>
            </a:pPr>
            <a:r>
              <a:rPr lang="en-GB" dirty="0"/>
              <a:t>consistency in the application </a:t>
            </a:r>
            <a:r>
              <a:rPr lang="en-GB" dirty="0" smtClean="0"/>
              <a:t>of </a:t>
            </a:r>
            <a:r>
              <a:rPr lang="en-GB" dirty="0"/>
              <a:t>international standards </a:t>
            </a:r>
            <a:r>
              <a:rPr lang="en-GB" dirty="0" smtClean="0"/>
              <a:t>(e.g. AACR2</a:t>
            </a:r>
            <a:r>
              <a:rPr lang="en-GB" dirty="0"/>
              <a:t>, MARC21, </a:t>
            </a:r>
            <a:r>
              <a:rPr lang="en-GB" dirty="0" smtClean="0"/>
              <a:t>DDC, LCSH, etc.)</a:t>
            </a:r>
          </a:p>
          <a:p>
            <a:pPr>
              <a:lnSpc>
                <a:spcPct val="150000"/>
              </a:lnSpc>
            </a:pPr>
            <a:r>
              <a:rPr lang="en-GB" dirty="0"/>
              <a:t>local guidelines for the cataloguing of video recordings </a:t>
            </a:r>
            <a:r>
              <a:rPr lang="en-GB" dirty="0" smtClean="0"/>
              <a:t>(and artists</a:t>
            </a:r>
            <a:r>
              <a:rPr lang="en-GB" dirty="0"/>
              <a:t>’ multiples </a:t>
            </a:r>
            <a:r>
              <a:rPr lang="en-GB" dirty="0" smtClean="0"/>
              <a:t>for </a:t>
            </a:r>
            <a:r>
              <a:rPr lang="en-GB" dirty="0"/>
              <a:t>some of these </a:t>
            </a:r>
            <a:r>
              <a:rPr lang="en-GB" dirty="0" smtClean="0"/>
              <a:t>items)</a:t>
            </a:r>
          </a:p>
          <a:p>
            <a:pPr>
              <a:lnSpc>
                <a:spcPct val="150000"/>
              </a:lnSpc>
            </a:pPr>
            <a:r>
              <a:rPr lang="en-GB" dirty="0" smtClean="0"/>
              <a:t>editing of derived records</a:t>
            </a:r>
          </a:p>
          <a:p>
            <a:pPr>
              <a:lnSpc>
                <a:spcPct val="150000"/>
              </a:lnSpc>
            </a:pPr>
            <a:r>
              <a:rPr lang="en-GB" dirty="0" smtClean="0"/>
              <a:t>relevant </a:t>
            </a:r>
            <a:r>
              <a:rPr lang="en-GB" dirty="0"/>
              <a:t>and consistent </a:t>
            </a:r>
            <a:r>
              <a:rPr lang="en-GB" dirty="0" smtClean="0"/>
              <a:t>selection </a:t>
            </a:r>
            <a:r>
              <a:rPr lang="en-GB" dirty="0"/>
              <a:t>of access points </a:t>
            </a:r>
            <a:endParaRPr lang="en-GB" dirty="0" smtClean="0"/>
          </a:p>
          <a:p>
            <a:pPr>
              <a:lnSpc>
                <a:spcPct val="150000"/>
              </a:lnSpc>
            </a:pPr>
            <a:r>
              <a:rPr lang="en-GB" dirty="0"/>
              <a:t>relevant and consistent  subject and genre indexing </a:t>
            </a:r>
            <a:endParaRPr lang="en-GB" dirty="0" smtClean="0"/>
          </a:p>
          <a:p>
            <a:pPr>
              <a:lnSpc>
                <a:spcPct val="150000"/>
              </a:lnSpc>
            </a:pPr>
            <a:r>
              <a:rPr lang="en-GB" dirty="0" smtClean="0"/>
              <a:t>loan vs. reference use: purchase </a:t>
            </a:r>
            <a:r>
              <a:rPr lang="en-GB" dirty="0"/>
              <a:t>licence conditions and other legal requirements, </a:t>
            </a:r>
            <a:r>
              <a:rPr lang="en-GB" dirty="0" smtClean="0"/>
              <a:t>maximising </a:t>
            </a:r>
            <a:r>
              <a:rPr lang="en-GB" dirty="0"/>
              <a:t>access to expensive resources, </a:t>
            </a:r>
            <a:r>
              <a:rPr lang="en-GB" dirty="0" smtClean="0"/>
              <a:t>preservation, etc.</a:t>
            </a:r>
          </a:p>
          <a:p>
            <a:pPr>
              <a:lnSpc>
                <a:spcPct val="150000"/>
              </a:lnSpc>
            </a:pPr>
            <a:r>
              <a:rPr lang="en-GB" dirty="0" smtClean="0"/>
              <a:t>Closed access? Special Collection?</a:t>
            </a:r>
            <a:endParaRPr lang="en-GB" dirty="0"/>
          </a:p>
          <a:p>
            <a:pPr>
              <a:lnSpc>
                <a:spcPct val="150000"/>
              </a:lnSpc>
            </a:pPr>
            <a:endParaRPr lang="en-GB" dirty="0"/>
          </a:p>
          <a:p>
            <a:pPr>
              <a:lnSpc>
                <a:spcPct val="150000"/>
              </a:lnSpc>
            </a:pPr>
            <a:endParaRPr lang="en-GB" dirty="0"/>
          </a:p>
          <a:p>
            <a:pPr>
              <a:lnSpc>
                <a:spcPct val="150000"/>
              </a:lnSpc>
            </a:pPr>
            <a:endParaRPr lang="en-GB" dirty="0"/>
          </a:p>
          <a:p>
            <a:pPr eaLnBrk="1" hangingPunct="1"/>
            <a:endParaRPr lang="en-GB" dirty="0" smtClean="0"/>
          </a:p>
          <a:p>
            <a:pPr eaLnBrk="1" hangingPunct="1"/>
            <a:endParaRPr lang="en-GB" dirty="0" smtClean="0"/>
          </a:p>
          <a:p>
            <a:pPr eaLnBrk="1" hangingPunct="1"/>
            <a:endParaRPr lang="en-GB" dirty="0" smtClean="0"/>
          </a:p>
        </p:txBody>
      </p:sp>
    </p:spTree>
    <p:extLst>
      <p:ext uri="{BB962C8B-B14F-4D97-AF65-F5344CB8AC3E}">
        <p14:creationId xmlns="" xmlns:p14="http://schemas.microsoft.com/office/powerpoint/2010/main" val="34501033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GB" dirty="0" smtClean="0"/>
              <a:t>Cataloguing and access 2</a:t>
            </a:r>
            <a:br>
              <a:rPr lang="en-GB" dirty="0" smtClean="0"/>
            </a:br>
            <a:r>
              <a:rPr lang="en-GB" dirty="0" smtClean="0"/>
              <a:t/>
            </a:r>
            <a:br>
              <a:rPr lang="en-GB" dirty="0" smtClean="0"/>
            </a:br>
            <a:endParaRPr lang="en-GB" dirty="0" smtClean="0"/>
          </a:p>
        </p:txBody>
      </p:sp>
      <p:sp>
        <p:nvSpPr>
          <p:cNvPr id="14339" name="Content Placeholder 2"/>
          <p:cNvSpPr>
            <a:spLocks noGrp="1"/>
          </p:cNvSpPr>
          <p:nvPr>
            <p:ph idx="1"/>
          </p:nvPr>
        </p:nvSpPr>
        <p:spPr/>
        <p:txBody>
          <a:bodyPr/>
          <a:lstStyle/>
          <a:p>
            <a:pPr>
              <a:lnSpc>
                <a:spcPct val="150000"/>
              </a:lnSpc>
            </a:pPr>
            <a:endParaRPr lang="en-GB" dirty="0"/>
          </a:p>
          <a:p>
            <a:pPr>
              <a:lnSpc>
                <a:spcPct val="150000"/>
              </a:lnSpc>
            </a:pPr>
            <a:endParaRPr lang="en-GB" dirty="0"/>
          </a:p>
          <a:p>
            <a:pPr>
              <a:lnSpc>
                <a:spcPct val="150000"/>
              </a:lnSpc>
            </a:pPr>
            <a:endParaRPr lang="en-GB" dirty="0"/>
          </a:p>
          <a:p>
            <a:pPr eaLnBrk="1" hangingPunct="1"/>
            <a:endParaRPr lang="en-GB" dirty="0" smtClean="0"/>
          </a:p>
          <a:p>
            <a:pPr eaLnBrk="1" hangingPunct="1"/>
            <a:endParaRPr lang="en-GB" dirty="0" smtClean="0"/>
          </a:p>
          <a:p>
            <a:pPr eaLnBrk="1" hangingPunct="1"/>
            <a:endParaRPr lang="en-GB" dirty="0" smtClean="0"/>
          </a:p>
        </p:txBody>
      </p:sp>
      <p:pic>
        <p:nvPicPr>
          <p:cNvPr id="3074"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27584" y="1052736"/>
            <a:ext cx="7560840" cy="42508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4501033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GB" dirty="0" smtClean="0"/>
              <a:t>Use and legislation</a:t>
            </a:r>
            <a:br>
              <a:rPr lang="en-GB" dirty="0" smtClean="0"/>
            </a:br>
            <a:r>
              <a:rPr lang="en-GB" dirty="0" smtClean="0"/>
              <a:t/>
            </a:r>
            <a:br>
              <a:rPr lang="en-GB" dirty="0" smtClean="0"/>
            </a:br>
            <a:endParaRPr lang="en-GB" dirty="0" smtClean="0"/>
          </a:p>
        </p:txBody>
      </p:sp>
      <p:sp>
        <p:nvSpPr>
          <p:cNvPr id="14339" name="Content Placeholder 2"/>
          <p:cNvSpPr>
            <a:spLocks noGrp="1"/>
          </p:cNvSpPr>
          <p:nvPr>
            <p:ph idx="1"/>
          </p:nvPr>
        </p:nvSpPr>
        <p:spPr/>
        <p:txBody>
          <a:bodyPr/>
          <a:lstStyle/>
          <a:p>
            <a:pPr marL="0" indent="0">
              <a:lnSpc>
                <a:spcPct val="150000"/>
              </a:lnSpc>
              <a:buNone/>
            </a:pPr>
            <a:r>
              <a:rPr lang="en-GB" dirty="0" smtClean="0"/>
              <a:t>Copyright:</a:t>
            </a:r>
          </a:p>
          <a:p>
            <a:pPr>
              <a:lnSpc>
                <a:spcPct val="150000"/>
              </a:lnSpc>
            </a:pPr>
            <a:r>
              <a:rPr lang="en-GB" dirty="0" smtClean="0"/>
              <a:t>Films</a:t>
            </a:r>
            <a:r>
              <a:rPr lang="en-GB" dirty="0"/>
              <a:t>, videos and television programmes are protected by copyright legislation. In the UK, commercially produced video on any format (including VHS and DVD) can be shown for teaching purposes, as long as the audience consists of registered students only. Copying and adapting this material is not allowed without the permission of the copyright owner. The director and producer are the principal joint owners of copyright, and other people may own the copyright in parts of the programme, e.g., the screenplay or the music. If a programme is produced for an employer, copyright is owned by the employer. Copyright of a film lasts for 70 years after the death of the director, producer, screenwriter and composer of any original music. </a:t>
            </a:r>
          </a:p>
          <a:p>
            <a:pPr>
              <a:lnSpc>
                <a:spcPct val="150000"/>
              </a:lnSpc>
            </a:pPr>
            <a:endParaRPr lang="en-GB" dirty="0"/>
          </a:p>
          <a:p>
            <a:pPr>
              <a:lnSpc>
                <a:spcPct val="150000"/>
              </a:lnSpc>
            </a:pPr>
            <a:endParaRPr lang="en-GB" dirty="0"/>
          </a:p>
          <a:p>
            <a:pPr eaLnBrk="1" hangingPunct="1"/>
            <a:endParaRPr lang="en-GB" dirty="0" smtClean="0"/>
          </a:p>
          <a:p>
            <a:pPr eaLnBrk="1" hangingPunct="1"/>
            <a:endParaRPr lang="en-GB" dirty="0" smtClean="0"/>
          </a:p>
          <a:p>
            <a:pPr eaLnBrk="1" hangingPunct="1"/>
            <a:endParaRPr lang="en-GB" dirty="0" smtClean="0"/>
          </a:p>
        </p:txBody>
      </p:sp>
    </p:spTree>
    <p:extLst>
      <p:ext uri="{BB962C8B-B14F-4D97-AF65-F5344CB8AC3E}">
        <p14:creationId xmlns="" xmlns:p14="http://schemas.microsoft.com/office/powerpoint/2010/main" val="26354809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GB" dirty="0" smtClean="0"/>
              <a:t>Use and legislation 2</a:t>
            </a:r>
            <a:br>
              <a:rPr lang="en-GB" dirty="0" smtClean="0"/>
            </a:br>
            <a:r>
              <a:rPr lang="en-GB" dirty="0" smtClean="0"/>
              <a:t/>
            </a:r>
            <a:br>
              <a:rPr lang="en-GB" dirty="0" smtClean="0"/>
            </a:br>
            <a:endParaRPr lang="en-GB" dirty="0" smtClean="0"/>
          </a:p>
        </p:txBody>
      </p:sp>
      <p:sp>
        <p:nvSpPr>
          <p:cNvPr id="14339" name="Content Placeholder 2"/>
          <p:cNvSpPr>
            <a:spLocks noGrp="1"/>
          </p:cNvSpPr>
          <p:nvPr>
            <p:ph idx="1"/>
          </p:nvPr>
        </p:nvSpPr>
        <p:spPr/>
        <p:txBody>
          <a:bodyPr/>
          <a:lstStyle/>
          <a:p>
            <a:pPr marL="0" indent="0">
              <a:lnSpc>
                <a:spcPct val="150000"/>
              </a:lnSpc>
              <a:buNone/>
            </a:pPr>
            <a:r>
              <a:rPr lang="en-GB" dirty="0" smtClean="0"/>
              <a:t>Copyright :</a:t>
            </a:r>
          </a:p>
          <a:p>
            <a:pPr>
              <a:lnSpc>
                <a:spcPct val="150000"/>
              </a:lnSpc>
            </a:pPr>
            <a:r>
              <a:rPr lang="en-GB" dirty="0" smtClean="0"/>
              <a:t>Copyright </a:t>
            </a:r>
            <a:r>
              <a:rPr lang="en-GB" dirty="0"/>
              <a:t>on television programmes expires after 50 years. </a:t>
            </a:r>
            <a:endParaRPr lang="en-GB" dirty="0" smtClean="0"/>
          </a:p>
          <a:p>
            <a:pPr marL="0" indent="0">
              <a:lnSpc>
                <a:spcPct val="150000"/>
              </a:lnSpc>
              <a:buNone/>
            </a:pPr>
            <a:endParaRPr lang="en-GB" dirty="0"/>
          </a:p>
          <a:p>
            <a:pPr>
              <a:lnSpc>
                <a:spcPct val="150000"/>
              </a:lnSpc>
            </a:pPr>
            <a:r>
              <a:rPr lang="en-GB" dirty="0" smtClean="0"/>
              <a:t>Non-commercially </a:t>
            </a:r>
            <a:r>
              <a:rPr lang="en-GB" dirty="0"/>
              <a:t>produced videos are also protected by copyright. The conditions in which they can be used depend on the terms of the acquisition, and can be subject to a written contract. </a:t>
            </a:r>
          </a:p>
          <a:p>
            <a:pPr>
              <a:lnSpc>
                <a:spcPct val="150000"/>
              </a:lnSpc>
            </a:pPr>
            <a:r>
              <a:rPr lang="en-GB" dirty="0" smtClean="0"/>
              <a:t>Artists</a:t>
            </a:r>
            <a:r>
              <a:rPr lang="en-GB" dirty="0"/>
              <a:t>’ film and video public performance, display and other rights are often offered for sale for institutions (including libraries), and can occasionally be a compulsory requisite for purchase. </a:t>
            </a:r>
          </a:p>
          <a:p>
            <a:pPr marL="0" indent="0">
              <a:lnSpc>
                <a:spcPct val="150000"/>
              </a:lnSpc>
              <a:buNone/>
            </a:pPr>
            <a:endParaRPr lang="en-GB" dirty="0" smtClean="0"/>
          </a:p>
        </p:txBody>
      </p:sp>
    </p:spTree>
    <p:extLst>
      <p:ext uri="{BB962C8B-B14F-4D97-AF65-F5344CB8AC3E}">
        <p14:creationId xmlns="" xmlns:p14="http://schemas.microsoft.com/office/powerpoint/2010/main" val="37719857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GB" dirty="0" smtClean="0"/>
              <a:t>Use and legislation</a:t>
            </a:r>
            <a:br>
              <a:rPr lang="en-GB" dirty="0" smtClean="0"/>
            </a:br>
            <a:r>
              <a:rPr lang="en-GB" dirty="0" smtClean="0"/>
              <a:t/>
            </a:r>
            <a:br>
              <a:rPr lang="en-GB" dirty="0" smtClean="0"/>
            </a:br>
            <a:endParaRPr lang="en-GB" dirty="0" smtClean="0"/>
          </a:p>
        </p:txBody>
      </p:sp>
      <p:sp>
        <p:nvSpPr>
          <p:cNvPr id="14339" name="Content Placeholder 2"/>
          <p:cNvSpPr>
            <a:spLocks noGrp="1"/>
          </p:cNvSpPr>
          <p:nvPr>
            <p:ph idx="1"/>
          </p:nvPr>
        </p:nvSpPr>
        <p:spPr/>
        <p:txBody>
          <a:bodyPr/>
          <a:lstStyle/>
          <a:p>
            <a:pPr marL="0" indent="0">
              <a:lnSpc>
                <a:spcPct val="150000"/>
              </a:lnSpc>
              <a:buNone/>
            </a:pPr>
            <a:r>
              <a:rPr lang="en-GB" dirty="0" smtClean="0"/>
              <a:t>Censorship:</a:t>
            </a:r>
          </a:p>
          <a:p>
            <a:pPr marL="0" indent="0">
              <a:lnSpc>
                <a:spcPct val="150000"/>
              </a:lnSpc>
              <a:buNone/>
            </a:pPr>
            <a:r>
              <a:rPr lang="en-GB" dirty="0"/>
              <a:t>T</a:t>
            </a:r>
            <a:r>
              <a:rPr lang="en-GB" dirty="0" smtClean="0"/>
              <a:t>he </a:t>
            </a:r>
            <a:r>
              <a:rPr lang="en-GB" dirty="0"/>
              <a:t>Video Recordings Act 1984 introduced compulsory video </a:t>
            </a:r>
            <a:r>
              <a:rPr lang="en-GB" dirty="0" smtClean="0"/>
              <a:t>censorship in the UK. Since </a:t>
            </a:r>
            <a:r>
              <a:rPr lang="en-GB" dirty="0"/>
              <a:t>1985, the supply of videos not classified by the BBFC (British Board of Film Classification) is a criminal offence, unless exempt, as is supplying a rated video to anyone under the age stated. </a:t>
            </a:r>
            <a:r>
              <a:rPr lang="en-GB" dirty="0" smtClean="0"/>
              <a:t>The </a:t>
            </a:r>
            <a:r>
              <a:rPr lang="en-GB" dirty="0"/>
              <a:t>interpretation of the law to establish what material is not covered by it requires subjective judgement, and should only be applied in the context of institutional policies and guidelines. </a:t>
            </a:r>
            <a:endParaRPr lang="en-GB" dirty="0" smtClean="0"/>
          </a:p>
          <a:p>
            <a:pPr marL="0" indent="0">
              <a:lnSpc>
                <a:spcPct val="150000"/>
              </a:lnSpc>
              <a:buNone/>
            </a:pPr>
            <a:endParaRPr lang="en-GB" dirty="0"/>
          </a:p>
          <a:p>
            <a:pPr marL="0" indent="0">
              <a:lnSpc>
                <a:spcPct val="150000"/>
              </a:lnSpc>
              <a:buNone/>
            </a:pPr>
            <a:r>
              <a:rPr lang="en-GB" dirty="0" smtClean="0"/>
              <a:t>Off-air </a:t>
            </a:r>
            <a:r>
              <a:rPr lang="en-GB" dirty="0"/>
              <a:t>recordings made under the ERA Licence are not covered by this law (as television programmes are regulated by OFCOM).</a:t>
            </a:r>
          </a:p>
          <a:p>
            <a:pPr>
              <a:lnSpc>
                <a:spcPct val="150000"/>
              </a:lnSpc>
            </a:pPr>
            <a:endParaRPr lang="en-GB" dirty="0"/>
          </a:p>
          <a:p>
            <a:pPr>
              <a:lnSpc>
                <a:spcPct val="150000"/>
              </a:lnSpc>
            </a:pPr>
            <a:endParaRPr lang="en-GB" dirty="0"/>
          </a:p>
          <a:p>
            <a:pPr>
              <a:lnSpc>
                <a:spcPct val="150000"/>
              </a:lnSpc>
            </a:pPr>
            <a:endParaRPr lang="en-GB" dirty="0"/>
          </a:p>
          <a:p>
            <a:pPr eaLnBrk="1" hangingPunct="1"/>
            <a:endParaRPr lang="en-GB" dirty="0" smtClean="0"/>
          </a:p>
          <a:p>
            <a:pPr eaLnBrk="1" hangingPunct="1"/>
            <a:endParaRPr lang="en-GB" dirty="0" smtClean="0"/>
          </a:p>
          <a:p>
            <a:pPr eaLnBrk="1" hangingPunct="1"/>
            <a:endParaRPr lang="en-GB" dirty="0" smtClean="0"/>
          </a:p>
        </p:txBody>
      </p:sp>
    </p:spTree>
    <p:extLst>
      <p:ext uri="{BB962C8B-B14F-4D97-AF65-F5344CB8AC3E}">
        <p14:creationId xmlns="" xmlns:p14="http://schemas.microsoft.com/office/powerpoint/2010/main" val="7830178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GB" dirty="0" smtClean="0"/>
              <a:t>Preservation</a:t>
            </a:r>
            <a:br>
              <a:rPr lang="en-GB" dirty="0" smtClean="0"/>
            </a:br>
            <a:r>
              <a:rPr lang="en-GB" dirty="0" smtClean="0"/>
              <a:t/>
            </a:r>
            <a:br>
              <a:rPr lang="en-GB" dirty="0" smtClean="0"/>
            </a:br>
            <a:endParaRPr lang="en-GB" dirty="0" smtClean="0"/>
          </a:p>
        </p:txBody>
      </p:sp>
      <p:sp>
        <p:nvSpPr>
          <p:cNvPr id="14339" name="Content Placeholder 2"/>
          <p:cNvSpPr>
            <a:spLocks noGrp="1"/>
          </p:cNvSpPr>
          <p:nvPr>
            <p:ph idx="1"/>
          </p:nvPr>
        </p:nvSpPr>
        <p:spPr>
          <a:xfrm>
            <a:off x="685800" y="1340768"/>
            <a:ext cx="7772400" cy="4450432"/>
          </a:xfrm>
        </p:spPr>
        <p:txBody>
          <a:bodyPr/>
          <a:lstStyle/>
          <a:p>
            <a:pPr marL="0" indent="0">
              <a:lnSpc>
                <a:spcPct val="150000"/>
              </a:lnSpc>
              <a:buNone/>
            </a:pPr>
            <a:r>
              <a:rPr lang="en-GB" i="1" dirty="0" smtClean="0"/>
              <a:t>Archival role?</a:t>
            </a:r>
          </a:p>
          <a:p>
            <a:pPr>
              <a:lnSpc>
                <a:spcPct val="150000"/>
              </a:lnSpc>
            </a:pPr>
            <a:r>
              <a:rPr lang="en-GB" dirty="0"/>
              <a:t>most academic </a:t>
            </a:r>
            <a:r>
              <a:rPr lang="en-GB" dirty="0" smtClean="0"/>
              <a:t>libraries</a:t>
            </a:r>
            <a:r>
              <a:rPr lang="en-GB" dirty="0"/>
              <a:t> </a:t>
            </a:r>
            <a:r>
              <a:rPr lang="en-GB" dirty="0" smtClean="0"/>
              <a:t>have </a:t>
            </a:r>
            <a:r>
              <a:rPr lang="en-GB" dirty="0"/>
              <a:t>no </a:t>
            </a:r>
            <a:r>
              <a:rPr lang="en-GB" dirty="0" smtClean="0"/>
              <a:t>formal archival </a:t>
            </a:r>
            <a:r>
              <a:rPr lang="en-GB" dirty="0"/>
              <a:t>role in this </a:t>
            </a:r>
            <a:r>
              <a:rPr lang="en-GB" dirty="0" smtClean="0"/>
              <a:t>area</a:t>
            </a:r>
          </a:p>
          <a:p>
            <a:pPr>
              <a:lnSpc>
                <a:spcPct val="150000"/>
              </a:lnSpc>
            </a:pPr>
            <a:r>
              <a:rPr lang="en-GB" dirty="0" smtClean="0"/>
              <a:t>a typical academic AV collection </a:t>
            </a:r>
            <a:r>
              <a:rPr lang="en-GB" dirty="0"/>
              <a:t>comprises </a:t>
            </a:r>
            <a:r>
              <a:rPr lang="en-GB" dirty="0" smtClean="0"/>
              <a:t>mostly commercial </a:t>
            </a:r>
            <a:r>
              <a:rPr lang="en-GB" dirty="0"/>
              <a:t>pre-recorded VHS tapes and DVDs, </a:t>
            </a:r>
            <a:r>
              <a:rPr lang="en-GB" dirty="0" smtClean="0"/>
              <a:t>and off-air </a:t>
            </a:r>
            <a:r>
              <a:rPr lang="en-GB" dirty="0"/>
              <a:t>recordings on both formats </a:t>
            </a:r>
          </a:p>
          <a:p>
            <a:pPr marL="0" indent="0">
              <a:lnSpc>
                <a:spcPct val="150000"/>
              </a:lnSpc>
              <a:buNone/>
            </a:pPr>
            <a:r>
              <a:rPr lang="en-GB" dirty="0" smtClean="0"/>
              <a:t>However</a:t>
            </a:r>
            <a:r>
              <a:rPr lang="en-GB" dirty="0"/>
              <a:t>, </a:t>
            </a:r>
            <a:r>
              <a:rPr lang="en-GB" dirty="0" smtClean="0"/>
              <a:t>there is  </a:t>
            </a:r>
            <a:r>
              <a:rPr lang="en-GB" dirty="0"/>
              <a:t>need to ensure that these </a:t>
            </a:r>
            <a:r>
              <a:rPr lang="en-GB" dirty="0" smtClean="0"/>
              <a:t>materials are </a:t>
            </a:r>
            <a:r>
              <a:rPr lang="en-GB" dirty="0"/>
              <a:t>available for future use in teaching and </a:t>
            </a:r>
            <a:r>
              <a:rPr lang="en-GB" dirty="0" smtClean="0"/>
              <a:t>research, and</a:t>
            </a:r>
          </a:p>
          <a:p>
            <a:pPr>
              <a:lnSpc>
                <a:spcPct val="150000"/>
              </a:lnSpc>
            </a:pPr>
            <a:r>
              <a:rPr lang="en-GB" dirty="0"/>
              <a:t>s</a:t>
            </a:r>
            <a:r>
              <a:rPr lang="en-GB" dirty="0" smtClean="0"/>
              <a:t>ome material may be difficult </a:t>
            </a:r>
            <a:r>
              <a:rPr lang="en-GB" dirty="0"/>
              <a:t>to find or access in other public </a:t>
            </a:r>
            <a:r>
              <a:rPr lang="en-GB" dirty="0" smtClean="0"/>
              <a:t>collections</a:t>
            </a:r>
          </a:p>
          <a:p>
            <a:pPr>
              <a:lnSpc>
                <a:spcPct val="150000"/>
              </a:lnSpc>
            </a:pPr>
            <a:r>
              <a:rPr lang="en-GB" dirty="0" smtClean="0"/>
              <a:t>some older commercial material or off-air recordings may be or become rare or even unique (and it is difficult to identify as such)</a:t>
            </a:r>
          </a:p>
          <a:p>
            <a:pPr>
              <a:lnSpc>
                <a:spcPct val="150000"/>
              </a:lnSpc>
            </a:pPr>
            <a:r>
              <a:rPr lang="en-GB" dirty="0" smtClean="0"/>
              <a:t>some collections include rare or unique copies of non-</a:t>
            </a:r>
            <a:r>
              <a:rPr lang="en-GB" dirty="0" err="1" smtClean="0"/>
              <a:t>editioned</a:t>
            </a:r>
            <a:r>
              <a:rPr lang="en-GB" dirty="0" smtClean="0"/>
              <a:t> original </a:t>
            </a:r>
            <a:r>
              <a:rPr lang="en-GB" dirty="0"/>
              <a:t>works made by the </a:t>
            </a:r>
            <a:r>
              <a:rPr lang="en-GB" dirty="0" smtClean="0"/>
              <a:t>artists, </a:t>
            </a:r>
            <a:r>
              <a:rPr lang="en-GB" dirty="0"/>
              <a:t>on </a:t>
            </a:r>
            <a:r>
              <a:rPr lang="en-GB" dirty="0" smtClean="0"/>
              <a:t>a variety of formats (e.g. degree </a:t>
            </a:r>
            <a:r>
              <a:rPr lang="en-GB" dirty="0" err="1" smtClean="0"/>
              <a:t>showreels</a:t>
            </a:r>
            <a:r>
              <a:rPr lang="en-GB" dirty="0" smtClean="0"/>
              <a:t>)</a:t>
            </a:r>
            <a:endParaRPr lang="en-GB" dirty="0"/>
          </a:p>
          <a:p>
            <a:pPr marL="0" indent="0">
              <a:lnSpc>
                <a:spcPct val="150000"/>
              </a:lnSpc>
              <a:buNone/>
            </a:pPr>
            <a:r>
              <a:rPr lang="en-GB" i="1" dirty="0"/>
              <a:t> </a:t>
            </a:r>
            <a:endParaRPr lang="en-GB" dirty="0"/>
          </a:p>
          <a:p>
            <a:pPr eaLnBrk="1" hangingPunct="1"/>
            <a:endParaRPr lang="en-GB" dirty="0" smtClean="0"/>
          </a:p>
          <a:p>
            <a:pPr eaLnBrk="1" hangingPunct="1"/>
            <a:endParaRPr lang="en-GB" dirty="0" smtClean="0"/>
          </a:p>
          <a:p>
            <a:pPr eaLnBrk="1" hangingPunct="1"/>
            <a:endParaRPr lang="en-GB" dirty="0" smtClean="0"/>
          </a:p>
        </p:txBody>
      </p:sp>
    </p:spTree>
    <p:extLst>
      <p:ext uri="{BB962C8B-B14F-4D97-AF65-F5344CB8AC3E}">
        <p14:creationId xmlns="" xmlns:p14="http://schemas.microsoft.com/office/powerpoint/2010/main" val="29945584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GB" dirty="0" smtClean="0"/>
              <a:t>Preservation 2</a:t>
            </a:r>
            <a:br>
              <a:rPr lang="en-GB" dirty="0" smtClean="0"/>
            </a:br>
            <a:r>
              <a:rPr lang="en-GB" dirty="0" smtClean="0"/>
              <a:t/>
            </a:r>
            <a:br>
              <a:rPr lang="en-GB" dirty="0" smtClean="0"/>
            </a:br>
            <a:endParaRPr lang="en-GB" dirty="0" smtClean="0"/>
          </a:p>
        </p:txBody>
      </p:sp>
      <p:sp>
        <p:nvSpPr>
          <p:cNvPr id="14339" name="Content Placeholder 2"/>
          <p:cNvSpPr>
            <a:spLocks noGrp="1"/>
          </p:cNvSpPr>
          <p:nvPr>
            <p:ph idx="1"/>
          </p:nvPr>
        </p:nvSpPr>
        <p:spPr/>
        <p:txBody>
          <a:bodyPr/>
          <a:lstStyle/>
          <a:p>
            <a:pPr marL="0" indent="0">
              <a:lnSpc>
                <a:spcPct val="150000"/>
              </a:lnSpc>
              <a:buNone/>
            </a:pPr>
            <a:r>
              <a:rPr lang="en-GB" dirty="0" smtClean="0"/>
              <a:t>VHS and DVD were not designed as long term archival formats: </a:t>
            </a:r>
          </a:p>
          <a:p>
            <a:pPr>
              <a:lnSpc>
                <a:spcPct val="150000"/>
              </a:lnSpc>
            </a:pPr>
            <a:r>
              <a:rPr lang="en-GB" dirty="0" smtClean="0"/>
              <a:t>migration of material to new copies, when legal (e.g. transferring VHS off-air recordings to DVD), and substitution of commercially available titles, when practicable, are partial remedial solutions. </a:t>
            </a:r>
          </a:p>
          <a:p>
            <a:pPr>
              <a:lnSpc>
                <a:spcPct val="150000"/>
              </a:lnSpc>
            </a:pPr>
            <a:endParaRPr lang="en-GB" dirty="0" smtClean="0"/>
          </a:p>
          <a:p>
            <a:pPr marL="0" indent="0">
              <a:lnSpc>
                <a:spcPct val="150000"/>
              </a:lnSpc>
              <a:buNone/>
            </a:pPr>
            <a:r>
              <a:rPr lang="en-GB" dirty="0" smtClean="0"/>
              <a:t>Equipment and format obsolescence pose a greater threat to video collections than media degradation factors:</a:t>
            </a:r>
          </a:p>
          <a:p>
            <a:pPr>
              <a:lnSpc>
                <a:spcPct val="150000"/>
              </a:lnSpc>
            </a:pPr>
            <a:r>
              <a:rPr lang="en-GB" dirty="0" smtClean="0"/>
              <a:t>need for dedicated equipment for different formats and the pace of technological change could mean that in the long term video collections on cassette or disc formats will not be sustainable. </a:t>
            </a:r>
          </a:p>
          <a:p>
            <a:pPr eaLnBrk="1" hangingPunct="1"/>
            <a:endParaRPr lang="en-GB" dirty="0" smtClean="0"/>
          </a:p>
          <a:p>
            <a:pPr eaLnBrk="1" hangingPunct="1"/>
            <a:endParaRPr lang="en-GB" dirty="0" smtClean="0"/>
          </a:p>
        </p:txBody>
      </p:sp>
    </p:spTree>
    <p:extLst>
      <p:ext uri="{BB962C8B-B14F-4D97-AF65-F5344CB8AC3E}">
        <p14:creationId xmlns="" xmlns:p14="http://schemas.microsoft.com/office/powerpoint/2010/main" val="25092024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GB" dirty="0" smtClean="0"/>
              <a:t>Preservation 3</a:t>
            </a:r>
            <a:br>
              <a:rPr lang="en-GB" dirty="0" smtClean="0"/>
            </a:br>
            <a:r>
              <a:rPr lang="en-GB" dirty="0" smtClean="0"/>
              <a:t/>
            </a:r>
            <a:br>
              <a:rPr lang="en-GB" dirty="0" smtClean="0"/>
            </a:br>
            <a:endParaRPr lang="en-GB" dirty="0" smtClean="0"/>
          </a:p>
        </p:txBody>
      </p:sp>
      <p:sp>
        <p:nvSpPr>
          <p:cNvPr id="14339" name="Content Placeholder 2"/>
          <p:cNvSpPr>
            <a:spLocks noGrp="1"/>
          </p:cNvSpPr>
          <p:nvPr>
            <p:ph idx="1"/>
          </p:nvPr>
        </p:nvSpPr>
        <p:spPr/>
        <p:txBody>
          <a:bodyPr/>
          <a:lstStyle/>
          <a:p>
            <a:pPr marL="0" indent="0">
              <a:lnSpc>
                <a:spcPct val="150000"/>
              </a:lnSpc>
              <a:buNone/>
            </a:pPr>
            <a:r>
              <a:rPr lang="en-GB" i="1" dirty="0" smtClean="0"/>
              <a:t>Future?</a:t>
            </a:r>
          </a:p>
          <a:p>
            <a:pPr marL="0" indent="0">
              <a:lnSpc>
                <a:spcPct val="150000"/>
              </a:lnSpc>
              <a:buNone/>
            </a:pPr>
            <a:endParaRPr lang="en-GB" i="1" dirty="0" smtClean="0"/>
          </a:p>
          <a:p>
            <a:pPr marL="0" indent="0">
              <a:lnSpc>
                <a:spcPct val="150000"/>
              </a:lnSpc>
              <a:buNone/>
            </a:pPr>
            <a:r>
              <a:rPr lang="en-GB" dirty="0" smtClean="0"/>
              <a:t>For many years now (1990s-) the consensus principle for long term video preservation is that efforts must concentrate on the content, which can only be preserved by migration from analogue to digital formats (which in the case of material under copyright can only be achieved with the explicit agreement of the copyright holder). </a:t>
            </a:r>
          </a:p>
          <a:p>
            <a:pPr marL="0" indent="0">
              <a:lnSpc>
                <a:spcPct val="150000"/>
              </a:lnSpc>
              <a:buNone/>
            </a:pPr>
            <a:endParaRPr lang="en-GB" dirty="0"/>
          </a:p>
          <a:p>
            <a:pPr marL="0" indent="0">
              <a:lnSpc>
                <a:spcPct val="150000"/>
              </a:lnSpc>
              <a:buNone/>
            </a:pPr>
            <a:r>
              <a:rPr lang="en-GB" dirty="0" smtClean="0"/>
              <a:t>Digitisation? In house, cooperative projects, commercial digitisation services, third party online providers…</a:t>
            </a:r>
          </a:p>
          <a:p>
            <a:pPr marL="0" indent="0">
              <a:lnSpc>
                <a:spcPct val="150000"/>
              </a:lnSpc>
              <a:buNone/>
            </a:pPr>
            <a:endParaRPr lang="en-GB" dirty="0"/>
          </a:p>
          <a:p>
            <a:pPr eaLnBrk="1" hangingPunct="1"/>
            <a:endParaRPr lang="en-GB" dirty="0" smtClean="0"/>
          </a:p>
          <a:p>
            <a:pPr eaLnBrk="1" hangingPunct="1"/>
            <a:endParaRPr lang="en-GB" dirty="0" smtClean="0"/>
          </a:p>
          <a:p>
            <a:pPr eaLnBrk="1" hangingPunct="1"/>
            <a:endParaRPr lang="en-GB" dirty="0" smtClean="0"/>
          </a:p>
        </p:txBody>
      </p:sp>
    </p:spTree>
    <p:extLst>
      <p:ext uri="{BB962C8B-B14F-4D97-AF65-F5344CB8AC3E}">
        <p14:creationId xmlns="" xmlns:p14="http://schemas.microsoft.com/office/powerpoint/2010/main" val="18213220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ChangeArrowheads="1"/>
          </p:cNvSpPr>
          <p:nvPr/>
        </p:nvSpPr>
        <p:spPr bwMode="auto">
          <a:xfrm>
            <a:off x="381000" y="381000"/>
            <a:ext cx="8382000" cy="4648200"/>
          </a:xfrm>
          <a:prstGeom prst="rect">
            <a:avLst/>
          </a:prstGeom>
          <a:solidFill>
            <a:srgbClr val="38586D"/>
          </a:solidFill>
          <a:ln w="9525">
            <a:noFill/>
            <a:miter lim="800000"/>
            <a:headEnd/>
            <a:tailEnd/>
          </a:ln>
        </p:spPr>
        <p:txBody>
          <a:bodyPr wrap="none" anchor="ctr"/>
          <a:lstStyle/>
          <a:p>
            <a:endParaRPr lang="en-GB"/>
          </a:p>
        </p:txBody>
      </p:sp>
      <p:sp>
        <p:nvSpPr>
          <p:cNvPr id="17411" name="Rectangle 2"/>
          <p:cNvSpPr>
            <a:spLocks noGrp="1" noChangeArrowheads="1"/>
          </p:cNvSpPr>
          <p:nvPr>
            <p:ph type="title"/>
          </p:nvPr>
        </p:nvSpPr>
        <p:spPr/>
        <p:txBody>
          <a:bodyPr/>
          <a:lstStyle/>
          <a:p>
            <a:r>
              <a:rPr lang="en-US" dirty="0" smtClean="0">
                <a:solidFill>
                  <a:schemeClr val="bg1"/>
                </a:solidFill>
              </a:rPr>
              <a:t>Very brief bibliography</a:t>
            </a:r>
            <a:br>
              <a:rPr lang="en-US" dirty="0" smtClean="0">
                <a:solidFill>
                  <a:schemeClr val="bg1"/>
                </a:solidFill>
              </a:rPr>
            </a:br>
            <a:r>
              <a:rPr lang="en-US" dirty="0" smtClean="0">
                <a:solidFill>
                  <a:schemeClr val="bg1"/>
                </a:solidFill>
              </a:rPr>
              <a:t/>
            </a:r>
            <a:br>
              <a:rPr lang="en-US" dirty="0" smtClean="0">
                <a:solidFill>
                  <a:schemeClr val="bg1"/>
                </a:solidFill>
              </a:rPr>
            </a:br>
            <a:r>
              <a:rPr lang="en-US" dirty="0" smtClean="0">
                <a:solidFill>
                  <a:schemeClr val="bg1"/>
                </a:solidFill>
              </a:rPr>
              <a:t/>
            </a:r>
            <a:br>
              <a:rPr lang="en-US" dirty="0" smtClean="0">
                <a:solidFill>
                  <a:schemeClr val="bg1"/>
                </a:solidFill>
              </a:rPr>
            </a:br>
            <a:r>
              <a:rPr lang="en-GB" dirty="0" smtClean="0">
                <a:solidFill>
                  <a:schemeClr val="bg1"/>
                </a:solidFill>
              </a:rPr>
              <a:t>Cooke, J. </a:t>
            </a:r>
            <a:r>
              <a:rPr lang="en-GB" dirty="0">
                <a:solidFill>
                  <a:schemeClr val="bg1"/>
                </a:solidFill>
              </a:rPr>
              <a:t>(2009) </a:t>
            </a:r>
            <a:r>
              <a:rPr lang="en-GB" dirty="0" smtClean="0">
                <a:solidFill>
                  <a:schemeClr val="bg1"/>
                </a:solidFill>
              </a:rPr>
              <a:t>Cataloguing artists’ videos, </a:t>
            </a:r>
            <a:r>
              <a:rPr lang="en-GB" dirty="0">
                <a:solidFill>
                  <a:schemeClr val="bg1"/>
                </a:solidFill>
              </a:rPr>
              <a:t>‘Art Libraries Journal’, vol. 34 no. 3., pp</a:t>
            </a:r>
            <a:r>
              <a:rPr lang="en-GB" dirty="0" smtClean="0">
                <a:solidFill>
                  <a:schemeClr val="bg1"/>
                </a:solidFill>
              </a:rPr>
              <a:t>. 40-45.</a:t>
            </a:r>
            <a:br>
              <a:rPr lang="en-GB" dirty="0" smtClean="0">
                <a:solidFill>
                  <a:schemeClr val="bg1"/>
                </a:solidFill>
              </a:rPr>
            </a:br>
            <a:r>
              <a:rPr lang="en-GB" dirty="0" err="1" smtClean="0">
                <a:solidFill>
                  <a:schemeClr val="bg1"/>
                </a:solidFill>
              </a:rPr>
              <a:t>Grandal</a:t>
            </a:r>
            <a:r>
              <a:rPr lang="en-GB" dirty="0" smtClean="0">
                <a:solidFill>
                  <a:schemeClr val="bg1"/>
                </a:solidFill>
              </a:rPr>
              <a:t> </a:t>
            </a:r>
            <a:r>
              <a:rPr lang="en-GB" dirty="0">
                <a:solidFill>
                  <a:schemeClr val="bg1"/>
                </a:solidFill>
              </a:rPr>
              <a:t>Montero, G. (2009) Video as art: collecting artists’ moving image in academic art libraries, ‘Art Libraries Journal’, vol. 34 no. 3., pp. 5-10.</a:t>
            </a:r>
            <a:r>
              <a:rPr lang="en-GB" dirty="0" smtClean="0">
                <a:solidFill>
                  <a:schemeClr val="bg1"/>
                </a:solidFill>
              </a:rPr>
              <a:t/>
            </a:r>
            <a:br>
              <a:rPr lang="en-GB" dirty="0" smtClean="0">
                <a:solidFill>
                  <a:schemeClr val="bg1"/>
                </a:solidFill>
              </a:rPr>
            </a:br>
            <a:r>
              <a:rPr lang="en-GB" dirty="0" smtClean="0">
                <a:solidFill>
                  <a:schemeClr val="bg1"/>
                </a:solidFill>
              </a:rPr>
              <a:t>Marine</a:t>
            </a:r>
            <a:r>
              <a:rPr lang="en-GB" dirty="0">
                <a:solidFill>
                  <a:schemeClr val="bg1"/>
                </a:solidFill>
              </a:rPr>
              <a:t>, S. (2010) Cataloguing artists' moving image at Chelsea College of Art and Design Library, ‘Catalogue &amp; Index’, no. 159, </a:t>
            </a:r>
            <a:r>
              <a:rPr lang="en-GB" dirty="0" smtClean="0">
                <a:solidFill>
                  <a:schemeClr val="bg1"/>
                </a:solidFill>
              </a:rPr>
              <a:t>pp. </a:t>
            </a:r>
            <a:r>
              <a:rPr lang="en-GB" dirty="0">
                <a:solidFill>
                  <a:schemeClr val="bg1"/>
                </a:solidFill>
              </a:rPr>
              <a:t>10-12.</a:t>
            </a:r>
            <a:br>
              <a:rPr lang="en-GB" dirty="0">
                <a:solidFill>
                  <a:schemeClr val="bg1"/>
                </a:solidFill>
              </a:rPr>
            </a:br>
            <a:r>
              <a:rPr lang="en-GB" dirty="0" err="1" smtClean="0">
                <a:solidFill>
                  <a:schemeClr val="bg1"/>
                </a:solidFill>
              </a:rPr>
              <a:t>McKie</a:t>
            </a:r>
            <a:r>
              <a:rPr lang="en-GB" dirty="0">
                <a:solidFill>
                  <a:schemeClr val="bg1"/>
                </a:solidFill>
              </a:rPr>
              <a:t>, </a:t>
            </a:r>
            <a:r>
              <a:rPr lang="en-GB" dirty="0" smtClean="0">
                <a:solidFill>
                  <a:schemeClr val="bg1"/>
                </a:solidFill>
              </a:rPr>
              <a:t>A., </a:t>
            </a:r>
            <a:r>
              <a:rPr lang="en-GB" dirty="0" err="1" smtClean="0">
                <a:solidFill>
                  <a:schemeClr val="bg1"/>
                </a:solidFill>
              </a:rPr>
              <a:t>Trumper</a:t>
            </a:r>
            <a:r>
              <a:rPr lang="en-GB" dirty="0" smtClean="0">
                <a:solidFill>
                  <a:schemeClr val="bg1"/>
                </a:solidFill>
              </a:rPr>
              <a:t>, J., </a:t>
            </a:r>
            <a:r>
              <a:rPr lang="en-GB" dirty="0">
                <a:solidFill>
                  <a:schemeClr val="bg1"/>
                </a:solidFill>
              </a:rPr>
              <a:t>and </a:t>
            </a:r>
            <a:r>
              <a:rPr lang="en-GB" dirty="0" smtClean="0">
                <a:solidFill>
                  <a:schemeClr val="bg1"/>
                </a:solidFill>
              </a:rPr>
              <a:t>Turner</a:t>
            </a:r>
            <a:r>
              <a:rPr lang="en-GB" dirty="0">
                <a:solidFill>
                  <a:schemeClr val="bg1"/>
                </a:solidFill>
              </a:rPr>
              <a:t>, </a:t>
            </a:r>
            <a:r>
              <a:rPr lang="en-GB" dirty="0" smtClean="0">
                <a:solidFill>
                  <a:schemeClr val="bg1"/>
                </a:solidFill>
              </a:rPr>
              <a:t>N. (2004) Diverse </a:t>
            </a:r>
            <a:r>
              <a:rPr lang="en-GB" dirty="0">
                <a:solidFill>
                  <a:schemeClr val="bg1"/>
                </a:solidFill>
              </a:rPr>
              <a:t>practices: video art and libraries</a:t>
            </a:r>
            <a:r>
              <a:rPr lang="en-GB" dirty="0" smtClean="0">
                <a:solidFill>
                  <a:schemeClr val="bg1"/>
                </a:solidFill>
              </a:rPr>
              <a:t>, ‘Art </a:t>
            </a:r>
            <a:r>
              <a:rPr lang="en-GB" dirty="0">
                <a:solidFill>
                  <a:schemeClr val="bg1"/>
                </a:solidFill>
              </a:rPr>
              <a:t>libraries </a:t>
            </a:r>
            <a:r>
              <a:rPr lang="en-GB" dirty="0" smtClean="0">
                <a:solidFill>
                  <a:schemeClr val="bg1"/>
                </a:solidFill>
              </a:rPr>
              <a:t>journal’ vol. </a:t>
            </a:r>
            <a:r>
              <a:rPr lang="en-GB" dirty="0">
                <a:solidFill>
                  <a:schemeClr val="bg1"/>
                </a:solidFill>
              </a:rPr>
              <a:t>29 no. </a:t>
            </a:r>
            <a:r>
              <a:rPr lang="en-GB" dirty="0" smtClean="0">
                <a:solidFill>
                  <a:schemeClr val="bg1"/>
                </a:solidFill>
              </a:rPr>
              <a:t>1, pp. 35-41</a:t>
            </a:r>
            <a:r>
              <a:rPr lang="en-GB" dirty="0">
                <a:solidFill>
                  <a:schemeClr val="bg1"/>
                </a:solidFill>
              </a:rPr>
              <a:t>.</a:t>
            </a:r>
            <a:r>
              <a:rPr lang="en-GB" dirty="0" smtClean="0">
                <a:solidFill>
                  <a:schemeClr val="bg1"/>
                </a:solidFill>
              </a:rPr>
              <a:t/>
            </a:r>
            <a:br>
              <a:rPr lang="en-GB" dirty="0" smtClean="0">
                <a:solidFill>
                  <a:schemeClr val="bg1"/>
                </a:solidFill>
              </a:rPr>
            </a:br>
            <a:r>
              <a:rPr lang="en-GB" dirty="0" smtClean="0">
                <a:solidFill>
                  <a:schemeClr val="bg1"/>
                </a:solidFill>
              </a:rPr>
              <a:t/>
            </a:r>
            <a:br>
              <a:rPr lang="en-GB" dirty="0" smtClean="0">
                <a:solidFill>
                  <a:schemeClr val="bg1"/>
                </a:solidFill>
              </a:rPr>
            </a:br>
            <a:r>
              <a:rPr lang="en-GB" dirty="0" smtClean="0">
                <a:solidFill>
                  <a:schemeClr val="bg1"/>
                </a:solidFill>
              </a:rPr>
              <a:t/>
            </a:r>
            <a:br>
              <a:rPr lang="en-GB" dirty="0" smtClean="0">
                <a:solidFill>
                  <a:schemeClr val="bg1"/>
                </a:solidFill>
              </a:rPr>
            </a:br>
            <a:r>
              <a:rPr lang="en-GB" i="1" dirty="0" smtClean="0"/>
              <a:t> </a:t>
            </a:r>
            <a:r>
              <a:rPr lang="en-GB" dirty="0" smtClean="0"/>
              <a:t/>
            </a:r>
            <a:br>
              <a:rPr lang="en-GB" dirty="0" smtClean="0"/>
            </a:b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pPr eaLnBrk="1" hangingPunct="1"/>
            <a:r>
              <a:rPr lang="en-US" dirty="0" smtClean="0"/>
              <a:t>Collection development and management</a:t>
            </a:r>
          </a:p>
        </p:txBody>
      </p:sp>
      <p:sp>
        <p:nvSpPr>
          <p:cNvPr id="4" name="Content Placeholder 2"/>
          <p:cNvSpPr>
            <a:spLocks noGrp="1"/>
          </p:cNvSpPr>
          <p:nvPr>
            <p:ph idx="1"/>
          </p:nvPr>
        </p:nvSpPr>
        <p:spPr>
          <a:xfrm>
            <a:off x="685800" y="1676400"/>
            <a:ext cx="7772400" cy="4114800"/>
          </a:xfrm>
        </p:spPr>
        <p:txBody>
          <a:bodyPr/>
          <a:lstStyle/>
          <a:p>
            <a:pPr marL="0" indent="0">
              <a:buNone/>
            </a:pPr>
            <a:r>
              <a:rPr lang="en-GB" dirty="0" smtClean="0"/>
              <a:t>Overview:</a:t>
            </a:r>
          </a:p>
          <a:p>
            <a:endParaRPr lang="en-GB" dirty="0"/>
          </a:p>
          <a:p>
            <a:r>
              <a:rPr lang="en-GB" dirty="0" smtClean="0"/>
              <a:t>Selection and acquisition</a:t>
            </a:r>
          </a:p>
          <a:p>
            <a:pPr>
              <a:buNone/>
            </a:pPr>
            <a:endParaRPr lang="en-GB" dirty="0" smtClean="0"/>
          </a:p>
          <a:p>
            <a:r>
              <a:rPr lang="en-GB" dirty="0" smtClean="0"/>
              <a:t>Cataloguing and access</a:t>
            </a:r>
          </a:p>
          <a:p>
            <a:endParaRPr lang="en-GB" dirty="0" smtClean="0"/>
          </a:p>
          <a:p>
            <a:r>
              <a:rPr lang="en-GB" dirty="0" smtClean="0"/>
              <a:t>Use and legislation</a:t>
            </a:r>
          </a:p>
          <a:p>
            <a:endParaRPr lang="en-GB" i="1" dirty="0" smtClean="0"/>
          </a:p>
          <a:p>
            <a:r>
              <a:rPr lang="en-GB" dirty="0" smtClean="0"/>
              <a:t>Preservation</a:t>
            </a:r>
          </a:p>
          <a:p>
            <a:pPr eaLnBrk="1" hangingPunct="1">
              <a:buNone/>
            </a:pPr>
            <a:endParaRPr lang="en-GB"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pPr eaLnBrk="1" hangingPunct="1"/>
            <a:r>
              <a:rPr lang="en-GB" dirty="0" smtClean="0"/>
              <a:t>Selection and acquisition </a:t>
            </a:r>
            <a:endParaRPr lang="en-US" dirty="0" smtClean="0"/>
          </a:p>
        </p:txBody>
      </p:sp>
      <p:sp>
        <p:nvSpPr>
          <p:cNvPr id="5" name="Content Placeholder 2"/>
          <p:cNvSpPr>
            <a:spLocks noGrp="1"/>
          </p:cNvSpPr>
          <p:nvPr>
            <p:ph idx="1"/>
          </p:nvPr>
        </p:nvSpPr>
        <p:spPr>
          <a:xfrm>
            <a:off x="685800" y="1676400"/>
            <a:ext cx="7772400" cy="4114800"/>
          </a:xfrm>
        </p:spPr>
        <p:txBody>
          <a:bodyPr/>
          <a:lstStyle/>
          <a:p>
            <a:pPr>
              <a:buNone/>
            </a:pPr>
            <a:r>
              <a:rPr lang="en-GB" dirty="0" smtClean="0"/>
              <a:t>Artists’ films and videos can be available as: </a:t>
            </a:r>
          </a:p>
          <a:p>
            <a:pPr>
              <a:buNone/>
            </a:pPr>
            <a:endParaRPr lang="en-GB" dirty="0" smtClean="0"/>
          </a:p>
          <a:p>
            <a:r>
              <a:rPr lang="en-GB" dirty="0" smtClean="0"/>
              <a:t>limited edition artworks, often numbered and/or signed, normally acquired with public performance and other rights</a:t>
            </a:r>
          </a:p>
          <a:p>
            <a:pPr>
              <a:buNone/>
            </a:pPr>
            <a:endParaRPr lang="en-GB" dirty="0" smtClean="0"/>
          </a:p>
          <a:p>
            <a:r>
              <a:rPr lang="en-GB" dirty="0" smtClean="0"/>
              <a:t>institutional copies in professional (e.g. </a:t>
            </a:r>
            <a:r>
              <a:rPr lang="en-GB" dirty="0" err="1" smtClean="0"/>
              <a:t>Betacam</a:t>
            </a:r>
            <a:r>
              <a:rPr lang="en-GB" dirty="0" smtClean="0"/>
              <a:t>, Digital </a:t>
            </a:r>
            <a:r>
              <a:rPr lang="en-GB" dirty="0" err="1" smtClean="0"/>
              <a:t>Betacam</a:t>
            </a:r>
            <a:r>
              <a:rPr lang="en-GB" dirty="0" smtClean="0"/>
              <a:t>) or domestic formats (VHS, DVD) for viewing, public performance, or institutional collection</a:t>
            </a:r>
          </a:p>
          <a:p>
            <a:pPr>
              <a:buNone/>
            </a:pPr>
            <a:endParaRPr lang="en-GB" dirty="0" smtClean="0"/>
          </a:p>
          <a:p>
            <a:r>
              <a:rPr lang="en-GB" dirty="0" smtClean="0"/>
              <a:t>mass-market releases on commercial formats (VHS, DVD, </a:t>
            </a:r>
            <a:r>
              <a:rPr lang="en-GB" dirty="0" err="1" smtClean="0"/>
              <a:t>Blu</a:t>
            </a:r>
            <a:r>
              <a:rPr lang="en-GB" dirty="0" smtClean="0"/>
              <a:t>-Ray) for ‘domestic use’</a:t>
            </a:r>
          </a:p>
          <a:p>
            <a:endParaRPr lang="en-GB" dirty="0" smtClean="0"/>
          </a:p>
          <a:p>
            <a:r>
              <a:rPr lang="en-GB" dirty="0" smtClean="0"/>
              <a:t>television programmes</a:t>
            </a:r>
          </a:p>
          <a:p>
            <a:pPr>
              <a:buNone/>
            </a:pPr>
            <a:endParaRPr lang="en-GB" dirty="0" smtClean="0"/>
          </a:p>
          <a:p>
            <a:r>
              <a:rPr lang="en-GB" dirty="0" smtClean="0"/>
              <a:t>online streamed videos (from low quality illegal copies to HD)</a:t>
            </a:r>
          </a:p>
          <a:p>
            <a:pPr>
              <a:buNone/>
            </a:pP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GB" dirty="0" smtClean="0"/>
              <a:t>Selection and acquisition 2</a:t>
            </a:r>
          </a:p>
        </p:txBody>
      </p:sp>
      <p:sp>
        <p:nvSpPr>
          <p:cNvPr id="14339" name="Content Placeholder 2"/>
          <p:cNvSpPr>
            <a:spLocks noGrp="1"/>
          </p:cNvSpPr>
          <p:nvPr>
            <p:ph idx="1"/>
          </p:nvPr>
        </p:nvSpPr>
        <p:spPr/>
        <p:txBody>
          <a:bodyPr/>
          <a:lstStyle/>
          <a:p>
            <a:pPr>
              <a:buNone/>
            </a:pPr>
            <a:r>
              <a:rPr lang="en-GB" dirty="0" smtClean="0"/>
              <a:t>Publishers and distributors:</a:t>
            </a:r>
          </a:p>
          <a:p>
            <a:pPr>
              <a:buNone/>
            </a:pPr>
            <a:endParaRPr lang="en-GB" b="1" dirty="0" smtClean="0"/>
          </a:p>
          <a:p>
            <a:r>
              <a:rPr lang="en-GB" dirty="0" smtClean="0"/>
              <a:t>artists themselves</a:t>
            </a:r>
          </a:p>
          <a:p>
            <a:r>
              <a:rPr lang="en-GB" dirty="0" smtClean="0"/>
              <a:t>artists’ organisations and centres: Art </a:t>
            </a:r>
            <a:r>
              <a:rPr lang="en-GB" dirty="0" err="1" smtClean="0"/>
              <a:t>Metropole</a:t>
            </a:r>
            <a:r>
              <a:rPr lang="en-GB" dirty="0" smtClean="0"/>
              <a:t>, Electronic Arts Intermix, </a:t>
            </a:r>
            <a:r>
              <a:rPr lang="en-GB" dirty="0" err="1" smtClean="0"/>
              <a:t>Lux</a:t>
            </a:r>
            <a:r>
              <a:rPr lang="en-GB" dirty="0" smtClean="0"/>
              <a:t>, Printed Matter, etc.</a:t>
            </a:r>
          </a:p>
          <a:p>
            <a:r>
              <a:rPr lang="en-GB" dirty="0" smtClean="0"/>
              <a:t>public galleries and art agencies: </a:t>
            </a:r>
            <a:r>
              <a:rPr lang="en-GB" dirty="0" err="1" smtClean="0"/>
              <a:t>Artangel</a:t>
            </a:r>
            <a:r>
              <a:rPr lang="en-GB" dirty="0" smtClean="0"/>
              <a:t>, Arts Council, Baltic, </a:t>
            </a:r>
            <a:r>
              <a:rPr lang="en-GB" dirty="0" err="1" smtClean="0"/>
              <a:t>Bifrons</a:t>
            </a:r>
            <a:r>
              <a:rPr lang="en-GB" dirty="0" smtClean="0"/>
              <a:t> Foundation, Centre Pompidou, ICA, Tate, etc.</a:t>
            </a:r>
          </a:p>
          <a:p>
            <a:r>
              <a:rPr lang="en-GB" dirty="0" smtClean="0"/>
              <a:t>commercial galleries </a:t>
            </a:r>
          </a:p>
          <a:p>
            <a:r>
              <a:rPr lang="en-GB" dirty="0" smtClean="0"/>
              <a:t>publishers of contemporary art books, artists’ books and multiples: </a:t>
            </a:r>
            <a:r>
              <a:rPr lang="en-GB" dirty="0" err="1" smtClean="0"/>
              <a:t>Bookworks</a:t>
            </a:r>
            <a:r>
              <a:rPr lang="en-GB" dirty="0" smtClean="0"/>
              <a:t>, Edition Fink, JRP </a:t>
            </a:r>
            <a:r>
              <a:rPr lang="en-GB" dirty="0" err="1" smtClean="0"/>
              <a:t>Ringier</a:t>
            </a:r>
            <a:r>
              <a:rPr lang="en-GB" dirty="0" smtClean="0"/>
              <a:t>, Les Presses du Reel, </a:t>
            </a:r>
            <a:r>
              <a:rPr lang="en-GB" dirty="0" err="1" smtClean="0"/>
              <a:t>mfc</a:t>
            </a:r>
            <a:r>
              <a:rPr lang="en-GB" dirty="0" smtClean="0"/>
              <a:t> Michele Didier, </a:t>
            </a:r>
            <a:r>
              <a:rPr lang="en-GB" dirty="0" err="1" smtClean="0"/>
              <a:t>Onestar</a:t>
            </a:r>
            <a:r>
              <a:rPr lang="en-GB" dirty="0" smtClean="0"/>
              <a:t> Press, etc.</a:t>
            </a:r>
          </a:p>
          <a:p>
            <a:r>
              <a:rPr lang="en-GB" dirty="0" smtClean="0"/>
              <a:t>Art bookshops: </a:t>
            </a:r>
            <a:r>
              <a:rPr lang="en-GB" dirty="0" err="1" smtClean="0"/>
              <a:t>Artwords</a:t>
            </a:r>
            <a:r>
              <a:rPr lang="en-GB" dirty="0" smtClean="0"/>
              <a:t>, </a:t>
            </a:r>
            <a:r>
              <a:rPr lang="en-GB" dirty="0" err="1" smtClean="0"/>
              <a:t>Boekie</a:t>
            </a:r>
            <a:r>
              <a:rPr lang="en-GB" dirty="0" smtClean="0"/>
              <a:t> </a:t>
            </a:r>
            <a:r>
              <a:rPr lang="en-GB" dirty="0" err="1" smtClean="0"/>
              <a:t>Woekie</a:t>
            </a:r>
            <a:r>
              <a:rPr lang="en-GB" dirty="0" smtClean="0"/>
              <a:t>, Florence Loewy, etc.</a:t>
            </a:r>
          </a:p>
          <a:p>
            <a:pPr>
              <a:buNone/>
            </a:pPr>
            <a:endParaRPr lang="en-GB"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pPr eaLnBrk="1" hangingPunct="1"/>
            <a:r>
              <a:rPr lang="en-GB" dirty="0" smtClean="0"/>
              <a:t>Selection and acquisition 3</a:t>
            </a:r>
            <a:endParaRPr lang="en-US" dirty="0" smtClean="0"/>
          </a:p>
        </p:txBody>
      </p:sp>
      <p:sp>
        <p:nvSpPr>
          <p:cNvPr id="5" name="Content Placeholder 2"/>
          <p:cNvSpPr>
            <a:spLocks noGrp="1"/>
          </p:cNvSpPr>
          <p:nvPr>
            <p:ph idx="1"/>
          </p:nvPr>
        </p:nvSpPr>
        <p:spPr>
          <a:xfrm>
            <a:off x="685800" y="1676400"/>
            <a:ext cx="7772400" cy="4114800"/>
          </a:xfrm>
        </p:spPr>
        <p:txBody>
          <a:bodyPr/>
          <a:lstStyle/>
          <a:p>
            <a:pPr>
              <a:buNone/>
            </a:pPr>
            <a:r>
              <a:rPr lang="en-GB" dirty="0" smtClean="0"/>
              <a:t>Publishers and distributors:</a:t>
            </a:r>
          </a:p>
          <a:p>
            <a:pPr>
              <a:buNone/>
            </a:pPr>
            <a:endParaRPr lang="en-GB" dirty="0" smtClean="0"/>
          </a:p>
          <a:p>
            <a:r>
              <a:rPr lang="en-GB" dirty="0" smtClean="0"/>
              <a:t>artists’ film and video specialist distributors/publishers: </a:t>
            </a:r>
            <a:r>
              <a:rPr lang="en-GB" dirty="0" err="1" smtClean="0"/>
              <a:t>Anarchive</a:t>
            </a:r>
            <a:r>
              <a:rPr lang="en-GB" dirty="0" smtClean="0"/>
              <a:t>, Anthology Film Archives, </a:t>
            </a:r>
            <a:r>
              <a:rPr lang="en-GB" dirty="0" err="1" smtClean="0"/>
              <a:t>Artpix</a:t>
            </a:r>
            <a:r>
              <a:rPr lang="en-GB" dirty="0" smtClean="0"/>
              <a:t>, BDV, Canyon Cinema, </a:t>
            </a:r>
            <a:r>
              <a:rPr lang="en-GB" dirty="0" err="1" smtClean="0"/>
              <a:t>Center</a:t>
            </a:r>
            <a:r>
              <a:rPr lang="en-GB" dirty="0" smtClean="0"/>
              <a:t> for Visual Music, CFMDC, </a:t>
            </a:r>
            <a:r>
              <a:rPr lang="en-GB" dirty="0" err="1" smtClean="0"/>
              <a:t>Cinenova</a:t>
            </a:r>
            <a:r>
              <a:rPr lang="en-GB" dirty="0" smtClean="0"/>
              <a:t>, Film and Video Umbrella, </a:t>
            </a:r>
            <a:r>
              <a:rPr lang="en-GB" dirty="0" err="1" smtClean="0"/>
              <a:t>Filmarmalade</a:t>
            </a:r>
            <a:r>
              <a:rPr lang="en-GB" dirty="0" smtClean="0"/>
              <a:t>, </a:t>
            </a:r>
            <a:r>
              <a:rPr lang="en-GB" dirty="0" err="1" smtClean="0"/>
              <a:t>Heure</a:t>
            </a:r>
            <a:r>
              <a:rPr lang="en-GB" dirty="0" smtClean="0"/>
              <a:t> </a:t>
            </a:r>
            <a:r>
              <a:rPr lang="en-GB" dirty="0" err="1" smtClean="0"/>
              <a:t>Exquise</a:t>
            </a:r>
            <a:r>
              <a:rPr lang="en-GB" dirty="0" smtClean="0"/>
              <a:t>!, Index, Light Cone, </a:t>
            </a:r>
            <a:r>
              <a:rPr lang="en-GB" dirty="0" err="1" smtClean="0"/>
              <a:t>Lowave</a:t>
            </a:r>
            <a:r>
              <a:rPr lang="en-GB" dirty="0" smtClean="0"/>
              <a:t>, Mystic Fire, </a:t>
            </a:r>
            <a:r>
              <a:rPr lang="en-GB" dirty="0" err="1" smtClean="0"/>
              <a:t>Re:voir</a:t>
            </a:r>
            <a:r>
              <a:rPr lang="en-GB" dirty="0" smtClean="0"/>
              <a:t>, </a:t>
            </a:r>
            <a:r>
              <a:rPr lang="en-GB" dirty="0" err="1" smtClean="0"/>
              <a:t>Sixpackfilm</a:t>
            </a:r>
            <a:r>
              <a:rPr lang="en-GB" dirty="0" smtClean="0"/>
              <a:t>, The Film-Makers’ Cooperative, V tape, Video Data Bank, etc.</a:t>
            </a:r>
          </a:p>
          <a:p>
            <a:endParaRPr lang="en-GB" dirty="0" smtClean="0"/>
          </a:p>
          <a:p>
            <a:r>
              <a:rPr lang="en-GB" dirty="0" smtClean="0"/>
              <a:t>mainstream film and video distributors: Artificial Eye, BFI, Facets, First Run, Palm Pictures, Tartan, T&amp;C Film, etc.</a:t>
            </a:r>
          </a:p>
          <a:p>
            <a:endParaRPr lang="en-GB" dirty="0" smtClean="0"/>
          </a:p>
          <a:p>
            <a:r>
              <a:rPr lang="en-GB" dirty="0" smtClean="0"/>
              <a:t>specialist video shops: Close-up</a:t>
            </a:r>
          </a:p>
          <a:p>
            <a:pPr>
              <a:buNone/>
            </a:pP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pPr eaLnBrk="1" hangingPunct="1"/>
            <a:r>
              <a:rPr lang="en-US" dirty="0" smtClean="0"/>
              <a:t>A few selected suppliers </a:t>
            </a:r>
          </a:p>
        </p:txBody>
      </p:sp>
      <p:sp>
        <p:nvSpPr>
          <p:cNvPr id="4" name="Content Placeholder 2"/>
          <p:cNvSpPr>
            <a:spLocks noGrp="1"/>
          </p:cNvSpPr>
          <p:nvPr>
            <p:ph idx="1"/>
          </p:nvPr>
        </p:nvSpPr>
        <p:spPr>
          <a:xfrm>
            <a:off x="685800" y="1676400"/>
            <a:ext cx="7772400" cy="4114800"/>
          </a:xfrm>
        </p:spPr>
        <p:txBody>
          <a:bodyPr/>
          <a:lstStyle/>
          <a:p>
            <a:pPr eaLnBrk="1" hangingPunct="1">
              <a:buNone/>
            </a:pPr>
            <a:r>
              <a:rPr lang="en-GB" dirty="0" smtClean="0"/>
              <a:t>BDV (Bureau des videos) (France)</a:t>
            </a:r>
          </a:p>
          <a:p>
            <a:pPr eaLnBrk="1" hangingPunct="1">
              <a:buNone/>
            </a:pPr>
            <a:r>
              <a:rPr lang="en-GB" dirty="0" smtClean="0">
                <a:hlinkClick r:id="rId3"/>
              </a:rPr>
              <a:t>http://www.bureaudesvideos.com</a:t>
            </a:r>
            <a:endParaRPr lang="en-GB" dirty="0" smtClean="0"/>
          </a:p>
          <a:p>
            <a:pPr eaLnBrk="1" hangingPunct="1">
              <a:buNone/>
            </a:pPr>
            <a:r>
              <a:rPr lang="en-GB" dirty="0" err="1" smtClean="0"/>
              <a:t>Cinenova</a:t>
            </a:r>
            <a:r>
              <a:rPr lang="en-GB" dirty="0" smtClean="0"/>
              <a:t> (UK)</a:t>
            </a:r>
          </a:p>
          <a:p>
            <a:pPr eaLnBrk="1" hangingPunct="1">
              <a:buNone/>
            </a:pPr>
            <a:r>
              <a:rPr lang="en-GB" dirty="0" smtClean="0">
                <a:hlinkClick r:id="rId4"/>
              </a:rPr>
              <a:t>http://www.cinenova.org.uk</a:t>
            </a:r>
            <a:r>
              <a:rPr lang="en-GB" dirty="0" smtClean="0"/>
              <a:t> </a:t>
            </a:r>
          </a:p>
          <a:p>
            <a:pPr eaLnBrk="1" hangingPunct="1">
              <a:buNone/>
            </a:pPr>
            <a:r>
              <a:rPr lang="en-GB" dirty="0" smtClean="0"/>
              <a:t>Canyon cinema (USA)</a:t>
            </a:r>
          </a:p>
          <a:p>
            <a:pPr eaLnBrk="1" hangingPunct="1">
              <a:buNone/>
            </a:pPr>
            <a:r>
              <a:rPr lang="en-GB" dirty="0" smtClean="0">
                <a:hlinkClick r:id="rId5"/>
              </a:rPr>
              <a:t>http://www.canyoncinema.com</a:t>
            </a:r>
            <a:endParaRPr lang="en-GB" dirty="0" smtClean="0"/>
          </a:p>
          <a:p>
            <a:pPr eaLnBrk="1" hangingPunct="1">
              <a:buNone/>
            </a:pPr>
            <a:r>
              <a:rPr lang="en-GB" dirty="0" smtClean="0"/>
              <a:t>Electronic Arts Intermix (USA)</a:t>
            </a:r>
          </a:p>
          <a:p>
            <a:pPr eaLnBrk="1" hangingPunct="1">
              <a:buNone/>
            </a:pPr>
            <a:r>
              <a:rPr lang="en-GB" dirty="0" smtClean="0">
                <a:hlinkClick r:id="rId6"/>
              </a:rPr>
              <a:t>http://www.eai.org/eai/index.htm</a:t>
            </a:r>
            <a:endParaRPr lang="en-GB" dirty="0" smtClean="0"/>
          </a:p>
          <a:p>
            <a:pPr eaLnBrk="1" hangingPunct="1">
              <a:buNone/>
            </a:pPr>
            <a:r>
              <a:rPr lang="en-GB" dirty="0" smtClean="0"/>
              <a:t>Video Data Bank (USA) </a:t>
            </a:r>
          </a:p>
          <a:p>
            <a:pPr eaLnBrk="1" hangingPunct="1">
              <a:buNone/>
            </a:pPr>
            <a:r>
              <a:rPr lang="en-GB" dirty="0" smtClean="0">
                <a:hlinkClick r:id="rId7"/>
              </a:rPr>
              <a:t>http://www.vdb.org</a:t>
            </a:r>
            <a:r>
              <a:rPr lang="en-GB" dirty="0" smtClean="0"/>
              <a:t> </a:t>
            </a:r>
          </a:p>
          <a:p>
            <a:pPr eaLnBrk="1" hangingPunct="1">
              <a:buNone/>
            </a:pPr>
            <a:r>
              <a:rPr lang="en-GB" dirty="0" smtClean="0"/>
              <a:t>V tape (Canada)</a:t>
            </a:r>
          </a:p>
          <a:p>
            <a:pPr eaLnBrk="1" hangingPunct="1">
              <a:buNone/>
            </a:pPr>
            <a:r>
              <a:rPr lang="en-GB" dirty="0" smtClean="0">
                <a:hlinkClick r:id="rId8"/>
              </a:rPr>
              <a:t>http://www.vtape.org</a:t>
            </a:r>
            <a:r>
              <a:rPr lang="en-GB" dirty="0" smtClean="0"/>
              <a:t> </a:t>
            </a:r>
          </a:p>
          <a:p>
            <a:pPr eaLnBrk="1" hangingPunct="1">
              <a:buNone/>
            </a:pPr>
            <a:endParaRPr lang="en-GB" dirty="0" smtClean="0"/>
          </a:p>
          <a:p>
            <a:pPr eaLnBrk="1" hangingPunct="1">
              <a:buNone/>
            </a:pPr>
            <a:endParaRPr lang="en-GB"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pPr eaLnBrk="1" hangingPunct="1"/>
            <a:r>
              <a:rPr lang="en-US" dirty="0" smtClean="0"/>
              <a:t>A few selected suppliers 2</a:t>
            </a:r>
          </a:p>
        </p:txBody>
      </p:sp>
      <p:sp>
        <p:nvSpPr>
          <p:cNvPr id="4" name="Content Placeholder 2"/>
          <p:cNvSpPr>
            <a:spLocks noGrp="1"/>
          </p:cNvSpPr>
          <p:nvPr>
            <p:ph idx="1"/>
          </p:nvPr>
        </p:nvSpPr>
        <p:spPr>
          <a:xfrm>
            <a:off x="685800" y="1676400"/>
            <a:ext cx="7772400" cy="4114800"/>
          </a:xfrm>
        </p:spPr>
        <p:txBody>
          <a:bodyPr/>
          <a:lstStyle/>
          <a:p>
            <a:pPr eaLnBrk="1" hangingPunct="1">
              <a:buNone/>
            </a:pPr>
            <a:r>
              <a:rPr lang="en-GB" dirty="0" err="1" smtClean="0"/>
              <a:t>Filmarmalade</a:t>
            </a:r>
            <a:r>
              <a:rPr lang="en-GB" dirty="0" smtClean="0"/>
              <a:t> (UK)</a:t>
            </a:r>
          </a:p>
          <a:p>
            <a:pPr eaLnBrk="1" hangingPunct="1">
              <a:buNone/>
            </a:pPr>
            <a:r>
              <a:rPr lang="en-GB" dirty="0" smtClean="0">
                <a:hlinkClick r:id="rId3"/>
              </a:rPr>
              <a:t>http://www.filmarmalade.co.uk</a:t>
            </a:r>
            <a:endParaRPr lang="en-GB" dirty="0" smtClean="0"/>
          </a:p>
          <a:p>
            <a:pPr eaLnBrk="1" hangingPunct="1">
              <a:buNone/>
            </a:pPr>
            <a:r>
              <a:rPr lang="en-GB" dirty="0" smtClean="0"/>
              <a:t>Index (Austria)</a:t>
            </a:r>
          </a:p>
          <a:p>
            <a:pPr eaLnBrk="1" hangingPunct="1">
              <a:buNone/>
            </a:pPr>
            <a:r>
              <a:rPr lang="en-GB" dirty="0" smtClean="0">
                <a:hlinkClick r:id="rId4"/>
              </a:rPr>
              <a:t>http://www.index-dvd.at/en/index.html</a:t>
            </a:r>
            <a:endParaRPr lang="en-GB" dirty="0" smtClean="0"/>
          </a:p>
          <a:p>
            <a:pPr eaLnBrk="1" hangingPunct="1">
              <a:buNone/>
            </a:pPr>
            <a:r>
              <a:rPr lang="en-GB" dirty="0" err="1" smtClean="0"/>
              <a:t>Lowave</a:t>
            </a:r>
            <a:r>
              <a:rPr lang="en-GB" dirty="0" smtClean="0"/>
              <a:t> (France)</a:t>
            </a:r>
          </a:p>
          <a:p>
            <a:pPr eaLnBrk="1" hangingPunct="1">
              <a:buNone/>
            </a:pPr>
            <a:r>
              <a:rPr lang="en-GB" dirty="0" smtClean="0">
                <a:hlinkClick r:id="rId5"/>
              </a:rPr>
              <a:t>http://www.lowave.com</a:t>
            </a:r>
            <a:endParaRPr lang="en-GB" dirty="0" smtClean="0"/>
          </a:p>
          <a:p>
            <a:pPr eaLnBrk="1" hangingPunct="1">
              <a:buNone/>
            </a:pPr>
            <a:r>
              <a:rPr lang="en-GB" dirty="0" err="1" smtClean="0"/>
              <a:t>Lux</a:t>
            </a:r>
            <a:r>
              <a:rPr lang="en-GB" dirty="0" smtClean="0"/>
              <a:t> (UK)</a:t>
            </a:r>
          </a:p>
          <a:p>
            <a:pPr eaLnBrk="1" hangingPunct="1">
              <a:buNone/>
            </a:pPr>
            <a:r>
              <a:rPr lang="en-GB" dirty="0" smtClean="0">
                <a:hlinkClick r:id="rId6"/>
              </a:rPr>
              <a:t>http://www.lux.org.uk </a:t>
            </a:r>
            <a:r>
              <a:rPr lang="en-GB" dirty="0" smtClean="0"/>
              <a:t> </a:t>
            </a:r>
          </a:p>
          <a:p>
            <a:pPr eaLnBrk="1" hangingPunct="1">
              <a:buNone/>
            </a:pPr>
            <a:r>
              <a:rPr lang="en-GB" dirty="0" err="1" smtClean="0"/>
              <a:t>Re:voir</a:t>
            </a:r>
            <a:r>
              <a:rPr lang="en-GB" dirty="0" smtClean="0"/>
              <a:t> (France) </a:t>
            </a:r>
          </a:p>
          <a:p>
            <a:pPr eaLnBrk="1" hangingPunct="1">
              <a:buNone/>
            </a:pPr>
            <a:r>
              <a:rPr lang="en-GB" dirty="0" smtClean="0">
                <a:hlinkClick r:id="rId7"/>
              </a:rPr>
              <a:t>http://www.re-voir.com</a:t>
            </a:r>
            <a:r>
              <a:rPr lang="en-GB" dirty="0" smtClean="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p:txBody>
          <a:bodyPr/>
          <a:lstStyle/>
          <a:p>
            <a:pPr eaLnBrk="1" hangingPunct="1"/>
            <a:r>
              <a:rPr lang="en-US" dirty="0" smtClean="0"/>
              <a:t>Television and some online sources</a:t>
            </a:r>
          </a:p>
        </p:txBody>
      </p:sp>
      <p:sp>
        <p:nvSpPr>
          <p:cNvPr id="4" name="Content Placeholder 2"/>
          <p:cNvSpPr>
            <a:spLocks noGrp="1"/>
          </p:cNvSpPr>
          <p:nvPr>
            <p:ph idx="1"/>
          </p:nvPr>
        </p:nvSpPr>
        <p:spPr>
          <a:xfrm>
            <a:off x="642910" y="1714488"/>
            <a:ext cx="7772400" cy="4114800"/>
          </a:xfrm>
        </p:spPr>
        <p:txBody>
          <a:bodyPr/>
          <a:lstStyle/>
          <a:p>
            <a:pPr eaLnBrk="1" hangingPunct="1">
              <a:buNone/>
            </a:pPr>
            <a:r>
              <a:rPr lang="en-GB" b="1" dirty="0" smtClean="0"/>
              <a:t>Television</a:t>
            </a:r>
          </a:p>
          <a:p>
            <a:pPr eaLnBrk="1" hangingPunct="1">
              <a:buNone/>
            </a:pPr>
            <a:r>
              <a:rPr lang="en-GB" dirty="0" smtClean="0"/>
              <a:t>ERA Licence: BBC, ITV, Channel Four, E4, More 4 and Film 4, and Five Television.</a:t>
            </a:r>
          </a:p>
          <a:p>
            <a:pPr eaLnBrk="1" hangingPunct="1">
              <a:buNone/>
            </a:pPr>
            <a:r>
              <a:rPr lang="en-GB" dirty="0" smtClean="0"/>
              <a:t>BUFVC Off-Air Recording Back-Up Service</a:t>
            </a:r>
            <a:endParaRPr lang="en-GB" dirty="0"/>
          </a:p>
          <a:p>
            <a:pPr eaLnBrk="1" hangingPunct="1">
              <a:buNone/>
            </a:pPr>
            <a:endParaRPr lang="en-GB" dirty="0" smtClean="0"/>
          </a:p>
          <a:p>
            <a:pPr eaLnBrk="1" hangingPunct="1">
              <a:buNone/>
            </a:pPr>
            <a:r>
              <a:rPr lang="en-GB" b="1" dirty="0" smtClean="0"/>
              <a:t>Online</a:t>
            </a:r>
          </a:p>
          <a:p>
            <a:pPr eaLnBrk="1" hangingPunct="1">
              <a:buNone/>
            </a:pPr>
            <a:r>
              <a:rPr lang="en-GB" dirty="0" smtClean="0"/>
              <a:t>Arts on Film Archive, University of Westminster (Arts Council Documentary Film Collection) </a:t>
            </a:r>
            <a:r>
              <a:rPr lang="en-GB" dirty="0" smtClean="0">
                <a:hlinkClick r:id="rId3"/>
              </a:rPr>
              <a:t>http://artsonfilm.wmin.ac.uk</a:t>
            </a:r>
            <a:r>
              <a:rPr lang="en-GB" dirty="0" smtClean="0"/>
              <a:t> </a:t>
            </a:r>
          </a:p>
          <a:p>
            <a:pPr eaLnBrk="1" hangingPunct="1">
              <a:buNone/>
            </a:pPr>
            <a:r>
              <a:rPr lang="en-GB" dirty="0" smtClean="0"/>
              <a:t>Instant Cinema</a:t>
            </a:r>
            <a:r>
              <a:rPr lang="en-GB" dirty="0"/>
              <a:t> </a:t>
            </a:r>
            <a:r>
              <a:rPr lang="en-GB" dirty="0" smtClean="0">
                <a:hlinkClick r:id="rId4"/>
              </a:rPr>
              <a:t>http://instantcinema.org</a:t>
            </a:r>
            <a:r>
              <a:rPr lang="en-GB" dirty="0" smtClean="0"/>
              <a:t>  </a:t>
            </a:r>
          </a:p>
          <a:p>
            <a:pPr lvl="0" eaLnBrk="1" hangingPunct="1">
              <a:buNone/>
            </a:pPr>
            <a:r>
              <a:rPr lang="en-GB" dirty="0"/>
              <a:t>Lux Online </a:t>
            </a:r>
            <a:r>
              <a:rPr lang="en-GB" dirty="0">
                <a:hlinkClick r:id="rId5"/>
              </a:rPr>
              <a:t>http://</a:t>
            </a:r>
            <a:r>
              <a:rPr lang="en-GB" dirty="0" smtClean="0">
                <a:hlinkClick r:id="rId5"/>
              </a:rPr>
              <a:t>www.luxonline.org.uk</a:t>
            </a:r>
            <a:r>
              <a:rPr lang="en-GB" dirty="0" smtClean="0"/>
              <a:t> </a:t>
            </a:r>
            <a:endParaRPr lang="en-GB" dirty="0"/>
          </a:p>
          <a:p>
            <a:pPr lvl="0" eaLnBrk="1" hangingPunct="1">
              <a:buNone/>
            </a:pPr>
            <a:r>
              <a:rPr lang="en-GB" dirty="0"/>
              <a:t>Tate Channel </a:t>
            </a:r>
            <a:r>
              <a:rPr lang="en-GB" dirty="0">
                <a:hlinkClick r:id="rId6"/>
              </a:rPr>
              <a:t>http://</a:t>
            </a:r>
            <a:r>
              <a:rPr lang="en-GB" dirty="0" smtClean="0">
                <a:hlinkClick r:id="rId6"/>
              </a:rPr>
              <a:t>channel.tate.org.uk/channel/films-by-artists</a:t>
            </a:r>
            <a:endParaRPr lang="en-GB" dirty="0" smtClean="0"/>
          </a:p>
          <a:p>
            <a:pPr lvl="0" eaLnBrk="1" hangingPunct="1">
              <a:buNone/>
            </a:pPr>
            <a:endParaRPr lang="en-GB" dirty="0"/>
          </a:p>
          <a:p>
            <a:pPr eaLnBrk="1" hangingPunct="1">
              <a:buNone/>
            </a:pPr>
            <a:r>
              <a:rPr lang="en-GB" dirty="0" err="1" smtClean="0"/>
              <a:t>UbuWeb</a:t>
            </a:r>
            <a:r>
              <a:rPr lang="en-GB" dirty="0"/>
              <a:t> </a:t>
            </a:r>
            <a:r>
              <a:rPr lang="en-GB" dirty="0">
                <a:hlinkClick r:id="rId7"/>
              </a:rPr>
              <a:t>http://</a:t>
            </a:r>
            <a:r>
              <a:rPr lang="en-GB" dirty="0" smtClean="0">
                <a:hlinkClick r:id="rId7"/>
              </a:rPr>
              <a:t>www.ubu.com/film</a:t>
            </a:r>
            <a:r>
              <a:rPr lang="en-GB" dirty="0"/>
              <a:t> </a:t>
            </a:r>
            <a:endParaRPr lang="en-GB" dirty="0" smtClean="0"/>
          </a:p>
          <a:p>
            <a:pPr eaLnBrk="1" hangingPunct="1">
              <a:buNone/>
            </a:pPr>
            <a:endParaRPr lang="en-GB" dirty="0" smtClean="0"/>
          </a:p>
          <a:p>
            <a:pPr eaLnBrk="1" hangingPunct="1">
              <a:buNone/>
            </a:pPr>
            <a:r>
              <a:rPr lang="en-GB" dirty="0" err="1" smtClean="0"/>
              <a:t>Vimeo</a:t>
            </a:r>
            <a:r>
              <a:rPr lang="en-GB" dirty="0" smtClean="0"/>
              <a:t>, YouTube, etc.</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GB" dirty="0" smtClean="0"/>
              <a:t>Selection and acquisition 4</a:t>
            </a:r>
          </a:p>
        </p:txBody>
      </p:sp>
      <p:sp>
        <p:nvSpPr>
          <p:cNvPr id="14339" name="Content Placeholder 2"/>
          <p:cNvSpPr>
            <a:spLocks noGrp="1"/>
          </p:cNvSpPr>
          <p:nvPr>
            <p:ph idx="1"/>
          </p:nvPr>
        </p:nvSpPr>
        <p:spPr>
          <a:xfrm>
            <a:off x="539552" y="1556792"/>
            <a:ext cx="7772400" cy="4114800"/>
          </a:xfrm>
        </p:spPr>
        <p:txBody>
          <a:bodyPr/>
          <a:lstStyle/>
          <a:p>
            <a:pPr eaLnBrk="1" hangingPunct="1">
              <a:buNone/>
            </a:pPr>
            <a:r>
              <a:rPr lang="en-GB" dirty="0" smtClean="0"/>
              <a:t>Other sources of information for selection and acquisition:</a:t>
            </a:r>
          </a:p>
          <a:p>
            <a:pPr eaLnBrk="1" hangingPunct="1">
              <a:buNone/>
            </a:pPr>
            <a:endParaRPr lang="en-GB" dirty="0" smtClean="0"/>
          </a:p>
          <a:p>
            <a:pPr eaLnBrk="1" hangingPunct="1"/>
            <a:r>
              <a:rPr lang="en-GB" dirty="0" smtClean="0"/>
              <a:t>Lux and British Artists' Film and Video Study Collection…</a:t>
            </a:r>
          </a:p>
          <a:p>
            <a:pPr eaLnBrk="1" hangingPunct="1"/>
            <a:endParaRPr lang="en-GB" dirty="0"/>
          </a:p>
          <a:p>
            <a:pPr lvl="0" eaLnBrk="1" hangingPunct="1"/>
            <a:r>
              <a:rPr lang="en-GB" dirty="0"/>
              <a:t>REWIND </a:t>
            </a:r>
            <a:r>
              <a:rPr lang="en-GB" dirty="0">
                <a:hlinkClick r:id="rId3"/>
              </a:rPr>
              <a:t>http://</a:t>
            </a:r>
            <a:r>
              <a:rPr lang="en-GB" dirty="0" smtClean="0">
                <a:hlinkClick r:id="rId3"/>
              </a:rPr>
              <a:t>www.rewind.ac.uk/rewind/index.php/Welcome</a:t>
            </a:r>
            <a:endParaRPr lang="en-GB" dirty="0" smtClean="0"/>
          </a:p>
          <a:p>
            <a:pPr eaLnBrk="1" hangingPunct="1"/>
            <a:endParaRPr lang="en-GB" dirty="0"/>
          </a:p>
          <a:p>
            <a:pPr lvl="0" eaLnBrk="1" hangingPunct="1"/>
            <a:r>
              <a:rPr lang="en-GB" dirty="0" smtClean="0"/>
              <a:t>Find DVD / HERMES </a:t>
            </a:r>
            <a:r>
              <a:rPr lang="en-GB" dirty="0" err="1" smtClean="0"/>
              <a:t>db</a:t>
            </a:r>
            <a:r>
              <a:rPr lang="en-GB" dirty="0" smtClean="0"/>
              <a:t> </a:t>
            </a:r>
            <a:r>
              <a:rPr lang="en-GB" dirty="0" smtClean="0">
                <a:hlinkClick r:id="rId4"/>
              </a:rPr>
              <a:t>http</a:t>
            </a:r>
            <a:r>
              <a:rPr lang="en-GB" dirty="0">
                <a:hlinkClick r:id="rId4"/>
              </a:rPr>
              <a:t>://www.bufvc.ac.uk/hermes</a:t>
            </a:r>
            <a:r>
              <a:rPr lang="en-GB" dirty="0"/>
              <a:t> </a:t>
            </a:r>
            <a:endParaRPr lang="en-GB" dirty="0" smtClean="0"/>
          </a:p>
          <a:p>
            <a:pPr eaLnBrk="1" hangingPunct="1"/>
            <a:endParaRPr lang="en-GB" dirty="0" smtClean="0"/>
          </a:p>
          <a:p>
            <a:pPr eaLnBrk="1" hangingPunct="1"/>
            <a:r>
              <a:rPr lang="en-GB" dirty="0" smtClean="0"/>
              <a:t>Art magazines and listings: Art Monthly, </a:t>
            </a:r>
            <a:r>
              <a:rPr lang="en-GB" dirty="0" err="1" smtClean="0"/>
              <a:t>Artforum</a:t>
            </a:r>
            <a:r>
              <a:rPr lang="en-GB" dirty="0" smtClean="0"/>
              <a:t>, etc.</a:t>
            </a:r>
          </a:p>
          <a:p>
            <a:pPr eaLnBrk="1" hangingPunct="1"/>
            <a:endParaRPr lang="en-GB" dirty="0" smtClean="0"/>
          </a:p>
          <a:p>
            <a:pPr eaLnBrk="1" hangingPunct="1"/>
            <a:r>
              <a:rPr lang="en-GB" dirty="0" smtClean="0"/>
              <a:t>Specialised galleries: e.g. </a:t>
            </a:r>
            <a:r>
              <a:rPr lang="en-GB" dirty="0" err="1" smtClean="0"/>
              <a:t>No.w.here</a:t>
            </a:r>
            <a:r>
              <a:rPr lang="en-GB" dirty="0" smtClean="0"/>
              <a:t> </a:t>
            </a:r>
            <a:r>
              <a:rPr lang="en-GB" dirty="0" smtClean="0">
                <a:hlinkClick r:id="rId5"/>
              </a:rPr>
              <a:t>http://www.no-w-here.org.uk</a:t>
            </a:r>
            <a:r>
              <a:rPr lang="en-GB" dirty="0" smtClean="0"/>
              <a:t> </a:t>
            </a:r>
          </a:p>
          <a:p>
            <a:pPr marL="0" indent="0" eaLnBrk="1" hangingPunct="1">
              <a:buNone/>
            </a:pPr>
            <a:endParaRPr lang="en-GB" dirty="0">
              <a:hlinkClick r:id="rId6"/>
            </a:endParaRPr>
          </a:p>
          <a:p>
            <a:pPr eaLnBrk="1" hangingPunct="1"/>
            <a:r>
              <a:rPr lang="en-GB" dirty="0" smtClean="0"/>
              <a:t>Online resources: e.g. Video History Project </a:t>
            </a:r>
            <a:r>
              <a:rPr lang="en-GB" dirty="0" smtClean="0">
                <a:hlinkClick r:id="rId6"/>
              </a:rPr>
              <a:t>Http://www.experimentaltvcenter.org/history/index.html</a:t>
            </a:r>
            <a:r>
              <a:rPr lang="en-GB" dirty="0" smtClean="0"/>
              <a:t> </a:t>
            </a:r>
          </a:p>
          <a:p>
            <a:pPr eaLnBrk="1" hangingPunct="1"/>
            <a:endParaRPr lang="en-GB"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0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0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UK-012-016:Applications:Microsoft Office 2004:Templates:Presentations:Designs:Chalkboard</Template>
  <TotalTime>1707</TotalTime>
  <Words>2232</Words>
  <Application>Microsoft Office PowerPoint</Application>
  <PresentationFormat>On-screen Show (4:3)</PresentationFormat>
  <Paragraphs>280</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Blank Presentation</vt:lpstr>
      <vt:lpstr>Collecting and using artists’ moving image in academic art libraries    </vt:lpstr>
      <vt:lpstr>Collection development and management</vt:lpstr>
      <vt:lpstr>Selection and acquisition </vt:lpstr>
      <vt:lpstr>Selection and acquisition 2</vt:lpstr>
      <vt:lpstr>Selection and acquisition 3</vt:lpstr>
      <vt:lpstr>A few selected suppliers </vt:lpstr>
      <vt:lpstr>A few selected suppliers 2</vt:lpstr>
      <vt:lpstr>Television and some online sources</vt:lpstr>
      <vt:lpstr>Selection and acquisition 4</vt:lpstr>
      <vt:lpstr>Cataloguing and access  </vt:lpstr>
      <vt:lpstr>Cataloguing and access 2  </vt:lpstr>
      <vt:lpstr>Use and legislation  </vt:lpstr>
      <vt:lpstr>Use and legislation 2  </vt:lpstr>
      <vt:lpstr>Use and legislation  </vt:lpstr>
      <vt:lpstr>Preservation  </vt:lpstr>
      <vt:lpstr>Preservation 2  </vt:lpstr>
      <vt:lpstr>Preservation 3  </vt:lpstr>
      <vt:lpstr>Very brief bibliography   Cooke, J. (2009) Cataloguing artists’ videos, ‘Art Libraries Journal’, vol. 34 no. 3., pp. 40-45. Grandal Montero, G. (2009) Video as art: collecting artists’ moving image in academic art libraries, ‘Art Libraries Journal’, vol. 34 no. 3., pp. 5-10. Marine, S. (2010) Cataloguing artists' moving image at Chelsea College of Art and Design Library, ‘Catalogue &amp; Index’, no. 159, pp. 10-12. McKie, A., Trumper, J., and Turner, N. (2004) Diverse practices: video art and libraries, ‘Art libraries journal’ vol. 29 no. 1, pp. 35-41.     </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 -</dc:creator>
  <cp:lastModifiedBy>ggrandal-montero</cp:lastModifiedBy>
  <cp:revision>385</cp:revision>
  <dcterms:created xsi:type="dcterms:W3CDTF">2006-08-02T13:32:58Z</dcterms:created>
  <dcterms:modified xsi:type="dcterms:W3CDTF">2011-03-03T13:11:57Z</dcterms:modified>
</cp:coreProperties>
</file>