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9"/>
  </p:notesMasterIdLst>
  <p:handoutMasterIdLst>
    <p:handoutMasterId r:id="rId30"/>
  </p:handoutMasterIdLst>
  <p:sldIdLst>
    <p:sldId id="259" r:id="rId2"/>
    <p:sldId id="267" r:id="rId3"/>
    <p:sldId id="262" r:id="rId4"/>
    <p:sldId id="301" r:id="rId5"/>
    <p:sldId id="277" r:id="rId6"/>
    <p:sldId id="294" r:id="rId7"/>
    <p:sldId id="295" r:id="rId8"/>
    <p:sldId id="266" r:id="rId9"/>
    <p:sldId id="296" r:id="rId10"/>
    <p:sldId id="307" r:id="rId11"/>
    <p:sldId id="309" r:id="rId12"/>
    <p:sldId id="282" r:id="rId13"/>
    <p:sldId id="281" r:id="rId14"/>
    <p:sldId id="297" r:id="rId15"/>
    <p:sldId id="278" r:id="rId16"/>
    <p:sldId id="285" r:id="rId17"/>
    <p:sldId id="298" r:id="rId18"/>
    <p:sldId id="284" r:id="rId19"/>
    <p:sldId id="286" r:id="rId20"/>
    <p:sldId id="293" r:id="rId21"/>
    <p:sldId id="306" r:id="rId22"/>
    <p:sldId id="305" r:id="rId23"/>
    <p:sldId id="304" r:id="rId24"/>
    <p:sldId id="302" r:id="rId25"/>
    <p:sldId id="303" r:id="rId26"/>
    <p:sldId id="299" r:id="rId27"/>
    <p:sldId id="263" r:id="rId28"/>
  </p:sldIdLst>
  <p:sldSz cx="9144000" cy="6858000" type="screen4x3"/>
  <p:notesSz cx="9926638" cy="67818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8" charset="-128"/>
        <a:cs typeface="+mn-cs"/>
      </a:defRPr>
    </a:lvl5pPr>
    <a:lvl6pPr marL="2286000" algn="l" defTabSz="914400" rtl="0" eaLnBrk="1" latinLnBrk="0" hangingPunct="1">
      <a:defRPr sz="2400" kern="1200">
        <a:solidFill>
          <a:schemeClr val="tx1"/>
        </a:solidFill>
        <a:latin typeface="Arial" charset="0"/>
        <a:ea typeface="ＭＳ Ｐゴシック" pitchFamily="108" charset="-128"/>
        <a:cs typeface="+mn-cs"/>
      </a:defRPr>
    </a:lvl6pPr>
    <a:lvl7pPr marL="2743200" algn="l" defTabSz="914400" rtl="0" eaLnBrk="1" latinLnBrk="0" hangingPunct="1">
      <a:defRPr sz="2400" kern="1200">
        <a:solidFill>
          <a:schemeClr val="tx1"/>
        </a:solidFill>
        <a:latin typeface="Arial" charset="0"/>
        <a:ea typeface="ＭＳ Ｐゴシック" pitchFamily="108" charset="-128"/>
        <a:cs typeface="+mn-cs"/>
      </a:defRPr>
    </a:lvl7pPr>
    <a:lvl8pPr marL="3200400" algn="l" defTabSz="914400" rtl="0" eaLnBrk="1" latinLnBrk="0" hangingPunct="1">
      <a:defRPr sz="2400" kern="1200">
        <a:solidFill>
          <a:schemeClr val="tx1"/>
        </a:solidFill>
        <a:latin typeface="Arial" charset="0"/>
        <a:ea typeface="ＭＳ Ｐゴシック" pitchFamily="108" charset="-128"/>
        <a:cs typeface="+mn-cs"/>
      </a:defRPr>
    </a:lvl8pPr>
    <a:lvl9pPr marL="3657600" algn="l" defTabSz="914400" rtl="0" eaLnBrk="1" latinLnBrk="0" hangingPunct="1">
      <a:defRPr sz="2400"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2691"/>
    <a:srgbClr val="38586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87676" autoAdjust="0"/>
  </p:normalViewPr>
  <p:slideViewPr>
    <p:cSldViewPr>
      <p:cViewPr varScale="1">
        <p:scale>
          <a:sx n="65" d="100"/>
          <a:sy n="65" d="100"/>
        </p:scale>
        <p:origin x="-666" y="-102"/>
      </p:cViewPr>
      <p:guideLst>
        <p:guide orient="horz" pos="4080"/>
        <p:guide orient="horz" pos="240"/>
        <p:guide orient="horz" pos="3936"/>
        <p:guide orient="horz" pos="720"/>
        <p:guide orient="horz" pos="3648"/>
        <p:guide orient="horz" pos="3168"/>
        <p:guide pos="2880"/>
        <p:guide pos="5520"/>
        <p:guide pos="480"/>
        <p:guide pos="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625" cy="339470"/>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5621697" y="0"/>
            <a:ext cx="4302625" cy="339470"/>
          </a:xfrm>
          <a:prstGeom prst="rect">
            <a:avLst/>
          </a:prstGeom>
        </p:spPr>
        <p:txBody>
          <a:bodyPr vert="horz" lIns="91440" tIns="45720" rIns="91440" bIns="45720" rtlCol="0"/>
          <a:lstStyle>
            <a:lvl1pPr algn="r">
              <a:defRPr sz="1200" smtClean="0"/>
            </a:lvl1pPr>
          </a:lstStyle>
          <a:p>
            <a:pPr>
              <a:defRPr/>
            </a:pPr>
            <a:fld id="{46C53C76-EB62-42B6-97C5-42D9547A1EB5}" type="datetimeFigureOut">
              <a:rPr lang="en-US"/>
              <a:pPr>
                <a:defRPr/>
              </a:pPr>
              <a:t>12/14/2011</a:t>
            </a:fld>
            <a:endParaRPr lang="en-GB"/>
          </a:p>
        </p:txBody>
      </p:sp>
      <p:sp>
        <p:nvSpPr>
          <p:cNvPr id="4" name="Footer Placeholder 3"/>
          <p:cNvSpPr>
            <a:spLocks noGrp="1"/>
          </p:cNvSpPr>
          <p:nvPr>
            <p:ph type="ftr" sz="quarter" idx="2"/>
          </p:nvPr>
        </p:nvSpPr>
        <p:spPr>
          <a:xfrm>
            <a:off x="1" y="6441247"/>
            <a:ext cx="4302625" cy="339469"/>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5621697" y="6441247"/>
            <a:ext cx="4302625" cy="339469"/>
          </a:xfrm>
          <a:prstGeom prst="rect">
            <a:avLst/>
          </a:prstGeom>
        </p:spPr>
        <p:txBody>
          <a:bodyPr vert="horz" lIns="91440" tIns="45720" rIns="91440" bIns="45720" rtlCol="0" anchor="b"/>
          <a:lstStyle>
            <a:lvl1pPr algn="r">
              <a:defRPr sz="1200" smtClean="0"/>
            </a:lvl1pPr>
          </a:lstStyle>
          <a:p>
            <a:pPr>
              <a:defRPr/>
            </a:pPr>
            <a:fld id="{04031F83-BBEB-499D-81C8-E9BD3559B037}" type="slidenum">
              <a:rPr lang="en-GB"/>
              <a:pPr>
                <a:defRPr/>
              </a:pPr>
              <a:t>‹#›</a:t>
            </a:fld>
            <a:endParaRPr lang="en-GB"/>
          </a:p>
        </p:txBody>
      </p:sp>
    </p:spTree>
    <p:extLst>
      <p:ext uri="{BB962C8B-B14F-4D97-AF65-F5344CB8AC3E}">
        <p14:creationId xmlns:p14="http://schemas.microsoft.com/office/powerpoint/2010/main" xmlns="" val="32639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4302625" cy="339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5624014" y="0"/>
            <a:ext cx="4302625" cy="339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3267075" y="508000"/>
            <a:ext cx="3392488" cy="25447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3707" y="3221166"/>
            <a:ext cx="7279226" cy="30519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6442330"/>
            <a:ext cx="4302625" cy="3394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5624014" y="6442330"/>
            <a:ext cx="4302625" cy="33947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2F107F82-1FC3-4B71-BF8C-D50A2390BED2}" type="slidenum">
              <a:rPr lang="en-US"/>
              <a:pPr>
                <a:defRPr/>
              </a:pPr>
              <a:t>‹#›</a:t>
            </a:fld>
            <a:endParaRPr lang="en-US"/>
          </a:p>
        </p:txBody>
      </p:sp>
    </p:spTree>
    <p:extLst>
      <p:ext uri="{BB962C8B-B14F-4D97-AF65-F5344CB8AC3E}">
        <p14:creationId xmlns:p14="http://schemas.microsoft.com/office/powerpoint/2010/main" xmlns="" val="1827341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rlisna.org/pubs/onlinepubs/artist_files_revealed.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rts.ac.uk/library/archives-collections/chelsea"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artistfilesrevealed.com/tiki/tiki-view_tracker_item.php?itemId=51&amp;trackerId=2&amp;show=view"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0C675D4-4068-44F2-9274-34EBF280B51B}" type="slidenum">
              <a:rPr lang="en-US" smtClean="0"/>
              <a:pPr/>
              <a:t>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GB" dirty="0" smtClean="0"/>
              <a:t>Copyright</a:t>
            </a:r>
            <a:r>
              <a:rPr lang="en-GB" baseline="0" dirty="0" smtClean="0"/>
              <a:t> on all artworks reproduced belong to the artists (slide 7, ‘Red Boxers’ – Gilbert &amp; George; slide 16, </a:t>
            </a:r>
            <a:r>
              <a:rPr lang="en-GB" baseline="0" dirty="0" smtClean="0"/>
              <a:t>‘House Rules’ – Rose Finn-</a:t>
            </a:r>
            <a:r>
              <a:rPr lang="en-GB" baseline="0" dirty="0" err="1" smtClean="0"/>
              <a:t>Kelcey</a:t>
            </a:r>
            <a:r>
              <a:rPr lang="en-GB" baseline="0" dirty="0" smtClean="0"/>
              <a:t>) </a:t>
            </a:r>
            <a:endParaRPr lang="en-GB" dirty="0" smtClean="0"/>
          </a:p>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10</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GB" sz="1200" kern="1200" dirty="0" smtClean="0">
                <a:solidFill>
                  <a:schemeClr val="tx1"/>
                </a:solidFill>
                <a:latin typeface="Arial" charset="0"/>
                <a:ea typeface="ＭＳ Ｐゴシック" pitchFamily="108" charset="-128"/>
                <a:cs typeface="+mn-cs"/>
              </a:rPr>
              <a:t>Based</a:t>
            </a:r>
            <a:r>
              <a:rPr lang="en-GB" sz="1200" kern="1200" baseline="0" dirty="0" smtClean="0">
                <a:solidFill>
                  <a:schemeClr val="tx1"/>
                </a:solidFill>
                <a:latin typeface="Arial" charset="0"/>
                <a:ea typeface="ＭＳ Ｐゴシック" pitchFamily="108" charset="-128"/>
                <a:cs typeface="+mn-cs"/>
              </a:rPr>
              <a:t> on </a:t>
            </a:r>
            <a:r>
              <a:rPr lang="en-GB" i="1" dirty="0" smtClean="0"/>
              <a:t>Artist files revealed: documentation and access</a:t>
            </a:r>
            <a:endParaRPr lang="en-GB" sz="1200" kern="1200" dirty="0" smtClean="0">
              <a:solidFill>
                <a:schemeClr val="tx1"/>
              </a:solidFill>
              <a:latin typeface="Arial" charset="0"/>
              <a:ea typeface="ＭＳ Ｐゴシック" pitchFamily="108"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11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ＭＳ Ｐゴシック" pitchFamily="108" charset="-128"/>
                <a:cs typeface="+mn-cs"/>
              </a:rPr>
              <a:t>Based</a:t>
            </a:r>
            <a:r>
              <a:rPr lang="en-GB" sz="1200" kern="1200" baseline="0" dirty="0" smtClean="0">
                <a:solidFill>
                  <a:schemeClr val="tx1"/>
                </a:solidFill>
                <a:latin typeface="Arial" charset="0"/>
                <a:ea typeface="ＭＳ Ｐゴシック" pitchFamily="108" charset="-128"/>
                <a:cs typeface="+mn-cs"/>
              </a:rPr>
              <a:t> on </a:t>
            </a:r>
            <a:r>
              <a:rPr lang="en-GB" i="1" dirty="0" smtClean="0"/>
              <a:t>Artist files revealed: documentation and access </a:t>
            </a:r>
            <a:r>
              <a:rPr lang="en-GB" i="0" dirty="0" smtClean="0"/>
              <a:t>minimal record</a:t>
            </a:r>
            <a:r>
              <a:rPr lang="en-GB" i="0" baseline="0" dirty="0" smtClean="0"/>
              <a:t> template </a:t>
            </a:r>
            <a:endParaRPr lang="en-GB"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i="0" baseline="0" dirty="0" smtClean="0"/>
              <a:t>100 </a:t>
            </a:r>
            <a:r>
              <a:rPr lang="en-GB" sz="1200" kern="1200" baseline="0" dirty="0" smtClean="0">
                <a:solidFill>
                  <a:schemeClr val="tx1"/>
                </a:solidFill>
                <a:latin typeface="Arial" charset="0"/>
                <a:ea typeface="ＭＳ Ｐゴシック" pitchFamily="108" charset="-128"/>
                <a:cs typeface="+mn-cs"/>
              </a:rPr>
              <a:t>LC/NAF AUTHORISED 	</a:t>
            </a:r>
            <a:endParaRPr lang="en-GB"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i="0" kern="1200" baseline="0" dirty="0" smtClean="0">
                <a:solidFill>
                  <a:schemeClr val="tx1"/>
                </a:solidFill>
                <a:latin typeface="Arial" charset="0"/>
                <a:ea typeface="ＭＳ Ｐゴシック" pitchFamily="108" charset="-128"/>
                <a:cs typeface="+mn-cs"/>
              </a:rPr>
              <a:t>245 SUPPLIED BY CATALOGUER: name of artists in direct order	</a:t>
            </a:r>
            <a:endParaRPr lang="en-GB" sz="1200" kern="1200" dirty="0" smtClean="0">
              <a:solidFill>
                <a:schemeClr val="tx1"/>
              </a:solidFill>
              <a:latin typeface="Arial" charset="0"/>
              <a:ea typeface="ＭＳ Ｐゴシック" pitchFamily="10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chemeClr val="tx1"/>
                </a:solidFill>
              </a:rPr>
              <a:t>24510  |a </a:t>
            </a:r>
            <a:r>
              <a:rPr lang="en-GB" dirty="0" smtClean="0">
                <a:solidFill>
                  <a:schemeClr val="tx1"/>
                </a:solidFill>
              </a:rPr>
              <a:t>[</a:t>
            </a:r>
            <a:r>
              <a:rPr lang="en-GB" i="1" dirty="0" smtClean="0">
                <a:solidFill>
                  <a:srgbClr val="FF0000"/>
                </a:solidFill>
              </a:rPr>
              <a:t>name </a:t>
            </a:r>
            <a:r>
              <a:rPr lang="en-GB" i="1" dirty="0" smtClean="0">
                <a:solidFill>
                  <a:srgbClr val="FF0000"/>
                </a:solidFill>
              </a:rPr>
              <a:t>of the artist</a:t>
            </a:r>
            <a:r>
              <a:rPr lang="en-GB" dirty="0" smtClean="0">
                <a:solidFill>
                  <a:schemeClr val="tx1"/>
                </a:solidFill>
              </a:rPr>
              <a:t> </a:t>
            </a:r>
            <a:r>
              <a:rPr lang="en-GB" baseline="0" dirty="0" smtClean="0">
                <a:solidFill>
                  <a:schemeClr val="tx1"/>
                </a:solidFill>
              </a:rPr>
              <a:t> </a:t>
            </a:r>
            <a:r>
              <a:rPr lang="en-GB" dirty="0" smtClean="0">
                <a:solidFill>
                  <a:schemeClr val="tx1"/>
                </a:solidFill>
              </a:rPr>
              <a:t>:|b </a:t>
            </a:r>
            <a:r>
              <a:rPr lang="en-GB" b="1" dirty="0" smtClean="0">
                <a:solidFill>
                  <a:schemeClr val="tx1"/>
                </a:solidFill>
              </a:rPr>
              <a:t>ephemera file</a:t>
            </a:r>
            <a:r>
              <a:rPr lang="en-GB" dirty="0" smtClean="0">
                <a:solidFill>
                  <a:schemeClr val="tx1"/>
                </a:solidFill>
              </a:rPr>
              <a:t>] .</a:t>
            </a:r>
            <a:r>
              <a:rPr lang="en-GB" baseline="0" dirty="0" smtClean="0">
                <a:solidFill>
                  <a:schemeClr val="tx1"/>
                </a:solidFill>
              </a:rPr>
              <a:t> NOT </a:t>
            </a:r>
            <a:r>
              <a:rPr lang="en-GB" sz="1200" b="0" kern="1200" baseline="0" dirty="0" smtClean="0">
                <a:solidFill>
                  <a:schemeClr val="tx1"/>
                </a:solidFill>
                <a:latin typeface="Arial" charset="0"/>
                <a:ea typeface="ＭＳ Ｐゴシック" pitchFamily="108" charset="-128"/>
                <a:cs typeface="+mn-cs"/>
              </a:rPr>
              <a:t>|a[Title :|b artist file] </a:t>
            </a:r>
            <a:r>
              <a:rPr lang="en-GB" sz="1200" b="1" kern="1200" baseline="0" dirty="0" smtClean="0">
                <a:solidFill>
                  <a:schemeClr val="tx1"/>
                </a:solidFill>
                <a:latin typeface="Arial" charset="0"/>
                <a:ea typeface="ＭＳ Ｐゴシック" pitchFamily="108" charset="-128"/>
                <a:cs typeface="+mn-cs"/>
              </a:rPr>
              <a:t>	</a:t>
            </a:r>
            <a:r>
              <a:rPr lang="en-GB" sz="1200" b="0" kern="1200" baseline="0" dirty="0" smtClean="0">
                <a:solidFill>
                  <a:schemeClr val="tx1"/>
                </a:solidFill>
                <a:latin typeface="Arial" charset="0"/>
                <a:ea typeface="ＭＳ Ｐゴシック" pitchFamily="108" charset="-128"/>
                <a:cs typeface="+mn-cs"/>
              </a:rPr>
              <a:t>HISTORICAL REASONS</a:t>
            </a:r>
            <a:endParaRPr lang="en-GB" sz="1200" b="1" kern="1200" baseline="0" dirty="0" smtClean="0">
              <a:solidFill>
                <a:schemeClr val="tx1"/>
              </a:solidFill>
              <a:latin typeface="Arial" charset="0"/>
              <a:ea typeface="ＭＳ Ｐゴシック" pitchFamily="108" charset="-128"/>
              <a:cs typeface="+mn-cs"/>
            </a:endParaRPr>
          </a:p>
          <a:p>
            <a:r>
              <a:rPr lang="en-GB" sz="1200" kern="1200" dirty="0" smtClean="0">
                <a:solidFill>
                  <a:schemeClr val="tx1"/>
                </a:solidFill>
                <a:latin typeface="Arial" charset="0"/>
                <a:ea typeface="ＭＳ Ｐゴシック" pitchFamily="108" charset="-128"/>
                <a:cs typeface="+mn-cs"/>
              </a:rPr>
              <a:t>NO DATES (practical reasons</a:t>
            </a:r>
            <a:r>
              <a:rPr lang="en-GB" sz="1200" kern="1200" dirty="0" smtClean="0">
                <a:solidFill>
                  <a:schemeClr val="tx1"/>
                </a:solidFill>
                <a:latin typeface="Arial" charset="0"/>
                <a:ea typeface="ＭＳ Ｐゴシック" pitchFamily="108" charset="-128"/>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GB" i="0" baseline="0" dirty="0" smtClean="0"/>
              <a:t>600 </a:t>
            </a:r>
            <a:r>
              <a:rPr lang="en-GB" sz="1200" kern="1200" baseline="0" dirty="0" smtClean="0">
                <a:solidFill>
                  <a:schemeClr val="tx1"/>
                </a:solidFill>
                <a:latin typeface="Arial" charset="0"/>
                <a:ea typeface="ＭＳ Ｐゴシック" pitchFamily="108" charset="-128"/>
                <a:cs typeface="+mn-cs"/>
              </a:rPr>
              <a:t>LC/NAF AUTHORISED 	</a:t>
            </a:r>
            <a:endParaRPr lang="en-GB" i="0" baseline="0" dirty="0" smtClean="0"/>
          </a:p>
          <a:p>
            <a:endParaRPr lang="en-GB" sz="1200" kern="1200" dirty="0" smtClean="0">
              <a:solidFill>
                <a:schemeClr val="tx1"/>
              </a:solidFill>
              <a:latin typeface="Arial" charset="0"/>
              <a:ea typeface="ＭＳ Ｐゴシック" pitchFamily="108"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12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GB" sz="1200" b="0" kern="1200" baseline="0" dirty="0" smtClean="0">
                <a:solidFill>
                  <a:schemeClr val="tx1"/>
                </a:solidFill>
                <a:latin typeface="Arial" charset="0"/>
                <a:ea typeface="ＭＳ Ｐゴシック" pitchFamily="108" charset="-128"/>
                <a:cs typeface="+mn-cs"/>
              </a:rPr>
              <a:t>http://voyager.arts.ac.uk/vwebv/holdingsInfo?bibId=446912</a:t>
            </a:r>
          </a:p>
          <a:p>
            <a:r>
              <a:rPr lang="en-GB" sz="1200" b="0" kern="1200" baseline="0" dirty="0" smtClean="0">
                <a:solidFill>
                  <a:schemeClr val="tx1"/>
                </a:solidFill>
                <a:latin typeface="Arial" charset="0"/>
                <a:ea typeface="ＭＳ Ｐゴシック" pitchFamily="108" charset="-128"/>
                <a:cs typeface="+mn-cs"/>
              </a:rPr>
              <a:t>245 SUPPLIED BY CATALOGUER</a:t>
            </a:r>
            <a:endParaRPr lang="en-GB" sz="1200" b="0" kern="1200" baseline="0" dirty="0" smtClean="0">
              <a:solidFill>
                <a:schemeClr val="tx1"/>
              </a:solidFill>
              <a:latin typeface="Arial" charset="0"/>
              <a:ea typeface="ＭＳ Ｐゴシック" pitchFamily="108" charset="-128"/>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13</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GB" sz="1200" kern="1200" dirty="0" smtClean="0">
                <a:solidFill>
                  <a:schemeClr val="tx1"/>
                </a:solidFill>
                <a:latin typeface="Arial" charset="0"/>
                <a:ea typeface="ＭＳ Ｐゴシック" pitchFamily="108" charset="-128"/>
                <a:cs typeface="+mn-cs"/>
              </a:rPr>
              <a:t>http://voyager.arts.ac.uk/vwebv/holdingsInfo?bibId=446912</a:t>
            </a:r>
          </a:p>
          <a:p>
            <a:endParaRPr lang="en-GB" sz="1200" kern="1200" dirty="0" smtClean="0">
              <a:solidFill>
                <a:schemeClr val="tx1"/>
              </a:solidFill>
              <a:latin typeface="Arial" charset="0"/>
              <a:ea typeface="ＭＳ Ｐゴシック" pitchFamily="10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baseline="0" dirty="0" smtClean="0">
                <a:solidFill>
                  <a:schemeClr val="tx1"/>
                </a:solidFill>
                <a:latin typeface="Arial" charset="0"/>
                <a:ea typeface="ＭＳ Ｐゴシック" pitchFamily="108" charset="-128"/>
                <a:cs typeface="+mn-cs"/>
              </a:rPr>
              <a:t>281 single artist files (and 281 catalogue records) SELECTION FROM 690 ARTISTS WITH MORE THAN 5 ITEMS based on significance of artist. material, local history</a:t>
            </a:r>
          </a:p>
          <a:p>
            <a:endParaRPr lang="en-GB" sz="1200" kern="1200" dirty="0" smtClean="0">
              <a:solidFill>
                <a:schemeClr val="tx1"/>
              </a:solidFill>
              <a:latin typeface="Arial" charset="0"/>
              <a:ea typeface="ＭＳ Ｐゴシック" pitchFamily="108"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14</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GB" sz="1200" b="0" kern="1200" baseline="0" dirty="0" smtClean="0">
                <a:solidFill>
                  <a:schemeClr val="tx1"/>
                </a:solidFill>
                <a:latin typeface="Arial" charset="0"/>
                <a:ea typeface="ＭＳ Ｐゴシック" pitchFamily="108" charset="-128"/>
                <a:cs typeface="+mn-cs"/>
              </a:rPr>
              <a:t>Additional tool to facilitate discovery and access: </a:t>
            </a:r>
            <a:r>
              <a:rPr lang="en-GB" sz="1200" b="0" kern="1200" baseline="0" dirty="0" smtClean="0">
                <a:solidFill>
                  <a:schemeClr val="tx1"/>
                </a:solidFill>
                <a:latin typeface="Arial" charset="0"/>
                <a:ea typeface="ＭＳ Ｐゴシック" pitchFamily="108" charset="-128"/>
                <a:cs typeface="+mn-cs"/>
              </a:rPr>
              <a:t>spreadsheet 690 entries for individual artists with more than 5 items of </a:t>
            </a:r>
            <a:r>
              <a:rPr lang="en-GB" sz="1200" b="0" kern="1200" baseline="0" dirty="0" smtClean="0">
                <a:solidFill>
                  <a:schemeClr val="tx1"/>
                </a:solidFill>
                <a:latin typeface="Arial" charset="0"/>
                <a:ea typeface="ＭＳ Ｐゴシック" pitchFamily="108" charset="-128"/>
                <a:cs typeface="+mn-cs"/>
              </a:rPr>
              <a:t>ephemera (easier and faster to maintain)</a:t>
            </a:r>
            <a:endParaRPr lang="en-GB" sz="1200" b="0" kern="1200" baseline="0" dirty="0" smtClean="0">
              <a:solidFill>
                <a:schemeClr val="tx1"/>
              </a:solidFill>
              <a:latin typeface="Arial" charset="0"/>
              <a:ea typeface="ＭＳ Ｐゴシック" pitchFamily="108" charset="-128"/>
              <a:cs typeface="+mn-cs"/>
            </a:endParaRPr>
          </a:p>
          <a:p>
            <a:r>
              <a:rPr lang="en-GB" sz="1200" b="0" kern="1200" baseline="0" dirty="0" smtClean="0">
                <a:solidFill>
                  <a:schemeClr val="tx1"/>
                </a:solidFill>
                <a:latin typeface="Arial" charset="0"/>
                <a:ea typeface="ＭＳ Ｐゴシック" pitchFamily="108" charset="-128"/>
                <a:cs typeface="+mn-cs"/>
              </a:rPr>
              <a:t>[only 281 single artist files and catalogue records</a:t>
            </a:r>
            <a:r>
              <a:rPr lang="en-GB" sz="1200" b="0" kern="1200" baseline="0" dirty="0" smtClean="0">
                <a:solidFill>
                  <a:schemeClr val="tx1"/>
                </a:solidFill>
                <a:latin typeface="Arial" charset="0"/>
                <a:ea typeface="ＭＳ Ｐゴシック" pitchFamily="108" charset="-128"/>
                <a:cs typeface="+mn-cs"/>
              </a:rPr>
              <a:t>]</a:t>
            </a:r>
          </a:p>
          <a:p>
            <a:endParaRPr lang="en-GB" sz="1200" b="0" kern="1200" baseline="0" dirty="0" smtClean="0">
              <a:solidFill>
                <a:schemeClr val="tx1"/>
              </a:solidFill>
              <a:latin typeface="Arial" charset="0"/>
              <a:ea typeface="ＭＳ Ｐゴシック" pitchFamily="108" charset="-128"/>
              <a:cs typeface="+mn-cs"/>
            </a:endParaRPr>
          </a:p>
          <a:p>
            <a:pPr marL="0" indent="0">
              <a:lnSpc>
                <a:spcPct val="150000"/>
              </a:lnSpc>
              <a:buNone/>
            </a:pPr>
            <a:r>
              <a:rPr lang="en-GB" dirty="0" smtClean="0"/>
              <a:t>Digitisation</a:t>
            </a:r>
            <a:r>
              <a:rPr lang="en-GB" baseline="0" dirty="0" smtClean="0"/>
              <a:t> is a huge opportunity but there are two main obstacles: resources and copyright</a:t>
            </a:r>
            <a:endParaRPr lang="en-GB" dirty="0" smtClean="0"/>
          </a:p>
          <a:p>
            <a:pPr marL="0" indent="0">
              <a:lnSpc>
                <a:spcPct val="150000"/>
              </a:lnSpc>
              <a:buNone/>
            </a:pPr>
            <a:endParaRPr lang="en-GB" dirty="0" smtClean="0"/>
          </a:p>
          <a:p>
            <a:pPr marL="0" indent="0">
              <a:lnSpc>
                <a:spcPct val="150000"/>
              </a:lnSpc>
              <a:buNone/>
            </a:pPr>
            <a:r>
              <a:rPr lang="en-GB" dirty="0" smtClean="0"/>
              <a:t>It would improve</a:t>
            </a:r>
            <a:r>
              <a:rPr lang="en-GB" baseline="0" dirty="0" smtClean="0"/>
              <a:t> search and retrieval enormously by using </a:t>
            </a:r>
            <a:r>
              <a:rPr lang="en-GB" dirty="0" smtClean="0"/>
              <a:t>OCR FT search!</a:t>
            </a:r>
          </a:p>
          <a:p>
            <a:endParaRPr lang="en-GB" sz="1200" b="0" kern="1200" baseline="0" dirty="0" smtClean="0">
              <a:solidFill>
                <a:schemeClr val="tx1"/>
              </a:solidFill>
              <a:latin typeface="Arial" charset="0"/>
              <a:ea typeface="ＭＳ Ｐゴシック" pitchFamily="108"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Textiles</a:t>
            </a:r>
            <a:r>
              <a:rPr lang="en-GB" baseline="0" dirty="0" smtClean="0"/>
              <a:t> collections, scientific sample collections, etc.</a:t>
            </a:r>
          </a:p>
          <a:p>
            <a:endParaRPr lang="en-GB" dirty="0" smtClean="0"/>
          </a:p>
          <a:p>
            <a:r>
              <a:rPr lang="en-GB" dirty="0" smtClean="0"/>
              <a:t>CCAD</a:t>
            </a:r>
            <a:r>
              <a:rPr lang="en-GB" baseline="0" dirty="0" smtClean="0"/>
              <a:t> Artists’ Multiples Collection http://www.arts.ac.uk/library/archives-collections/chelsea</a:t>
            </a:r>
          </a:p>
          <a:p>
            <a:endParaRPr lang="en-GB" baseline="0" dirty="0" smtClean="0"/>
          </a:p>
          <a:p>
            <a:r>
              <a:rPr lang="en-GB" baseline="0" dirty="0" smtClean="0"/>
              <a:t>CCA Designer Toys Collection: http://www.arts.ac.uk/library/archives-collections/camberwell </a:t>
            </a:r>
          </a:p>
          <a:p>
            <a:endParaRPr lang="en-GB" dirty="0"/>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CCAD</a:t>
            </a:r>
            <a:r>
              <a:rPr lang="en-GB" baseline="0" dirty="0" smtClean="0"/>
              <a:t> Artists’ Multiples Collection </a:t>
            </a:r>
          </a:p>
          <a:p>
            <a:r>
              <a:rPr lang="en-GB" baseline="0" dirty="0" smtClean="0"/>
              <a:t>http://www.arts.ac.uk/library/archives-collections/chelsea</a:t>
            </a:r>
          </a:p>
          <a:p>
            <a:endParaRPr lang="en-GB" baseline="0" dirty="0" smtClean="0"/>
          </a:p>
          <a:p>
            <a:r>
              <a:rPr lang="en-GB" dirty="0" smtClean="0"/>
              <a:t>This is a collection of more than 500 original artworks by contemporary artists, produced in editions. </a:t>
            </a:r>
          </a:p>
          <a:p>
            <a:r>
              <a:rPr lang="en-GB" dirty="0" smtClean="0"/>
              <a:t>Established in the 1980s by Librarian Stephen Bury, some of the items had been acquired during the previous two decades.</a:t>
            </a:r>
            <a:endParaRPr lang="en-GB" baseline="0" dirty="0" smtClean="0"/>
          </a:p>
          <a:p>
            <a:endParaRPr lang="en-GB" baseline="0" dirty="0" smtClean="0"/>
          </a:p>
          <a:p>
            <a:r>
              <a:rPr lang="en-GB" baseline="0" dirty="0" smtClean="0"/>
              <a:t> Bury, S. (1988) Multiple choice: artists’ multiples in the collection of Chelsea College of Art &amp; Design Library. London: Flaxman Press.</a:t>
            </a:r>
          </a:p>
          <a:p>
            <a:r>
              <a:rPr lang="en-GB" baseline="0" dirty="0" smtClean="0"/>
              <a:t>Bury, S (2001) Artists’ multiples, 1935-2000. Aldershot: </a:t>
            </a:r>
            <a:r>
              <a:rPr lang="en-GB" baseline="0" dirty="0" err="1" smtClean="0"/>
              <a:t>Ashgate</a:t>
            </a:r>
            <a:r>
              <a:rPr lang="en-GB" baseline="0" dirty="0" smtClean="0"/>
              <a:t>.</a:t>
            </a:r>
          </a:p>
          <a:p>
            <a:r>
              <a:rPr lang="en-GB" baseline="0" dirty="0" err="1" smtClean="0"/>
              <a:t>Lalita</a:t>
            </a:r>
            <a:r>
              <a:rPr lang="en-GB" baseline="0" dirty="0" smtClean="0"/>
              <a:t> </a:t>
            </a:r>
            <a:r>
              <a:rPr lang="en-GB" baseline="0" dirty="0" err="1" smtClean="0"/>
              <a:t>Kaplish</a:t>
            </a:r>
            <a:r>
              <a:rPr lang="en-GB" baseline="0" dirty="0" smtClean="0"/>
              <a:t>, L., Elizabeth Lawes, E. In </a:t>
            </a:r>
            <a:r>
              <a:rPr lang="en-GB" baseline="0" dirty="0" err="1" smtClean="0"/>
              <a:t>edition</a:t>
            </a:r>
            <a:r>
              <a:rPr lang="en-GB" baseline="0" dirty="0" smtClean="0"/>
              <a:t>: artists’ multiples in an academic collection, Art Libraries Journal, 2004, 29:3, pp 37-42.</a:t>
            </a:r>
          </a:p>
          <a:p>
            <a:endParaRPr lang="en-GB" baseline="0" dirty="0" smtClean="0"/>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General</a:t>
            </a:r>
            <a:r>
              <a:rPr lang="en-GB" baseline="0" dirty="0" smtClean="0"/>
              <a:t> considerations</a:t>
            </a:r>
            <a:endParaRPr lang="en-GB" dirty="0"/>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More</a:t>
            </a:r>
            <a:r>
              <a:rPr lang="en-GB" baseline="0" dirty="0" smtClean="0"/>
              <a:t> general considerations</a:t>
            </a:r>
            <a:endParaRPr lang="en-GB" dirty="0"/>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ＭＳ Ｐゴシック" pitchFamily="108" charset="-128"/>
                <a:cs typeface="+mn-cs"/>
              </a:rPr>
              <a:t>CLIP CETL Small Rewards (2006/7 and 2007/8) project which allowed the production of digital photography and a printed visual catalogue of the Artists’ Multiples Collection, and the creation of high quality records for all the items on the online UAL library catalogue. </a:t>
            </a:r>
          </a:p>
          <a:p>
            <a:endParaRPr lang="en-GB" dirty="0" smtClean="0"/>
          </a:p>
          <a:p>
            <a:r>
              <a:rPr lang="en-GB" dirty="0" smtClean="0"/>
              <a:t>UAL</a:t>
            </a:r>
            <a:r>
              <a:rPr lang="en-GB" baseline="0" dirty="0" smtClean="0"/>
              <a:t> guidelines for c</a:t>
            </a:r>
            <a:r>
              <a:rPr lang="en-GB" dirty="0" smtClean="0"/>
              <a:t>ataloguing artists’ multiples </a:t>
            </a:r>
          </a:p>
          <a:p>
            <a:r>
              <a:rPr lang="en-GB" dirty="0" smtClean="0"/>
              <a:t>http://www.arts.ac.uk/is-llr-cataloguing/tiki-index.php?page=Artists+multiples</a:t>
            </a:r>
          </a:p>
          <a:p>
            <a:r>
              <a:rPr lang="en-GB" dirty="0" smtClean="0"/>
              <a:t> </a:t>
            </a:r>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2</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GB" dirty="0" smtClean="0"/>
              <a:t>Overview of the presentation,</a:t>
            </a:r>
            <a:r>
              <a:rPr lang="en-GB" baseline="0" dirty="0" smtClean="0"/>
              <a:t> focusing on practical issues for cataloguers in the current context</a:t>
            </a:r>
            <a:endParaRPr lang="en-GB"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chemeClr val="tx1"/>
                </a:solidFill>
              </a:rPr>
              <a:t>Type of Record </a:t>
            </a:r>
            <a:r>
              <a:rPr lang="en-GB" dirty="0" smtClean="0">
                <a:solidFill>
                  <a:srgbClr val="FF0000"/>
                </a:solidFill>
              </a:rPr>
              <a:t>r : Three-dimensional </a:t>
            </a:r>
            <a:r>
              <a:rPr lang="en-GB" dirty="0" err="1" smtClean="0">
                <a:solidFill>
                  <a:srgbClr val="FF0000"/>
                </a:solidFill>
              </a:rPr>
              <a:t>artifact</a:t>
            </a:r>
            <a:r>
              <a:rPr lang="en-GB" dirty="0" smtClean="0">
                <a:solidFill>
                  <a:srgbClr val="FF0000"/>
                </a:solidFill>
              </a:rPr>
              <a:t> or naturally occurring object</a:t>
            </a:r>
          </a:p>
          <a:p>
            <a:endParaRPr lang="en-GB" dirty="0"/>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solidFill>
                  <a:schemeClr val="tx1"/>
                </a:solidFill>
              </a:rPr>
              <a:t>Type of material </a:t>
            </a:r>
            <a:r>
              <a:rPr lang="en-GB" dirty="0" smtClean="0">
                <a:solidFill>
                  <a:srgbClr val="FF0000"/>
                </a:solidFill>
              </a:rPr>
              <a:t>a : Art original </a:t>
            </a:r>
          </a:p>
          <a:p>
            <a:endParaRPr lang="en-GB" dirty="0"/>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50000"/>
              </a:lnSpc>
              <a:buNone/>
            </a:pPr>
            <a:r>
              <a:rPr lang="en-GB" dirty="0" smtClean="0"/>
              <a:t>Chief source of information (10.0B1): “the object together with any accompanying textual material and container issued by the publisher or manufacturer of the item. Prefer information found in the object itself …” See also 10.0H1 for multipart items. </a:t>
            </a:r>
          </a:p>
          <a:p>
            <a:pPr>
              <a:buNone/>
            </a:pPr>
            <a:r>
              <a:rPr lang="en-GB" dirty="0" smtClean="0"/>
              <a:t>Prescribed sources of information (10.0B2): chief source of information in all areas, except Physical description (ANY SOURCE) and Note (ANY SOURCE) </a:t>
            </a:r>
          </a:p>
          <a:p>
            <a:pPr>
              <a:buNone/>
            </a:pPr>
            <a:r>
              <a:rPr lang="en-GB" b="0" dirty="0" smtClean="0">
                <a:solidFill>
                  <a:srgbClr val="FF0000"/>
                </a:solidFill>
              </a:rPr>
              <a:t>10.1C1 Give</a:t>
            </a:r>
            <a:r>
              <a:rPr lang="en-GB" b="0" baseline="0" dirty="0" smtClean="0">
                <a:solidFill>
                  <a:srgbClr val="FF0000"/>
                </a:solidFill>
              </a:rPr>
              <a:t> … the appropriate General Material Designation</a:t>
            </a:r>
            <a:r>
              <a:rPr lang="en-GB" b="1" baseline="0" dirty="0" smtClean="0">
                <a:solidFill>
                  <a:srgbClr val="FF0000"/>
                </a:solidFill>
              </a:rPr>
              <a:t> </a:t>
            </a:r>
            <a:r>
              <a:rPr lang="en-GB" b="1" dirty="0" smtClean="0">
                <a:solidFill>
                  <a:srgbClr val="FF0000"/>
                </a:solidFill>
              </a:rPr>
              <a:t>‡h [object] </a:t>
            </a:r>
            <a:endParaRPr lang="en-GB" dirty="0" smtClean="0"/>
          </a:p>
          <a:p>
            <a:pPr marL="0" indent="0">
              <a:lnSpc>
                <a:spcPct val="150000"/>
              </a:lnSpc>
              <a:buNone/>
            </a:pPr>
            <a:r>
              <a:rPr lang="en-GB" dirty="0" smtClean="0"/>
              <a:t>10.5B </a:t>
            </a:r>
            <a:r>
              <a:rPr lang="en-GB" baseline="0" dirty="0" smtClean="0"/>
              <a:t> Extent of item including </a:t>
            </a:r>
            <a:r>
              <a:rPr lang="en-GB" dirty="0" smtClean="0"/>
              <a:t>specific material designation </a:t>
            </a:r>
            <a:r>
              <a:rPr lang="en-GB" dirty="0" smtClean="0">
                <a:solidFill>
                  <a:schemeClr val="tx1"/>
                </a:solidFill>
              </a:rPr>
              <a:t>300 # # ‡a </a:t>
            </a:r>
            <a:r>
              <a:rPr lang="en-GB" b="1" dirty="0" smtClean="0">
                <a:solidFill>
                  <a:schemeClr val="tx1"/>
                </a:solidFill>
              </a:rPr>
              <a:t>1 </a:t>
            </a:r>
            <a:r>
              <a:rPr lang="en-GB" b="1" dirty="0" smtClean="0">
                <a:solidFill>
                  <a:srgbClr val="FF0000"/>
                </a:solidFill>
              </a:rPr>
              <a:t>art original </a:t>
            </a:r>
          </a:p>
          <a:p>
            <a:pPr marL="0" indent="0">
              <a:lnSpc>
                <a:spcPct val="150000"/>
              </a:lnSpc>
              <a:buNone/>
            </a:pPr>
            <a:r>
              <a:rPr lang="en-GB" b="0" dirty="0" smtClean="0">
                <a:solidFill>
                  <a:srgbClr val="FF0000"/>
                </a:solidFill>
              </a:rPr>
              <a:t>10.5C</a:t>
            </a:r>
            <a:r>
              <a:rPr lang="en-GB" b="0" baseline="0" dirty="0" smtClean="0">
                <a:solidFill>
                  <a:srgbClr val="FF0000"/>
                </a:solidFill>
              </a:rPr>
              <a:t> When appropriate, give material and colour </a:t>
            </a:r>
            <a:r>
              <a:rPr lang="en-GB" dirty="0" smtClean="0">
                <a:solidFill>
                  <a:schemeClr val="tx1"/>
                </a:solidFill>
              </a:rPr>
              <a:t>‡b</a:t>
            </a:r>
            <a:endParaRPr lang="en-GB" b="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smtClean="0"/>
              <a:t>Copy specific information </a:t>
            </a:r>
            <a:r>
              <a:rPr lang="en-GB" b="1" dirty="0" smtClean="0">
                <a:solidFill>
                  <a:schemeClr val="tx1"/>
                </a:solidFill>
              </a:rPr>
              <a:t>‡3</a:t>
            </a:r>
          </a:p>
          <a:p>
            <a:r>
              <a:rPr lang="en-GB" b="0" dirty="0" smtClean="0"/>
              <a:t>541 </a:t>
            </a:r>
            <a:r>
              <a:rPr lang="en-GB" b="0" dirty="0" smtClean="0"/>
              <a:t>Immediate Source of Acquisition Note </a:t>
            </a:r>
          </a:p>
          <a:p>
            <a:r>
              <a:rPr lang="en-GB" b="0" dirty="0" smtClean="0"/>
              <a:t>561 Ownership and Custodial History </a:t>
            </a:r>
          </a:p>
          <a:p>
            <a:r>
              <a:rPr lang="en-GB" b="0" dirty="0" smtClean="0"/>
              <a:t>562</a:t>
            </a:r>
            <a:r>
              <a:rPr lang="en-GB" b="0" baseline="0" dirty="0" smtClean="0"/>
              <a:t> </a:t>
            </a:r>
            <a:r>
              <a:rPr lang="en-GB" b="0" dirty="0" smtClean="0"/>
              <a:t>Copy and Version Identification </a:t>
            </a:r>
          </a:p>
          <a:p>
            <a:r>
              <a:rPr lang="en-GB" b="0" dirty="0" smtClean="0"/>
              <a:t>585 Exhibitions Note </a:t>
            </a:r>
            <a:endParaRPr lang="en-GB" b="0" dirty="0" smtClean="0"/>
          </a:p>
          <a:p>
            <a:endParaRPr lang="en-GB" b="0" dirty="0" smtClean="0"/>
          </a:p>
          <a:p>
            <a:r>
              <a:rPr lang="en-GB" b="0" dirty="0" smtClean="0"/>
              <a:t>650 </a:t>
            </a:r>
            <a:r>
              <a:rPr lang="en-GB" dirty="0" smtClean="0">
                <a:solidFill>
                  <a:schemeClr val="tx1"/>
                </a:solidFill>
              </a:rPr>
              <a:t>#0 ‡a </a:t>
            </a:r>
            <a:r>
              <a:rPr lang="en-GB" dirty="0" smtClean="0">
                <a:solidFill>
                  <a:srgbClr val="FF0000"/>
                </a:solidFill>
              </a:rPr>
              <a:t>Multiple art [Pre</a:t>
            </a:r>
            <a:r>
              <a:rPr lang="en-GB" baseline="0" dirty="0" smtClean="0">
                <a:solidFill>
                  <a:srgbClr val="FF0000"/>
                </a:solidFill>
              </a:rPr>
              <a:t> 2007 guidelines]</a:t>
            </a:r>
            <a:endParaRPr lang="en-GB" b="0" dirty="0"/>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http://voyager.arts.ac.uk/vwebv/holdingsInfo?bibId=154306 </a:t>
            </a:r>
            <a:endParaRPr lang="en-GB" dirty="0"/>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http://voyager.arts.ac.uk/vwebv/holdingsInfo?bibId=154306 </a:t>
            </a:r>
            <a:endParaRPr lang="en-GB" dirty="0"/>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kern="1200" baseline="0" dirty="0" smtClean="0">
                <a:solidFill>
                  <a:schemeClr val="tx1"/>
                </a:solidFill>
                <a:latin typeface="Arial" charset="0"/>
                <a:ea typeface="ＭＳ Ｐゴシック" pitchFamily="108" charset="-128"/>
                <a:cs typeface="+mn-cs"/>
              </a:rPr>
              <a:t>Additional tools to facilitate discovery and access: </a:t>
            </a:r>
          </a:p>
          <a:p>
            <a:r>
              <a:rPr lang="en-GB" sz="1200" b="0" kern="1200" baseline="0" dirty="0" smtClean="0">
                <a:solidFill>
                  <a:schemeClr val="tx1"/>
                </a:solidFill>
                <a:latin typeface="Arial" charset="0"/>
                <a:ea typeface="ＭＳ Ｐゴシック" pitchFamily="108" charset="-128"/>
                <a:cs typeface="+mn-cs"/>
              </a:rPr>
              <a:t>1. Visual aid in print, with high quality images of all multiples arrange by artist name </a:t>
            </a:r>
          </a:p>
          <a:p>
            <a:r>
              <a:rPr lang="en-GB" sz="1200" b="0" kern="1200" baseline="0" dirty="0" smtClean="0">
                <a:solidFill>
                  <a:schemeClr val="tx1"/>
                </a:solidFill>
                <a:latin typeface="Arial" charset="0"/>
                <a:ea typeface="ＭＳ Ｐゴシック" pitchFamily="108" charset="-128"/>
                <a:cs typeface="+mn-cs"/>
              </a:rPr>
              <a:t>2. Online listing (inc. artists name, artwork title, description, year) </a:t>
            </a:r>
            <a:r>
              <a:rPr lang="en-GB" baseline="0" dirty="0" smtClean="0"/>
              <a:t>http</a:t>
            </a:r>
            <a:r>
              <a:rPr lang="en-GB" baseline="0" dirty="0" smtClean="0"/>
              <a:t>://</a:t>
            </a:r>
            <a:r>
              <a:rPr lang="en-GB" baseline="0" dirty="0" smtClean="0"/>
              <a:t>www.arts.ac.uk/media/oldreddotassets/docs/CHELSEA_COLLEGE_OF_ART_AND_DESIGN_LIBRARY_ARTISTS_MULTIPLES_Nov_09.pdf</a:t>
            </a:r>
          </a:p>
          <a:p>
            <a:endParaRPr lang="en-GB" baseline="0" dirty="0" smtClean="0"/>
          </a:p>
          <a:p>
            <a:pPr marL="0" indent="0">
              <a:lnSpc>
                <a:spcPct val="150000"/>
              </a:lnSpc>
              <a:buNone/>
            </a:pPr>
            <a:r>
              <a:rPr lang="en-GB" dirty="0" smtClean="0"/>
              <a:t>Use of images on OPACS is</a:t>
            </a:r>
            <a:r>
              <a:rPr lang="en-GB" baseline="0" dirty="0" smtClean="0"/>
              <a:t> al</a:t>
            </a:r>
            <a:r>
              <a:rPr lang="en-GB" dirty="0" smtClean="0"/>
              <a:t>ready common for mainstream</a:t>
            </a:r>
            <a:r>
              <a:rPr lang="en-GB" baseline="0" dirty="0" smtClean="0"/>
              <a:t> material (books, periodicals, DVDs). These are </a:t>
            </a:r>
            <a:r>
              <a:rPr lang="en-GB" dirty="0" smtClean="0"/>
              <a:t>available with other cat. enhancements purchased from specialist</a:t>
            </a:r>
            <a:r>
              <a:rPr lang="en-GB" baseline="0" dirty="0" smtClean="0"/>
              <a:t> </a:t>
            </a:r>
            <a:r>
              <a:rPr lang="en-GB" dirty="0" smtClean="0"/>
              <a:t>suppliers</a:t>
            </a:r>
            <a:r>
              <a:rPr lang="en-GB" baseline="0" dirty="0" smtClean="0"/>
              <a:t> (</a:t>
            </a:r>
            <a:r>
              <a:rPr lang="en-GB" dirty="0" smtClean="0"/>
              <a:t>e.g. </a:t>
            </a:r>
            <a:r>
              <a:rPr lang="en-GB" dirty="0" err="1" smtClean="0"/>
              <a:t>Syndetics</a:t>
            </a:r>
            <a:r>
              <a:rPr lang="en-GB" dirty="0" smtClean="0"/>
              <a:t> or Google Books), but not for this type of material.</a:t>
            </a:r>
          </a:p>
          <a:p>
            <a:pPr marL="0" indent="0">
              <a:lnSpc>
                <a:spcPct val="150000"/>
              </a:lnSpc>
              <a:buNone/>
            </a:pPr>
            <a:endParaRPr lang="en-GB" dirty="0" smtClean="0"/>
          </a:p>
          <a:p>
            <a:pPr marL="0" indent="0">
              <a:lnSpc>
                <a:spcPct val="150000"/>
              </a:lnSpc>
              <a:buNone/>
            </a:pPr>
            <a:r>
              <a:rPr lang="en-GB" dirty="0" smtClean="0"/>
              <a:t>Digitisation</a:t>
            </a:r>
            <a:r>
              <a:rPr lang="en-GB" baseline="0" dirty="0" smtClean="0"/>
              <a:t> and/or using</a:t>
            </a:r>
            <a:r>
              <a:rPr lang="en-GB" dirty="0" smtClean="0"/>
              <a:t> images in online</a:t>
            </a:r>
            <a:r>
              <a:rPr lang="en-GB" baseline="0" dirty="0" smtClean="0"/>
              <a:t> catalogues could reduce level of detail in the description, make cataloguing less resource intensive, or even substitute it completely.</a:t>
            </a:r>
            <a:endParaRPr lang="en-GB"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2F107F82-1FC3-4B71-BF8C-D50A2390BED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9896F30-4DA2-4CC4-B508-D04965D02A30}" type="slidenum">
              <a:rPr lang="en-US" smtClean="0"/>
              <a:pPr/>
              <a:t>27</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GB" dirty="0" smtClean="0"/>
              <a:t>End. Thanks.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3</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GB" sz="1200" kern="1200" dirty="0" smtClean="0">
                <a:solidFill>
                  <a:schemeClr val="tx1"/>
                </a:solidFill>
                <a:latin typeface="Arial" charset="0"/>
                <a:ea typeface="ＭＳ Ｐゴシック" pitchFamily="108" charset="-128"/>
                <a:cs typeface="+mn-cs"/>
              </a:rPr>
              <a:t>Basic level of familiarity</a:t>
            </a:r>
            <a:r>
              <a:rPr lang="en-GB" sz="1200" kern="1200" baseline="0" dirty="0" smtClean="0">
                <a:solidFill>
                  <a:schemeClr val="tx1"/>
                </a:solidFill>
                <a:latin typeface="Arial" charset="0"/>
                <a:ea typeface="ＭＳ Ｐゴシック" pitchFamily="108" charset="-128"/>
                <a:cs typeface="+mn-cs"/>
              </a:rPr>
              <a:t> with AACR2 (Ch. 1 General rules of description, and Ch. 2 Books, pamphlets and printed sheets) and MARC21 assumed</a:t>
            </a:r>
            <a:endParaRPr lang="en-GB" sz="1200" kern="1200" dirty="0" smtClean="0">
              <a:solidFill>
                <a:schemeClr val="tx1"/>
              </a:solidFill>
              <a:latin typeface="Arial" charset="0"/>
              <a:ea typeface="ＭＳ Ｐゴシック" pitchFamily="108" charset="-128"/>
              <a:cs typeface="+mn-cs"/>
            </a:endParaRPr>
          </a:p>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4</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GB" dirty="0" smtClean="0"/>
              <a:t>Presentation</a:t>
            </a:r>
            <a:r>
              <a:rPr lang="en-GB" baseline="0" dirty="0" smtClean="0"/>
              <a:t> based on 2 projects completed at Chelsea College of Art &amp; Design Library – </a:t>
            </a:r>
            <a:r>
              <a:rPr lang="en-GB" sz="1200" kern="1200" dirty="0" smtClean="0">
                <a:solidFill>
                  <a:schemeClr val="tx1"/>
                </a:solidFill>
                <a:latin typeface="Arial" charset="0"/>
                <a:ea typeface="ＭＳ Ｐゴシック" pitchFamily="108" charset="-128"/>
                <a:cs typeface="+mn-cs"/>
              </a:rPr>
              <a:t> </a:t>
            </a:r>
          </a:p>
          <a:p>
            <a:r>
              <a:rPr lang="en-GB" sz="1200" kern="1200" dirty="0" smtClean="0">
                <a:solidFill>
                  <a:schemeClr val="tx1"/>
                </a:solidFill>
                <a:latin typeface="Arial" charset="0"/>
                <a:ea typeface="ＭＳ Ｐゴシック" pitchFamily="108" charset="-128"/>
                <a:cs typeface="+mn-cs"/>
              </a:rPr>
              <a:t>1. CLIP CETL Small Rewards (2006/7 and 2007/8) project which allowed the production of digital photography and a printed visual catalogue of the Artists’ Multiples Collection, and the creation of high quality records for all the items on the online UAL library catalogue. </a:t>
            </a:r>
          </a:p>
          <a:p>
            <a:r>
              <a:rPr lang="en-GB" sz="1200" kern="1200" dirty="0" smtClean="0">
                <a:solidFill>
                  <a:schemeClr val="tx1"/>
                </a:solidFill>
                <a:latin typeface="Arial" charset="0"/>
                <a:ea typeface="ＭＳ Ｐゴシック" pitchFamily="108" charset="-128"/>
                <a:cs typeface="+mn-cs"/>
              </a:rPr>
              <a:t>2. 2010/11</a:t>
            </a:r>
            <a:r>
              <a:rPr lang="en-GB" sz="1200" kern="1200" baseline="0" dirty="0" smtClean="0">
                <a:solidFill>
                  <a:schemeClr val="tx1"/>
                </a:solidFill>
                <a:latin typeface="Arial" charset="0"/>
                <a:ea typeface="ＭＳ Ｐゴシック" pitchFamily="108" charset="-128"/>
                <a:cs typeface="+mn-cs"/>
              </a:rPr>
              <a:t> </a:t>
            </a:r>
            <a:r>
              <a:rPr lang="en-GB" sz="1200" kern="1200" dirty="0" smtClean="0">
                <a:solidFill>
                  <a:schemeClr val="tx1"/>
                </a:solidFill>
                <a:latin typeface="Arial" charset="0"/>
                <a:ea typeface="ＭＳ Ｐゴシック" pitchFamily="108" charset="-128"/>
                <a:cs typeface="+mn-cs"/>
              </a:rPr>
              <a:t>project completed with the help</a:t>
            </a:r>
            <a:r>
              <a:rPr lang="en-GB" sz="1200" kern="1200" baseline="0" dirty="0" smtClean="0">
                <a:solidFill>
                  <a:schemeClr val="tx1"/>
                </a:solidFill>
                <a:latin typeface="Arial" charset="0"/>
                <a:ea typeface="ＭＳ Ｐゴシック" pitchFamily="108" charset="-128"/>
                <a:cs typeface="+mn-cs"/>
              </a:rPr>
              <a:t> of a volunteer to </a:t>
            </a:r>
            <a:r>
              <a:rPr lang="en-GB" sz="1200" kern="1200" dirty="0" smtClean="0">
                <a:solidFill>
                  <a:schemeClr val="tx1"/>
                </a:solidFill>
                <a:latin typeface="Arial" charset="0"/>
                <a:ea typeface="ＭＳ Ｐゴシック" pitchFamily="108" charset="-128"/>
                <a:cs typeface="+mn-cs"/>
              </a:rPr>
              <a:t>re-file</a:t>
            </a:r>
            <a:r>
              <a:rPr lang="en-GB" sz="1200" kern="1200" baseline="0" dirty="0" smtClean="0">
                <a:solidFill>
                  <a:schemeClr val="tx1"/>
                </a:solidFill>
                <a:latin typeface="Arial" charset="0"/>
                <a:ea typeface="ＭＳ Ｐゴシック" pitchFamily="108" charset="-128"/>
                <a:cs typeface="+mn-cs"/>
              </a:rPr>
              <a:t>, </a:t>
            </a:r>
            <a:r>
              <a:rPr lang="en-GB" sz="1200" kern="1200" dirty="0" smtClean="0">
                <a:solidFill>
                  <a:schemeClr val="tx1"/>
                </a:solidFill>
                <a:latin typeface="Arial" charset="0"/>
                <a:ea typeface="ＭＳ Ｐゴシック" pitchFamily="108" charset="-128"/>
                <a:cs typeface="+mn-cs"/>
              </a:rPr>
              <a:t>create listings and catalogue records for individual artist</a:t>
            </a:r>
            <a:r>
              <a:rPr lang="en-GB" sz="1200" kern="1200" baseline="0" dirty="0" smtClean="0">
                <a:solidFill>
                  <a:schemeClr val="tx1"/>
                </a:solidFill>
                <a:latin typeface="Arial" charset="0"/>
                <a:ea typeface="ＭＳ Ｐゴシック" pitchFamily="108" charset="-128"/>
                <a:cs typeface="+mn-cs"/>
              </a:rPr>
              <a:t> </a:t>
            </a:r>
            <a:r>
              <a:rPr lang="en-GB" sz="1200" kern="1200" dirty="0" smtClean="0">
                <a:solidFill>
                  <a:schemeClr val="tx1"/>
                </a:solidFill>
                <a:latin typeface="Arial" charset="0"/>
                <a:ea typeface="ＭＳ Ｐゴシック" pitchFamily="108" charset="-128"/>
                <a:cs typeface="+mn-cs"/>
              </a:rPr>
              <a:t>files to allow discovery via</a:t>
            </a:r>
            <a:r>
              <a:rPr lang="en-GB" sz="1200" kern="1200" baseline="0" dirty="0" smtClean="0">
                <a:solidFill>
                  <a:schemeClr val="tx1"/>
                </a:solidFill>
                <a:latin typeface="Arial" charset="0"/>
                <a:ea typeface="ＭＳ Ｐゴシック" pitchFamily="108" charset="-128"/>
                <a:cs typeface="+mn-cs"/>
              </a:rPr>
              <a:t> the </a:t>
            </a:r>
            <a:r>
              <a:rPr lang="en-GB" sz="1200" kern="1200" dirty="0" smtClean="0">
                <a:solidFill>
                  <a:schemeClr val="tx1"/>
                </a:solidFill>
                <a:latin typeface="Arial" charset="0"/>
                <a:ea typeface="ＭＳ Ｐゴシック" pitchFamily="108" charset="-128"/>
                <a:cs typeface="+mn-cs"/>
              </a:rPr>
              <a:t>online UAL library catalogue. </a:t>
            </a:r>
          </a:p>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5</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GB" sz="1200" kern="1200" dirty="0" err="1" smtClean="0">
                <a:solidFill>
                  <a:schemeClr val="tx1"/>
                </a:solidFill>
                <a:latin typeface="Arial" charset="0"/>
                <a:ea typeface="ＭＳ Ｐゴシック" pitchFamily="108" charset="-128"/>
                <a:cs typeface="+mn-cs"/>
              </a:rPr>
              <a:t>Phillpot</a:t>
            </a:r>
            <a:r>
              <a:rPr lang="en-GB" sz="1200" kern="1200" dirty="0" smtClean="0">
                <a:solidFill>
                  <a:schemeClr val="tx1"/>
                </a:solidFill>
                <a:latin typeface="Arial" charset="0"/>
                <a:ea typeface="ＭＳ Ｐゴシック" pitchFamily="108" charset="-128"/>
                <a:cs typeface="+mn-cs"/>
              </a:rPr>
              <a:t>, C. (1995) Flies in the Files: Ephemera in the Art Library. </a:t>
            </a:r>
            <a:r>
              <a:rPr lang="en-GB" sz="1200" i="1" kern="1200" dirty="0" smtClean="0">
                <a:solidFill>
                  <a:schemeClr val="tx1"/>
                </a:solidFill>
                <a:latin typeface="Arial" charset="0"/>
                <a:ea typeface="ＭＳ Ｐゴシック" pitchFamily="108" charset="-128"/>
                <a:cs typeface="+mn-cs"/>
              </a:rPr>
              <a:t>Art Documentation, </a:t>
            </a:r>
            <a:r>
              <a:rPr lang="en-GB" sz="1200" kern="1200" dirty="0" smtClean="0">
                <a:solidFill>
                  <a:schemeClr val="tx1"/>
                </a:solidFill>
                <a:latin typeface="Arial" charset="0"/>
                <a:ea typeface="ＭＳ Ｐゴシック" pitchFamily="108" charset="-128"/>
                <a:cs typeface="+mn-cs"/>
              </a:rPr>
              <a:t>v. 14: no. 1, pp. 13-14. </a:t>
            </a:r>
          </a:p>
          <a:p>
            <a:r>
              <a:rPr lang="en-GB" sz="1200" kern="1200" dirty="0" err="1" smtClean="0">
                <a:solidFill>
                  <a:schemeClr val="tx1"/>
                </a:solidFill>
                <a:latin typeface="Arial" charset="0"/>
                <a:ea typeface="ＭＳ Ｐゴシック" pitchFamily="108" charset="-128"/>
                <a:cs typeface="+mn-cs"/>
              </a:rPr>
              <a:t>Leiber</a:t>
            </a:r>
            <a:r>
              <a:rPr lang="en-GB" sz="1200" kern="1200" dirty="0" smtClean="0">
                <a:solidFill>
                  <a:schemeClr val="tx1"/>
                </a:solidFill>
                <a:latin typeface="Arial" charset="0"/>
                <a:ea typeface="ＭＳ Ｐゴシック" pitchFamily="108" charset="-128"/>
                <a:cs typeface="+mn-cs"/>
              </a:rPr>
              <a:t>, S. (2001) </a:t>
            </a:r>
            <a:r>
              <a:rPr lang="en-GB" sz="1200" i="1" kern="1200" dirty="0" smtClean="0">
                <a:solidFill>
                  <a:schemeClr val="tx1"/>
                </a:solidFill>
                <a:latin typeface="Arial" charset="0"/>
                <a:ea typeface="ＭＳ Ｐゴシック" pitchFamily="108" charset="-128"/>
                <a:cs typeface="+mn-cs"/>
              </a:rPr>
              <a:t>Extra art: a survey of artists' ephemera, 1960-1999</a:t>
            </a:r>
            <a:r>
              <a:rPr lang="en-GB" sz="1200" kern="1200" dirty="0" smtClean="0">
                <a:solidFill>
                  <a:schemeClr val="tx1"/>
                </a:solidFill>
                <a:latin typeface="Arial" charset="0"/>
                <a:ea typeface="ＭＳ Ｐゴシック" pitchFamily="108" charset="-128"/>
                <a:cs typeface="+mn-cs"/>
              </a:rPr>
              <a:t>. Santa Monica, Calif.: Smart Art Press. </a:t>
            </a:r>
          </a:p>
          <a:p>
            <a:r>
              <a:rPr lang="en-GB" sz="1200" kern="1200" dirty="0" err="1" smtClean="0">
                <a:solidFill>
                  <a:schemeClr val="tx1"/>
                </a:solidFill>
                <a:latin typeface="Arial" charset="0"/>
                <a:ea typeface="ＭＳ Ｐゴシック" pitchFamily="108" charset="-128"/>
                <a:cs typeface="+mn-cs"/>
              </a:rPr>
              <a:t>Lawes</a:t>
            </a:r>
            <a:r>
              <a:rPr lang="en-GB" sz="1200" kern="1200" dirty="0" smtClean="0">
                <a:solidFill>
                  <a:schemeClr val="tx1"/>
                </a:solidFill>
                <a:latin typeface="Arial" charset="0"/>
                <a:ea typeface="ＭＳ Ｐゴシック" pitchFamily="108" charset="-128"/>
                <a:cs typeface="+mn-cs"/>
              </a:rPr>
              <a:t>, E. and Webb, V. (2003) Ephemera in the art library. </a:t>
            </a:r>
            <a:r>
              <a:rPr lang="en-GB" sz="1200" i="1" kern="1200" dirty="0" smtClean="0">
                <a:solidFill>
                  <a:schemeClr val="tx1"/>
                </a:solidFill>
                <a:latin typeface="Arial" charset="0"/>
                <a:ea typeface="ＭＳ Ｐゴシック" pitchFamily="108" charset="-128"/>
                <a:cs typeface="+mn-cs"/>
              </a:rPr>
              <a:t>Art Libraries Journal</a:t>
            </a:r>
            <a:r>
              <a:rPr lang="en-GB" sz="1200" kern="1200" dirty="0" smtClean="0">
                <a:solidFill>
                  <a:schemeClr val="tx1"/>
                </a:solidFill>
                <a:latin typeface="Arial" charset="0"/>
                <a:ea typeface="ＭＳ Ｐゴシック" pitchFamily="108" charset="-128"/>
                <a:cs typeface="+mn-cs"/>
              </a:rPr>
              <a:t>, v. 28: no. 2, pp. 35-39. </a:t>
            </a:r>
          </a:p>
          <a:p>
            <a:r>
              <a:rPr lang="en-GB" sz="1200" kern="1200" dirty="0" smtClean="0">
                <a:solidFill>
                  <a:schemeClr val="tx1"/>
                </a:solidFill>
                <a:latin typeface="Arial" charset="0"/>
                <a:ea typeface="ＭＳ Ｐゴシック" pitchFamily="108" charset="-128"/>
                <a:cs typeface="+mn-cs"/>
              </a:rPr>
              <a:t>Cooke, Jacqueline (2006) </a:t>
            </a:r>
            <a:r>
              <a:rPr lang="en-GB" sz="1200" kern="1200" dirty="0" err="1" smtClean="0">
                <a:solidFill>
                  <a:schemeClr val="tx1"/>
                </a:solidFill>
                <a:latin typeface="Arial" charset="0"/>
                <a:ea typeface="ＭＳ Ｐゴシック" pitchFamily="108" charset="-128"/>
                <a:cs typeface="+mn-cs"/>
              </a:rPr>
              <a:t>Heterotopia</a:t>
            </a:r>
            <a:r>
              <a:rPr lang="en-GB" sz="1200" kern="1200" dirty="0" smtClean="0">
                <a:solidFill>
                  <a:schemeClr val="tx1"/>
                </a:solidFill>
                <a:latin typeface="Arial" charset="0"/>
                <a:ea typeface="ＭＳ Ｐゴシック" pitchFamily="108" charset="-128"/>
                <a:cs typeface="+mn-cs"/>
              </a:rPr>
              <a:t>: Art Ephemera, Libraries, and Alternative Space. </a:t>
            </a:r>
            <a:r>
              <a:rPr lang="en-GB" sz="1200" i="1" kern="1200" dirty="0" smtClean="0">
                <a:solidFill>
                  <a:schemeClr val="tx1"/>
                </a:solidFill>
                <a:latin typeface="Arial" charset="0"/>
                <a:ea typeface="ＭＳ Ｐゴシック" pitchFamily="108" charset="-128"/>
                <a:cs typeface="+mn-cs"/>
              </a:rPr>
              <a:t>Art Documentation. </a:t>
            </a:r>
            <a:r>
              <a:rPr lang="en-GB" sz="1200" kern="1200" dirty="0" smtClean="0">
                <a:solidFill>
                  <a:schemeClr val="tx1"/>
                </a:solidFill>
                <a:latin typeface="Arial" charset="0"/>
                <a:ea typeface="ＭＳ Ｐゴシック" pitchFamily="108" charset="-128"/>
                <a:cs typeface="+mn-cs"/>
              </a:rPr>
              <a:t>v. 25: no. 2, pp. 34-39. </a:t>
            </a:r>
          </a:p>
          <a:p>
            <a:r>
              <a:rPr lang="en-GB" sz="1200" i="1" kern="1200" dirty="0" smtClean="0">
                <a:solidFill>
                  <a:schemeClr val="tx1"/>
                </a:solidFill>
                <a:latin typeface="Arial" charset="0"/>
                <a:ea typeface="ＭＳ Ｐゴシック" pitchFamily="108" charset="-128"/>
                <a:cs typeface="+mn-cs"/>
              </a:rPr>
              <a:t>Art Libraries Journal</a:t>
            </a:r>
            <a:r>
              <a:rPr lang="en-GB" sz="1200" kern="1200" dirty="0" smtClean="0">
                <a:solidFill>
                  <a:schemeClr val="tx1"/>
                </a:solidFill>
                <a:latin typeface="Arial" charset="0"/>
                <a:ea typeface="ＭＳ Ｐゴシック" pitchFamily="108" charset="-128"/>
                <a:cs typeface="+mn-cs"/>
              </a:rPr>
              <a:t> (2006) Ephemera as a research resource: special issue. v. 31: no 4. </a:t>
            </a:r>
          </a:p>
          <a:p>
            <a:r>
              <a:rPr lang="en-GB" sz="1200" kern="1200" dirty="0" smtClean="0">
                <a:solidFill>
                  <a:schemeClr val="tx1"/>
                </a:solidFill>
                <a:latin typeface="Arial" charset="0"/>
                <a:ea typeface="ＭＳ Ｐゴシック" pitchFamily="108" charset="-128"/>
                <a:cs typeface="+mn-cs"/>
              </a:rPr>
              <a:t>Cooke, J. (2007) </a:t>
            </a:r>
            <a:r>
              <a:rPr lang="en-GB" sz="1200" i="1" kern="1200" dirty="0" smtClean="0">
                <a:solidFill>
                  <a:schemeClr val="tx1"/>
                </a:solidFill>
                <a:latin typeface="Arial" charset="0"/>
                <a:ea typeface="ＭＳ Ｐゴシック" pitchFamily="108" charset="-128"/>
                <a:cs typeface="+mn-cs"/>
              </a:rPr>
              <a:t>Ephemeral traces of 'alternative space': the documentation of art events in London 1995-2005, in an art library</a:t>
            </a:r>
            <a:r>
              <a:rPr lang="en-GB" sz="1200" kern="1200" dirty="0" smtClean="0">
                <a:solidFill>
                  <a:schemeClr val="tx1"/>
                </a:solidFill>
                <a:latin typeface="Arial" charset="0"/>
                <a:ea typeface="ＭＳ Ｐゴシック" pitchFamily="108" charset="-128"/>
                <a:cs typeface="+mn-cs"/>
              </a:rPr>
              <a:t>. Doctoral thesis, Goldsmiths.</a:t>
            </a:r>
          </a:p>
          <a:p>
            <a:r>
              <a:rPr lang="en-GB" sz="1200" kern="1200" dirty="0" smtClean="0">
                <a:solidFill>
                  <a:schemeClr val="tx1"/>
                </a:solidFill>
                <a:latin typeface="Arial" charset="0"/>
                <a:ea typeface="ＭＳ Ｐゴシック" pitchFamily="108" charset="-128"/>
                <a:cs typeface="+mn-cs"/>
              </a:rPr>
              <a:t>Harvey, A. (2007) </a:t>
            </a:r>
            <a:r>
              <a:rPr lang="en-GB" sz="1200" i="1" kern="1200" dirty="0" smtClean="0">
                <a:solidFill>
                  <a:schemeClr val="tx1"/>
                </a:solidFill>
                <a:latin typeface="Arial" charset="0"/>
                <a:ea typeface="ＭＳ Ｐゴシック" pitchFamily="108" charset="-128"/>
                <a:cs typeface="+mn-cs"/>
              </a:rPr>
              <a:t>Ephemera in the art library</a:t>
            </a:r>
            <a:r>
              <a:rPr lang="en-GB" sz="1200" kern="1200" dirty="0" smtClean="0">
                <a:solidFill>
                  <a:schemeClr val="tx1"/>
                </a:solidFill>
                <a:latin typeface="Arial" charset="0"/>
                <a:ea typeface="ＭＳ Ｐゴシック" pitchFamily="108" charset="-128"/>
                <a:cs typeface="+mn-cs"/>
              </a:rPr>
              <a:t>. MA Thesis, City University. </a:t>
            </a:r>
          </a:p>
          <a:p>
            <a:r>
              <a:rPr lang="en-GB" sz="1200" kern="1200" dirty="0" smtClean="0">
                <a:solidFill>
                  <a:schemeClr val="tx1"/>
                </a:solidFill>
                <a:latin typeface="Arial" charset="0"/>
                <a:ea typeface="ＭＳ Ｐゴシック" pitchFamily="108" charset="-128"/>
                <a:cs typeface="+mn-cs"/>
              </a:rPr>
              <a:t>ARLIS/NA. Artist Files Working Group (2010) </a:t>
            </a:r>
            <a:r>
              <a:rPr lang="en-GB" sz="1200" i="1" kern="1200" dirty="0" smtClean="0">
                <a:solidFill>
                  <a:schemeClr val="tx1"/>
                </a:solidFill>
                <a:latin typeface="Arial" charset="0"/>
                <a:ea typeface="ＭＳ Ｐゴシック" pitchFamily="108" charset="-128"/>
                <a:cs typeface="+mn-cs"/>
              </a:rPr>
              <a:t>Artists’ files revealed: Documentation and access. </a:t>
            </a:r>
            <a:r>
              <a:rPr lang="en-GB" sz="1200" u="sng" kern="1200" dirty="0" smtClean="0">
                <a:solidFill>
                  <a:schemeClr val="tx1"/>
                </a:solidFill>
                <a:latin typeface="Arial" charset="0"/>
                <a:ea typeface="ＭＳ Ｐゴシック" pitchFamily="108" charset="-128"/>
                <a:cs typeface="+mn-cs"/>
                <a:hlinkClick r:id="rId3"/>
              </a:rPr>
              <a:t>http://www.arlisna.org/pubs/onlinepubs/artist_files_revealed.pdf</a:t>
            </a:r>
            <a:endParaRPr lang="en-GB" sz="1200" kern="1200" dirty="0">
              <a:solidFill>
                <a:schemeClr val="tx1"/>
              </a:solidFill>
              <a:latin typeface="Arial" charset="0"/>
              <a:ea typeface="ＭＳ Ｐゴシック" pitchFamily="108"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6</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Ephemera</a:t>
            </a:r>
            <a:r>
              <a:rPr lang="en-GB" baseline="0" dirty="0" smtClean="0"/>
              <a:t> Collection CCAD:</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u="sng" kern="1200" dirty="0" smtClean="0">
                <a:solidFill>
                  <a:schemeClr val="tx1"/>
                </a:solidFill>
                <a:latin typeface="Arial" charset="0"/>
                <a:ea typeface="ＭＳ Ｐゴシック" pitchFamily="108" charset="-128"/>
                <a:cs typeface="+mn-cs"/>
                <a:hlinkClick r:id="rId3"/>
              </a:rPr>
              <a:t>http://www.arts.ac.uk/library/archives-collections/chelsea</a:t>
            </a:r>
            <a:r>
              <a:rPr lang="en-GB" sz="1200" kern="1200" dirty="0" smtClean="0">
                <a:solidFill>
                  <a:schemeClr val="tx1"/>
                </a:solidFill>
                <a:latin typeface="Arial" charset="0"/>
                <a:ea typeface="ＭＳ Ｐゴシック" pitchFamily="108" charset="-128"/>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Information also available on ARLIS/NA Artist Files Revealed website: </a:t>
            </a:r>
            <a:r>
              <a:rPr lang="en-GB" dirty="0" smtClean="0">
                <a:hlinkClick r:id="rId4"/>
              </a:rPr>
              <a:t>http://www.artistfilesrevealed.com/tiki/tiki-view_tracker_item.php?itemId=51&amp;trackerId=2&amp;show=view</a:t>
            </a:r>
            <a:endParaRPr lang="en-GB" dirty="0" smtClean="0"/>
          </a:p>
          <a:p>
            <a:pPr eaLnBrk="1" hangingPunct="1"/>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Documents </a:t>
            </a:r>
            <a:r>
              <a:rPr lang="en-GB" sz="1200" kern="1200" dirty="0" smtClean="0">
                <a:solidFill>
                  <a:schemeClr val="tx1"/>
                </a:solidFill>
                <a:latin typeface="Arial" charset="0"/>
                <a:ea typeface="ＭＳ Ｐゴシック" pitchFamily="108" charset="-128"/>
                <a:cs typeface="+mn-cs"/>
              </a:rPr>
              <a:t>Modern and contemporary art (1950-)</a:t>
            </a:r>
          </a:p>
          <a:p>
            <a:pPr eaLnBrk="1" hangingPunct="1"/>
            <a:r>
              <a:rPr lang="en-GB" sz="1200" kern="1200" dirty="0" smtClean="0">
                <a:solidFill>
                  <a:schemeClr val="tx1"/>
                </a:solidFill>
                <a:latin typeface="Arial" charset="0"/>
                <a:ea typeface="ＭＳ Ｐゴシック" pitchFamily="108" charset="-128"/>
                <a:cs typeface="+mn-cs"/>
              </a:rPr>
              <a:t>Est. ca.1980 (Stephen</a:t>
            </a:r>
            <a:r>
              <a:rPr lang="en-GB" sz="1200" kern="1200" baseline="0" dirty="0" smtClean="0">
                <a:solidFill>
                  <a:schemeClr val="tx1"/>
                </a:solidFill>
                <a:latin typeface="Arial" charset="0"/>
                <a:ea typeface="ＭＳ Ｐゴシック" pitchFamily="108" charset="-128"/>
                <a:cs typeface="+mn-cs"/>
              </a:rPr>
              <a:t> </a:t>
            </a:r>
            <a:r>
              <a:rPr lang="en-GB" sz="1200" kern="1200" dirty="0" smtClean="0">
                <a:solidFill>
                  <a:schemeClr val="tx1"/>
                </a:solidFill>
                <a:latin typeface="Arial" charset="0"/>
                <a:ea typeface="ＭＳ Ｐゴシック" pitchFamily="108" charset="-128"/>
                <a:cs typeface="+mn-cs"/>
              </a:rPr>
              <a:t>Bury) to complement the exhibition catalogue</a:t>
            </a:r>
            <a:r>
              <a:rPr lang="en-GB" sz="1200" kern="1200" baseline="0" dirty="0" smtClean="0">
                <a:solidFill>
                  <a:schemeClr val="tx1"/>
                </a:solidFill>
                <a:latin typeface="Arial" charset="0"/>
                <a:ea typeface="ＭＳ Ｐゴシック" pitchFamily="108" charset="-128"/>
                <a:cs typeface="+mn-cs"/>
              </a:rPr>
              <a:t> collection and other research sources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ＭＳ Ｐゴシック" pitchFamily="108" charset="-128"/>
                <a:cs typeface="+mn-cs"/>
              </a:rPr>
              <a:t>2003-2005 separated, moved into filing cabinets in hanging files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ＭＳ Ｐゴシック" pitchFamily="108" charset="-128"/>
                <a:cs typeface="+mn-cs"/>
              </a:rPr>
              <a:t>2010/11 new project completed with the help</a:t>
            </a:r>
            <a:r>
              <a:rPr lang="en-GB" sz="1200" kern="1200" baseline="0" dirty="0" smtClean="0">
                <a:solidFill>
                  <a:schemeClr val="tx1"/>
                </a:solidFill>
                <a:latin typeface="Arial" charset="0"/>
                <a:ea typeface="ＭＳ Ｐゴシック" pitchFamily="108" charset="-128"/>
                <a:cs typeface="+mn-cs"/>
              </a:rPr>
              <a:t> of a volunteer to </a:t>
            </a:r>
            <a:r>
              <a:rPr lang="en-GB" sz="1200" kern="1200" dirty="0" smtClean="0">
                <a:solidFill>
                  <a:schemeClr val="tx1"/>
                </a:solidFill>
                <a:latin typeface="Arial" charset="0"/>
                <a:ea typeface="ＭＳ Ｐゴシック" pitchFamily="108" charset="-128"/>
                <a:cs typeface="+mn-cs"/>
              </a:rPr>
              <a:t>re-file</a:t>
            </a:r>
            <a:r>
              <a:rPr lang="en-GB" sz="1200" kern="1200" baseline="0" dirty="0" smtClean="0">
                <a:solidFill>
                  <a:schemeClr val="tx1"/>
                </a:solidFill>
                <a:latin typeface="Arial" charset="0"/>
                <a:ea typeface="ＭＳ Ｐゴシック" pitchFamily="108" charset="-128"/>
                <a:cs typeface="+mn-cs"/>
              </a:rPr>
              <a:t> and edit content</a:t>
            </a:r>
            <a:r>
              <a:rPr lang="en-GB" sz="1200" kern="1200" dirty="0" smtClean="0">
                <a:solidFill>
                  <a:schemeClr val="tx1"/>
                </a:solidFill>
                <a:latin typeface="Arial" charset="0"/>
                <a:ea typeface="ＭＳ Ｐゴシック" pitchFamily="108" charset="-128"/>
                <a:cs typeface="+mn-cs"/>
              </a:rPr>
              <a:t>, and to create listings and catalogue records for individual artist</a:t>
            </a:r>
            <a:r>
              <a:rPr lang="en-GB" sz="1200" kern="1200" baseline="0" dirty="0" smtClean="0">
                <a:solidFill>
                  <a:schemeClr val="tx1"/>
                </a:solidFill>
                <a:latin typeface="Arial" charset="0"/>
                <a:ea typeface="ＭＳ Ｐゴシック" pitchFamily="108" charset="-128"/>
                <a:cs typeface="+mn-cs"/>
              </a:rPr>
              <a:t> </a:t>
            </a:r>
            <a:r>
              <a:rPr lang="en-GB" sz="1200" kern="1200" dirty="0" smtClean="0">
                <a:solidFill>
                  <a:schemeClr val="tx1"/>
                </a:solidFill>
                <a:latin typeface="Arial" charset="0"/>
                <a:ea typeface="ＭＳ Ｐゴシック" pitchFamily="108" charset="-128"/>
                <a:cs typeface="+mn-cs"/>
              </a:rPr>
              <a:t>files </a:t>
            </a:r>
          </a:p>
          <a:p>
            <a:pPr eaLnBrk="1" hangingPunct="1"/>
            <a:endParaRPr lang="en-GB"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7</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ＭＳ Ｐゴシック" pitchFamily="108" charset="-128"/>
                <a:cs typeface="+mn-cs"/>
              </a:rPr>
              <a:t>24 linear metres</a:t>
            </a:r>
            <a:r>
              <a:rPr lang="en-GB" sz="1200" b="0" kern="1200" baseline="0" dirty="0" smtClean="0">
                <a:solidFill>
                  <a:schemeClr val="tx1"/>
                </a:solidFill>
                <a:latin typeface="Arial" charset="0"/>
                <a:ea typeface="ＭＳ Ｐゴシック" pitchFamily="108" charset="-128"/>
                <a:cs typeface="+mn-cs"/>
              </a:rPr>
              <a:t>; listings with 690 entries for individual artists; 281 single artist files with individual catalogue records</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kern="1200" baseline="0" dirty="0" smtClean="0">
                <a:solidFill>
                  <a:schemeClr val="tx1"/>
                </a:solidFill>
                <a:latin typeface="Arial" charset="0"/>
                <a:ea typeface="ＭＳ Ｐゴシック" pitchFamily="108" charset="-128"/>
                <a:cs typeface="+mn-cs"/>
              </a:rPr>
              <a:t>Living collection: new material is added constantly (most received by mail, also collected in situ by staff, and donated) –displayed on a ‘look shelf’ by the library entrance, for current exhibition awareness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0" kern="1200" baseline="0" dirty="0" smtClean="0">
              <a:solidFill>
                <a:schemeClr val="tx1"/>
              </a:solidFill>
              <a:latin typeface="Arial" charset="0"/>
              <a:ea typeface="ＭＳ Ｐゴシック" pitchFamily="108"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kern="1200" baseline="0" dirty="0" smtClean="0">
                <a:solidFill>
                  <a:schemeClr val="tx1"/>
                </a:solidFill>
                <a:latin typeface="Arial" charset="0"/>
                <a:ea typeface="ＭＳ Ｐゴシック" pitchFamily="108" charset="-128"/>
                <a:cs typeface="+mn-cs"/>
              </a:rPr>
              <a:t>Artworks (ephemera art, mail art, artists’ books, artists’ multiples) and exhibition catalogues are not part of the Ephemera Collection, but other Special Collections </a:t>
            </a:r>
          </a:p>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8</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sz="1200" kern="1200" dirty="0" smtClean="0">
              <a:solidFill>
                <a:schemeClr val="tx1"/>
              </a:solidFill>
              <a:latin typeface="Arial" charset="0"/>
              <a:ea typeface="ＭＳ Ｐゴシック" pitchFamily="108"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44F062-C305-4AEB-B152-15544E202EB7}" type="slidenum">
              <a:rPr lang="en-US" smtClean="0"/>
              <a:pPr/>
              <a:t>9</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sz="1200" kern="1200" dirty="0" smtClean="0">
              <a:solidFill>
                <a:schemeClr val="tx1"/>
              </a:solidFill>
              <a:latin typeface="Arial" charset="0"/>
              <a:ea typeface="ＭＳ Ｐゴシック" pitchFamily="108"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AL_POS_4COL"/>
          <p:cNvPicPr>
            <a:picLocks noChangeAspect="1" noChangeArrowheads="1"/>
          </p:cNvPicPr>
          <p:nvPr userDrawn="1"/>
        </p:nvPicPr>
        <p:blipFill>
          <a:blip r:embed="rId2" cstate="print"/>
          <a:srcRect/>
          <a:stretch>
            <a:fillRect/>
          </a:stretch>
        </p:blipFill>
        <p:spPr bwMode="auto">
          <a:xfrm>
            <a:off x="5791200" y="4235450"/>
            <a:ext cx="3182938" cy="2278063"/>
          </a:xfrm>
          <a:prstGeom prst="rect">
            <a:avLst/>
          </a:prstGeom>
          <a:noFill/>
          <a:ln w="9525">
            <a:noFill/>
            <a:miter lim="800000"/>
            <a:headEnd/>
            <a:tailEnd/>
          </a:ln>
        </p:spPr>
      </p:pic>
      <p:pic>
        <p:nvPicPr>
          <p:cNvPr id="5" name="Picture 7" descr="IS.jpg"/>
          <p:cNvPicPr>
            <a:picLocks noChangeAspect="1"/>
          </p:cNvPicPr>
          <p:nvPr userDrawn="1"/>
        </p:nvPicPr>
        <p:blipFill>
          <a:blip r:embed="rId3" cstate="print"/>
          <a:srcRect/>
          <a:stretch>
            <a:fillRect/>
          </a:stretch>
        </p:blipFill>
        <p:spPr bwMode="auto">
          <a:xfrm>
            <a:off x="714375" y="5857875"/>
            <a:ext cx="1749425" cy="365125"/>
          </a:xfrm>
          <a:prstGeom prst="rect">
            <a:avLst/>
          </a:prstGeom>
          <a:noFill/>
          <a:ln w="9525">
            <a:noFill/>
            <a:miter lim="800000"/>
            <a:headEnd/>
            <a:tailEnd/>
          </a:ln>
        </p:spPr>
      </p:pic>
      <p:sp>
        <p:nvSpPr>
          <p:cNvPr id="27650" name="Rectangle 2"/>
          <p:cNvSpPr>
            <a:spLocks noGrp="1" noChangeArrowheads="1"/>
          </p:cNvSpPr>
          <p:nvPr>
            <p:ph type="ctrTitle"/>
          </p:nvPr>
        </p:nvSpPr>
        <p:spPr>
          <a:xfrm>
            <a:off x="685800" y="914400"/>
            <a:ext cx="7772400" cy="1143000"/>
          </a:xfrm>
        </p:spPr>
        <p:txBody>
          <a:bodyPr/>
          <a:lstStyle>
            <a:lvl1pPr>
              <a:defRPr sz="2400"/>
            </a:lvl1pPr>
          </a:lstStyle>
          <a:p>
            <a:r>
              <a:rPr lang="en-US"/>
              <a:t>Click to edit Master title style</a:t>
            </a:r>
          </a:p>
        </p:txBody>
      </p:sp>
      <p:sp>
        <p:nvSpPr>
          <p:cNvPr id="27651" name="Rectangle 3"/>
          <p:cNvSpPr>
            <a:spLocks noGrp="1" noChangeArrowheads="1"/>
          </p:cNvSpPr>
          <p:nvPr>
            <p:ph type="subTitle" idx="1"/>
          </p:nvPr>
        </p:nvSpPr>
        <p:spPr>
          <a:xfrm>
            <a:off x="685800" y="1752600"/>
            <a:ext cx="6400800" cy="1752600"/>
          </a:xfrm>
        </p:spPr>
        <p:txBody>
          <a:bodyPr/>
          <a:lstStyle>
            <a:lvl1pPr marL="0" indent="0">
              <a:buFontTx/>
              <a:buNone/>
              <a:defRPr sz="2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5334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solidFill>
                  <a:schemeClr val="tx1"/>
                </a:solidFill>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S.jpg"/>
          <p:cNvPicPr>
            <a:picLocks noChangeAspect="1"/>
          </p:cNvPicPr>
          <p:nvPr userDrawn="1"/>
        </p:nvPicPr>
        <p:blipFill>
          <a:blip r:embed="rId2" cstate="print"/>
          <a:srcRect/>
          <a:stretch>
            <a:fillRect/>
          </a:stretch>
        </p:blipFill>
        <p:spPr bwMode="auto">
          <a:xfrm>
            <a:off x="679450" y="6143625"/>
            <a:ext cx="1749425" cy="3651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solidFill>
                  <a:schemeClr val="tx1"/>
                </a:solidFill>
              </a:defRPr>
            </a:lvl1pPr>
          </a:lstStyle>
          <a:p>
            <a:pPr>
              <a:defRPr/>
            </a:pPr>
            <a:endParaRPr lang="en-US"/>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Presentation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solidFill>
                  <a:schemeClr val="tx1"/>
                </a:solidFill>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Presentation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solidFill>
                  <a:schemeClr val="tx1"/>
                </a:solidFill>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Presentation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solidFill>
                  <a:schemeClr val="tx1"/>
                </a:solidFill>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Presentation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Presentation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Presentation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Presentation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362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rgbClr val="38586D"/>
                </a:solidFill>
              </a:defRPr>
            </a:lvl1pPr>
          </a:lstStyle>
          <a:p>
            <a:pPr>
              <a:defRPr/>
            </a:pPr>
            <a:endParaRPr lang="en-US"/>
          </a:p>
        </p:txBody>
      </p:sp>
      <p:sp>
        <p:nvSpPr>
          <p:cNvPr id="1029" name="Rectangle 5"/>
          <p:cNvSpPr>
            <a:spLocks noGrp="1" noChangeArrowheads="1"/>
          </p:cNvSpPr>
          <p:nvPr>
            <p:ph type="ftr" sz="quarter" idx="3"/>
          </p:nvPr>
        </p:nvSpPr>
        <p:spPr bwMode="auto">
          <a:xfrm>
            <a:off x="685800" y="6248400"/>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dirty="0">
                <a:solidFill>
                  <a:srgbClr val="38586D"/>
                </a:solidFill>
              </a:defRPr>
            </a:lvl1pPr>
          </a:lstStyle>
          <a:p>
            <a:pPr>
              <a:defRPr/>
            </a:pPr>
            <a:r>
              <a:rPr lang="en-US"/>
              <a:t>Presentation title</a:t>
            </a:r>
          </a:p>
        </p:txBody>
      </p:sp>
      <p:pic>
        <p:nvPicPr>
          <p:cNvPr id="1030" name="Picture 8" descr="UAL_POS_4COL"/>
          <p:cNvPicPr>
            <a:picLocks noChangeAspect="1" noChangeArrowheads="1"/>
          </p:cNvPicPr>
          <p:nvPr userDrawn="1"/>
        </p:nvPicPr>
        <p:blipFill>
          <a:blip r:embed="rId13" cstate="print"/>
          <a:srcRect/>
          <a:stretch>
            <a:fillRect/>
          </a:stretch>
        </p:blipFill>
        <p:spPr bwMode="auto">
          <a:xfrm>
            <a:off x="6705600" y="5257800"/>
            <a:ext cx="2057400" cy="1473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lvl1pPr algn="l" rtl="0" eaLnBrk="0" fontAlgn="base" hangingPunct="0">
        <a:spcBef>
          <a:spcPct val="0"/>
        </a:spcBef>
        <a:spcAft>
          <a:spcPct val="0"/>
        </a:spcAft>
        <a:defRPr sz="2000" b="1">
          <a:solidFill>
            <a:srgbClr val="38586D"/>
          </a:solidFill>
          <a:latin typeface="+mj-lt"/>
          <a:ea typeface="+mj-ea"/>
          <a:cs typeface="+mj-cs"/>
        </a:defRPr>
      </a:lvl1pPr>
      <a:lvl2pPr algn="l" rtl="0" eaLnBrk="0" fontAlgn="base" hangingPunct="0">
        <a:spcBef>
          <a:spcPct val="0"/>
        </a:spcBef>
        <a:spcAft>
          <a:spcPct val="0"/>
        </a:spcAft>
        <a:defRPr sz="2000" b="1">
          <a:solidFill>
            <a:srgbClr val="38586D"/>
          </a:solidFill>
          <a:latin typeface="Arial" charset="0"/>
          <a:ea typeface="ＭＳ Ｐゴシック" pitchFamily="108" charset="-128"/>
        </a:defRPr>
      </a:lvl2pPr>
      <a:lvl3pPr algn="l" rtl="0" eaLnBrk="0" fontAlgn="base" hangingPunct="0">
        <a:spcBef>
          <a:spcPct val="0"/>
        </a:spcBef>
        <a:spcAft>
          <a:spcPct val="0"/>
        </a:spcAft>
        <a:defRPr sz="2000" b="1">
          <a:solidFill>
            <a:srgbClr val="38586D"/>
          </a:solidFill>
          <a:latin typeface="Arial" charset="0"/>
          <a:ea typeface="ＭＳ Ｐゴシック" pitchFamily="108" charset="-128"/>
        </a:defRPr>
      </a:lvl3pPr>
      <a:lvl4pPr algn="l" rtl="0" eaLnBrk="0" fontAlgn="base" hangingPunct="0">
        <a:spcBef>
          <a:spcPct val="0"/>
        </a:spcBef>
        <a:spcAft>
          <a:spcPct val="0"/>
        </a:spcAft>
        <a:defRPr sz="2000" b="1">
          <a:solidFill>
            <a:srgbClr val="38586D"/>
          </a:solidFill>
          <a:latin typeface="Arial" charset="0"/>
          <a:ea typeface="ＭＳ Ｐゴシック" pitchFamily="108" charset="-128"/>
        </a:defRPr>
      </a:lvl4pPr>
      <a:lvl5pPr algn="l" rtl="0" eaLnBrk="0" fontAlgn="base" hangingPunct="0">
        <a:spcBef>
          <a:spcPct val="0"/>
        </a:spcBef>
        <a:spcAft>
          <a:spcPct val="0"/>
        </a:spcAft>
        <a:defRPr sz="2000" b="1">
          <a:solidFill>
            <a:srgbClr val="38586D"/>
          </a:solidFill>
          <a:latin typeface="Arial" charset="0"/>
          <a:ea typeface="ＭＳ Ｐゴシック" pitchFamily="108" charset="-128"/>
        </a:defRPr>
      </a:lvl5pPr>
      <a:lvl6pPr marL="457200" algn="l" rtl="0" fontAlgn="base">
        <a:spcBef>
          <a:spcPct val="0"/>
        </a:spcBef>
        <a:spcAft>
          <a:spcPct val="0"/>
        </a:spcAft>
        <a:defRPr sz="2000" b="1">
          <a:solidFill>
            <a:srgbClr val="38586D"/>
          </a:solidFill>
          <a:latin typeface="Arial" charset="0"/>
          <a:ea typeface="ＭＳ Ｐゴシック" pitchFamily="108" charset="-128"/>
        </a:defRPr>
      </a:lvl6pPr>
      <a:lvl7pPr marL="914400" algn="l" rtl="0" fontAlgn="base">
        <a:spcBef>
          <a:spcPct val="0"/>
        </a:spcBef>
        <a:spcAft>
          <a:spcPct val="0"/>
        </a:spcAft>
        <a:defRPr sz="2000" b="1">
          <a:solidFill>
            <a:srgbClr val="38586D"/>
          </a:solidFill>
          <a:latin typeface="Arial" charset="0"/>
          <a:ea typeface="ＭＳ Ｐゴシック" pitchFamily="108" charset="-128"/>
        </a:defRPr>
      </a:lvl7pPr>
      <a:lvl8pPr marL="1371600" algn="l" rtl="0" fontAlgn="base">
        <a:spcBef>
          <a:spcPct val="0"/>
        </a:spcBef>
        <a:spcAft>
          <a:spcPct val="0"/>
        </a:spcAft>
        <a:defRPr sz="2000" b="1">
          <a:solidFill>
            <a:srgbClr val="38586D"/>
          </a:solidFill>
          <a:latin typeface="Arial" charset="0"/>
          <a:ea typeface="ＭＳ Ｐゴシック" pitchFamily="108" charset="-128"/>
        </a:defRPr>
      </a:lvl8pPr>
      <a:lvl9pPr marL="1828800" algn="l" rtl="0" fontAlgn="base">
        <a:spcBef>
          <a:spcPct val="0"/>
        </a:spcBef>
        <a:spcAft>
          <a:spcPct val="0"/>
        </a:spcAft>
        <a:defRPr sz="2000" b="1">
          <a:solidFill>
            <a:srgbClr val="38586D"/>
          </a:solidFill>
          <a:latin typeface="Arial" charset="0"/>
          <a:ea typeface="ＭＳ Ｐゴシック" pitchFamily="108" charset="-128"/>
        </a:defRPr>
      </a:lvl9pPr>
    </p:titleStyle>
    <p:bodyStyle>
      <a:lvl1pPr marL="342900" indent="-342900" algn="l" rtl="0" eaLnBrk="0" fontAlgn="base" hangingPunct="0">
        <a:spcBef>
          <a:spcPct val="20000"/>
        </a:spcBef>
        <a:spcAft>
          <a:spcPct val="0"/>
        </a:spcAft>
        <a:buChar char="•"/>
        <a:defRPr sz="1600">
          <a:solidFill>
            <a:srgbClr val="38586D"/>
          </a:solidFill>
          <a:latin typeface="+mn-lt"/>
          <a:ea typeface="+mn-ea"/>
          <a:cs typeface="+mn-cs"/>
        </a:defRPr>
      </a:lvl1pPr>
      <a:lvl2pPr marL="742950" indent="-285750" algn="l" rtl="0" eaLnBrk="0" fontAlgn="base" hangingPunct="0">
        <a:spcBef>
          <a:spcPct val="20000"/>
        </a:spcBef>
        <a:spcAft>
          <a:spcPct val="0"/>
        </a:spcAft>
        <a:buChar char="•"/>
        <a:defRPr sz="1600">
          <a:solidFill>
            <a:srgbClr val="38586D"/>
          </a:solidFill>
          <a:latin typeface="+mn-lt"/>
          <a:ea typeface="+mn-ea"/>
        </a:defRPr>
      </a:lvl2pPr>
      <a:lvl3pPr marL="1143000" indent="-228600" algn="l" rtl="0" eaLnBrk="0" fontAlgn="base" hangingPunct="0">
        <a:spcBef>
          <a:spcPct val="20000"/>
        </a:spcBef>
        <a:spcAft>
          <a:spcPct val="0"/>
        </a:spcAft>
        <a:buChar char="•"/>
        <a:defRPr sz="1600">
          <a:solidFill>
            <a:srgbClr val="38586D"/>
          </a:solidFill>
          <a:latin typeface="+mn-lt"/>
          <a:ea typeface="+mn-ea"/>
        </a:defRPr>
      </a:lvl3pPr>
      <a:lvl4pPr marL="1562100" indent="-228600" algn="l" rtl="0" eaLnBrk="0" fontAlgn="base" hangingPunct="0">
        <a:spcBef>
          <a:spcPct val="20000"/>
        </a:spcBef>
        <a:spcAft>
          <a:spcPct val="0"/>
        </a:spcAft>
        <a:buChar char="•"/>
        <a:defRPr sz="1600">
          <a:solidFill>
            <a:srgbClr val="38586D"/>
          </a:solidFill>
          <a:latin typeface="+mn-lt"/>
          <a:ea typeface="+mn-ea"/>
        </a:defRPr>
      </a:lvl4pPr>
      <a:lvl5pPr marL="1981200" indent="-228600" algn="l" rtl="0" eaLnBrk="0" fontAlgn="base" hangingPunct="0">
        <a:spcBef>
          <a:spcPct val="20000"/>
        </a:spcBef>
        <a:spcAft>
          <a:spcPct val="0"/>
        </a:spcAft>
        <a:buChar char="•"/>
        <a:defRPr sz="1600">
          <a:solidFill>
            <a:srgbClr val="38586D"/>
          </a:solidFill>
          <a:latin typeface="+mn-lt"/>
          <a:ea typeface="+mn-ea"/>
        </a:defRPr>
      </a:lvl5pPr>
      <a:lvl6pPr marL="2438400" indent="-228600" algn="l" rtl="0" fontAlgn="base">
        <a:spcBef>
          <a:spcPct val="20000"/>
        </a:spcBef>
        <a:spcAft>
          <a:spcPct val="0"/>
        </a:spcAft>
        <a:buChar char="•"/>
        <a:defRPr sz="1600">
          <a:solidFill>
            <a:srgbClr val="38586D"/>
          </a:solidFill>
          <a:latin typeface="+mn-lt"/>
          <a:ea typeface="+mn-ea"/>
        </a:defRPr>
      </a:lvl6pPr>
      <a:lvl7pPr marL="2895600" indent="-228600" algn="l" rtl="0" fontAlgn="base">
        <a:spcBef>
          <a:spcPct val="20000"/>
        </a:spcBef>
        <a:spcAft>
          <a:spcPct val="0"/>
        </a:spcAft>
        <a:buChar char="•"/>
        <a:defRPr sz="1600">
          <a:solidFill>
            <a:srgbClr val="38586D"/>
          </a:solidFill>
          <a:latin typeface="+mn-lt"/>
          <a:ea typeface="+mn-ea"/>
        </a:defRPr>
      </a:lvl7pPr>
      <a:lvl8pPr marL="3352800" indent="-228600" algn="l" rtl="0" fontAlgn="base">
        <a:spcBef>
          <a:spcPct val="20000"/>
        </a:spcBef>
        <a:spcAft>
          <a:spcPct val="0"/>
        </a:spcAft>
        <a:buChar char="•"/>
        <a:defRPr sz="1600">
          <a:solidFill>
            <a:srgbClr val="38586D"/>
          </a:solidFill>
          <a:latin typeface="+mn-lt"/>
          <a:ea typeface="+mn-ea"/>
        </a:defRPr>
      </a:lvl8pPr>
      <a:lvl9pPr marL="3810000" indent="-228600" algn="l" rtl="0" fontAlgn="base">
        <a:spcBef>
          <a:spcPct val="20000"/>
        </a:spcBef>
        <a:spcAft>
          <a:spcPct val="0"/>
        </a:spcAft>
        <a:buChar char="•"/>
        <a:defRPr sz="1600">
          <a:solidFill>
            <a:srgbClr val="38586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www.arlisna.org/pubs/onlinepubs/artist_files_revealed.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lstStyle/>
          <a:p>
            <a:pPr eaLnBrk="1" hangingPunct="1"/>
            <a:r>
              <a:rPr lang="en-GB" dirty="0" smtClean="0"/>
              <a:t>Cataloguing art ephemera and artefacts in libraries</a:t>
            </a:r>
            <a:br>
              <a:rPr lang="en-GB" dirty="0" smtClean="0"/>
            </a:br>
            <a:r>
              <a:rPr lang="en-GB" dirty="0" smtClean="0"/>
              <a:t/>
            </a:r>
            <a:br>
              <a:rPr lang="en-GB" dirty="0" smtClean="0"/>
            </a:br>
            <a:endParaRPr lang="en-US" dirty="0" smtClean="0"/>
          </a:p>
        </p:txBody>
      </p:sp>
      <p:sp>
        <p:nvSpPr>
          <p:cNvPr id="13315" name="Rectangle 3"/>
          <p:cNvSpPr>
            <a:spLocks noGrp="1" noChangeArrowheads="1"/>
          </p:cNvSpPr>
          <p:nvPr>
            <p:ph type="subTitle" idx="1"/>
          </p:nvPr>
        </p:nvSpPr>
        <p:spPr/>
        <p:txBody>
          <a:bodyPr/>
          <a:lstStyle/>
          <a:p>
            <a:pPr eaLnBrk="1" hangingPunct="1"/>
            <a:r>
              <a:rPr lang="en-GB" dirty="0" smtClean="0"/>
              <a:t>Cataloguing art materials: an ARLIS/UK &amp; Ireland Cataloguing and Classification Committee workshop</a:t>
            </a:r>
          </a:p>
          <a:p>
            <a:pPr eaLnBrk="1" hangingPunct="1"/>
            <a:endParaRPr lang="en-GB" dirty="0" smtClean="0"/>
          </a:p>
          <a:p>
            <a:pPr eaLnBrk="1" hangingPunct="1"/>
            <a:r>
              <a:rPr lang="en-GB" dirty="0" smtClean="0"/>
              <a:t>Christie’s Education</a:t>
            </a:r>
          </a:p>
          <a:p>
            <a:pPr eaLnBrk="1" hangingPunct="1"/>
            <a:r>
              <a:rPr lang="en-GB" dirty="0" smtClean="0"/>
              <a:t>15 December 2011</a:t>
            </a:r>
          </a:p>
          <a:p>
            <a:pPr eaLnBrk="1" hangingPunct="1"/>
            <a:endParaRPr lang="en-US" dirty="0" smtClean="0"/>
          </a:p>
          <a:p>
            <a:pPr eaLnBrk="1" hangingPunct="1"/>
            <a:r>
              <a:rPr lang="en-US" dirty="0" smtClean="0"/>
              <a:t>Gustavo Grandal Montero</a:t>
            </a:r>
          </a:p>
          <a:p>
            <a:pPr eaLnBrk="1" hangingPunct="1"/>
            <a:r>
              <a:rPr lang="en-US" i="1" dirty="0" smtClean="0"/>
              <a:t>Academic Support Librarian, Chelsea College of Art &amp; Design / </a:t>
            </a:r>
            <a:r>
              <a:rPr lang="en-US" i="1" dirty="0" err="1" smtClean="0"/>
              <a:t>Camberwell</a:t>
            </a:r>
            <a:r>
              <a:rPr lang="en-US" i="1" dirty="0" smtClean="0"/>
              <a:t> College of Arts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smtClean="0"/>
              <a:t>Cataloguing art ephemera: Template</a:t>
            </a:r>
          </a:p>
        </p:txBody>
      </p:sp>
      <p:sp>
        <p:nvSpPr>
          <p:cNvPr id="4" name="Content Placeholder 2"/>
          <p:cNvSpPr>
            <a:spLocks noGrp="1"/>
          </p:cNvSpPr>
          <p:nvPr>
            <p:ph idx="1"/>
          </p:nvPr>
        </p:nvSpPr>
        <p:spPr>
          <a:xfrm>
            <a:off x="685800" y="1052736"/>
            <a:ext cx="7772400" cy="4738464"/>
          </a:xfrm>
        </p:spPr>
        <p:txBody>
          <a:bodyPr/>
          <a:lstStyle/>
          <a:p>
            <a:pPr>
              <a:lnSpc>
                <a:spcPct val="150000"/>
              </a:lnSpc>
              <a:buNone/>
            </a:pPr>
            <a:r>
              <a:rPr lang="en-GB" b="1" dirty="0" smtClean="0">
                <a:solidFill>
                  <a:schemeClr val="tx1"/>
                </a:solidFill>
              </a:rPr>
              <a:t>LEADER</a:t>
            </a:r>
          </a:p>
          <a:p>
            <a:pPr>
              <a:lnSpc>
                <a:spcPct val="150000"/>
              </a:lnSpc>
              <a:buNone/>
            </a:pPr>
            <a:r>
              <a:rPr lang="en-GB" dirty="0" smtClean="0">
                <a:solidFill>
                  <a:schemeClr val="tx1"/>
                </a:solidFill>
              </a:rPr>
              <a:t>Type of Record a : Language material</a:t>
            </a:r>
          </a:p>
          <a:p>
            <a:pPr>
              <a:lnSpc>
                <a:spcPct val="150000"/>
              </a:lnSpc>
              <a:buNone/>
            </a:pPr>
            <a:r>
              <a:rPr lang="en-GB" dirty="0" smtClean="0">
                <a:solidFill>
                  <a:schemeClr val="tx1"/>
                </a:solidFill>
              </a:rPr>
              <a:t>Bibliographic Level </a:t>
            </a:r>
            <a:r>
              <a:rPr lang="en-GB" dirty="0" smtClean="0">
                <a:solidFill>
                  <a:srgbClr val="FF0000"/>
                </a:solidFill>
              </a:rPr>
              <a:t>c : Collection </a:t>
            </a:r>
          </a:p>
          <a:p>
            <a:pPr>
              <a:lnSpc>
                <a:spcPct val="150000"/>
              </a:lnSpc>
              <a:buNone/>
            </a:pPr>
            <a:r>
              <a:rPr lang="en-GB" dirty="0" smtClean="0">
                <a:solidFill>
                  <a:schemeClr val="tx1"/>
                </a:solidFill>
              </a:rPr>
              <a:t>Type of Control _ : No specific type of control </a:t>
            </a:r>
          </a:p>
          <a:p>
            <a:pPr>
              <a:lnSpc>
                <a:spcPct val="150000"/>
              </a:lnSpc>
              <a:buNone/>
            </a:pPr>
            <a:r>
              <a:rPr lang="en-GB" dirty="0" smtClean="0">
                <a:solidFill>
                  <a:schemeClr val="tx1"/>
                </a:solidFill>
              </a:rPr>
              <a:t>Encoding Level _ : Full level </a:t>
            </a:r>
          </a:p>
          <a:p>
            <a:pPr>
              <a:lnSpc>
                <a:spcPct val="150000"/>
              </a:lnSpc>
              <a:buNone/>
            </a:pPr>
            <a:r>
              <a:rPr lang="en-GB" dirty="0" err="1" smtClean="0">
                <a:solidFill>
                  <a:schemeClr val="tx1"/>
                </a:solidFill>
              </a:rPr>
              <a:t>Cataloging</a:t>
            </a:r>
            <a:r>
              <a:rPr lang="en-GB" dirty="0" smtClean="0">
                <a:solidFill>
                  <a:schemeClr val="tx1"/>
                </a:solidFill>
              </a:rPr>
              <a:t> Form a : AACR2 </a:t>
            </a:r>
          </a:p>
          <a:p>
            <a:pPr>
              <a:lnSpc>
                <a:spcPct val="150000"/>
              </a:lnSpc>
              <a:buNone/>
            </a:pPr>
            <a:r>
              <a:rPr lang="en-GB" dirty="0" smtClean="0">
                <a:solidFill>
                  <a:schemeClr val="tx1"/>
                </a:solidFill>
              </a:rPr>
              <a:t>Linked Record Requirement _ : Related record not required</a:t>
            </a:r>
          </a:p>
          <a:p>
            <a:pPr>
              <a:buNone/>
            </a:pPr>
            <a:r>
              <a:rPr lang="en-GB" b="1" dirty="0" smtClean="0">
                <a:solidFill>
                  <a:schemeClr val="tx1"/>
                </a:solidFill>
              </a:rPr>
              <a:t>008 </a:t>
            </a:r>
          </a:p>
          <a:p>
            <a:pPr>
              <a:lnSpc>
                <a:spcPct val="150000"/>
              </a:lnSpc>
              <a:buNone/>
            </a:pPr>
            <a:r>
              <a:rPr lang="en-GB" dirty="0" smtClean="0">
                <a:solidFill>
                  <a:schemeClr val="tx1"/>
                </a:solidFill>
              </a:rPr>
              <a:t>Publication Status </a:t>
            </a:r>
            <a:r>
              <a:rPr lang="en-GB" dirty="0" smtClean="0">
                <a:solidFill>
                  <a:srgbClr val="FF0000"/>
                </a:solidFill>
              </a:rPr>
              <a:t>n : Dates unknown</a:t>
            </a:r>
          </a:p>
          <a:p>
            <a:pPr>
              <a:lnSpc>
                <a:spcPct val="150000"/>
              </a:lnSpc>
              <a:buNone/>
            </a:pPr>
            <a:r>
              <a:rPr lang="en-GB" dirty="0" smtClean="0">
                <a:solidFill>
                  <a:schemeClr val="tx1"/>
                </a:solidFill>
              </a:rPr>
              <a:t>Date 1 (</a:t>
            </a:r>
            <a:r>
              <a:rPr lang="en-GB" dirty="0" err="1" smtClean="0">
                <a:solidFill>
                  <a:srgbClr val="FF0000"/>
                </a:solidFill>
              </a:rPr>
              <a:t>uuuu</a:t>
            </a:r>
            <a:r>
              <a:rPr lang="en-GB" dirty="0" smtClean="0">
                <a:solidFill>
                  <a:schemeClr val="tx1"/>
                </a:solidFill>
              </a:rPr>
              <a:t>) </a:t>
            </a:r>
          </a:p>
          <a:p>
            <a:pPr>
              <a:lnSpc>
                <a:spcPct val="150000"/>
              </a:lnSpc>
              <a:buNone/>
            </a:pPr>
            <a:r>
              <a:rPr lang="en-GB" dirty="0" smtClean="0">
                <a:solidFill>
                  <a:schemeClr val="tx1"/>
                </a:solidFill>
              </a:rPr>
              <a:t>Date 2 (</a:t>
            </a:r>
            <a:r>
              <a:rPr lang="en-GB" dirty="0" err="1" smtClean="0">
                <a:solidFill>
                  <a:srgbClr val="FF0000"/>
                </a:solidFill>
              </a:rPr>
              <a:t>uuuu</a:t>
            </a:r>
            <a:r>
              <a:rPr lang="en-GB" dirty="0" smtClean="0">
                <a:solidFill>
                  <a:schemeClr val="tx1"/>
                </a:solidFill>
              </a:rPr>
              <a:t>)</a:t>
            </a:r>
          </a:p>
          <a:p>
            <a:pPr>
              <a:lnSpc>
                <a:spcPct val="150000"/>
              </a:lnSpc>
              <a:buNone/>
            </a:pPr>
            <a:r>
              <a:rPr lang="en-GB" dirty="0" smtClean="0">
                <a:solidFill>
                  <a:schemeClr val="tx1"/>
                </a:solidFill>
              </a:rPr>
              <a:t>Place of Publication </a:t>
            </a:r>
            <a:r>
              <a:rPr lang="en-GB" dirty="0" smtClean="0">
                <a:solidFill>
                  <a:srgbClr val="FF0000"/>
                </a:solidFill>
              </a:rPr>
              <a:t>xx : No place, unknown or undetermined</a:t>
            </a:r>
          </a:p>
          <a:p>
            <a:pPr>
              <a:lnSpc>
                <a:spcPct val="150000"/>
              </a:lnSpc>
              <a:buNone/>
            </a:pPr>
            <a:endParaRPr lang="en-GB"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smtClean="0"/>
              <a:t>Cataloguing art ephemera: Template </a:t>
            </a:r>
          </a:p>
        </p:txBody>
      </p:sp>
      <p:sp>
        <p:nvSpPr>
          <p:cNvPr id="4" name="Content Placeholder 2"/>
          <p:cNvSpPr>
            <a:spLocks noGrp="1"/>
          </p:cNvSpPr>
          <p:nvPr>
            <p:ph idx="1"/>
          </p:nvPr>
        </p:nvSpPr>
        <p:spPr>
          <a:xfrm>
            <a:off x="685800" y="1052736"/>
            <a:ext cx="7772400" cy="4738464"/>
          </a:xfrm>
        </p:spPr>
        <p:txBody>
          <a:bodyPr/>
          <a:lstStyle/>
          <a:p>
            <a:pPr>
              <a:buNone/>
            </a:pPr>
            <a:endParaRPr lang="en-GB" dirty="0" smtClean="0">
              <a:solidFill>
                <a:schemeClr val="tx1"/>
              </a:solidFill>
            </a:endParaRPr>
          </a:p>
          <a:p>
            <a:pPr>
              <a:buNone/>
            </a:pPr>
            <a:r>
              <a:rPr lang="en-GB" dirty="0" smtClean="0">
                <a:solidFill>
                  <a:schemeClr val="tx1"/>
                </a:solidFill>
              </a:rPr>
              <a:t>040__  |a UK-</a:t>
            </a:r>
            <a:r>
              <a:rPr lang="en-GB" dirty="0" err="1" smtClean="0">
                <a:solidFill>
                  <a:schemeClr val="tx1"/>
                </a:solidFill>
              </a:rPr>
              <a:t>LoUA</a:t>
            </a:r>
            <a:r>
              <a:rPr lang="en-GB" dirty="0" smtClean="0">
                <a:solidFill>
                  <a:schemeClr val="tx1"/>
                </a:solidFill>
              </a:rPr>
              <a:t> </a:t>
            </a:r>
          </a:p>
          <a:p>
            <a:pPr>
              <a:buNone/>
            </a:pPr>
            <a:r>
              <a:rPr lang="en-GB" dirty="0" smtClean="0">
                <a:solidFill>
                  <a:schemeClr val="tx1"/>
                </a:solidFill>
              </a:rPr>
              <a:t>1001_  |a </a:t>
            </a:r>
          </a:p>
          <a:p>
            <a:pPr>
              <a:buNone/>
            </a:pPr>
            <a:r>
              <a:rPr lang="en-GB" dirty="0" smtClean="0">
                <a:solidFill>
                  <a:schemeClr val="tx1"/>
                </a:solidFill>
              </a:rPr>
              <a:t>24510  |a [</a:t>
            </a:r>
            <a:r>
              <a:rPr lang="en-GB" i="1" dirty="0" smtClean="0">
                <a:solidFill>
                  <a:schemeClr val="bg2"/>
                </a:solidFill>
              </a:rPr>
              <a:t>name of the artist</a:t>
            </a:r>
            <a:r>
              <a:rPr lang="en-GB" dirty="0" smtClean="0">
                <a:solidFill>
                  <a:schemeClr val="tx1"/>
                </a:solidFill>
              </a:rPr>
              <a:t> : |b </a:t>
            </a:r>
            <a:r>
              <a:rPr lang="en-GB" b="1" dirty="0" smtClean="0">
                <a:solidFill>
                  <a:schemeClr val="tx1"/>
                </a:solidFill>
              </a:rPr>
              <a:t>ephemera file</a:t>
            </a:r>
            <a:r>
              <a:rPr lang="en-GB" dirty="0" smtClean="0">
                <a:solidFill>
                  <a:schemeClr val="tx1"/>
                </a:solidFill>
              </a:rPr>
              <a:t>] .</a:t>
            </a:r>
          </a:p>
          <a:p>
            <a:pPr>
              <a:buNone/>
            </a:pPr>
            <a:r>
              <a:rPr lang="en-GB" dirty="0" smtClean="0">
                <a:solidFill>
                  <a:schemeClr val="tx1"/>
                </a:solidFill>
              </a:rPr>
              <a:t>300__  |a 1 folder. </a:t>
            </a:r>
          </a:p>
          <a:p>
            <a:pPr>
              <a:buNone/>
            </a:pPr>
            <a:r>
              <a:rPr lang="en-GB" dirty="0" smtClean="0">
                <a:solidFill>
                  <a:schemeClr val="tx1"/>
                </a:solidFill>
              </a:rPr>
              <a:t>500__  |a File of miscellaneous </a:t>
            </a:r>
            <a:r>
              <a:rPr lang="en-GB" dirty="0" err="1" smtClean="0">
                <a:solidFill>
                  <a:schemeClr val="tx1"/>
                </a:solidFill>
              </a:rPr>
              <a:t>uncatalogued</a:t>
            </a:r>
            <a:r>
              <a:rPr lang="en-GB" dirty="0" smtClean="0">
                <a:solidFill>
                  <a:schemeClr val="tx1"/>
                </a:solidFill>
              </a:rPr>
              <a:t> printed ephemera. It may include private view cards, artists' statements, CVs, press releases, listings, reviews, newspaper and magazine clippings, invitations, correspondence, flyers, leaflets and posters. </a:t>
            </a:r>
          </a:p>
          <a:p>
            <a:pPr>
              <a:buNone/>
            </a:pPr>
            <a:r>
              <a:rPr lang="en-GB" dirty="0" smtClean="0">
                <a:solidFill>
                  <a:schemeClr val="tx1"/>
                </a:solidFill>
              </a:rPr>
              <a:t>60010  |a </a:t>
            </a:r>
          </a:p>
          <a:p>
            <a:pPr>
              <a:buNone/>
            </a:pPr>
            <a:r>
              <a:rPr lang="en-GB" dirty="0" smtClean="0">
                <a:solidFill>
                  <a:schemeClr val="tx1"/>
                </a:solidFill>
              </a:rPr>
              <a:t>655_7  |a Artist files.  |2 </a:t>
            </a:r>
            <a:r>
              <a:rPr lang="en-GB" dirty="0" err="1" smtClean="0">
                <a:solidFill>
                  <a:schemeClr val="tx1"/>
                </a:solidFill>
              </a:rPr>
              <a:t>aat</a:t>
            </a:r>
            <a:r>
              <a:rPr lang="en-GB" dirty="0" smtClean="0">
                <a:solidFill>
                  <a:schemeClr val="tx1"/>
                </a:solidFill>
              </a:rPr>
              <a:t> </a:t>
            </a:r>
          </a:p>
          <a:p>
            <a:pPr>
              <a:lnSpc>
                <a:spcPct val="150000"/>
              </a:lnSpc>
              <a:buNone/>
            </a:pPr>
            <a:endParaRPr lang="en-GB"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smtClean="0"/>
              <a:t>Cataloguing art ephemera: Example </a:t>
            </a:r>
          </a:p>
        </p:txBody>
      </p:sp>
      <p:sp>
        <p:nvSpPr>
          <p:cNvPr id="4" name="Content Placeholder 2"/>
          <p:cNvSpPr>
            <a:spLocks noGrp="1"/>
          </p:cNvSpPr>
          <p:nvPr>
            <p:ph idx="1"/>
          </p:nvPr>
        </p:nvSpPr>
        <p:spPr>
          <a:xfrm>
            <a:off x="642910" y="1340768"/>
            <a:ext cx="7772400" cy="4488520"/>
          </a:xfrm>
        </p:spPr>
        <p:txBody>
          <a:bodyPr/>
          <a:lstStyle/>
          <a:p>
            <a:r>
              <a:rPr lang="en-GB" dirty="0" smtClean="0">
                <a:solidFill>
                  <a:schemeClr val="tx1"/>
                </a:solidFill>
              </a:rPr>
              <a:t>000 00639cac a2200169 a 4500</a:t>
            </a:r>
          </a:p>
          <a:p>
            <a:r>
              <a:rPr lang="en-GB" dirty="0" smtClean="0">
                <a:solidFill>
                  <a:schemeClr val="tx1"/>
                </a:solidFill>
              </a:rPr>
              <a:t>001 446912</a:t>
            </a:r>
          </a:p>
          <a:p>
            <a:r>
              <a:rPr lang="en-GB" dirty="0" smtClean="0">
                <a:solidFill>
                  <a:schemeClr val="tx1"/>
                </a:solidFill>
              </a:rPr>
              <a:t>005 20110623132817.0</a:t>
            </a:r>
          </a:p>
          <a:p>
            <a:r>
              <a:rPr lang="en-GB" dirty="0" smtClean="0">
                <a:solidFill>
                  <a:schemeClr val="tx1"/>
                </a:solidFill>
              </a:rPr>
              <a:t>008 110512nuuuuuuuuenka eng d</a:t>
            </a:r>
          </a:p>
          <a:p>
            <a:r>
              <a:rPr lang="en-GB" dirty="0" smtClean="0">
                <a:solidFill>
                  <a:schemeClr val="tx1"/>
                </a:solidFill>
              </a:rPr>
              <a:t>035__  |a 446912 </a:t>
            </a:r>
          </a:p>
          <a:p>
            <a:r>
              <a:rPr lang="en-GB" dirty="0" smtClean="0">
                <a:solidFill>
                  <a:schemeClr val="tx1"/>
                </a:solidFill>
              </a:rPr>
              <a:t>040__  |a UK-</a:t>
            </a:r>
            <a:r>
              <a:rPr lang="en-GB" dirty="0" err="1" smtClean="0">
                <a:solidFill>
                  <a:schemeClr val="tx1"/>
                </a:solidFill>
              </a:rPr>
              <a:t>LoUA</a:t>
            </a:r>
            <a:r>
              <a:rPr lang="en-GB" dirty="0" smtClean="0">
                <a:solidFill>
                  <a:schemeClr val="tx1"/>
                </a:solidFill>
              </a:rPr>
              <a:t> </a:t>
            </a:r>
          </a:p>
          <a:p>
            <a:r>
              <a:rPr lang="en-GB" dirty="0" smtClean="0">
                <a:solidFill>
                  <a:schemeClr val="tx1"/>
                </a:solidFill>
              </a:rPr>
              <a:t>1001_  |a McLean, Bruce. </a:t>
            </a:r>
          </a:p>
          <a:p>
            <a:r>
              <a:rPr lang="en-GB" dirty="0" smtClean="0">
                <a:solidFill>
                  <a:schemeClr val="tx1"/>
                </a:solidFill>
              </a:rPr>
              <a:t>24510  |a [Bruce McLean : |b ephemera file].</a:t>
            </a:r>
          </a:p>
          <a:p>
            <a:r>
              <a:rPr lang="en-GB" dirty="0" smtClean="0">
                <a:solidFill>
                  <a:schemeClr val="tx1"/>
                </a:solidFill>
              </a:rPr>
              <a:t>300__  |a 1 folder. </a:t>
            </a:r>
          </a:p>
          <a:p>
            <a:r>
              <a:rPr lang="en-GB" dirty="0" smtClean="0">
                <a:solidFill>
                  <a:schemeClr val="tx1"/>
                </a:solidFill>
              </a:rPr>
              <a:t>500__  |a File of miscellaneous </a:t>
            </a:r>
            <a:r>
              <a:rPr lang="en-GB" dirty="0" err="1" smtClean="0">
                <a:solidFill>
                  <a:schemeClr val="tx1"/>
                </a:solidFill>
              </a:rPr>
              <a:t>uncatalogued</a:t>
            </a:r>
            <a:r>
              <a:rPr lang="en-GB" dirty="0" smtClean="0">
                <a:solidFill>
                  <a:schemeClr val="tx1"/>
                </a:solidFill>
              </a:rPr>
              <a:t> printed ephemera. It may include private view cards, artists' statements, CVs, press releases, listings, reviews, newspaper and magazine clippings, invitations, correspondence, flyers, leaflets and posters. </a:t>
            </a:r>
          </a:p>
          <a:p>
            <a:r>
              <a:rPr lang="en-GB" dirty="0" smtClean="0">
                <a:solidFill>
                  <a:schemeClr val="tx1"/>
                </a:solidFill>
              </a:rPr>
              <a:t>60010  |a McLean, Bruce. </a:t>
            </a:r>
          </a:p>
          <a:p>
            <a:r>
              <a:rPr lang="en-GB" dirty="0" smtClean="0">
                <a:solidFill>
                  <a:schemeClr val="tx1"/>
                </a:solidFill>
              </a:rPr>
              <a:t>655_7  |a Artist files.  |2 </a:t>
            </a:r>
            <a:r>
              <a:rPr lang="en-GB" dirty="0" err="1" smtClean="0">
                <a:solidFill>
                  <a:schemeClr val="tx1"/>
                </a:solidFill>
              </a:rPr>
              <a:t>aat</a:t>
            </a:r>
            <a:r>
              <a:rPr lang="en-GB" dirty="0" smtClean="0">
                <a:solidFill>
                  <a:schemeClr val="tx1"/>
                </a:solidFill>
              </a:rPr>
              <a:t> </a:t>
            </a:r>
          </a:p>
          <a:p>
            <a:pPr eaLnBrk="1" hangingPunct="1">
              <a:buNone/>
            </a:pPr>
            <a:endParaRPr lang="en-GB"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smtClean="0"/>
              <a:t>Cataloguing art ephemera: Example</a:t>
            </a:r>
          </a:p>
        </p:txBody>
      </p:sp>
      <p:pic>
        <p:nvPicPr>
          <p:cNvPr id="4098" name="Picture 2"/>
          <p:cNvPicPr>
            <a:picLocks noGrp="1" noChangeAspect="1" noChangeArrowheads="1"/>
          </p:cNvPicPr>
          <p:nvPr>
            <p:ph idx="1"/>
          </p:nvPr>
        </p:nvPicPr>
        <p:blipFill>
          <a:blip r:embed="rId3" cstate="print"/>
          <a:srcRect b="22638"/>
          <a:stretch>
            <a:fillRect/>
          </a:stretch>
        </p:blipFill>
        <p:spPr bwMode="auto">
          <a:xfrm>
            <a:off x="899592" y="1124744"/>
            <a:ext cx="7029335" cy="40787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smtClean="0"/>
              <a:t>Cataloguing art ephemera</a:t>
            </a:r>
            <a:r>
              <a:rPr lang="en-US" dirty="0" smtClean="0"/>
              <a:t>: Other options</a:t>
            </a:r>
            <a:endParaRPr lang="en-US" dirty="0" smtClean="0"/>
          </a:p>
        </p:txBody>
      </p:sp>
      <p:pic>
        <p:nvPicPr>
          <p:cNvPr id="1027" name="Picture 3"/>
          <p:cNvPicPr>
            <a:picLocks noGrp="1" noChangeAspect="1" noChangeArrowheads="1"/>
          </p:cNvPicPr>
          <p:nvPr>
            <p:ph idx="1"/>
          </p:nvPr>
        </p:nvPicPr>
        <p:blipFill>
          <a:blip r:embed="rId3" cstate="print"/>
          <a:srcRect t="21654" b="6890"/>
          <a:stretch>
            <a:fillRect/>
          </a:stretch>
        </p:blipFill>
        <p:spPr bwMode="auto">
          <a:xfrm>
            <a:off x="755576" y="1340767"/>
            <a:ext cx="7524278" cy="4032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t>Some artefacts in our collections</a:t>
            </a:r>
          </a:p>
        </p:txBody>
      </p:sp>
      <p:sp>
        <p:nvSpPr>
          <p:cNvPr id="14339" name="Content Placeholder 2"/>
          <p:cNvSpPr>
            <a:spLocks noGrp="1"/>
          </p:cNvSpPr>
          <p:nvPr>
            <p:ph idx="1"/>
          </p:nvPr>
        </p:nvSpPr>
        <p:spPr>
          <a:xfrm>
            <a:off x="539552" y="1556792"/>
            <a:ext cx="7772400" cy="4114800"/>
          </a:xfrm>
        </p:spPr>
        <p:txBody>
          <a:bodyPr/>
          <a:lstStyle/>
          <a:p>
            <a:pPr eaLnBrk="1" hangingPunct="1">
              <a:buNone/>
            </a:pPr>
            <a:r>
              <a:rPr lang="en-GB" dirty="0" smtClean="0"/>
              <a:t>Three-Dimensional Artefacts and </a:t>
            </a:r>
            <a:r>
              <a:rPr lang="en-GB" dirty="0" err="1" smtClean="0"/>
              <a:t>Realia</a:t>
            </a:r>
            <a:r>
              <a:rPr lang="en-GB" dirty="0" smtClean="0"/>
              <a:t> (</a:t>
            </a:r>
            <a:r>
              <a:rPr lang="en-GB" i="1" dirty="0" smtClean="0"/>
              <a:t>AACR2</a:t>
            </a:r>
            <a:r>
              <a:rPr lang="en-GB" dirty="0" smtClean="0"/>
              <a:t> Ch. 10):</a:t>
            </a:r>
          </a:p>
          <a:p>
            <a:pPr eaLnBrk="1" hangingPunct="1">
              <a:buNone/>
            </a:pPr>
            <a:r>
              <a:rPr lang="en-GB" dirty="0" smtClean="0"/>
              <a:t>“Three-dimensional objects of all kinds (...), including models, dioramas, games (...), sculptures and other three-dimensional art works, exhibits, machines and clothing (...), naturally occurring objects (...) “</a:t>
            </a:r>
          </a:p>
          <a:p>
            <a:pPr eaLnBrk="1" hangingPunct="1">
              <a:buNone/>
            </a:pPr>
            <a:endParaRPr lang="en-GB" dirty="0" smtClean="0"/>
          </a:p>
          <a:p>
            <a:pPr eaLnBrk="1" hangingPunct="1">
              <a:buNone/>
            </a:pPr>
            <a:r>
              <a:rPr lang="en-GB" dirty="0" smtClean="0"/>
              <a:t>Sometimes equipment is catalogued for convenience, to allow circulation (often not displayed in OPAC: not part of the collection).</a:t>
            </a:r>
          </a:p>
          <a:p>
            <a:pPr eaLnBrk="1" hangingPunct="1">
              <a:buNone/>
            </a:pPr>
            <a:endParaRPr lang="en-GB" dirty="0" smtClean="0"/>
          </a:p>
          <a:p>
            <a:pPr eaLnBrk="1" hangingPunct="1">
              <a:buNone/>
            </a:pPr>
            <a:r>
              <a:rPr lang="en-GB" dirty="0" smtClean="0"/>
              <a:t>Other more significant 3D material, often related to areas of specialism or special collections and archives: artworks, </a:t>
            </a:r>
            <a:r>
              <a:rPr lang="en-GB" dirty="0" err="1" smtClean="0"/>
              <a:t>realia</a:t>
            </a:r>
            <a:r>
              <a:rPr lang="en-GB" dirty="0" smtClean="0"/>
              <a:t>, etc. are found in numerous libraries.</a:t>
            </a:r>
          </a:p>
          <a:p>
            <a:pPr eaLnBrk="1" hangingPunct="1">
              <a:buNone/>
            </a:pPr>
            <a:endParaRPr lang="en-GB" dirty="0" smtClean="0"/>
          </a:p>
          <a:p>
            <a:pPr eaLnBrk="1" hangingPunct="1">
              <a:buNone/>
            </a:pPr>
            <a:r>
              <a:rPr lang="en-GB" dirty="0" smtClean="0"/>
              <a:t>Less often certain categories of 3D objects are acquired on a regular basis  (artists’ multiples at Chelsea, designer toys at Camberwell, etc.), as part of the collecting policy of the institution.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Artists’ multiples and other 3D artworks</a:t>
            </a:r>
            <a:br>
              <a:rPr lang="en-GB" dirty="0" smtClean="0"/>
            </a:br>
            <a:r>
              <a:rPr lang="en-GB" dirty="0" smtClean="0"/>
              <a:t/>
            </a:r>
            <a:br>
              <a:rPr lang="en-GB" dirty="0" smtClean="0"/>
            </a:br>
            <a:endParaRPr lang="en-GB" dirty="0" smtClean="0"/>
          </a:p>
        </p:txBody>
      </p:sp>
      <p:sp>
        <p:nvSpPr>
          <p:cNvPr id="26626" name="AutoShape 2" descr="https://dl-web.dropbox.com/get/cataloguing%20art%20materials%20presentation/kelcey.jpg?w=044046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6628" name="AutoShape 4" descr="https://dl-web.dropbox.com/get/cataloguing%20art%20materials%20presentation/kelcey.jpg?w=0440466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 name="Content Placeholder 2"/>
          <p:cNvSpPr txBox="1">
            <a:spLocks/>
          </p:cNvSpPr>
          <p:nvPr/>
        </p:nvSpPr>
        <p:spPr bwMode="auto">
          <a:xfrm>
            <a:off x="539552" y="1556792"/>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1600" b="0" i="0" u="none" strike="noStrike" kern="0" cap="none" spc="0" normalizeH="0" baseline="0" noProof="0" dirty="0" smtClean="0">
              <a:ln>
                <a:noFill/>
              </a:ln>
              <a:solidFill>
                <a:srgbClr val="38586D"/>
              </a:solidFill>
              <a:effectLst/>
              <a:uLnTx/>
              <a:uFillTx/>
              <a:latin typeface="+mn-lt"/>
              <a:ea typeface="+mn-ea"/>
              <a:cs typeface="+mn-cs"/>
            </a:endParaRPr>
          </a:p>
        </p:txBody>
      </p:sp>
      <p:pic>
        <p:nvPicPr>
          <p:cNvPr id="1026" name="Picture 2" descr="C:\Documents and Settings\ggrandal-montero\Desktop\bibId=159383.jpg"/>
          <p:cNvPicPr>
            <a:picLocks noGrp="1" noChangeAspect="1" noChangeArrowheads="1"/>
          </p:cNvPicPr>
          <p:nvPr>
            <p:ph idx="1"/>
          </p:nvPr>
        </p:nvPicPr>
        <p:blipFill>
          <a:blip r:embed="rId3" cstate="print"/>
          <a:srcRect t="4565"/>
          <a:stretch>
            <a:fillRect/>
          </a:stretch>
        </p:blipFill>
        <p:spPr bwMode="auto">
          <a:xfrm>
            <a:off x="1043608" y="1204423"/>
            <a:ext cx="6120680" cy="4677585"/>
          </a:xfrm>
          <a:prstGeom prst="rect">
            <a:avLst/>
          </a:prstGeom>
          <a:noFill/>
        </p:spPr>
      </p:pic>
    </p:spTree>
    <p:extLst>
      <p:ext uri="{BB962C8B-B14F-4D97-AF65-F5344CB8AC3E}">
        <p14:creationId xmlns:p14="http://schemas.microsoft.com/office/powerpoint/2010/main" xmlns="" val="3450103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Cataloguing artists’ multiples and other 3D artworks</a:t>
            </a:r>
            <a:br>
              <a:rPr lang="en-GB" dirty="0" smtClean="0"/>
            </a:br>
            <a:r>
              <a:rPr lang="en-GB" dirty="0" smtClean="0"/>
              <a:t/>
            </a:r>
            <a:br>
              <a:rPr lang="en-GB" dirty="0" smtClean="0"/>
            </a:br>
            <a:endParaRPr lang="en-GB" dirty="0" smtClean="0"/>
          </a:p>
        </p:txBody>
      </p:sp>
      <p:sp>
        <p:nvSpPr>
          <p:cNvPr id="14339" name="Content Placeholder 2"/>
          <p:cNvSpPr>
            <a:spLocks noGrp="1"/>
          </p:cNvSpPr>
          <p:nvPr>
            <p:ph idx="1"/>
          </p:nvPr>
        </p:nvSpPr>
        <p:spPr>
          <a:xfrm>
            <a:off x="685800" y="1340768"/>
            <a:ext cx="7772400" cy="4450432"/>
          </a:xfrm>
        </p:spPr>
        <p:txBody>
          <a:bodyPr/>
          <a:lstStyle/>
          <a:p>
            <a:pPr marL="0" lvl="0" indent="0">
              <a:lnSpc>
                <a:spcPct val="150000"/>
              </a:lnSpc>
              <a:buNone/>
              <a:defRPr/>
            </a:pPr>
            <a:r>
              <a:rPr lang="en-GB" dirty="0" smtClean="0"/>
              <a:t>Specialist, time consuming original cataloguing. </a:t>
            </a:r>
          </a:p>
          <a:p>
            <a:pPr marL="0" lvl="0" indent="0">
              <a:lnSpc>
                <a:spcPct val="150000"/>
              </a:lnSpc>
              <a:buNone/>
              <a:defRPr/>
            </a:pPr>
            <a:endParaRPr lang="en-GB" dirty="0" smtClean="0"/>
          </a:p>
          <a:p>
            <a:pPr marL="0" lvl="0" indent="0">
              <a:lnSpc>
                <a:spcPct val="150000"/>
              </a:lnSpc>
              <a:buNone/>
              <a:defRPr/>
            </a:pPr>
            <a:r>
              <a:rPr lang="en-GB" dirty="0" smtClean="0"/>
              <a:t>Requires staff </a:t>
            </a:r>
            <a:r>
              <a:rPr lang="en-GB" dirty="0" smtClean="0"/>
              <a:t>with subject and technical specialist </a:t>
            </a:r>
            <a:r>
              <a:rPr lang="en-GB" dirty="0" smtClean="0"/>
              <a:t>knowledge.</a:t>
            </a:r>
          </a:p>
          <a:p>
            <a:pPr marL="0" lvl="0" indent="0">
              <a:lnSpc>
                <a:spcPct val="150000"/>
              </a:lnSpc>
              <a:buNone/>
              <a:defRPr/>
            </a:pPr>
            <a:endParaRPr lang="en-GB" dirty="0" smtClean="0"/>
          </a:p>
          <a:p>
            <a:pPr marL="0" lvl="0" indent="0">
              <a:lnSpc>
                <a:spcPct val="150000"/>
              </a:lnSpc>
              <a:buNone/>
              <a:defRPr/>
            </a:pPr>
            <a:r>
              <a:rPr lang="en-GB" dirty="0" smtClean="0"/>
              <a:t>High level of detail in the description required, including </a:t>
            </a:r>
            <a:r>
              <a:rPr lang="en-GB" b="1" dirty="0" smtClean="0"/>
              <a:t>copy specific </a:t>
            </a:r>
            <a:r>
              <a:rPr lang="en-GB" dirty="0" smtClean="0"/>
              <a:t>information (and specific 5xx Notes fields): </a:t>
            </a:r>
          </a:p>
          <a:p>
            <a:r>
              <a:rPr lang="en-GB" dirty="0" smtClean="0"/>
              <a:t>541 Immediate Source of Acquisition Note </a:t>
            </a:r>
            <a:r>
              <a:rPr lang="en-GB" dirty="0" smtClean="0"/>
              <a:t>(acquisition)</a:t>
            </a:r>
            <a:endParaRPr lang="en-GB" dirty="0" smtClean="0"/>
          </a:p>
          <a:p>
            <a:r>
              <a:rPr lang="en-GB" dirty="0" smtClean="0"/>
              <a:t>561 Ownership and Custodial History </a:t>
            </a:r>
            <a:r>
              <a:rPr lang="en-GB" dirty="0" smtClean="0"/>
              <a:t>(provenance)</a:t>
            </a:r>
          </a:p>
          <a:p>
            <a:r>
              <a:rPr lang="en-GB" dirty="0" smtClean="0"/>
              <a:t>562 Copy and Version Identification  (identification)</a:t>
            </a:r>
          </a:p>
          <a:p>
            <a:r>
              <a:rPr lang="en-GB" dirty="0" smtClean="0"/>
              <a:t>585 Exhibitions Note (display)</a:t>
            </a:r>
          </a:p>
          <a:p>
            <a:endParaRPr lang="en-GB" dirty="0" smtClean="0"/>
          </a:p>
          <a:p>
            <a:pPr>
              <a:buNone/>
            </a:pPr>
            <a:r>
              <a:rPr lang="en-GB" dirty="0" smtClean="0"/>
              <a:t>Some copy-related information / processes not covered, e.g. conservation (could be included as general note).</a:t>
            </a:r>
          </a:p>
          <a:p>
            <a:pPr>
              <a:buNone/>
            </a:pPr>
            <a:endParaRPr lang="en-GB" dirty="0" smtClean="0"/>
          </a:p>
          <a:p>
            <a:pPr>
              <a:lnSpc>
                <a:spcPct val="150000"/>
              </a:lnSpc>
            </a:pPr>
            <a:endParaRPr lang="en-GB" dirty="0"/>
          </a:p>
          <a:p>
            <a:pPr>
              <a:lnSpc>
                <a:spcPct val="150000"/>
              </a:lnSpc>
            </a:pPr>
            <a:endParaRPr lang="en-GB" dirty="0"/>
          </a:p>
          <a:p>
            <a:pPr eaLnBrk="1" hangingPunct="1"/>
            <a:endParaRPr lang="en-GB" dirty="0" smtClean="0"/>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xmlns="" val="3450103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Cataloguing artists’ multiples and other 3D artworks</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p:txBody>
      </p:sp>
      <p:sp>
        <p:nvSpPr>
          <p:cNvPr id="14339" name="Content Placeholder 2"/>
          <p:cNvSpPr>
            <a:spLocks noGrp="1"/>
          </p:cNvSpPr>
          <p:nvPr>
            <p:ph idx="1"/>
          </p:nvPr>
        </p:nvSpPr>
        <p:spPr/>
        <p:txBody>
          <a:bodyPr/>
          <a:lstStyle/>
          <a:p>
            <a:pPr marL="0" indent="0">
              <a:lnSpc>
                <a:spcPct val="150000"/>
              </a:lnSpc>
              <a:buNone/>
              <a:defRPr/>
            </a:pPr>
            <a:r>
              <a:rPr lang="en-GB" dirty="0" smtClean="0"/>
              <a:t>Relevant and consistent subject and genre indexing important to facilitate retrieval (e.g. </a:t>
            </a:r>
            <a:r>
              <a:rPr lang="en-GB" dirty="0" smtClean="0"/>
              <a:t>LCSH ‘Multiple </a:t>
            </a:r>
            <a:r>
              <a:rPr lang="en-GB" dirty="0" smtClean="0"/>
              <a:t>art</a:t>
            </a:r>
            <a:r>
              <a:rPr lang="en-GB" dirty="0" smtClean="0"/>
              <a:t>’)</a:t>
            </a:r>
          </a:p>
          <a:p>
            <a:pPr marL="0" indent="0">
              <a:lnSpc>
                <a:spcPct val="150000"/>
              </a:lnSpc>
              <a:buNone/>
              <a:defRPr/>
            </a:pPr>
            <a:endParaRPr lang="en-GB" dirty="0" smtClean="0"/>
          </a:p>
          <a:p>
            <a:pPr marL="0" lvl="0" indent="0">
              <a:lnSpc>
                <a:spcPct val="150000"/>
              </a:lnSpc>
              <a:buNone/>
              <a:defRPr/>
            </a:pPr>
            <a:r>
              <a:rPr lang="en-GB" dirty="0" smtClean="0"/>
              <a:t>Images! </a:t>
            </a:r>
            <a:r>
              <a:rPr lang="en-GB" dirty="0" smtClean="0"/>
              <a:t> C</a:t>
            </a:r>
            <a:r>
              <a:rPr lang="en-GB" dirty="0" smtClean="0"/>
              <a:t>ould be integrated within the </a:t>
            </a:r>
            <a:r>
              <a:rPr lang="en-GB" dirty="0" smtClean="0"/>
              <a:t>catalogue </a:t>
            </a:r>
            <a:r>
              <a:rPr lang="en-GB" dirty="0" smtClean="0"/>
              <a:t>record, but:</a:t>
            </a:r>
          </a:p>
          <a:p>
            <a:pPr marL="0" indent="0">
              <a:lnSpc>
                <a:spcPct val="150000"/>
              </a:lnSpc>
              <a:defRPr/>
            </a:pPr>
            <a:r>
              <a:rPr lang="en-GB" dirty="0" smtClean="0"/>
              <a:t> </a:t>
            </a:r>
            <a:r>
              <a:rPr lang="en-GB" dirty="0" smtClean="0"/>
              <a:t>Copyright </a:t>
            </a:r>
            <a:r>
              <a:rPr lang="en-GB" dirty="0" smtClean="0"/>
              <a:t>(artwork, photograph) clearance </a:t>
            </a:r>
            <a:r>
              <a:rPr lang="en-GB" dirty="0" smtClean="0"/>
              <a:t>required</a:t>
            </a:r>
          </a:p>
          <a:p>
            <a:pPr marL="0" indent="0">
              <a:lnSpc>
                <a:spcPct val="150000"/>
              </a:lnSpc>
              <a:defRPr/>
            </a:pPr>
            <a:r>
              <a:rPr lang="en-GB" dirty="0" smtClean="0"/>
              <a:t> </a:t>
            </a:r>
            <a:r>
              <a:rPr lang="en-GB" dirty="0" smtClean="0"/>
              <a:t>Resource intensive (local </a:t>
            </a:r>
            <a:r>
              <a:rPr lang="en-GB" dirty="0" smtClean="0"/>
              <a:t>photography </a:t>
            </a:r>
            <a:r>
              <a:rPr lang="en-GB" dirty="0" smtClean="0"/>
              <a:t>required)</a:t>
            </a:r>
          </a:p>
          <a:p>
            <a:pPr marL="0" indent="0">
              <a:lnSpc>
                <a:spcPct val="150000"/>
              </a:lnSpc>
              <a:defRPr/>
            </a:pPr>
            <a:endParaRPr lang="en-GB" dirty="0" smtClean="0"/>
          </a:p>
          <a:p>
            <a:pPr marL="0" lvl="0" indent="0">
              <a:lnSpc>
                <a:spcPct val="150000"/>
              </a:lnSpc>
              <a:buNone/>
              <a:defRPr/>
            </a:pPr>
            <a:r>
              <a:rPr lang="en-GB" dirty="0" smtClean="0"/>
              <a:t>Local guidelines and use of templates can help in training and day to day situations, but </a:t>
            </a:r>
            <a:r>
              <a:rPr lang="en-GB" dirty="0" smtClean="0"/>
              <a:t>are not </a:t>
            </a:r>
            <a:r>
              <a:rPr lang="en-GB" dirty="0" smtClean="0"/>
              <a:t>replacement for </a:t>
            </a:r>
            <a:r>
              <a:rPr lang="en-GB" dirty="0" smtClean="0"/>
              <a:t>expertise.</a:t>
            </a:r>
            <a:endParaRPr lang="en-GB" dirty="0" smtClean="0"/>
          </a:p>
          <a:p>
            <a:pPr>
              <a:buNone/>
            </a:pPr>
            <a:endParaRPr lang="en-GB" dirty="0" smtClean="0"/>
          </a:p>
          <a:p>
            <a:pPr>
              <a:lnSpc>
                <a:spcPct val="150000"/>
              </a:lnSpc>
            </a:pPr>
            <a:endParaRPr lang="en-GB" dirty="0"/>
          </a:p>
          <a:p>
            <a:pPr>
              <a:lnSpc>
                <a:spcPct val="150000"/>
              </a:lnSpc>
            </a:pPr>
            <a:endParaRPr lang="en-GB" dirty="0"/>
          </a:p>
          <a:p>
            <a:pPr eaLnBrk="1" hangingPunct="1"/>
            <a:endParaRPr lang="en-GB" dirty="0" smtClean="0"/>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xmlns="" val="2635480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Cataloguing artists’ multiples: Guidelines</a:t>
            </a:r>
            <a:br>
              <a:rPr lang="en-GB" dirty="0" smtClean="0"/>
            </a:br>
            <a:r>
              <a:rPr lang="en-GB" dirty="0" smtClean="0"/>
              <a:t/>
            </a:r>
            <a:br>
              <a:rPr lang="en-GB" dirty="0" smtClean="0"/>
            </a:br>
            <a:r>
              <a:rPr lang="en-GB" dirty="0" smtClean="0"/>
              <a:t/>
            </a:r>
            <a:br>
              <a:rPr lang="en-GB" dirty="0" smtClean="0"/>
            </a:br>
            <a:endParaRPr lang="en-GB" dirty="0" smtClean="0"/>
          </a:p>
        </p:txBody>
      </p:sp>
      <p:sp>
        <p:nvSpPr>
          <p:cNvPr id="14339" name="Content Placeholder 2"/>
          <p:cNvSpPr>
            <a:spLocks noGrp="1"/>
          </p:cNvSpPr>
          <p:nvPr>
            <p:ph idx="1"/>
          </p:nvPr>
        </p:nvSpPr>
        <p:spPr/>
        <p:txBody>
          <a:bodyPr/>
          <a:lstStyle/>
          <a:p>
            <a:pPr>
              <a:lnSpc>
                <a:spcPct val="150000"/>
              </a:lnSpc>
            </a:pPr>
            <a:endParaRPr lang="en-GB" dirty="0"/>
          </a:p>
          <a:p>
            <a:pPr>
              <a:lnSpc>
                <a:spcPct val="150000"/>
              </a:lnSpc>
            </a:pPr>
            <a:endParaRPr lang="en-GB" dirty="0"/>
          </a:p>
          <a:p>
            <a:pPr>
              <a:lnSpc>
                <a:spcPct val="150000"/>
              </a:lnSpc>
            </a:pPr>
            <a:endParaRPr lang="en-GB" dirty="0"/>
          </a:p>
          <a:p>
            <a:pPr eaLnBrk="1" hangingPunct="1"/>
            <a:endParaRPr lang="en-GB" dirty="0" smtClean="0"/>
          </a:p>
          <a:p>
            <a:pPr eaLnBrk="1" hangingPunct="1"/>
            <a:endParaRPr lang="en-GB" dirty="0" smtClean="0"/>
          </a:p>
          <a:p>
            <a:pPr eaLnBrk="1" hangingPunct="1"/>
            <a:endParaRPr lang="en-GB" dirty="0" smtClean="0"/>
          </a:p>
        </p:txBody>
      </p:sp>
      <p:pic>
        <p:nvPicPr>
          <p:cNvPr id="2050" name="Picture 2"/>
          <p:cNvPicPr>
            <a:picLocks noChangeAspect="1" noChangeArrowheads="1"/>
          </p:cNvPicPr>
          <p:nvPr/>
        </p:nvPicPr>
        <p:blipFill>
          <a:blip r:embed="rId3" cstate="print"/>
          <a:srcRect t="14764" b="7382"/>
          <a:stretch>
            <a:fillRect/>
          </a:stretch>
        </p:blipFill>
        <p:spPr bwMode="auto">
          <a:xfrm>
            <a:off x="827584" y="1052736"/>
            <a:ext cx="7152670" cy="4176464"/>
          </a:xfrm>
          <a:prstGeom prst="rect">
            <a:avLst/>
          </a:prstGeom>
          <a:noFill/>
          <a:ln w="9525">
            <a:noFill/>
            <a:miter lim="800000"/>
            <a:headEnd/>
            <a:tailEnd/>
          </a:ln>
        </p:spPr>
      </p:pic>
    </p:spTree>
    <p:extLst>
      <p:ext uri="{BB962C8B-B14F-4D97-AF65-F5344CB8AC3E}">
        <p14:creationId xmlns:p14="http://schemas.microsoft.com/office/powerpoint/2010/main" xmlns="" val="3450103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smtClean="0"/>
              <a:t>Cataloguing ephemera and </a:t>
            </a:r>
            <a:r>
              <a:rPr lang="en-US" dirty="0" err="1" smtClean="0"/>
              <a:t>artefacts</a:t>
            </a:r>
            <a:endParaRPr lang="en-US" dirty="0" smtClean="0"/>
          </a:p>
        </p:txBody>
      </p:sp>
      <p:sp>
        <p:nvSpPr>
          <p:cNvPr id="4" name="Content Placeholder 2"/>
          <p:cNvSpPr>
            <a:spLocks noGrp="1"/>
          </p:cNvSpPr>
          <p:nvPr>
            <p:ph idx="1"/>
          </p:nvPr>
        </p:nvSpPr>
        <p:spPr>
          <a:xfrm>
            <a:off x="685800" y="1676400"/>
            <a:ext cx="7772400" cy="4114800"/>
          </a:xfrm>
        </p:spPr>
        <p:txBody>
          <a:bodyPr/>
          <a:lstStyle/>
          <a:p>
            <a:pPr marL="0" indent="0">
              <a:buNone/>
            </a:pPr>
            <a:r>
              <a:rPr lang="en-GB" dirty="0" smtClean="0"/>
              <a:t>Overview:</a:t>
            </a:r>
          </a:p>
          <a:p>
            <a:endParaRPr lang="en-GB" dirty="0"/>
          </a:p>
          <a:p>
            <a:r>
              <a:rPr lang="en-GB" dirty="0" smtClean="0"/>
              <a:t>Library cataloguing context</a:t>
            </a:r>
          </a:p>
          <a:p>
            <a:pPr>
              <a:buNone/>
            </a:pPr>
            <a:endParaRPr lang="en-GB" dirty="0" smtClean="0"/>
          </a:p>
          <a:p>
            <a:r>
              <a:rPr lang="en-GB" dirty="0" smtClean="0"/>
              <a:t>What is art ephemera </a:t>
            </a:r>
          </a:p>
          <a:p>
            <a:endParaRPr lang="en-GB" dirty="0" smtClean="0"/>
          </a:p>
          <a:p>
            <a:r>
              <a:rPr lang="en-GB" dirty="0" smtClean="0"/>
              <a:t>How to catalogue ephemera (or not)</a:t>
            </a:r>
          </a:p>
          <a:p>
            <a:endParaRPr lang="en-GB" i="1" dirty="0" smtClean="0"/>
          </a:p>
          <a:p>
            <a:r>
              <a:rPr lang="en-GB" dirty="0" smtClean="0"/>
              <a:t>Some artefacts in our collections</a:t>
            </a:r>
          </a:p>
          <a:p>
            <a:endParaRPr lang="en-GB" dirty="0" smtClean="0"/>
          </a:p>
          <a:p>
            <a:r>
              <a:rPr lang="en-GB" dirty="0" smtClean="0"/>
              <a:t>Cataloguing artists’ multiples and other 3D artworks</a:t>
            </a:r>
          </a:p>
          <a:p>
            <a:endParaRPr lang="en-GB" dirty="0" smtClean="0"/>
          </a:p>
          <a:p>
            <a:r>
              <a:rPr lang="en-GB" dirty="0" smtClean="0"/>
              <a:t>References &amp; Questions</a:t>
            </a:r>
          </a:p>
          <a:p>
            <a:pPr eaLnBrk="1" hangingPunct="1">
              <a:buNone/>
            </a:pP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Cataloguing artists’ multiples: Template</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p:txBody>
      </p:sp>
      <p:sp>
        <p:nvSpPr>
          <p:cNvPr id="14339" name="Content Placeholder 2"/>
          <p:cNvSpPr>
            <a:spLocks noGrp="1"/>
          </p:cNvSpPr>
          <p:nvPr>
            <p:ph idx="1"/>
          </p:nvPr>
        </p:nvSpPr>
        <p:spPr>
          <a:xfrm>
            <a:off x="683568" y="1196752"/>
            <a:ext cx="7772400" cy="4114800"/>
          </a:xfrm>
        </p:spPr>
        <p:txBody>
          <a:bodyPr/>
          <a:lstStyle/>
          <a:p>
            <a:pPr>
              <a:lnSpc>
                <a:spcPct val="150000"/>
              </a:lnSpc>
              <a:buNone/>
            </a:pPr>
            <a:r>
              <a:rPr lang="en-GB" b="1" dirty="0" smtClean="0">
                <a:solidFill>
                  <a:schemeClr val="tx1"/>
                </a:solidFill>
              </a:rPr>
              <a:t>LEADER</a:t>
            </a:r>
          </a:p>
          <a:p>
            <a:pPr>
              <a:lnSpc>
                <a:spcPct val="150000"/>
              </a:lnSpc>
              <a:buNone/>
            </a:pPr>
            <a:r>
              <a:rPr lang="en-GB" dirty="0" smtClean="0">
                <a:solidFill>
                  <a:schemeClr val="tx1"/>
                </a:solidFill>
              </a:rPr>
              <a:t>Type of Record </a:t>
            </a:r>
            <a:r>
              <a:rPr lang="en-GB" dirty="0" smtClean="0">
                <a:solidFill>
                  <a:srgbClr val="FF0000"/>
                </a:solidFill>
              </a:rPr>
              <a:t>r : Three-dimensional </a:t>
            </a:r>
            <a:r>
              <a:rPr lang="en-GB" dirty="0" err="1" smtClean="0">
                <a:solidFill>
                  <a:srgbClr val="FF0000"/>
                </a:solidFill>
              </a:rPr>
              <a:t>artifact</a:t>
            </a:r>
            <a:r>
              <a:rPr lang="en-GB" dirty="0" smtClean="0">
                <a:solidFill>
                  <a:srgbClr val="FF0000"/>
                </a:solidFill>
              </a:rPr>
              <a:t> or naturally occurring object</a:t>
            </a:r>
          </a:p>
          <a:p>
            <a:pPr>
              <a:lnSpc>
                <a:spcPct val="150000"/>
              </a:lnSpc>
              <a:buNone/>
            </a:pPr>
            <a:r>
              <a:rPr lang="en-GB" dirty="0" smtClean="0">
                <a:solidFill>
                  <a:schemeClr val="tx1"/>
                </a:solidFill>
              </a:rPr>
              <a:t>Bibliographic Level m : Monograph/item </a:t>
            </a:r>
          </a:p>
          <a:p>
            <a:pPr>
              <a:lnSpc>
                <a:spcPct val="150000"/>
              </a:lnSpc>
              <a:buNone/>
            </a:pPr>
            <a:r>
              <a:rPr lang="en-GB" dirty="0" smtClean="0">
                <a:solidFill>
                  <a:schemeClr val="tx1"/>
                </a:solidFill>
              </a:rPr>
              <a:t>Type of Control _ : No specific type of control </a:t>
            </a:r>
          </a:p>
          <a:p>
            <a:pPr>
              <a:lnSpc>
                <a:spcPct val="150000"/>
              </a:lnSpc>
              <a:buNone/>
            </a:pPr>
            <a:r>
              <a:rPr lang="en-GB" dirty="0" smtClean="0">
                <a:solidFill>
                  <a:schemeClr val="tx1"/>
                </a:solidFill>
              </a:rPr>
              <a:t>Encoding Level _ : Full level </a:t>
            </a:r>
          </a:p>
          <a:p>
            <a:pPr>
              <a:lnSpc>
                <a:spcPct val="150000"/>
              </a:lnSpc>
              <a:buNone/>
            </a:pPr>
            <a:r>
              <a:rPr lang="en-GB" dirty="0" err="1" smtClean="0">
                <a:solidFill>
                  <a:schemeClr val="tx1"/>
                </a:solidFill>
              </a:rPr>
              <a:t>Cataloging</a:t>
            </a:r>
            <a:r>
              <a:rPr lang="en-GB" dirty="0" smtClean="0">
                <a:solidFill>
                  <a:schemeClr val="tx1"/>
                </a:solidFill>
              </a:rPr>
              <a:t> Form a : AACR2 </a:t>
            </a:r>
          </a:p>
          <a:p>
            <a:pPr>
              <a:lnSpc>
                <a:spcPct val="150000"/>
              </a:lnSpc>
              <a:buNone/>
            </a:pPr>
            <a:r>
              <a:rPr lang="en-GB" dirty="0" smtClean="0">
                <a:solidFill>
                  <a:schemeClr val="tx1"/>
                </a:solidFill>
              </a:rPr>
              <a:t>Linked Record Requirement _ : Related record not required</a:t>
            </a:r>
          </a:p>
          <a:p>
            <a:pPr>
              <a:buNone/>
            </a:pPr>
            <a:r>
              <a:rPr lang="en-GB" b="1" dirty="0" smtClean="0">
                <a:solidFill>
                  <a:schemeClr val="tx1"/>
                </a:solidFill>
              </a:rPr>
              <a:t>008 </a:t>
            </a:r>
          </a:p>
          <a:p>
            <a:pPr>
              <a:lnSpc>
                <a:spcPct val="150000"/>
              </a:lnSpc>
              <a:buNone/>
            </a:pPr>
            <a:r>
              <a:rPr lang="en-GB" dirty="0" smtClean="0">
                <a:solidFill>
                  <a:schemeClr val="tx1"/>
                </a:solidFill>
              </a:rPr>
              <a:t>Publication Status s : Single known date/probable date </a:t>
            </a:r>
            <a:r>
              <a:rPr lang="en-GB" i="1" dirty="0" smtClean="0">
                <a:solidFill>
                  <a:schemeClr val="tx1"/>
                </a:solidFill>
              </a:rPr>
              <a:t>If there is no date for the artist book:</a:t>
            </a:r>
            <a:r>
              <a:rPr lang="en-GB" dirty="0" smtClean="0">
                <a:solidFill>
                  <a:schemeClr val="tx1"/>
                </a:solidFill>
              </a:rPr>
              <a:t> q - Questionable date </a:t>
            </a:r>
            <a:r>
              <a:rPr lang="en-GB" i="1" dirty="0" smtClean="0">
                <a:solidFill>
                  <a:schemeClr val="tx1"/>
                </a:solidFill>
              </a:rPr>
              <a:t>If a reprint:</a:t>
            </a:r>
            <a:r>
              <a:rPr lang="en-GB" dirty="0" smtClean="0">
                <a:solidFill>
                  <a:schemeClr val="tx1"/>
                </a:solidFill>
              </a:rPr>
              <a:t> r - Reprint/reissue date and original date </a:t>
            </a:r>
          </a:p>
          <a:p>
            <a:pPr>
              <a:lnSpc>
                <a:spcPct val="150000"/>
              </a:lnSpc>
              <a:buNone/>
            </a:pPr>
            <a:endParaRPr lang="en-GB" dirty="0" smtClean="0">
              <a:solidFill>
                <a:schemeClr val="tx1"/>
              </a:solidFill>
            </a:endParaRPr>
          </a:p>
          <a:p>
            <a:pPr>
              <a:lnSpc>
                <a:spcPct val="150000"/>
              </a:lnSpc>
            </a:pPr>
            <a:endParaRPr lang="en-GB" sz="1400" dirty="0">
              <a:solidFill>
                <a:schemeClr val="tx1"/>
              </a:solidFill>
            </a:endParaRPr>
          </a:p>
          <a:p>
            <a:pPr eaLnBrk="1" hangingPunct="1"/>
            <a:endParaRPr lang="en-GB" dirty="0" smtClean="0"/>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xmlns="" val="2635480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Cataloguing artists’ multiples: Template</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p:txBody>
      </p:sp>
      <p:sp>
        <p:nvSpPr>
          <p:cNvPr id="14339" name="Content Placeholder 2"/>
          <p:cNvSpPr>
            <a:spLocks noGrp="1"/>
          </p:cNvSpPr>
          <p:nvPr>
            <p:ph idx="1"/>
          </p:nvPr>
        </p:nvSpPr>
        <p:spPr>
          <a:xfrm>
            <a:off x="683568" y="908720"/>
            <a:ext cx="7772400" cy="4114800"/>
          </a:xfrm>
        </p:spPr>
        <p:txBody>
          <a:bodyPr/>
          <a:lstStyle/>
          <a:p>
            <a:pPr>
              <a:lnSpc>
                <a:spcPct val="150000"/>
              </a:lnSpc>
              <a:buNone/>
            </a:pPr>
            <a:r>
              <a:rPr lang="en-GB" dirty="0" smtClean="0">
                <a:solidFill>
                  <a:schemeClr val="tx1"/>
                </a:solidFill>
              </a:rPr>
              <a:t>Date 1 (</a:t>
            </a:r>
            <a:r>
              <a:rPr lang="en-GB" dirty="0" err="1" smtClean="0">
                <a:solidFill>
                  <a:schemeClr val="tx1"/>
                </a:solidFill>
              </a:rPr>
              <a:t>yyyy</a:t>
            </a:r>
            <a:r>
              <a:rPr lang="en-GB" dirty="0" smtClean="0">
                <a:solidFill>
                  <a:schemeClr val="tx1"/>
                </a:solidFill>
              </a:rPr>
              <a:t>) </a:t>
            </a:r>
          </a:p>
          <a:p>
            <a:pPr>
              <a:lnSpc>
                <a:spcPct val="150000"/>
              </a:lnSpc>
              <a:buNone/>
            </a:pPr>
            <a:r>
              <a:rPr lang="en-GB" dirty="0" smtClean="0">
                <a:solidFill>
                  <a:schemeClr val="tx1"/>
                </a:solidFill>
              </a:rPr>
              <a:t>Date 2 (</a:t>
            </a:r>
            <a:r>
              <a:rPr lang="en-GB" dirty="0" err="1" smtClean="0">
                <a:solidFill>
                  <a:schemeClr val="tx1"/>
                </a:solidFill>
              </a:rPr>
              <a:t>yyyy</a:t>
            </a:r>
            <a:r>
              <a:rPr lang="en-GB" dirty="0" smtClean="0">
                <a:solidFill>
                  <a:schemeClr val="tx1"/>
                </a:solidFill>
              </a:rPr>
              <a:t>) </a:t>
            </a:r>
            <a:r>
              <a:rPr lang="en-GB" i="1" dirty="0" smtClean="0">
                <a:solidFill>
                  <a:schemeClr val="tx1"/>
                </a:solidFill>
              </a:rPr>
              <a:t>Add original date when a reprint/reissue</a:t>
            </a:r>
            <a:r>
              <a:rPr lang="en-GB" dirty="0" smtClean="0">
                <a:solidFill>
                  <a:schemeClr val="tx1"/>
                </a:solidFill>
              </a:rPr>
              <a:t> </a:t>
            </a:r>
          </a:p>
          <a:p>
            <a:pPr>
              <a:lnSpc>
                <a:spcPct val="150000"/>
              </a:lnSpc>
              <a:buNone/>
            </a:pPr>
            <a:r>
              <a:rPr lang="en-GB" dirty="0" smtClean="0">
                <a:solidFill>
                  <a:schemeClr val="tx1"/>
                </a:solidFill>
              </a:rPr>
              <a:t>Place of Publication </a:t>
            </a:r>
          </a:p>
          <a:p>
            <a:pPr>
              <a:lnSpc>
                <a:spcPct val="150000"/>
              </a:lnSpc>
              <a:buNone/>
            </a:pPr>
            <a:r>
              <a:rPr lang="en-GB" dirty="0" smtClean="0">
                <a:solidFill>
                  <a:schemeClr val="tx1"/>
                </a:solidFill>
              </a:rPr>
              <a:t>Running time </a:t>
            </a:r>
          </a:p>
          <a:p>
            <a:pPr>
              <a:lnSpc>
                <a:spcPct val="150000"/>
              </a:lnSpc>
              <a:buNone/>
            </a:pPr>
            <a:r>
              <a:rPr lang="en-GB" dirty="0" smtClean="0">
                <a:solidFill>
                  <a:schemeClr val="tx1"/>
                </a:solidFill>
              </a:rPr>
              <a:t>Audience _ : Unknown or not specified </a:t>
            </a:r>
            <a:r>
              <a:rPr lang="en-GB" i="1" dirty="0" smtClean="0">
                <a:solidFill>
                  <a:schemeClr val="tx1"/>
                </a:solidFill>
              </a:rPr>
              <a:t>(unless appropriate)</a:t>
            </a:r>
            <a:r>
              <a:rPr lang="en-GB" dirty="0" smtClean="0">
                <a:solidFill>
                  <a:schemeClr val="tx1"/>
                </a:solidFill>
              </a:rPr>
              <a:t> </a:t>
            </a:r>
          </a:p>
          <a:p>
            <a:pPr>
              <a:lnSpc>
                <a:spcPct val="150000"/>
              </a:lnSpc>
              <a:buNone/>
            </a:pPr>
            <a:r>
              <a:rPr lang="en-GB" dirty="0" smtClean="0">
                <a:solidFill>
                  <a:schemeClr val="tx1"/>
                </a:solidFill>
              </a:rPr>
              <a:t>Accompanying matter 1 – 5</a:t>
            </a:r>
          </a:p>
          <a:p>
            <a:pPr>
              <a:lnSpc>
                <a:spcPct val="150000"/>
              </a:lnSpc>
              <a:buNone/>
            </a:pPr>
            <a:r>
              <a:rPr lang="en-GB" dirty="0" smtClean="0">
                <a:solidFill>
                  <a:schemeClr val="tx1"/>
                </a:solidFill>
              </a:rPr>
              <a:t>Govt. Publication _ : Not a government publication </a:t>
            </a:r>
            <a:r>
              <a:rPr lang="en-GB" i="1" dirty="0" smtClean="0">
                <a:solidFill>
                  <a:schemeClr val="tx1"/>
                </a:solidFill>
              </a:rPr>
              <a:t>(unless appropriate)</a:t>
            </a:r>
            <a:r>
              <a:rPr lang="en-GB" dirty="0" smtClean="0">
                <a:solidFill>
                  <a:schemeClr val="tx1"/>
                </a:solidFill>
              </a:rPr>
              <a:t> </a:t>
            </a:r>
          </a:p>
          <a:p>
            <a:pPr>
              <a:lnSpc>
                <a:spcPct val="150000"/>
              </a:lnSpc>
              <a:buNone/>
            </a:pPr>
            <a:r>
              <a:rPr lang="en-GB" dirty="0" smtClean="0">
                <a:solidFill>
                  <a:schemeClr val="tx1"/>
                </a:solidFill>
              </a:rPr>
              <a:t>Form of Item _ : None of the following </a:t>
            </a:r>
            <a:r>
              <a:rPr lang="en-GB" i="1" dirty="0" smtClean="0">
                <a:solidFill>
                  <a:schemeClr val="tx1"/>
                </a:solidFill>
              </a:rPr>
              <a:t>(unless appropriate)</a:t>
            </a:r>
            <a:r>
              <a:rPr lang="en-GB" dirty="0" smtClean="0">
                <a:solidFill>
                  <a:schemeClr val="tx1"/>
                </a:solidFill>
              </a:rPr>
              <a:t> </a:t>
            </a:r>
          </a:p>
          <a:p>
            <a:pPr>
              <a:lnSpc>
                <a:spcPct val="150000"/>
              </a:lnSpc>
              <a:buNone/>
            </a:pPr>
            <a:r>
              <a:rPr lang="en-GB" dirty="0" smtClean="0">
                <a:solidFill>
                  <a:schemeClr val="tx1"/>
                </a:solidFill>
              </a:rPr>
              <a:t>Type of material </a:t>
            </a:r>
            <a:r>
              <a:rPr lang="en-GB" dirty="0" smtClean="0">
                <a:solidFill>
                  <a:srgbClr val="FF0000"/>
                </a:solidFill>
              </a:rPr>
              <a:t>a : Art original </a:t>
            </a:r>
          </a:p>
          <a:p>
            <a:pPr>
              <a:lnSpc>
                <a:spcPct val="150000"/>
              </a:lnSpc>
              <a:buNone/>
            </a:pPr>
            <a:r>
              <a:rPr lang="en-GB" dirty="0" smtClean="0">
                <a:solidFill>
                  <a:schemeClr val="tx1"/>
                </a:solidFill>
              </a:rPr>
              <a:t>Technique </a:t>
            </a:r>
          </a:p>
          <a:p>
            <a:pPr>
              <a:lnSpc>
                <a:spcPct val="150000"/>
              </a:lnSpc>
              <a:buNone/>
            </a:pPr>
            <a:r>
              <a:rPr lang="en-GB" dirty="0" smtClean="0">
                <a:solidFill>
                  <a:schemeClr val="tx1"/>
                </a:solidFill>
              </a:rPr>
              <a:t>Language </a:t>
            </a:r>
          </a:p>
          <a:p>
            <a:pPr>
              <a:lnSpc>
                <a:spcPct val="150000"/>
              </a:lnSpc>
              <a:buNone/>
            </a:pPr>
            <a:r>
              <a:rPr lang="en-GB" dirty="0" smtClean="0">
                <a:solidFill>
                  <a:schemeClr val="tx1"/>
                </a:solidFill>
              </a:rPr>
              <a:t>Modified Record _ : Not modified </a:t>
            </a:r>
            <a:r>
              <a:rPr lang="en-GB" dirty="0" err="1" smtClean="0">
                <a:solidFill>
                  <a:schemeClr val="tx1"/>
                </a:solidFill>
              </a:rPr>
              <a:t>Cataloging</a:t>
            </a:r>
            <a:r>
              <a:rPr lang="en-GB" dirty="0" smtClean="0">
                <a:solidFill>
                  <a:schemeClr val="tx1"/>
                </a:solidFill>
              </a:rPr>
              <a:t> Source </a:t>
            </a:r>
            <a:r>
              <a:rPr lang="en-GB" dirty="0" smtClean="0"/>
              <a:t/>
            </a:r>
            <a:br>
              <a:rPr lang="en-GB" dirty="0" smtClean="0"/>
            </a:br>
            <a:endParaRPr lang="en-GB" dirty="0" smtClean="0">
              <a:solidFill>
                <a:schemeClr val="tx1"/>
              </a:solidFill>
            </a:endParaRPr>
          </a:p>
          <a:p>
            <a:pPr>
              <a:lnSpc>
                <a:spcPct val="150000"/>
              </a:lnSpc>
            </a:pPr>
            <a:endParaRPr lang="en-GB" sz="1400" dirty="0">
              <a:solidFill>
                <a:schemeClr val="tx1"/>
              </a:solidFill>
            </a:endParaRPr>
          </a:p>
          <a:p>
            <a:pPr eaLnBrk="1" hangingPunct="1"/>
            <a:endParaRPr lang="en-GB" dirty="0" smtClean="0"/>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xmlns="" val="2635480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Cataloguing artists’ multiples: Template</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p:txBody>
      </p:sp>
      <p:sp>
        <p:nvSpPr>
          <p:cNvPr id="14339" name="Content Placeholder 2"/>
          <p:cNvSpPr>
            <a:spLocks noGrp="1"/>
          </p:cNvSpPr>
          <p:nvPr>
            <p:ph idx="1"/>
          </p:nvPr>
        </p:nvSpPr>
        <p:spPr>
          <a:xfrm>
            <a:off x="683568" y="1196752"/>
            <a:ext cx="7772400" cy="4114800"/>
          </a:xfrm>
        </p:spPr>
        <p:txBody>
          <a:bodyPr/>
          <a:lstStyle/>
          <a:p>
            <a:pPr>
              <a:lnSpc>
                <a:spcPct val="150000"/>
              </a:lnSpc>
              <a:buNone/>
            </a:pPr>
            <a:r>
              <a:rPr lang="en-GB" dirty="0" smtClean="0">
                <a:solidFill>
                  <a:schemeClr val="tx1"/>
                </a:solidFill>
              </a:rPr>
              <a:t>040 # # ‡a UK-</a:t>
            </a:r>
            <a:r>
              <a:rPr lang="en-GB" dirty="0" err="1" smtClean="0">
                <a:solidFill>
                  <a:schemeClr val="tx1"/>
                </a:solidFill>
              </a:rPr>
              <a:t>LoUA</a:t>
            </a:r>
            <a:r>
              <a:rPr lang="en-GB" dirty="0" smtClean="0">
                <a:solidFill>
                  <a:schemeClr val="tx1"/>
                </a:solidFill>
              </a:rPr>
              <a:t> </a:t>
            </a:r>
          </a:p>
          <a:p>
            <a:pPr>
              <a:lnSpc>
                <a:spcPct val="150000"/>
              </a:lnSpc>
              <a:buNone/>
            </a:pPr>
            <a:r>
              <a:rPr lang="en-GB" dirty="0" smtClean="0">
                <a:solidFill>
                  <a:schemeClr val="tx1"/>
                </a:solidFill>
              </a:rPr>
              <a:t>100 1 # ‡a </a:t>
            </a:r>
          </a:p>
          <a:p>
            <a:pPr>
              <a:lnSpc>
                <a:spcPct val="150000"/>
              </a:lnSpc>
              <a:buNone/>
            </a:pPr>
            <a:r>
              <a:rPr lang="en-GB" dirty="0" smtClean="0">
                <a:solidFill>
                  <a:schemeClr val="tx1"/>
                </a:solidFill>
              </a:rPr>
              <a:t>245 ? ? ‡a </a:t>
            </a:r>
            <a:r>
              <a:rPr lang="en-GB" dirty="0" smtClean="0">
                <a:solidFill>
                  <a:srgbClr val="FF0000"/>
                </a:solidFill>
              </a:rPr>
              <a:t>‡h [object] </a:t>
            </a:r>
            <a:r>
              <a:rPr lang="en-GB" dirty="0" smtClean="0">
                <a:solidFill>
                  <a:schemeClr val="tx1"/>
                </a:solidFill>
              </a:rPr>
              <a:t>: ‡b / ‡c. </a:t>
            </a:r>
          </a:p>
          <a:p>
            <a:pPr>
              <a:lnSpc>
                <a:spcPct val="150000"/>
              </a:lnSpc>
              <a:buNone/>
            </a:pPr>
            <a:r>
              <a:rPr lang="en-GB" dirty="0" smtClean="0">
                <a:solidFill>
                  <a:schemeClr val="tx1"/>
                </a:solidFill>
              </a:rPr>
              <a:t>246 ? ? ‡a </a:t>
            </a:r>
          </a:p>
          <a:p>
            <a:pPr>
              <a:lnSpc>
                <a:spcPct val="150000"/>
              </a:lnSpc>
              <a:buNone/>
            </a:pPr>
            <a:r>
              <a:rPr lang="en-GB" dirty="0" smtClean="0">
                <a:solidFill>
                  <a:schemeClr val="tx1"/>
                </a:solidFill>
              </a:rPr>
              <a:t>250 # # ‡a </a:t>
            </a:r>
          </a:p>
          <a:p>
            <a:pPr>
              <a:lnSpc>
                <a:spcPct val="150000"/>
              </a:lnSpc>
              <a:buNone/>
            </a:pPr>
            <a:r>
              <a:rPr lang="en-GB" dirty="0" smtClean="0">
                <a:solidFill>
                  <a:schemeClr val="tx1"/>
                </a:solidFill>
              </a:rPr>
              <a:t>260 # # ‡a : ‡b, ‡c. </a:t>
            </a:r>
          </a:p>
          <a:p>
            <a:pPr>
              <a:lnSpc>
                <a:spcPct val="150000"/>
              </a:lnSpc>
              <a:buNone/>
            </a:pPr>
            <a:r>
              <a:rPr lang="en-GB" dirty="0" smtClean="0">
                <a:solidFill>
                  <a:schemeClr val="tx1"/>
                </a:solidFill>
              </a:rPr>
              <a:t>300 # # ‡a ? </a:t>
            </a:r>
            <a:r>
              <a:rPr lang="en-GB" dirty="0" smtClean="0">
                <a:solidFill>
                  <a:srgbClr val="FF0000"/>
                </a:solidFill>
              </a:rPr>
              <a:t>art original </a:t>
            </a:r>
            <a:r>
              <a:rPr lang="en-GB" dirty="0" smtClean="0">
                <a:solidFill>
                  <a:schemeClr val="tx1"/>
                </a:solidFill>
              </a:rPr>
              <a:t>: ‡b ; ‡c ? x ? x ? cm. </a:t>
            </a:r>
          </a:p>
          <a:p>
            <a:pPr>
              <a:lnSpc>
                <a:spcPct val="150000"/>
              </a:lnSpc>
              <a:buNone/>
            </a:pPr>
            <a:r>
              <a:rPr lang="en-GB" dirty="0" smtClean="0">
                <a:solidFill>
                  <a:schemeClr val="tx1"/>
                </a:solidFill>
              </a:rPr>
              <a:t>500 # # ‡a </a:t>
            </a:r>
          </a:p>
          <a:p>
            <a:pPr>
              <a:lnSpc>
                <a:spcPct val="150000"/>
              </a:lnSpc>
              <a:buNone/>
            </a:pPr>
            <a:r>
              <a:rPr lang="en-GB" dirty="0" smtClean="0">
                <a:solidFill>
                  <a:schemeClr val="tx1"/>
                </a:solidFill>
              </a:rPr>
              <a:t>505 ? # ‡a </a:t>
            </a:r>
          </a:p>
          <a:p>
            <a:pPr>
              <a:lnSpc>
                <a:spcPct val="150000"/>
              </a:lnSpc>
              <a:buNone/>
            </a:pPr>
            <a:r>
              <a:rPr lang="en-GB" dirty="0" smtClean="0">
                <a:solidFill>
                  <a:schemeClr val="tx1"/>
                </a:solidFill>
              </a:rPr>
              <a:t>520 # # ‡a</a:t>
            </a:r>
          </a:p>
          <a:p>
            <a:pPr>
              <a:lnSpc>
                <a:spcPct val="150000"/>
              </a:lnSpc>
              <a:buNone/>
            </a:pPr>
            <a:endParaRPr lang="en-GB" dirty="0" smtClean="0">
              <a:solidFill>
                <a:schemeClr val="tx1"/>
              </a:solidFill>
            </a:endParaRPr>
          </a:p>
          <a:p>
            <a:pPr>
              <a:lnSpc>
                <a:spcPct val="150000"/>
              </a:lnSpc>
            </a:pPr>
            <a:endParaRPr lang="en-GB" sz="1400" dirty="0">
              <a:solidFill>
                <a:schemeClr val="tx1"/>
              </a:solidFill>
            </a:endParaRPr>
          </a:p>
          <a:p>
            <a:pPr eaLnBrk="1" hangingPunct="1"/>
            <a:endParaRPr lang="en-GB" dirty="0" smtClean="0"/>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xmlns="" val="26354809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Cataloguing artists’ multiples: Template</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p:txBody>
      </p:sp>
      <p:sp>
        <p:nvSpPr>
          <p:cNvPr id="14339" name="Content Placeholder 2"/>
          <p:cNvSpPr>
            <a:spLocks noGrp="1"/>
          </p:cNvSpPr>
          <p:nvPr>
            <p:ph idx="1"/>
          </p:nvPr>
        </p:nvSpPr>
        <p:spPr>
          <a:xfrm>
            <a:off x="683568" y="1196752"/>
            <a:ext cx="7772400" cy="4114800"/>
          </a:xfrm>
        </p:spPr>
        <p:txBody>
          <a:bodyPr/>
          <a:lstStyle/>
          <a:p>
            <a:pPr>
              <a:lnSpc>
                <a:spcPct val="150000"/>
              </a:lnSpc>
              <a:buNone/>
            </a:pPr>
            <a:r>
              <a:rPr lang="en-GB" dirty="0" smtClean="0">
                <a:solidFill>
                  <a:schemeClr val="tx1"/>
                </a:solidFill>
              </a:rPr>
              <a:t>541 ? # ‡</a:t>
            </a:r>
            <a:r>
              <a:rPr lang="en-GB" dirty="0" smtClean="0">
                <a:solidFill>
                  <a:schemeClr val="tx1"/>
                </a:solidFill>
              </a:rPr>
              <a:t>3 </a:t>
            </a:r>
            <a:r>
              <a:rPr lang="en-GB" i="1" dirty="0" smtClean="0">
                <a:solidFill>
                  <a:schemeClr val="bg2"/>
                </a:solidFill>
              </a:rPr>
              <a:t>Chelsea College of Art &amp; Design Library copy barcode </a:t>
            </a:r>
            <a:r>
              <a:rPr lang="en-GB" i="1" dirty="0" smtClean="0">
                <a:solidFill>
                  <a:schemeClr val="bg2"/>
                </a:solidFill>
              </a:rPr>
              <a:t>? </a:t>
            </a:r>
            <a:r>
              <a:rPr lang="en-GB" dirty="0" smtClean="0">
                <a:solidFill>
                  <a:schemeClr val="tx1"/>
                </a:solidFill>
              </a:rPr>
              <a:t>: ‡a </a:t>
            </a:r>
          </a:p>
          <a:p>
            <a:pPr>
              <a:lnSpc>
                <a:spcPct val="150000"/>
              </a:lnSpc>
              <a:buNone/>
            </a:pPr>
            <a:r>
              <a:rPr lang="en-GB" dirty="0" smtClean="0">
                <a:solidFill>
                  <a:schemeClr val="tx1"/>
                </a:solidFill>
              </a:rPr>
              <a:t>546 # # ‡a </a:t>
            </a:r>
          </a:p>
          <a:p>
            <a:pPr>
              <a:lnSpc>
                <a:spcPct val="150000"/>
              </a:lnSpc>
              <a:buNone/>
            </a:pPr>
            <a:r>
              <a:rPr lang="en-GB" dirty="0" smtClean="0">
                <a:solidFill>
                  <a:schemeClr val="tx1"/>
                </a:solidFill>
              </a:rPr>
              <a:t>561 # # ‡3 </a:t>
            </a:r>
            <a:r>
              <a:rPr lang="en-GB" i="1" dirty="0" smtClean="0">
                <a:solidFill>
                  <a:schemeClr val="bg2"/>
                </a:solidFill>
              </a:rPr>
              <a:t>Chelsea College of Art &amp; Design Library copy barcode ? </a:t>
            </a:r>
            <a:r>
              <a:rPr lang="en-GB" dirty="0" smtClean="0">
                <a:solidFill>
                  <a:schemeClr val="tx1"/>
                </a:solidFill>
              </a:rPr>
              <a:t>: </a:t>
            </a:r>
            <a:r>
              <a:rPr lang="en-GB" dirty="0" smtClean="0">
                <a:solidFill>
                  <a:schemeClr val="tx1"/>
                </a:solidFill>
              </a:rPr>
              <a:t>‡a </a:t>
            </a:r>
          </a:p>
          <a:p>
            <a:pPr>
              <a:lnSpc>
                <a:spcPct val="150000"/>
              </a:lnSpc>
              <a:buNone/>
            </a:pPr>
            <a:r>
              <a:rPr lang="en-GB" dirty="0" smtClean="0">
                <a:solidFill>
                  <a:schemeClr val="tx1"/>
                </a:solidFill>
              </a:rPr>
              <a:t>562 # # ‡3 </a:t>
            </a:r>
            <a:r>
              <a:rPr lang="en-GB" i="1" dirty="0" smtClean="0">
                <a:solidFill>
                  <a:schemeClr val="bg2"/>
                </a:solidFill>
              </a:rPr>
              <a:t>Chelsea College of Art &amp; Design Library copy barcode ?</a:t>
            </a:r>
            <a:r>
              <a:rPr lang="en-GB" dirty="0" smtClean="0">
                <a:solidFill>
                  <a:schemeClr val="tx1"/>
                </a:solidFill>
              </a:rPr>
              <a:t> : </a:t>
            </a:r>
            <a:r>
              <a:rPr lang="en-GB" dirty="0" smtClean="0">
                <a:solidFill>
                  <a:schemeClr val="tx1"/>
                </a:solidFill>
              </a:rPr>
              <a:t>‡a </a:t>
            </a:r>
          </a:p>
          <a:p>
            <a:pPr>
              <a:lnSpc>
                <a:spcPct val="150000"/>
              </a:lnSpc>
              <a:buNone/>
            </a:pPr>
            <a:r>
              <a:rPr lang="en-GB" dirty="0" smtClean="0">
                <a:solidFill>
                  <a:schemeClr val="tx1"/>
                </a:solidFill>
              </a:rPr>
              <a:t>585 # # ‡3 </a:t>
            </a:r>
            <a:r>
              <a:rPr lang="en-GB" i="1" dirty="0" smtClean="0">
                <a:solidFill>
                  <a:schemeClr val="bg2"/>
                </a:solidFill>
              </a:rPr>
              <a:t>Chelsea College of Art &amp; Design Library copy barcode ? </a:t>
            </a:r>
            <a:r>
              <a:rPr lang="en-GB" dirty="0" smtClean="0">
                <a:solidFill>
                  <a:schemeClr val="tx1"/>
                </a:solidFill>
              </a:rPr>
              <a:t>: </a:t>
            </a:r>
            <a:r>
              <a:rPr lang="en-GB" dirty="0" smtClean="0">
                <a:solidFill>
                  <a:schemeClr val="tx1"/>
                </a:solidFill>
              </a:rPr>
              <a:t>‡a </a:t>
            </a:r>
          </a:p>
          <a:p>
            <a:pPr>
              <a:lnSpc>
                <a:spcPct val="150000"/>
              </a:lnSpc>
              <a:buNone/>
            </a:pPr>
            <a:r>
              <a:rPr lang="en-GB" dirty="0" smtClean="0">
                <a:solidFill>
                  <a:schemeClr val="tx1"/>
                </a:solidFill>
              </a:rPr>
              <a:t>600 1 0 ‡a </a:t>
            </a:r>
          </a:p>
          <a:p>
            <a:pPr>
              <a:lnSpc>
                <a:spcPct val="150000"/>
              </a:lnSpc>
              <a:buNone/>
            </a:pPr>
            <a:r>
              <a:rPr lang="en-GB" dirty="0" smtClean="0">
                <a:solidFill>
                  <a:schemeClr val="tx1"/>
                </a:solidFill>
              </a:rPr>
              <a:t>610 2 0 ‡a </a:t>
            </a:r>
          </a:p>
          <a:p>
            <a:pPr>
              <a:lnSpc>
                <a:spcPct val="150000"/>
              </a:lnSpc>
              <a:buNone/>
            </a:pPr>
            <a:r>
              <a:rPr lang="en-GB" dirty="0" smtClean="0">
                <a:solidFill>
                  <a:schemeClr val="tx1"/>
                </a:solidFill>
              </a:rPr>
              <a:t>650 # 0 ‡a </a:t>
            </a:r>
            <a:r>
              <a:rPr lang="en-GB" dirty="0" smtClean="0">
                <a:solidFill>
                  <a:srgbClr val="FF0000"/>
                </a:solidFill>
              </a:rPr>
              <a:t>Multiple art. </a:t>
            </a:r>
          </a:p>
          <a:p>
            <a:pPr>
              <a:lnSpc>
                <a:spcPct val="150000"/>
              </a:lnSpc>
              <a:buNone/>
            </a:pPr>
            <a:r>
              <a:rPr lang="en-GB" dirty="0" smtClean="0">
                <a:solidFill>
                  <a:schemeClr val="tx1"/>
                </a:solidFill>
              </a:rPr>
              <a:t>710 2 # ‡a</a:t>
            </a:r>
            <a:endParaRPr lang="en-GB" dirty="0">
              <a:solidFill>
                <a:schemeClr val="tx1"/>
              </a:solidFill>
            </a:endParaRPr>
          </a:p>
          <a:p>
            <a:pPr>
              <a:lnSpc>
                <a:spcPct val="150000"/>
              </a:lnSpc>
            </a:pPr>
            <a:endParaRPr lang="en-GB" sz="1400" dirty="0">
              <a:solidFill>
                <a:schemeClr val="tx1"/>
              </a:solidFill>
            </a:endParaRPr>
          </a:p>
          <a:p>
            <a:pPr eaLnBrk="1" hangingPunct="1"/>
            <a:endParaRPr lang="en-GB" dirty="0" smtClean="0"/>
          </a:p>
          <a:p>
            <a:pPr eaLnBrk="1" hangingPunct="1"/>
            <a:endParaRPr lang="en-GB" dirty="0" smtClean="0"/>
          </a:p>
          <a:p>
            <a:pPr eaLnBrk="1" hangingPunct="1"/>
            <a:endParaRPr lang="en-GB" dirty="0" smtClean="0"/>
          </a:p>
        </p:txBody>
      </p:sp>
    </p:spTree>
    <p:extLst>
      <p:ext uri="{BB962C8B-B14F-4D97-AF65-F5344CB8AC3E}">
        <p14:creationId xmlns:p14="http://schemas.microsoft.com/office/powerpoint/2010/main" xmlns="" val="2635480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Cataloguing artists’ multiples: Example</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p:txBody>
      </p:sp>
      <p:pic>
        <p:nvPicPr>
          <p:cNvPr id="2050" name="Picture 2"/>
          <p:cNvPicPr>
            <a:picLocks noGrp="1" noChangeAspect="1" noChangeArrowheads="1"/>
          </p:cNvPicPr>
          <p:nvPr>
            <p:ph idx="1"/>
          </p:nvPr>
        </p:nvPicPr>
        <p:blipFill>
          <a:blip r:embed="rId3" cstate="print"/>
          <a:srcRect b="3445"/>
          <a:stretch>
            <a:fillRect/>
          </a:stretch>
        </p:blipFill>
        <p:spPr bwMode="auto">
          <a:xfrm>
            <a:off x="1115616" y="1052736"/>
            <a:ext cx="6480720" cy="4693706"/>
          </a:xfrm>
          <a:prstGeom prst="rect">
            <a:avLst/>
          </a:prstGeom>
          <a:noFill/>
          <a:ln w="9525">
            <a:noFill/>
            <a:miter lim="800000"/>
            <a:headEnd/>
            <a:tailEnd/>
          </a:ln>
        </p:spPr>
      </p:pic>
    </p:spTree>
    <p:extLst>
      <p:ext uri="{BB962C8B-B14F-4D97-AF65-F5344CB8AC3E}">
        <p14:creationId xmlns:p14="http://schemas.microsoft.com/office/powerpoint/2010/main" xmlns="" val="2635480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Cataloguing artists’ multiples: Example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p:txBody>
      </p:sp>
      <p:sp>
        <p:nvSpPr>
          <p:cNvPr id="5" name="Content Placeholder 4"/>
          <p:cNvSpPr>
            <a:spLocks noGrp="1"/>
          </p:cNvSpPr>
          <p:nvPr>
            <p:ph idx="1"/>
          </p:nvPr>
        </p:nvSpPr>
        <p:spPr>
          <a:xfrm>
            <a:off x="683568" y="764704"/>
            <a:ext cx="7772400" cy="4810472"/>
          </a:xfrm>
        </p:spPr>
        <p:txBody>
          <a:bodyPr/>
          <a:lstStyle/>
          <a:p>
            <a:pPr>
              <a:buNone/>
            </a:pPr>
            <a:endParaRPr lang="en-GB" sz="1400" dirty="0" smtClean="0">
              <a:solidFill>
                <a:schemeClr val="tx1"/>
              </a:solidFill>
            </a:endParaRPr>
          </a:p>
          <a:p>
            <a:pPr>
              <a:buNone/>
            </a:pPr>
            <a:r>
              <a:rPr lang="en-GB" sz="1400" dirty="0" smtClean="0">
                <a:solidFill>
                  <a:schemeClr val="tx1"/>
                </a:solidFill>
              </a:rPr>
              <a:t>000 </a:t>
            </a:r>
            <a:r>
              <a:rPr lang="en-GB" sz="1400" dirty="0" smtClean="0">
                <a:solidFill>
                  <a:schemeClr val="tx1"/>
                </a:solidFill>
              </a:rPr>
              <a:t>01123crm a2200217 a </a:t>
            </a:r>
            <a:r>
              <a:rPr lang="en-GB" sz="1400" dirty="0" smtClean="0">
                <a:solidFill>
                  <a:schemeClr val="tx1"/>
                </a:solidFill>
              </a:rPr>
              <a:t>4500</a:t>
            </a:r>
            <a:endParaRPr lang="en-GB" sz="1400" dirty="0" smtClean="0">
              <a:solidFill>
                <a:schemeClr val="tx1"/>
              </a:solidFill>
            </a:endParaRPr>
          </a:p>
          <a:p>
            <a:pPr>
              <a:buNone/>
            </a:pPr>
            <a:r>
              <a:rPr lang="en-GB" sz="1400" dirty="0" smtClean="0">
                <a:solidFill>
                  <a:schemeClr val="tx1"/>
                </a:solidFill>
              </a:rPr>
              <a:t>005 </a:t>
            </a:r>
            <a:r>
              <a:rPr lang="en-GB" sz="1400" dirty="0" smtClean="0">
                <a:solidFill>
                  <a:schemeClr val="tx1"/>
                </a:solidFill>
              </a:rPr>
              <a:t>20111214091429.0</a:t>
            </a:r>
          </a:p>
          <a:p>
            <a:pPr>
              <a:buNone/>
            </a:pPr>
            <a:r>
              <a:rPr lang="en-GB" sz="1400" dirty="0" smtClean="0">
                <a:solidFill>
                  <a:schemeClr val="tx1"/>
                </a:solidFill>
              </a:rPr>
              <a:t>008 010227s2001 enk008 </a:t>
            </a:r>
            <a:r>
              <a:rPr lang="en-GB" sz="1400" dirty="0" err="1" smtClean="0">
                <a:solidFill>
                  <a:schemeClr val="tx1"/>
                </a:solidFill>
              </a:rPr>
              <a:t>azeng</a:t>
            </a:r>
            <a:r>
              <a:rPr lang="en-GB" sz="1400" dirty="0" smtClean="0">
                <a:solidFill>
                  <a:schemeClr val="tx1"/>
                </a:solidFill>
              </a:rPr>
              <a:t> </a:t>
            </a:r>
            <a:r>
              <a:rPr lang="en-GB" sz="1400" dirty="0" smtClean="0">
                <a:solidFill>
                  <a:schemeClr val="tx1"/>
                </a:solidFill>
              </a:rPr>
              <a:t>d</a:t>
            </a:r>
          </a:p>
          <a:p>
            <a:pPr>
              <a:buNone/>
            </a:pPr>
            <a:r>
              <a:rPr lang="en-GB" sz="1400" dirty="0" smtClean="0">
                <a:solidFill>
                  <a:schemeClr val="tx1"/>
                </a:solidFill>
              </a:rPr>
              <a:t>040</a:t>
            </a:r>
            <a:r>
              <a:rPr lang="en-GB" sz="1400" dirty="0" smtClean="0">
                <a:solidFill>
                  <a:schemeClr val="tx1"/>
                </a:solidFill>
              </a:rPr>
              <a:t>__  |a UK-</a:t>
            </a:r>
            <a:r>
              <a:rPr lang="en-GB" sz="1400" dirty="0" err="1" smtClean="0">
                <a:solidFill>
                  <a:schemeClr val="tx1"/>
                </a:solidFill>
              </a:rPr>
              <a:t>LoUA</a:t>
            </a:r>
            <a:r>
              <a:rPr lang="en-GB" sz="1400" dirty="0" smtClean="0">
                <a:solidFill>
                  <a:schemeClr val="tx1"/>
                </a:solidFill>
              </a:rPr>
              <a:t> </a:t>
            </a:r>
            <a:endParaRPr lang="en-GB" sz="1400" dirty="0" smtClean="0">
              <a:solidFill>
                <a:schemeClr val="tx1"/>
              </a:solidFill>
            </a:endParaRPr>
          </a:p>
          <a:p>
            <a:pPr>
              <a:buNone/>
            </a:pPr>
            <a:r>
              <a:rPr lang="en-GB" sz="1400" dirty="0" smtClean="0">
                <a:solidFill>
                  <a:schemeClr val="tx1"/>
                </a:solidFill>
              </a:rPr>
              <a:t>1001</a:t>
            </a:r>
            <a:r>
              <a:rPr lang="en-GB" sz="1400" dirty="0" smtClean="0">
                <a:solidFill>
                  <a:schemeClr val="tx1"/>
                </a:solidFill>
              </a:rPr>
              <a:t>_  |a Finn-</a:t>
            </a:r>
            <a:r>
              <a:rPr lang="en-GB" sz="1400" dirty="0" err="1" smtClean="0">
                <a:solidFill>
                  <a:schemeClr val="tx1"/>
                </a:solidFill>
              </a:rPr>
              <a:t>Kelcey</a:t>
            </a:r>
            <a:r>
              <a:rPr lang="en-GB" sz="1400" dirty="0" smtClean="0">
                <a:solidFill>
                  <a:schemeClr val="tx1"/>
                </a:solidFill>
              </a:rPr>
              <a:t>, Rose,  |d 1945- </a:t>
            </a:r>
          </a:p>
          <a:p>
            <a:pPr>
              <a:buNone/>
            </a:pPr>
            <a:r>
              <a:rPr lang="en-GB" sz="1400" dirty="0" smtClean="0">
                <a:solidFill>
                  <a:schemeClr val="tx1"/>
                </a:solidFill>
              </a:rPr>
              <a:t>24510  |a House rules  |h [object]. </a:t>
            </a:r>
          </a:p>
          <a:p>
            <a:pPr>
              <a:buNone/>
            </a:pPr>
            <a:r>
              <a:rPr lang="en-GB" sz="1400" dirty="0" smtClean="0">
                <a:solidFill>
                  <a:schemeClr val="tx1"/>
                </a:solidFill>
              </a:rPr>
              <a:t>260__  |a London :  |b Multiple Store,  |c 2001. </a:t>
            </a:r>
          </a:p>
          <a:p>
            <a:pPr>
              <a:buNone/>
            </a:pPr>
            <a:r>
              <a:rPr lang="en-GB" sz="1400" dirty="0" smtClean="0">
                <a:solidFill>
                  <a:schemeClr val="tx1"/>
                </a:solidFill>
              </a:rPr>
              <a:t>300__  |a 1 art original :  |b circuit board ;  |c </a:t>
            </a:r>
            <a:r>
              <a:rPr lang="en-GB" sz="1400" dirty="0" smtClean="0">
                <a:solidFill>
                  <a:schemeClr val="tx1"/>
                </a:solidFill>
              </a:rPr>
              <a:t>94 x 23 x 17mm</a:t>
            </a:r>
            <a:r>
              <a:rPr lang="en-GB" sz="1400" dirty="0" smtClean="0">
                <a:solidFill>
                  <a:schemeClr val="tx1"/>
                </a:solidFill>
              </a:rPr>
              <a:t>. </a:t>
            </a:r>
          </a:p>
          <a:p>
            <a:pPr>
              <a:buNone/>
            </a:pPr>
            <a:r>
              <a:rPr lang="en-GB" sz="1400" dirty="0" smtClean="0">
                <a:solidFill>
                  <a:schemeClr val="tx1"/>
                </a:solidFill>
              </a:rPr>
              <a:t>500__  |a Artists' multiple commissioned by the Multiple Store. </a:t>
            </a:r>
          </a:p>
          <a:p>
            <a:pPr>
              <a:buNone/>
            </a:pPr>
            <a:r>
              <a:rPr lang="en-GB" sz="1400" dirty="0" smtClean="0">
                <a:solidFill>
                  <a:schemeClr val="tx1"/>
                </a:solidFill>
              </a:rPr>
              <a:t>500__  |a Miniature circuit board with red LEDs encased in vacuum-formed plastic; battery and mains connections. </a:t>
            </a:r>
          </a:p>
          <a:p>
            <a:pPr>
              <a:buNone/>
            </a:pPr>
            <a:r>
              <a:rPr lang="en-GB" sz="1400" dirty="0" smtClean="0">
                <a:solidFill>
                  <a:schemeClr val="tx1"/>
                </a:solidFill>
              </a:rPr>
              <a:t>500__  |a Duration approx. 7.5 minutes. </a:t>
            </a:r>
          </a:p>
          <a:p>
            <a:pPr>
              <a:buNone/>
            </a:pPr>
            <a:r>
              <a:rPr lang="en-GB" sz="1400" dirty="0" smtClean="0">
                <a:solidFill>
                  <a:schemeClr val="tx1"/>
                </a:solidFill>
              </a:rPr>
              <a:t>520__  |a House Rules is an endless stream of prohibitions: “words which appear to come from nowhere and go nowhere”. The effect is hypnotic, but every so often the voice of dissent interrupts. “The world of 'no' is contested, but unstoppable. House Rules can be left running while you get on with your life”--Multiple Store. </a:t>
            </a:r>
          </a:p>
          <a:p>
            <a:pPr>
              <a:buNone/>
            </a:pPr>
            <a:r>
              <a:rPr lang="en-GB" sz="1400" dirty="0" smtClean="0">
                <a:solidFill>
                  <a:schemeClr val="tx1"/>
                </a:solidFill>
              </a:rPr>
              <a:t>562__  |3 Chelsea College of Art &amp; Design Library copy barcode 35275332:  |a Copy no. 21 of 100. </a:t>
            </a:r>
          </a:p>
          <a:p>
            <a:pPr>
              <a:buNone/>
            </a:pPr>
            <a:r>
              <a:rPr lang="en-GB" sz="1400" dirty="0" smtClean="0">
                <a:solidFill>
                  <a:schemeClr val="tx1"/>
                </a:solidFill>
              </a:rPr>
              <a:t>60010  |a Finn-</a:t>
            </a:r>
            <a:r>
              <a:rPr lang="en-GB" sz="1400" dirty="0" err="1" smtClean="0">
                <a:solidFill>
                  <a:schemeClr val="tx1"/>
                </a:solidFill>
              </a:rPr>
              <a:t>Kelcey</a:t>
            </a:r>
            <a:r>
              <a:rPr lang="en-GB" sz="1400" dirty="0" smtClean="0">
                <a:solidFill>
                  <a:schemeClr val="tx1"/>
                </a:solidFill>
              </a:rPr>
              <a:t>, Rose,  |d 1945- </a:t>
            </a:r>
          </a:p>
          <a:p>
            <a:pPr>
              <a:buNone/>
            </a:pPr>
            <a:r>
              <a:rPr lang="en-GB" sz="1400" dirty="0" smtClean="0">
                <a:solidFill>
                  <a:schemeClr val="tx1"/>
                </a:solidFill>
              </a:rPr>
              <a:t>650_0  |a Multiple art. </a:t>
            </a:r>
          </a:p>
          <a:p>
            <a:pPr>
              <a:buNone/>
            </a:pPr>
            <a:r>
              <a:rPr lang="en-GB" sz="1400" dirty="0" smtClean="0">
                <a:solidFill>
                  <a:schemeClr val="tx1"/>
                </a:solidFill>
              </a:rPr>
              <a:t>7102_  |a Multiple </a:t>
            </a:r>
            <a:r>
              <a:rPr lang="en-GB" sz="1400" dirty="0" smtClean="0">
                <a:solidFill>
                  <a:schemeClr val="tx1"/>
                </a:solidFill>
              </a:rPr>
              <a:t>Store.</a:t>
            </a:r>
            <a:endParaRPr lang="en-GB" sz="1400" dirty="0" smtClean="0">
              <a:solidFill>
                <a:schemeClr val="tx1"/>
              </a:solidFill>
            </a:endParaRPr>
          </a:p>
          <a:p>
            <a:endParaRPr lang="en-GB" dirty="0"/>
          </a:p>
        </p:txBody>
      </p:sp>
    </p:spTree>
    <p:extLst>
      <p:ext uri="{BB962C8B-B14F-4D97-AF65-F5344CB8AC3E}">
        <p14:creationId xmlns:p14="http://schemas.microsoft.com/office/powerpoint/2010/main" xmlns="" val="26354809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dirty="0" smtClean="0"/>
              <a:t>Cataloguing artists’ multiples: </a:t>
            </a:r>
            <a:r>
              <a:rPr lang="en-GB" dirty="0" smtClean="0"/>
              <a:t>Other options</a:t>
            </a: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p:txBody>
      </p:sp>
      <p:pic>
        <p:nvPicPr>
          <p:cNvPr id="60418" name="Picture 2" descr="S:\Library\Special Collections\Multiples\DSC01421.JPG"/>
          <p:cNvPicPr>
            <a:picLocks noGrp="1" noChangeAspect="1" noChangeArrowheads="1"/>
          </p:cNvPicPr>
          <p:nvPr>
            <p:ph idx="1"/>
          </p:nvPr>
        </p:nvPicPr>
        <p:blipFill>
          <a:blip r:embed="rId3" cstate="print"/>
          <a:srcRect l="7408"/>
          <a:stretch>
            <a:fillRect/>
          </a:stretch>
        </p:blipFill>
        <p:spPr bwMode="auto">
          <a:xfrm>
            <a:off x="827584" y="1124744"/>
            <a:ext cx="5851301" cy="4739698"/>
          </a:xfrm>
          <a:prstGeom prst="rect">
            <a:avLst/>
          </a:prstGeom>
          <a:noFill/>
        </p:spPr>
      </p:pic>
      <p:pic>
        <p:nvPicPr>
          <p:cNvPr id="3074" name="Picture 2"/>
          <p:cNvPicPr>
            <a:picLocks noChangeAspect="1" noChangeArrowheads="1"/>
          </p:cNvPicPr>
          <p:nvPr/>
        </p:nvPicPr>
        <p:blipFill>
          <a:blip r:embed="rId4" cstate="print"/>
          <a:srcRect l="15502" t="20177" r="12549" b="11811"/>
          <a:stretch>
            <a:fillRect/>
          </a:stretch>
        </p:blipFill>
        <p:spPr bwMode="auto">
          <a:xfrm>
            <a:off x="4860032" y="1268760"/>
            <a:ext cx="3508809" cy="2487607"/>
          </a:xfrm>
          <a:prstGeom prst="rect">
            <a:avLst/>
          </a:prstGeom>
          <a:noFill/>
          <a:ln w="9525">
            <a:noFill/>
            <a:miter lim="800000"/>
            <a:headEnd/>
            <a:tailEnd/>
          </a:ln>
        </p:spPr>
      </p:pic>
    </p:spTree>
    <p:extLst>
      <p:ext uri="{BB962C8B-B14F-4D97-AF65-F5344CB8AC3E}">
        <p14:creationId xmlns:p14="http://schemas.microsoft.com/office/powerpoint/2010/main" xmlns="" val="2635480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ChangeArrowheads="1"/>
          </p:cNvSpPr>
          <p:nvPr/>
        </p:nvSpPr>
        <p:spPr bwMode="auto">
          <a:xfrm>
            <a:off x="323528" y="381000"/>
            <a:ext cx="8382000" cy="4648200"/>
          </a:xfrm>
          <a:prstGeom prst="rect">
            <a:avLst/>
          </a:prstGeom>
          <a:solidFill>
            <a:srgbClr val="38586D"/>
          </a:solidFill>
          <a:ln w="9525">
            <a:noFill/>
            <a:miter lim="800000"/>
            <a:headEnd/>
            <a:tailEnd/>
          </a:ln>
        </p:spPr>
        <p:txBody>
          <a:bodyPr wrap="none" anchor="ctr"/>
          <a:lstStyle/>
          <a:p>
            <a:endParaRPr lang="en-GB"/>
          </a:p>
        </p:txBody>
      </p:sp>
      <p:sp>
        <p:nvSpPr>
          <p:cNvPr id="17411" name="Rectangle 2"/>
          <p:cNvSpPr>
            <a:spLocks noGrp="1" noChangeArrowheads="1"/>
          </p:cNvSpPr>
          <p:nvPr>
            <p:ph type="title"/>
          </p:nvPr>
        </p:nvSpPr>
        <p:spPr>
          <a:xfrm>
            <a:off x="685800" y="476672"/>
            <a:ext cx="7772400" cy="1143000"/>
          </a:xfrm>
        </p:spPr>
        <p:txBody>
          <a:bodyPr/>
          <a:lstStyle/>
          <a:p>
            <a:r>
              <a:rPr lang="en-US" dirty="0" smtClean="0">
                <a:solidFill>
                  <a:schemeClr val="bg1"/>
                </a:solidFill>
              </a:rPr>
              <a:t>Very brief bibliography</a:t>
            </a:r>
            <a:br>
              <a:rPr lang="en-US" dirty="0" smtClean="0">
                <a:solidFill>
                  <a:schemeClr val="bg1"/>
                </a:solidFill>
              </a:rPr>
            </a:br>
            <a:r>
              <a:rPr lang="en-US" dirty="0" smtClean="0">
                <a:solidFill>
                  <a:schemeClr val="bg1"/>
                </a:solidFill>
              </a:rPr>
              <a:t/>
            </a:r>
            <a:br>
              <a:rPr lang="en-US" dirty="0" smtClean="0">
                <a:solidFill>
                  <a:schemeClr val="bg1"/>
                </a:solidFill>
              </a:rPr>
            </a:br>
            <a:r>
              <a:rPr lang="en-GB" i="1" dirty="0" smtClean="0">
                <a:solidFill>
                  <a:schemeClr val="bg1"/>
                </a:solidFill>
              </a:rPr>
              <a:t>Anglo-American </a:t>
            </a:r>
            <a:r>
              <a:rPr lang="en-GB" i="1" dirty="0" smtClean="0">
                <a:solidFill>
                  <a:schemeClr val="bg1"/>
                </a:solidFill>
              </a:rPr>
              <a:t>cataloguing </a:t>
            </a:r>
            <a:r>
              <a:rPr lang="en-GB" i="1" dirty="0" smtClean="0">
                <a:solidFill>
                  <a:schemeClr val="bg1"/>
                </a:solidFill>
              </a:rPr>
              <a:t>rules.</a:t>
            </a:r>
            <a:r>
              <a:rPr lang="en-GB" dirty="0" smtClean="0">
                <a:solidFill>
                  <a:schemeClr val="bg1"/>
                </a:solidFill>
              </a:rPr>
              <a:t> London: </a:t>
            </a:r>
            <a:r>
              <a:rPr lang="en-GB" dirty="0" smtClean="0">
                <a:solidFill>
                  <a:schemeClr val="bg1"/>
                </a:solidFill>
              </a:rPr>
              <a:t>Chartered Institute of Library and Information Professionals, 2005-</a:t>
            </a:r>
            <a:br>
              <a:rPr lang="en-GB" dirty="0" smtClean="0">
                <a:solidFill>
                  <a:schemeClr val="bg1"/>
                </a:solidFill>
              </a:rPr>
            </a:br>
            <a:r>
              <a:rPr lang="en-GB" i="1" dirty="0" smtClean="0">
                <a:solidFill>
                  <a:schemeClr val="bg1"/>
                </a:solidFill>
              </a:rPr>
              <a:t> </a:t>
            </a:r>
            <a:r>
              <a:rPr lang="en-GB" dirty="0" smtClean="0">
                <a:solidFill>
                  <a:schemeClr val="bg1"/>
                </a:solidFill>
              </a:rPr>
              <a:t/>
            </a:r>
            <a:br>
              <a:rPr lang="en-GB" dirty="0" smtClean="0">
                <a:solidFill>
                  <a:schemeClr val="bg1"/>
                </a:solidFill>
              </a:rPr>
            </a:br>
            <a:r>
              <a:rPr lang="nn-NO" i="1" dirty="0" smtClean="0">
                <a:solidFill>
                  <a:schemeClr val="bg1"/>
                </a:solidFill>
              </a:rPr>
              <a:t>MARC 21 Format for Bibliographic Data http://</a:t>
            </a:r>
            <a:r>
              <a:rPr lang="nn-NO" i="1" dirty="0" smtClean="0">
                <a:solidFill>
                  <a:schemeClr val="bg1"/>
                </a:solidFill>
              </a:rPr>
              <a:t>www.loc.gov/marc/bibliographic</a:t>
            </a:r>
            <a:r>
              <a:rPr lang="en-GB" dirty="0" smtClean="0">
                <a:solidFill>
                  <a:schemeClr val="bg1"/>
                </a:solidFill>
              </a:rPr>
              <a:t> </a:t>
            </a:r>
            <a:br>
              <a:rPr lang="en-GB" dirty="0" smtClean="0">
                <a:solidFill>
                  <a:schemeClr val="bg1"/>
                </a:solidFill>
              </a:rPr>
            </a:br>
            <a:r>
              <a:rPr lang="en-US" dirty="0" smtClean="0">
                <a:solidFill>
                  <a:schemeClr val="bg1"/>
                </a:solidFill>
              </a:rPr>
              <a:t/>
            </a:r>
            <a:br>
              <a:rPr lang="en-US" dirty="0" smtClean="0">
                <a:solidFill>
                  <a:schemeClr val="bg1"/>
                </a:solidFill>
              </a:rPr>
            </a:br>
            <a:r>
              <a:rPr lang="en-GB" i="1" dirty="0" smtClean="0">
                <a:solidFill>
                  <a:schemeClr val="bg1"/>
                </a:solidFill>
              </a:rPr>
              <a:t>Artist </a:t>
            </a:r>
            <a:r>
              <a:rPr lang="en-GB" i="1" dirty="0" smtClean="0">
                <a:solidFill>
                  <a:schemeClr val="bg1"/>
                </a:solidFill>
              </a:rPr>
              <a:t>files revealed: documentation and </a:t>
            </a:r>
            <a:r>
              <a:rPr lang="en-GB" i="1" dirty="0" smtClean="0">
                <a:solidFill>
                  <a:schemeClr val="bg1"/>
                </a:solidFill>
              </a:rPr>
              <a:t>access</a:t>
            </a:r>
            <a:r>
              <a:rPr lang="en-GB" dirty="0" smtClean="0">
                <a:solidFill>
                  <a:schemeClr val="bg1"/>
                </a:solidFill>
              </a:rPr>
              <a:t> </a:t>
            </a:r>
            <a:r>
              <a:rPr lang="en-GB" dirty="0" smtClean="0">
                <a:solidFill>
                  <a:schemeClr val="bg1"/>
                </a:solidFill>
              </a:rPr>
              <a:t>http://www.artistfilesrevealed.com/tiki/tiki-index.php </a:t>
            </a:r>
            <a:r>
              <a:rPr lang="en-GB" dirty="0" smtClean="0">
                <a:solidFill>
                  <a:schemeClr val="bg1"/>
                </a:solidFill>
              </a:rPr>
              <a:t/>
            </a:r>
            <a:br>
              <a:rPr lang="en-GB" dirty="0" smtClean="0">
                <a:solidFill>
                  <a:schemeClr val="bg1"/>
                </a:solidFill>
              </a:rPr>
            </a:br>
            <a:r>
              <a:rPr lang="en-GB" dirty="0">
                <a:solidFill>
                  <a:schemeClr val="bg1"/>
                </a:solidFill>
              </a:rPr>
              <a:t/>
            </a:r>
            <a:br>
              <a:rPr lang="en-GB" dirty="0">
                <a:solidFill>
                  <a:schemeClr val="bg1"/>
                </a:solidFill>
              </a:rPr>
            </a:br>
            <a:r>
              <a:rPr lang="en-GB" dirty="0" err="1" smtClean="0">
                <a:solidFill>
                  <a:schemeClr val="bg1"/>
                </a:solidFill>
              </a:rPr>
              <a:t>Thurmann-Jajes</a:t>
            </a:r>
            <a:r>
              <a:rPr lang="en-GB" dirty="0" smtClean="0">
                <a:solidFill>
                  <a:schemeClr val="bg1"/>
                </a:solidFill>
              </a:rPr>
              <a:t>, A. </a:t>
            </a:r>
            <a:r>
              <a:rPr lang="en-GB" i="1" dirty="0" smtClean="0">
                <a:solidFill>
                  <a:schemeClr val="bg1"/>
                </a:solidFill>
              </a:rPr>
              <a:t>Manual </a:t>
            </a:r>
            <a:r>
              <a:rPr lang="en-GB" i="1" dirty="0" smtClean="0">
                <a:solidFill>
                  <a:schemeClr val="bg1"/>
                </a:solidFill>
              </a:rPr>
              <a:t>for artists' publications (MAP</a:t>
            </a:r>
            <a:r>
              <a:rPr lang="en-GB" i="1" dirty="0" smtClean="0">
                <a:solidFill>
                  <a:schemeClr val="bg1"/>
                </a:solidFill>
              </a:rPr>
              <a:t>): </a:t>
            </a:r>
            <a:r>
              <a:rPr lang="en-GB" i="1" dirty="0" err="1" smtClean="0">
                <a:solidFill>
                  <a:schemeClr val="bg1"/>
                </a:solidFill>
              </a:rPr>
              <a:t>cataloging</a:t>
            </a:r>
            <a:r>
              <a:rPr lang="en-GB" i="1" dirty="0" smtClean="0">
                <a:solidFill>
                  <a:schemeClr val="bg1"/>
                </a:solidFill>
              </a:rPr>
              <a:t> rules, definitions and </a:t>
            </a:r>
            <a:r>
              <a:rPr lang="en-GB" i="1" dirty="0" smtClean="0">
                <a:solidFill>
                  <a:schemeClr val="bg1"/>
                </a:solidFill>
              </a:rPr>
              <a:t>descriptions. </a:t>
            </a:r>
            <a:r>
              <a:rPr lang="en-GB" dirty="0" smtClean="0">
                <a:solidFill>
                  <a:schemeClr val="bg1"/>
                </a:solidFill>
              </a:rPr>
              <a:t>Bremen: </a:t>
            </a:r>
            <a:r>
              <a:rPr lang="en-GB" dirty="0" err="1" smtClean="0">
                <a:solidFill>
                  <a:schemeClr val="bg1"/>
                </a:solidFill>
              </a:rPr>
              <a:t>Weserburg</a:t>
            </a:r>
            <a:r>
              <a:rPr lang="en-GB" dirty="0" smtClean="0">
                <a:solidFill>
                  <a:schemeClr val="bg1"/>
                </a:solidFill>
              </a:rPr>
              <a:t>, 2010. </a:t>
            </a:r>
            <a:r>
              <a:rPr lang="en-GB" dirty="0" smtClean="0">
                <a:solidFill>
                  <a:schemeClr val="bg1"/>
                </a:solidFill>
              </a:rPr>
              <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
            </a:r>
            <a:br>
              <a:rPr lang="en-GB" dirty="0" smtClean="0">
                <a:solidFill>
                  <a:schemeClr val="bg1"/>
                </a:solidFill>
              </a:rPr>
            </a:br>
            <a:r>
              <a:rPr lang="en-GB" i="1" dirty="0" smtClean="0"/>
              <a:t> </a:t>
            </a:r>
            <a:r>
              <a:rPr lang="en-GB" dirty="0" smtClean="0"/>
              <a:t/>
            </a:r>
            <a:br>
              <a:rPr lang="en-GB" dirty="0" smtClean="0"/>
            </a:b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GB" dirty="0" smtClean="0"/>
              <a:t>Cataloguing the ‘unusual’ in art libraries</a:t>
            </a:r>
            <a:endParaRPr lang="en-US" dirty="0" smtClean="0"/>
          </a:p>
        </p:txBody>
      </p:sp>
      <p:sp>
        <p:nvSpPr>
          <p:cNvPr id="5" name="Content Placeholder 2"/>
          <p:cNvSpPr>
            <a:spLocks noGrp="1"/>
          </p:cNvSpPr>
          <p:nvPr>
            <p:ph idx="1"/>
          </p:nvPr>
        </p:nvSpPr>
        <p:spPr>
          <a:xfrm>
            <a:off x="683568" y="1340768"/>
            <a:ext cx="7772400" cy="4114800"/>
          </a:xfrm>
        </p:spPr>
        <p:txBody>
          <a:bodyPr/>
          <a:lstStyle/>
          <a:p>
            <a:pPr>
              <a:buNone/>
            </a:pPr>
            <a:r>
              <a:rPr lang="en-GB" dirty="0" smtClean="0"/>
              <a:t>Library cataloguing standards:</a:t>
            </a:r>
          </a:p>
          <a:p>
            <a:pPr>
              <a:buNone/>
            </a:pPr>
            <a:r>
              <a:rPr lang="en-GB" dirty="0" smtClean="0"/>
              <a:t>Cataloguing rules </a:t>
            </a:r>
            <a:r>
              <a:rPr lang="en-GB" i="1" dirty="0" smtClean="0"/>
              <a:t>AACR2</a:t>
            </a:r>
            <a:r>
              <a:rPr lang="en-GB" dirty="0" smtClean="0"/>
              <a:t> is a universal code, covers the description and the provision of access points for all library materials </a:t>
            </a:r>
            <a:r>
              <a:rPr lang="en-GB" dirty="0" smtClean="0"/>
              <a:t>‘commonly collected‘.</a:t>
            </a:r>
            <a:endParaRPr lang="en-GB" dirty="0" smtClean="0"/>
          </a:p>
          <a:p>
            <a:pPr>
              <a:buNone/>
            </a:pPr>
            <a:r>
              <a:rPr lang="en-GB" dirty="0" smtClean="0"/>
              <a:t>Large variety of formats but primarily print publications (books, serials, etc.), AV material, </a:t>
            </a:r>
            <a:r>
              <a:rPr lang="en-GB" smtClean="0"/>
              <a:t>digital </a:t>
            </a:r>
            <a:r>
              <a:rPr lang="en-GB" smtClean="0"/>
              <a:t>material…</a:t>
            </a:r>
            <a:endParaRPr lang="en-GB" dirty="0" smtClean="0"/>
          </a:p>
          <a:p>
            <a:pPr>
              <a:buNone/>
            </a:pPr>
            <a:endParaRPr lang="en-GB" dirty="0" smtClean="0"/>
          </a:p>
          <a:p>
            <a:pPr>
              <a:buNone/>
            </a:pPr>
            <a:r>
              <a:rPr lang="en-GB" dirty="0" smtClean="0"/>
              <a:t>Other rules could be applied in different contexts: </a:t>
            </a:r>
            <a:r>
              <a:rPr lang="en-GB" i="1" dirty="0" smtClean="0"/>
              <a:t>ISAD(G)</a:t>
            </a:r>
            <a:r>
              <a:rPr lang="en-GB" dirty="0" smtClean="0"/>
              <a:t> in archives, </a:t>
            </a:r>
            <a:r>
              <a:rPr lang="en-GB" i="1" dirty="0" smtClean="0"/>
              <a:t>Spectrum</a:t>
            </a:r>
            <a:r>
              <a:rPr lang="en-GB" dirty="0" smtClean="0"/>
              <a:t> in UK galleries and museums, etc.: </a:t>
            </a:r>
          </a:p>
          <a:p>
            <a:pPr>
              <a:buNone/>
            </a:pPr>
            <a:r>
              <a:rPr lang="en-GB" dirty="0" smtClean="0"/>
              <a:t>		Emphasis on ‘horizontal’ level relations (other works by same author, on 	same subject) –as opposed to ‘vertical’ in archives</a:t>
            </a:r>
          </a:p>
          <a:p>
            <a:pPr>
              <a:buNone/>
            </a:pPr>
            <a:r>
              <a:rPr lang="en-GB" dirty="0" smtClean="0"/>
              <a:t>		and description (to identify the item –not process based as for 	instance in museums: provenance, conservation, exhibition, location, etc.) </a:t>
            </a:r>
          </a:p>
          <a:p>
            <a:pPr>
              <a:buNone/>
            </a:pPr>
            <a:endParaRPr lang="en-US" dirty="0" smtClean="0"/>
          </a:p>
          <a:p>
            <a:pPr>
              <a:buNone/>
            </a:pPr>
            <a:r>
              <a:rPr lang="en-US" dirty="0" smtClean="0"/>
              <a:t>In addition to AACR2 various other library cataloguing and classification standards used: bibliographic data format </a:t>
            </a:r>
            <a:r>
              <a:rPr lang="en-US" i="1" dirty="0" smtClean="0"/>
              <a:t>MARC21</a:t>
            </a:r>
            <a:r>
              <a:rPr lang="en-US" dirty="0" smtClean="0"/>
              <a:t>, controlled vocabularies (</a:t>
            </a:r>
            <a:r>
              <a:rPr lang="en-US" i="1" dirty="0" smtClean="0"/>
              <a:t>Library of Congress Subject Headings</a:t>
            </a:r>
            <a:r>
              <a:rPr lang="en-US" dirty="0" smtClean="0"/>
              <a:t>, </a:t>
            </a:r>
            <a:r>
              <a:rPr lang="en-US" i="1" dirty="0" smtClean="0"/>
              <a:t>Art &amp; Architecture Thesaurus</a:t>
            </a:r>
            <a:r>
              <a:rPr lang="en-US" dirty="0" smtClean="0"/>
              <a:t>), and </a:t>
            </a:r>
          </a:p>
          <a:p>
            <a:pPr>
              <a:buNone/>
            </a:pPr>
            <a:r>
              <a:rPr lang="en-US" dirty="0" smtClean="0"/>
              <a:t>	classification schemes (</a:t>
            </a:r>
            <a:r>
              <a:rPr lang="en-US" i="1" dirty="0" smtClean="0"/>
              <a:t>Dewey Decimal Classification</a:t>
            </a:r>
            <a:r>
              <a:rPr lang="en-GB" dirty="0" smtClean="0"/>
              <a:t>).</a:t>
            </a:r>
            <a:endParaRPr lang="en-GB" dirty="0" smtClean="0"/>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GB" dirty="0" smtClean="0"/>
              <a:t>Cataloguing the ‘unusual’ in art libraries</a:t>
            </a:r>
            <a:endParaRPr lang="en-US" dirty="0" smtClean="0"/>
          </a:p>
        </p:txBody>
      </p:sp>
      <p:sp>
        <p:nvSpPr>
          <p:cNvPr id="5" name="Content Placeholder 2"/>
          <p:cNvSpPr>
            <a:spLocks noGrp="1"/>
          </p:cNvSpPr>
          <p:nvPr>
            <p:ph idx="1"/>
          </p:nvPr>
        </p:nvSpPr>
        <p:spPr>
          <a:xfrm>
            <a:off x="685800" y="1340768"/>
            <a:ext cx="7772400" cy="4450432"/>
          </a:xfrm>
        </p:spPr>
        <p:txBody>
          <a:bodyPr/>
          <a:lstStyle/>
          <a:p>
            <a:pPr>
              <a:buNone/>
            </a:pPr>
            <a:r>
              <a:rPr lang="en-GB" dirty="0" smtClean="0"/>
              <a:t>These materials demonstrate the flexibility and adaptability of library cataloguing practices and tools, and  particularly AACR2, but also expose limitations and long term </a:t>
            </a:r>
            <a:r>
              <a:rPr lang="en-GB" dirty="0" smtClean="0"/>
              <a:t>problems.</a:t>
            </a:r>
            <a:endParaRPr lang="en-GB" dirty="0" smtClean="0"/>
          </a:p>
          <a:p>
            <a:pPr>
              <a:buNone/>
            </a:pPr>
            <a:endParaRPr lang="en-GB" dirty="0" smtClean="0"/>
          </a:p>
          <a:p>
            <a:pPr>
              <a:buNone/>
            </a:pPr>
            <a:r>
              <a:rPr lang="en-GB" dirty="0" smtClean="0"/>
              <a:t>Level of detail in cataloguing records is always a consideration but more so for these formats. Some problems:</a:t>
            </a:r>
          </a:p>
          <a:p>
            <a:pPr>
              <a:buFontTx/>
              <a:buChar char="-"/>
            </a:pPr>
            <a:r>
              <a:rPr lang="en-GB" dirty="0" smtClean="0"/>
              <a:t>No ISBN or other standard </a:t>
            </a:r>
            <a:r>
              <a:rPr lang="en-GB" dirty="0" smtClean="0"/>
              <a:t>ID.</a:t>
            </a:r>
            <a:endParaRPr lang="en-GB" dirty="0" smtClean="0"/>
          </a:p>
          <a:p>
            <a:pPr>
              <a:buFontTx/>
              <a:buChar char="-"/>
            </a:pPr>
            <a:r>
              <a:rPr lang="en-GB" dirty="0" smtClean="0"/>
              <a:t>No available records to </a:t>
            </a:r>
            <a:r>
              <a:rPr lang="en-GB" dirty="0" smtClean="0"/>
              <a:t>derive.</a:t>
            </a:r>
            <a:endParaRPr lang="en-GB" dirty="0" smtClean="0"/>
          </a:p>
          <a:p>
            <a:pPr>
              <a:buFontTx/>
              <a:buChar char="-"/>
            </a:pPr>
            <a:r>
              <a:rPr lang="en-GB" dirty="0" smtClean="0"/>
              <a:t>Need for specialists skills and/or subject </a:t>
            </a:r>
            <a:r>
              <a:rPr lang="en-GB" dirty="0" smtClean="0"/>
              <a:t>knowledge.</a:t>
            </a:r>
            <a:endParaRPr lang="en-GB" dirty="0" smtClean="0"/>
          </a:p>
          <a:p>
            <a:pPr>
              <a:buFontTx/>
              <a:buChar char="-"/>
            </a:pPr>
            <a:r>
              <a:rPr lang="en-GB" dirty="0" smtClean="0"/>
              <a:t>Can be very time consuming (i.e. expensive</a:t>
            </a:r>
            <a:r>
              <a:rPr lang="en-GB" dirty="0" smtClean="0"/>
              <a:t>).</a:t>
            </a:r>
            <a:endParaRPr lang="en-GB" dirty="0" smtClean="0"/>
          </a:p>
          <a:p>
            <a:pPr>
              <a:buNone/>
            </a:pPr>
            <a:endParaRPr lang="en-GB" dirty="0" smtClean="0"/>
          </a:p>
          <a:p>
            <a:pPr>
              <a:buNone/>
            </a:pPr>
            <a:r>
              <a:rPr lang="en-GB" dirty="0" smtClean="0"/>
              <a:t>But there are some solutions:</a:t>
            </a:r>
          </a:p>
          <a:p>
            <a:pPr>
              <a:buFontTx/>
              <a:buChar char="-"/>
            </a:pPr>
            <a:r>
              <a:rPr lang="en-GB" dirty="0" smtClean="0"/>
              <a:t>Cataloguing at collection level or intermediate (not item</a:t>
            </a:r>
            <a:r>
              <a:rPr lang="en-GB" dirty="0" smtClean="0"/>
              <a:t>).</a:t>
            </a:r>
            <a:endParaRPr lang="en-GB" dirty="0" smtClean="0"/>
          </a:p>
          <a:p>
            <a:pPr>
              <a:buFontTx/>
              <a:buChar char="-"/>
            </a:pPr>
            <a:r>
              <a:rPr lang="en-GB" dirty="0" smtClean="0"/>
              <a:t>Development of local </a:t>
            </a:r>
            <a:r>
              <a:rPr lang="en-GB" dirty="0" smtClean="0"/>
              <a:t>guidelines.</a:t>
            </a:r>
            <a:endParaRPr lang="en-GB" dirty="0" smtClean="0"/>
          </a:p>
          <a:p>
            <a:pPr>
              <a:buFontTx/>
              <a:buChar char="-"/>
            </a:pPr>
            <a:r>
              <a:rPr lang="en-GB" dirty="0" smtClean="0"/>
              <a:t>Use of templates (making possible use of non qualified staff or even </a:t>
            </a:r>
            <a:r>
              <a:rPr lang="en-GB" dirty="0" smtClean="0"/>
              <a:t> </a:t>
            </a:r>
          </a:p>
          <a:p>
            <a:pPr>
              <a:buNone/>
            </a:pPr>
            <a:r>
              <a:rPr lang="en-GB" dirty="0" smtClean="0"/>
              <a:t>volunteers).</a:t>
            </a:r>
          </a:p>
          <a:p>
            <a:pPr>
              <a:buFontTx/>
              <a:buChar char="-"/>
            </a:pPr>
            <a:r>
              <a:rPr lang="en-GB" dirty="0" smtClean="0"/>
              <a:t>Digitisation and use of images in online catalogues.</a:t>
            </a:r>
          </a:p>
          <a:p>
            <a:pPr>
              <a:buFontTx/>
              <a:buChar char="-"/>
            </a:pPr>
            <a:endParaRPr lang="en-GB" dirty="0" smtClean="0"/>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GB" dirty="0" smtClean="0"/>
              <a:t>What is art ephemera?</a:t>
            </a:r>
            <a:endParaRPr lang="en-US" dirty="0" smtClean="0"/>
          </a:p>
        </p:txBody>
      </p:sp>
      <p:sp>
        <p:nvSpPr>
          <p:cNvPr id="5" name="Content Placeholder 2"/>
          <p:cNvSpPr>
            <a:spLocks noGrp="1"/>
          </p:cNvSpPr>
          <p:nvPr>
            <p:ph idx="1"/>
          </p:nvPr>
        </p:nvSpPr>
        <p:spPr>
          <a:xfrm>
            <a:off x="685800" y="1676400"/>
            <a:ext cx="7772400" cy="4114800"/>
          </a:xfrm>
        </p:spPr>
        <p:txBody>
          <a:bodyPr/>
          <a:lstStyle/>
          <a:p>
            <a:pPr>
              <a:buNone/>
            </a:pPr>
            <a:r>
              <a:rPr lang="en-GB" dirty="0" smtClean="0"/>
              <a:t>Small scale printed material related to artists and their work such as press releases, artists' statements, CVs, invitations, cards, correspondence, listings, programmes, guides, maps and plans, reviews, newspaper and magazine clippings, flyers, stickers, leaflets and posters relating to art. It may also include small catalogues, artists’ books, multiples, and other 3D objects. Digital ephemera encompasses emails, websites, </a:t>
            </a:r>
            <a:r>
              <a:rPr lang="en-GB" dirty="0" err="1" smtClean="0"/>
              <a:t>pdf</a:t>
            </a:r>
            <a:r>
              <a:rPr lang="en-GB" dirty="0" smtClean="0"/>
              <a:t> files, etc.</a:t>
            </a:r>
          </a:p>
          <a:p>
            <a:pPr>
              <a:buNone/>
            </a:pPr>
            <a:r>
              <a:rPr lang="en-GB" dirty="0" smtClean="0"/>
              <a:t>Made for specific, limited uses, usually intended to be discarded, freely or inexpensively distributed. </a:t>
            </a:r>
          </a:p>
          <a:p>
            <a:pPr>
              <a:buNone/>
            </a:pPr>
            <a:r>
              <a:rPr lang="en-GB" dirty="0" smtClean="0"/>
              <a:t>Sometimes referred to as artists files, vertical files, etc. (particularly in museum/gallery libraries</a:t>
            </a:r>
            <a:r>
              <a:rPr lang="en-GB" dirty="0" smtClean="0"/>
              <a:t>).</a:t>
            </a:r>
            <a:endParaRPr lang="en-GB" dirty="0" smtClean="0"/>
          </a:p>
          <a:p>
            <a:pPr>
              <a:buNone/>
            </a:pPr>
            <a:r>
              <a:rPr lang="en-GB" dirty="0" smtClean="0"/>
              <a:t>Valuable as a source of documentation on many artists, artworks, events, etc. (sometimes unique: 40-50% according to study at CCAD</a:t>
            </a:r>
            <a:r>
              <a:rPr lang="en-GB" dirty="0" smtClean="0"/>
              <a:t>).</a:t>
            </a:r>
            <a:endParaRPr lang="en-GB" dirty="0" smtClean="0"/>
          </a:p>
          <a:p>
            <a:pPr>
              <a:buNone/>
            </a:pPr>
            <a:r>
              <a:rPr lang="en-GB" dirty="0" smtClean="0"/>
              <a:t>Sometimes made and designed by artist, in some cases can be considered original artwork (e.g. Mail art) but in all cases valuable as artefacts (typography, images, etc.) not just for its content.</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Documents and Settings\ggrandal-montero\Desktop\New Folder\DSC02308.JPG"/>
          <p:cNvPicPr>
            <a:picLocks noChangeAspect="1" noChangeArrowheads="1"/>
          </p:cNvPicPr>
          <p:nvPr/>
        </p:nvPicPr>
        <p:blipFill>
          <a:blip r:embed="rId3" cstate="print"/>
          <a:stretch>
            <a:fillRect/>
          </a:stretch>
        </p:blipFill>
        <p:spPr bwMode="auto">
          <a:xfrm>
            <a:off x="4067943" y="980728"/>
            <a:ext cx="3312368" cy="2484276"/>
          </a:xfrm>
          <a:prstGeom prst="rect">
            <a:avLst/>
          </a:prstGeom>
          <a:noFill/>
          <a:ln w="9525">
            <a:noFill/>
            <a:miter lim="800000"/>
            <a:headEnd/>
            <a:tailEnd/>
          </a:ln>
        </p:spPr>
      </p:pic>
      <p:sp>
        <p:nvSpPr>
          <p:cNvPr id="16387" name="Rectangle 2"/>
          <p:cNvSpPr>
            <a:spLocks noGrp="1" noChangeArrowheads="1"/>
          </p:cNvSpPr>
          <p:nvPr>
            <p:ph type="title"/>
          </p:nvPr>
        </p:nvSpPr>
        <p:spPr/>
        <p:txBody>
          <a:bodyPr/>
          <a:lstStyle/>
          <a:p>
            <a:pPr eaLnBrk="1" hangingPunct="1"/>
            <a:r>
              <a:rPr lang="en-GB" dirty="0" smtClean="0"/>
              <a:t>What is art ephemera?</a:t>
            </a:r>
            <a:endParaRPr lang="en-US" dirty="0" smtClean="0"/>
          </a:p>
        </p:txBody>
      </p:sp>
      <p:pic>
        <p:nvPicPr>
          <p:cNvPr id="1029" name="Picture 5" descr="C:\Documents and Settings\ggrandal-montero\Desktop\New Folder\DSC02308.JPG"/>
          <p:cNvPicPr>
            <a:picLocks noGrp="1" noChangeAspect="1" noChangeArrowheads="1"/>
          </p:cNvPicPr>
          <p:nvPr>
            <p:ph idx="1"/>
          </p:nvPr>
        </p:nvPicPr>
        <p:blipFill>
          <a:blip r:embed="rId4" cstate="print"/>
          <a:srcRect/>
          <a:stretch>
            <a:fillRect/>
          </a:stretch>
        </p:blipFill>
        <p:spPr bwMode="auto">
          <a:xfrm>
            <a:off x="755576" y="980728"/>
            <a:ext cx="3312368" cy="2484276"/>
          </a:xfrm>
          <a:prstGeom prst="rect">
            <a:avLst/>
          </a:prstGeom>
          <a:noFill/>
        </p:spPr>
      </p:pic>
      <p:pic>
        <p:nvPicPr>
          <p:cNvPr id="1030" name="Picture 6" descr="C:\Documents and Settings\ggrandal-montero\Desktop\New Folder\DSC02310.JPG"/>
          <p:cNvPicPr>
            <a:picLocks noChangeAspect="1" noChangeArrowheads="1"/>
          </p:cNvPicPr>
          <p:nvPr/>
        </p:nvPicPr>
        <p:blipFill>
          <a:blip r:embed="rId5" cstate="print"/>
          <a:srcRect/>
          <a:stretch>
            <a:fillRect/>
          </a:stretch>
        </p:blipFill>
        <p:spPr bwMode="auto">
          <a:xfrm>
            <a:off x="-8839200" y="-6629400"/>
            <a:ext cx="3576320" cy="2682240"/>
          </a:xfrm>
          <a:prstGeom prst="rect">
            <a:avLst/>
          </a:prstGeom>
          <a:noFill/>
        </p:spPr>
      </p:pic>
      <p:pic>
        <p:nvPicPr>
          <p:cNvPr id="1031" name="Picture 7" descr="C:\Documents and Settings\ggrandal-montero\Desktop\New Folder\DSC02310.JPG"/>
          <p:cNvPicPr>
            <a:picLocks noChangeAspect="1" noChangeArrowheads="1"/>
          </p:cNvPicPr>
          <p:nvPr/>
        </p:nvPicPr>
        <p:blipFill>
          <a:blip r:embed="rId5" cstate="print"/>
          <a:srcRect/>
          <a:stretch>
            <a:fillRect/>
          </a:stretch>
        </p:blipFill>
        <p:spPr bwMode="auto">
          <a:xfrm>
            <a:off x="-8839200" y="-6629400"/>
            <a:ext cx="3576320" cy="2682240"/>
          </a:xfrm>
          <a:prstGeom prst="rect">
            <a:avLst/>
          </a:prstGeom>
          <a:noFill/>
        </p:spPr>
      </p:pic>
      <p:pic>
        <p:nvPicPr>
          <p:cNvPr id="11" name="Picture 5" descr="C:\Documents and Settings\ggrandal-montero\Desktop\New Folder\DSC02308.JPG"/>
          <p:cNvPicPr>
            <a:picLocks noChangeAspect="1" noChangeArrowheads="1"/>
          </p:cNvPicPr>
          <p:nvPr/>
        </p:nvPicPr>
        <p:blipFill>
          <a:blip r:embed="rId6" cstate="print"/>
          <a:stretch>
            <a:fillRect/>
          </a:stretch>
        </p:blipFill>
        <p:spPr bwMode="auto">
          <a:xfrm>
            <a:off x="755576" y="3429000"/>
            <a:ext cx="3312368" cy="2484276"/>
          </a:xfrm>
          <a:prstGeom prst="rect">
            <a:avLst/>
          </a:prstGeom>
          <a:noFill/>
          <a:ln w="9525">
            <a:noFill/>
            <a:miter lim="800000"/>
            <a:headEnd/>
            <a:tailEnd/>
          </a:ln>
        </p:spPr>
      </p:pic>
      <p:pic>
        <p:nvPicPr>
          <p:cNvPr id="13" name="Picture 5" descr="C:\Documents and Settings\ggrandal-montero\Desktop\New Folder\DSC02308.JPG"/>
          <p:cNvPicPr>
            <a:picLocks noChangeAspect="1" noChangeArrowheads="1"/>
          </p:cNvPicPr>
          <p:nvPr/>
        </p:nvPicPr>
        <p:blipFill>
          <a:blip r:embed="rId7" cstate="print"/>
          <a:stretch>
            <a:fillRect/>
          </a:stretch>
        </p:blipFill>
        <p:spPr bwMode="auto">
          <a:xfrm>
            <a:off x="4067944" y="3429000"/>
            <a:ext cx="3312368" cy="2484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ggrandal-montero\Desktop\New Folder\DSC02308.JPG"/>
          <p:cNvPicPr>
            <a:picLocks noGrp="1" noChangeAspect="1" noChangeArrowheads="1"/>
          </p:cNvPicPr>
          <p:nvPr>
            <p:ph idx="1"/>
          </p:nvPr>
        </p:nvPicPr>
        <p:blipFill>
          <a:blip r:embed="rId3" cstate="print"/>
          <a:srcRect t="9395"/>
          <a:stretch>
            <a:fillRect/>
          </a:stretch>
        </p:blipFill>
        <p:spPr bwMode="auto">
          <a:xfrm>
            <a:off x="611560" y="1052736"/>
            <a:ext cx="3600400" cy="2446514"/>
          </a:xfrm>
          <a:prstGeom prst="rect">
            <a:avLst/>
          </a:prstGeom>
          <a:noFill/>
        </p:spPr>
      </p:pic>
      <p:sp>
        <p:nvSpPr>
          <p:cNvPr id="16387" name="Rectangle 2"/>
          <p:cNvSpPr>
            <a:spLocks noGrp="1" noChangeArrowheads="1"/>
          </p:cNvSpPr>
          <p:nvPr>
            <p:ph type="title"/>
          </p:nvPr>
        </p:nvSpPr>
        <p:spPr/>
        <p:txBody>
          <a:bodyPr/>
          <a:lstStyle/>
          <a:p>
            <a:pPr eaLnBrk="1" hangingPunct="1"/>
            <a:r>
              <a:rPr lang="en-GB" dirty="0" smtClean="0"/>
              <a:t>What is art ephemera?</a:t>
            </a:r>
            <a:endParaRPr lang="en-US" dirty="0" smtClean="0"/>
          </a:p>
        </p:txBody>
      </p:sp>
      <p:pic>
        <p:nvPicPr>
          <p:cNvPr id="1030" name="Picture 6" descr="C:\Documents and Settings\ggrandal-montero\Desktop\New Folder\DSC02310.JPG"/>
          <p:cNvPicPr>
            <a:picLocks noChangeAspect="1" noChangeArrowheads="1"/>
          </p:cNvPicPr>
          <p:nvPr/>
        </p:nvPicPr>
        <p:blipFill>
          <a:blip r:embed="rId4" cstate="print"/>
          <a:srcRect/>
          <a:stretch>
            <a:fillRect/>
          </a:stretch>
        </p:blipFill>
        <p:spPr bwMode="auto">
          <a:xfrm>
            <a:off x="-8839200" y="-6629400"/>
            <a:ext cx="3576320" cy="2682240"/>
          </a:xfrm>
          <a:prstGeom prst="rect">
            <a:avLst/>
          </a:prstGeom>
          <a:noFill/>
        </p:spPr>
      </p:pic>
      <p:pic>
        <p:nvPicPr>
          <p:cNvPr id="1031" name="Picture 7" descr="C:\Documents and Settings\ggrandal-montero\Desktop\New Folder\DSC02310.JPG"/>
          <p:cNvPicPr>
            <a:picLocks noChangeAspect="1" noChangeArrowheads="1"/>
          </p:cNvPicPr>
          <p:nvPr/>
        </p:nvPicPr>
        <p:blipFill>
          <a:blip r:embed="rId4" cstate="print"/>
          <a:srcRect/>
          <a:stretch>
            <a:fillRect/>
          </a:stretch>
        </p:blipFill>
        <p:spPr bwMode="auto">
          <a:xfrm>
            <a:off x="-8839200" y="-6629400"/>
            <a:ext cx="3576320" cy="2682240"/>
          </a:xfrm>
          <a:prstGeom prst="rect">
            <a:avLst/>
          </a:prstGeom>
          <a:noFill/>
        </p:spPr>
      </p:pic>
      <p:pic>
        <p:nvPicPr>
          <p:cNvPr id="2050" name="Picture 2" descr="8953w"/>
          <p:cNvPicPr>
            <a:picLocks noChangeAspect="1" noChangeArrowheads="1"/>
          </p:cNvPicPr>
          <p:nvPr/>
        </p:nvPicPr>
        <p:blipFill>
          <a:blip r:embed="rId5" cstate="print"/>
          <a:srcRect/>
          <a:stretch>
            <a:fillRect/>
          </a:stretch>
        </p:blipFill>
        <p:spPr bwMode="auto">
          <a:xfrm>
            <a:off x="3635896" y="1484784"/>
            <a:ext cx="5048250" cy="3914775"/>
          </a:xfrm>
          <a:prstGeom prst="rect">
            <a:avLst/>
          </a:prstGeom>
          <a:noFill/>
          <a:ln w="9525">
            <a:noFill/>
            <a:miter lim="800000"/>
            <a:headEnd/>
            <a:tailEnd/>
          </a:ln>
        </p:spPr>
      </p:pic>
      <p:pic>
        <p:nvPicPr>
          <p:cNvPr id="7" name="Picture 4" descr="C:\Documents and Settings\elawes\Desktop\ephemera\display-area.gif"/>
          <p:cNvPicPr>
            <a:picLocks noChangeAspect="1" noChangeArrowheads="1"/>
          </p:cNvPicPr>
          <p:nvPr/>
        </p:nvPicPr>
        <p:blipFill>
          <a:blip r:embed="rId6" cstate="print"/>
          <a:srcRect l="4245" t="10335" r="25652" b="24360"/>
          <a:stretch>
            <a:fillRect/>
          </a:stretch>
        </p:blipFill>
        <p:spPr bwMode="auto">
          <a:xfrm>
            <a:off x="971600" y="3717032"/>
            <a:ext cx="3071174" cy="21458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smtClean="0"/>
              <a:t>Cataloguing art ephemera (or not) </a:t>
            </a:r>
          </a:p>
        </p:txBody>
      </p:sp>
      <p:sp>
        <p:nvSpPr>
          <p:cNvPr id="4" name="Content Placeholder 2"/>
          <p:cNvSpPr>
            <a:spLocks noGrp="1"/>
          </p:cNvSpPr>
          <p:nvPr>
            <p:ph idx="1"/>
          </p:nvPr>
        </p:nvSpPr>
        <p:spPr>
          <a:xfrm>
            <a:off x="685800" y="1676400"/>
            <a:ext cx="7772400" cy="4114800"/>
          </a:xfrm>
        </p:spPr>
        <p:txBody>
          <a:bodyPr/>
          <a:lstStyle/>
          <a:p>
            <a:pPr>
              <a:buNone/>
            </a:pPr>
            <a:r>
              <a:rPr lang="en-GB" dirty="0" smtClean="0">
                <a:latin typeface="Arial" charset="0"/>
              </a:rPr>
              <a:t>How to publicise and make accessible this valuable resource? </a:t>
            </a:r>
            <a:r>
              <a:rPr lang="en-GB" i="1" dirty="0" smtClean="0">
                <a:latin typeface="Arial" charset="0"/>
              </a:rPr>
              <a:t>AACR2</a:t>
            </a:r>
            <a:r>
              <a:rPr lang="en-GB" dirty="0" smtClean="0">
                <a:latin typeface="Arial" charset="0"/>
              </a:rPr>
              <a:t> Ch. 2 (Books, pamphlets and printed sheets) provides a sound basis to catalogue this material, but this is a practical, not technical problem.</a:t>
            </a:r>
          </a:p>
          <a:p>
            <a:pPr>
              <a:buNone/>
            </a:pPr>
            <a:endParaRPr lang="en-GB" dirty="0" smtClean="0">
              <a:latin typeface="Arial" charset="0"/>
            </a:endParaRPr>
          </a:p>
          <a:p>
            <a:pPr>
              <a:buNone/>
            </a:pPr>
            <a:r>
              <a:rPr lang="en-GB" dirty="0" smtClean="0">
                <a:latin typeface="Arial" charset="0"/>
              </a:rPr>
              <a:t>Standard item level cataloguing depends on:</a:t>
            </a:r>
          </a:p>
          <a:p>
            <a:pPr lvl="1"/>
            <a:r>
              <a:rPr lang="en-GB" dirty="0" smtClean="0">
                <a:latin typeface="Arial" charset="0"/>
              </a:rPr>
              <a:t>Material itself: size and nature (e.g. significant individual items)</a:t>
            </a:r>
          </a:p>
          <a:p>
            <a:pPr lvl="1"/>
            <a:r>
              <a:rPr lang="en-GB" dirty="0" smtClean="0">
                <a:latin typeface="Arial" charset="0"/>
              </a:rPr>
              <a:t>User requirements </a:t>
            </a:r>
          </a:p>
          <a:p>
            <a:pPr lvl="1"/>
            <a:r>
              <a:rPr lang="en-GB" dirty="0" smtClean="0">
                <a:latin typeface="Arial" charset="0"/>
              </a:rPr>
              <a:t>Staffing resources</a:t>
            </a:r>
          </a:p>
          <a:p>
            <a:pPr lvl="1"/>
            <a:r>
              <a:rPr lang="en-GB" dirty="0" smtClean="0">
                <a:latin typeface="Arial" charset="0"/>
              </a:rPr>
              <a:t>Funding resources</a:t>
            </a:r>
          </a:p>
          <a:p>
            <a:pPr>
              <a:buNone/>
            </a:pPr>
            <a:endParaRPr lang="en-GB" dirty="0" smtClean="0">
              <a:latin typeface="Arial" charset="0"/>
            </a:endParaRPr>
          </a:p>
          <a:p>
            <a:pPr>
              <a:buNone/>
            </a:pPr>
            <a:r>
              <a:rPr lang="en-GB" dirty="0" smtClean="0">
                <a:latin typeface="Arial" charset="0"/>
              </a:rPr>
              <a:t>Large ephemera collection: not feasible to catalogue all individual items as policy</a:t>
            </a:r>
          </a:p>
          <a:p>
            <a:pPr lvl="1"/>
            <a:r>
              <a:rPr lang="en-GB" dirty="0" smtClean="0">
                <a:latin typeface="Arial" charset="0"/>
              </a:rPr>
              <a:t>Current practice in similar collections/institutions (</a:t>
            </a:r>
            <a:r>
              <a:rPr lang="en-US" dirty="0" err="1" smtClean="0"/>
              <a:t>MoMA</a:t>
            </a:r>
            <a:r>
              <a:rPr lang="en-US" dirty="0" smtClean="0"/>
              <a:t>, Whitney, Tate …)</a:t>
            </a:r>
            <a:endParaRPr lang="en-GB" dirty="0" smtClean="0">
              <a:latin typeface="Arial" charset="0"/>
            </a:endParaRPr>
          </a:p>
          <a:p>
            <a:pPr lvl="1"/>
            <a:r>
              <a:rPr lang="en-GB" dirty="0" smtClean="0">
                <a:latin typeface="Arial" charset="0"/>
              </a:rPr>
              <a:t>Existing standards and recommendations: </a:t>
            </a:r>
            <a:r>
              <a:rPr lang="en-GB" dirty="0" smtClean="0"/>
              <a:t>Artists files Working Group ARLIS NA (2010) </a:t>
            </a:r>
            <a:r>
              <a:rPr lang="en-GB" i="1" dirty="0" smtClean="0"/>
              <a:t>Artist files revealed: documentation and access </a:t>
            </a:r>
            <a:r>
              <a:rPr lang="en-GB" dirty="0" smtClean="0">
                <a:hlinkClick r:id="rId3"/>
              </a:rPr>
              <a:t>http://www.arlisna.org/pubs/onlinepubs/artist_files_revealed.pdf</a:t>
            </a:r>
            <a:r>
              <a:rPr lang="en-GB" dirty="0" smtClean="0"/>
              <a:t> </a:t>
            </a:r>
          </a:p>
          <a:p>
            <a:pPr eaLnBrk="1" hangingPunct="1">
              <a:buNone/>
            </a:pPr>
            <a:endParaRPr lang="en-GB" dirty="0" smtClean="0"/>
          </a:p>
          <a:p>
            <a:pPr eaLnBrk="1" hangingPunct="1">
              <a:buNone/>
            </a:pPr>
            <a:endParaRPr lang="en-GB"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smtClean="0"/>
              <a:t>Cataloguing art ephemera (or not) </a:t>
            </a:r>
          </a:p>
        </p:txBody>
      </p:sp>
      <p:sp>
        <p:nvSpPr>
          <p:cNvPr id="4" name="Content Placeholder 2"/>
          <p:cNvSpPr>
            <a:spLocks noGrp="1"/>
          </p:cNvSpPr>
          <p:nvPr>
            <p:ph idx="1"/>
          </p:nvPr>
        </p:nvSpPr>
        <p:spPr>
          <a:xfrm>
            <a:off x="685800" y="1676400"/>
            <a:ext cx="7772400" cy="4114800"/>
          </a:xfrm>
        </p:spPr>
        <p:txBody>
          <a:bodyPr/>
          <a:lstStyle/>
          <a:p>
            <a:pPr lvl="1">
              <a:buNone/>
            </a:pPr>
            <a:endParaRPr lang="en-GB" dirty="0" smtClean="0"/>
          </a:p>
          <a:p>
            <a:pPr eaLnBrk="1" hangingPunct="1">
              <a:buNone/>
            </a:pPr>
            <a:r>
              <a:rPr lang="en-GB" i="1" dirty="0" smtClean="0"/>
              <a:t>Artist files revealed: documentation and access</a:t>
            </a:r>
            <a:r>
              <a:rPr lang="en-GB" dirty="0" smtClean="0"/>
              <a:t> offers cataloguing advice and recommendations, including two templates (minimal and expanded level).</a:t>
            </a:r>
          </a:p>
          <a:p>
            <a:pPr eaLnBrk="1" hangingPunct="1">
              <a:buNone/>
            </a:pPr>
            <a:endParaRPr lang="en-GB" dirty="0" smtClean="0"/>
          </a:p>
          <a:p>
            <a:pPr eaLnBrk="1" hangingPunct="1">
              <a:buNone/>
            </a:pPr>
            <a:r>
              <a:rPr lang="en-GB" dirty="0" smtClean="0"/>
              <a:t>Incorporates </a:t>
            </a:r>
            <a:r>
              <a:rPr lang="en-GB" i="1" dirty="0" smtClean="0"/>
              <a:t>AACR2, MARC21, </a:t>
            </a:r>
            <a:r>
              <a:rPr lang="en-GB" dirty="0" smtClean="0"/>
              <a:t>etc.</a:t>
            </a:r>
          </a:p>
          <a:p>
            <a:pPr eaLnBrk="1" hangingPunct="1">
              <a:buNone/>
            </a:pPr>
            <a:endParaRPr lang="en-GB" dirty="0" smtClean="0"/>
          </a:p>
          <a:p>
            <a:pPr eaLnBrk="1" hangingPunct="1">
              <a:buNone/>
            </a:pPr>
            <a:r>
              <a:rPr lang="en-GB" dirty="0" smtClean="0"/>
              <a:t>Specific individual items can still be catalogued individually when required but items are integrated into artists’ files, and </a:t>
            </a:r>
            <a:r>
              <a:rPr lang="en-GB" dirty="0" smtClean="0"/>
              <a:t>these </a:t>
            </a:r>
            <a:r>
              <a:rPr lang="en-GB" dirty="0" smtClean="0"/>
              <a:t>are catalogued </a:t>
            </a:r>
            <a:r>
              <a:rPr lang="en-GB" dirty="0" smtClean="0"/>
              <a:t>instead, with </a:t>
            </a:r>
            <a:r>
              <a:rPr lang="en-GB" dirty="0" smtClean="0"/>
              <a:t>a relatively low level of detail (variable</a:t>
            </a:r>
            <a:r>
              <a:rPr lang="en-GB" dirty="0" smtClean="0"/>
              <a:t>).</a:t>
            </a:r>
            <a:endParaRPr lang="en-GB" dirty="0" smtClean="0"/>
          </a:p>
          <a:p>
            <a:pPr eaLnBrk="1" hangingPunct="1">
              <a:buNone/>
            </a:pPr>
            <a:endParaRPr lang="en-GB" dirty="0" smtClean="0"/>
          </a:p>
          <a:p>
            <a:pPr eaLnBrk="1" hangingPunct="1">
              <a:buNone/>
            </a:pPr>
            <a:r>
              <a:rPr lang="en-GB" dirty="0" smtClean="0"/>
              <a:t>Minimal and expanded level </a:t>
            </a:r>
            <a:r>
              <a:rPr lang="en-GB" dirty="0" smtClean="0"/>
              <a:t>offer </a:t>
            </a:r>
            <a:r>
              <a:rPr lang="en-GB" dirty="0" smtClean="0"/>
              <a:t>flexibility, including dates, use of  additional LCSHs, etc.</a:t>
            </a:r>
          </a:p>
          <a:p>
            <a:pPr eaLnBrk="1" hangingPunct="1">
              <a:buNone/>
            </a:pPr>
            <a:endParaRPr lang="en-GB" dirty="0" smtClean="0"/>
          </a:p>
          <a:p>
            <a:pPr eaLnBrk="1" hangingPunct="1">
              <a:buNone/>
            </a:pPr>
            <a:r>
              <a:rPr lang="en-GB" dirty="0" smtClean="0"/>
              <a:t>Uses AAT ‘Artist files’ as </a:t>
            </a:r>
            <a:r>
              <a:rPr lang="en-GB" dirty="0" smtClean="0"/>
              <a:t>genre/form </a:t>
            </a:r>
            <a:r>
              <a:rPr lang="en-GB" dirty="0" smtClean="0"/>
              <a:t>indexing  (655) </a:t>
            </a:r>
            <a:r>
              <a:rPr lang="en-GB" dirty="0" smtClean="0"/>
              <a:t>to </a:t>
            </a:r>
            <a:r>
              <a:rPr lang="en-GB" dirty="0" smtClean="0"/>
              <a:t>facilitate retrieval. </a:t>
            </a:r>
            <a:endParaRPr lang="en-GB" dirty="0" smtClean="0"/>
          </a:p>
          <a:p>
            <a:pPr eaLnBrk="1" hangingPunct="1">
              <a:buNone/>
            </a:pPr>
            <a:endParaRPr lang="en-GB" dirty="0" smtClean="0"/>
          </a:p>
          <a:p>
            <a:pPr eaLnBrk="1" hangingPunct="1">
              <a:buNone/>
            </a:pPr>
            <a:endParaRPr lang="en-GB" dirty="0" smtClean="0"/>
          </a:p>
          <a:p>
            <a:pPr eaLnBrk="1" hangingPunct="1">
              <a:buNone/>
            </a:pPr>
            <a:endParaRPr lang="en-GB"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UK-012-016:Applications:Microsoft Office 2004:Templates:Presentations:Designs:Chalkboard</Template>
  <TotalTime>2890</TotalTime>
  <Words>2707</Words>
  <Application>Microsoft Office PowerPoint</Application>
  <PresentationFormat>On-screen Show (4:3)</PresentationFormat>
  <Paragraphs>352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Cataloguing art ephemera and artefacts in libraries  </vt:lpstr>
      <vt:lpstr>Cataloguing ephemera and artefacts</vt:lpstr>
      <vt:lpstr>Cataloguing the ‘unusual’ in art libraries</vt:lpstr>
      <vt:lpstr>Cataloguing the ‘unusual’ in art libraries</vt:lpstr>
      <vt:lpstr>What is art ephemera?</vt:lpstr>
      <vt:lpstr>What is art ephemera?</vt:lpstr>
      <vt:lpstr>What is art ephemera?</vt:lpstr>
      <vt:lpstr>Cataloguing art ephemera (or not) </vt:lpstr>
      <vt:lpstr>Cataloguing art ephemera (or not) </vt:lpstr>
      <vt:lpstr>Cataloguing art ephemera: Template</vt:lpstr>
      <vt:lpstr>Cataloguing art ephemera: Template </vt:lpstr>
      <vt:lpstr>Cataloguing art ephemera: Example </vt:lpstr>
      <vt:lpstr>Cataloguing art ephemera: Example</vt:lpstr>
      <vt:lpstr>Cataloguing art ephemera: Other options</vt:lpstr>
      <vt:lpstr>Some artefacts in our collections</vt:lpstr>
      <vt:lpstr>Artists’ multiples and other 3D artworks  </vt:lpstr>
      <vt:lpstr>Cataloguing artists’ multiples and other 3D artworks  </vt:lpstr>
      <vt:lpstr>Cataloguing artists’ multiples and other 3D artworks    </vt:lpstr>
      <vt:lpstr>Cataloguing artists’ multiples: Guidelines   </vt:lpstr>
      <vt:lpstr>Cataloguing artists’ multiples: Template    </vt:lpstr>
      <vt:lpstr>Cataloguing artists’ multiples: Template    </vt:lpstr>
      <vt:lpstr>Cataloguing artists’ multiples: Template    </vt:lpstr>
      <vt:lpstr>Cataloguing artists’ multiples: Template    </vt:lpstr>
      <vt:lpstr>Cataloguing artists’ multiples: Example    </vt:lpstr>
      <vt:lpstr>Cataloguing artists’ multiples: Example     </vt:lpstr>
      <vt:lpstr>Cataloguing artists’ multiples: Other options    </vt:lpstr>
      <vt:lpstr>Very brief bibliography  Anglo-American cataloguing rules. London: Chartered Institute of Library and Information Professionals, 2005-   MARC 21 Format for Bibliographic Data http://www.loc.gov/marc/bibliographic   Artist files revealed: documentation and access http://www.artistfilesrevealed.com/tiki/tiki-index.php   Thurmann-Jajes, A. Manual for artists' publications (MAP): cataloging rules, definitions and descriptions. Bremen: Weserburg, 2010.      </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dc:creator>
  <cp:lastModifiedBy>ggrandal-montero</cp:lastModifiedBy>
  <cp:revision>687</cp:revision>
  <dcterms:created xsi:type="dcterms:W3CDTF">2006-08-02T13:32:58Z</dcterms:created>
  <dcterms:modified xsi:type="dcterms:W3CDTF">2011-12-14T17:53:02Z</dcterms:modified>
</cp:coreProperties>
</file>